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8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82361" y="1753361"/>
            <a:ext cx="7009765" cy="5104765"/>
          </a:xfrm>
          <a:custGeom>
            <a:avLst/>
            <a:gdLst/>
            <a:ahLst/>
            <a:cxnLst/>
            <a:rect l="l" t="t" r="r" b="b"/>
            <a:pathLst>
              <a:path w="7009765" h="5104765">
                <a:moveTo>
                  <a:pt x="7009637" y="0"/>
                </a:moveTo>
                <a:lnTo>
                  <a:pt x="0" y="0"/>
                </a:lnTo>
                <a:lnTo>
                  <a:pt x="0" y="5104635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9180" y="1775587"/>
            <a:ext cx="245364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961" y="2667761"/>
            <a:ext cx="6781165" cy="4190365"/>
          </a:xfrm>
          <a:custGeom>
            <a:avLst/>
            <a:gdLst/>
            <a:ahLst/>
            <a:cxnLst/>
            <a:rect l="l" t="t" r="r" b="b"/>
            <a:pathLst>
              <a:path w="6781165" h="4190365">
                <a:moveTo>
                  <a:pt x="6781038" y="0"/>
                </a:moveTo>
                <a:lnTo>
                  <a:pt x="0" y="0"/>
                </a:lnTo>
                <a:lnTo>
                  <a:pt x="0" y="4190234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9575" y="2689682"/>
            <a:ext cx="2061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C7C30"/>
                </a:solidFill>
              </a:rPr>
              <a:t>店铺同事差旅报销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9575" y="3299840"/>
            <a:ext cx="1297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UKIJ CJK"/>
                <a:cs typeface="UKIJ CJK"/>
              </a:rPr>
              <a:t>备用金报销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964" y="5661659"/>
            <a:ext cx="565404" cy="545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702808"/>
            <a:ext cx="1214627" cy="545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7794" y="5728208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71717"/>
                </a:solidFill>
                <a:latin typeface="CabinSketch"/>
                <a:cs typeface="CabinSketch"/>
              </a:rPr>
              <a:t>X</a:t>
            </a:r>
            <a:endParaRPr sz="2400">
              <a:latin typeface="CabinSketch"/>
              <a:cs typeface="CabinSke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9262" y="2980564"/>
            <a:ext cx="1409700" cy="8763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查看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0805" marR="10541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可以点击查看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根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据不 同条件查看申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请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单据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327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</a:t>
            </a:r>
            <a:r>
              <a:rPr sz="1800" b="0" u="heavy" spc="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lang="en-US"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管理申</a:t>
            </a:r>
            <a:r>
              <a:rPr sz="1800" b="0" u="heavy" spc="-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请</a:t>
            </a:r>
            <a:endParaRPr sz="1800" dirty="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88808" y="1562861"/>
            <a:ext cx="111506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B6C6C4-FF5D-4E16-FC3F-0753A478B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1542289"/>
            <a:ext cx="9191625" cy="375285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47E2AEF-4A76-B0C7-0BF3-6521D2B46738}"/>
              </a:ext>
            </a:extLst>
          </p:cNvPr>
          <p:cNvCxnSpPr>
            <a:cxnSpLocks/>
          </p:cNvCxnSpPr>
          <p:nvPr/>
        </p:nvCxnSpPr>
        <p:spPr>
          <a:xfrm>
            <a:off x="1758962" y="3200400"/>
            <a:ext cx="189863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7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8900" y="5143676"/>
            <a:ext cx="1943100" cy="531556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lang="zh-CN" altLang="en-US" sz="105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关闭</a:t>
            </a: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申请</a:t>
            </a:r>
            <a:endParaRPr sz="10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被取消的报告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不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能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后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续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使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283" y="1159276"/>
            <a:ext cx="152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Before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Approval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339" y="3972305"/>
            <a:ext cx="137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After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Approval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5559" y="2738373"/>
            <a:ext cx="1873631" cy="53091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取消申请</a:t>
            </a:r>
            <a:endParaRPr sz="1050" dirty="0">
              <a:latin typeface="Noto Sans CJK JP Medium"/>
              <a:cs typeface="Noto Sans CJK JP Medium"/>
            </a:endParaRPr>
          </a:p>
          <a:p>
            <a:pPr marL="92075" marR="104139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被取消的报告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不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能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后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续使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95559" y="1812675"/>
            <a:ext cx="1386842" cy="762000"/>
          </a:xfrm>
          <a:custGeom>
            <a:avLst/>
            <a:gdLst/>
            <a:ahLst/>
            <a:cxnLst/>
            <a:rect l="l" t="t" r="r" b="b"/>
            <a:pathLst>
              <a:path w="1409700" h="762000">
                <a:moveTo>
                  <a:pt x="1409700" y="0"/>
                </a:moveTo>
                <a:lnTo>
                  <a:pt x="0" y="0"/>
                </a:lnTo>
                <a:lnTo>
                  <a:pt x="0" y="762000"/>
                </a:lnTo>
                <a:lnTo>
                  <a:pt x="1409700" y="762000"/>
                </a:lnTo>
                <a:lnTo>
                  <a:pt x="14097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16134" y="1912111"/>
            <a:ext cx="12312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撤回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12700" marR="508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撤回的报告可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以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进行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更改并再次提交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272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</a:t>
            </a:r>
            <a:r>
              <a:rPr sz="1800" b="0" u="heavy" spc="1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-</a:t>
            </a:r>
            <a:r>
              <a:rPr sz="1800" b="0" u="heavy" spc="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撤回</a:t>
            </a:r>
            <a:r>
              <a:rPr sz="1800" b="0" u="heavy" spc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spc="1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/</a:t>
            </a:r>
            <a:r>
              <a:rPr sz="1800" b="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取消申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请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7D50E-769F-D90C-DD47-AE3627674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611"/>
          <a:stretch/>
        </p:blipFill>
        <p:spPr>
          <a:xfrm>
            <a:off x="1136423" y="4594357"/>
            <a:ext cx="9036277" cy="1264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3DF3C0-15BF-3D44-AEF2-001C6B343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39" y="1499377"/>
            <a:ext cx="9036277" cy="2150596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80DEE1-50EC-1CE2-DD35-D921DE04220D}"/>
              </a:ext>
            </a:extLst>
          </p:cNvPr>
          <p:cNvCxnSpPr>
            <a:cxnSpLocks/>
          </p:cNvCxnSpPr>
          <p:nvPr/>
        </p:nvCxnSpPr>
        <p:spPr>
          <a:xfrm>
            <a:off x="9067800" y="2895600"/>
            <a:ext cx="114833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52C5E92-00CF-8BD3-7C20-0978FA2D70D7}"/>
              </a:ext>
            </a:extLst>
          </p:cNvPr>
          <p:cNvCxnSpPr>
            <a:cxnSpLocks/>
          </p:cNvCxnSpPr>
          <p:nvPr/>
        </p:nvCxnSpPr>
        <p:spPr>
          <a:xfrm>
            <a:off x="9525000" y="5669136"/>
            <a:ext cx="97459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C097362-5AA4-21B6-56D2-E5D36542BFF8}"/>
              </a:ext>
            </a:extLst>
          </p:cNvPr>
          <p:cNvCxnSpPr>
            <a:cxnSpLocks/>
          </p:cNvCxnSpPr>
          <p:nvPr/>
        </p:nvCxnSpPr>
        <p:spPr>
          <a:xfrm>
            <a:off x="9906000" y="2562483"/>
            <a:ext cx="97459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33601AB-6FD2-8123-E177-4E6B7723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66" y="638175"/>
            <a:ext cx="9124950" cy="40290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800" y="990600"/>
            <a:ext cx="1333500" cy="9144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通过</a:t>
            </a:r>
            <a:endParaRPr sz="1050" dirty="0">
              <a:latin typeface="Noto Sans CJK JP Medium"/>
              <a:cs typeface="Noto Sans CJK JP Medium"/>
            </a:endParaRPr>
          </a:p>
          <a:p>
            <a:pPr marL="90805" marR="162560">
              <a:lnSpc>
                <a:spcPct val="100000"/>
              </a:lnSpc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申请</a:t>
            </a:r>
            <a:r>
              <a:rPr sz="1050" b="0" spc="14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-&gt;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管理申请 查看所有的差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旅</a:t>
            </a:r>
            <a:r>
              <a:rPr sz="1050" b="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申 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请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00" y="4705923"/>
            <a:ext cx="732917" cy="203261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报告</a:t>
            </a:r>
            <a:r>
              <a:rPr sz="1050" b="0" spc="70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ID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86162" y="5136642"/>
            <a:ext cx="2095500" cy="1203198"/>
          </a:xfrm>
          <a:custGeom>
            <a:avLst/>
            <a:gdLst/>
            <a:ahLst/>
            <a:cxnLst/>
            <a:rect l="l" t="t" r="r" b="b"/>
            <a:pathLst>
              <a:path w="2095500" h="1028700">
                <a:moveTo>
                  <a:pt x="2095500" y="0"/>
                </a:moveTo>
                <a:lnTo>
                  <a:pt x="0" y="0"/>
                </a:lnTo>
                <a:lnTo>
                  <a:pt x="0" y="1028700"/>
                </a:lnTo>
                <a:lnTo>
                  <a:pt x="2095500" y="1028700"/>
                </a:lnTo>
                <a:lnTo>
                  <a:pt x="20955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84587" y="5185159"/>
            <a:ext cx="1898650" cy="10804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050" b="0" spc="5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差旅申请已经</a:t>
            </a:r>
            <a:r>
              <a:rPr sz="1050" b="0" spc="-10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批</a:t>
            </a:r>
            <a:r>
              <a:rPr sz="1050" b="0" spc="5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准</a:t>
            </a:r>
            <a:r>
              <a:rPr sz="1050" b="0" spc="-10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，</a:t>
            </a:r>
            <a:r>
              <a:rPr sz="1050" b="0" spc="5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在</a:t>
            </a:r>
            <a:r>
              <a:rPr sz="1050" b="0" spc="-10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出</a:t>
            </a:r>
            <a:r>
              <a:rPr sz="1050" b="0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差完成</a:t>
            </a:r>
            <a:r>
              <a:rPr sz="105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16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后</a:t>
            </a:r>
            <a:r>
              <a:rPr lang="zh-CN" altLang="en-US" sz="1050" b="0" spc="16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，点击进入出差申请单，</a:t>
            </a:r>
            <a:r>
              <a:rPr sz="1050" b="0" spc="160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点击</a:t>
            </a:r>
            <a:r>
              <a:rPr lang="en-US" sz="1050" spc="16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“</a:t>
            </a:r>
            <a:r>
              <a:rPr lang="zh-CN" altLang="en-US" sz="1050" spc="5" dirty="0">
                <a:solidFill>
                  <a:srgbClr val="FFFFFF"/>
                </a:solidFill>
                <a:latin typeface="Noto Sans CJK JP Medium"/>
              </a:rPr>
              <a:t>创建</a:t>
            </a:r>
            <a:r>
              <a:rPr sz="1050" spc="5" dirty="0" err="1">
                <a:solidFill>
                  <a:srgbClr val="FFFFFF"/>
                </a:solidFill>
                <a:latin typeface="Noto Sans CJK JP Medium"/>
              </a:rPr>
              <a:t>费用</a:t>
            </a:r>
            <a:r>
              <a:rPr lang="zh-CN" altLang="en-US" sz="1050" spc="5" dirty="0">
                <a:solidFill>
                  <a:srgbClr val="FFFFFF"/>
                </a:solidFill>
                <a:latin typeface="Noto Sans CJK JP Medium"/>
              </a:rPr>
              <a:t>报告</a:t>
            </a:r>
            <a:r>
              <a:rPr sz="1050" b="0" spc="7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”</a:t>
            </a:r>
            <a:r>
              <a:rPr sz="1050" b="0" spc="5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进</a:t>
            </a:r>
            <a:r>
              <a:rPr sz="1050" b="0" spc="-10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行</a:t>
            </a:r>
            <a:r>
              <a:rPr sz="1050" b="0" spc="5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费</a:t>
            </a:r>
            <a:r>
              <a:rPr sz="1050" b="0" spc="-10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用</a:t>
            </a:r>
            <a:r>
              <a:rPr sz="1050" b="0" dirty="0" err="1">
                <a:solidFill>
                  <a:srgbClr val="FFFFFF"/>
                </a:solidFill>
                <a:latin typeface="Noto Sans CJK JP Medium"/>
                <a:cs typeface="Noto Sans CJK JP Medium"/>
              </a:rPr>
              <a:t>报告的</a:t>
            </a:r>
            <a:r>
              <a:rPr sz="105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提交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12700" marR="5080">
              <a:lnSpc>
                <a:spcPct val="100000"/>
              </a:lnSpc>
            </a:pP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请注意，每张</a:t>
            </a:r>
            <a:r>
              <a:rPr sz="1050" b="0" spc="-1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差</a:t>
            </a: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旅</a:t>
            </a:r>
            <a:r>
              <a:rPr sz="1050" b="0" spc="-1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申</a:t>
            </a: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请</a:t>
            </a:r>
            <a:r>
              <a:rPr sz="1050" b="0" spc="-1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只</a:t>
            </a:r>
            <a:r>
              <a:rPr sz="105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能提交 </a:t>
            </a: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一张报告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2021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1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-</a:t>
            </a:r>
            <a:r>
              <a:rPr sz="1800" b="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创建报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告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FF5EC3E-C2E8-ED00-25CC-064E33313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900059"/>
            <a:ext cx="9134475" cy="163830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21C25A2-E563-E2CE-5967-90C2FA05E57E}"/>
              </a:ext>
            </a:extLst>
          </p:cNvPr>
          <p:cNvCxnSpPr>
            <a:cxnSpLocks/>
          </p:cNvCxnSpPr>
          <p:nvPr/>
        </p:nvCxnSpPr>
        <p:spPr>
          <a:xfrm>
            <a:off x="1582166" y="1447800"/>
            <a:ext cx="97459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F4C4D3-40DE-9620-4CC0-DFE96CB8FB3C}"/>
              </a:ext>
            </a:extLst>
          </p:cNvPr>
          <p:cNvCxnSpPr>
            <a:cxnSpLocks/>
          </p:cNvCxnSpPr>
          <p:nvPr/>
        </p:nvCxnSpPr>
        <p:spPr>
          <a:xfrm>
            <a:off x="9249473" y="6019800"/>
            <a:ext cx="97459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FC98B8-CC87-CE93-EB53-4FC43922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9" y="717124"/>
            <a:ext cx="11684721" cy="54550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77200" y="17652"/>
            <a:ext cx="1676400" cy="6858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Travel </a:t>
            </a:r>
            <a:r>
              <a:rPr sz="1050" b="0" spc="8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/</a:t>
            </a:r>
            <a:r>
              <a:rPr sz="1050" b="0" spc="1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3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Non-Travel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选择</a:t>
            </a:r>
            <a:r>
              <a:rPr sz="1050" spc="1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20" dirty="0">
                <a:solidFill>
                  <a:srgbClr val="171717"/>
                </a:solidFill>
                <a:latin typeface="UKIJ CJK"/>
                <a:cs typeface="UKIJ CJK"/>
              </a:rPr>
              <a:t>Travel，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差旅申请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3733800"/>
            <a:ext cx="2324100" cy="14478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050" b="0" spc="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Travel</a:t>
            </a:r>
            <a:r>
              <a:rPr sz="1050" b="0" spc="6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Type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 marR="10185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选择对应的出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差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类型  </a:t>
            </a:r>
            <a:r>
              <a:rPr sz="1050" spc="35" dirty="0">
                <a:solidFill>
                  <a:srgbClr val="171717"/>
                </a:solidFill>
                <a:latin typeface="UKIJ CJK"/>
                <a:cs typeface="UKIJ CJK"/>
              </a:rPr>
              <a:t>Domestic(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国 内 </a:t>
            </a:r>
            <a:r>
              <a:rPr sz="1050" spc="35" dirty="0">
                <a:solidFill>
                  <a:srgbClr val="171717"/>
                </a:solidFill>
                <a:latin typeface="UKIJ CJK"/>
                <a:cs typeface="UKIJ CJK"/>
              </a:rPr>
              <a:t>)  Asia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20" dirty="0">
                <a:solidFill>
                  <a:srgbClr val="171717"/>
                </a:solidFill>
                <a:latin typeface="UKIJ CJK"/>
                <a:cs typeface="UKIJ CJK"/>
              </a:rPr>
              <a:t>Pacific(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亚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太</a:t>
            </a:r>
            <a:r>
              <a:rPr sz="1050" spc="35" dirty="0">
                <a:solidFill>
                  <a:srgbClr val="171717"/>
                </a:solidFill>
                <a:latin typeface="UKIJ CJK"/>
                <a:cs typeface="UKIJ CJK"/>
              </a:rPr>
              <a:t>)</a:t>
            </a:r>
            <a:endParaRPr sz="1050" dirty="0">
              <a:latin typeface="UKIJ CJK"/>
              <a:cs typeface="UKIJ CJK"/>
            </a:endParaRPr>
          </a:p>
          <a:p>
            <a:pPr marL="92075">
              <a:lnSpc>
                <a:spcPct val="100000"/>
              </a:lnSpc>
            </a:pPr>
            <a:r>
              <a:rPr sz="1050" spc="45" dirty="0">
                <a:solidFill>
                  <a:srgbClr val="171717"/>
                </a:solidFill>
                <a:latin typeface="UKIJ CJK"/>
                <a:cs typeface="UKIJ CJK"/>
              </a:rPr>
              <a:t>Out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40" dirty="0">
                <a:solidFill>
                  <a:srgbClr val="171717"/>
                </a:solidFill>
                <a:latin typeface="UKIJ CJK"/>
                <a:cs typeface="UKIJ CJK"/>
              </a:rPr>
              <a:t>of</a:t>
            </a:r>
            <a:r>
              <a:rPr sz="1050" spc="25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35" dirty="0">
                <a:solidFill>
                  <a:srgbClr val="171717"/>
                </a:solidFill>
                <a:latin typeface="UKIJ CJK"/>
                <a:cs typeface="UKIJ CJK"/>
              </a:rPr>
              <a:t>Asia(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亚太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以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外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国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际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出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差</a:t>
            </a:r>
            <a:r>
              <a:rPr sz="1050" spc="35" dirty="0">
                <a:solidFill>
                  <a:srgbClr val="171717"/>
                </a:solidFill>
                <a:latin typeface="UKIJ CJK"/>
                <a:cs typeface="UKIJ CJK"/>
              </a:rPr>
              <a:t>)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600" y="17652"/>
            <a:ext cx="1447800" cy="7620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费用报告名称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0805" marR="142875">
              <a:lnSpc>
                <a:spcPct val="100000"/>
              </a:lnSpc>
              <a:spcBef>
                <a:spcPts val="5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请保持和差旅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申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请名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称一致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1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-</a:t>
            </a:r>
            <a:r>
              <a:rPr sz="1800" b="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填写报告标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题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6079" y="4956859"/>
            <a:ext cx="1386840" cy="449482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 err="1">
                <a:solidFill>
                  <a:srgbClr val="FFFFFF"/>
                </a:solidFill>
                <a:latin typeface="UKIJ CJK"/>
                <a:cs typeface="UKIJ CJK"/>
              </a:rPr>
              <a:t>点击</a:t>
            </a:r>
            <a:r>
              <a:rPr lang="zh-CN" altLang="en-US" sz="1050" spc="5" dirty="0">
                <a:solidFill>
                  <a:srgbClr val="FFFFFF"/>
                </a:solidFill>
                <a:latin typeface="UKIJ CJK"/>
                <a:cs typeface="UKIJ CJK"/>
              </a:rPr>
              <a:t>创建费用报告</a:t>
            </a: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endParaRPr lang="en-US" sz="1050" spc="5" dirty="0">
              <a:solidFill>
                <a:srgbClr val="FFFFFF"/>
              </a:solidFill>
              <a:latin typeface="UKIJ CJK"/>
              <a:cs typeface="UKIJ CJK"/>
            </a:endParaRPr>
          </a:p>
          <a:p>
            <a:pPr marL="92075">
              <a:lnSpc>
                <a:spcPct val="100000"/>
              </a:lnSpc>
            </a:pPr>
            <a:r>
              <a:rPr sz="1050" spc="5" dirty="0" err="1">
                <a:solidFill>
                  <a:srgbClr val="FFFFFF"/>
                </a:solidFill>
                <a:latin typeface="UKIJ CJK"/>
                <a:cs typeface="UKIJ CJK"/>
              </a:rPr>
              <a:t>进</a:t>
            </a:r>
            <a:r>
              <a:rPr sz="1050" spc="-10" dirty="0" err="1">
                <a:solidFill>
                  <a:srgbClr val="FFFFFF"/>
                </a:solidFill>
                <a:latin typeface="UKIJ CJK"/>
                <a:cs typeface="UKIJ CJK"/>
              </a:rPr>
              <a:t>行</a:t>
            </a:r>
            <a:r>
              <a:rPr sz="1050" spc="5" dirty="0" err="1">
                <a:solidFill>
                  <a:srgbClr val="FFFFFF"/>
                </a:solidFill>
                <a:latin typeface="UKIJ CJK"/>
                <a:cs typeface="UKIJ CJK"/>
              </a:rPr>
              <a:t>下</a:t>
            </a:r>
            <a:r>
              <a:rPr sz="1050" spc="-10" dirty="0" err="1">
                <a:solidFill>
                  <a:srgbClr val="FFFFFF"/>
                </a:solidFill>
                <a:latin typeface="UKIJ CJK"/>
                <a:cs typeface="UKIJ CJK"/>
              </a:rPr>
              <a:t>一</a:t>
            </a:r>
            <a:r>
              <a:rPr sz="1050" spc="5" dirty="0" err="1">
                <a:solidFill>
                  <a:srgbClr val="FFFFFF"/>
                </a:solidFill>
                <a:latin typeface="UKIJ CJK"/>
                <a:cs typeface="UKIJ CJK"/>
              </a:rPr>
              <a:t>步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022017E-B59B-8CAE-65C5-D2C3430E4B6C}"/>
              </a:ext>
            </a:extLst>
          </p:cNvPr>
          <p:cNvCxnSpPr>
            <a:cxnSpLocks/>
          </p:cNvCxnSpPr>
          <p:nvPr/>
        </p:nvCxnSpPr>
        <p:spPr>
          <a:xfrm>
            <a:off x="11506200" y="5192090"/>
            <a:ext cx="0" cy="762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F9A1FF-D0BA-BF4C-A8DB-2FE8F7BEC79E}"/>
              </a:ext>
            </a:extLst>
          </p:cNvPr>
          <p:cNvCxnSpPr>
            <a:cxnSpLocks/>
          </p:cNvCxnSpPr>
          <p:nvPr/>
        </p:nvCxnSpPr>
        <p:spPr>
          <a:xfrm>
            <a:off x="8915400" y="609600"/>
            <a:ext cx="0" cy="9906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665D5A5-12B4-E6AC-66C2-9EA18253DD86}"/>
              </a:ext>
            </a:extLst>
          </p:cNvPr>
          <p:cNvCxnSpPr>
            <a:cxnSpLocks/>
          </p:cNvCxnSpPr>
          <p:nvPr/>
        </p:nvCxnSpPr>
        <p:spPr>
          <a:xfrm>
            <a:off x="2057400" y="1981200"/>
            <a:ext cx="0" cy="1905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AB8DC9-808E-8EB8-2D2D-88DA905E5CAF}"/>
              </a:ext>
            </a:extLst>
          </p:cNvPr>
          <p:cNvCxnSpPr>
            <a:cxnSpLocks/>
          </p:cNvCxnSpPr>
          <p:nvPr/>
        </p:nvCxnSpPr>
        <p:spPr>
          <a:xfrm>
            <a:off x="5334000" y="573734"/>
            <a:ext cx="0" cy="10264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object 5">
            <a:extLst>
              <a:ext uri="{FF2B5EF4-FFF2-40B4-BE49-F238E27FC236}">
                <a16:creationId xmlns:a16="http://schemas.microsoft.com/office/drawing/2014/main" id="{B631269B-D5EC-152E-7883-AD2362EA7C75}"/>
              </a:ext>
            </a:extLst>
          </p:cNvPr>
          <p:cNvSpPr txBox="1"/>
          <p:nvPr/>
        </p:nvSpPr>
        <p:spPr>
          <a:xfrm>
            <a:off x="1618488" y="963628"/>
            <a:ext cx="1981200" cy="403316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lang="zh-CN" altLang="en-US" sz="1050" b="0" spc="160" dirty="0">
                <a:latin typeface="Noto Sans CJK JP Medium"/>
                <a:cs typeface="Noto Sans CJK JP Medium"/>
              </a:rPr>
              <a:t>点击</a:t>
            </a:r>
            <a:r>
              <a:rPr lang="zh-CN" altLang="en-US" sz="1050" spc="160" dirty="0">
                <a:latin typeface="Noto Sans CJK JP Medium"/>
                <a:cs typeface="Noto Sans CJK JP Medium"/>
              </a:rPr>
              <a:t>“</a:t>
            </a:r>
            <a:r>
              <a:rPr lang="zh-CN" altLang="en-US" sz="1050" spc="5" dirty="0">
                <a:latin typeface="Noto Sans CJK JP Medium"/>
                <a:cs typeface="Noto Sans CJK JP Medium"/>
              </a:rPr>
              <a:t>通过批准的请求创建</a:t>
            </a:r>
            <a:r>
              <a:rPr lang="zh-CN" altLang="en-US" sz="1050" b="0" spc="75" dirty="0">
                <a:latin typeface="Noto Sans CJK JP Medium"/>
                <a:cs typeface="Noto Sans CJK JP Medium"/>
              </a:rPr>
              <a:t>”</a:t>
            </a:r>
            <a:r>
              <a:rPr lang="zh-CN" altLang="en-US" sz="1050" spc="5" dirty="0">
                <a:latin typeface="Noto Sans CJK JP Medium"/>
                <a:cs typeface="Noto Sans CJK JP Medium"/>
              </a:rPr>
              <a:t>，</a:t>
            </a:r>
            <a:endParaRPr lang="en-US" altLang="zh-CN" sz="1050" spc="5" dirty="0">
              <a:latin typeface="Noto Sans CJK JP Medium"/>
              <a:cs typeface="Noto Sans CJK JP Medium"/>
            </a:endParaRPr>
          </a:p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lang="zh-CN" altLang="en-US" sz="1050" spc="5" dirty="0">
                <a:latin typeface="Noto Sans CJK JP Medium"/>
                <a:cs typeface="UKIJ CJK"/>
              </a:rPr>
              <a:t>也可以关联出差申请</a:t>
            </a:r>
            <a:endParaRPr sz="1050" dirty="0">
              <a:latin typeface="UKIJ CJK"/>
              <a:cs typeface="UKIJ CJK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4A164D-54F5-C475-3F8A-BB05C00C0071}"/>
              </a:ext>
            </a:extLst>
          </p:cNvPr>
          <p:cNvCxnSpPr>
            <a:cxnSpLocks/>
          </p:cNvCxnSpPr>
          <p:nvPr/>
        </p:nvCxnSpPr>
        <p:spPr>
          <a:xfrm flipH="1">
            <a:off x="1237488" y="1186622"/>
            <a:ext cx="7620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5800" y="5546346"/>
            <a:ext cx="1752600" cy="4191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 marR="180340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从此处选择对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应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的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费</a:t>
            </a:r>
            <a:r>
              <a:rPr sz="1050" b="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用类 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型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225" y="3143250"/>
            <a:ext cx="1447800" cy="46166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zh-CN" altLang="en-US" sz="1050" spc="204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点击添加费用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</a:pPr>
            <a:r>
              <a:rPr lang="zh-CN" altLang="en-US" sz="1050" spc="5" dirty="0">
                <a:solidFill>
                  <a:srgbClr val="171717"/>
                </a:solidFill>
                <a:latin typeface="UKIJ CJK"/>
                <a:cs typeface="UKIJ CJK"/>
              </a:rPr>
              <a:t>选择费用类型</a:t>
            </a:r>
            <a:endParaRPr sz="1050" dirty="0">
              <a:latin typeface="UKIJ CJK"/>
              <a:cs typeface="UKIJ CJ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2961" y="1641220"/>
            <a:ext cx="4094479" cy="3388995"/>
            <a:chOff x="2362961" y="1641220"/>
            <a:chExt cx="4094479" cy="3388995"/>
          </a:xfrm>
        </p:grpSpPr>
        <p:sp>
          <p:nvSpPr>
            <p:cNvPr id="6" name="object 6"/>
            <p:cNvSpPr/>
            <p:nvPr/>
          </p:nvSpPr>
          <p:spPr>
            <a:xfrm>
              <a:off x="6345808" y="4839461"/>
              <a:ext cx="111505" cy="190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961" y="1641220"/>
              <a:ext cx="266700" cy="111760"/>
            </a:xfrm>
            <a:custGeom>
              <a:avLst/>
              <a:gdLst/>
              <a:ahLst/>
              <a:cxnLst/>
              <a:rect l="l" t="t" r="r" b="b"/>
              <a:pathLst>
                <a:path w="266700" h="111760">
                  <a:moveTo>
                    <a:pt x="227475" y="55752"/>
                  </a:moveTo>
                  <a:lnTo>
                    <a:pt x="165862" y="91693"/>
                  </a:lnTo>
                  <a:lnTo>
                    <a:pt x="161162" y="94361"/>
                  </a:lnTo>
                  <a:lnTo>
                    <a:pt x="159512" y="100456"/>
                  </a:lnTo>
                  <a:lnTo>
                    <a:pt x="162306" y="105155"/>
                  </a:lnTo>
                  <a:lnTo>
                    <a:pt x="165100" y="109981"/>
                  </a:lnTo>
                  <a:lnTo>
                    <a:pt x="171195" y="111505"/>
                  </a:lnTo>
                  <a:lnTo>
                    <a:pt x="175894" y="108712"/>
                  </a:lnTo>
                  <a:lnTo>
                    <a:pt x="249714" y="65658"/>
                  </a:lnTo>
                  <a:lnTo>
                    <a:pt x="247142" y="65658"/>
                  </a:lnTo>
                  <a:lnTo>
                    <a:pt x="247142" y="64262"/>
                  </a:lnTo>
                  <a:lnTo>
                    <a:pt x="242062" y="64262"/>
                  </a:lnTo>
                  <a:lnTo>
                    <a:pt x="227475" y="55752"/>
                  </a:lnTo>
                  <a:close/>
                </a:path>
                <a:path w="266700" h="111760">
                  <a:moveTo>
                    <a:pt x="210493" y="45846"/>
                  </a:moveTo>
                  <a:lnTo>
                    <a:pt x="0" y="45846"/>
                  </a:lnTo>
                  <a:lnTo>
                    <a:pt x="0" y="65658"/>
                  </a:lnTo>
                  <a:lnTo>
                    <a:pt x="210493" y="65658"/>
                  </a:lnTo>
                  <a:lnTo>
                    <a:pt x="227475" y="55752"/>
                  </a:lnTo>
                  <a:lnTo>
                    <a:pt x="210493" y="45846"/>
                  </a:lnTo>
                  <a:close/>
                </a:path>
                <a:path w="266700" h="111760">
                  <a:moveTo>
                    <a:pt x="249714" y="45846"/>
                  </a:moveTo>
                  <a:lnTo>
                    <a:pt x="247142" y="45846"/>
                  </a:lnTo>
                  <a:lnTo>
                    <a:pt x="247142" y="65658"/>
                  </a:lnTo>
                  <a:lnTo>
                    <a:pt x="249714" y="65658"/>
                  </a:lnTo>
                  <a:lnTo>
                    <a:pt x="266700" y="55752"/>
                  </a:lnTo>
                  <a:lnTo>
                    <a:pt x="249714" y="45846"/>
                  </a:lnTo>
                  <a:close/>
                </a:path>
                <a:path w="266700" h="111760">
                  <a:moveTo>
                    <a:pt x="242062" y="47243"/>
                  </a:moveTo>
                  <a:lnTo>
                    <a:pt x="227475" y="55752"/>
                  </a:lnTo>
                  <a:lnTo>
                    <a:pt x="242062" y="64262"/>
                  </a:lnTo>
                  <a:lnTo>
                    <a:pt x="242062" y="47243"/>
                  </a:lnTo>
                  <a:close/>
                </a:path>
                <a:path w="266700" h="111760">
                  <a:moveTo>
                    <a:pt x="247142" y="47243"/>
                  </a:moveTo>
                  <a:lnTo>
                    <a:pt x="242062" y="47243"/>
                  </a:lnTo>
                  <a:lnTo>
                    <a:pt x="242062" y="64262"/>
                  </a:lnTo>
                  <a:lnTo>
                    <a:pt x="247142" y="64262"/>
                  </a:lnTo>
                  <a:lnTo>
                    <a:pt x="247142" y="47243"/>
                  </a:lnTo>
                  <a:close/>
                </a:path>
                <a:path w="266700" h="111760">
                  <a:moveTo>
                    <a:pt x="171195" y="0"/>
                  </a:moveTo>
                  <a:lnTo>
                    <a:pt x="165100" y="1524"/>
                  </a:lnTo>
                  <a:lnTo>
                    <a:pt x="162306" y="6350"/>
                  </a:lnTo>
                  <a:lnTo>
                    <a:pt x="159512" y="11049"/>
                  </a:lnTo>
                  <a:lnTo>
                    <a:pt x="161162" y="17144"/>
                  </a:lnTo>
                  <a:lnTo>
                    <a:pt x="165862" y="19812"/>
                  </a:lnTo>
                  <a:lnTo>
                    <a:pt x="227475" y="55752"/>
                  </a:lnTo>
                  <a:lnTo>
                    <a:pt x="242062" y="47243"/>
                  </a:lnTo>
                  <a:lnTo>
                    <a:pt x="247142" y="47243"/>
                  </a:lnTo>
                  <a:lnTo>
                    <a:pt x="247142" y="45846"/>
                  </a:lnTo>
                  <a:lnTo>
                    <a:pt x="249714" y="45846"/>
                  </a:lnTo>
                  <a:lnTo>
                    <a:pt x="175894" y="2793"/>
                  </a:lnTo>
                  <a:lnTo>
                    <a:pt x="171195" y="0"/>
                  </a:lnTo>
                  <a:close/>
                </a:path>
              </a:pathLst>
            </a:custGeom>
            <a:solidFill>
              <a:srgbClr val="EC7C3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627" y="23876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选择费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用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54850A4-5447-4275-3616-D61FE5372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740030"/>
            <a:ext cx="9134475" cy="447675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600B71-E110-4679-30C4-77F33353A9AE}"/>
              </a:ext>
            </a:extLst>
          </p:cNvPr>
          <p:cNvCxnSpPr>
            <a:cxnSpLocks/>
          </p:cNvCxnSpPr>
          <p:nvPr/>
        </p:nvCxnSpPr>
        <p:spPr>
          <a:xfrm>
            <a:off x="1724025" y="34290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7F79E21-73C3-7998-8044-BC1946ABE8EE}"/>
              </a:ext>
            </a:extLst>
          </p:cNvPr>
          <p:cNvCxnSpPr>
            <a:cxnSpLocks/>
          </p:cNvCxnSpPr>
          <p:nvPr/>
        </p:nvCxnSpPr>
        <p:spPr>
          <a:xfrm>
            <a:off x="5867400" y="4191000"/>
            <a:ext cx="0" cy="13553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627" y="23876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酒店报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销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30" y="3576759"/>
            <a:ext cx="1676400" cy="6477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金额</a:t>
            </a:r>
            <a:endParaRPr sz="105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酒店费用总金额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238" y="2057400"/>
            <a:ext cx="1676400" cy="20262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交易日期</a:t>
            </a:r>
            <a:r>
              <a:rPr lang="zh-CN" altLang="en-US" sz="1050" b="0" spc="5" dirty="0">
                <a:solidFill>
                  <a:srgbClr val="171717"/>
                </a:solidFill>
                <a:latin typeface="UKIJ CJK"/>
                <a:cs typeface="Noto Sans CJK JP Medium"/>
              </a:rPr>
              <a:t>填</a:t>
            </a:r>
            <a:r>
              <a:rPr sz="1050" spc="5" dirty="0" err="1">
                <a:solidFill>
                  <a:srgbClr val="171717"/>
                </a:solidFill>
                <a:latin typeface="UKIJ CJK"/>
                <a:cs typeface="UKIJ CJK"/>
              </a:rPr>
              <a:t>退房日期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430" y="2781300"/>
            <a:ext cx="1676400" cy="6477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2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City </a:t>
            </a:r>
            <a:r>
              <a:rPr sz="1050" b="0" spc="5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of</a:t>
            </a:r>
            <a:r>
              <a:rPr sz="1050" b="0" spc="114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Purchase</a:t>
            </a:r>
            <a:endParaRPr sz="105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出差城市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74708" y="4839461"/>
            <a:ext cx="111506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060E8BF-C61D-E4BC-DA26-3138D4AB4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812" y="308356"/>
            <a:ext cx="8651925" cy="653680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F27CFD-AF18-0F15-43D5-99E6F20101CC}"/>
              </a:ext>
            </a:extLst>
          </p:cNvPr>
          <p:cNvCxnSpPr/>
          <p:nvPr/>
        </p:nvCxnSpPr>
        <p:spPr>
          <a:xfrm>
            <a:off x="1878344" y="21336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C2C423-5179-C70A-5372-3E1939719634}"/>
              </a:ext>
            </a:extLst>
          </p:cNvPr>
          <p:cNvCxnSpPr/>
          <p:nvPr/>
        </p:nvCxnSpPr>
        <p:spPr>
          <a:xfrm>
            <a:off x="1878344" y="30480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123FF4-7C60-F93C-62D4-EAE03B23BEB7}"/>
              </a:ext>
            </a:extLst>
          </p:cNvPr>
          <p:cNvCxnSpPr/>
          <p:nvPr/>
        </p:nvCxnSpPr>
        <p:spPr>
          <a:xfrm>
            <a:off x="1878344" y="38100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B2C9B25B-A256-1045-7A35-7518770F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7292"/>
            <a:ext cx="7927594" cy="22591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00" y="1371600"/>
            <a:ext cx="1676400" cy="52578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4775">
              <a:lnSpc>
                <a:spcPct val="100000"/>
              </a:lnSpc>
              <a:spcBef>
                <a:spcPts val="320"/>
              </a:spcBef>
            </a:pP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国内机票</a:t>
            </a:r>
            <a:r>
              <a:rPr lang="zh-CN" altLang="en-US"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，酒店</a:t>
            </a: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会从</a:t>
            </a:r>
            <a:r>
              <a:rPr sz="1050" b="0" spc="-10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携</a:t>
            </a: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程</a:t>
            </a:r>
            <a:r>
              <a:rPr sz="1050" b="0" spc="-10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自</a:t>
            </a:r>
            <a:r>
              <a:rPr sz="1050" b="0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动推</a:t>
            </a:r>
            <a:r>
              <a:rPr sz="1050" b="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送 ，</a:t>
            </a:r>
            <a:r>
              <a:rPr lang="zh-CN" altLang="en-US" sz="1050" b="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在费用→待报销费用中可以查看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036" y="457200"/>
            <a:ext cx="1562100" cy="687368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85090">
              <a:lnSpc>
                <a:spcPct val="100000"/>
              </a:lnSpc>
              <a:spcBef>
                <a:spcPts val="320"/>
              </a:spcBef>
            </a:pP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选择对应机票</a:t>
            </a:r>
            <a:r>
              <a:rPr sz="1050" b="0" spc="-10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，</a:t>
            </a: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点击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16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“</a:t>
            </a:r>
            <a:r>
              <a:rPr lang="zh-CN" altLang="en-US" sz="1050" spc="16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移动到</a:t>
            </a:r>
            <a:r>
              <a:rPr sz="1050" b="0" spc="16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”</a:t>
            </a:r>
            <a:r>
              <a:rPr sz="1050" b="0" spc="33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机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票</a:t>
            </a:r>
            <a:r>
              <a:rPr sz="1050" b="0" spc="-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信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息会 自</a:t>
            </a:r>
            <a:r>
              <a:rPr sz="1050" b="0" spc="-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动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添</a:t>
            </a:r>
            <a:r>
              <a:rPr sz="1050" b="0" spc="-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加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到</a:t>
            </a:r>
            <a:r>
              <a:rPr sz="1050" b="0" spc="-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费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用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报</a:t>
            </a:r>
            <a:r>
              <a:rPr sz="1050" b="0" spc="-1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告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中</a:t>
            </a:r>
            <a:r>
              <a:rPr sz="1050" b="0" spc="-1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.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395" y="4310633"/>
            <a:ext cx="1411605" cy="6096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2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City </a:t>
            </a:r>
            <a:r>
              <a:rPr sz="1050" b="0" spc="5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of</a:t>
            </a:r>
            <a:r>
              <a:rPr sz="1050" b="0" spc="10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Purchase</a:t>
            </a:r>
            <a:endParaRPr sz="105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出差城市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4395" y="2933700"/>
            <a:ext cx="1507236" cy="1011174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国际差旅报销</a:t>
            </a:r>
            <a:endParaRPr sz="1050" dirty="0">
              <a:latin typeface="Noto Sans CJK JP Medium"/>
              <a:cs typeface="Noto Sans CJK JP Medium"/>
            </a:endParaRPr>
          </a:p>
          <a:p>
            <a:pPr marL="91440" marR="179070">
              <a:lnSpc>
                <a:spcPct val="100000"/>
              </a:lnSpc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请选择对应的</a:t>
            </a:r>
            <a:r>
              <a:rPr sz="1050" b="0" spc="-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费</a:t>
            </a:r>
            <a:r>
              <a:rPr sz="1050" b="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用类 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型</a:t>
            </a:r>
            <a:endParaRPr sz="1050" dirty="0">
              <a:latin typeface="Noto Sans CJK JP Medium"/>
              <a:cs typeface="Noto Sans CJK JP Medium"/>
            </a:endParaRPr>
          </a:p>
          <a:p>
            <a:pPr marL="91440" marR="208279">
              <a:lnSpc>
                <a:spcPct val="100000"/>
              </a:lnSpc>
            </a:pPr>
            <a:r>
              <a:rPr sz="1050" b="0" spc="15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“</a:t>
            </a:r>
            <a:r>
              <a:rPr lang="en-US" sz="1050" b="0" spc="15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AP Oversea Airfare(</a:t>
            </a:r>
            <a:r>
              <a:rPr lang="zh-CN" altLang="en-US" sz="1050" b="0" spc="15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亚洲国际机票</a:t>
            </a:r>
            <a:r>
              <a:rPr lang="en-US" altLang="zh-CN" sz="1050" b="0" spc="15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)</a:t>
            </a:r>
            <a:r>
              <a:rPr sz="1050" b="0" spc="9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”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机票信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息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45908" y="4115561"/>
            <a:ext cx="111506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5C78028-5364-A8F2-88E5-8AA77C0828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68" r="40765" b="6479"/>
          <a:stretch/>
        </p:blipFill>
        <p:spPr>
          <a:xfrm>
            <a:off x="2688336" y="2673492"/>
            <a:ext cx="3773837" cy="4085841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6780526-0120-6826-8F35-3E85860C4184}"/>
              </a:ext>
            </a:extLst>
          </p:cNvPr>
          <p:cNvCxnSpPr/>
          <p:nvPr/>
        </p:nvCxnSpPr>
        <p:spPr>
          <a:xfrm>
            <a:off x="2368868" y="3457575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443C02-1D46-5619-507A-A67105B16CE8}"/>
              </a:ext>
            </a:extLst>
          </p:cNvPr>
          <p:cNvCxnSpPr/>
          <p:nvPr/>
        </p:nvCxnSpPr>
        <p:spPr>
          <a:xfrm>
            <a:off x="4495800" y="9144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7759EF-CF61-A390-8908-258EA57234BF}"/>
              </a:ext>
            </a:extLst>
          </p:cNvPr>
          <p:cNvCxnSpPr/>
          <p:nvPr/>
        </p:nvCxnSpPr>
        <p:spPr>
          <a:xfrm>
            <a:off x="2303906" y="44958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4F15113-87AA-CE7B-AB18-609D8087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91" y="366269"/>
            <a:ext cx="8394573" cy="635039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42620" y="4495800"/>
            <a:ext cx="2100580" cy="40132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127635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对于国际差旅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，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相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应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货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币</a:t>
            </a:r>
            <a:r>
              <a:rPr sz="1050" b="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可以根 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据出差城市选择</a:t>
            </a:r>
            <a:endParaRPr sz="105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296" y="2800350"/>
            <a:ext cx="2095500" cy="12573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2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Transport</a:t>
            </a:r>
            <a:r>
              <a:rPr sz="1050" b="0" spc="5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Type</a:t>
            </a:r>
            <a:endParaRPr sz="10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请填写乘坐的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交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通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工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具</a:t>
            </a:r>
            <a:endParaRPr sz="105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 dirty="0">
              <a:latin typeface="UKIJ CJK"/>
              <a:cs typeface="UKIJ CJK"/>
            </a:endParaRPr>
          </a:p>
          <a:p>
            <a:pPr marL="91440" marR="83185" algn="just">
              <a:lnSpc>
                <a:spcPct val="100000"/>
              </a:lnSpc>
              <a:spcBef>
                <a:spcPts val="5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如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果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旅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程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中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有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需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要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乘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坐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火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车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，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请 在此处填写</a:t>
            </a:r>
            <a:r>
              <a:rPr sz="1050" spc="-6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85" dirty="0">
                <a:solidFill>
                  <a:srgbClr val="171717"/>
                </a:solidFill>
                <a:latin typeface="UKIJ CJK"/>
                <a:cs typeface="UKIJ CJK"/>
              </a:rPr>
              <a:t>“</a:t>
            </a:r>
            <a:r>
              <a:rPr sz="1050" spc="240" dirty="0">
                <a:solidFill>
                  <a:srgbClr val="171717"/>
                </a:solidFill>
                <a:latin typeface="UKIJ CJK"/>
                <a:cs typeface="UKIJ CJK"/>
              </a:rPr>
              <a:t>火车</a:t>
            </a:r>
            <a:r>
              <a:rPr sz="1050" spc="160" dirty="0">
                <a:solidFill>
                  <a:srgbClr val="171717"/>
                </a:solidFill>
                <a:latin typeface="UKIJ CJK"/>
                <a:cs typeface="UKIJ CJK"/>
              </a:rPr>
              <a:t>”，</a:t>
            </a:r>
            <a:r>
              <a:rPr sz="1050" spc="240" dirty="0">
                <a:solidFill>
                  <a:srgbClr val="171717"/>
                </a:solidFill>
                <a:latin typeface="UKIJ CJK"/>
                <a:cs typeface="UKIJ CJK"/>
              </a:rPr>
              <a:t>并</a:t>
            </a:r>
            <a:r>
              <a:rPr sz="1050" spc="225" dirty="0">
                <a:solidFill>
                  <a:srgbClr val="171717"/>
                </a:solidFill>
                <a:latin typeface="UKIJ CJK"/>
                <a:cs typeface="UKIJ CJK"/>
              </a:rPr>
              <a:t>进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行后 续报销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417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出差交通费用（包含火车票）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55B996-133A-8936-BC63-3B0D8BAEDC18}"/>
              </a:ext>
            </a:extLst>
          </p:cNvPr>
          <p:cNvCxnSpPr>
            <a:cxnSpLocks/>
          </p:cNvCxnSpPr>
          <p:nvPr/>
        </p:nvCxnSpPr>
        <p:spPr>
          <a:xfrm>
            <a:off x="2707323" y="4876800"/>
            <a:ext cx="376967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C63BED9-2B89-1F2A-5A0A-79A71CC13AB5}"/>
              </a:ext>
            </a:extLst>
          </p:cNvPr>
          <p:cNvCxnSpPr/>
          <p:nvPr/>
        </p:nvCxnSpPr>
        <p:spPr>
          <a:xfrm>
            <a:off x="2808796" y="32004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51" y="4419600"/>
            <a:ext cx="1370507" cy="531556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金额</a:t>
            </a:r>
            <a:endParaRPr sz="10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填写对应发生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的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费用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27" y="23876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餐饮报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销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263" y="2642025"/>
            <a:ext cx="1294307" cy="53091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交易日期</a:t>
            </a:r>
            <a:endParaRPr sz="10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费用发生日期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88" y="3657600"/>
            <a:ext cx="1304570" cy="623248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付款类型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 marR="317500">
              <a:lnSpc>
                <a:spcPct val="100000"/>
              </a:lnSpc>
              <a:spcBef>
                <a:spcPts val="5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保持默认，</a:t>
            </a:r>
            <a:r>
              <a:rPr sz="1050" spc="15" dirty="0">
                <a:solidFill>
                  <a:srgbClr val="171717"/>
                </a:solidFill>
                <a:latin typeface="UKIJ CJK"/>
                <a:cs typeface="UKIJ CJK"/>
              </a:rPr>
              <a:t>E</a:t>
            </a:r>
            <a:r>
              <a:rPr sz="1050" spc="40" dirty="0">
                <a:solidFill>
                  <a:srgbClr val="171717"/>
                </a:solidFill>
                <a:latin typeface="UKIJ CJK"/>
                <a:cs typeface="UKIJ CJK"/>
              </a:rPr>
              <a:t>m</a:t>
            </a:r>
            <a:r>
              <a:rPr sz="1050" spc="45" dirty="0">
                <a:solidFill>
                  <a:srgbClr val="171717"/>
                </a:solidFill>
                <a:latin typeface="UKIJ CJK"/>
                <a:cs typeface="UKIJ CJK"/>
              </a:rPr>
              <a:t>p</a:t>
            </a:r>
            <a:r>
              <a:rPr sz="1050" spc="10" dirty="0">
                <a:solidFill>
                  <a:srgbClr val="171717"/>
                </a:solidFill>
                <a:latin typeface="UKIJ CJK"/>
                <a:cs typeface="UKIJ CJK"/>
              </a:rPr>
              <a:t>l</a:t>
            </a:r>
            <a:r>
              <a:rPr sz="1050" spc="55" dirty="0">
                <a:solidFill>
                  <a:srgbClr val="171717"/>
                </a:solidFill>
                <a:latin typeface="UKIJ CJK"/>
                <a:cs typeface="UKIJ CJK"/>
              </a:rPr>
              <a:t>o</a:t>
            </a:r>
            <a:r>
              <a:rPr sz="1050" spc="40" dirty="0">
                <a:solidFill>
                  <a:srgbClr val="171717"/>
                </a:solidFill>
                <a:latin typeface="UKIJ CJK"/>
                <a:cs typeface="UKIJ CJK"/>
              </a:rPr>
              <a:t>y</a:t>
            </a:r>
            <a:r>
              <a:rPr sz="1050" spc="20" dirty="0">
                <a:solidFill>
                  <a:srgbClr val="171717"/>
                </a:solidFill>
                <a:latin typeface="UKIJ CJK"/>
                <a:cs typeface="UKIJ CJK"/>
              </a:rPr>
              <a:t>ee  </a:t>
            </a:r>
            <a:r>
              <a:rPr sz="1050" spc="30" dirty="0">
                <a:solidFill>
                  <a:srgbClr val="171717"/>
                </a:solidFill>
                <a:latin typeface="UKIJ CJK"/>
                <a:cs typeface="UKIJ CJK"/>
              </a:rPr>
              <a:t>Paid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82861" y="3165220"/>
            <a:ext cx="304800" cy="111760"/>
          </a:xfrm>
          <a:custGeom>
            <a:avLst/>
            <a:gdLst/>
            <a:ahLst/>
            <a:cxnLst/>
            <a:rect l="l" t="t" r="r" b="b"/>
            <a:pathLst>
              <a:path w="304800" h="111760">
                <a:moveTo>
                  <a:pt x="95504" y="0"/>
                </a:moveTo>
                <a:lnTo>
                  <a:pt x="90805" y="2793"/>
                </a:lnTo>
                <a:lnTo>
                  <a:pt x="0" y="55752"/>
                </a:lnTo>
                <a:lnTo>
                  <a:pt x="90805" y="108712"/>
                </a:lnTo>
                <a:lnTo>
                  <a:pt x="95504" y="111505"/>
                </a:lnTo>
                <a:lnTo>
                  <a:pt x="101600" y="109981"/>
                </a:lnTo>
                <a:lnTo>
                  <a:pt x="104394" y="105155"/>
                </a:lnTo>
                <a:lnTo>
                  <a:pt x="107188" y="100456"/>
                </a:lnTo>
                <a:lnTo>
                  <a:pt x="105537" y="94361"/>
                </a:lnTo>
                <a:lnTo>
                  <a:pt x="100838" y="91693"/>
                </a:lnTo>
                <a:lnTo>
                  <a:pt x="56206" y="65658"/>
                </a:lnTo>
                <a:lnTo>
                  <a:pt x="19558" y="65658"/>
                </a:lnTo>
                <a:lnTo>
                  <a:pt x="19558" y="45846"/>
                </a:lnTo>
                <a:lnTo>
                  <a:pt x="56206" y="45846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304800" h="111760">
                <a:moveTo>
                  <a:pt x="56206" y="45846"/>
                </a:moveTo>
                <a:lnTo>
                  <a:pt x="19558" y="45846"/>
                </a:lnTo>
                <a:lnTo>
                  <a:pt x="19558" y="65658"/>
                </a:lnTo>
                <a:lnTo>
                  <a:pt x="56206" y="65658"/>
                </a:lnTo>
                <a:lnTo>
                  <a:pt x="53811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304800" h="111760">
                <a:moveTo>
                  <a:pt x="304800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304800" y="65658"/>
                </a:lnTo>
                <a:lnTo>
                  <a:pt x="304800" y="45846"/>
                </a:lnTo>
                <a:close/>
              </a:path>
              <a:path w="304800" h="111760">
                <a:moveTo>
                  <a:pt x="24638" y="47243"/>
                </a:moveTo>
                <a:lnTo>
                  <a:pt x="24638" y="64262"/>
                </a:lnTo>
                <a:lnTo>
                  <a:pt x="39224" y="55752"/>
                </a:lnTo>
                <a:lnTo>
                  <a:pt x="24638" y="47243"/>
                </a:lnTo>
                <a:close/>
              </a:path>
              <a:path w="304800" h="111760">
                <a:moveTo>
                  <a:pt x="39224" y="55752"/>
                </a:moveTo>
                <a:lnTo>
                  <a:pt x="24638" y="64262"/>
                </a:lnTo>
                <a:lnTo>
                  <a:pt x="53811" y="64262"/>
                </a:lnTo>
                <a:lnTo>
                  <a:pt x="39224" y="55752"/>
                </a:lnTo>
                <a:close/>
              </a:path>
              <a:path w="304800" h="111760">
                <a:moveTo>
                  <a:pt x="53811" y="47243"/>
                </a:moveTo>
                <a:lnTo>
                  <a:pt x="24638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EC7C3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4200" y="5410200"/>
            <a:ext cx="16002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保存</a:t>
            </a:r>
            <a:endParaRPr sz="105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55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点击保存，进</a:t>
            </a:r>
            <a:r>
              <a:rPr sz="1050" spc="-10" dirty="0">
                <a:solidFill>
                  <a:srgbClr val="FFFFFF"/>
                </a:solidFill>
                <a:latin typeface="UKIJ CJK"/>
                <a:cs typeface="UKIJ CJK"/>
              </a:rPr>
              <a:t>行</a:t>
            </a: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下</a:t>
            </a:r>
            <a:r>
              <a:rPr sz="1050" spc="-10" dirty="0">
                <a:solidFill>
                  <a:srgbClr val="FFFFFF"/>
                </a:solidFill>
                <a:latin typeface="UKIJ CJK"/>
                <a:cs typeface="UKIJ CJK"/>
              </a:rPr>
              <a:t>一</a:t>
            </a: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步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79308" y="5220461"/>
            <a:ext cx="111506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1D0FE86-5CC2-759C-205B-D6F8A9463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437" y="304800"/>
            <a:ext cx="9001125" cy="6248400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660297B-B291-B80E-2954-A5F7A02B6E69}"/>
              </a:ext>
            </a:extLst>
          </p:cNvPr>
          <p:cNvCxnSpPr/>
          <p:nvPr/>
        </p:nvCxnSpPr>
        <p:spPr>
          <a:xfrm>
            <a:off x="1513358" y="28194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393D43-D41B-4246-1D7D-0E4794ABD0BE}"/>
              </a:ext>
            </a:extLst>
          </p:cNvPr>
          <p:cNvCxnSpPr/>
          <p:nvPr/>
        </p:nvCxnSpPr>
        <p:spPr>
          <a:xfrm>
            <a:off x="1513358" y="39624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4706F50-C586-091B-B134-00089F0B8EE7}"/>
              </a:ext>
            </a:extLst>
          </p:cNvPr>
          <p:cNvCxnSpPr/>
          <p:nvPr/>
        </p:nvCxnSpPr>
        <p:spPr>
          <a:xfrm>
            <a:off x="1513358" y="44958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66880F58-E082-0DA1-4B1B-604745C6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30" y="926473"/>
            <a:ext cx="7676959" cy="5755701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9220200" y="1979520"/>
            <a:ext cx="990600" cy="762000"/>
          </a:xfrm>
          <a:custGeom>
            <a:avLst/>
            <a:gdLst/>
            <a:ahLst/>
            <a:cxnLst/>
            <a:rect l="l" t="t" r="r" b="b"/>
            <a:pathLst>
              <a:path w="990600" h="762000">
                <a:moveTo>
                  <a:pt x="990600" y="0"/>
                </a:moveTo>
                <a:lnTo>
                  <a:pt x="0" y="0"/>
                </a:lnTo>
                <a:lnTo>
                  <a:pt x="0" y="762000"/>
                </a:lnTo>
                <a:lnTo>
                  <a:pt x="990600" y="762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64917" y="2107155"/>
            <a:ext cx="695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检查无误后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提交报告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0200" y="5475732"/>
            <a:ext cx="1371600" cy="6477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申请金额</a:t>
            </a:r>
            <a:endParaRPr sz="105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55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费用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8200" y="349192"/>
            <a:ext cx="1905000" cy="1333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费用报告总计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 marR="200025" algn="just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如果费用报告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内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既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包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含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公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司 支付（例如，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机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）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和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员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工 支付信息</a:t>
            </a:r>
            <a:endParaRPr sz="105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650" dirty="0">
              <a:latin typeface="UKIJ CJK"/>
              <a:cs typeface="UKIJ CJK"/>
            </a:endParaRPr>
          </a:p>
          <a:p>
            <a:pPr marL="92075" marR="20002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次处可以看到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两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项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费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的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详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细信息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627" y="23876"/>
            <a:ext cx="165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总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结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FD2E06D-3356-ABF9-79CB-AC494D1E4D27}"/>
              </a:ext>
            </a:extLst>
          </p:cNvPr>
          <p:cNvCxnSpPr/>
          <p:nvPr/>
        </p:nvCxnSpPr>
        <p:spPr>
          <a:xfrm>
            <a:off x="8928165" y="2275459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F973A72-085D-33B1-4FE6-C7EFAD73603B}"/>
              </a:ext>
            </a:extLst>
          </p:cNvPr>
          <p:cNvCxnSpPr/>
          <p:nvPr/>
        </p:nvCxnSpPr>
        <p:spPr>
          <a:xfrm>
            <a:off x="8741221" y="6001512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A379FE5-7C54-C178-0663-9BF61CDB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39" y="542706"/>
            <a:ext cx="8869413" cy="61477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34300" y="1943100"/>
            <a:ext cx="11430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20"/>
              </a:spcBef>
            </a:pPr>
            <a:r>
              <a:rPr sz="1050" b="0" spc="20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+</a:t>
            </a:r>
            <a:r>
              <a:rPr sz="1050" b="0" spc="6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新建</a:t>
            </a:r>
            <a:endParaRPr sz="105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新建申请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1161" y="1926208"/>
            <a:ext cx="723900" cy="313690"/>
          </a:xfrm>
          <a:custGeom>
            <a:avLst/>
            <a:gdLst/>
            <a:ahLst/>
            <a:cxnLst/>
            <a:rect l="l" t="t" r="r" b="b"/>
            <a:pathLst>
              <a:path w="723900" h="313689">
                <a:moveTo>
                  <a:pt x="723900" y="293496"/>
                </a:moveTo>
                <a:lnTo>
                  <a:pt x="664464" y="293496"/>
                </a:lnTo>
                <a:lnTo>
                  <a:pt x="664464" y="313308"/>
                </a:lnTo>
                <a:lnTo>
                  <a:pt x="723900" y="313308"/>
                </a:lnTo>
                <a:lnTo>
                  <a:pt x="723900" y="293496"/>
                </a:lnTo>
                <a:close/>
              </a:path>
              <a:path w="723900" h="313689">
                <a:moveTo>
                  <a:pt x="644652" y="293496"/>
                </a:moveTo>
                <a:lnTo>
                  <a:pt x="585216" y="293496"/>
                </a:lnTo>
                <a:lnTo>
                  <a:pt x="585216" y="313308"/>
                </a:lnTo>
                <a:lnTo>
                  <a:pt x="644652" y="313308"/>
                </a:lnTo>
                <a:lnTo>
                  <a:pt x="644652" y="293496"/>
                </a:lnTo>
                <a:close/>
              </a:path>
              <a:path w="723900" h="313689">
                <a:moveTo>
                  <a:pt x="565404" y="293496"/>
                </a:moveTo>
                <a:lnTo>
                  <a:pt x="505968" y="293496"/>
                </a:lnTo>
                <a:lnTo>
                  <a:pt x="505968" y="313308"/>
                </a:lnTo>
                <a:lnTo>
                  <a:pt x="565404" y="313308"/>
                </a:lnTo>
                <a:lnTo>
                  <a:pt x="565404" y="293496"/>
                </a:lnTo>
                <a:close/>
              </a:path>
              <a:path w="723900" h="313689">
                <a:moveTo>
                  <a:pt x="486156" y="293496"/>
                </a:moveTo>
                <a:lnTo>
                  <a:pt x="426720" y="293496"/>
                </a:lnTo>
                <a:lnTo>
                  <a:pt x="426720" y="313308"/>
                </a:lnTo>
                <a:lnTo>
                  <a:pt x="486156" y="313308"/>
                </a:lnTo>
                <a:lnTo>
                  <a:pt x="486156" y="293496"/>
                </a:lnTo>
                <a:close/>
              </a:path>
              <a:path w="723900" h="313689">
                <a:moveTo>
                  <a:pt x="371856" y="288925"/>
                </a:moveTo>
                <a:lnTo>
                  <a:pt x="352044" y="288925"/>
                </a:lnTo>
                <a:lnTo>
                  <a:pt x="352044" y="313308"/>
                </a:lnTo>
                <a:lnTo>
                  <a:pt x="406908" y="313308"/>
                </a:lnTo>
                <a:lnTo>
                  <a:pt x="406908" y="303402"/>
                </a:lnTo>
                <a:lnTo>
                  <a:pt x="371856" y="303402"/>
                </a:lnTo>
                <a:lnTo>
                  <a:pt x="361950" y="293496"/>
                </a:lnTo>
                <a:lnTo>
                  <a:pt x="371856" y="293496"/>
                </a:lnTo>
                <a:lnTo>
                  <a:pt x="371856" y="288925"/>
                </a:lnTo>
                <a:close/>
              </a:path>
              <a:path w="723900" h="313689">
                <a:moveTo>
                  <a:pt x="371856" y="293496"/>
                </a:moveTo>
                <a:lnTo>
                  <a:pt x="361950" y="293496"/>
                </a:lnTo>
                <a:lnTo>
                  <a:pt x="371856" y="303402"/>
                </a:lnTo>
                <a:lnTo>
                  <a:pt x="371856" y="293496"/>
                </a:lnTo>
                <a:close/>
              </a:path>
              <a:path w="723900" h="313689">
                <a:moveTo>
                  <a:pt x="406908" y="293496"/>
                </a:moveTo>
                <a:lnTo>
                  <a:pt x="371856" y="293496"/>
                </a:lnTo>
                <a:lnTo>
                  <a:pt x="371856" y="303402"/>
                </a:lnTo>
                <a:lnTo>
                  <a:pt x="406908" y="303402"/>
                </a:lnTo>
                <a:lnTo>
                  <a:pt x="406908" y="293496"/>
                </a:lnTo>
                <a:close/>
              </a:path>
              <a:path w="723900" h="313689">
                <a:moveTo>
                  <a:pt x="371856" y="209676"/>
                </a:moveTo>
                <a:lnTo>
                  <a:pt x="352044" y="209676"/>
                </a:lnTo>
                <a:lnTo>
                  <a:pt x="352044" y="269113"/>
                </a:lnTo>
                <a:lnTo>
                  <a:pt x="371856" y="269113"/>
                </a:lnTo>
                <a:lnTo>
                  <a:pt x="371856" y="209676"/>
                </a:lnTo>
                <a:close/>
              </a:path>
              <a:path w="723900" h="313689">
                <a:moveTo>
                  <a:pt x="371856" y="130428"/>
                </a:moveTo>
                <a:lnTo>
                  <a:pt x="352044" y="130428"/>
                </a:lnTo>
                <a:lnTo>
                  <a:pt x="352044" y="189864"/>
                </a:lnTo>
                <a:lnTo>
                  <a:pt x="371856" y="189864"/>
                </a:lnTo>
                <a:lnTo>
                  <a:pt x="371856" y="130428"/>
                </a:lnTo>
                <a:close/>
              </a:path>
              <a:path w="723900" h="313689">
                <a:moveTo>
                  <a:pt x="352044" y="55752"/>
                </a:moveTo>
                <a:lnTo>
                  <a:pt x="352044" y="110616"/>
                </a:lnTo>
                <a:lnTo>
                  <a:pt x="371856" y="110616"/>
                </a:lnTo>
                <a:lnTo>
                  <a:pt x="371856" y="65658"/>
                </a:lnTo>
                <a:lnTo>
                  <a:pt x="357378" y="65658"/>
                </a:lnTo>
                <a:lnTo>
                  <a:pt x="357378" y="61087"/>
                </a:lnTo>
                <a:lnTo>
                  <a:pt x="352044" y="55752"/>
                </a:lnTo>
                <a:close/>
              </a:path>
              <a:path w="723900" h="313689">
                <a:moveTo>
                  <a:pt x="357378" y="61087"/>
                </a:moveTo>
                <a:lnTo>
                  <a:pt x="357378" y="65658"/>
                </a:lnTo>
                <a:lnTo>
                  <a:pt x="361950" y="65658"/>
                </a:lnTo>
                <a:lnTo>
                  <a:pt x="357378" y="61087"/>
                </a:lnTo>
                <a:close/>
              </a:path>
              <a:path w="723900" h="313689">
                <a:moveTo>
                  <a:pt x="371856" y="45846"/>
                </a:moveTo>
                <a:lnTo>
                  <a:pt x="357378" y="45846"/>
                </a:lnTo>
                <a:lnTo>
                  <a:pt x="357378" y="61087"/>
                </a:lnTo>
                <a:lnTo>
                  <a:pt x="361950" y="65658"/>
                </a:lnTo>
                <a:lnTo>
                  <a:pt x="371856" y="65658"/>
                </a:lnTo>
                <a:lnTo>
                  <a:pt x="371856" y="45846"/>
                </a:lnTo>
                <a:close/>
              </a:path>
              <a:path w="723900" h="313689">
                <a:moveTo>
                  <a:pt x="337566" y="45846"/>
                </a:moveTo>
                <a:lnTo>
                  <a:pt x="278130" y="45846"/>
                </a:lnTo>
                <a:lnTo>
                  <a:pt x="278130" y="65658"/>
                </a:lnTo>
                <a:lnTo>
                  <a:pt x="337566" y="65658"/>
                </a:lnTo>
                <a:lnTo>
                  <a:pt x="337566" y="45846"/>
                </a:lnTo>
                <a:close/>
              </a:path>
              <a:path w="723900" h="313689">
                <a:moveTo>
                  <a:pt x="258318" y="45846"/>
                </a:moveTo>
                <a:lnTo>
                  <a:pt x="198882" y="45846"/>
                </a:lnTo>
                <a:lnTo>
                  <a:pt x="198882" y="65658"/>
                </a:lnTo>
                <a:lnTo>
                  <a:pt x="258318" y="65658"/>
                </a:lnTo>
                <a:lnTo>
                  <a:pt x="258318" y="45846"/>
                </a:lnTo>
                <a:close/>
              </a:path>
              <a:path w="723900" h="313689">
                <a:moveTo>
                  <a:pt x="179070" y="45846"/>
                </a:moveTo>
                <a:lnTo>
                  <a:pt x="119634" y="45846"/>
                </a:lnTo>
                <a:lnTo>
                  <a:pt x="119634" y="65658"/>
                </a:lnTo>
                <a:lnTo>
                  <a:pt x="179070" y="65658"/>
                </a:lnTo>
                <a:lnTo>
                  <a:pt x="179070" y="45846"/>
                </a:lnTo>
                <a:close/>
              </a:path>
              <a:path w="723900" h="313689">
                <a:moveTo>
                  <a:pt x="95504" y="0"/>
                </a:moveTo>
                <a:lnTo>
                  <a:pt x="90805" y="2793"/>
                </a:lnTo>
                <a:lnTo>
                  <a:pt x="0" y="55752"/>
                </a:lnTo>
                <a:lnTo>
                  <a:pt x="90805" y="108712"/>
                </a:lnTo>
                <a:lnTo>
                  <a:pt x="95504" y="111505"/>
                </a:lnTo>
                <a:lnTo>
                  <a:pt x="101600" y="109981"/>
                </a:lnTo>
                <a:lnTo>
                  <a:pt x="104394" y="105155"/>
                </a:lnTo>
                <a:lnTo>
                  <a:pt x="107188" y="100456"/>
                </a:lnTo>
                <a:lnTo>
                  <a:pt x="105537" y="94361"/>
                </a:lnTo>
                <a:lnTo>
                  <a:pt x="100838" y="91693"/>
                </a:lnTo>
                <a:lnTo>
                  <a:pt x="56206" y="65658"/>
                </a:lnTo>
                <a:lnTo>
                  <a:pt x="19558" y="65658"/>
                </a:lnTo>
                <a:lnTo>
                  <a:pt x="19558" y="45846"/>
                </a:lnTo>
                <a:lnTo>
                  <a:pt x="56206" y="45846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723900" h="313689">
                <a:moveTo>
                  <a:pt x="20574" y="45846"/>
                </a:moveTo>
                <a:lnTo>
                  <a:pt x="19558" y="45846"/>
                </a:lnTo>
                <a:lnTo>
                  <a:pt x="19558" y="65658"/>
                </a:lnTo>
                <a:lnTo>
                  <a:pt x="20574" y="65658"/>
                </a:lnTo>
                <a:lnTo>
                  <a:pt x="20574" y="45846"/>
                </a:lnTo>
                <a:close/>
              </a:path>
              <a:path w="723900" h="313689">
                <a:moveTo>
                  <a:pt x="40386" y="45846"/>
                </a:moveTo>
                <a:lnTo>
                  <a:pt x="20574" y="45846"/>
                </a:lnTo>
                <a:lnTo>
                  <a:pt x="20574" y="65658"/>
                </a:lnTo>
                <a:lnTo>
                  <a:pt x="40386" y="65658"/>
                </a:lnTo>
                <a:lnTo>
                  <a:pt x="40386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40386" y="47243"/>
                </a:lnTo>
                <a:lnTo>
                  <a:pt x="40386" y="45846"/>
                </a:lnTo>
                <a:close/>
              </a:path>
              <a:path w="723900" h="313689">
                <a:moveTo>
                  <a:pt x="40386" y="56430"/>
                </a:moveTo>
                <a:lnTo>
                  <a:pt x="40386" y="65658"/>
                </a:lnTo>
                <a:lnTo>
                  <a:pt x="56206" y="65658"/>
                </a:lnTo>
                <a:lnTo>
                  <a:pt x="40386" y="56430"/>
                </a:lnTo>
                <a:close/>
              </a:path>
              <a:path w="723900" h="313689">
                <a:moveTo>
                  <a:pt x="99822" y="45846"/>
                </a:moveTo>
                <a:lnTo>
                  <a:pt x="56206" y="45846"/>
                </a:lnTo>
                <a:lnTo>
                  <a:pt x="40386" y="55075"/>
                </a:lnTo>
                <a:lnTo>
                  <a:pt x="40386" y="56430"/>
                </a:lnTo>
                <a:lnTo>
                  <a:pt x="56206" y="65658"/>
                </a:lnTo>
                <a:lnTo>
                  <a:pt x="99822" y="65658"/>
                </a:lnTo>
                <a:lnTo>
                  <a:pt x="99822" y="45846"/>
                </a:lnTo>
                <a:close/>
              </a:path>
              <a:path w="723900" h="313689">
                <a:moveTo>
                  <a:pt x="24638" y="47243"/>
                </a:moveTo>
                <a:lnTo>
                  <a:pt x="24638" y="64262"/>
                </a:lnTo>
                <a:lnTo>
                  <a:pt x="39224" y="55752"/>
                </a:lnTo>
                <a:lnTo>
                  <a:pt x="24638" y="47243"/>
                </a:lnTo>
                <a:close/>
              </a:path>
              <a:path w="723900" h="313689">
                <a:moveTo>
                  <a:pt x="39224" y="55752"/>
                </a:moveTo>
                <a:lnTo>
                  <a:pt x="24638" y="64262"/>
                </a:lnTo>
                <a:lnTo>
                  <a:pt x="40386" y="64262"/>
                </a:lnTo>
                <a:lnTo>
                  <a:pt x="40386" y="56430"/>
                </a:lnTo>
                <a:lnTo>
                  <a:pt x="39224" y="55752"/>
                </a:lnTo>
                <a:close/>
              </a:path>
              <a:path w="723900" h="313689">
                <a:moveTo>
                  <a:pt x="40386" y="47243"/>
                </a:moveTo>
                <a:lnTo>
                  <a:pt x="24638" y="47243"/>
                </a:lnTo>
                <a:lnTo>
                  <a:pt x="39224" y="55752"/>
                </a:lnTo>
                <a:lnTo>
                  <a:pt x="40386" y="55075"/>
                </a:lnTo>
                <a:lnTo>
                  <a:pt x="40386" y="47243"/>
                </a:lnTo>
                <a:close/>
              </a:path>
              <a:path w="723900" h="313689">
                <a:moveTo>
                  <a:pt x="56206" y="45846"/>
                </a:moveTo>
                <a:lnTo>
                  <a:pt x="40386" y="45846"/>
                </a:lnTo>
                <a:lnTo>
                  <a:pt x="40386" y="55075"/>
                </a:lnTo>
                <a:lnTo>
                  <a:pt x="56206" y="45846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627" y="23876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差旅报告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提出申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请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879943"/>
            <a:ext cx="1866900" cy="7239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通过</a:t>
            </a:r>
            <a:endParaRPr sz="10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费用</a:t>
            </a:r>
            <a:r>
              <a:rPr sz="1050" spc="155" dirty="0">
                <a:solidFill>
                  <a:srgbClr val="171717"/>
                </a:solidFill>
                <a:latin typeface="UKIJ CJK"/>
                <a:cs typeface="UKIJ CJK"/>
              </a:rPr>
              <a:t>-&gt;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管理费用</a:t>
            </a:r>
            <a:endParaRPr sz="1050" dirty="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查看所有费用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报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告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27" y="23876"/>
            <a:ext cx="327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费用报告</a:t>
            </a:r>
            <a:r>
              <a:rPr sz="1800" b="0" u="heavy" spc="110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10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报告管理</a:t>
            </a:r>
            <a:r>
              <a:rPr sz="1800" b="0" u="heavy" spc="114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spc="14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/</a:t>
            </a:r>
            <a:r>
              <a:rPr sz="1800" b="0" u="heavy" spc="9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报告撤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回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9299" y="5702808"/>
            <a:ext cx="1638300" cy="7239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 marR="167005">
              <a:lnSpc>
                <a:spcPct val="101099"/>
              </a:lnSpc>
              <a:spcBef>
                <a:spcPts val="295"/>
              </a:spcBef>
            </a:pPr>
            <a:r>
              <a:rPr sz="900" dirty="0">
                <a:solidFill>
                  <a:srgbClr val="171717"/>
                </a:solidFill>
                <a:latin typeface="Droid Sans Fallback"/>
                <a:cs typeface="Droid Sans Fallback"/>
              </a:rPr>
              <a:t>费用报告在被批复之前可以 撤回</a:t>
            </a:r>
            <a:endParaRPr sz="900" dirty="0">
              <a:latin typeface="Droid Sans Fallback"/>
              <a:cs typeface="Droid Sans Fallb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45EE568-ACD5-E40A-1F37-2129D6C80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395067"/>
            <a:ext cx="8977225" cy="21563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FDE22C-D75A-6EF9-66B1-B0317FB19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31292"/>
            <a:ext cx="7933314" cy="3577251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88C7942-1855-D572-EAF2-0E997DAC75D1}"/>
              </a:ext>
            </a:extLst>
          </p:cNvPr>
          <p:cNvCxnSpPr/>
          <p:nvPr/>
        </p:nvCxnSpPr>
        <p:spPr>
          <a:xfrm>
            <a:off x="9299870" y="61722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32F77BB-AB94-8A4C-8C5A-A931F20764EE}"/>
              </a:ext>
            </a:extLst>
          </p:cNvPr>
          <p:cNvCxnSpPr/>
          <p:nvPr/>
        </p:nvCxnSpPr>
        <p:spPr>
          <a:xfrm>
            <a:off x="2819400" y="11430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105"/>
              </a:spcBef>
            </a:pPr>
            <a:r>
              <a:rPr dirty="0"/>
              <a:t>店铺同事差旅报销</a:t>
            </a:r>
          </a:p>
          <a:p>
            <a:pPr marL="391795">
              <a:lnSpc>
                <a:spcPct val="100000"/>
              </a:lnSpc>
              <a:spcBef>
                <a:spcPts val="5"/>
              </a:spcBef>
            </a:pPr>
            <a:endParaRPr sz="1300"/>
          </a:p>
          <a:p>
            <a:pPr marL="404495">
              <a:lnSpc>
                <a:spcPct val="100000"/>
              </a:lnSpc>
            </a:pPr>
            <a:r>
              <a:rPr dirty="0">
                <a:solidFill>
                  <a:srgbClr val="EC7C30"/>
                </a:solidFill>
              </a:rPr>
              <a:t>备用金报销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21668" y="6019800"/>
            <a:ext cx="250190" cy="793750"/>
            <a:chOff x="11821668" y="6019800"/>
            <a:chExt cx="250190" cy="793750"/>
          </a:xfrm>
        </p:grpSpPr>
        <p:sp>
          <p:nvSpPr>
            <p:cNvPr id="4" name="object 4"/>
            <p:cNvSpPr/>
            <p:nvPr/>
          </p:nvSpPr>
          <p:spPr>
            <a:xfrm>
              <a:off x="11821668" y="6551371"/>
              <a:ext cx="94488" cy="261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32920" y="6019800"/>
              <a:ext cx="138684" cy="320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74703" y="6497421"/>
              <a:ext cx="94488" cy="3152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83212" y="642670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70358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627" y="23876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门店备用金报销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账号登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录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0" y="552634"/>
            <a:ext cx="1447800" cy="6096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语言</a:t>
            </a:r>
            <a:endParaRPr sz="105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中文</a:t>
            </a:r>
            <a:endParaRPr sz="105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3848" y="2209800"/>
            <a:ext cx="1447800" cy="5334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门店备用金账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号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登录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B59DF5E-4CD2-FB09-A933-044C3080C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552634"/>
            <a:ext cx="6488432" cy="59447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552CFEE-6133-742C-C17F-F8D6C90E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39" y="542706"/>
            <a:ext cx="8869413" cy="6147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91448" y="2113913"/>
            <a:ext cx="11430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20"/>
              </a:spcBef>
            </a:pPr>
            <a:r>
              <a:rPr sz="1050" b="0" spc="20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+</a:t>
            </a:r>
            <a:r>
              <a:rPr sz="1050" b="0" spc="6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新建</a:t>
            </a:r>
            <a:endParaRPr sz="105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新建报告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1260" y="2085973"/>
            <a:ext cx="723900" cy="313690"/>
          </a:xfrm>
          <a:custGeom>
            <a:avLst/>
            <a:gdLst/>
            <a:ahLst/>
            <a:cxnLst/>
            <a:rect l="l" t="t" r="r" b="b"/>
            <a:pathLst>
              <a:path w="723900" h="313689">
                <a:moveTo>
                  <a:pt x="723900" y="293496"/>
                </a:moveTo>
                <a:lnTo>
                  <a:pt x="664464" y="293496"/>
                </a:lnTo>
                <a:lnTo>
                  <a:pt x="664464" y="313308"/>
                </a:lnTo>
                <a:lnTo>
                  <a:pt x="723900" y="313308"/>
                </a:lnTo>
                <a:lnTo>
                  <a:pt x="723900" y="293496"/>
                </a:lnTo>
                <a:close/>
              </a:path>
              <a:path w="723900" h="313689">
                <a:moveTo>
                  <a:pt x="644652" y="293496"/>
                </a:moveTo>
                <a:lnTo>
                  <a:pt x="585216" y="293496"/>
                </a:lnTo>
                <a:lnTo>
                  <a:pt x="585216" y="313308"/>
                </a:lnTo>
                <a:lnTo>
                  <a:pt x="644652" y="313308"/>
                </a:lnTo>
                <a:lnTo>
                  <a:pt x="644652" y="293496"/>
                </a:lnTo>
                <a:close/>
              </a:path>
              <a:path w="723900" h="313689">
                <a:moveTo>
                  <a:pt x="565404" y="293496"/>
                </a:moveTo>
                <a:lnTo>
                  <a:pt x="505968" y="293496"/>
                </a:lnTo>
                <a:lnTo>
                  <a:pt x="505968" y="313308"/>
                </a:lnTo>
                <a:lnTo>
                  <a:pt x="565404" y="313308"/>
                </a:lnTo>
                <a:lnTo>
                  <a:pt x="565404" y="293496"/>
                </a:lnTo>
                <a:close/>
              </a:path>
              <a:path w="723900" h="313689">
                <a:moveTo>
                  <a:pt x="486156" y="293496"/>
                </a:moveTo>
                <a:lnTo>
                  <a:pt x="426720" y="293496"/>
                </a:lnTo>
                <a:lnTo>
                  <a:pt x="426720" y="313308"/>
                </a:lnTo>
                <a:lnTo>
                  <a:pt x="486156" y="313308"/>
                </a:lnTo>
                <a:lnTo>
                  <a:pt x="486156" y="293496"/>
                </a:lnTo>
                <a:close/>
              </a:path>
              <a:path w="723900" h="313689">
                <a:moveTo>
                  <a:pt x="371856" y="288925"/>
                </a:moveTo>
                <a:lnTo>
                  <a:pt x="352044" y="288925"/>
                </a:lnTo>
                <a:lnTo>
                  <a:pt x="352044" y="313308"/>
                </a:lnTo>
                <a:lnTo>
                  <a:pt x="406908" y="313308"/>
                </a:lnTo>
                <a:lnTo>
                  <a:pt x="406908" y="303402"/>
                </a:lnTo>
                <a:lnTo>
                  <a:pt x="371856" y="303402"/>
                </a:lnTo>
                <a:lnTo>
                  <a:pt x="361950" y="293496"/>
                </a:lnTo>
                <a:lnTo>
                  <a:pt x="371856" y="293496"/>
                </a:lnTo>
                <a:lnTo>
                  <a:pt x="371856" y="288925"/>
                </a:lnTo>
                <a:close/>
              </a:path>
              <a:path w="723900" h="313689">
                <a:moveTo>
                  <a:pt x="371856" y="293496"/>
                </a:moveTo>
                <a:lnTo>
                  <a:pt x="361950" y="293496"/>
                </a:lnTo>
                <a:lnTo>
                  <a:pt x="371856" y="303402"/>
                </a:lnTo>
                <a:lnTo>
                  <a:pt x="371856" y="293496"/>
                </a:lnTo>
                <a:close/>
              </a:path>
              <a:path w="723900" h="313689">
                <a:moveTo>
                  <a:pt x="406908" y="293496"/>
                </a:moveTo>
                <a:lnTo>
                  <a:pt x="371856" y="293496"/>
                </a:lnTo>
                <a:lnTo>
                  <a:pt x="371856" y="303402"/>
                </a:lnTo>
                <a:lnTo>
                  <a:pt x="406908" y="303402"/>
                </a:lnTo>
                <a:lnTo>
                  <a:pt x="406908" y="293496"/>
                </a:lnTo>
                <a:close/>
              </a:path>
              <a:path w="723900" h="313689">
                <a:moveTo>
                  <a:pt x="371856" y="209676"/>
                </a:moveTo>
                <a:lnTo>
                  <a:pt x="352044" y="209676"/>
                </a:lnTo>
                <a:lnTo>
                  <a:pt x="352044" y="269113"/>
                </a:lnTo>
                <a:lnTo>
                  <a:pt x="371856" y="269113"/>
                </a:lnTo>
                <a:lnTo>
                  <a:pt x="371856" y="209676"/>
                </a:lnTo>
                <a:close/>
              </a:path>
              <a:path w="723900" h="313689">
                <a:moveTo>
                  <a:pt x="371856" y="130428"/>
                </a:moveTo>
                <a:lnTo>
                  <a:pt x="352044" y="130428"/>
                </a:lnTo>
                <a:lnTo>
                  <a:pt x="352044" y="189864"/>
                </a:lnTo>
                <a:lnTo>
                  <a:pt x="371856" y="189864"/>
                </a:lnTo>
                <a:lnTo>
                  <a:pt x="371856" y="130428"/>
                </a:lnTo>
                <a:close/>
              </a:path>
              <a:path w="723900" h="313689">
                <a:moveTo>
                  <a:pt x="352044" y="55752"/>
                </a:moveTo>
                <a:lnTo>
                  <a:pt x="352044" y="110616"/>
                </a:lnTo>
                <a:lnTo>
                  <a:pt x="371856" y="110616"/>
                </a:lnTo>
                <a:lnTo>
                  <a:pt x="371856" y="65658"/>
                </a:lnTo>
                <a:lnTo>
                  <a:pt x="357378" y="65658"/>
                </a:lnTo>
                <a:lnTo>
                  <a:pt x="357378" y="61087"/>
                </a:lnTo>
                <a:lnTo>
                  <a:pt x="352044" y="55752"/>
                </a:lnTo>
                <a:close/>
              </a:path>
              <a:path w="723900" h="313689">
                <a:moveTo>
                  <a:pt x="357378" y="61087"/>
                </a:moveTo>
                <a:lnTo>
                  <a:pt x="357378" y="65658"/>
                </a:lnTo>
                <a:lnTo>
                  <a:pt x="361950" y="65658"/>
                </a:lnTo>
                <a:lnTo>
                  <a:pt x="357378" y="61087"/>
                </a:lnTo>
                <a:close/>
              </a:path>
              <a:path w="723900" h="313689">
                <a:moveTo>
                  <a:pt x="371856" y="45846"/>
                </a:moveTo>
                <a:lnTo>
                  <a:pt x="357378" y="45846"/>
                </a:lnTo>
                <a:lnTo>
                  <a:pt x="357378" y="61087"/>
                </a:lnTo>
                <a:lnTo>
                  <a:pt x="361950" y="65658"/>
                </a:lnTo>
                <a:lnTo>
                  <a:pt x="371856" y="65658"/>
                </a:lnTo>
                <a:lnTo>
                  <a:pt x="371856" y="45846"/>
                </a:lnTo>
                <a:close/>
              </a:path>
              <a:path w="723900" h="313689">
                <a:moveTo>
                  <a:pt x="337566" y="45846"/>
                </a:moveTo>
                <a:lnTo>
                  <a:pt x="278130" y="45846"/>
                </a:lnTo>
                <a:lnTo>
                  <a:pt x="278130" y="65658"/>
                </a:lnTo>
                <a:lnTo>
                  <a:pt x="337566" y="65658"/>
                </a:lnTo>
                <a:lnTo>
                  <a:pt x="337566" y="45846"/>
                </a:lnTo>
                <a:close/>
              </a:path>
              <a:path w="723900" h="313689">
                <a:moveTo>
                  <a:pt x="258318" y="45846"/>
                </a:moveTo>
                <a:lnTo>
                  <a:pt x="198882" y="45846"/>
                </a:lnTo>
                <a:lnTo>
                  <a:pt x="198882" y="65658"/>
                </a:lnTo>
                <a:lnTo>
                  <a:pt x="258318" y="65658"/>
                </a:lnTo>
                <a:lnTo>
                  <a:pt x="258318" y="45846"/>
                </a:lnTo>
                <a:close/>
              </a:path>
              <a:path w="723900" h="313689">
                <a:moveTo>
                  <a:pt x="179070" y="45846"/>
                </a:moveTo>
                <a:lnTo>
                  <a:pt x="119634" y="45846"/>
                </a:lnTo>
                <a:lnTo>
                  <a:pt x="119634" y="65658"/>
                </a:lnTo>
                <a:lnTo>
                  <a:pt x="179070" y="65658"/>
                </a:lnTo>
                <a:lnTo>
                  <a:pt x="179070" y="45846"/>
                </a:lnTo>
                <a:close/>
              </a:path>
              <a:path w="723900" h="313689">
                <a:moveTo>
                  <a:pt x="95504" y="0"/>
                </a:moveTo>
                <a:lnTo>
                  <a:pt x="90805" y="2793"/>
                </a:lnTo>
                <a:lnTo>
                  <a:pt x="0" y="55752"/>
                </a:lnTo>
                <a:lnTo>
                  <a:pt x="90805" y="108712"/>
                </a:lnTo>
                <a:lnTo>
                  <a:pt x="95504" y="111505"/>
                </a:lnTo>
                <a:lnTo>
                  <a:pt x="101600" y="109981"/>
                </a:lnTo>
                <a:lnTo>
                  <a:pt x="104394" y="105155"/>
                </a:lnTo>
                <a:lnTo>
                  <a:pt x="107188" y="100456"/>
                </a:lnTo>
                <a:lnTo>
                  <a:pt x="105537" y="94361"/>
                </a:lnTo>
                <a:lnTo>
                  <a:pt x="100838" y="91693"/>
                </a:lnTo>
                <a:lnTo>
                  <a:pt x="56206" y="65658"/>
                </a:lnTo>
                <a:lnTo>
                  <a:pt x="19558" y="65658"/>
                </a:lnTo>
                <a:lnTo>
                  <a:pt x="19558" y="45846"/>
                </a:lnTo>
                <a:lnTo>
                  <a:pt x="56206" y="45846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723900" h="313689">
                <a:moveTo>
                  <a:pt x="20574" y="45846"/>
                </a:moveTo>
                <a:lnTo>
                  <a:pt x="19558" y="45846"/>
                </a:lnTo>
                <a:lnTo>
                  <a:pt x="19558" y="65658"/>
                </a:lnTo>
                <a:lnTo>
                  <a:pt x="20574" y="65658"/>
                </a:lnTo>
                <a:lnTo>
                  <a:pt x="20574" y="45846"/>
                </a:lnTo>
                <a:close/>
              </a:path>
              <a:path w="723900" h="313689">
                <a:moveTo>
                  <a:pt x="40386" y="45846"/>
                </a:moveTo>
                <a:lnTo>
                  <a:pt x="20574" y="45846"/>
                </a:lnTo>
                <a:lnTo>
                  <a:pt x="20574" y="65658"/>
                </a:lnTo>
                <a:lnTo>
                  <a:pt x="40386" y="65658"/>
                </a:lnTo>
                <a:lnTo>
                  <a:pt x="40386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40386" y="47243"/>
                </a:lnTo>
                <a:lnTo>
                  <a:pt x="40386" y="45846"/>
                </a:lnTo>
                <a:close/>
              </a:path>
              <a:path w="723900" h="313689">
                <a:moveTo>
                  <a:pt x="40386" y="56430"/>
                </a:moveTo>
                <a:lnTo>
                  <a:pt x="40386" y="65658"/>
                </a:lnTo>
                <a:lnTo>
                  <a:pt x="56206" y="65658"/>
                </a:lnTo>
                <a:lnTo>
                  <a:pt x="40386" y="56430"/>
                </a:lnTo>
                <a:close/>
              </a:path>
              <a:path w="723900" h="313689">
                <a:moveTo>
                  <a:pt x="99822" y="45846"/>
                </a:moveTo>
                <a:lnTo>
                  <a:pt x="56206" y="45846"/>
                </a:lnTo>
                <a:lnTo>
                  <a:pt x="40386" y="55075"/>
                </a:lnTo>
                <a:lnTo>
                  <a:pt x="40386" y="56430"/>
                </a:lnTo>
                <a:lnTo>
                  <a:pt x="56206" y="65658"/>
                </a:lnTo>
                <a:lnTo>
                  <a:pt x="99822" y="65658"/>
                </a:lnTo>
                <a:lnTo>
                  <a:pt x="99822" y="45846"/>
                </a:lnTo>
                <a:close/>
              </a:path>
              <a:path w="723900" h="313689">
                <a:moveTo>
                  <a:pt x="24638" y="47243"/>
                </a:moveTo>
                <a:lnTo>
                  <a:pt x="24638" y="64262"/>
                </a:lnTo>
                <a:lnTo>
                  <a:pt x="39224" y="55752"/>
                </a:lnTo>
                <a:lnTo>
                  <a:pt x="24638" y="47243"/>
                </a:lnTo>
                <a:close/>
              </a:path>
              <a:path w="723900" h="313689">
                <a:moveTo>
                  <a:pt x="39224" y="55752"/>
                </a:moveTo>
                <a:lnTo>
                  <a:pt x="24638" y="64262"/>
                </a:lnTo>
                <a:lnTo>
                  <a:pt x="40386" y="64262"/>
                </a:lnTo>
                <a:lnTo>
                  <a:pt x="40386" y="56430"/>
                </a:lnTo>
                <a:lnTo>
                  <a:pt x="39224" y="55752"/>
                </a:lnTo>
                <a:close/>
              </a:path>
              <a:path w="723900" h="313689">
                <a:moveTo>
                  <a:pt x="40386" y="47243"/>
                </a:moveTo>
                <a:lnTo>
                  <a:pt x="24638" y="47243"/>
                </a:lnTo>
                <a:lnTo>
                  <a:pt x="39224" y="55752"/>
                </a:lnTo>
                <a:lnTo>
                  <a:pt x="40386" y="55075"/>
                </a:lnTo>
                <a:lnTo>
                  <a:pt x="40386" y="47243"/>
                </a:lnTo>
                <a:close/>
              </a:path>
              <a:path w="723900" h="313689">
                <a:moveTo>
                  <a:pt x="56206" y="45846"/>
                </a:moveTo>
                <a:lnTo>
                  <a:pt x="40386" y="45846"/>
                </a:lnTo>
                <a:lnTo>
                  <a:pt x="40386" y="55075"/>
                </a:lnTo>
                <a:lnTo>
                  <a:pt x="56206" y="45846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27" y="23876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门店备用金报销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新建报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告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C39938-6712-D68E-0967-059A8F08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741"/>
            <a:ext cx="12192000" cy="56919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00600" y="453340"/>
            <a:ext cx="1752600" cy="402674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格式</a:t>
            </a:r>
            <a:endParaRPr lang="en-US" sz="1050" b="0" spc="5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dirty="0" err="1">
                <a:solidFill>
                  <a:srgbClr val="171717"/>
                </a:solidFill>
                <a:latin typeface="UKIJ CJK"/>
                <a:cs typeface="UKIJ CJK"/>
              </a:rPr>
              <a:t>备用金</a:t>
            </a:r>
            <a:r>
              <a:rPr sz="1050" spc="30" dirty="0" err="1">
                <a:solidFill>
                  <a:srgbClr val="171717"/>
                </a:solidFill>
                <a:latin typeface="UKIJ CJK"/>
                <a:cs typeface="UKIJ CJK"/>
              </a:rPr>
              <a:t>_</a:t>
            </a:r>
            <a:r>
              <a:rPr sz="1050" dirty="0" err="1">
                <a:solidFill>
                  <a:srgbClr val="171717"/>
                </a:solidFill>
                <a:latin typeface="UKIJ CJK"/>
                <a:cs typeface="UKIJ CJK"/>
              </a:rPr>
              <a:t>店铺名</a:t>
            </a:r>
            <a:r>
              <a:rPr sz="1050" spc="5" dirty="0" err="1">
                <a:solidFill>
                  <a:srgbClr val="171717"/>
                </a:solidFill>
                <a:latin typeface="UKIJ CJK"/>
                <a:cs typeface="UKIJ CJK"/>
              </a:rPr>
              <a:t>称</a:t>
            </a:r>
            <a:r>
              <a:rPr sz="1050" spc="30" dirty="0" err="1">
                <a:solidFill>
                  <a:srgbClr val="171717"/>
                </a:solidFill>
                <a:latin typeface="UKIJ CJK"/>
                <a:cs typeface="UKIJ CJK"/>
              </a:rPr>
              <a:t>_</a:t>
            </a:r>
            <a:r>
              <a:rPr sz="1050" dirty="0" err="1">
                <a:solidFill>
                  <a:srgbClr val="171717"/>
                </a:solidFill>
                <a:latin typeface="UKIJ CJK"/>
                <a:cs typeface="UKIJ CJK"/>
              </a:rPr>
              <a:t>日期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27" y="23876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门店备用金报销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报告标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题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1B1FB12-F7F1-0D49-ACDD-E79631A4AB40}"/>
              </a:ext>
            </a:extLst>
          </p:cNvPr>
          <p:cNvCxnSpPr>
            <a:cxnSpLocks/>
          </p:cNvCxnSpPr>
          <p:nvPr/>
        </p:nvCxnSpPr>
        <p:spPr>
          <a:xfrm flipV="1">
            <a:off x="5867400" y="857741"/>
            <a:ext cx="0" cy="10668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1B673FB-6228-A012-5EE8-B31729A6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47" y="713015"/>
            <a:ext cx="10781664" cy="59018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00920" y="3124200"/>
            <a:ext cx="2514600" cy="15621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费用类型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请选择对应的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费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类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型，</a:t>
            </a:r>
            <a:endParaRPr sz="105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650" dirty="0">
              <a:latin typeface="UKIJ CJK"/>
              <a:cs typeface="UKIJ CJK"/>
            </a:endParaRPr>
          </a:p>
          <a:p>
            <a:pPr marL="92075" marR="141605" algn="just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请注意，在门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店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备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金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报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销时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，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只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能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选 取相应的店铺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备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金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花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费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，不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能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选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择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差 旅相关的费用</a:t>
            </a:r>
            <a:endParaRPr sz="105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650" dirty="0">
              <a:latin typeface="UKIJ CJK"/>
              <a:cs typeface="UKIJ CJK"/>
            </a:endParaRPr>
          </a:p>
          <a:p>
            <a:pPr marL="92075" algn="just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店铺备用金花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费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集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中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b="1" dirty="0">
                <a:solidFill>
                  <a:srgbClr val="171717"/>
                </a:solidFill>
                <a:latin typeface="Arial"/>
                <a:cs typeface="Arial"/>
              </a:rPr>
              <a:t>7.</a:t>
            </a:r>
            <a:r>
              <a:rPr sz="1050" b="1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171717"/>
                </a:solidFill>
                <a:latin typeface="Arial"/>
                <a:cs typeface="Arial"/>
              </a:rPr>
              <a:t>Store</a:t>
            </a:r>
            <a:r>
              <a:rPr sz="1050" b="1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171717"/>
                </a:solidFill>
                <a:latin typeface="Arial"/>
                <a:cs typeface="Arial"/>
              </a:rPr>
              <a:t>Fees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门店备用金报销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费用类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型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D32895A2-FCC9-8E35-DA4F-1FB4B7D9113E}"/>
              </a:ext>
            </a:extLst>
          </p:cNvPr>
          <p:cNvSpPr txBox="1"/>
          <p:nvPr/>
        </p:nvSpPr>
        <p:spPr>
          <a:xfrm>
            <a:off x="116155" y="4170100"/>
            <a:ext cx="1026845" cy="602729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zh-CN" altLang="en-US" sz="1050" dirty="0">
                <a:latin typeface="UKIJ CJK"/>
                <a:cs typeface="UKIJ CJK"/>
              </a:rPr>
              <a:t>点击添加费用</a:t>
            </a:r>
            <a:endParaRPr lang="en-US" altLang="zh-CN" sz="1050" dirty="0">
              <a:latin typeface="UKIJ CJK"/>
              <a:cs typeface="UKIJ CJK"/>
            </a:endParaRP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zh-CN" altLang="en-US" sz="1050" dirty="0">
                <a:latin typeface="UKIJ CJK"/>
                <a:cs typeface="UKIJ CJK"/>
              </a:rPr>
              <a:t>选择费用类型</a:t>
            </a:r>
            <a:endParaRPr lang="en-US" altLang="zh-CN" sz="1050" dirty="0">
              <a:latin typeface="UKIJ CJK"/>
              <a:cs typeface="UKIJ CJK"/>
            </a:endParaRP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endParaRPr sz="105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94098BA6-5D6F-3A24-20CB-4599AD9F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78207"/>
            <a:ext cx="7525420" cy="48544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0532" y="2253079"/>
            <a:ext cx="16002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交易日期</a:t>
            </a:r>
            <a:endParaRPr sz="105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费用发生日期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门店备用金报销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创建费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用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190" y="2901670"/>
            <a:ext cx="16002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050" b="1" dirty="0">
                <a:solidFill>
                  <a:srgbClr val="171717"/>
                </a:solidFill>
                <a:latin typeface="Arial"/>
                <a:cs typeface="Arial"/>
              </a:rPr>
              <a:t>City of</a:t>
            </a:r>
            <a:r>
              <a:rPr sz="1050" b="1" spc="-3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171717"/>
                </a:solidFill>
                <a:latin typeface="Arial"/>
                <a:cs typeface="Arial"/>
              </a:rPr>
              <a:t>Purchase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店铺所在城市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095999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1999"/>
                </a:lnTo>
                <a:lnTo>
                  <a:pt x="12192000" y="761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9D9D9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6096101"/>
            <a:ext cx="6172835" cy="5283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60"/>
              </a:spcBef>
              <a:buChar char="-"/>
              <a:tabLst>
                <a:tab pos="185420" algn="l"/>
              </a:tabLst>
            </a:pPr>
            <a:r>
              <a:rPr sz="1100" dirty="0" err="1">
                <a:solidFill>
                  <a:srgbClr val="171717"/>
                </a:solidFill>
                <a:latin typeface="UKIJ CJK"/>
                <a:cs typeface="UKIJ CJK"/>
              </a:rPr>
              <a:t>请注意所有有红色标</a:t>
            </a:r>
            <a:r>
              <a:rPr lang="zh-CN" altLang="en-US" sz="1100" dirty="0">
                <a:solidFill>
                  <a:srgbClr val="171717"/>
                </a:solidFill>
                <a:latin typeface="UKIJ CJK"/>
                <a:cs typeface="UKIJ CJK"/>
              </a:rPr>
              <a:t>星</a:t>
            </a:r>
            <a:r>
              <a:rPr lang="zh-CN" altLang="en-US" sz="1100" dirty="0">
                <a:solidFill>
                  <a:srgbClr val="FF0000"/>
                </a:solidFill>
                <a:latin typeface="UKIJ CJK"/>
                <a:cs typeface="UKIJ CJK"/>
              </a:rPr>
              <a:t>*</a:t>
            </a:r>
            <a:r>
              <a:rPr sz="1100" spc="-15" dirty="0" err="1">
                <a:solidFill>
                  <a:srgbClr val="171717"/>
                </a:solidFill>
                <a:latin typeface="UKIJ CJK"/>
                <a:cs typeface="UKIJ CJK"/>
              </a:rPr>
              <a:t>的</a:t>
            </a:r>
            <a:r>
              <a:rPr sz="1100" dirty="0" err="1">
                <a:solidFill>
                  <a:srgbClr val="171717"/>
                </a:solidFill>
                <a:latin typeface="UKIJ CJK"/>
                <a:cs typeface="UKIJ CJK"/>
              </a:rPr>
              <a:t>栏位</a:t>
            </a:r>
            <a:r>
              <a:rPr sz="1100" spc="-15" dirty="0" err="1">
                <a:solidFill>
                  <a:srgbClr val="171717"/>
                </a:solidFill>
                <a:latin typeface="UKIJ CJK"/>
                <a:cs typeface="UKIJ CJK"/>
              </a:rPr>
              <a:t>为</a:t>
            </a:r>
            <a:r>
              <a:rPr sz="1100" dirty="0" err="1">
                <a:solidFill>
                  <a:srgbClr val="171717"/>
                </a:solidFill>
                <a:latin typeface="UKIJ CJK"/>
                <a:cs typeface="UKIJ CJK"/>
              </a:rPr>
              <a:t>必填项</a:t>
            </a:r>
            <a:endParaRPr sz="1100" dirty="0">
              <a:latin typeface="UKIJ CJK"/>
              <a:cs typeface="UKIJ CJK"/>
            </a:endParaRPr>
          </a:p>
          <a:p>
            <a:pPr marL="184785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85420" algn="l"/>
              </a:tabLst>
            </a:pP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如果费用重复发生（例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如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，多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次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洗衣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费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），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请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分别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多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次选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择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相应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费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用，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并</a:t>
            </a:r>
            <a:r>
              <a:rPr sz="1100" spc="5" dirty="0">
                <a:solidFill>
                  <a:srgbClr val="171717"/>
                </a:solidFill>
                <a:latin typeface="UKIJ CJK"/>
                <a:cs typeface="UKIJ CJK"/>
              </a:rPr>
              <a:t>在</a:t>
            </a:r>
            <a:r>
              <a:rPr sz="1100" spc="40" dirty="0">
                <a:solidFill>
                  <a:srgbClr val="171717"/>
                </a:solidFill>
                <a:latin typeface="UKIJ CJK"/>
                <a:cs typeface="UKIJ CJK"/>
              </a:rPr>
              <a:t>Comment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处标</a:t>
            </a:r>
            <a:r>
              <a:rPr sz="1100" spc="-15" dirty="0">
                <a:solidFill>
                  <a:srgbClr val="171717"/>
                </a:solidFill>
                <a:latin typeface="UKIJ CJK"/>
                <a:cs typeface="UKIJ CJK"/>
              </a:rPr>
              <a:t>明</a:t>
            </a:r>
            <a:r>
              <a:rPr sz="1100" dirty="0">
                <a:solidFill>
                  <a:srgbClr val="171717"/>
                </a:solidFill>
                <a:latin typeface="UKIJ CJK"/>
                <a:cs typeface="UKIJ CJK"/>
              </a:rPr>
              <a:t>明细</a:t>
            </a:r>
            <a:endParaRPr sz="1100" dirty="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821668" y="6019800"/>
            <a:ext cx="250190" cy="793750"/>
            <a:chOff x="11821668" y="6019800"/>
            <a:chExt cx="250190" cy="793750"/>
          </a:xfrm>
        </p:grpSpPr>
        <p:sp>
          <p:nvSpPr>
            <p:cNvPr id="18" name="object 18"/>
            <p:cNvSpPr/>
            <p:nvPr/>
          </p:nvSpPr>
          <p:spPr>
            <a:xfrm>
              <a:off x="11821668" y="6551371"/>
              <a:ext cx="94488" cy="2616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32920" y="6019800"/>
              <a:ext cx="138684" cy="3200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74703" y="6497421"/>
              <a:ext cx="94488" cy="3152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83212" y="642670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70358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0153F0A-D09D-BA63-3843-8D33DC5915E8}"/>
              </a:ext>
            </a:extLst>
          </p:cNvPr>
          <p:cNvCxnSpPr>
            <a:cxnSpLocks/>
          </p:cNvCxnSpPr>
          <p:nvPr/>
        </p:nvCxnSpPr>
        <p:spPr>
          <a:xfrm>
            <a:off x="1990390" y="3048000"/>
            <a:ext cx="30993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2261269-FB04-FD83-9592-0CE5A6F5C5E2}"/>
              </a:ext>
            </a:extLst>
          </p:cNvPr>
          <p:cNvCxnSpPr/>
          <p:nvPr/>
        </p:nvCxnSpPr>
        <p:spPr>
          <a:xfrm>
            <a:off x="1990390" y="25146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404" y="3810761"/>
            <a:ext cx="20955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费用总结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所有选择好的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费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会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这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里显示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27" y="23876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门店备用金报销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费用总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结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0920" y="3810761"/>
            <a:ext cx="111506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4095" y="5852160"/>
            <a:ext cx="17907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总金额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申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请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总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金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额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会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在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这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里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显示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2680" y="1772411"/>
            <a:ext cx="17907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提交报告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确</a:t>
            </a:r>
            <a:r>
              <a:rPr sz="1050" spc="-5" dirty="0">
                <a:solidFill>
                  <a:srgbClr val="FFFFFF"/>
                </a:solidFill>
                <a:latin typeface="UKIJ CJK"/>
                <a:cs typeface="UKIJ CJK"/>
              </a:rPr>
              <a:t>认</a:t>
            </a: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无</a:t>
            </a:r>
            <a:r>
              <a:rPr sz="1050" spc="-5" dirty="0">
                <a:solidFill>
                  <a:srgbClr val="FFFFFF"/>
                </a:solidFill>
                <a:latin typeface="UKIJ CJK"/>
                <a:cs typeface="UKIJ CJK"/>
              </a:rPr>
              <a:t>误</a:t>
            </a: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后</a:t>
            </a:r>
            <a:r>
              <a:rPr sz="1050" spc="-5" dirty="0">
                <a:solidFill>
                  <a:srgbClr val="FFFFFF"/>
                </a:solidFill>
                <a:latin typeface="UKIJ CJK"/>
                <a:cs typeface="UKIJ CJK"/>
              </a:rPr>
              <a:t>即</a:t>
            </a:r>
            <a:r>
              <a:rPr sz="1050" spc="-10" dirty="0">
                <a:solidFill>
                  <a:srgbClr val="FFFFFF"/>
                </a:solidFill>
                <a:latin typeface="UKIJ CJK"/>
                <a:cs typeface="UKIJ CJK"/>
              </a:rPr>
              <a:t>可</a:t>
            </a: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提</a:t>
            </a:r>
            <a:r>
              <a:rPr sz="1050" spc="-15" dirty="0">
                <a:solidFill>
                  <a:srgbClr val="FFFFFF"/>
                </a:solidFill>
                <a:latin typeface="UKIJ CJK"/>
                <a:cs typeface="UKIJ CJK"/>
              </a:rPr>
              <a:t>交</a:t>
            </a: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报告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21668" y="6551371"/>
            <a:ext cx="94488" cy="2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A5CC640-4DDE-80B6-329E-5FA4A7CA9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214" y="572877"/>
            <a:ext cx="7557571" cy="5712246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3F5102F-E3CB-6F71-D9CD-7DCB2906DB2A}"/>
              </a:ext>
            </a:extLst>
          </p:cNvPr>
          <p:cNvCxnSpPr/>
          <p:nvPr/>
        </p:nvCxnSpPr>
        <p:spPr>
          <a:xfrm>
            <a:off x="9693212" y="20574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48297B-C134-3390-91F6-1511B36FFFAB}"/>
              </a:ext>
            </a:extLst>
          </p:cNvPr>
          <p:cNvCxnSpPr/>
          <p:nvPr/>
        </p:nvCxnSpPr>
        <p:spPr>
          <a:xfrm>
            <a:off x="9731121" y="6096000"/>
            <a:ext cx="63893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13914F9-2C2E-E882-DA60-724C056C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7" y="852885"/>
            <a:ext cx="11900916" cy="56008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5100" y="596646"/>
            <a:ext cx="1600200" cy="8763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申请政策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 marR="245745">
              <a:lnSpc>
                <a:spcPct val="100000"/>
              </a:lnSpc>
            </a:pPr>
            <a:r>
              <a:rPr sz="1050" spc="15" dirty="0">
                <a:solidFill>
                  <a:srgbClr val="171717"/>
                </a:solidFill>
                <a:latin typeface="UKIJ CJK"/>
                <a:cs typeface="UKIJ CJK"/>
              </a:rPr>
              <a:t>*FENDI </a:t>
            </a:r>
            <a:r>
              <a:rPr sz="1050" spc="35" dirty="0">
                <a:solidFill>
                  <a:srgbClr val="171717"/>
                </a:solidFill>
                <a:latin typeface="UKIJ CJK"/>
                <a:cs typeface="UKIJ CJK"/>
              </a:rPr>
              <a:t>Store</a:t>
            </a:r>
            <a:r>
              <a:rPr sz="1050" spc="-8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25" dirty="0">
                <a:solidFill>
                  <a:srgbClr val="171717"/>
                </a:solidFill>
                <a:latin typeface="UKIJ CJK"/>
                <a:cs typeface="UKIJ CJK"/>
              </a:rPr>
              <a:t>Travel  </a:t>
            </a:r>
            <a:r>
              <a:rPr sz="1050" spc="35" dirty="0">
                <a:solidFill>
                  <a:srgbClr val="171717"/>
                </a:solidFill>
                <a:latin typeface="UKIJ CJK"/>
                <a:cs typeface="UKIJ CJK"/>
              </a:rPr>
              <a:t>Request</a:t>
            </a:r>
            <a:r>
              <a:rPr sz="1050" spc="25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30" dirty="0">
                <a:solidFill>
                  <a:srgbClr val="171717"/>
                </a:solidFill>
                <a:latin typeface="UKIJ CJK"/>
                <a:cs typeface="UKIJ CJK"/>
              </a:rPr>
              <a:t>Policy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7889" y="266700"/>
            <a:ext cx="1943100" cy="11049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报告名称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 marR="114935">
              <a:lnSpc>
                <a:spcPct val="100000"/>
              </a:lnSpc>
            </a:pPr>
            <a:r>
              <a:rPr sz="1050" spc="670" dirty="0">
                <a:solidFill>
                  <a:srgbClr val="171717"/>
                </a:solidFill>
                <a:latin typeface="UKIJ CJK"/>
                <a:cs typeface="UKIJ CJK"/>
              </a:rPr>
              <a:t>“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国内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55" dirty="0">
                <a:solidFill>
                  <a:srgbClr val="171717"/>
                </a:solidFill>
                <a:latin typeface="UKIJ CJK"/>
                <a:cs typeface="UKIJ CJK"/>
              </a:rPr>
              <a:t>/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国际</a:t>
            </a:r>
            <a:r>
              <a:rPr sz="1050" spc="30" dirty="0">
                <a:solidFill>
                  <a:srgbClr val="171717"/>
                </a:solidFill>
                <a:latin typeface="UKIJ CJK"/>
                <a:cs typeface="UKIJ CJK"/>
              </a:rPr>
              <a:t>_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出差地点</a:t>
            </a:r>
            <a:r>
              <a:rPr sz="1050" spc="30" dirty="0">
                <a:solidFill>
                  <a:srgbClr val="171717"/>
                </a:solidFill>
                <a:latin typeface="UKIJ CJK"/>
                <a:cs typeface="UKIJ CJK"/>
              </a:rPr>
              <a:t>_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出差 目的</a:t>
            </a:r>
            <a:r>
              <a:rPr sz="1050" spc="30" dirty="0">
                <a:solidFill>
                  <a:srgbClr val="171717"/>
                </a:solidFill>
                <a:latin typeface="UKIJ CJK"/>
                <a:cs typeface="UKIJ CJK"/>
              </a:rPr>
              <a:t>_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出发日期</a:t>
            </a:r>
            <a:r>
              <a:rPr sz="1050" spc="670" dirty="0">
                <a:solidFill>
                  <a:srgbClr val="171717"/>
                </a:solidFill>
                <a:latin typeface="UKIJ CJK"/>
                <a:cs typeface="UKIJ CJK"/>
              </a:rPr>
              <a:t>”</a:t>
            </a:r>
            <a:endParaRPr sz="1050" dirty="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</a:pPr>
            <a:r>
              <a:rPr sz="1050" spc="20" dirty="0">
                <a:solidFill>
                  <a:srgbClr val="171717"/>
                </a:solidFill>
                <a:latin typeface="UKIJ CJK"/>
                <a:cs typeface="UKIJ CJK"/>
              </a:rPr>
              <a:t>e.g.</a:t>
            </a:r>
            <a:r>
              <a:rPr sz="1050" spc="25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国内</a:t>
            </a:r>
            <a:r>
              <a:rPr sz="1050" spc="30" dirty="0">
                <a:solidFill>
                  <a:srgbClr val="171717"/>
                </a:solidFill>
                <a:latin typeface="UKIJ CJK"/>
                <a:cs typeface="UKIJ CJK"/>
              </a:rPr>
              <a:t>_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北京</a:t>
            </a:r>
            <a:r>
              <a:rPr sz="1050" spc="30" dirty="0">
                <a:solidFill>
                  <a:srgbClr val="171717"/>
                </a:solidFill>
                <a:latin typeface="UKIJ CJK"/>
                <a:cs typeface="UKIJ CJK"/>
              </a:rPr>
              <a:t>_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店经理会</a:t>
            </a:r>
            <a:endParaRPr sz="1050" dirty="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</a:pPr>
            <a:r>
              <a:rPr sz="1050" spc="40" dirty="0">
                <a:solidFill>
                  <a:srgbClr val="171717"/>
                </a:solidFill>
                <a:latin typeface="UKIJ CJK"/>
                <a:cs typeface="UKIJ CJK"/>
              </a:rPr>
              <a:t>_1001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6549" y="2986547"/>
            <a:ext cx="1752600" cy="95885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出差类型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40" dirty="0">
                <a:solidFill>
                  <a:srgbClr val="171717"/>
                </a:solidFill>
                <a:latin typeface="UKIJ CJK"/>
                <a:cs typeface="UKIJ CJK"/>
              </a:rPr>
              <a:t>Domestic </a:t>
            </a:r>
            <a:r>
              <a:rPr sz="1050" spc="55" dirty="0">
                <a:solidFill>
                  <a:srgbClr val="171717"/>
                </a:solidFill>
                <a:latin typeface="UKIJ CJK"/>
                <a:cs typeface="UKIJ CJK"/>
              </a:rPr>
              <a:t>/ </a:t>
            </a:r>
            <a:r>
              <a:rPr sz="1050" spc="35" dirty="0">
                <a:solidFill>
                  <a:srgbClr val="171717"/>
                </a:solidFill>
                <a:latin typeface="UKIJ CJK"/>
                <a:cs typeface="UKIJ CJK"/>
              </a:rPr>
              <a:t>Asia </a:t>
            </a:r>
            <a:r>
              <a:rPr sz="1050" spc="20" dirty="0">
                <a:solidFill>
                  <a:srgbClr val="171717"/>
                </a:solidFill>
                <a:latin typeface="UKIJ CJK"/>
                <a:cs typeface="UKIJ CJK"/>
              </a:rPr>
              <a:t>Pacific</a:t>
            </a:r>
            <a:r>
              <a:rPr sz="1050" spc="-125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55" dirty="0">
                <a:solidFill>
                  <a:srgbClr val="171717"/>
                </a:solidFill>
                <a:latin typeface="UKIJ CJK"/>
                <a:cs typeface="UKIJ CJK"/>
              </a:rPr>
              <a:t>/</a:t>
            </a:r>
            <a:endParaRPr sz="1050" dirty="0">
              <a:latin typeface="UKIJ CJK"/>
              <a:cs typeface="UKIJ CJK"/>
            </a:endParaRPr>
          </a:p>
          <a:p>
            <a:pPr marL="92075">
              <a:lnSpc>
                <a:spcPct val="100000"/>
              </a:lnSpc>
            </a:pPr>
            <a:r>
              <a:rPr sz="1050" spc="45" dirty="0">
                <a:solidFill>
                  <a:srgbClr val="171717"/>
                </a:solidFill>
                <a:latin typeface="UKIJ CJK"/>
                <a:cs typeface="UKIJ CJK"/>
              </a:rPr>
              <a:t>Out </a:t>
            </a:r>
            <a:r>
              <a:rPr sz="1050" spc="40" dirty="0">
                <a:solidFill>
                  <a:srgbClr val="171717"/>
                </a:solidFill>
                <a:latin typeface="UKIJ CJK"/>
                <a:cs typeface="UKIJ CJK"/>
              </a:rPr>
              <a:t>of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160" dirty="0">
                <a:solidFill>
                  <a:srgbClr val="171717"/>
                </a:solidFill>
                <a:latin typeface="UKIJ CJK"/>
                <a:cs typeface="UKIJ CJK"/>
              </a:rPr>
              <a:t>Asia”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0" y="2964449"/>
            <a:ext cx="1166878" cy="402674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出差开始日期</a:t>
            </a:r>
            <a:endParaRPr lang="en-US" sz="1050" b="0" spc="5" dirty="0">
              <a:solidFill>
                <a:srgbClr val="171717"/>
              </a:solidFill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0599" y="2953000"/>
            <a:ext cx="1166878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762000" y="0"/>
                </a:moveTo>
                <a:lnTo>
                  <a:pt x="0" y="0"/>
                </a:lnTo>
                <a:lnTo>
                  <a:pt x="0" y="457200"/>
                </a:lnTo>
                <a:lnTo>
                  <a:pt x="762000" y="457200"/>
                </a:lnTo>
                <a:lnTo>
                  <a:pt x="7620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86490" y="2933205"/>
            <a:ext cx="1014479" cy="5238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050" b="0" spc="5" dirty="0">
              <a:solidFill>
                <a:srgbClr val="171717"/>
              </a:solidFill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5" dirty="0" err="1">
                <a:solidFill>
                  <a:srgbClr val="171717"/>
                </a:solidFill>
                <a:latin typeface="Noto Sans CJK JP Medium"/>
                <a:cs typeface="Noto Sans CJK JP Medium"/>
              </a:rPr>
              <a:t>出差结束日期</a:t>
            </a:r>
            <a:endParaRPr lang="en-US" sz="1050" b="0" spc="5" dirty="0">
              <a:solidFill>
                <a:srgbClr val="171717"/>
              </a:solidFill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3029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填写申请报告标题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563" y="4866894"/>
            <a:ext cx="43560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20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+</a:t>
            </a:r>
            <a:r>
              <a:rPr sz="105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新建</a:t>
            </a:r>
            <a:endParaRPr sz="1050">
              <a:latin typeface="Noto Sans CJK JP Medium"/>
              <a:cs typeface="Noto Sans CJK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5186934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FFFFFF"/>
                </a:solidFill>
                <a:latin typeface="UKIJ CJK"/>
                <a:cs typeface="UKIJ CJK"/>
              </a:rPr>
              <a:t>新建申请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5A734DE6-23BC-FD03-097F-E4647F6E852F}"/>
              </a:ext>
            </a:extLst>
          </p:cNvPr>
          <p:cNvSpPr/>
          <p:nvPr/>
        </p:nvSpPr>
        <p:spPr>
          <a:xfrm>
            <a:off x="4293615" y="2980887"/>
            <a:ext cx="1455549" cy="829115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762000" y="0"/>
                </a:moveTo>
                <a:lnTo>
                  <a:pt x="0" y="0"/>
                </a:lnTo>
                <a:lnTo>
                  <a:pt x="0" y="457200"/>
                </a:lnTo>
                <a:lnTo>
                  <a:pt x="762000" y="457200"/>
                </a:lnTo>
                <a:lnTo>
                  <a:pt x="7620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2970" y="2986547"/>
            <a:ext cx="12115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旅行社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国内</a:t>
            </a:r>
            <a:r>
              <a:rPr sz="1050" spc="-30" dirty="0">
                <a:solidFill>
                  <a:srgbClr val="171717"/>
                </a:solidFill>
                <a:latin typeface="UKIJ CJK"/>
                <a:cs typeface="UKIJ CJK"/>
              </a:rPr>
              <a:t>: 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携程</a:t>
            </a:r>
            <a:r>
              <a:rPr sz="1050" spc="20" dirty="0">
                <a:solidFill>
                  <a:srgbClr val="171717"/>
                </a:solidFill>
                <a:latin typeface="UKIJ CJK"/>
                <a:cs typeface="UKIJ CJK"/>
              </a:rPr>
              <a:t>（Ctrip）</a:t>
            </a:r>
            <a:endParaRPr sz="10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国际</a:t>
            </a:r>
            <a:r>
              <a:rPr sz="1050" spc="-30" dirty="0">
                <a:solidFill>
                  <a:srgbClr val="171717"/>
                </a:solidFill>
                <a:latin typeface="UKIJ CJK"/>
                <a:cs typeface="UKIJ CJK"/>
              </a:rPr>
              <a:t>:</a:t>
            </a:r>
            <a:r>
              <a:rPr sz="1050" spc="10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45" dirty="0">
                <a:solidFill>
                  <a:srgbClr val="171717"/>
                </a:solidFill>
                <a:latin typeface="UKIJ CJK"/>
                <a:cs typeface="UKIJ CJK"/>
              </a:rPr>
              <a:t>Amex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173D3E1B-AFB7-F326-C13B-7DB1F39F9881}"/>
              </a:ext>
            </a:extLst>
          </p:cNvPr>
          <p:cNvSpPr/>
          <p:nvPr/>
        </p:nvSpPr>
        <p:spPr>
          <a:xfrm>
            <a:off x="840996" y="3029242"/>
            <a:ext cx="1455549" cy="829115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762000" y="0"/>
                </a:moveTo>
                <a:lnTo>
                  <a:pt x="0" y="0"/>
                </a:lnTo>
                <a:lnTo>
                  <a:pt x="0" y="457200"/>
                </a:lnTo>
                <a:lnTo>
                  <a:pt x="762000" y="457200"/>
                </a:lnTo>
                <a:lnTo>
                  <a:pt x="7620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1786" y="3172204"/>
            <a:ext cx="123126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目的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差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旅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目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的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及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细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节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描述</a:t>
            </a:r>
            <a:endParaRPr sz="1050" dirty="0">
              <a:latin typeface="UKIJ CJK"/>
              <a:cs typeface="UKIJ CJK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C5AA1B-6779-F2B1-1AC4-6427851AC240}"/>
              </a:ext>
            </a:extLst>
          </p:cNvPr>
          <p:cNvCxnSpPr>
            <a:cxnSpLocks/>
          </p:cNvCxnSpPr>
          <p:nvPr/>
        </p:nvCxnSpPr>
        <p:spPr>
          <a:xfrm>
            <a:off x="7086600" y="2296399"/>
            <a:ext cx="0" cy="87580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5B4A173-77E2-A417-87F5-FF0E4EE994C1}"/>
              </a:ext>
            </a:extLst>
          </p:cNvPr>
          <p:cNvCxnSpPr/>
          <p:nvPr/>
        </p:nvCxnSpPr>
        <p:spPr>
          <a:xfrm>
            <a:off x="5105400" y="2792997"/>
            <a:ext cx="0" cy="457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894DB5A-00D8-0F8A-60D2-CC468EBBD0D6}"/>
              </a:ext>
            </a:extLst>
          </p:cNvPr>
          <p:cNvCxnSpPr/>
          <p:nvPr/>
        </p:nvCxnSpPr>
        <p:spPr>
          <a:xfrm>
            <a:off x="6629400" y="1371600"/>
            <a:ext cx="0" cy="457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B54BFC2-4BF1-B687-F4E3-B92A50B51B48}"/>
              </a:ext>
            </a:extLst>
          </p:cNvPr>
          <p:cNvCxnSpPr/>
          <p:nvPr/>
        </p:nvCxnSpPr>
        <p:spPr>
          <a:xfrm>
            <a:off x="1828800" y="2800642"/>
            <a:ext cx="0" cy="457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DAD5587-BE71-3CA1-B88C-8E8F7EC42E95}"/>
              </a:ext>
            </a:extLst>
          </p:cNvPr>
          <p:cNvCxnSpPr>
            <a:cxnSpLocks/>
          </p:cNvCxnSpPr>
          <p:nvPr/>
        </p:nvCxnSpPr>
        <p:spPr>
          <a:xfrm>
            <a:off x="9220200" y="1828800"/>
            <a:ext cx="0" cy="120044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5AEDD11-FC01-7723-0FB5-07084AA3DB0B}"/>
              </a:ext>
            </a:extLst>
          </p:cNvPr>
          <p:cNvCxnSpPr>
            <a:cxnSpLocks/>
          </p:cNvCxnSpPr>
          <p:nvPr/>
        </p:nvCxnSpPr>
        <p:spPr>
          <a:xfrm>
            <a:off x="11125200" y="2305837"/>
            <a:ext cx="0" cy="72340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7DCDE6-A7E8-6580-4DF1-D25748FFEC5C}"/>
              </a:ext>
            </a:extLst>
          </p:cNvPr>
          <p:cNvCxnSpPr/>
          <p:nvPr/>
        </p:nvCxnSpPr>
        <p:spPr>
          <a:xfrm>
            <a:off x="2296545" y="1323594"/>
            <a:ext cx="0" cy="457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32701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lang="zh-CN" altLang="en-US"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添加预期费用</a:t>
            </a:r>
            <a:endParaRPr sz="1800" dirty="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6F5C85D-580E-76E8-637D-2A56A9CA1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99" y="411843"/>
            <a:ext cx="10306273" cy="6014865"/>
          </a:xfrm>
          <a:prstGeom prst="rect">
            <a:avLst/>
          </a:prstGeom>
        </p:spPr>
      </p:pic>
      <p:sp>
        <p:nvSpPr>
          <p:cNvPr id="22" name="object 7">
            <a:extLst>
              <a:ext uri="{FF2B5EF4-FFF2-40B4-BE49-F238E27FC236}">
                <a16:creationId xmlns:a16="http://schemas.microsoft.com/office/drawing/2014/main" id="{30EF14DE-CFC7-39BB-6BA3-EA64960D4810}"/>
              </a:ext>
            </a:extLst>
          </p:cNvPr>
          <p:cNvSpPr txBox="1"/>
          <p:nvPr/>
        </p:nvSpPr>
        <p:spPr>
          <a:xfrm>
            <a:off x="96498" y="2895600"/>
            <a:ext cx="1517573" cy="402674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zh-CN" altLang="en-US" sz="1050" dirty="0">
                <a:latin typeface="UKIJ CJK"/>
                <a:cs typeface="UKIJ CJK"/>
              </a:rPr>
              <a:t>点击添加</a:t>
            </a:r>
            <a:endParaRPr lang="en-US" altLang="zh-CN" sz="1050" dirty="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zh-CN" altLang="en-US" sz="1050" dirty="0">
                <a:latin typeface="UKIJ CJK"/>
                <a:cs typeface="UKIJ CJK"/>
              </a:rPr>
              <a:t>选择预期费用</a:t>
            </a:r>
            <a:endParaRPr sz="105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6D27B59-3EA9-B90E-F6F6-5DED16C3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72" y="23876"/>
            <a:ext cx="7634128" cy="67858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5844" y="1856231"/>
            <a:ext cx="1752600" cy="6858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航班编号</a:t>
            </a:r>
            <a:endParaRPr sz="10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航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班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号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码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，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如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果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机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票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还未</a:t>
            </a:r>
            <a:endParaRPr sz="1050" dirty="0">
              <a:latin typeface="UKIJ CJK"/>
              <a:cs typeface="UKIJ CJK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预定，请填写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 </a:t>
            </a:r>
            <a:r>
              <a:rPr sz="1050" spc="60" dirty="0">
                <a:solidFill>
                  <a:srgbClr val="171717"/>
                </a:solidFill>
                <a:latin typeface="UKIJ CJK"/>
                <a:cs typeface="UKIJ CJK"/>
              </a:rPr>
              <a:t>N/a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836" y="1036320"/>
            <a:ext cx="1447800" cy="6858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日期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出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发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日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期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（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当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地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时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间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）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8831" y="1324675"/>
            <a:ext cx="1371600" cy="531556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lang="zh-CN" altLang="en-US" sz="105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等级</a:t>
            </a:r>
            <a:endParaRPr sz="10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经济舱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063" y="4933696"/>
            <a:ext cx="12573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备注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其他备注信息</a:t>
            </a:r>
            <a:endParaRPr sz="1050" dirty="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844" y="5924345"/>
            <a:ext cx="1752600" cy="8382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645795">
              <a:lnSpc>
                <a:spcPct val="100000"/>
              </a:lnSpc>
              <a:spcBef>
                <a:spcPts val="320"/>
              </a:spcBef>
            </a:pPr>
            <a:r>
              <a:rPr sz="1050" b="0" spc="1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Total </a:t>
            </a:r>
            <a:r>
              <a:rPr sz="1050" b="0" spc="4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Amount 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(including</a:t>
            </a:r>
            <a:r>
              <a:rPr sz="1050" b="0" spc="-1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Tax)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机票含税总金额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165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机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票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8226" y="173736"/>
            <a:ext cx="2209800" cy="693138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lang="zh-CN" altLang="en-US" sz="105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多个城市</a:t>
            </a:r>
            <a:endParaRPr sz="1050" dirty="0">
              <a:latin typeface="Noto Sans CJK JP Medium"/>
              <a:cs typeface="Noto Sans CJK JP Medium"/>
            </a:endParaRPr>
          </a:p>
          <a:p>
            <a:pPr marL="92075" marR="103505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如果一次出差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包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含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多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个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地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点，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请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选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择多段，分段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选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择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机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信</a:t>
            </a: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息</a:t>
            </a:r>
            <a:endParaRPr sz="1050" dirty="0">
              <a:latin typeface="Noto Sans CJK JP Medium"/>
              <a:cs typeface="Noto Sans CJK JP Medium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FFC1B5D-5D44-33CA-1073-EF22C72B0732}"/>
              </a:ext>
            </a:extLst>
          </p:cNvPr>
          <p:cNvCxnSpPr/>
          <p:nvPr/>
        </p:nvCxnSpPr>
        <p:spPr>
          <a:xfrm>
            <a:off x="2971800" y="4572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23F23E-8794-8B81-9447-F7B0C753B9F5}"/>
              </a:ext>
            </a:extLst>
          </p:cNvPr>
          <p:cNvCxnSpPr/>
          <p:nvPr/>
        </p:nvCxnSpPr>
        <p:spPr>
          <a:xfrm>
            <a:off x="1533144" y="51054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CFEE5A3-6AB7-665E-1429-1611BE84B054}"/>
              </a:ext>
            </a:extLst>
          </p:cNvPr>
          <p:cNvCxnSpPr/>
          <p:nvPr/>
        </p:nvCxnSpPr>
        <p:spPr>
          <a:xfrm>
            <a:off x="1740612" y="19812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7450082-72BD-9876-A2CB-E3CFBBC44BD1}"/>
              </a:ext>
            </a:extLst>
          </p:cNvPr>
          <p:cNvCxnSpPr/>
          <p:nvPr/>
        </p:nvCxnSpPr>
        <p:spPr>
          <a:xfrm>
            <a:off x="9258300" y="16002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2BE8D7A-135B-4112-0BE9-B6C870AF18E8}"/>
              </a:ext>
            </a:extLst>
          </p:cNvPr>
          <p:cNvCxnSpPr/>
          <p:nvPr/>
        </p:nvCxnSpPr>
        <p:spPr>
          <a:xfrm>
            <a:off x="1545336" y="6530949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EA9CD07-0652-6F4A-99A1-83F20B0E4FB4}"/>
              </a:ext>
            </a:extLst>
          </p:cNvPr>
          <p:cNvCxnSpPr/>
          <p:nvPr/>
        </p:nvCxnSpPr>
        <p:spPr>
          <a:xfrm>
            <a:off x="1851248" y="15240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682368D-D9D1-32F2-5E5E-06C6ACAD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62" y="821664"/>
            <a:ext cx="9048750" cy="56483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627" y="5311140"/>
            <a:ext cx="2247900" cy="10287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1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Total </a:t>
            </a:r>
            <a:r>
              <a:rPr sz="1050" b="0" spc="4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Amount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(Including</a:t>
            </a:r>
            <a:r>
              <a:rPr sz="1050" b="0" spc="7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Tax)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预估酒店费用</a:t>
            </a:r>
            <a:endParaRPr sz="1050" dirty="0">
              <a:latin typeface="UKIJ CJK"/>
              <a:cs typeface="UKIJ CJK"/>
            </a:endParaRPr>
          </a:p>
          <a:p>
            <a:pPr marL="92075" marR="14160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如果国际差旅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使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不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同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货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币预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定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酒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店，请根据预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定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情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况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选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择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货币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317" y="3886201"/>
            <a:ext cx="1219200" cy="5334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备注</a:t>
            </a:r>
            <a:endParaRPr sz="105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>
              <a:latin typeface="Noto Sans CJK JP Medium"/>
              <a:cs typeface="Noto Sans CJK JP Medium"/>
            </a:endParaRPr>
          </a:p>
          <a:p>
            <a:pPr marL="90805">
              <a:lnSpc>
                <a:spcPct val="100000"/>
              </a:lnSpc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其他细节</a:t>
            </a:r>
            <a:endParaRPr sz="1050">
              <a:latin typeface="Noto Sans CJK JP Medium"/>
              <a:cs typeface="Noto Sans CJK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9137" y="1219200"/>
            <a:ext cx="1295400" cy="7239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城市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080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出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差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酒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店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所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城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市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17" y="1828800"/>
            <a:ext cx="1028700" cy="6096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地点详细信息</a:t>
            </a:r>
            <a:endParaRPr sz="105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酒店名称</a:t>
            </a:r>
            <a:endParaRPr sz="105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627" y="35814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</a:t>
            </a:r>
            <a:r>
              <a:rPr sz="1800" b="0" u="heavy" spc="1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-</a:t>
            </a:r>
            <a:r>
              <a:rPr sz="1800" b="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酒</a:t>
            </a:r>
            <a:r>
              <a:rPr sz="18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店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8010D6-7A32-DFF4-2F50-A3B7D53C27DE}"/>
              </a:ext>
            </a:extLst>
          </p:cNvPr>
          <p:cNvCxnSpPr/>
          <p:nvPr/>
        </p:nvCxnSpPr>
        <p:spPr>
          <a:xfrm>
            <a:off x="2155842" y="22098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D6CA649-A37E-7D7E-5469-7CB0D46B0B63}"/>
              </a:ext>
            </a:extLst>
          </p:cNvPr>
          <p:cNvCxnSpPr/>
          <p:nvPr/>
        </p:nvCxnSpPr>
        <p:spPr>
          <a:xfrm>
            <a:off x="6705600" y="1883664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CFF93A2-52AC-82A8-61FB-BCEA03DFAAD8}"/>
              </a:ext>
            </a:extLst>
          </p:cNvPr>
          <p:cNvCxnSpPr/>
          <p:nvPr/>
        </p:nvCxnSpPr>
        <p:spPr>
          <a:xfrm>
            <a:off x="2155842" y="41910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B070B4E-0ED7-6A0C-05B7-E9F669E8DC38}"/>
              </a:ext>
            </a:extLst>
          </p:cNvPr>
          <p:cNvCxnSpPr/>
          <p:nvPr/>
        </p:nvCxnSpPr>
        <p:spPr>
          <a:xfrm>
            <a:off x="2155842" y="56388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24C5E71-0D0C-1947-1791-F7A6B037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44" y="952500"/>
            <a:ext cx="9058275" cy="4953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638" y="4343400"/>
            <a:ext cx="2019300" cy="10668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268605">
              <a:lnSpc>
                <a:spcPct val="100000"/>
              </a:lnSpc>
              <a:spcBef>
                <a:spcPts val="320"/>
              </a:spcBef>
            </a:pPr>
            <a:r>
              <a:rPr sz="1050" b="0" spc="1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Total </a:t>
            </a:r>
            <a:r>
              <a:rPr sz="1050" b="0" spc="4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Amount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(In</a:t>
            </a:r>
            <a:r>
              <a:rPr lang="en-US"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c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luding  Tax)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预估出差餐费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总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金额</a:t>
            </a:r>
            <a:endParaRPr sz="1050" dirty="0">
              <a:latin typeface="UKIJ CJK"/>
              <a:cs typeface="UKIJ CJK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国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际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差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旅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请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意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更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换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货币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538" y="2971800"/>
            <a:ext cx="1295400" cy="6858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备注</a:t>
            </a:r>
            <a:endParaRPr sz="105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其他细节</a:t>
            </a:r>
            <a:endParaRPr sz="1050"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627" y="23876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8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出差餐</a:t>
            </a:r>
            <a:r>
              <a:rPr sz="1800" b="0" u="heavy" spc="-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费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2CB1121-9ECD-873F-203C-5977FFF94DCD}"/>
              </a:ext>
            </a:extLst>
          </p:cNvPr>
          <p:cNvCxnSpPr/>
          <p:nvPr/>
        </p:nvCxnSpPr>
        <p:spPr>
          <a:xfrm>
            <a:off x="1981200" y="33528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04A42F-0958-FB71-793C-9DB74D306763}"/>
              </a:ext>
            </a:extLst>
          </p:cNvPr>
          <p:cNvCxnSpPr>
            <a:cxnSpLocks/>
          </p:cNvCxnSpPr>
          <p:nvPr/>
        </p:nvCxnSpPr>
        <p:spPr>
          <a:xfrm>
            <a:off x="1981200" y="4953000"/>
            <a:ext cx="27432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2DB4C40-1EAF-FCCA-25A8-2E6439DF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18" y="993648"/>
            <a:ext cx="9086850" cy="4467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132" y="3886200"/>
            <a:ext cx="2400300" cy="14097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1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Total </a:t>
            </a:r>
            <a:r>
              <a:rPr sz="1050" b="0" spc="4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Amount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(Including</a:t>
            </a:r>
            <a:r>
              <a:rPr sz="1050" b="0" spc="7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 </a:t>
            </a:r>
            <a:r>
              <a:rPr sz="1050" b="0" spc="2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Tax)</a:t>
            </a:r>
            <a:endParaRPr sz="10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  <a:spcBef>
                <a:spcPts val="1260"/>
              </a:spcBef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差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旅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总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交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通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费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用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（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出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租</a:t>
            </a:r>
            <a:r>
              <a:rPr sz="1050" spc="-15" dirty="0">
                <a:solidFill>
                  <a:srgbClr val="171717"/>
                </a:solidFill>
                <a:latin typeface="UKIJ CJK"/>
                <a:cs typeface="UKIJ CJK"/>
              </a:rPr>
              <a:t>车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，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地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铁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，火</a:t>
            </a:r>
            <a:endParaRPr sz="1050" dirty="0">
              <a:latin typeface="UKIJ CJK"/>
              <a:cs typeface="UKIJ CJK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车等，不含机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票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）</a:t>
            </a:r>
            <a:endParaRPr sz="1050" dirty="0">
              <a:latin typeface="UKIJ CJK"/>
              <a:cs typeface="UKIJ CJK"/>
            </a:endParaRPr>
          </a:p>
          <a:p>
            <a:pPr marL="92075" marR="160020" algn="just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如果差旅过程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乘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坐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火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车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，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请将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相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应火 车费用在次处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提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交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，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并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在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备注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内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标明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火车费用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468" y="2286000"/>
            <a:ext cx="1676400" cy="5715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0" spc="20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City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出差交通费用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发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生</a:t>
            </a:r>
            <a:r>
              <a:rPr sz="1050" spc="-5" dirty="0">
                <a:solidFill>
                  <a:srgbClr val="171717"/>
                </a:solidFill>
                <a:latin typeface="UKIJ CJK"/>
                <a:cs typeface="UKIJ CJK"/>
              </a:rPr>
              <a:t>城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市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398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4260" algn="l"/>
              </a:tabLst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	</a:t>
            </a:r>
            <a:r>
              <a:rPr sz="1800" b="0" u="heavy" spc="1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-</a:t>
            </a:r>
            <a:r>
              <a:rPr sz="1800" b="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出差交通费（包含火车票）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B314CEF-A4F9-5E3C-737E-929D55E8BFF8}"/>
              </a:ext>
            </a:extLst>
          </p:cNvPr>
          <p:cNvCxnSpPr/>
          <p:nvPr/>
        </p:nvCxnSpPr>
        <p:spPr>
          <a:xfrm>
            <a:off x="2514600" y="25146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4698415-416D-EE8C-3F98-0D1CABB540CD}"/>
              </a:ext>
            </a:extLst>
          </p:cNvPr>
          <p:cNvCxnSpPr/>
          <p:nvPr/>
        </p:nvCxnSpPr>
        <p:spPr>
          <a:xfrm>
            <a:off x="2649868" y="4495800"/>
            <a:ext cx="9906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15D71BA-46FD-97BF-A37E-9EDE72C1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61" y="1304544"/>
            <a:ext cx="8753475" cy="1724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627" y="23876"/>
            <a:ext cx="327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差旅申请</a:t>
            </a:r>
            <a:r>
              <a:rPr sz="1800" b="0" u="heavy" spc="1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–</a:t>
            </a:r>
            <a:r>
              <a:rPr sz="1800" b="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 </a:t>
            </a:r>
            <a:r>
              <a:rPr sz="1800" b="0" u="heavy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审批流程</a:t>
            </a:r>
            <a:endParaRPr sz="1800" dirty="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394970"/>
            <a:ext cx="2133600" cy="8382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附件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20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任何附件信息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可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以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在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次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处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添加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161" y="1658111"/>
            <a:ext cx="1714500" cy="9906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050" b="0" spc="5" dirty="0">
                <a:solidFill>
                  <a:srgbClr val="171717"/>
                </a:solidFill>
                <a:latin typeface="Noto Sans CJK JP Medium"/>
                <a:cs typeface="Noto Sans CJK JP Medium"/>
              </a:rPr>
              <a:t>审批流程</a:t>
            </a:r>
            <a:endParaRPr sz="1050" dirty="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50" dirty="0">
              <a:latin typeface="Noto Sans CJK JP Medium"/>
              <a:cs typeface="Noto Sans CJK JP Medium"/>
            </a:endParaRPr>
          </a:p>
          <a:p>
            <a:pPr marL="90805" marR="142875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申请的审批流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程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和</a:t>
            </a:r>
            <a:r>
              <a:rPr sz="1050" spc="-10" dirty="0">
                <a:solidFill>
                  <a:srgbClr val="171717"/>
                </a:solidFill>
                <a:latin typeface="UKIJ CJK"/>
                <a:cs typeface="UKIJ CJK"/>
              </a:rPr>
              <a:t>状</a:t>
            </a:r>
            <a:r>
              <a:rPr sz="1050" dirty="0">
                <a:solidFill>
                  <a:srgbClr val="171717"/>
                </a:solidFill>
                <a:latin typeface="UKIJ CJK"/>
                <a:cs typeface="UKIJ CJK"/>
              </a:rPr>
              <a:t>态可 </a:t>
            </a:r>
            <a:r>
              <a:rPr sz="1050" spc="5" dirty="0">
                <a:solidFill>
                  <a:srgbClr val="171717"/>
                </a:solidFill>
                <a:latin typeface="UKIJ CJK"/>
                <a:cs typeface="UKIJ CJK"/>
              </a:rPr>
              <a:t>以在次处查看</a:t>
            </a:r>
            <a:endParaRPr sz="1050" dirty="0">
              <a:latin typeface="UKIJ CJK"/>
              <a:cs typeface="UKIJ CJ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88808" y="1562861"/>
            <a:ext cx="111506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21668" y="6581850"/>
            <a:ext cx="94488" cy="217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32919" y="6019800"/>
            <a:ext cx="138684" cy="320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74703" y="6497421"/>
            <a:ext cx="94488" cy="315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83211" y="6426708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7035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A8B552D-C529-4831-902C-E67D6D6F4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2561" y="3438144"/>
            <a:ext cx="8972550" cy="2514600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6DBC66E-3132-593D-74A1-082E31D58AB8}"/>
              </a:ext>
            </a:extLst>
          </p:cNvPr>
          <p:cNvCxnSpPr/>
          <p:nvPr/>
        </p:nvCxnSpPr>
        <p:spPr>
          <a:xfrm>
            <a:off x="4191000" y="1004570"/>
            <a:ext cx="0" cy="457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3B8782B-0DC9-6EC1-5AA9-E79AACCB5D07}"/>
              </a:ext>
            </a:extLst>
          </p:cNvPr>
          <p:cNvCxnSpPr>
            <a:cxnSpLocks/>
          </p:cNvCxnSpPr>
          <p:nvPr/>
        </p:nvCxnSpPr>
        <p:spPr>
          <a:xfrm>
            <a:off x="1600200" y="2209800"/>
            <a:ext cx="97459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77B3ECC2D472D4F801B692B63C17C4F" ma:contentTypeVersion="12" ma:contentTypeDescription="新建文档。" ma:contentTypeScope="" ma:versionID="727bbdccc83e970396ea9b3fb8119c06">
  <xsd:schema xmlns:xsd="http://www.w3.org/2001/XMLSchema" xmlns:xs="http://www.w3.org/2001/XMLSchema" xmlns:p="http://schemas.microsoft.com/office/2006/metadata/properties" xmlns:ns2="7b92e24e-c3d5-42e6-8235-8534e96ea53e" xmlns:ns3="b96969ec-5ff1-4347-af5c-40a3182f0072" targetNamespace="http://schemas.microsoft.com/office/2006/metadata/properties" ma:root="true" ma:fieldsID="ccf56e29494c8a19cd7b3bf2edb60758" ns2:_="" ns3:_="">
    <xsd:import namespace="7b92e24e-c3d5-42e6-8235-8534e96ea53e"/>
    <xsd:import namespace="b96969ec-5ff1-4347-af5c-40a3182f0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2e24e-c3d5-42e6-8235-8534e96ea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图像标记" ma:readOnly="false" ma:fieldId="{5cf76f15-5ced-4ddc-b409-7134ff3c332f}" ma:taxonomyMulti="true" ma:sspId="5ca9a400-a772-45eb-82e2-4440758972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6969ec-5ff1-4347-af5c-40a3182f007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a52d145-4ebb-4ac7-9dce-05da66cffd46}" ma:internalName="TaxCatchAll" ma:showField="CatchAllData" ma:web="b96969ec-5ff1-4347-af5c-40a3182f00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96969ec-5ff1-4347-af5c-40a3182f0072" xsi:nil="true"/>
    <lcf76f155ced4ddcb4097134ff3c332f xmlns="7b92e24e-c3d5-42e6-8235-8534e96ea53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9C82B5-3E20-4CD3-A68D-3BCD0B25C46F}"/>
</file>

<file path=customXml/itemProps2.xml><?xml version="1.0" encoding="utf-8"?>
<ds:datastoreItem xmlns:ds="http://schemas.openxmlformats.org/officeDocument/2006/customXml" ds:itemID="{D5243ED7-5907-48C3-BB17-B84322A10DB1}"/>
</file>

<file path=customXml/itemProps3.xml><?xml version="1.0" encoding="utf-8"?>
<ds:datastoreItem xmlns:ds="http://schemas.openxmlformats.org/officeDocument/2006/customXml" ds:itemID="{E5E297F6-1FE2-4407-B596-7484E08AA14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546</Words>
  <Application>Microsoft Office PowerPoint</Application>
  <PresentationFormat>宽屏</PresentationFormat>
  <Paragraphs>220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CabinSketch</vt:lpstr>
      <vt:lpstr>Carlito</vt:lpstr>
      <vt:lpstr>Droid Sans Fallback</vt:lpstr>
      <vt:lpstr>Noto Sans CJK JP Medium</vt:lpstr>
      <vt:lpstr>UKIJ CJK</vt:lpstr>
      <vt:lpstr>Arial</vt:lpstr>
      <vt:lpstr>Calibri</vt:lpstr>
      <vt:lpstr>Times New Roman</vt:lpstr>
      <vt:lpstr>Office Theme</vt:lpstr>
      <vt:lpstr>店铺同事差旅报销</vt:lpstr>
      <vt:lpstr>PowerPoint 演示文稿</vt:lpstr>
      <vt:lpstr> 差旅申请 – 填写申请报告标题</vt:lpstr>
      <vt:lpstr> 差旅申请 – 添加预期费用</vt:lpstr>
      <vt:lpstr> 差旅申请 – 机票</vt:lpstr>
      <vt:lpstr> 差旅申请- 酒店</vt:lpstr>
      <vt:lpstr>PowerPoint 演示文稿</vt:lpstr>
      <vt:lpstr> 差旅申请 - 出差交通费（包含火车票）</vt:lpstr>
      <vt:lpstr> 差旅申请 – 审批流程</vt:lpstr>
      <vt:lpstr> 差旅申请 – 管理申请</vt:lpstr>
      <vt:lpstr> 差旅申请- 撤回 / 取消申请</vt:lpstr>
      <vt:lpstr> 费用报告- 创建报告</vt:lpstr>
      <vt:lpstr> 费用报告- 填写报告标题</vt:lpstr>
      <vt:lpstr>PowerPoint 演示文稿</vt:lpstr>
      <vt:lpstr>PowerPoint 演示文稿</vt:lpstr>
      <vt:lpstr> 费用报告 – 机票信息</vt:lpstr>
      <vt:lpstr> 费用报告 – 出差交通费用（包含火车票）</vt:lpstr>
      <vt:lpstr>PowerPoint 演示文稿</vt:lpstr>
      <vt:lpstr>PowerPoint 演示文稿</vt:lpstr>
      <vt:lpstr>PowerPoint 演示文稿</vt:lpstr>
      <vt:lpstr>店铺同事差旅报销  备用金报销</vt:lpstr>
      <vt:lpstr>PowerPoint 演示文稿</vt:lpstr>
      <vt:lpstr>PowerPoint 演示文稿</vt:lpstr>
      <vt:lpstr>PowerPoint 演示文稿</vt:lpstr>
      <vt:lpstr> 门店备用金报销 – 费用类型</vt:lpstr>
      <vt:lpstr> 门店备用金报销 – 创建费用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Wang</dc:creator>
  <cp:lastModifiedBy>Mary Zhou</cp:lastModifiedBy>
  <cp:revision>18</cp:revision>
  <dcterms:created xsi:type="dcterms:W3CDTF">2022-09-30T08:37:52Z</dcterms:created>
  <dcterms:modified xsi:type="dcterms:W3CDTF">2022-09-30T11:37:57Z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2022-09-30T00:00:00Z</vt:filetime>
  </property>
  <property fmtid="{D5CDD505-2E9C-101B-9397-08002B2CF9AE}" pid="5" name="ContentTypeId">
    <vt:lpwstr>0x010100077B3ECC2D472D4F801B692B63C17C4F</vt:lpwstr>
  </property>
  <property fmtid="{D5CDD505-2E9C-101B-9397-08002B2CF9AE}" pid="6" name="MediaServiceImageTags">
    <vt:lpwstr/>
  </property>
</Properties>
</file>