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80" r:id="rId18"/>
    <p:sldId id="271" r:id="rId19"/>
    <p:sldId id="272" r:id="rId20"/>
    <p:sldId id="281" r:id="rId21"/>
    <p:sldId id="274" r:id="rId22"/>
    <p:sldId id="282" r:id="rId23"/>
    <p:sldId id="276" r:id="rId24"/>
    <p:sldId id="27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6" y="0"/>
                </a:moveTo>
                <a:lnTo>
                  <a:pt x="0" y="0"/>
                </a:lnTo>
                <a:lnTo>
                  <a:pt x="0" y="6858000"/>
                </a:lnTo>
                <a:lnTo>
                  <a:pt x="4654296" y="6858000"/>
                </a:lnTo>
                <a:lnTo>
                  <a:pt x="465429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EC7C3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EC7C3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EC7C3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025" y="2251075"/>
            <a:ext cx="143256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EC7C3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ncursolution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419041"/>
            <a:ext cx="4714240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z="6000" spc="-290" dirty="0">
                <a:solidFill>
                  <a:srgbClr val="4471C4"/>
                </a:solidFill>
                <a:latin typeface="Trebuchet MS"/>
                <a:cs typeface="Trebuchet MS"/>
              </a:rPr>
              <a:t>Concur</a:t>
            </a:r>
            <a:r>
              <a:rPr sz="6000" spc="-580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6000" spc="-415" dirty="0">
                <a:solidFill>
                  <a:srgbClr val="4471C4"/>
                </a:solidFill>
                <a:latin typeface="Trebuchet MS"/>
                <a:cs typeface="Trebuchet MS"/>
              </a:rPr>
              <a:t>Training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ts val="6840"/>
              </a:lnSpc>
            </a:pPr>
            <a:r>
              <a:rPr sz="6000" spc="-370" dirty="0">
                <a:solidFill>
                  <a:srgbClr val="4471C4"/>
                </a:solidFill>
                <a:latin typeface="Trebuchet MS"/>
                <a:cs typeface="Trebuchet MS"/>
              </a:rPr>
              <a:t>-</a:t>
            </a:r>
            <a:r>
              <a:rPr sz="6000" spc="-525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6000" spc="-395" dirty="0">
                <a:solidFill>
                  <a:srgbClr val="4471C4"/>
                </a:solidFill>
                <a:latin typeface="Trebuchet MS"/>
                <a:cs typeface="Trebuchet MS"/>
              </a:rPr>
              <a:t>Office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1005" y="5161229"/>
            <a:ext cx="2397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Expense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263" y="620268"/>
            <a:ext cx="2245360" cy="2243455"/>
          </a:xfrm>
          <a:custGeom>
            <a:avLst/>
            <a:gdLst/>
            <a:ahLst/>
            <a:cxnLst/>
            <a:rect l="l" t="t" r="r" b="b"/>
            <a:pathLst>
              <a:path w="2245360" h="2243455">
                <a:moveTo>
                  <a:pt x="1122426" y="0"/>
                </a:moveTo>
                <a:lnTo>
                  <a:pt x="1073737" y="1036"/>
                </a:lnTo>
                <a:lnTo>
                  <a:pt x="1025578" y="4116"/>
                </a:lnTo>
                <a:lnTo>
                  <a:pt x="977991" y="9200"/>
                </a:lnTo>
                <a:lnTo>
                  <a:pt x="931019" y="16243"/>
                </a:lnTo>
                <a:lnTo>
                  <a:pt x="884702" y="25205"/>
                </a:lnTo>
                <a:lnTo>
                  <a:pt x="839084" y="36042"/>
                </a:lnTo>
                <a:lnTo>
                  <a:pt x="794206" y="48714"/>
                </a:lnTo>
                <a:lnTo>
                  <a:pt x="750110" y="63178"/>
                </a:lnTo>
                <a:lnTo>
                  <a:pt x="706839" y="79392"/>
                </a:lnTo>
                <a:lnTo>
                  <a:pt x="664435" y="97313"/>
                </a:lnTo>
                <a:lnTo>
                  <a:pt x="622940" y="116900"/>
                </a:lnTo>
                <a:lnTo>
                  <a:pt x="582396" y="138111"/>
                </a:lnTo>
                <a:lnTo>
                  <a:pt x="542844" y="160904"/>
                </a:lnTo>
                <a:lnTo>
                  <a:pt x="504328" y="185236"/>
                </a:lnTo>
                <a:lnTo>
                  <a:pt x="466890" y="211066"/>
                </a:lnTo>
                <a:lnTo>
                  <a:pt x="430570" y="238351"/>
                </a:lnTo>
                <a:lnTo>
                  <a:pt x="395413" y="267049"/>
                </a:lnTo>
                <a:lnTo>
                  <a:pt x="361458" y="297118"/>
                </a:lnTo>
                <a:lnTo>
                  <a:pt x="328750" y="328517"/>
                </a:lnTo>
                <a:lnTo>
                  <a:pt x="297330" y="361202"/>
                </a:lnTo>
                <a:lnTo>
                  <a:pt x="267239" y="395133"/>
                </a:lnTo>
                <a:lnTo>
                  <a:pt x="238521" y="430267"/>
                </a:lnTo>
                <a:lnTo>
                  <a:pt x="211217" y="466561"/>
                </a:lnTo>
                <a:lnTo>
                  <a:pt x="185369" y="503974"/>
                </a:lnTo>
                <a:lnTo>
                  <a:pt x="161020" y="542464"/>
                </a:lnTo>
                <a:lnTo>
                  <a:pt x="138211" y="581988"/>
                </a:lnTo>
                <a:lnTo>
                  <a:pt x="116985" y="622505"/>
                </a:lnTo>
                <a:lnTo>
                  <a:pt x="97383" y="663972"/>
                </a:lnTo>
                <a:lnTo>
                  <a:pt x="79449" y="706348"/>
                </a:lnTo>
                <a:lnTo>
                  <a:pt x="63224" y="749590"/>
                </a:lnTo>
                <a:lnTo>
                  <a:pt x="48749" y="793656"/>
                </a:lnTo>
                <a:lnTo>
                  <a:pt x="36068" y="838505"/>
                </a:lnTo>
                <a:lnTo>
                  <a:pt x="25223" y="884093"/>
                </a:lnTo>
                <a:lnTo>
                  <a:pt x="16255" y="930380"/>
                </a:lnTo>
                <a:lnTo>
                  <a:pt x="9206" y="977322"/>
                </a:lnTo>
                <a:lnTo>
                  <a:pt x="4119" y="1024878"/>
                </a:lnTo>
                <a:lnTo>
                  <a:pt x="1037" y="1073006"/>
                </a:lnTo>
                <a:lnTo>
                  <a:pt x="0" y="1121664"/>
                </a:lnTo>
                <a:lnTo>
                  <a:pt x="1037" y="1170321"/>
                </a:lnTo>
                <a:lnTo>
                  <a:pt x="4119" y="1218449"/>
                </a:lnTo>
                <a:lnTo>
                  <a:pt x="9206" y="1266005"/>
                </a:lnTo>
                <a:lnTo>
                  <a:pt x="16255" y="1312947"/>
                </a:lnTo>
                <a:lnTo>
                  <a:pt x="25223" y="1359234"/>
                </a:lnTo>
                <a:lnTo>
                  <a:pt x="36068" y="1404822"/>
                </a:lnTo>
                <a:lnTo>
                  <a:pt x="48749" y="1449671"/>
                </a:lnTo>
                <a:lnTo>
                  <a:pt x="63224" y="1493737"/>
                </a:lnTo>
                <a:lnTo>
                  <a:pt x="79449" y="1536979"/>
                </a:lnTo>
                <a:lnTo>
                  <a:pt x="97383" y="1579355"/>
                </a:lnTo>
                <a:lnTo>
                  <a:pt x="116985" y="1620822"/>
                </a:lnTo>
                <a:lnTo>
                  <a:pt x="138211" y="1661339"/>
                </a:lnTo>
                <a:lnTo>
                  <a:pt x="161020" y="1700863"/>
                </a:lnTo>
                <a:lnTo>
                  <a:pt x="185369" y="1739353"/>
                </a:lnTo>
                <a:lnTo>
                  <a:pt x="211217" y="1776766"/>
                </a:lnTo>
                <a:lnTo>
                  <a:pt x="238521" y="1813060"/>
                </a:lnTo>
                <a:lnTo>
                  <a:pt x="267239" y="1848194"/>
                </a:lnTo>
                <a:lnTo>
                  <a:pt x="297330" y="1882125"/>
                </a:lnTo>
                <a:lnTo>
                  <a:pt x="328750" y="1914810"/>
                </a:lnTo>
                <a:lnTo>
                  <a:pt x="361458" y="1946209"/>
                </a:lnTo>
                <a:lnTo>
                  <a:pt x="395413" y="1976278"/>
                </a:lnTo>
                <a:lnTo>
                  <a:pt x="430570" y="2004976"/>
                </a:lnTo>
                <a:lnTo>
                  <a:pt x="466890" y="2032261"/>
                </a:lnTo>
                <a:lnTo>
                  <a:pt x="504328" y="2058091"/>
                </a:lnTo>
                <a:lnTo>
                  <a:pt x="542844" y="2082423"/>
                </a:lnTo>
                <a:lnTo>
                  <a:pt x="582396" y="2105216"/>
                </a:lnTo>
                <a:lnTo>
                  <a:pt x="622940" y="2126427"/>
                </a:lnTo>
                <a:lnTo>
                  <a:pt x="664435" y="2146014"/>
                </a:lnTo>
                <a:lnTo>
                  <a:pt x="706839" y="2163935"/>
                </a:lnTo>
                <a:lnTo>
                  <a:pt x="750110" y="2180149"/>
                </a:lnTo>
                <a:lnTo>
                  <a:pt x="794206" y="2194613"/>
                </a:lnTo>
                <a:lnTo>
                  <a:pt x="839084" y="2207285"/>
                </a:lnTo>
                <a:lnTo>
                  <a:pt x="884702" y="2218122"/>
                </a:lnTo>
                <a:lnTo>
                  <a:pt x="931019" y="2227084"/>
                </a:lnTo>
                <a:lnTo>
                  <a:pt x="977991" y="2234127"/>
                </a:lnTo>
                <a:lnTo>
                  <a:pt x="1025578" y="2239211"/>
                </a:lnTo>
                <a:lnTo>
                  <a:pt x="1073737" y="2242291"/>
                </a:lnTo>
                <a:lnTo>
                  <a:pt x="1122426" y="2243328"/>
                </a:lnTo>
                <a:lnTo>
                  <a:pt x="1171113" y="2242291"/>
                </a:lnTo>
                <a:lnTo>
                  <a:pt x="1219271" y="2239211"/>
                </a:lnTo>
                <a:lnTo>
                  <a:pt x="1266857" y="2234127"/>
                </a:lnTo>
                <a:lnTo>
                  <a:pt x="1313829" y="2227084"/>
                </a:lnTo>
                <a:lnTo>
                  <a:pt x="1360145" y="2218122"/>
                </a:lnTo>
                <a:lnTo>
                  <a:pt x="1405763" y="2207285"/>
                </a:lnTo>
                <a:lnTo>
                  <a:pt x="1450641" y="2194613"/>
                </a:lnTo>
                <a:lnTo>
                  <a:pt x="1494736" y="2180149"/>
                </a:lnTo>
                <a:lnTo>
                  <a:pt x="1538006" y="2163935"/>
                </a:lnTo>
                <a:lnTo>
                  <a:pt x="1580410" y="2146014"/>
                </a:lnTo>
                <a:lnTo>
                  <a:pt x="1621906" y="2126427"/>
                </a:lnTo>
                <a:lnTo>
                  <a:pt x="1662450" y="2105216"/>
                </a:lnTo>
                <a:lnTo>
                  <a:pt x="1702001" y="2082423"/>
                </a:lnTo>
                <a:lnTo>
                  <a:pt x="1740517" y="2058091"/>
                </a:lnTo>
                <a:lnTo>
                  <a:pt x="1777956" y="2032261"/>
                </a:lnTo>
                <a:lnTo>
                  <a:pt x="1814275" y="2004976"/>
                </a:lnTo>
                <a:lnTo>
                  <a:pt x="1849433" y="1976278"/>
                </a:lnTo>
                <a:lnTo>
                  <a:pt x="1883388" y="1946209"/>
                </a:lnTo>
                <a:lnTo>
                  <a:pt x="1916096" y="1914810"/>
                </a:lnTo>
                <a:lnTo>
                  <a:pt x="1947517" y="1882125"/>
                </a:lnTo>
                <a:lnTo>
                  <a:pt x="1977608" y="1848194"/>
                </a:lnTo>
                <a:lnTo>
                  <a:pt x="2006326" y="1813060"/>
                </a:lnTo>
                <a:lnTo>
                  <a:pt x="2033631" y="1776766"/>
                </a:lnTo>
                <a:lnTo>
                  <a:pt x="2059479" y="1739353"/>
                </a:lnTo>
                <a:lnTo>
                  <a:pt x="2083829" y="1700863"/>
                </a:lnTo>
                <a:lnTo>
                  <a:pt x="2106638" y="1661339"/>
                </a:lnTo>
                <a:lnTo>
                  <a:pt x="2127864" y="1620822"/>
                </a:lnTo>
                <a:lnTo>
                  <a:pt x="2147466" y="1579355"/>
                </a:lnTo>
                <a:lnTo>
                  <a:pt x="2165400" y="1536979"/>
                </a:lnTo>
                <a:lnTo>
                  <a:pt x="2181626" y="1493737"/>
                </a:lnTo>
                <a:lnTo>
                  <a:pt x="2196101" y="1449671"/>
                </a:lnTo>
                <a:lnTo>
                  <a:pt x="2208782" y="1404822"/>
                </a:lnTo>
                <a:lnTo>
                  <a:pt x="2219628" y="1359234"/>
                </a:lnTo>
                <a:lnTo>
                  <a:pt x="2228596" y="1312947"/>
                </a:lnTo>
                <a:lnTo>
                  <a:pt x="2235645" y="1266005"/>
                </a:lnTo>
                <a:lnTo>
                  <a:pt x="2240731" y="1218449"/>
                </a:lnTo>
                <a:lnTo>
                  <a:pt x="2243814" y="1170321"/>
                </a:lnTo>
                <a:lnTo>
                  <a:pt x="2244852" y="1121664"/>
                </a:lnTo>
                <a:lnTo>
                  <a:pt x="2243814" y="1073006"/>
                </a:lnTo>
                <a:lnTo>
                  <a:pt x="2240731" y="1024878"/>
                </a:lnTo>
                <a:lnTo>
                  <a:pt x="2235645" y="977322"/>
                </a:lnTo>
                <a:lnTo>
                  <a:pt x="2228596" y="930380"/>
                </a:lnTo>
                <a:lnTo>
                  <a:pt x="2219628" y="884093"/>
                </a:lnTo>
                <a:lnTo>
                  <a:pt x="2208782" y="838505"/>
                </a:lnTo>
                <a:lnTo>
                  <a:pt x="2196101" y="793656"/>
                </a:lnTo>
                <a:lnTo>
                  <a:pt x="2181626" y="749590"/>
                </a:lnTo>
                <a:lnTo>
                  <a:pt x="2165400" y="706348"/>
                </a:lnTo>
                <a:lnTo>
                  <a:pt x="2147466" y="663972"/>
                </a:lnTo>
                <a:lnTo>
                  <a:pt x="2127864" y="622505"/>
                </a:lnTo>
                <a:lnTo>
                  <a:pt x="2106638" y="581988"/>
                </a:lnTo>
                <a:lnTo>
                  <a:pt x="2083829" y="542464"/>
                </a:lnTo>
                <a:lnTo>
                  <a:pt x="2059479" y="503974"/>
                </a:lnTo>
                <a:lnTo>
                  <a:pt x="2033631" y="466561"/>
                </a:lnTo>
                <a:lnTo>
                  <a:pt x="2006326" y="430267"/>
                </a:lnTo>
                <a:lnTo>
                  <a:pt x="1977608" y="395133"/>
                </a:lnTo>
                <a:lnTo>
                  <a:pt x="1947517" y="361202"/>
                </a:lnTo>
                <a:lnTo>
                  <a:pt x="1916096" y="328517"/>
                </a:lnTo>
                <a:lnTo>
                  <a:pt x="1883388" y="297118"/>
                </a:lnTo>
                <a:lnTo>
                  <a:pt x="1849433" y="267049"/>
                </a:lnTo>
                <a:lnTo>
                  <a:pt x="1814275" y="238351"/>
                </a:lnTo>
                <a:lnTo>
                  <a:pt x="1777956" y="211066"/>
                </a:lnTo>
                <a:lnTo>
                  <a:pt x="1740517" y="185236"/>
                </a:lnTo>
                <a:lnTo>
                  <a:pt x="1702001" y="160904"/>
                </a:lnTo>
                <a:lnTo>
                  <a:pt x="1662450" y="138111"/>
                </a:lnTo>
                <a:lnTo>
                  <a:pt x="1621906" y="116900"/>
                </a:lnTo>
                <a:lnTo>
                  <a:pt x="1580410" y="97313"/>
                </a:lnTo>
                <a:lnTo>
                  <a:pt x="1538006" y="79392"/>
                </a:lnTo>
                <a:lnTo>
                  <a:pt x="1494736" y="63178"/>
                </a:lnTo>
                <a:lnTo>
                  <a:pt x="1450641" y="48714"/>
                </a:lnTo>
                <a:lnTo>
                  <a:pt x="1405763" y="36042"/>
                </a:lnTo>
                <a:lnTo>
                  <a:pt x="1360145" y="25205"/>
                </a:lnTo>
                <a:lnTo>
                  <a:pt x="1313829" y="16243"/>
                </a:lnTo>
                <a:lnTo>
                  <a:pt x="1266857" y="9200"/>
                </a:lnTo>
                <a:lnTo>
                  <a:pt x="1219271" y="4116"/>
                </a:lnTo>
                <a:lnTo>
                  <a:pt x="1171113" y="1036"/>
                </a:lnTo>
                <a:lnTo>
                  <a:pt x="112242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5471" y="2467355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480822" y="0"/>
                </a:moveTo>
                <a:lnTo>
                  <a:pt x="431659" y="2482"/>
                </a:lnTo>
                <a:lnTo>
                  <a:pt x="383917" y="9768"/>
                </a:lnTo>
                <a:lnTo>
                  <a:pt x="337837" y="21616"/>
                </a:lnTo>
                <a:lnTo>
                  <a:pt x="293661" y="37784"/>
                </a:lnTo>
                <a:lnTo>
                  <a:pt x="251630" y="58031"/>
                </a:lnTo>
                <a:lnTo>
                  <a:pt x="211987" y="82115"/>
                </a:lnTo>
                <a:lnTo>
                  <a:pt x="174971" y="109794"/>
                </a:lnTo>
                <a:lnTo>
                  <a:pt x="140827" y="140827"/>
                </a:lnTo>
                <a:lnTo>
                  <a:pt x="109794" y="174971"/>
                </a:lnTo>
                <a:lnTo>
                  <a:pt x="82115" y="211987"/>
                </a:lnTo>
                <a:lnTo>
                  <a:pt x="58031" y="251630"/>
                </a:lnTo>
                <a:lnTo>
                  <a:pt x="37784" y="293661"/>
                </a:lnTo>
                <a:lnTo>
                  <a:pt x="21616" y="337837"/>
                </a:lnTo>
                <a:lnTo>
                  <a:pt x="9768" y="383917"/>
                </a:lnTo>
                <a:lnTo>
                  <a:pt x="2482" y="431659"/>
                </a:lnTo>
                <a:lnTo>
                  <a:pt x="0" y="480822"/>
                </a:lnTo>
                <a:lnTo>
                  <a:pt x="2482" y="529984"/>
                </a:lnTo>
                <a:lnTo>
                  <a:pt x="9768" y="577726"/>
                </a:lnTo>
                <a:lnTo>
                  <a:pt x="21616" y="623806"/>
                </a:lnTo>
                <a:lnTo>
                  <a:pt x="37784" y="667982"/>
                </a:lnTo>
                <a:lnTo>
                  <a:pt x="58031" y="710013"/>
                </a:lnTo>
                <a:lnTo>
                  <a:pt x="82115" y="749656"/>
                </a:lnTo>
                <a:lnTo>
                  <a:pt x="109794" y="786672"/>
                </a:lnTo>
                <a:lnTo>
                  <a:pt x="140827" y="820816"/>
                </a:lnTo>
                <a:lnTo>
                  <a:pt x="174971" y="851849"/>
                </a:lnTo>
                <a:lnTo>
                  <a:pt x="211987" y="879528"/>
                </a:lnTo>
                <a:lnTo>
                  <a:pt x="251630" y="903612"/>
                </a:lnTo>
                <a:lnTo>
                  <a:pt x="293661" y="923859"/>
                </a:lnTo>
                <a:lnTo>
                  <a:pt x="337837" y="940027"/>
                </a:lnTo>
                <a:lnTo>
                  <a:pt x="383917" y="951875"/>
                </a:lnTo>
                <a:lnTo>
                  <a:pt x="431659" y="959161"/>
                </a:lnTo>
                <a:lnTo>
                  <a:pt x="480822" y="961644"/>
                </a:lnTo>
                <a:lnTo>
                  <a:pt x="529984" y="959161"/>
                </a:lnTo>
                <a:lnTo>
                  <a:pt x="577726" y="951875"/>
                </a:lnTo>
                <a:lnTo>
                  <a:pt x="623806" y="940027"/>
                </a:lnTo>
                <a:lnTo>
                  <a:pt x="667982" y="923859"/>
                </a:lnTo>
                <a:lnTo>
                  <a:pt x="710013" y="903612"/>
                </a:lnTo>
                <a:lnTo>
                  <a:pt x="749656" y="879528"/>
                </a:lnTo>
                <a:lnTo>
                  <a:pt x="786672" y="851849"/>
                </a:lnTo>
                <a:lnTo>
                  <a:pt x="820816" y="820816"/>
                </a:lnTo>
                <a:lnTo>
                  <a:pt x="851849" y="786672"/>
                </a:lnTo>
                <a:lnTo>
                  <a:pt x="879528" y="749656"/>
                </a:lnTo>
                <a:lnTo>
                  <a:pt x="903612" y="710013"/>
                </a:lnTo>
                <a:lnTo>
                  <a:pt x="923859" y="667982"/>
                </a:lnTo>
                <a:lnTo>
                  <a:pt x="940027" y="623806"/>
                </a:lnTo>
                <a:lnTo>
                  <a:pt x="951875" y="577726"/>
                </a:lnTo>
                <a:lnTo>
                  <a:pt x="959161" y="529984"/>
                </a:lnTo>
                <a:lnTo>
                  <a:pt x="961643" y="480822"/>
                </a:lnTo>
                <a:lnTo>
                  <a:pt x="959161" y="431659"/>
                </a:lnTo>
                <a:lnTo>
                  <a:pt x="951875" y="383917"/>
                </a:lnTo>
                <a:lnTo>
                  <a:pt x="940027" y="337837"/>
                </a:lnTo>
                <a:lnTo>
                  <a:pt x="923859" y="293661"/>
                </a:lnTo>
                <a:lnTo>
                  <a:pt x="903612" y="251630"/>
                </a:lnTo>
                <a:lnTo>
                  <a:pt x="879528" y="211987"/>
                </a:lnTo>
                <a:lnTo>
                  <a:pt x="851849" y="174971"/>
                </a:lnTo>
                <a:lnTo>
                  <a:pt x="820816" y="140827"/>
                </a:lnTo>
                <a:lnTo>
                  <a:pt x="786672" y="109794"/>
                </a:lnTo>
                <a:lnTo>
                  <a:pt x="749656" y="82115"/>
                </a:lnTo>
                <a:lnTo>
                  <a:pt x="710013" y="58031"/>
                </a:lnTo>
                <a:lnTo>
                  <a:pt x="667982" y="37784"/>
                </a:lnTo>
                <a:lnTo>
                  <a:pt x="623806" y="21616"/>
                </a:lnTo>
                <a:lnTo>
                  <a:pt x="577726" y="9768"/>
                </a:lnTo>
                <a:lnTo>
                  <a:pt x="529984" y="2482"/>
                </a:lnTo>
                <a:lnTo>
                  <a:pt x="48082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5211" y="2328672"/>
            <a:ext cx="294640" cy="292735"/>
          </a:xfrm>
          <a:custGeom>
            <a:avLst/>
            <a:gdLst/>
            <a:ahLst/>
            <a:cxnLst/>
            <a:rect l="l" t="t" r="r" b="b"/>
            <a:pathLst>
              <a:path w="294639" h="292735">
                <a:moveTo>
                  <a:pt x="147065" y="0"/>
                </a:moveTo>
                <a:lnTo>
                  <a:pt x="100559" y="7461"/>
                </a:lnTo>
                <a:lnTo>
                  <a:pt x="60185" y="28236"/>
                </a:lnTo>
                <a:lnTo>
                  <a:pt x="28358" y="59911"/>
                </a:lnTo>
                <a:lnTo>
                  <a:pt x="7491" y="100071"/>
                </a:lnTo>
                <a:lnTo>
                  <a:pt x="0" y="146303"/>
                </a:lnTo>
                <a:lnTo>
                  <a:pt x="7491" y="192536"/>
                </a:lnTo>
                <a:lnTo>
                  <a:pt x="28358" y="232696"/>
                </a:lnTo>
                <a:lnTo>
                  <a:pt x="60185" y="264371"/>
                </a:lnTo>
                <a:lnTo>
                  <a:pt x="100559" y="285146"/>
                </a:lnTo>
                <a:lnTo>
                  <a:pt x="147065" y="292607"/>
                </a:lnTo>
                <a:lnTo>
                  <a:pt x="193572" y="285146"/>
                </a:lnTo>
                <a:lnTo>
                  <a:pt x="233946" y="264371"/>
                </a:lnTo>
                <a:lnTo>
                  <a:pt x="265773" y="232696"/>
                </a:lnTo>
                <a:lnTo>
                  <a:pt x="286640" y="192536"/>
                </a:lnTo>
                <a:lnTo>
                  <a:pt x="294132" y="146303"/>
                </a:lnTo>
                <a:lnTo>
                  <a:pt x="286640" y="100071"/>
                </a:lnTo>
                <a:lnTo>
                  <a:pt x="265773" y="59911"/>
                </a:lnTo>
                <a:lnTo>
                  <a:pt x="233946" y="28236"/>
                </a:lnTo>
                <a:lnTo>
                  <a:pt x="193572" y="7461"/>
                </a:lnTo>
                <a:lnTo>
                  <a:pt x="14706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492240" y="0"/>
            <a:ext cx="5699760" cy="4060190"/>
            <a:chOff x="6492240" y="0"/>
            <a:chExt cx="5699760" cy="4060190"/>
          </a:xfrm>
        </p:grpSpPr>
        <p:sp>
          <p:nvSpPr>
            <p:cNvPr id="8" name="object 8"/>
            <p:cNvSpPr/>
            <p:nvPr/>
          </p:nvSpPr>
          <p:spPr>
            <a:xfrm>
              <a:off x="6492240" y="0"/>
              <a:ext cx="5699760" cy="4060190"/>
            </a:xfrm>
            <a:custGeom>
              <a:avLst/>
              <a:gdLst/>
              <a:ahLst/>
              <a:cxnLst/>
              <a:rect l="l" t="t" r="r" b="b"/>
              <a:pathLst>
                <a:path w="5699759" h="4060190">
                  <a:moveTo>
                    <a:pt x="5699760" y="0"/>
                  </a:moveTo>
                  <a:lnTo>
                    <a:pt x="0" y="0"/>
                  </a:lnTo>
                  <a:lnTo>
                    <a:pt x="8509" y="67436"/>
                  </a:lnTo>
                  <a:lnTo>
                    <a:pt x="15991" y="114786"/>
                  </a:lnTo>
                  <a:lnTo>
                    <a:pt x="23942" y="161978"/>
                  </a:lnTo>
                  <a:lnTo>
                    <a:pt x="32360" y="209011"/>
                  </a:lnTo>
                  <a:lnTo>
                    <a:pt x="41242" y="255880"/>
                  </a:lnTo>
                  <a:lnTo>
                    <a:pt x="50586" y="302584"/>
                  </a:lnTo>
                  <a:lnTo>
                    <a:pt x="60389" y="349121"/>
                  </a:lnTo>
                  <a:lnTo>
                    <a:pt x="70648" y="395488"/>
                  </a:lnTo>
                  <a:lnTo>
                    <a:pt x="81362" y="441682"/>
                  </a:lnTo>
                  <a:lnTo>
                    <a:pt x="92527" y="487702"/>
                  </a:lnTo>
                  <a:lnTo>
                    <a:pt x="104142" y="533543"/>
                  </a:lnTo>
                  <a:lnTo>
                    <a:pt x="116204" y="579206"/>
                  </a:lnTo>
                  <a:lnTo>
                    <a:pt x="128709" y="624685"/>
                  </a:lnTo>
                  <a:lnTo>
                    <a:pt x="141657" y="669980"/>
                  </a:lnTo>
                  <a:lnTo>
                    <a:pt x="155045" y="715088"/>
                  </a:lnTo>
                  <a:lnTo>
                    <a:pt x="168869" y="760006"/>
                  </a:lnTo>
                  <a:lnTo>
                    <a:pt x="183127" y="804731"/>
                  </a:lnTo>
                  <a:lnTo>
                    <a:pt x="197818" y="849262"/>
                  </a:lnTo>
                  <a:lnTo>
                    <a:pt x="212938" y="893596"/>
                  </a:lnTo>
                  <a:lnTo>
                    <a:pt x="228486" y="937730"/>
                  </a:lnTo>
                  <a:lnTo>
                    <a:pt x="244458" y="981662"/>
                  </a:lnTo>
                  <a:lnTo>
                    <a:pt x="260852" y="1025390"/>
                  </a:lnTo>
                  <a:lnTo>
                    <a:pt x="277665" y="1068910"/>
                  </a:lnTo>
                  <a:lnTo>
                    <a:pt x="294896" y="1112221"/>
                  </a:lnTo>
                  <a:lnTo>
                    <a:pt x="312542" y="1155320"/>
                  </a:lnTo>
                  <a:lnTo>
                    <a:pt x="330600" y="1198205"/>
                  </a:lnTo>
                  <a:lnTo>
                    <a:pt x="349068" y="1240872"/>
                  </a:lnTo>
                  <a:lnTo>
                    <a:pt x="367943" y="1283321"/>
                  </a:lnTo>
                  <a:lnTo>
                    <a:pt x="387223" y="1325547"/>
                  </a:lnTo>
                  <a:lnTo>
                    <a:pt x="406906" y="1367549"/>
                  </a:lnTo>
                  <a:lnTo>
                    <a:pt x="426988" y="1409325"/>
                  </a:lnTo>
                  <a:lnTo>
                    <a:pt x="447468" y="1450871"/>
                  </a:lnTo>
                  <a:lnTo>
                    <a:pt x="468343" y="1492185"/>
                  </a:lnTo>
                  <a:lnTo>
                    <a:pt x="489611" y="1533266"/>
                  </a:lnTo>
                  <a:lnTo>
                    <a:pt x="511268" y="1574109"/>
                  </a:lnTo>
                  <a:lnTo>
                    <a:pt x="533313" y="1614714"/>
                  </a:lnTo>
                  <a:lnTo>
                    <a:pt x="555744" y="1655077"/>
                  </a:lnTo>
                  <a:lnTo>
                    <a:pt x="578557" y="1695195"/>
                  </a:lnTo>
                  <a:lnTo>
                    <a:pt x="601750" y="1735068"/>
                  </a:lnTo>
                  <a:lnTo>
                    <a:pt x="625321" y="1774691"/>
                  </a:lnTo>
                  <a:lnTo>
                    <a:pt x="649267" y="1814063"/>
                  </a:lnTo>
                  <a:lnTo>
                    <a:pt x="673586" y="1853181"/>
                  </a:lnTo>
                  <a:lnTo>
                    <a:pt x="698275" y="1892043"/>
                  </a:lnTo>
                  <a:lnTo>
                    <a:pt x="723332" y="1930645"/>
                  </a:lnTo>
                  <a:lnTo>
                    <a:pt x="748755" y="1968987"/>
                  </a:lnTo>
                  <a:lnTo>
                    <a:pt x="774540" y="2007064"/>
                  </a:lnTo>
                  <a:lnTo>
                    <a:pt x="800686" y="2044876"/>
                  </a:lnTo>
                  <a:lnTo>
                    <a:pt x="827190" y="2082418"/>
                  </a:lnTo>
                  <a:lnTo>
                    <a:pt x="854050" y="2119690"/>
                  </a:lnTo>
                  <a:lnTo>
                    <a:pt x="881263" y="2156688"/>
                  </a:lnTo>
                  <a:lnTo>
                    <a:pt x="908826" y="2193409"/>
                  </a:lnTo>
                  <a:lnTo>
                    <a:pt x="936737" y="2229852"/>
                  </a:lnTo>
                  <a:lnTo>
                    <a:pt x="964994" y="2266014"/>
                  </a:lnTo>
                  <a:lnTo>
                    <a:pt x="993594" y="2301893"/>
                  </a:lnTo>
                  <a:lnTo>
                    <a:pt x="1022535" y="2337485"/>
                  </a:lnTo>
                  <a:lnTo>
                    <a:pt x="1051815" y="2372789"/>
                  </a:lnTo>
                  <a:lnTo>
                    <a:pt x="1081430" y="2407802"/>
                  </a:lnTo>
                  <a:lnTo>
                    <a:pt x="1111378" y="2442522"/>
                  </a:lnTo>
                  <a:lnTo>
                    <a:pt x="1141657" y="2476945"/>
                  </a:lnTo>
                  <a:lnTo>
                    <a:pt x="1172265" y="2511071"/>
                  </a:lnTo>
                  <a:lnTo>
                    <a:pt x="1203198" y="2544895"/>
                  </a:lnTo>
                  <a:lnTo>
                    <a:pt x="1234455" y="2578417"/>
                  </a:lnTo>
                  <a:lnTo>
                    <a:pt x="1266033" y="2611632"/>
                  </a:lnTo>
                  <a:lnTo>
                    <a:pt x="1297930" y="2644539"/>
                  </a:lnTo>
                  <a:lnTo>
                    <a:pt x="1330142" y="2677136"/>
                  </a:lnTo>
                  <a:lnTo>
                    <a:pt x="1362669" y="2709420"/>
                  </a:lnTo>
                  <a:lnTo>
                    <a:pt x="1395506" y="2741387"/>
                  </a:lnTo>
                  <a:lnTo>
                    <a:pt x="1428652" y="2773037"/>
                  </a:lnTo>
                  <a:lnTo>
                    <a:pt x="1462104" y="2804366"/>
                  </a:lnTo>
                  <a:lnTo>
                    <a:pt x="1495860" y="2835373"/>
                  </a:lnTo>
                  <a:lnTo>
                    <a:pt x="1529917" y="2866053"/>
                  </a:lnTo>
                  <a:lnTo>
                    <a:pt x="1564273" y="2896406"/>
                  </a:lnTo>
                  <a:lnTo>
                    <a:pt x="1598925" y="2926428"/>
                  </a:lnTo>
                  <a:lnTo>
                    <a:pt x="1633871" y="2956118"/>
                  </a:lnTo>
                  <a:lnTo>
                    <a:pt x="1669109" y="2985472"/>
                  </a:lnTo>
                  <a:lnTo>
                    <a:pt x="1704635" y="3014488"/>
                  </a:lnTo>
                  <a:lnTo>
                    <a:pt x="1740448" y="3043164"/>
                  </a:lnTo>
                  <a:lnTo>
                    <a:pt x="1776545" y="3071497"/>
                  </a:lnTo>
                  <a:lnTo>
                    <a:pt x="1812923" y="3099485"/>
                  </a:lnTo>
                  <a:lnTo>
                    <a:pt x="1849581" y="3127125"/>
                  </a:lnTo>
                  <a:lnTo>
                    <a:pt x="1886515" y="3154415"/>
                  </a:lnTo>
                  <a:lnTo>
                    <a:pt x="1923723" y="3181352"/>
                  </a:lnTo>
                  <a:lnTo>
                    <a:pt x="1961203" y="3207935"/>
                  </a:lnTo>
                  <a:lnTo>
                    <a:pt x="1998952" y="3234159"/>
                  </a:lnTo>
                  <a:lnTo>
                    <a:pt x="2036967" y="3260024"/>
                  </a:lnTo>
                  <a:lnTo>
                    <a:pt x="2075247" y="3285526"/>
                  </a:lnTo>
                  <a:lnTo>
                    <a:pt x="2113789" y="3310663"/>
                  </a:lnTo>
                  <a:lnTo>
                    <a:pt x="2152590" y="3335433"/>
                  </a:lnTo>
                  <a:lnTo>
                    <a:pt x="2191648" y="3359833"/>
                  </a:lnTo>
                  <a:lnTo>
                    <a:pt x="2230960" y="3383860"/>
                  </a:lnTo>
                  <a:lnTo>
                    <a:pt x="2270524" y="3407513"/>
                  </a:lnTo>
                  <a:lnTo>
                    <a:pt x="2310338" y="3430788"/>
                  </a:lnTo>
                  <a:lnTo>
                    <a:pt x="2350398" y="3453683"/>
                  </a:lnTo>
                  <a:lnTo>
                    <a:pt x="2390704" y="3476197"/>
                  </a:lnTo>
                  <a:lnTo>
                    <a:pt x="2431251" y="3498325"/>
                  </a:lnTo>
                  <a:lnTo>
                    <a:pt x="2472037" y="3520066"/>
                  </a:lnTo>
                  <a:lnTo>
                    <a:pt x="2513061" y="3541418"/>
                  </a:lnTo>
                  <a:lnTo>
                    <a:pt x="2554320" y="3562377"/>
                  </a:lnTo>
                  <a:lnTo>
                    <a:pt x="2595810" y="3582942"/>
                  </a:lnTo>
                  <a:lnTo>
                    <a:pt x="2637531" y="3603110"/>
                  </a:lnTo>
                  <a:lnTo>
                    <a:pt x="2679478" y="3622878"/>
                  </a:lnTo>
                  <a:lnTo>
                    <a:pt x="2721651" y="3642245"/>
                  </a:lnTo>
                  <a:lnTo>
                    <a:pt x="2764045" y="3661206"/>
                  </a:lnTo>
                  <a:lnTo>
                    <a:pt x="2806660" y="3679761"/>
                  </a:lnTo>
                  <a:lnTo>
                    <a:pt x="2849492" y="3697907"/>
                  </a:lnTo>
                  <a:lnTo>
                    <a:pt x="2892539" y="3715640"/>
                  </a:lnTo>
                  <a:lnTo>
                    <a:pt x="2935798" y="3732960"/>
                  </a:lnTo>
                  <a:lnTo>
                    <a:pt x="2979267" y="3749862"/>
                  </a:lnTo>
                  <a:lnTo>
                    <a:pt x="3022944" y="3766345"/>
                  </a:lnTo>
                  <a:lnTo>
                    <a:pt x="3066826" y="3782407"/>
                  </a:lnTo>
                  <a:lnTo>
                    <a:pt x="3110910" y="3798044"/>
                  </a:lnTo>
                  <a:lnTo>
                    <a:pt x="3155194" y="3813254"/>
                  </a:lnTo>
                  <a:lnTo>
                    <a:pt x="3199676" y="3828036"/>
                  </a:lnTo>
                  <a:lnTo>
                    <a:pt x="3244354" y="3842386"/>
                  </a:lnTo>
                  <a:lnTo>
                    <a:pt x="3289223" y="3856301"/>
                  </a:lnTo>
                  <a:lnTo>
                    <a:pt x="3334284" y="3869780"/>
                  </a:lnTo>
                  <a:lnTo>
                    <a:pt x="3379531" y="3882820"/>
                  </a:lnTo>
                  <a:lnTo>
                    <a:pt x="3424965" y="3895419"/>
                  </a:lnTo>
                  <a:lnTo>
                    <a:pt x="3470581" y="3907574"/>
                  </a:lnTo>
                  <a:lnTo>
                    <a:pt x="3516377" y="3919282"/>
                  </a:lnTo>
                  <a:lnTo>
                    <a:pt x="3562351" y="3930541"/>
                  </a:lnTo>
                  <a:lnTo>
                    <a:pt x="3608501" y="3941349"/>
                  </a:lnTo>
                  <a:lnTo>
                    <a:pt x="3654824" y="3951703"/>
                  </a:lnTo>
                  <a:lnTo>
                    <a:pt x="3701317" y="3961601"/>
                  </a:lnTo>
                  <a:lnTo>
                    <a:pt x="3747978" y="3971040"/>
                  </a:lnTo>
                  <a:lnTo>
                    <a:pt x="3794805" y="3980018"/>
                  </a:lnTo>
                  <a:lnTo>
                    <a:pt x="3841795" y="3988532"/>
                  </a:lnTo>
                  <a:lnTo>
                    <a:pt x="3888945" y="3996580"/>
                  </a:lnTo>
                  <a:lnTo>
                    <a:pt x="3936254" y="4004160"/>
                  </a:lnTo>
                  <a:lnTo>
                    <a:pt x="3983718" y="4011268"/>
                  </a:lnTo>
                  <a:lnTo>
                    <a:pt x="4031336" y="4017903"/>
                  </a:lnTo>
                  <a:lnTo>
                    <a:pt x="4079104" y="4024061"/>
                  </a:lnTo>
                  <a:lnTo>
                    <a:pt x="4127021" y="4029741"/>
                  </a:lnTo>
                  <a:lnTo>
                    <a:pt x="4175083" y="4034941"/>
                  </a:lnTo>
                  <a:lnTo>
                    <a:pt x="4223289" y="4039656"/>
                  </a:lnTo>
                  <a:lnTo>
                    <a:pt x="4271636" y="4043886"/>
                  </a:lnTo>
                  <a:lnTo>
                    <a:pt x="4320121" y="4047628"/>
                  </a:lnTo>
                  <a:lnTo>
                    <a:pt x="4368742" y="4050878"/>
                  </a:lnTo>
                  <a:lnTo>
                    <a:pt x="4417497" y="4053635"/>
                  </a:lnTo>
                  <a:lnTo>
                    <a:pt x="4466382" y="4055897"/>
                  </a:lnTo>
                  <a:lnTo>
                    <a:pt x="4515396" y="4057660"/>
                  </a:lnTo>
                  <a:lnTo>
                    <a:pt x="4564537" y="4058923"/>
                  </a:lnTo>
                  <a:lnTo>
                    <a:pt x="4613801" y="4059682"/>
                  </a:lnTo>
                  <a:lnTo>
                    <a:pt x="4663186" y="4059936"/>
                  </a:lnTo>
                  <a:lnTo>
                    <a:pt x="4715093" y="4059655"/>
                  </a:lnTo>
                  <a:lnTo>
                    <a:pt x="4766869" y="4058816"/>
                  </a:lnTo>
                  <a:lnTo>
                    <a:pt x="4818509" y="4057421"/>
                  </a:lnTo>
                  <a:lnTo>
                    <a:pt x="4870012" y="4055472"/>
                  </a:lnTo>
                  <a:lnTo>
                    <a:pt x="4921374" y="4052974"/>
                  </a:lnTo>
                  <a:lnTo>
                    <a:pt x="4972591" y="4049927"/>
                  </a:lnTo>
                  <a:lnTo>
                    <a:pt x="5023662" y="4046336"/>
                  </a:lnTo>
                  <a:lnTo>
                    <a:pt x="5074583" y="4042202"/>
                  </a:lnTo>
                  <a:lnTo>
                    <a:pt x="5125351" y="4037529"/>
                  </a:lnTo>
                  <a:lnTo>
                    <a:pt x="5175963" y="4032320"/>
                  </a:lnTo>
                  <a:lnTo>
                    <a:pt x="5226417" y="4026577"/>
                  </a:lnTo>
                  <a:lnTo>
                    <a:pt x="5276709" y="4020303"/>
                  </a:lnTo>
                  <a:lnTo>
                    <a:pt x="5326837" y="4013502"/>
                  </a:lnTo>
                  <a:lnTo>
                    <a:pt x="5376797" y="4006174"/>
                  </a:lnTo>
                  <a:lnTo>
                    <a:pt x="5426586" y="3998324"/>
                  </a:lnTo>
                  <a:lnTo>
                    <a:pt x="5476203" y="3989955"/>
                  </a:lnTo>
                  <a:lnTo>
                    <a:pt x="5525643" y="3981069"/>
                  </a:lnTo>
                  <a:lnTo>
                    <a:pt x="5699760" y="3944747"/>
                  </a:lnTo>
                  <a:lnTo>
                    <a:pt x="569976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9831" y="595856"/>
              <a:ext cx="3809010" cy="9342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800593" y="4525517"/>
            <a:ext cx="0" cy="1737360"/>
          </a:xfrm>
          <a:custGeom>
            <a:avLst/>
            <a:gdLst/>
            <a:ahLst/>
            <a:cxnLst/>
            <a:rect l="l" t="t" r="r" b="b"/>
            <a:pathLst>
              <a:path h="1737360">
                <a:moveTo>
                  <a:pt x="0" y="0"/>
                </a:moveTo>
                <a:lnTo>
                  <a:pt x="0" y="17373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548640" marR="249554" indent="-291465">
              <a:lnSpc>
                <a:spcPts val="3030"/>
              </a:lnSpc>
              <a:spcBef>
                <a:spcPts val="5"/>
              </a:spcBef>
            </a:pPr>
            <a:r>
              <a:rPr sz="2800" spc="-190" dirty="0">
                <a:solidFill>
                  <a:srgbClr val="FFFFFF"/>
                </a:solidFill>
              </a:rPr>
              <a:t>Local</a:t>
            </a:r>
            <a:r>
              <a:rPr sz="2800" spc="-335" dirty="0">
                <a:solidFill>
                  <a:srgbClr val="FFFFFF"/>
                </a:solidFill>
              </a:rPr>
              <a:t> </a:t>
            </a:r>
            <a:r>
              <a:rPr sz="2800" spc="-170" dirty="0">
                <a:solidFill>
                  <a:srgbClr val="FFFFFF"/>
                </a:solidFill>
              </a:rPr>
              <a:t>Transportation  </a:t>
            </a:r>
            <a:r>
              <a:rPr sz="2800" spc="-240" dirty="0">
                <a:solidFill>
                  <a:srgbClr val="FFFFFF"/>
                </a:solidFill>
              </a:rPr>
              <a:t>(Train, </a:t>
            </a:r>
            <a:r>
              <a:rPr sz="2800" spc="-300" dirty="0">
                <a:solidFill>
                  <a:srgbClr val="FFFFFF"/>
                </a:solidFill>
              </a:rPr>
              <a:t>Taxi,</a:t>
            </a:r>
            <a:r>
              <a:rPr sz="2800" spc="-315" dirty="0">
                <a:solidFill>
                  <a:srgbClr val="FFFFFF"/>
                </a:solidFill>
              </a:rPr>
              <a:t> </a:t>
            </a:r>
            <a:r>
              <a:rPr sz="2800" spc="-235" dirty="0">
                <a:solidFill>
                  <a:srgbClr val="FFFFFF"/>
                </a:solidFill>
              </a:rPr>
              <a:t>etc.)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2172" y="2531846"/>
            <a:ext cx="3117850" cy="152862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00" marR="5080" indent="-229235">
              <a:lnSpc>
                <a:spcPts val="151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Amount: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put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estimated  amount.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international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travel,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choose the currency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accordingly.</a:t>
            </a:r>
            <a:endParaRPr sz="1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City =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travel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destination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city</a:t>
            </a:r>
            <a:endParaRPr sz="1400" dirty="0">
              <a:latin typeface="Carlito"/>
              <a:cs typeface="Carlito"/>
            </a:endParaRPr>
          </a:p>
          <a:p>
            <a:pPr marL="241300" indent="-229235">
              <a:lnSpc>
                <a:spcPts val="1595"/>
              </a:lnSpc>
              <a:spcBef>
                <a:spcPts val="8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train,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specify the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departure</a:t>
            </a:r>
            <a:endParaRPr sz="1400" dirty="0">
              <a:latin typeface="Carlito"/>
              <a:cs typeface="Carlito"/>
            </a:endParaRPr>
          </a:p>
          <a:p>
            <a:pPr marL="241300">
              <a:lnSpc>
                <a:spcPts val="1595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destination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info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Comment.</a:t>
            </a:r>
            <a:endParaRPr sz="1400" dirty="0">
              <a:latin typeface="Carlito"/>
              <a:cs typeface="Carlit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4FA7AA-D71A-A072-604B-B0F8A33A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73797"/>
            <a:ext cx="71744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685800">
              <a:lnSpc>
                <a:spcPct val="100000"/>
              </a:lnSpc>
            </a:pPr>
            <a:r>
              <a:rPr sz="2800" spc="-155" dirty="0">
                <a:solidFill>
                  <a:srgbClr val="FFFFFF"/>
                </a:solidFill>
              </a:rPr>
              <a:t>Approval</a:t>
            </a:r>
            <a:r>
              <a:rPr sz="2800" spc="-275" dirty="0">
                <a:solidFill>
                  <a:srgbClr val="FFFFFF"/>
                </a:solidFill>
              </a:rPr>
              <a:t> </a:t>
            </a:r>
            <a:r>
              <a:rPr sz="2800" spc="-155" dirty="0">
                <a:solidFill>
                  <a:srgbClr val="FFFFFF"/>
                </a:solidFill>
              </a:rPr>
              <a:t>Flow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2172" y="2638170"/>
            <a:ext cx="3166745" cy="3318601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2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Once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complete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segments,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you  may</a:t>
            </a:r>
            <a:r>
              <a:rPr lang="en-US"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altLang="zh-CN" sz="1400" spc="-10" dirty="0">
                <a:solidFill>
                  <a:srgbClr val="FFFFFF"/>
                </a:solidFill>
                <a:latin typeface="Carlito"/>
                <a:cs typeface="Carlito"/>
              </a:rPr>
              <a:t>go back and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altLang="zh-CN" sz="1400" spc="-5" dirty="0">
                <a:solidFill>
                  <a:srgbClr val="FFFFFF"/>
                </a:solidFill>
                <a:latin typeface="Carlito"/>
                <a:cs typeface="Carlito"/>
              </a:rPr>
              <a:t>click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400" b="1" spc="-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lang="en-US" altLang="zh-CN" sz="1400" b="1" spc="-5" dirty="0">
                <a:solidFill>
                  <a:srgbClr val="FF0000"/>
                </a:solidFill>
                <a:latin typeface="Carlito"/>
                <a:cs typeface="Carlito"/>
              </a:rPr>
              <a:t>equest Timeline </a:t>
            </a:r>
            <a:r>
              <a:rPr lang="en-US" altLang="zh-CN" sz="1400" spc="-5" dirty="0">
                <a:solidFill>
                  <a:schemeClr val="bg1"/>
                </a:solidFill>
                <a:latin typeface="Carlito"/>
                <a:cs typeface="Carlito"/>
              </a:rPr>
              <a:t>in Request Details tab</a:t>
            </a:r>
            <a:r>
              <a:rPr sz="14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  check your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approver info.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status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updated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once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approved.</a:t>
            </a:r>
            <a:endParaRPr sz="1400" dirty="0">
              <a:latin typeface="Carlito"/>
              <a:cs typeface="Carlito"/>
            </a:endParaRPr>
          </a:p>
          <a:p>
            <a:pPr marL="241300" marR="81915" indent="-229235">
              <a:lnSpc>
                <a:spcPts val="151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Attachments: 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attach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3-way  bidding documents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international  flight.</a:t>
            </a:r>
            <a:endParaRPr sz="1400" dirty="0">
              <a:latin typeface="Carlito"/>
              <a:cs typeface="Carlito"/>
            </a:endParaRPr>
          </a:p>
          <a:p>
            <a:pPr marL="241300" marR="215265" indent="-229235">
              <a:lnSpc>
                <a:spcPts val="151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Before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you click Submit, you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may</a:t>
            </a:r>
            <a:r>
              <a:rPr lang="en-US"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check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details and 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amount.</a:t>
            </a:r>
            <a:endParaRPr sz="1400" dirty="0">
              <a:latin typeface="Carlito"/>
              <a:cs typeface="Carlito"/>
            </a:endParaRPr>
          </a:p>
          <a:p>
            <a:pPr marL="241300" marR="112395" indent="-229235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the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trip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includes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segment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a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currency,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amount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converted to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RMB based 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 the submission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date.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1669" y="5121320"/>
            <a:ext cx="6821805" cy="1402080"/>
          </a:xfrm>
          <a:custGeom>
            <a:avLst/>
            <a:gdLst/>
            <a:ahLst/>
            <a:cxnLst/>
            <a:rect l="l" t="t" r="r" b="b"/>
            <a:pathLst>
              <a:path w="6821805" h="1402079">
                <a:moveTo>
                  <a:pt x="0" y="233679"/>
                </a:moveTo>
                <a:lnTo>
                  <a:pt x="4748" y="186592"/>
                </a:lnTo>
                <a:lnTo>
                  <a:pt x="18367" y="142732"/>
                </a:lnTo>
                <a:lnTo>
                  <a:pt x="39915" y="103038"/>
                </a:lnTo>
                <a:lnTo>
                  <a:pt x="68453" y="68452"/>
                </a:lnTo>
                <a:lnTo>
                  <a:pt x="103038" y="39915"/>
                </a:lnTo>
                <a:lnTo>
                  <a:pt x="142732" y="18367"/>
                </a:lnTo>
                <a:lnTo>
                  <a:pt x="186592" y="4748"/>
                </a:lnTo>
                <a:lnTo>
                  <a:pt x="233679" y="0"/>
                </a:lnTo>
                <a:lnTo>
                  <a:pt x="6587744" y="0"/>
                </a:lnTo>
                <a:lnTo>
                  <a:pt x="6634831" y="4748"/>
                </a:lnTo>
                <a:lnTo>
                  <a:pt x="6678691" y="18367"/>
                </a:lnTo>
                <a:lnTo>
                  <a:pt x="6718385" y="39915"/>
                </a:lnTo>
                <a:lnTo>
                  <a:pt x="6752971" y="68452"/>
                </a:lnTo>
                <a:lnTo>
                  <a:pt x="6781508" y="103038"/>
                </a:lnTo>
                <a:lnTo>
                  <a:pt x="6803056" y="142732"/>
                </a:lnTo>
                <a:lnTo>
                  <a:pt x="6816675" y="186592"/>
                </a:lnTo>
                <a:lnTo>
                  <a:pt x="6821423" y="233679"/>
                </a:lnTo>
                <a:lnTo>
                  <a:pt x="6821423" y="1168399"/>
                </a:lnTo>
                <a:lnTo>
                  <a:pt x="6816675" y="1215494"/>
                </a:lnTo>
                <a:lnTo>
                  <a:pt x="6803056" y="1259358"/>
                </a:lnTo>
                <a:lnTo>
                  <a:pt x="6781508" y="1299052"/>
                </a:lnTo>
                <a:lnTo>
                  <a:pt x="6752971" y="1333636"/>
                </a:lnTo>
                <a:lnTo>
                  <a:pt x="6718385" y="1362170"/>
                </a:lnTo>
                <a:lnTo>
                  <a:pt x="6678691" y="1383716"/>
                </a:lnTo>
                <a:lnTo>
                  <a:pt x="6634831" y="1397332"/>
                </a:lnTo>
                <a:lnTo>
                  <a:pt x="6587744" y="1402079"/>
                </a:lnTo>
                <a:lnTo>
                  <a:pt x="233679" y="1402079"/>
                </a:lnTo>
                <a:lnTo>
                  <a:pt x="186592" y="1397332"/>
                </a:lnTo>
                <a:lnTo>
                  <a:pt x="142732" y="1383716"/>
                </a:lnTo>
                <a:lnTo>
                  <a:pt x="103038" y="1362170"/>
                </a:lnTo>
                <a:lnTo>
                  <a:pt x="68452" y="1333636"/>
                </a:lnTo>
                <a:lnTo>
                  <a:pt x="39915" y="1299052"/>
                </a:lnTo>
                <a:lnTo>
                  <a:pt x="18367" y="1259358"/>
                </a:lnTo>
                <a:lnTo>
                  <a:pt x="4748" y="1215494"/>
                </a:lnTo>
                <a:lnTo>
                  <a:pt x="0" y="1168399"/>
                </a:lnTo>
                <a:lnTo>
                  <a:pt x="0" y="233679"/>
                </a:lnTo>
                <a:close/>
              </a:path>
            </a:pathLst>
          </a:custGeom>
          <a:ln w="28575">
            <a:solidFill>
              <a:srgbClr val="EC7C3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4000" y="5261020"/>
            <a:ext cx="4902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Once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your request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is</a:t>
            </a:r>
            <a:r>
              <a:rPr sz="1800" spc="4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approved,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Domestic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flight </a:t>
            </a:r>
            <a:r>
              <a:rPr sz="1800" dirty="0">
                <a:solidFill>
                  <a:srgbClr val="EC7C3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hotel,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please book with</a:t>
            </a:r>
            <a:r>
              <a:rPr sz="1800" spc="10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Ctrip.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International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flight, please book with</a:t>
            </a:r>
            <a:r>
              <a:rPr sz="1800" spc="5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Amex.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International hotel,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please book with</a:t>
            </a:r>
            <a:r>
              <a:rPr sz="1800" spc="8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Ctrip.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341970-65A1-3F1D-AC57-921E66D9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79" y="63713"/>
            <a:ext cx="6575431" cy="31178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EB2B12-DA50-9498-8A0E-4EEF9C939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0" r="608" b="12752"/>
          <a:stretch/>
        </p:blipFill>
        <p:spPr>
          <a:xfrm>
            <a:off x="4876800" y="3201587"/>
            <a:ext cx="6971544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045844" marR="752475" indent="-287020">
              <a:lnSpc>
                <a:spcPts val="3030"/>
              </a:lnSpc>
              <a:spcBef>
                <a:spcPts val="5"/>
              </a:spcBef>
            </a:pPr>
            <a:r>
              <a:rPr sz="2800" spc="-70" dirty="0">
                <a:solidFill>
                  <a:srgbClr val="FFFFFF"/>
                </a:solidFill>
              </a:rPr>
              <a:t>Manage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195" dirty="0">
                <a:solidFill>
                  <a:srgbClr val="FFFFFF"/>
                </a:solidFill>
              </a:rPr>
              <a:t>Your  </a:t>
            </a:r>
            <a:r>
              <a:rPr sz="2800" spc="-145" dirty="0">
                <a:solidFill>
                  <a:srgbClr val="FFFFFF"/>
                </a:solidFill>
              </a:rPr>
              <a:t>Requests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2172" y="2638170"/>
            <a:ext cx="3077210" cy="2925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159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 view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amend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/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withdraw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your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ts val="1595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requests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under Manage</a:t>
            </a:r>
            <a:r>
              <a:rPr sz="14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endParaRPr sz="1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b="1" spc="-5" dirty="0">
                <a:solidFill>
                  <a:srgbClr val="FFC000"/>
                </a:solidFill>
                <a:latin typeface="Carlito"/>
                <a:cs typeface="Carlito"/>
              </a:rPr>
              <a:t>CANCEL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endParaRPr sz="1400">
              <a:latin typeface="Carlito"/>
              <a:cs typeface="Carlito"/>
            </a:endParaRPr>
          </a:p>
          <a:p>
            <a:pPr marL="480695" marR="5080" lvl="1" indent="-228600">
              <a:lnSpc>
                <a:spcPct val="90000"/>
              </a:lnSpc>
              <a:spcBef>
                <a:spcPts val="490"/>
              </a:spcBef>
              <a:buFont typeface="Wingdings"/>
              <a:buChar char=""/>
              <a:tabLst>
                <a:tab pos="481330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Click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request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open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 then click Cancel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Request.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 cancelled and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cannot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used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further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expense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report.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booked  budget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also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released.</a:t>
            </a:r>
            <a:endParaRPr sz="1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b="1" spc="-5" dirty="0">
                <a:solidFill>
                  <a:srgbClr val="FFC000"/>
                </a:solidFill>
                <a:latin typeface="Carlito"/>
                <a:cs typeface="Carlito"/>
              </a:rPr>
              <a:t>RECALL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before</a:t>
            </a:r>
            <a:r>
              <a:rPr sz="1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approval</a:t>
            </a:r>
            <a:endParaRPr sz="1400">
              <a:latin typeface="Carlito"/>
              <a:cs typeface="Carlito"/>
            </a:endParaRPr>
          </a:p>
          <a:p>
            <a:pPr marL="480695" marR="99060" lvl="1" indent="-228600">
              <a:lnSpc>
                <a:spcPts val="1510"/>
              </a:lnSpc>
              <a:spcBef>
                <a:spcPts val="515"/>
              </a:spcBef>
              <a:buFont typeface="Wingdings"/>
              <a:buChar char=""/>
              <a:tabLst>
                <a:tab pos="481330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Click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request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open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 then click Recall. 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 do  amendments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 submit again.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9427" y="3447669"/>
            <a:ext cx="142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After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Approval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7672" y="907931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Before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Approval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2219" y="2932685"/>
            <a:ext cx="35871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latin typeface="Carlito"/>
                <a:cs typeface="Carlito"/>
              </a:rPr>
              <a:t>To </a:t>
            </a:r>
            <a:r>
              <a:rPr lang="en-US" altLang="zh-CN" sz="1400" spc="-5" dirty="0">
                <a:latin typeface="Carlito"/>
                <a:cs typeface="Carlito"/>
              </a:rPr>
              <a:t>recall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request, </a:t>
            </a:r>
            <a:r>
              <a:rPr sz="1400" spc="-5" dirty="0">
                <a:latin typeface="Carlito"/>
                <a:cs typeface="Carlito"/>
              </a:rPr>
              <a:t>amend and submit</a:t>
            </a:r>
            <a:r>
              <a:rPr sz="1400" spc="9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again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6676" y="5658595"/>
            <a:ext cx="39185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Cannot </a:t>
            </a:r>
            <a:r>
              <a:rPr sz="1400" spc="-10" dirty="0">
                <a:latin typeface="Carlito"/>
                <a:cs typeface="Carlito"/>
              </a:rPr>
              <a:t>recall. </a:t>
            </a:r>
            <a:r>
              <a:rPr sz="1400" spc="-4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can only cancel</a:t>
            </a:r>
            <a:r>
              <a:rPr lang="en-US" sz="1400" spc="-5" dirty="0">
                <a:latin typeface="Carlito"/>
                <a:cs typeface="Carlito"/>
              </a:rPr>
              <a:t>/</a:t>
            </a:r>
            <a:r>
              <a:rPr lang="en-US" altLang="zh-CN" sz="1400" spc="-5" dirty="0">
                <a:latin typeface="Carlito"/>
                <a:cs typeface="Carlito"/>
              </a:rPr>
              <a:t>close</a:t>
            </a:r>
            <a:r>
              <a:rPr sz="1400" spc="-5" dirty="0">
                <a:latin typeface="Carlito"/>
                <a:cs typeface="Carlito"/>
              </a:rPr>
              <a:t> the</a:t>
            </a:r>
            <a:r>
              <a:rPr sz="1400" spc="8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request.</a:t>
            </a:r>
            <a:endParaRPr sz="1400" dirty="0">
              <a:latin typeface="Carlito"/>
              <a:cs typeface="Carlito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0F003B2-322D-437E-F7CB-8BAFEF91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77" y="3925315"/>
            <a:ext cx="3305175" cy="16383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6885E5-8477-D89B-0E4B-DE6DCC744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597132"/>
            <a:ext cx="267652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353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161" y="1988947"/>
            <a:ext cx="2926892" cy="288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2552" y="2821305"/>
            <a:ext cx="7893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0" dirty="0"/>
              <a:t>T</a:t>
            </a:r>
            <a:r>
              <a:rPr spc="-175" dirty="0"/>
              <a:t>r</a:t>
            </a:r>
            <a:r>
              <a:rPr spc="-210" dirty="0"/>
              <a:t>a</a:t>
            </a:r>
            <a:r>
              <a:rPr spc="-175" dirty="0"/>
              <a:t>v</a:t>
            </a:r>
            <a:r>
              <a:rPr spc="-165" dirty="0"/>
              <a:t>e</a:t>
            </a:r>
            <a:r>
              <a:rPr spc="-195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2532" y="3177920"/>
            <a:ext cx="110998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9230" marR="5080" indent="-177165">
              <a:lnSpc>
                <a:spcPts val="2810"/>
              </a:lnSpc>
              <a:spcBef>
                <a:spcPts val="455"/>
              </a:spcBef>
            </a:pP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22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Claim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2772" y="4340097"/>
            <a:ext cx="815822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Once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travel </a:t>
            </a:r>
            <a:r>
              <a:rPr sz="1800" spc="-10" dirty="0">
                <a:latin typeface="Carlito"/>
                <a:cs typeface="Carlito"/>
              </a:rPr>
              <a:t>request </a:t>
            </a:r>
            <a:r>
              <a:rPr sz="1800" spc="-5" dirty="0">
                <a:latin typeface="Carlito"/>
                <a:cs typeface="Carlito"/>
              </a:rPr>
              <a:t>is approved, </a:t>
            </a:r>
            <a:r>
              <a:rPr sz="1800" spc="-1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dirty="0">
                <a:latin typeface="Carlito"/>
                <a:cs typeface="Carlito"/>
              </a:rPr>
              <a:t>see </a:t>
            </a:r>
            <a:r>
              <a:rPr lang="en-US" b="1" dirty="0">
                <a:solidFill>
                  <a:srgbClr val="FF0000"/>
                </a:solidFill>
                <a:latin typeface="Carlito"/>
                <a:cs typeface="Carlito"/>
              </a:rPr>
              <a:t>Create Expense Rep</a:t>
            </a:r>
            <a:r>
              <a:rPr lang="en-US" altLang="zh-CN" b="1" dirty="0">
                <a:solidFill>
                  <a:srgbClr val="FF0000"/>
                </a:solidFill>
                <a:latin typeface="Carlito"/>
                <a:cs typeface="Carlito"/>
              </a:rPr>
              <a:t>ort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altLang="zh-CN" sz="1800" spc="-5" dirty="0">
                <a:latin typeface="Carlito"/>
                <a:cs typeface="Carlito"/>
              </a:rPr>
              <a:t>button </a:t>
            </a:r>
            <a:r>
              <a:rPr lang="en-US" sz="1800" dirty="0">
                <a:latin typeface="Carlito"/>
                <a:cs typeface="Carlito"/>
              </a:rPr>
              <a:t>under </a:t>
            </a:r>
            <a:r>
              <a:rPr lang="en-US" sz="1800" spc="-10" dirty="0">
                <a:latin typeface="Carlito"/>
                <a:cs typeface="Carlito"/>
              </a:rPr>
              <a:t>Requests </a:t>
            </a:r>
            <a:r>
              <a:rPr lang="en-US" sz="1800" dirty="0">
                <a:latin typeface="Carlito"/>
                <a:cs typeface="Carlito"/>
              </a:rPr>
              <a:t>&gt; Manage</a:t>
            </a:r>
            <a:r>
              <a:rPr lang="en-US" sz="1800" spc="60" dirty="0">
                <a:latin typeface="Carlito"/>
                <a:cs typeface="Carlito"/>
              </a:rPr>
              <a:t> </a:t>
            </a:r>
            <a:r>
              <a:rPr lang="en-US" sz="1800" spc="-10" dirty="0">
                <a:latin typeface="Carlito"/>
                <a:cs typeface="Carlito"/>
              </a:rPr>
              <a:t>Requests</a:t>
            </a:r>
            <a:endParaRPr lang="en-US"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lang="en-US" sz="1800" spc="-5" dirty="0">
                <a:latin typeface="Carlito"/>
                <a:cs typeface="Carlito"/>
              </a:rPr>
              <a:t>Create Expense Report button </a:t>
            </a:r>
            <a:r>
              <a:rPr sz="1800" spc="-5" dirty="0">
                <a:latin typeface="Carlito"/>
                <a:cs typeface="Carlito"/>
              </a:rPr>
              <a:t>is only </a:t>
            </a:r>
            <a:r>
              <a:rPr sz="1800" spc="-10" dirty="0">
                <a:latin typeface="Carlito"/>
                <a:cs typeface="Carlito"/>
              </a:rPr>
              <a:t>available </a:t>
            </a:r>
            <a:r>
              <a:rPr sz="1800" dirty="0">
                <a:latin typeface="Carlito"/>
                <a:cs typeface="Carlito"/>
              </a:rPr>
              <a:t>when the </a:t>
            </a:r>
            <a:r>
              <a:rPr sz="1800" spc="-10" dirty="0">
                <a:latin typeface="Carlito"/>
                <a:cs typeface="Carlito"/>
              </a:rPr>
              <a:t>request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approved.</a:t>
            </a: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Each approved </a:t>
            </a:r>
            <a:r>
              <a:rPr sz="1800" spc="-15" dirty="0">
                <a:latin typeface="Carlito"/>
                <a:cs typeface="Carlito"/>
              </a:rPr>
              <a:t>travel </a:t>
            </a:r>
            <a:r>
              <a:rPr sz="1800" spc="-10" dirty="0">
                <a:latin typeface="Carlito"/>
                <a:cs typeface="Carlito"/>
              </a:rPr>
              <a:t>request can </a:t>
            </a:r>
            <a:r>
              <a:rPr sz="1800" spc="-5" dirty="0">
                <a:latin typeface="Carlito"/>
                <a:cs typeface="Carlito"/>
              </a:rPr>
              <a:t>be used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only once</a:t>
            </a:r>
            <a:r>
              <a:rPr sz="1800" b="1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expense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claim.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CFABCC-60C2-8217-FAA9-3609C8A2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685800"/>
            <a:ext cx="7987506" cy="32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3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353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161" y="1988947"/>
            <a:ext cx="2926892" cy="288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2552" y="2821305"/>
            <a:ext cx="7893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0" dirty="0"/>
              <a:t>T</a:t>
            </a:r>
            <a:r>
              <a:rPr spc="-175" dirty="0"/>
              <a:t>r</a:t>
            </a:r>
            <a:r>
              <a:rPr spc="-210" dirty="0"/>
              <a:t>a</a:t>
            </a:r>
            <a:r>
              <a:rPr spc="-175" dirty="0"/>
              <a:t>v</a:t>
            </a:r>
            <a:r>
              <a:rPr spc="-165" dirty="0"/>
              <a:t>e</a:t>
            </a:r>
            <a:r>
              <a:rPr spc="-195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2532" y="3177920"/>
            <a:ext cx="110998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9230" marR="5080" indent="-177165">
              <a:lnSpc>
                <a:spcPts val="2810"/>
              </a:lnSpc>
              <a:spcBef>
                <a:spcPts val="455"/>
              </a:spcBef>
            </a:pP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22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Claim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2773" y="4340097"/>
            <a:ext cx="77431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latin typeface="Carlito"/>
                <a:cs typeface="Carlito"/>
              </a:rPr>
              <a:t>C</a:t>
            </a:r>
            <a:r>
              <a:rPr lang="en-US" altLang="zh-CN" sz="1800" dirty="0">
                <a:latin typeface="Carlito"/>
                <a:cs typeface="Carlito"/>
              </a:rPr>
              <a:t>lick the link </a:t>
            </a:r>
            <a:r>
              <a:rPr lang="en-US" altLang="zh-CN" sz="1800" dirty="0">
                <a:solidFill>
                  <a:srgbClr val="FF0000"/>
                </a:solidFill>
                <a:latin typeface="Carlito"/>
                <a:cs typeface="Carlito"/>
              </a:rPr>
              <a:t>Create From an Approved Request</a:t>
            </a:r>
            <a:r>
              <a:rPr lang="en-US" altLang="zh-CN" sz="1800" dirty="0">
                <a:latin typeface="Carlito"/>
                <a:cs typeface="Carlito"/>
              </a:rPr>
              <a:t>, and choose the available </a:t>
            </a:r>
            <a:r>
              <a:rPr lang="en-US" altLang="zh-CN" dirty="0">
                <a:latin typeface="Carlito"/>
                <a:cs typeface="Carlito"/>
              </a:rPr>
              <a:t>r</a:t>
            </a:r>
            <a:r>
              <a:rPr lang="en-US" altLang="zh-CN" sz="1800" dirty="0">
                <a:latin typeface="Carlito"/>
                <a:cs typeface="Carlito"/>
              </a:rPr>
              <a:t>equest to link.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7D061A-0FDD-1716-2721-1DD43B1E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93" y="381000"/>
            <a:ext cx="8376022" cy="37304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353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406" y="1410080"/>
            <a:ext cx="2917493" cy="290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2589" y="2251075"/>
            <a:ext cx="7893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0" dirty="0">
                <a:solidFill>
                  <a:srgbClr val="FFFFFF"/>
                </a:solidFill>
              </a:rPr>
              <a:t>T</a:t>
            </a:r>
            <a:r>
              <a:rPr spc="-175" dirty="0">
                <a:solidFill>
                  <a:srgbClr val="FFFFFF"/>
                </a:solidFill>
              </a:rPr>
              <a:t>r</a:t>
            </a:r>
            <a:r>
              <a:rPr spc="-210" dirty="0">
                <a:solidFill>
                  <a:srgbClr val="FFFFFF"/>
                </a:solidFill>
              </a:rPr>
              <a:t>a</a:t>
            </a:r>
            <a:r>
              <a:rPr spc="-175" dirty="0">
                <a:solidFill>
                  <a:srgbClr val="FFFFFF"/>
                </a:solidFill>
              </a:rPr>
              <a:t>v</a:t>
            </a:r>
            <a:r>
              <a:rPr spc="-165" dirty="0">
                <a:solidFill>
                  <a:srgbClr val="FFFFFF"/>
                </a:solidFill>
              </a:rPr>
              <a:t>e</a:t>
            </a:r>
            <a:r>
              <a:rPr spc="-195" dirty="0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569" y="2607691"/>
            <a:ext cx="110998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9230" marR="5080" indent="-177165">
              <a:lnSpc>
                <a:spcPts val="2810"/>
              </a:lnSpc>
              <a:spcBef>
                <a:spcPts val="455"/>
              </a:spcBef>
            </a:pP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22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Claim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5886" y="4876545"/>
            <a:ext cx="635254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spc="-10" dirty="0">
                <a:latin typeface="Carlito"/>
                <a:cs typeface="Carlito"/>
              </a:rPr>
              <a:t>Start </a:t>
            </a:r>
            <a:r>
              <a:rPr sz="1800" spc="-15" dirty="0">
                <a:latin typeface="Carlito"/>
                <a:cs typeface="Carlito"/>
              </a:rPr>
              <a:t>Date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spc="-5" dirty="0">
                <a:latin typeface="Carlito"/>
                <a:cs typeface="Carlito"/>
              </a:rPr>
              <a:t>End </a:t>
            </a:r>
            <a:r>
              <a:rPr sz="1800" spc="-15" dirty="0">
                <a:latin typeface="Carlito"/>
                <a:cs typeface="Carlito"/>
              </a:rPr>
              <a:t>Date </a:t>
            </a:r>
            <a:r>
              <a:rPr sz="1800" spc="-5" dirty="0">
                <a:latin typeface="Carlito"/>
                <a:cs typeface="Carlito"/>
              </a:rPr>
              <a:t>must be filled in if it is </a:t>
            </a:r>
            <a:r>
              <a:rPr sz="1800" spc="-15" dirty="0">
                <a:latin typeface="Carlito"/>
                <a:cs typeface="Carlito"/>
              </a:rPr>
              <a:t>travel  </a:t>
            </a:r>
            <a:r>
              <a:rPr sz="1800" spc="-5" dirty="0">
                <a:latin typeface="Carlito"/>
                <a:cs typeface="Carlito"/>
              </a:rPr>
              <a:t>expense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claim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B046F4-D9D2-2B6A-CF92-6DA10B8F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71" y="707217"/>
            <a:ext cx="8365515" cy="3932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3B3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8954" y="4970170"/>
            <a:ext cx="9429750" cy="1852943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Click on </a:t>
            </a:r>
            <a:r>
              <a:rPr lang="en-US" sz="1600" b="1" spc="-10" dirty="0">
                <a:solidFill>
                  <a:srgbClr val="FF0000"/>
                </a:solidFill>
                <a:latin typeface="Carlito"/>
                <a:cs typeface="Carlito"/>
              </a:rPr>
              <a:t>Add</a:t>
            </a: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 Expen</a:t>
            </a:r>
            <a:r>
              <a:rPr sz="1600" spc="-10" dirty="0">
                <a:latin typeface="Carlito"/>
                <a:cs typeface="Carlito"/>
              </a:rPr>
              <a:t>se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select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appropriate expense </a:t>
            </a:r>
            <a:r>
              <a:rPr sz="1600" spc="-5" dirty="0">
                <a:latin typeface="Carlito"/>
                <a:cs typeface="Carlito"/>
              </a:rPr>
              <a:t>type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begin.</a:t>
            </a:r>
            <a:endParaRPr sz="16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100"/>
              </a:lnSpc>
              <a:spcBef>
                <a:spcPts val="9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expense </a:t>
            </a:r>
            <a:r>
              <a:rPr sz="1600" spc="-5" dirty="0">
                <a:latin typeface="Carlito"/>
                <a:cs typeface="Carlito"/>
              </a:rPr>
              <a:t>claim should be based on </a:t>
            </a:r>
            <a:r>
              <a:rPr sz="1600" spc="-15" dirty="0">
                <a:latin typeface="Carlito"/>
                <a:cs typeface="Carlito"/>
              </a:rPr>
              <a:t>your </a:t>
            </a:r>
            <a:r>
              <a:rPr sz="1600" spc="-5" dirty="0">
                <a:latin typeface="Carlito"/>
                <a:cs typeface="Carlito"/>
              </a:rPr>
              <a:t>actual </a:t>
            </a:r>
            <a:r>
              <a:rPr sz="1600" spc="-10" dirty="0">
                <a:latin typeface="Carlito"/>
                <a:cs typeface="Carlito"/>
              </a:rPr>
              <a:t>expenses. </a:t>
            </a:r>
            <a:r>
              <a:rPr sz="1600" spc="-5" dirty="0">
                <a:latin typeface="Carlito"/>
                <a:cs typeface="Carlito"/>
              </a:rPr>
              <a:t>If an </a:t>
            </a:r>
            <a:r>
              <a:rPr sz="1600" spc="-15" dirty="0">
                <a:latin typeface="Carlito"/>
                <a:cs typeface="Carlito"/>
              </a:rPr>
              <a:t>exceptional </a:t>
            </a:r>
            <a:r>
              <a:rPr sz="1600" spc="-10" dirty="0">
                <a:latin typeface="Carlito"/>
                <a:cs typeface="Carlito"/>
              </a:rPr>
              <a:t>expense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not been </a:t>
            </a:r>
            <a:r>
              <a:rPr sz="1600" spc="-5" dirty="0">
                <a:latin typeface="Carlito"/>
                <a:cs typeface="Carlito"/>
              </a:rPr>
              <a:t>included in  the </a:t>
            </a:r>
            <a:r>
              <a:rPr sz="1600" spc="-15" dirty="0">
                <a:latin typeface="Carlito"/>
                <a:cs typeface="Carlito"/>
              </a:rPr>
              <a:t>travel </a:t>
            </a:r>
            <a:r>
              <a:rPr sz="1600" spc="-10" dirty="0">
                <a:latin typeface="Carlito"/>
                <a:cs typeface="Carlito"/>
              </a:rPr>
              <a:t>Request,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system </a:t>
            </a:r>
            <a:r>
              <a:rPr sz="1600" spc="-5" dirty="0">
                <a:latin typeface="Carlito"/>
                <a:cs typeface="Carlito"/>
              </a:rPr>
              <a:t>will </a:t>
            </a:r>
            <a:r>
              <a:rPr sz="1600" spc="-10" dirty="0">
                <a:latin typeface="Carlito"/>
                <a:cs typeface="Carlito"/>
              </a:rPr>
              <a:t>show </a:t>
            </a:r>
            <a:r>
              <a:rPr sz="1600" spc="-5" dirty="0">
                <a:latin typeface="Carlito"/>
                <a:cs typeface="Carlito"/>
              </a:rPr>
              <a:t>a warning </a:t>
            </a:r>
            <a:r>
              <a:rPr sz="1600" spc="-10" dirty="0">
                <a:latin typeface="Carlito"/>
                <a:cs typeface="Carlito"/>
              </a:rPr>
              <a:t>message after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add the </a:t>
            </a:r>
            <a:r>
              <a:rPr sz="1600" spc="-10" dirty="0">
                <a:latin typeface="Carlito"/>
                <a:cs typeface="Carlito"/>
              </a:rPr>
              <a:t>expense. </a:t>
            </a:r>
            <a:r>
              <a:rPr sz="1600" spc="-30" dirty="0">
                <a:latin typeface="Carlito"/>
                <a:cs typeface="Carlito"/>
              </a:rPr>
              <a:t>However,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still  </a:t>
            </a:r>
            <a:r>
              <a:rPr sz="1600" spc="-15" dirty="0">
                <a:latin typeface="Carlito"/>
                <a:cs typeface="Carlito"/>
              </a:rPr>
              <a:t>process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submit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expense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report.</a:t>
            </a:r>
            <a:endParaRPr sz="1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35" dirty="0">
                <a:latin typeface="Carlito"/>
                <a:cs typeface="Carlito"/>
              </a:rPr>
              <a:t>Travel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non-travel </a:t>
            </a:r>
            <a:r>
              <a:rPr sz="1600" spc="-10" dirty="0">
                <a:latin typeface="Carlito"/>
                <a:cs typeface="Carlito"/>
              </a:rPr>
              <a:t>expenses cannot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mixed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one expense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report.</a:t>
            </a:r>
            <a:endParaRPr lang="en-US" sz="1600" spc="-1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600" spc="-10" dirty="0">
                <a:latin typeface="Carlito"/>
                <a:cs typeface="Carlito"/>
              </a:rPr>
              <a:t>You can the linked </a:t>
            </a:r>
            <a:r>
              <a:rPr lang="en-US" sz="1600" b="1" spc="-10" dirty="0">
                <a:solidFill>
                  <a:srgbClr val="FFC000"/>
                </a:solidFill>
                <a:latin typeface="Carlito"/>
                <a:cs typeface="Carlito"/>
              </a:rPr>
              <a:t>REQUEST</a:t>
            </a:r>
            <a:r>
              <a:rPr lang="en-US" sz="1600" spc="-10" dirty="0">
                <a:latin typeface="Carlito"/>
                <a:cs typeface="Carlito"/>
              </a:rPr>
              <a:t> below Report Details.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194" y="602361"/>
            <a:ext cx="13601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70" dirty="0">
                <a:solidFill>
                  <a:srgbClr val="FFFFFF"/>
                </a:solidFill>
              </a:rPr>
              <a:t>E</a:t>
            </a:r>
            <a:r>
              <a:rPr sz="3200" spc="-190" dirty="0">
                <a:solidFill>
                  <a:srgbClr val="FFFFFF"/>
                </a:solidFill>
              </a:rPr>
              <a:t>x</a:t>
            </a:r>
            <a:r>
              <a:rPr sz="3200" spc="-240" dirty="0">
                <a:solidFill>
                  <a:srgbClr val="FFFFFF"/>
                </a:solidFill>
              </a:rPr>
              <a:t>p</a:t>
            </a:r>
            <a:r>
              <a:rPr sz="3200" spc="-204" dirty="0">
                <a:solidFill>
                  <a:srgbClr val="FFFFFF"/>
                </a:solidFill>
              </a:rPr>
              <a:t>e</a:t>
            </a:r>
            <a:r>
              <a:rPr sz="3200" spc="-110" dirty="0">
                <a:solidFill>
                  <a:srgbClr val="FFFFFF"/>
                </a:solidFill>
              </a:rPr>
              <a:t>n</a:t>
            </a:r>
            <a:r>
              <a:rPr sz="3200" spc="-90" dirty="0">
                <a:solidFill>
                  <a:srgbClr val="FFFFFF"/>
                </a:solidFill>
              </a:rPr>
              <a:t>s</a:t>
            </a:r>
            <a:r>
              <a:rPr sz="3200" spc="-114" dirty="0">
                <a:solidFill>
                  <a:srgbClr val="FFFFFF"/>
                </a:solidFill>
              </a:rPr>
              <a:t>e  </a:t>
            </a:r>
            <a:r>
              <a:rPr sz="3200" spc="-245" dirty="0">
                <a:solidFill>
                  <a:srgbClr val="FFFFFF"/>
                </a:solidFill>
              </a:rPr>
              <a:t>Type</a:t>
            </a:r>
            <a:endParaRPr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D24BB8-A50E-7F11-9A8A-93366C09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5300"/>
            <a:ext cx="8614054" cy="48548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2A1C2E4E-B16A-6A34-415C-140D1089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3021"/>
            <a:ext cx="5486400" cy="649621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9F5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141" y="591057"/>
            <a:ext cx="1113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solidFill>
                  <a:srgbClr val="FFFFFF"/>
                </a:solidFill>
              </a:rPr>
              <a:t>A</a:t>
            </a:r>
            <a:r>
              <a:rPr sz="3200" spc="-150" dirty="0">
                <a:solidFill>
                  <a:srgbClr val="FFFFFF"/>
                </a:solidFill>
              </a:rPr>
              <a:t>i</a:t>
            </a:r>
            <a:r>
              <a:rPr sz="3200" spc="-215" dirty="0">
                <a:solidFill>
                  <a:srgbClr val="FFFFFF"/>
                </a:solidFill>
              </a:rPr>
              <a:t>r</a:t>
            </a:r>
            <a:r>
              <a:rPr sz="3200" spc="-315" dirty="0">
                <a:solidFill>
                  <a:srgbClr val="FFFFFF"/>
                </a:solidFill>
              </a:rPr>
              <a:t>f</a:t>
            </a:r>
            <a:r>
              <a:rPr sz="3200" spc="-210" dirty="0">
                <a:solidFill>
                  <a:srgbClr val="FFFFFF"/>
                </a:solidFill>
              </a:rPr>
              <a:t>a</a:t>
            </a:r>
            <a:r>
              <a:rPr sz="3200" spc="-200" dirty="0">
                <a:solidFill>
                  <a:srgbClr val="FFFFFF"/>
                </a:solidFill>
              </a:rPr>
              <a:t>r</a:t>
            </a:r>
            <a:r>
              <a:rPr sz="3200" spc="-165" dirty="0">
                <a:solidFill>
                  <a:srgbClr val="FFFFFF"/>
                </a:solidFill>
              </a:rPr>
              <a:t>e</a:t>
            </a:r>
            <a:endParaRPr sz="32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9ED946D-BCAC-4D75-57A8-4EEBBC44E898}"/>
              </a:ext>
            </a:extLst>
          </p:cNvPr>
          <p:cNvSpPr txBox="1"/>
          <p:nvPr/>
        </p:nvSpPr>
        <p:spPr>
          <a:xfrm>
            <a:off x="2743200" y="3098008"/>
            <a:ext cx="1600200" cy="364202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City of Purchase ”Flight Destination”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FE8B59FB-0327-0F06-4FB1-45590D69FADC}"/>
              </a:ext>
            </a:extLst>
          </p:cNvPr>
          <p:cNvSpPr txBox="1"/>
          <p:nvPr/>
        </p:nvSpPr>
        <p:spPr>
          <a:xfrm>
            <a:off x="2590800" y="4038600"/>
            <a:ext cx="1752600" cy="687368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Amount “If different currency has been used, please change the currency accordingly”</a:t>
            </a:r>
            <a:endParaRPr sz="1050" dirty="0">
              <a:latin typeface="微软雅黑"/>
              <a:cs typeface="微软雅黑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5CB9351-CD83-3C2B-E1EC-B8881B885609}"/>
              </a:ext>
            </a:extLst>
          </p:cNvPr>
          <p:cNvCxnSpPr>
            <a:cxnSpLocks/>
          </p:cNvCxnSpPr>
          <p:nvPr/>
        </p:nvCxnSpPr>
        <p:spPr>
          <a:xfrm>
            <a:off x="4419600" y="4572000"/>
            <a:ext cx="31242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4D471EF-CBDD-083D-7113-5B110A8490CA}"/>
              </a:ext>
            </a:extLst>
          </p:cNvPr>
          <p:cNvCxnSpPr>
            <a:cxnSpLocks/>
          </p:cNvCxnSpPr>
          <p:nvPr/>
        </p:nvCxnSpPr>
        <p:spPr>
          <a:xfrm>
            <a:off x="4343400" y="3341129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9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8170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307289"/>
            <a:ext cx="1431925" cy="1392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220" dirty="0">
                <a:solidFill>
                  <a:srgbClr val="FFFFFF"/>
                </a:solidFill>
              </a:rPr>
              <a:t>Local  </a:t>
            </a:r>
            <a:r>
              <a:rPr sz="3200" spc="-540" dirty="0">
                <a:solidFill>
                  <a:srgbClr val="FFFFFF"/>
                </a:solidFill>
              </a:rPr>
              <a:t>T</a:t>
            </a:r>
            <a:r>
              <a:rPr sz="3200" spc="-215" dirty="0">
                <a:solidFill>
                  <a:srgbClr val="FFFFFF"/>
                </a:solidFill>
              </a:rPr>
              <a:t>r</a:t>
            </a:r>
            <a:r>
              <a:rPr sz="3200" spc="-200" dirty="0">
                <a:solidFill>
                  <a:srgbClr val="FFFFFF"/>
                </a:solidFill>
              </a:rPr>
              <a:t>a</a:t>
            </a:r>
            <a:r>
              <a:rPr sz="3200" spc="-110" dirty="0">
                <a:solidFill>
                  <a:srgbClr val="FFFFFF"/>
                </a:solidFill>
              </a:rPr>
              <a:t>n</a:t>
            </a:r>
            <a:r>
              <a:rPr sz="3200" spc="-90" dirty="0">
                <a:solidFill>
                  <a:srgbClr val="FFFFFF"/>
                </a:solidFill>
              </a:rPr>
              <a:t>s</a:t>
            </a:r>
            <a:r>
              <a:rPr sz="3200" spc="-155" dirty="0">
                <a:solidFill>
                  <a:srgbClr val="FFFFFF"/>
                </a:solidFill>
              </a:rPr>
              <a:t>p</a:t>
            </a:r>
            <a:r>
              <a:rPr sz="3200" spc="-80" dirty="0">
                <a:solidFill>
                  <a:srgbClr val="FFFFFF"/>
                </a:solidFill>
              </a:rPr>
              <a:t>o</a:t>
            </a:r>
            <a:r>
              <a:rPr sz="3200" spc="-120" dirty="0">
                <a:solidFill>
                  <a:srgbClr val="FFFFFF"/>
                </a:solidFill>
              </a:rPr>
              <a:t>r  </a:t>
            </a:r>
            <a:r>
              <a:rPr sz="3200" spc="-185" dirty="0">
                <a:solidFill>
                  <a:srgbClr val="FFFFFF"/>
                </a:solidFill>
              </a:rPr>
              <a:t>tation</a:t>
            </a:r>
            <a:endParaRPr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E1551E-F18F-FC64-6837-5941F92D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07289"/>
            <a:ext cx="6032873" cy="6181725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626333B0-5EAD-851B-9B60-3E0763D6F8A5}"/>
              </a:ext>
            </a:extLst>
          </p:cNvPr>
          <p:cNvSpPr txBox="1"/>
          <p:nvPr/>
        </p:nvSpPr>
        <p:spPr>
          <a:xfrm>
            <a:off x="2335860" y="1120779"/>
            <a:ext cx="1600200" cy="1533753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Transport Type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“</a:t>
            </a:r>
            <a:r>
              <a:rPr lang="en-US" sz="1050" dirty="0" err="1">
                <a:latin typeface="微软雅黑"/>
                <a:cs typeface="微软雅黑"/>
              </a:rPr>
              <a:t>Taxi，Bus，Underground</a:t>
            </a:r>
            <a:r>
              <a:rPr lang="en-US" sz="1050" dirty="0">
                <a:latin typeface="微软雅黑"/>
                <a:cs typeface="微软雅黑"/>
              </a:rPr>
              <a:t> and Train... If train has been taken during the trip, please put select 'Travel Local </a:t>
            </a:r>
            <a:r>
              <a:rPr lang="en-US" sz="1050" dirty="0" err="1">
                <a:latin typeface="微软雅黑"/>
                <a:cs typeface="微软雅黑"/>
              </a:rPr>
              <a:t>Transportation’as</a:t>
            </a:r>
            <a:r>
              <a:rPr lang="en-US" sz="1050" dirty="0">
                <a:latin typeface="微软雅黑"/>
                <a:cs typeface="微软雅黑"/>
              </a:rPr>
              <a:t> the expense type”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B437B8C-8A8E-4B76-7467-897D237072F0}"/>
              </a:ext>
            </a:extLst>
          </p:cNvPr>
          <p:cNvSpPr txBox="1"/>
          <p:nvPr/>
        </p:nvSpPr>
        <p:spPr>
          <a:xfrm>
            <a:off x="2317572" y="3650015"/>
            <a:ext cx="1600200" cy="1333698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For International Travel, Amount currency can be changed accordingly. The exchanged rate can be manually update with support document attached.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1CCB4E-CE2E-3493-1A1F-643D2DADEFAF}"/>
              </a:ext>
            </a:extLst>
          </p:cNvPr>
          <p:cNvSpPr txBox="1"/>
          <p:nvPr/>
        </p:nvSpPr>
        <p:spPr>
          <a:xfrm>
            <a:off x="2317572" y="2819400"/>
            <a:ext cx="1600200" cy="364202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Business </a:t>
            </a:r>
            <a:r>
              <a:rPr lang="en-US" sz="1050" dirty="0" err="1">
                <a:latin typeface="微软雅黑"/>
                <a:cs typeface="微软雅黑"/>
              </a:rPr>
              <a:t>Purpose"Travel</a:t>
            </a:r>
            <a:r>
              <a:rPr lang="en-US" sz="1050" dirty="0">
                <a:latin typeface="微软雅黑"/>
                <a:cs typeface="微软雅黑"/>
              </a:rPr>
              <a:t> </a:t>
            </a:r>
            <a:r>
              <a:rPr lang="en-US" sz="1050" dirty="0" err="1">
                <a:latin typeface="微软雅黑"/>
                <a:cs typeface="微软雅黑"/>
              </a:rPr>
              <a:t>deatils</a:t>
            </a:r>
            <a:r>
              <a:rPr lang="en-US" sz="1050" dirty="0">
                <a:latin typeface="微软雅黑"/>
                <a:cs typeface="微软雅黑"/>
              </a:rPr>
              <a:t>"</a:t>
            </a:r>
            <a:endParaRPr sz="1050" dirty="0">
              <a:latin typeface="微软雅黑"/>
              <a:cs typeface="微软雅黑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DC479D-887F-368F-0F14-2C92EF5C413F}"/>
              </a:ext>
            </a:extLst>
          </p:cNvPr>
          <p:cNvCxnSpPr>
            <a:cxnSpLocks/>
          </p:cNvCxnSpPr>
          <p:nvPr/>
        </p:nvCxnSpPr>
        <p:spPr>
          <a:xfrm>
            <a:off x="3936060" y="2514600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42DCB8E-E8CD-521D-ADD2-147EB596D3A0}"/>
              </a:ext>
            </a:extLst>
          </p:cNvPr>
          <p:cNvCxnSpPr>
            <a:cxnSpLocks/>
          </p:cNvCxnSpPr>
          <p:nvPr/>
        </p:nvCxnSpPr>
        <p:spPr>
          <a:xfrm>
            <a:off x="3917772" y="3048000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667D9F-E12B-5585-B0BE-5E81C8CCE684}"/>
              </a:ext>
            </a:extLst>
          </p:cNvPr>
          <p:cNvCxnSpPr>
            <a:cxnSpLocks/>
          </p:cNvCxnSpPr>
          <p:nvPr/>
        </p:nvCxnSpPr>
        <p:spPr>
          <a:xfrm>
            <a:off x="3917772" y="4495800"/>
            <a:ext cx="3778428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695" y="175971"/>
            <a:ext cx="15367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0" dirty="0">
                <a:solidFill>
                  <a:srgbClr val="FFFFFF"/>
                </a:solidFill>
              </a:rPr>
              <a:t>D</a:t>
            </a:r>
            <a:r>
              <a:rPr sz="3200" spc="-70" dirty="0">
                <a:solidFill>
                  <a:srgbClr val="FFFFFF"/>
                </a:solidFill>
              </a:rPr>
              <a:t>o</a:t>
            </a:r>
            <a:r>
              <a:rPr sz="3200" spc="-165" dirty="0">
                <a:solidFill>
                  <a:srgbClr val="FFFFFF"/>
                </a:solidFill>
              </a:rPr>
              <a:t>m</a:t>
            </a:r>
            <a:r>
              <a:rPr sz="3200" spc="-204" dirty="0">
                <a:solidFill>
                  <a:srgbClr val="FFFFFF"/>
                </a:solidFill>
              </a:rPr>
              <a:t>e</a:t>
            </a:r>
            <a:r>
              <a:rPr sz="3200" spc="-125" dirty="0">
                <a:solidFill>
                  <a:srgbClr val="FFFFFF"/>
                </a:solidFill>
              </a:rPr>
              <a:t>s</a:t>
            </a:r>
            <a:r>
              <a:rPr sz="3200" spc="-229" dirty="0">
                <a:solidFill>
                  <a:srgbClr val="FFFFFF"/>
                </a:solidFill>
              </a:rPr>
              <a:t>t</a:t>
            </a:r>
            <a:r>
              <a:rPr sz="3200" spc="-220" dirty="0">
                <a:solidFill>
                  <a:srgbClr val="FFFFFF"/>
                </a:solidFill>
              </a:rPr>
              <a:t>i</a:t>
            </a:r>
            <a:r>
              <a:rPr sz="3200" spc="-165" dirty="0">
                <a:solidFill>
                  <a:srgbClr val="FFFFFF"/>
                </a:solidFill>
              </a:rPr>
              <a:t>c  </a:t>
            </a:r>
            <a:r>
              <a:rPr sz="3200" spc="-180" dirty="0">
                <a:solidFill>
                  <a:srgbClr val="FFFFFF"/>
                </a:solidFill>
              </a:rPr>
              <a:t>Hotel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427858" y="238760"/>
            <a:ext cx="8843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latin typeface="Carlito"/>
                <a:cs typeface="Carlito"/>
              </a:rPr>
              <a:t>When </a:t>
            </a:r>
            <a:r>
              <a:rPr sz="1600" spc="-15" dirty="0">
                <a:latin typeface="Carlito"/>
                <a:cs typeface="Carlito"/>
              </a:rPr>
              <a:t>you create your </a:t>
            </a:r>
            <a:r>
              <a:rPr sz="1600" spc="-10" dirty="0">
                <a:latin typeface="Carlito"/>
                <a:cs typeface="Carlito"/>
              </a:rPr>
              <a:t>expense report,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shall find </a:t>
            </a:r>
            <a:r>
              <a:rPr sz="1600" spc="-15" dirty="0">
                <a:latin typeface="Carlito"/>
                <a:cs typeface="Carlito"/>
              </a:rPr>
              <a:t>your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company</a:t>
            </a:r>
            <a:r>
              <a:rPr sz="1600" b="1" u="heavy" spc="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paid</a:t>
            </a:r>
            <a:r>
              <a:rPr sz="1600" b="1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domestic hotel expenses </a:t>
            </a:r>
            <a:r>
              <a:rPr sz="1600" spc="-5" dirty="0">
                <a:latin typeface="Carlito"/>
                <a:cs typeface="Carlito"/>
              </a:rPr>
              <a:t>under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Available Expenses. </a:t>
            </a:r>
            <a:r>
              <a:rPr sz="1600" dirty="0">
                <a:latin typeface="Carlito"/>
                <a:cs typeface="Carlito"/>
              </a:rPr>
              <a:t>Please </a:t>
            </a:r>
            <a:r>
              <a:rPr sz="1600" spc="-5" dirty="0">
                <a:latin typeface="Carlito"/>
                <a:cs typeface="Carlito"/>
              </a:rPr>
              <a:t>select the </a:t>
            </a:r>
            <a:r>
              <a:rPr sz="1600" spc="-10" dirty="0">
                <a:latin typeface="Carlito"/>
                <a:cs typeface="Carlito"/>
              </a:rPr>
              <a:t>hotel </a:t>
            </a:r>
            <a:r>
              <a:rPr sz="1600" spc="-15" dirty="0">
                <a:latin typeface="Carlito"/>
                <a:cs typeface="Carlito"/>
              </a:rPr>
              <a:t>order </a:t>
            </a:r>
            <a:r>
              <a:rPr sz="1600" spc="-5" dirty="0">
                <a:latin typeface="Carlito"/>
                <a:cs typeface="Carlito"/>
              </a:rPr>
              <a:t>and click </a:t>
            </a:r>
            <a:r>
              <a:rPr sz="1600" spc="-10" dirty="0">
                <a:latin typeface="Carlito"/>
                <a:cs typeface="Carlito"/>
              </a:rPr>
              <a:t>“Move” to </a:t>
            </a:r>
            <a:r>
              <a:rPr sz="1600" spc="-5" dirty="0">
                <a:latin typeface="Carlito"/>
                <a:cs typeface="Carlito"/>
              </a:rPr>
              <a:t>add it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your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report.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6586" y="1524000"/>
            <a:ext cx="260985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45" dirty="0">
                <a:solidFill>
                  <a:srgbClr val="4471C4"/>
                </a:solidFill>
                <a:latin typeface="Carlito"/>
                <a:cs typeface="Carlito"/>
              </a:rPr>
              <a:t>You </a:t>
            </a:r>
            <a:r>
              <a:rPr sz="1600" spc="-10" dirty="0">
                <a:solidFill>
                  <a:srgbClr val="4471C4"/>
                </a:solidFill>
                <a:latin typeface="Carlito"/>
                <a:cs typeface="Carlito"/>
              </a:rPr>
              <a:t>need to </a:t>
            </a:r>
            <a:r>
              <a:rPr sz="1600" spc="-15" dirty="0">
                <a:solidFill>
                  <a:srgbClr val="4471C4"/>
                </a:solidFill>
                <a:latin typeface="Carlito"/>
                <a:cs typeface="Carlito"/>
              </a:rPr>
              <a:t>make 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4471C4"/>
                </a:solidFill>
                <a:latin typeface="Carlito"/>
                <a:cs typeface="Carlito"/>
              </a:rPr>
              <a:t>note 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of the  </a:t>
            </a:r>
            <a:r>
              <a:rPr lang="en-US" sz="1600" spc="-5" dirty="0">
                <a:solidFill>
                  <a:srgbClr val="4471C4"/>
                </a:solidFill>
                <a:latin typeface="Carlito"/>
                <a:cs typeface="Carlito"/>
              </a:rPr>
              <a:t>room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4471C4"/>
                </a:solidFill>
                <a:latin typeface="Carlito"/>
                <a:cs typeface="Carlito"/>
              </a:rPr>
              <a:t>rate. 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When the hotel  </a:t>
            </a:r>
            <a:r>
              <a:rPr sz="1600" spc="-10" dirty="0">
                <a:solidFill>
                  <a:srgbClr val="4471C4"/>
                </a:solidFill>
                <a:latin typeface="Carlito"/>
                <a:cs typeface="Carlito"/>
              </a:rPr>
              <a:t>expense 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is imported </a:t>
            </a:r>
            <a:r>
              <a:rPr sz="1600" spc="-10" dirty="0">
                <a:solidFill>
                  <a:srgbClr val="4471C4"/>
                </a:solidFill>
                <a:latin typeface="Carlito"/>
                <a:cs typeface="Carlito"/>
              </a:rPr>
              <a:t>to your  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report, </a:t>
            </a:r>
            <a:r>
              <a:rPr sz="1600" dirty="0">
                <a:solidFill>
                  <a:srgbClr val="4471C4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amount </a:t>
            </a:r>
            <a:r>
              <a:rPr sz="1600" dirty="0">
                <a:solidFill>
                  <a:srgbClr val="4471C4"/>
                </a:solidFill>
                <a:latin typeface="Carlito"/>
                <a:cs typeface="Carlito"/>
              </a:rPr>
              <a:t>will </a:t>
            </a:r>
            <a:r>
              <a:rPr sz="1600" spc="-10" dirty="0">
                <a:solidFill>
                  <a:srgbClr val="4471C4"/>
                </a:solidFill>
                <a:latin typeface="Carlito"/>
                <a:cs typeface="Carlito"/>
              </a:rPr>
              <a:t>require  your 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manual</a:t>
            </a:r>
            <a:r>
              <a:rPr sz="1600" spc="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471C4"/>
                </a:solidFill>
                <a:latin typeface="Carlito"/>
                <a:cs typeface="Carlito"/>
              </a:rPr>
              <a:t>input.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5070972"/>
            <a:ext cx="9095740" cy="1787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490855" indent="-228600"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rlito"/>
                <a:cs typeface="Carlito"/>
              </a:rPr>
              <a:t>Select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expense </a:t>
            </a:r>
            <a:r>
              <a:rPr sz="1600" spc="-5" dirty="0">
                <a:latin typeface="Carlito"/>
                <a:cs typeface="Carlito"/>
              </a:rPr>
              <a:t>and click </a:t>
            </a:r>
            <a:r>
              <a:rPr sz="1600" spc="-10" dirty="0">
                <a:latin typeface="Carlito"/>
                <a:cs typeface="Carlito"/>
              </a:rPr>
              <a:t>Move,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following </a:t>
            </a:r>
            <a:r>
              <a:rPr sz="1600" spc="-15" dirty="0">
                <a:latin typeface="Carlito"/>
                <a:cs typeface="Carlito"/>
              </a:rPr>
              <a:t>info </a:t>
            </a:r>
            <a:r>
              <a:rPr sz="1600" spc="-5" dirty="0">
                <a:latin typeface="Carlito"/>
                <a:cs typeface="Carlito"/>
              </a:rPr>
              <a:t>will be added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your </a:t>
            </a:r>
            <a:r>
              <a:rPr sz="1600" spc="-10" dirty="0">
                <a:latin typeface="Carlito"/>
                <a:cs typeface="Carlito"/>
              </a:rPr>
              <a:t>report: </a:t>
            </a:r>
            <a:r>
              <a:rPr sz="1600" spc="-5" dirty="0">
                <a:latin typeface="Carlito"/>
                <a:cs typeface="Carlito"/>
              </a:rPr>
              <a:t>1) </a:t>
            </a:r>
            <a:r>
              <a:rPr sz="1600" spc="-10" dirty="0">
                <a:latin typeface="Carlito"/>
                <a:cs typeface="Carlito"/>
              </a:rPr>
              <a:t>Expense </a:t>
            </a:r>
            <a:r>
              <a:rPr sz="1600" spc="-20" dirty="0">
                <a:latin typeface="Carlito"/>
                <a:cs typeface="Carlito"/>
              </a:rPr>
              <a:t>Type </a:t>
            </a:r>
            <a:r>
              <a:rPr sz="1600" spc="-5" dirty="0">
                <a:latin typeface="Carlito"/>
                <a:cs typeface="Carlito"/>
              </a:rPr>
              <a:t>=  </a:t>
            </a:r>
            <a:r>
              <a:rPr sz="1600" spc="-10" dirty="0">
                <a:latin typeface="Carlito"/>
                <a:cs typeface="Carlito"/>
              </a:rPr>
              <a:t>Domestic </a:t>
            </a:r>
            <a:r>
              <a:rPr sz="1600" spc="-5" dirty="0">
                <a:latin typeface="Carlito"/>
                <a:cs typeface="Carlito"/>
              </a:rPr>
              <a:t>Hotel, 2) </a:t>
            </a:r>
            <a:r>
              <a:rPr sz="1600" spc="-20" dirty="0">
                <a:latin typeface="Carlito"/>
                <a:cs typeface="Carlito"/>
              </a:rPr>
              <a:t>Transaction </a:t>
            </a:r>
            <a:r>
              <a:rPr sz="1600" spc="-10" dirty="0">
                <a:latin typeface="Carlito"/>
                <a:cs typeface="Carlito"/>
              </a:rPr>
              <a:t>Date, 3) </a:t>
            </a:r>
            <a:r>
              <a:rPr sz="1600" spc="-15" dirty="0">
                <a:latin typeface="Carlito"/>
                <a:cs typeface="Carlito"/>
              </a:rPr>
              <a:t>Payment Type=Company </a:t>
            </a:r>
            <a:r>
              <a:rPr sz="1600" spc="-10" dirty="0">
                <a:latin typeface="Carlito"/>
                <a:cs typeface="Carlito"/>
              </a:rPr>
              <a:t>Paid (Agency). </a:t>
            </a:r>
            <a:r>
              <a:rPr sz="1600" spc="-30" dirty="0">
                <a:latin typeface="Carlito"/>
                <a:cs typeface="Carlito"/>
              </a:rPr>
              <a:t>However, </a:t>
            </a:r>
            <a:r>
              <a:rPr sz="1600" spc="-5" dirty="0">
                <a:latin typeface="Carlito"/>
                <a:cs typeface="Carlito"/>
              </a:rPr>
              <a:t>amount will  </a:t>
            </a:r>
            <a:r>
              <a:rPr sz="1600" spc="-10" dirty="0">
                <a:latin typeface="Carlito"/>
                <a:cs typeface="Carlito"/>
              </a:rPr>
              <a:t>become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zero.</a:t>
            </a:r>
            <a:endParaRPr lang="en-US" sz="1600" spc="-20" dirty="0">
              <a:latin typeface="Carlito"/>
              <a:cs typeface="Carlito"/>
            </a:endParaRPr>
          </a:p>
          <a:p>
            <a:pPr marL="241300" marR="490855" indent="-228600"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600" spc="-5" dirty="0">
                <a:latin typeface="Carlito"/>
                <a:cs typeface="Carlito"/>
              </a:rPr>
              <a:t> Input the City of Purchase, actual  </a:t>
            </a:r>
            <a:r>
              <a:rPr lang="en-US" sz="1600" spc="-10" dirty="0">
                <a:latin typeface="Carlito"/>
                <a:cs typeface="Carlito"/>
              </a:rPr>
              <a:t>hotel </a:t>
            </a:r>
            <a:r>
              <a:rPr lang="en-US" sz="1600" spc="-15" dirty="0">
                <a:latin typeface="Carlito"/>
                <a:cs typeface="Carlito"/>
              </a:rPr>
              <a:t>room </a:t>
            </a:r>
            <a:r>
              <a:rPr lang="en-US" sz="1600" spc="-20" dirty="0">
                <a:latin typeface="Carlito"/>
                <a:cs typeface="Carlito"/>
              </a:rPr>
              <a:t>rate </a:t>
            </a:r>
            <a:r>
              <a:rPr lang="en-US" sz="1600" spc="-10" dirty="0">
                <a:latin typeface="Carlito"/>
                <a:cs typeface="Carlito"/>
              </a:rPr>
              <a:t>(excluding other  hotel </a:t>
            </a:r>
            <a:r>
              <a:rPr lang="en-US" sz="1600" spc="-5" dirty="0">
                <a:latin typeface="Carlito"/>
                <a:cs typeface="Carlito"/>
              </a:rPr>
              <a:t>services </a:t>
            </a:r>
            <a:r>
              <a:rPr lang="en-US" sz="1600" spc="-20" dirty="0">
                <a:latin typeface="Carlito"/>
                <a:cs typeface="Carlito"/>
              </a:rPr>
              <a:t>like laundry,</a:t>
            </a:r>
            <a:r>
              <a:rPr lang="en-US" sz="1600" spc="2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etc.)</a:t>
            </a:r>
          </a:p>
          <a:p>
            <a:pPr marL="241300" marR="490855" indent="-228600"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600" spc="-5" dirty="0">
                <a:latin typeface="Carlito"/>
                <a:cs typeface="Carlito"/>
              </a:rPr>
              <a:t>under Amount, and </a:t>
            </a:r>
            <a:r>
              <a:rPr lang="en-US" sz="1600" spc="-10" dirty="0">
                <a:latin typeface="Carlito"/>
                <a:cs typeface="Carlito"/>
              </a:rPr>
              <a:t>select  </a:t>
            </a:r>
            <a:r>
              <a:rPr lang="en-US" sz="1600" spc="-5" dirty="0">
                <a:latin typeface="Carlito"/>
                <a:cs typeface="Carlito"/>
              </a:rPr>
              <a:t>applicable </a:t>
            </a:r>
            <a:r>
              <a:rPr lang="en-US" sz="1600" spc="-10" dirty="0">
                <a:latin typeface="Carlito"/>
                <a:cs typeface="Carlito"/>
              </a:rPr>
              <a:t>Request. Receipt Status  </a:t>
            </a:r>
            <a:r>
              <a:rPr lang="en-US" sz="1600" spc="-5" dirty="0">
                <a:latin typeface="Carlito"/>
                <a:cs typeface="Carlito"/>
              </a:rPr>
              <a:t>should be</a:t>
            </a:r>
            <a:r>
              <a:rPr lang="en-US" sz="1600" spc="-1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Receipt.</a:t>
            </a:r>
            <a:endParaRPr lang="en-US" sz="1600" dirty="0">
              <a:latin typeface="Carlito"/>
              <a:cs typeface="Carlito"/>
            </a:endParaRPr>
          </a:p>
          <a:p>
            <a:pPr marL="241300" marR="490855" indent="-228600"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1600" dirty="0">
              <a:latin typeface="Carlito"/>
              <a:cs typeface="Carlito"/>
            </a:endParaRPr>
          </a:p>
          <a:p>
            <a:pPr marL="241300" marR="490855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sz="1600" dirty="0">
              <a:latin typeface="Carlito"/>
              <a:cs typeface="Carlito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0BC7929-D3AE-9284-AE02-ED4B0181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771650"/>
            <a:ext cx="5848997" cy="4181349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BC6720-16F3-EF4E-F2D4-F77CF6D8A7B9}"/>
              </a:ext>
            </a:extLst>
          </p:cNvPr>
          <p:cNvCxnSpPr>
            <a:stCxn id="11" idx="1"/>
          </p:cNvCxnSpPr>
          <p:nvPr/>
        </p:nvCxnSpPr>
        <p:spPr>
          <a:xfrm flipH="1">
            <a:off x="5579872" y="2207578"/>
            <a:ext cx="3426714" cy="92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9F5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8819" y="5279847"/>
            <a:ext cx="8890000" cy="9372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domestic hotel,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please 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refer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separate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manual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broadcast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  <a:p>
            <a:pPr marL="241300" indent="-228600">
              <a:lnSpc>
                <a:spcPts val="1825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If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any further expenses </a:t>
            </a:r>
            <a:r>
              <a:rPr sz="1600" spc="-5" dirty="0">
                <a:latin typeface="Carlito"/>
                <a:cs typeface="Carlito"/>
              </a:rPr>
              <a:t>(e.g. </a:t>
            </a:r>
            <a:r>
              <a:rPr sz="1600" spc="-20" dirty="0">
                <a:latin typeface="Carlito"/>
                <a:cs typeface="Carlito"/>
              </a:rPr>
              <a:t>laundry, </a:t>
            </a:r>
            <a:r>
              <a:rPr sz="1600" spc="-10" dirty="0">
                <a:latin typeface="Carlito"/>
                <a:cs typeface="Carlito"/>
              </a:rPr>
              <a:t>mini </a:t>
            </a:r>
            <a:r>
              <a:rPr sz="1600" spc="-5" dirty="0">
                <a:latin typeface="Carlito"/>
                <a:cs typeface="Carlito"/>
              </a:rPr>
              <a:t>bar = </a:t>
            </a:r>
            <a:r>
              <a:rPr sz="1600" spc="-15" dirty="0">
                <a:latin typeface="Carlito"/>
                <a:cs typeface="Carlito"/>
              </a:rPr>
              <a:t>travel </a:t>
            </a:r>
            <a:r>
              <a:rPr sz="1600" spc="-5" dirty="0">
                <a:latin typeface="Carlito"/>
                <a:cs typeface="Carlito"/>
              </a:rPr>
              <a:t>meal) </a:t>
            </a:r>
            <a:r>
              <a:rPr sz="1600" spc="-10" dirty="0">
                <a:latin typeface="Carlito"/>
                <a:cs typeface="Carlito"/>
              </a:rPr>
              <a:t>during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hotel </a:t>
            </a:r>
            <a:r>
              <a:rPr sz="1600" spc="-40" dirty="0">
                <a:latin typeface="Carlito"/>
                <a:cs typeface="Carlito"/>
              </a:rPr>
              <a:t>stay, </a:t>
            </a:r>
            <a:r>
              <a:rPr sz="1600" spc="-5" dirty="0">
                <a:latin typeface="Carlito"/>
                <a:cs typeface="Carlito"/>
              </a:rPr>
              <a:t>please </a:t>
            </a:r>
            <a:r>
              <a:rPr sz="1600" spc="-15" dirty="0">
                <a:latin typeface="Carlito"/>
                <a:cs typeface="Carlito"/>
              </a:rPr>
              <a:t>create</a:t>
            </a:r>
            <a:r>
              <a:rPr sz="1600" spc="3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</a:t>
            </a:r>
            <a:endParaRPr sz="1600" dirty="0">
              <a:latin typeface="Carlito"/>
              <a:cs typeface="Carlito"/>
            </a:endParaRPr>
          </a:p>
          <a:p>
            <a:pPr marL="241300">
              <a:lnSpc>
                <a:spcPts val="1825"/>
              </a:lnSpc>
            </a:pPr>
            <a:r>
              <a:rPr sz="1600" spc="-10" dirty="0">
                <a:latin typeface="Carlito"/>
                <a:cs typeface="Carlito"/>
              </a:rPr>
              <a:t>new expense </a:t>
            </a:r>
            <a:r>
              <a:rPr sz="1600" spc="-5" dirty="0">
                <a:latin typeface="Carlito"/>
                <a:cs typeface="Carlito"/>
              </a:rPr>
              <a:t>under an </a:t>
            </a:r>
            <a:r>
              <a:rPr sz="1600" spc="-10" dirty="0">
                <a:latin typeface="Carlito"/>
                <a:cs typeface="Carlito"/>
              </a:rPr>
              <a:t>appropriate expense </a:t>
            </a:r>
            <a:r>
              <a:rPr sz="1600" spc="-5" dirty="0">
                <a:latin typeface="Carlito"/>
                <a:cs typeface="Carlito"/>
              </a:rPr>
              <a:t>type. Hotel is </a:t>
            </a:r>
            <a:r>
              <a:rPr sz="1600" spc="-10" dirty="0">
                <a:latin typeface="Carlito"/>
                <a:cs typeface="Carlito"/>
              </a:rPr>
              <a:t>just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accommodation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fee.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245" y="262839"/>
            <a:ext cx="1048385" cy="183133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140" dirty="0">
                <a:solidFill>
                  <a:srgbClr val="FFFFFF"/>
                </a:solidFill>
              </a:rPr>
              <a:t>Asia</a:t>
            </a:r>
            <a:r>
              <a:rPr sz="3200" spc="-405" dirty="0">
                <a:solidFill>
                  <a:srgbClr val="FFFFFF"/>
                </a:solidFill>
              </a:rPr>
              <a:t> </a:t>
            </a:r>
            <a:r>
              <a:rPr sz="3200" spc="-114" dirty="0">
                <a:solidFill>
                  <a:srgbClr val="FFFFFF"/>
                </a:solidFill>
              </a:rPr>
              <a:t>&amp;  </a:t>
            </a:r>
            <a:r>
              <a:rPr sz="3200" spc="-140" dirty="0">
                <a:solidFill>
                  <a:srgbClr val="FFFFFF"/>
                </a:solidFill>
              </a:rPr>
              <a:t>Out</a:t>
            </a:r>
            <a:r>
              <a:rPr sz="3200" spc="-380" dirty="0">
                <a:solidFill>
                  <a:srgbClr val="FFFFFF"/>
                </a:solidFill>
              </a:rPr>
              <a:t> </a:t>
            </a:r>
            <a:r>
              <a:rPr sz="3200" spc="-145" dirty="0">
                <a:solidFill>
                  <a:srgbClr val="FFFFFF"/>
                </a:solidFill>
              </a:rPr>
              <a:t>of  </a:t>
            </a:r>
            <a:r>
              <a:rPr sz="3200" spc="-140" dirty="0">
                <a:solidFill>
                  <a:srgbClr val="FFFFFF"/>
                </a:solidFill>
              </a:rPr>
              <a:t>Asia  </a:t>
            </a:r>
            <a:r>
              <a:rPr sz="3200" spc="-180" dirty="0">
                <a:solidFill>
                  <a:srgbClr val="FFFFFF"/>
                </a:solidFill>
              </a:rPr>
              <a:t>Hotel</a:t>
            </a:r>
            <a:endParaRPr sz="32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1ABF96-80EE-7895-262C-F922428F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31" y="116760"/>
            <a:ext cx="4872037" cy="5206037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0A1F9D10-D1D9-CEF8-630F-D8849F4D099E}"/>
              </a:ext>
            </a:extLst>
          </p:cNvPr>
          <p:cNvSpPr txBox="1"/>
          <p:nvPr/>
        </p:nvSpPr>
        <p:spPr>
          <a:xfrm>
            <a:off x="2516251" y="1538310"/>
            <a:ext cx="1600200" cy="364202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Transaction Date "</a:t>
            </a:r>
            <a:r>
              <a:rPr lang="en-US" sz="1050" dirty="0" err="1">
                <a:latin typeface="微软雅黑"/>
                <a:cs typeface="微软雅黑"/>
              </a:rPr>
              <a:t>Check-OUT</a:t>
            </a:r>
            <a:r>
              <a:rPr lang="en-US" sz="1050" dirty="0">
                <a:latin typeface="微软雅黑"/>
                <a:cs typeface="微软雅黑"/>
              </a:rPr>
              <a:t> Date"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3AFE2C8-186C-2E7A-0386-521BEFABC81C}"/>
              </a:ext>
            </a:extLst>
          </p:cNvPr>
          <p:cNvSpPr txBox="1"/>
          <p:nvPr/>
        </p:nvSpPr>
        <p:spPr>
          <a:xfrm>
            <a:off x="2516251" y="2116540"/>
            <a:ext cx="1600200" cy="20262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Vendor "Hotel Name"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14F61D2-7504-FB3E-EA20-F73954F69762}"/>
              </a:ext>
            </a:extLst>
          </p:cNvPr>
          <p:cNvSpPr txBox="1"/>
          <p:nvPr/>
        </p:nvSpPr>
        <p:spPr>
          <a:xfrm>
            <a:off x="2516251" y="2426524"/>
            <a:ext cx="1600200" cy="1533753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spcBef>
                <a:spcPts val="320"/>
              </a:spcBef>
            </a:pPr>
            <a:r>
              <a:rPr lang="en-US" sz="1050" dirty="0"/>
              <a:t>Amount "Total Amount for Whole Stay Including Tax, For international Travel. please select the currency accordingly, the exchange rate can be manually update with support document"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"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F8B905E0-5447-F8A0-E3A7-7303DBA3DA0D}"/>
              </a:ext>
            </a:extLst>
          </p:cNvPr>
          <p:cNvSpPr txBox="1"/>
          <p:nvPr/>
        </p:nvSpPr>
        <p:spPr>
          <a:xfrm>
            <a:off x="2516251" y="4067641"/>
            <a:ext cx="1600200" cy="124906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spcBef>
                <a:spcPts val="320"/>
              </a:spcBef>
            </a:pPr>
            <a:r>
              <a:rPr lang="en-US" sz="1050" dirty="0"/>
              <a:t>Receipt Status</a:t>
            </a:r>
          </a:p>
          <a:p>
            <a:pPr marL="91440">
              <a:spcBef>
                <a:spcPts val="320"/>
              </a:spcBef>
            </a:pPr>
            <a:r>
              <a:rPr lang="en-US" sz="1050" dirty="0"/>
              <a:t>"All Domestic Hotel Expense, please select Tax Receipt</a:t>
            </a:r>
          </a:p>
          <a:p>
            <a:pPr marL="91440">
              <a:spcBef>
                <a:spcPts val="320"/>
              </a:spcBef>
            </a:pPr>
            <a:r>
              <a:rPr lang="en-US" sz="1050" dirty="0"/>
              <a:t>FOR International Travel, please Company Paid(Agency)"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024DB53A-821C-0772-DFEC-EB307E035C9C}"/>
              </a:ext>
            </a:extLst>
          </p:cNvPr>
          <p:cNvSpPr txBox="1"/>
          <p:nvPr/>
        </p:nvSpPr>
        <p:spPr>
          <a:xfrm>
            <a:off x="9372600" y="1600200"/>
            <a:ext cx="1600200" cy="402674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Business Purpose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"Travel Details"</a:t>
            </a:r>
            <a:endParaRPr sz="1050" dirty="0">
              <a:latin typeface="微软雅黑"/>
              <a:cs typeface="微软雅黑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6D3B0E3-4195-0D15-B040-E0E07572D565}"/>
              </a:ext>
            </a:extLst>
          </p:cNvPr>
          <p:cNvCxnSpPr>
            <a:cxnSpLocks/>
          </p:cNvCxnSpPr>
          <p:nvPr/>
        </p:nvCxnSpPr>
        <p:spPr>
          <a:xfrm>
            <a:off x="4116451" y="1720411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12E9239-B0DC-F1BB-F2CD-6CC7F3C1ECA0}"/>
              </a:ext>
            </a:extLst>
          </p:cNvPr>
          <p:cNvCxnSpPr>
            <a:cxnSpLocks/>
          </p:cNvCxnSpPr>
          <p:nvPr/>
        </p:nvCxnSpPr>
        <p:spPr>
          <a:xfrm>
            <a:off x="4114800" y="3276600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17792B-2C06-7564-0C5B-A1395F03F8B9}"/>
              </a:ext>
            </a:extLst>
          </p:cNvPr>
          <p:cNvCxnSpPr>
            <a:cxnSpLocks/>
          </p:cNvCxnSpPr>
          <p:nvPr/>
        </p:nvCxnSpPr>
        <p:spPr>
          <a:xfrm>
            <a:off x="4116451" y="4343400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5A34884-CF90-64D5-80B5-BCAEFA87B523}"/>
              </a:ext>
            </a:extLst>
          </p:cNvPr>
          <p:cNvCxnSpPr>
            <a:cxnSpLocks/>
          </p:cNvCxnSpPr>
          <p:nvPr/>
        </p:nvCxnSpPr>
        <p:spPr>
          <a:xfrm>
            <a:off x="4114800" y="2239707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0065DD-6009-78DC-C947-46EB2DB89C2D}"/>
              </a:ext>
            </a:extLst>
          </p:cNvPr>
          <p:cNvCxnSpPr>
            <a:cxnSpLocks/>
          </p:cNvCxnSpPr>
          <p:nvPr/>
        </p:nvCxnSpPr>
        <p:spPr>
          <a:xfrm>
            <a:off x="7696200" y="1720411"/>
            <a:ext cx="1828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9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4156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137" y="567308"/>
            <a:ext cx="840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90" dirty="0">
                <a:solidFill>
                  <a:srgbClr val="FFFFFF"/>
                </a:solidFill>
              </a:rPr>
              <a:t>M</a:t>
            </a:r>
            <a:r>
              <a:rPr sz="3200" spc="-190" dirty="0">
                <a:solidFill>
                  <a:srgbClr val="FFFFFF"/>
                </a:solidFill>
              </a:rPr>
              <a:t>e</a:t>
            </a:r>
            <a:r>
              <a:rPr sz="3200" spc="-200" dirty="0">
                <a:solidFill>
                  <a:srgbClr val="FFFFFF"/>
                </a:solidFill>
              </a:rPr>
              <a:t>a</a:t>
            </a:r>
            <a:r>
              <a:rPr sz="3200" spc="-240" dirty="0">
                <a:solidFill>
                  <a:srgbClr val="FFFFFF"/>
                </a:solidFill>
              </a:rPr>
              <a:t>l</a:t>
            </a:r>
            <a:endParaRPr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254F3C-07B0-C12C-ECCD-9E66D7A3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28600"/>
            <a:ext cx="6572250" cy="60007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88EE3E2-4E26-678A-6EED-F19AAD02F276}"/>
              </a:ext>
            </a:extLst>
          </p:cNvPr>
          <p:cNvSpPr txBox="1"/>
          <p:nvPr/>
        </p:nvSpPr>
        <p:spPr>
          <a:xfrm>
            <a:off x="2554478" y="1875299"/>
            <a:ext cx="1600200" cy="364202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 err="1">
                <a:latin typeface="微软雅黑"/>
                <a:cs typeface="微软雅黑"/>
              </a:rPr>
              <a:t>Transacte</a:t>
            </a:r>
            <a:r>
              <a:rPr lang="en-US" sz="1050" dirty="0">
                <a:latin typeface="微软雅黑"/>
                <a:cs typeface="微软雅黑"/>
              </a:rPr>
              <a:t> "</a:t>
            </a:r>
            <a:r>
              <a:rPr lang="en-US" sz="1050" dirty="0" err="1">
                <a:latin typeface="微软雅黑"/>
                <a:cs typeface="微软雅黑"/>
              </a:rPr>
              <a:t>Check-OUT</a:t>
            </a:r>
            <a:r>
              <a:rPr lang="en-US" sz="1050" dirty="0">
                <a:latin typeface="微软雅黑"/>
                <a:cs typeface="微软雅黑"/>
              </a:rPr>
              <a:t> Date"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07E16E3-0932-F5B9-6759-1EB6322F263D}"/>
              </a:ext>
            </a:extLst>
          </p:cNvPr>
          <p:cNvSpPr txBox="1"/>
          <p:nvPr/>
        </p:nvSpPr>
        <p:spPr>
          <a:xfrm>
            <a:off x="2554478" y="3401568"/>
            <a:ext cx="1600200" cy="1656864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If multiple meal allowance has been requested in Travel Request,(e.g. Beijing Trip Meal Allowance/ Shenzhen Trip Meal Allowance).Please select the correct matched Travel Request.</a:t>
            </a:r>
            <a:endParaRPr sz="1050" dirty="0">
              <a:latin typeface="微软雅黑"/>
              <a:cs typeface="微软雅黑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0939BB-AFE2-5E29-DEFE-0BBF3616A8CF}"/>
              </a:ext>
            </a:extLst>
          </p:cNvPr>
          <p:cNvCxnSpPr>
            <a:cxnSpLocks/>
          </p:cNvCxnSpPr>
          <p:nvPr/>
        </p:nvCxnSpPr>
        <p:spPr>
          <a:xfrm>
            <a:off x="4152900" y="2048256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A4469BE-4DFD-F60C-9902-E7384B12D9C3}"/>
              </a:ext>
            </a:extLst>
          </p:cNvPr>
          <p:cNvCxnSpPr>
            <a:cxnSpLocks/>
          </p:cNvCxnSpPr>
          <p:nvPr/>
        </p:nvCxnSpPr>
        <p:spPr>
          <a:xfrm>
            <a:off x="4152900" y="4217184"/>
            <a:ext cx="6858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5543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581406"/>
            <a:ext cx="1557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FFFFFF"/>
                </a:solidFill>
              </a:rPr>
              <a:t>Summary</a:t>
            </a:r>
            <a:endParaRPr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B3E20C-EDA4-CAF3-D9D2-55D0C1CD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81406"/>
            <a:ext cx="8055807" cy="54864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0B9643DD-C839-9A89-BD46-CA0354BBFD83}"/>
              </a:ext>
            </a:extLst>
          </p:cNvPr>
          <p:cNvSpPr txBox="1"/>
          <p:nvPr/>
        </p:nvSpPr>
        <p:spPr>
          <a:xfrm>
            <a:off x="10515600" y="572262"/>
            <a:ext cx="1600200" cy="3657411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The expense report includes both company paid(flight ticket) and employee paid.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endParaRPr lang="en-US" sz="105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Click Report Details → Report Totals to check the details for both parts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endParaRPr lang="en-US" sz="105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Due Employee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The amount which employee will receive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endParaRPr lang="en-US" sz="105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Amount Due (Company paid A</a:t>
            </a:r>
            <a:r>
              <a:rPr lang="en-US" altLang="zh-CN" sz="1050" dirty="0">
                <a:latin typeface="微软雅黑"/>
                <a:cs typeface="微软雅黑"/>
              </a:rPr>
              <a:t>gency))</a:t>
            </a:r>
            <a:r>
              <a:rPr lang="en-US" sz="1050" dirty="0">
                <a:latin typeface="微软雅黑"/>
                <a:cs typeface="微软雅黑"/>
              </a:rPr>
              <a:t> 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Company paid part</a:t>
            </a: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endParaRPr lang="en-US" sz="105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endParaRPr sz="1050" dirty="0">
              <a:latin typeface="微软雅黑"/>
              <a:cs typeface="微软雅黑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DFA47D5-82A9-E268-4963-79EF50958615}"/>
              </a:ext>
            </a:extLst>
          </p:cNvPr>
          <p:cNvCxnSpPr>
            <a:cxnSpLocks/>
          </p:cNvCxnSpPr>
          <p:nvPr/>
        </p:nvCxnSpPr>
        <p:spPr>
          <a:xfrm>
            <a:off x="7315200" y="2362200"/>
            <a:ext cx="361950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object 3">
            <a:extLst>
              <a:ext uri="{FF2B5EF4-FFF2-40B4-BE49-F238E27FC236}">
                <a16:creationId xmlns:a16="http://schemas.microsoft.com/office/drawing/2014/main" id="{A86BC5E8-CBC6-DC18-2164-578665C59A75}"/>
              </a:ext>
            </a:extLst>
          </p:cNvPr>
          <p:cNvSpPr txBox="1"/>
          <p:nvPr/>
        </p:nvSpPr>
        <p:spPr>
          <a:xfrm>
            <a:off x="10555224" y="5395107"/>
            <a:ext cx="1600200" cy="687368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en-US" sz="1050" dirty="0">
                <a:latin typeface="微软雅黑"/>
                <a:cs typeface="微软雅黑"/>
              </a:rPr>
              <a:t>After adding all the expense, the Total Amount will be calculated.</a:t>
            </a:r>
            <a:endParaRPr sz="1050" dirty="0">
              <a:latin typeface="微软雅黑"/>
              <a:cs typeface="微软雅黑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C927C8-3A88-5608-AE86-6C2B84170320}"/>
              </a:ext>
            </a:extLst>
          </p:cNvPr>
          <p:cNvCxnSpPr>
            <a:cxnSpLocks/>
          </p:cNvCxnSpPr>
          <p:nvPr/>
        </p:nvCxnSpPr>
        <p:spPr>
          <a:xfrm>
            <a:off x="9601200" y="5943600"/>
            <a:ext cx="175412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8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753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7660" y="2645791"/>
            <a:ext cx="4859655" cy="967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524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call back </a:t>
            </a:r>
            <a:r>
              <a:rPr sz="1400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request, </a:t>
            </a:r>
            <a:r>
              <a:rPr sz="1400" spc="-5" dirty="0">
                <a:latin typeface="Carlito"/>
                <a:cs typeface="Carlito"/>
              </a:rPr>
              <a:t>amend and submit</a:t>
            </a:r>
            <a:r>
              <a:rPr sz="1400" spc="9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again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After Approval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7660" y="1469263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Before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Approval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9953" y="607567"/>
            <a:ext cx="1239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Manage 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your  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xpense 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reports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264A3B-2753-D439-29B7-D5B93F6B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60" y="4028186"/>
            <a:ext cx="2076450" cy="781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F597F2-BBA1-5464-EB03-39F7C7AE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78965"/>
            <a:ext cx="27432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2013204" y="0"/>
                </a:moveTo>
                <a:lnTo>
                  <a:pt x="0" y="0"/>
                </a:lnTo>
                <a:lnTo>
                  <a:pt x="0" y="6858000"/>
                </a:lnTo>
                <a:lnTo>
                  <a:pt x="2013204" y="6858000"/>
                </a:lnTo>
                <a:lnTo>
                  <a:pt x="2013204" y="0"/>
                </a:lnTo>
                <a:close/>
              </a:path>
            </a:pathLst>
          </a:custGeom>
          <a:solidFill>
            <a:srgbClr val="353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406" y="1410080"/>
            <a:ext cx="2917493" cy="290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Non-Travel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569" y="2607691"/>
            <a:ext cx="110998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9230" marR="5080" indent="-177165">
              <a:lnSpc>
                <a:spcPts val="2810"/>
              </a:lnSpc>
              <a:spcBef>
                <a:spcPts val="455"/>
              </a:spcBef>
            </a:pP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22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Claim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5886" y="4876545"/>
            <a:ext cx="6871334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For non-travel </a:t>
            </a:r>
            <a:r>
              <a:rPr sz="1800" spc="-5" dirty="0">
                <a:latin typeface="Carlito"/>
                <a:cs typeface="Carlito"/>
              </a:rPr>
              <a:t>expense claim, please </a:t>
            </a:r>
            <a:r>
              <a:rPr sz="1800" dirty="0">
                <a:latin typeface="Carlito"/>
                <a:cs typeface="Carlito"/>
              </a:rPr>
              <a:t>go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Expense </a:t>
            </a:r>
            <a:r>
              <a:rPr sz="1800" dirty="0">
                <a:latin typeface="Carlito"/>
                <a:cs typeface="Carlito"/>
              </a:rPr>
              <a:t>&gt; Manage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Expenses</a:t>
            </a:r>
            <a:endParaRPr sz="1800" dirty="0">
              <a:latin typeface="Carlito"/>
              <a:cs typeface="Carlito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Carlito"/>
                <a:cs typeface="Carlito"/>
              </a:rPr>
              <a:t>&gt; </a:t>
            </a:r>
            <a:r>
              <a:rPr sz="1800" spc="-15" dirty="0">
                <a:latin typeface="Carlito"/>
                <a:cs typeface="Carlito"/>
              </a:rPr>
              <a:t>Create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Report</a:t>
            </a:r>
            <a:endParaRPr sz="1800" dirty="0">
              <a:latin typeface="Carlito"/>
              <a:cs typeface="Carlito"/>
            </a:endParaRPr>
          </a:p>
          <a:p>
            <a:pPr marL="241300" marR="266065" indent="-228600">
              <a:lnSpc>
                <a:spcPts val="1939"/>
              </a:lnSpc>
              <a:spcBef>
                <a:spcPts val="6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rlito"/>
                <a:cs typeface="Carlito"/>
              </a:rPr>
              <a:t>Draft </a:t>
            </a:r>
            <a:r>
              <a:rPr sz="1800" spc="-10" dirty="0">
                <a:latin typeface="Carlito"/>
                <a:cs typeface="Carlito"/>
              </a:rPr>
              <a:t>reports are saved </a:t>
            </a:r>
            <a:r>
              <a:rPr sz="1800" spc="-5" dirty="0">
                <a:latin typeface="Carlito"/>
                <a:cs typeface="Carlito"/>
              </a:rPr>
              <a:t>under </a:t>
            </a:r>
            <a:r>
              <a:rPr sz="1800" dirty="0">
                <a:latin typeface="Carlito"/>
                <a:cs typeface="Carlito"/>
              </a:rPr>
              <a:t>Manage </a:t>
            </a:r>
            <a:r>
              <a:rPr sz="1800" spc="-5" dirty="0">
                <a:latin typeface="Carlito"/>
                <a:cs typeface="Carlito"/>
              </a:rPr>
              <a:t>Expenses. </a:t>
            </a:r>
            <a:r>
              <a:rPr sz="1800" spc="-50" dirty="0">
                <a:latin typeface="Carlito"/>
                <a:cs typeface="Carlito"/>
              </a:rPr>
              <a:t>You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edit </a:t>
            </a:r>
            <a:r>
              <a:rPr sz="1800" spc="-15" dirty="0">
                <a:latin typeface="Carlito"/>
                <a:cs typeface="Carlito"/>
              </a:rPr>
              <a:t>before  </a:t>
            </a:r>
            <a:r>
              <a:rPr sz="1800" spc="-1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submit the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report.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94348" y="3340608"/>
            <a:ext cx="931544" cy="352425"/>
            <a:chOff x="6594348" y="3340608"/>
            <a:chExt cx="931544" cy="352425"/>
          </a:xfrm>
        </p:grpSpPr>
        <p:sp>
          <p:nvSpPr>
            <p:cNvPr id="9" name="object 9"/>
            <p:cNvSpPr/>
            <p:nvPr/>
          </p:nvSpPr>
          <p:spPr>
            <a:xfrm>
              <a:off x="6594348" y="3340608"/>
              <a:ext cx="931544" cy="352425"/>
            </a:xfrm>
            <a:custGeom>
              <a:avLst/>
              <a:gdLst/>
              <a:ahLst/>
              <a:cxnLst/>
              <a:rect l="l" t="t" r="r" b="b"/>
              <a:pathLst>
                <a:path w="931545" h="352425">
                  <a:moveTo>
                    <a:pt x="931163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931163" y="352044"/>
                  </a:lnTo>
                  <a:lnTo>
                    <a:pt x="931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4348" y="3340608"/>
              <a:ext cx="931544" cy="352425"/>
            </a:xfrm>
            <a:custGeom>
              <a:avLst/>
              <a:gdLst/>
              <a:ahLst/>
              <a:cxnLst/>
              <a:rect l="l" t="t" r="r" b="b"/>
              <a:pathLst>
                <a:path w="931545" h="352425">
                  <a:moveTo>
                    <a:pt x="0" y="352044"/>
                  </a:moveTo>
                  <a:lnTo>
                    <a:pt x="931163" y="352044"/>
                  </a:lnTo>
                  <a:lnTo>
                    <a:pt x="931163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741FE25-FFBC-D36D-33A0-A1F83C0C8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113" y="238124"/>
            <a:ext cx="634365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762000">
              <a:lnSpc>
                <a:spcPct val="100000"/>
              </a:lnSpc>
            </a:pPr>
            <a:r>
              <a:rPr sz="2800" spc="-140" dirty="0">
                <a:solidFill>
                  <a:srgbClr val="FFFFFF"/>
                </a:solidFill>
              </a:rPr>
              <a:t>Login</a:t>
            </a:r>
            <a:r>
              <a:rPr sz="2800" spc="-290" dirty="0">
                <a:solidFill>
                  <a:srgbClr val="FFFFFF"/>
                </a:solidFill>
              </a:rPr>
              <a:t> </a:t>
            </a:r>
            <a:r>
              <a:rPr sz="2800" spc="-135" dirty="0">
                <a:solidFill>
                  <a:srgbClr val="FFFFFF"/>
                </a:solidFill>
              </a:rPr>
              <a:t>Concur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2172" y="2877083"/>
            <a:ext cx="3070860" cy="10668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http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s://w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ww.c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oncursolutions.com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User name = Email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address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Password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3E7878-4044-6F45-66CC-DC10067C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324" y="152400"/>
            <a:ext cx="7003006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619125">
              <a:lnSpc>
                <a:spcPct val="100000"/>
              </a:lnSpc>
            </a:pPr>
            <a:r>
              <a:rPr sz="2800" spc="-170" dirty="0">
                <a:solidFill>
                  <a:srgbClr val="FFFFFF"/>
                </a:solidFill>
              </a:rPr>
              <a:t>Start </a:t>
            </a:r>
            <a:r>
              <a:rPr sz="2800" spc="-155" dirty="0">
                <a:solidFill>
                  <a:srgbClr val="FFFFFF"/>
                </a:solidFill>
              </a:rPr>
              <a:t>a</a:t>
            </a:r>
            <a:r>
              <a:rPr sz="2800" spc="-360" dirty="0">
                <a:solidFill>
                  <a:srgbClr val="FFFFFF"/>
                </a:solidFill>
              </a:rPr>
              <a:t> </a:t>
            </a:r>
            <a:r>
              <a:rPr sz="2800" spc="-155" dirty="0">
                <a:solidFill>
                  <a:srgbClr val="FFFFFF"/>
                </a:solidFill>
              </a:rPr>
              <a:t>Request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2172" y="3036188"/>
            <a:ext cx="2981960" cy="10553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87630" indent="-229235">
              <a:lnSpc>
                <a:spcPts val="1730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Click on </a:t>
            </a:r>
            <a:r>
              <a:rPr sz="1600" b="1" spc="-10" dirty="0">
                <a:solidFill>
                  <a:srgbClr val="FFC000"/>
                </a:solidFill>
                <a:latin typeface="Carlito"/>
                <a:cs typeface="Carlito"/>
              </a:rPr>
              <a:t>New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choose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Start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endParaRPr sz="1600" dirty="0">
              <a:latin typeface="Carlito"/>
              <a:cs typeface="Carlito"/>
            </a:endParaRPr>
          </a:p>
          <a:p>
            <a:pPr marL="241300" marR="5080" indent="-229235">
              <a:lnSpc>
                <a:spcPts val="17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 Click on </a:t>
            </a:r>
            <a:r>
              <a:rPr sz="1600" b="1" spc="-15" dirty="0">
                <a:solidFill>
                  <a:srgbClr val="6FAC46"/>
                </a:solidFill>
                <a:latin typeface="Carlito"/>
                <a:cs typeface="Carlito"/>
              </a:rPr>
              <a:t>Requests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choose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38700" y="614552"/>
            <a:ext cx="7063740" cy="5567045"/>
            <a:chOff x="4838700" y="614552"/>
            <a:chExt cx="7063740" cy="5567045"/>
          </a:xfrm>
        </p:grpSpPr>
        <p:sp>
          <p:nvSpPr>
            <p:cNvPr id="5" name="object 5"/>
            <p:cNvSpPr/>
            <p:nvPr/>
          </p:nvSpPr>
          <p:spPr>
            <a:xfrm>
              <a:off x="4838700" y="676655"/>
              <a:ext cx="7063740" cy="5504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79991" y="978407"/>
              <a:ext cx="737870" cy="812800"/>
            </a:xfrm>
            <a:custGeom>
              <a:avLst/>
              <a:gdLst/>
              <a:ahLst/>
              <a:cxnLst/>
              <a:rect l="l" t="t" r="r" b="b"/>
              <a:pathLst>
                <a:path w="737870" h="812800">
                  <a:moveTo>
                    <a:pt x="0" y="812291"/>
                  </a:moveTo>
                  <a:lnTo>
                    <a:pt x="737616" y="812291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812291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47588" y="643127"/>
              <a:ext cx="494030" cy="455930"/>
            </a:xfrm>
            <a:custGeom>
              <a:avLst/>
              <a:gdLst/>
              <a:ahLst/>
              <a:cxnLst/>
              <a:rect l="l" t="t" r="r" b="b"/>
              <a:pathLst>
                <a:path w="494029" h="455930">
                  <a:moveTo>
                    <a:pt x="0" y="455675"/>
                  </a:moveTo>
                  <a:lnTo>
                    <a:pt x="493775" y="455675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571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559435">
              <a:lnSpc>
                <a:spcPct val="100000"/>
              </a:lnSpc>
            </a:pPr>
            <a:r>
              <a:rPr sz="2800" spc="-155" dirty="0">
                <a:solidFill>
                  <a:srgbClr val="FFFFFF"/>
                </a:solidFill>
              </a:rPr>
              <a:t>Request</a:t>
            </a:r>
            <a:r>
              <a:rPr sz="2800" spc="-285" dirty="0">
                <a:solidFill>
                  <a:srgbClr val="FFFFFF"/>
                </a:solidFill>
              </a:rPr>
              <a:t> </a:t>
            </a:r>
            <a:r>
              <a:rPr sz="2800" spc="-145" dirty="0">
                <a:solidFill>
                  <a:srgbClr val="FFFFFF"/>
                </a:solidFill>
              </a:rPr>
              <a:t>Header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07009" y="2550921"/>
            <a:ext cx="3778250" cy="38671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Complete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mandatory fields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marked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Carlito"/>
                <a:cs typeface="Carlito"/>
              </a:rPr>
              <a:t>red</a:t>
            </a:r>
            <a:endParaRPr sz="1500" dirty="0">
              <a:latin typeface="Carlito"/>
              <a:cs typeface="Carlito"/>
            </a:endParaRPr>
          </a:p>
          <a:p>
            <a:pPr marL="241300" marR="10160" indent="-228600">
              <a:lnSpc>
                <a:spcPct val="12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Policy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“FENDI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Office 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Travel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Request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Policy”</a:t>
            </a:r>
            <a:endParaRPr sz="1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Description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lang="en-US" sz="15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500" spc="-10" dirty="0" err="1">
                <a:solidFill>
                  <a:srgbClr val="FFFFFF"/>
                </a:solidFill>
                <a:latin typeface="Carlito"/>
                <a:cs typeface="Carlito"/>
              </a:rPr>
              <a:t>Destination_Trip</a:t>
            </a:r>
            <a:endParaRPr sz="15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Description_Departure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Date</a:t>
            </a:r>
            <a:endParaRPr sz="1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Travel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=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Domestic/AP/Out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5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Asia</a:t>
            </a:r>
            <a:endParaRPr sz="1500" dirty="0">
              <a:latin typeface="Carlito"/>
              <a:cs typeface="Carlito"/>
            </a:endParaRPr>
          </a:p>
          <a:p>
            <a:pPr marL="241300" marR="130175" indent="-228600">
              <a:lnSpc>
                <a:spcPts val="2160"/>
              </a:lnSpc>
              <a:spcBef>
                <a:spcPts val="1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Recurring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=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refers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to overseas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business trips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buying,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fashion 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show,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high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fur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event,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worldwide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seminar.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endParaRPr sz="1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Purpose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=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travel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purpose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details</a:t>
            </a:r>
            <a:endParaRPr sz="1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Travel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Agency</a:t>
            </a:r>
            <a:endParaRPr sz="15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Ctrip =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domestic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endParaRPr sz="15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Amex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Asia/Out of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Asia</a:t>
            </a:r>
            <a:endParaRPr sz="1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Once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finished,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click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next tab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Carlito"/>
                <a:cs typeface="Carlito"/>
              </a:rPr>
              <a:t>Segments</a:t>
            </a:r>
            <a:endParaRPr sz="1500" dirty="0">
              <a:latin typeface="Carlito"/>
              <a:cs typeface="Carlito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7052C9-C399-8A25-90BF-39AB8A6D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7293859" cy="37119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643890"/>
            <a:ext cx="4340860" cy="1000274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 marL="559435">
              <a:lnSpc>
                <a:spcPct val="100000"/>
              </a:lnSpc>
            </a:pPr>
            <a:r>
              <a:rPr lang="en-US" sz="2800" spc="-155" dirty="0">
                <a:solidFill>
                  <a:srgbClr val="FFFFFF"/>
                </a:solidFill>
              </a:rPr>
              <a:t>S</a:t>
            </a:r>
            <a:r>
              <a:rPr lang="en-US" altLang="zh-CN" sz="2800" spc="-155" dirty="0">
                <a:solidFill>
                  <a:srgbClr val="FFFFFF"/>
                </a:solidFill>
              </a:rPr>
              <a:t>elect Expected Expenses</a:t>
            </a:r>
            <a:endParaRPr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BB37B84-D442-7799-26CC-82EE3B5CDD03}"/>
              </a:ext>
            </a:extLst>
          </p:cNvPr>
          <p:cNvSpPr txBox="1"/>
          <p:nvPr/>
        </p:nvSpPr>
        <p:spPr>
          <a:xfrm>
            <a:off x="381000" y="3036188"/>
            <a:ext cx="3323132" cy="116826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87630" indent="-229235">
              <a:lnSpc>
                <a:spcPts val="1730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Click on </a:t>
            </a:r>
            <a:r>
              <a:rPr lang="en-US" sz="1600" b="1" spc="-10" dirty="0">
                <a:solidFill>
                  <a:srgbClr val="FFC000"/>
                </a:solidFill>
                <a:latin typeface="Carlito"/>
                <a:cs typeface="Carlito"/>
              </a:rPr>
              <a:t>A</a:t>
            </a:r>
            <a:r>
              <a:rPr lang="en-US" altLang="zh-CN" sz="1600" b="1" spc="-10" dirty="0">
                <a:solidFill>
                  <a:srgbClr val="FFC000"/>
                </a:solidFill>
                <a:latin typeface="Carlito"/>
                <a:cs typeface="Carlito"/>
              </a:rPr>
              <a:t>dd</a:t>
            </a:r>
            <a:r>
              <a:rPr sz="1600" b="1" spc="-1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choose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Start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endParaRPr sz="1600" dirty="0">
              <a:latin typeface="Carlito"/>
              <a:cs typeface="Carlito"/>
            </a:endParaRPr>
          </a:p>
          <a:p>
            <a:pPr marL="241300" marR="5080" indent="-229235">
              <a:lnSpc>
                <a:spcPts val="17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hoose  </a:t>
            </a:r>
            <a:r>
              <a:rPr lang="en-US" sz="1600" b="1" spc="-1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lang="en-US" altLang="zh-CN" sz="1600" b="1" spc="-10" dirty="0">
                <a:solidFill>
                  <a:srgbClr val="FF0000"/>
                </a:solidFill>
                <a:latin typeface="Carlito"/>
                <a:cs typeface="Carlito"/>
              </a:rPr>
              <a:t>xpected Expense</a:t>
            </a:r>
          </a:p>
          <a:p>
            <a:pPr marL="12065" marR="5080">
              <a:lnSpc>
                <a:spcPts val="1730"/>
              </a:lnSpc>
              <a:spcBef>
                <a:spcPts val="1005"/>
              </a:spcBef>
              <a:tabLst>
                <a:tab pos="241300" algn="l"/>
                <a:tab pos="241935" algn="l"/>
              </a:tabLst>
            </a:pPr>
            <a:r>
              <a:rPr lang="en-US" sz="1600" spc="-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endParaRPr sz="1600" dirty="0">
              <a:latin typeface="Carlito"/>
              <a:cs typeface="Carlit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F31827-61B1-7834-E6A5-E92C78BA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643890"/>
            <a:ext cx="7315200" cy="55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170" dirty="0">
                <a:solidFill>
                  <a:srgbClr val="FFFFFF"/>
                </a:solidFill>
              </a:rPr>
              <a:t>Airfare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2526030"/>
            <a:ext cx="3883660" cy="394915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220979" indent="-228600">
              <a:lnSpc>
                <a:spcPts val="1510"/>
              </a:lnSpc>
              <a:spcBef>
                <a:spcPts val="2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400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elect airfare type: </a:t>
            </a:r>
            <a:r>
              <a:rPr lang="en-US" sz="1400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lang="en-US" altLang="zh-CN" sz="1400" spc="-5" dirty="0">
                <a:solidFill>
                  <a:srgbClr val="FFFFFF"/>
                </a:solidFill>
                <a:latin typeface="Carlito"/>
                <a:cs typeface="Carlito"/>
              </a:rPr>
              <a:t>ound Trip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lang="en-US" sz="1400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lang="en-US" altLang="zh-CN" sz="1400" spc="-15" dirty="0">
                <a:solidFill>
                  <a:srgbClr val="FFFFFF"/>
                </a:solidFill>
                <a:latin typeface="Carlito"/>
                <a:cs typeface="Carlito"/>
              </a:rPr>
              <a:t>ne Way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lang="en-US" sz="1400" spc="-1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lang="en-US" altLang="zh-CN" sz="1400" spc="-15" dirty="0">
                <a:solidFill>
                  <a:srgbClr val="FFFFFF"/>
                </a:solidFill>
                <a:latin typeface="Carlito"/>
                <a:cs typeface="Carlito"/>
              </a:rPr>
              <a:t>ulti City</a:t>
            </a:r>
            <a:endParaRPr sz="1400" dirty="0">
              <a:latin typeface="Carlito"/>
              <a:cs typeface="Carlito"/>
            </a:endParaRPr>
          </a:p>
          <a:p>
            <a:pPr marL="241300" marR="5080" indent="-228600">
              <a:lnSpc>
                <a:spcPts val="151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Amount: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put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estimated amount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if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flight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booked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yet.</a:t>
            </a:r>
            <a:endParaRPr sz="1400" dirty="0">
              <a:latin typeface="Carlito"/>
              <a:cs typeface="Carlito"/>
            </a:endParaRPr>
          </a:p>
          <a:p>
            <a:pPr marL="241300" marR="1549400" indent="-228600" algn="just">
              <a:lnSpc>
                <a:spcPts val="151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From/To: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choose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departure/destination</a:t>
            </a:r>
            <a:r>
              <a:rPr lang="en-US" sz="14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altLang="zh-CN" sz="1400" b="1" spc="-5" dirty="0">
                <a:solidFill>
                  <a:srgbClr val="FF0000"/>
                </a:solidFill>
                <a:latin typeface="Carlito"/>
                <a:cs typeface="Carlito"/>
              </a:rPr>
              <a:t>country and</a:t>
            </a:r>
            <a:r>
              <a:rPr sz="1400" b="1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rlito"/>
                <a:cs typeface="Carlito"/>
              </a:rPr>
              <a:t>city</a:t>
            </a:r>
            <a:endParaRPr sz="1400" b="1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372110" marR="219075" lvl="1" indent="-143510" algn="just">
              <a:lnSpc>
                <a:spcPct val="100000"/>
              </a:lnSpc>
              <a:spcBef>
                <a:spcPts val="484"/>
              </a:spcBef>
              <a:buSzPct val="92857"/>
              <a:buFont typeface="Wingdings"/>
              <a:buChar char=""/>
              <a:tabLst>
                <a:tab pos="37274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the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trip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includes flight connections,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do not include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stopovers.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Only fill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departure and destination</a:t>
            </a:r>
            <a:r>
              <a:rPr sz="14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city.</a:t>
            </a:r>
            <a:endParaRPr sz="1400" dirty="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1300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(local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time)</a:t>
            </a:r>
            <a:endParaRPr sz="1400" dirty="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Class =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Economy/Business</a:t>
            </a:r>
            <a:endParaRPr sz="1400" dirty="0">
              <a:latin typeface="Carlito"/>
              <a:cs typeface="Carlito"/>
            </a:endParaRPr>
          </a:p>
          <a:p>
            <a:pPr marL="480059" marR="236220" lvl="1" indent="-228600" algn="just">
              <a:lnSpc>
                <a:spcPts val="1510"/>
              </a:lnSpc>
              <a:spcBef>
                <a:spcPts val="530"/>
              </a:spcBef>
              <a:buSzPct val="92857"/>
              <a:buFont typeface="Wingdings"/>
              <a:buChar char=""/>
              <a:tabLst>
                <a:tab pos="480695" algn="l"/>
              </a:tabLst>
            </a:pP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refer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your T&amp;E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standard at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bottom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section.</a:t>
            </a:r>
            <a:endParaRPr sz="1400" dirty="0">
              <a:latin typeface="Carlito"/>
              <a:cs typeface="Carlito"/>
            </a:endParaRPr>
          </a:p>
          <a:p>
            <a:pPr marL="241300" indent="-228600">
              <a:lnSpc>
                <a:spcPts val="1595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Flight Number: Put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N/A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flight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booked</a:t>
            </a:r>
            <a:endParaRPr sz="1400" dirty="0">
              <a:latin typeface="Carlito"/>
              <a:cs typeface="Carlito"/>
            </a:endParaRPr>
          </a:p>
          <a:p>
            <a:pPr marL="241300">
              <a:lnSpc>
                <a:spcPts val="1595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yet.</a:t>
            </a:r>
            <a:endParaRPr sz="1400" dirty="0">
              <a:latin typeface="Carlito"/>
              <a:cs typeface="Carlito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8E7BED-5B0D-0C57-9959-F00987F4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91464"/>
            <a:ext cx="6241728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155" dirty="0">
                <a:solidFill>
                  <a:srgbClr val="FFFFFF"/>
                </a:solidFill>
              </a:rPr>
              <a:t>Hotel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2172" y="2621407"/>
            <a:ext cx="3208020" cy="26110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60020" indent="-229235">
              <a:lnSpc>
                <a:spcPts val="134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Amount: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put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estimated  accommodation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fee. 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international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travel,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choose the currency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accordingly.</a:t>
            </a:r>
            <a:endParaRPr sz="1400" dirty="0">
              <a:latin typeface="Carlito"/>
              <a:cs typeface="Carlito"/>
            </a:endParaRPr>
          </a:p>
          <a:p>
            <a:pPr marL="372110" marR="96520" lvl="1" indent="-143510">
              <a:lnSpc>
                <a:spcPts val="1340"/>
              </a:lnSpc>
              <a:spcBef>
                <a:spcPts val="520"/>
              </a:spcBef>
              <a:buSzPct val="92857"/>
              <a:buFont typeface="Wingdings"/>
              <a:buChar char=""/>
              <a:tabLst>
                <a:tab pos="372745" algn="l"/>
              </a:tabLst>
            </a:pP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refer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you T&amp;E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bottom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the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screen.</a:t>
            </a:r>
            <a:endParaRPr sz="1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City =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Hotel location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city</a:t>
            </a:r>
            <a:endParaRPr sz="1400" dirty="0">
              <a:latin typeface="Carlito"/>
              <a:cs typeface="Carlito"/>
            </a:endParaRPr>
          </a:p>
          <a:p>
            <a:pPr marL="372110" marR="121285" lvl="1" indent="-143510">
              <a:lnSpc>
                <a:spcPct val="80000"/>
              </a:lnSpc>
              <a:spcBef>
                <a:spcPts val="505"/>
              </a:spcBef>
              <a:buSzPct val="92857"/>
              <a:buFont typeface="Wingdings"/>
              <a:buChar char=""/>
              <a:tabLst>
                <a:tab pos="37274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one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trip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includes multiple hotels,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add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hotels one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one and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complete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information of each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entry.</a:t>
            </a:r>
            <a:endParaRPr sz="1400" dirty="0">
              <a:latin typeface="Carlito"/>
              <a:cs typeface="Carlito"/>
            </a:endParaRPr>
          </a:p>
          <a:p>
            <a:pPr marL="241300" indent="-229235">
              <a:lnSpc>
                <a:spcPts val="1515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Detail: 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input the hotel name</a:t>
            </a:r>
            <a:r>
              <a:rPr sz="14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if</a:t>
            </a:r>
            <a:endParaRPr sz="1400" dirty="0">
              <a:latin typeface="Carlito"/>
              <a:cs typeface="Carlito"/>
            </a:endParaRPr>
          </a:p>
          <a:p>
            <a:pPr marL="241300">
              <a:lnSpc>
                <a:spcPts val="151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booked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already.</a:t>
            </a:r>
            <a:endParaRPr sz="1400" dirty="0">
              <a:latin typeface="Carlito"/>
              <a:cs typeface="Carlito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C6DAAD-B277-C938-F130-00069D06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607314"/>
            <a:ext cx="6958731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643890"/>
            <a:ext cx="3365500" cy="15976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</a:rPr>
              <a:t>Meal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2172" y="2638170"/>
            <a:ext cx="3115945" cy="12317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67945" indent="-229235">
              <a:lnSpc>
                <a:spcPts val="151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Amount: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put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estimated  accommodation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fee. 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international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travel,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choose the currency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accordingly.</a:t>
            </a:r>
            <a:endParaRPr sz="1400" dirty="0">
              <a:latin typeface="Carlito"/>
              <a:cs typeface="Carlito"/>
            </a:endParaRPr>
          </a:p>
          <a:p>
            <a:pPr marL="372110" marR="5080" lvl="1" indent="-143510">
              <a:lnSpc>
                <a:spcPts val="1520"/>
              </a:lnSpc>
              <a:spcBef>
                <a:spcPts val="495"/>
              </a:spcBef>
              <a:buSzPct val="92857"/>
              <a:buFont typeface="Wingdings"/>
              <a:buChar char=""/>
              <a:tabLst>
                <a:tab pos="372745" algn="l"/>
              </a:tabLst>
            </a:pP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refer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you T&amp;E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bottom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the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screen.</a:t>
            </a:r>
            <a:endParaRPr sz="1400" dirty="0">
              <a:latin typeface="Carlito"/>
              <a:cs typeface="Carlito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7494DE-CF36-943D-06A8-13A640E7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66" y="664996"/>
            <a:ext cx="7018464" cy="55834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77B3ECC2D472D4F801B692B63C17C4F" ma:contentTypeVersion="12" ma:contentTypeDescription="新建文档。" ma:contentTypeScope="" ma:versionID="727bbdccc83e970396ea9b3fb8119c06">
  <xsd:schema xmlns:xsd="http://www.w3.org/2001/XMLSchema" xmlns:xs="http://www.w3.org/2001/XMLSchema" xmlns:p="http://schemas.microsoft.com/office/2006/metadata/properties" xmlns:ns2="7b92e24e-c3d5-42e6-8235-8534e96ea53e" xmlns:ns3="b96969ec-5ff1-4347-af5c-40a3182f0072" targetNamespace="http://schemas.microsoft.com/office/2006/metadata/properties" ma:root="true" ma:fieldsID="ccf56e29494c8a19cd7b3bf2edb60758" ns2:_="" ns3:_="">
    <xsd:import namespace="7b92e24e-c3d5-42e6-8235-8534e96ea53e"/>
    <xsd:import namespace="b96969ec-5ff1-4347-af5c-40a3182f0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2e24e-c3d5-42e6-8235-8534e96ea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图像标记" ma:readOnly="false" ma:fieldId="{5cf76f15-5ced-4ddc-b409-7134ff3c332f}" ma:taxonomyMulti="true" ma:sspId="5ca9a400-a772-45eb-82e2-4440758972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6969ec-5ff1-4347-af5c-40a3182f007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a52d145-4ebb-4ac7-9dce-05da66cffd46}" ma:internalName="TaxCatchAll" ma:showField="CatchAllData" ma:web="b96969ec-5ff1-4347-af5c-40a3182f00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96969ec-5ff1-4347-af5c-40a3182f0072" xsi:nil="true"/>
    <lcf76f155ced4ddcb4097134ff3c332f xmlns="7b92e24e-c3d5-42e6-8235-8534e96ea53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D0E788-C354-48DE-BB64-61EE091CC3E9}"/>
</file>

<file path=customXml/itemProps2.xml><?xml version="1.0" encoding="utf-8"?>
<ds:datastoreItem xmlns:ds="http://schemas.openxmlformats.org/officeDocument/2006/customXml" ds:itemID="{ED3396A9-E86C-49FE-B610-2E53C5CF77E8}"/>
</file>

<file path=customXml/itemProps3.xml><?xml version="1.0" encoding="utf-8"?>
<ds:datastoreItem xmlns:ds="http://schemas.openxmlformats.org/officeDocument/2006/customXml" ds:itemID="{E26308A0-1246-442A-8BA9-B3F108D4BD5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1338</Words>
  <Application>Microsoft Office PowerPoint</Application>
  <PresentationFormat>宽屏</PresentationFormat>
  <Paragraphs>150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Carlito</vt:lpstr>
      <vt:lpstr>Microsoft YaHei</vt:lpstr>
      <vt:lpstr>Arial</vt:lpstr>
      <vt:lpstr>Calibri</vt:lpstr>
      <vt:lpstr>Times New Roman</vt:lpstr>
      <vt:lpstr>Trebuchet MS</vt:lpstr>
      <vt:lpstr>Wingdings</vt:lpstr>
      <vt:lpstr>Office Theme</vt:lpstr>
      <vt:lpstr>PowerPoint 演示文稿</vt:lpstr>
      <vt:lpstr>PowerPoint 演示文稿</vt:lpstr>
      <vt:lpstr> Login Concur</vt:lpstr>
      <vt:lpstr> Start a Request</vt:lpstr>
      <vt:lpstr> Request Header</vt:lpstr>
      <vt:lpstr> Select Expected Expenses</vt:lpstr>
      <vt:lpstr> Airfare</vt:lpstr>
      <vt:lpstr> Hotel</vt:lpstr>
      <vt:lpstr> Meal</vt:lpstr>
      <vt:lpstr> Local Transportation  (Train, Taxi, etc.)</vt:lpstr>
      <vt:lpstr> Approval Flow</vt:lpstr>
      <vt:lpstr> Manage Your  Requests</vt:lpstr>
      <vt:lpstr>Travel</vt:lpstr>
      <vt:lpstr>Travel</vt:lpstr>
      <vt:lpstr>Travel</vt:lpstr>
      <vt:lpstr>Expense  Type</vt:lpstr>
      <vt:lpstr>Airfare</vt:lpstr>
      <vt:lpstr>Local  Transpor  tation</vt:lpstr>
      <vt:lpstr>Domestic  Hotel</vt:lpstr>
      <vt:lpstr>Asia &amp;  Out of  Asia  Hotel</vt:lpstr>
      <vt:lpstr>Meal</vt:lpstr>
      <vt:lpstr>Summary</vt:lpstr>
      <vt:lpstr>Manage  your  expense  reports</vt:lpstr>
      <vt:lpstr>Non-Travel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 Training  - Office</dc:title>
  <dc:creator>Frank Yuan</dc:creator>
  <cp:lastModifiedBy>Mary Zhou</cp:lastModifiedBy>
  <cp:revision>10</cp:revision>
  <dcterms:created xsi:type="dcterms:W3CDTF">2022-09-30T03:55:27Z</dcterms:created>
  <dcterms:modified xsi:type="dcterms:W3CDTF">2022-09-30T11:34:58Z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2020-03-30T00:00:00Z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2022-09-30T00:00:00Z</vt:filetime>
  </property>
  <property fmtid="{D5CDD505-2E9C-101B-9397-08002B2CF9AE}" pid="5" name="ContentTypeId">
    <vt:lpwstr>0x010100077B3ECC2D472D4F801B692B63C17C4F</vt:lpwstr>
  </property>
  <property fmtid="{D5CDD505-2E9C-101B-9397-08002B2CF9AE}" pid="6" name="MediaServiceImageTags">
    <vt:lpwstr/>
  </property>
</Properties>
</file>