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2" r:id="rId4"/>
    <p:sldId id="271" r:id="rId5"/>
    <p:sldId id="268" r:id="rId6"/>
    <p:sldId id="270" r:id="rId7"/>
    <p:sldId id="276" r:id="rId8"/>
    <p:sldId id="293" r:id="rId9"/>
    <p:sldId id="333" r:id="rId10"/>
    <p:sldId id="335" r:id="rId11"/>
    <p:sldId id="280" r:id="rId12"/>
    <p:sldId id="320" r:id="rId13"/>
    <p:sldId id="323" r:id="rId14"/>
    <p:sldId id="272" r:id="rId15"/>
    <p:sldId id="321" r:id="rId16"/>
    <p:sldId id="324" r:id="rId17"/>
    <p:sldId id="322" r:id="rId18"/>
    <p:sldId id="313" r:id="rId19"/>
    <p:sldId id="314" r:id="rId20"/>
    <p:sldId id="282" r:id="rId21"/>
    <p:sldId id="284" r:id="rId22"/>
    <p:sldId id="286" r:id="rId23"/>
    <p:sldId id="287" r:id="rId24"/>
    <p:sldId id="288" r:id="rId25"/>
    <p:sldId id="316" r:id="rId26"/>
    <p:sldId id="294" r:id="rId27"/>
    <p:sldId id="273" r:id="rId28"/>
    <p:sldId id="306" r:id="rId29"/>
    <p:sldId id="308" r:id="rId30"/>
    <p:sldId id="309" r:id="rId31"/>
    <p:sldId id="310" r:id="rId32"/>
    <p:sldId id="317" r:id="rId33"/>
    <p:sldId id="283" r:id="rId34"/>
    <p:sldId id="318" r:id="rId35"/>
    <p:sldId id="325" r:id="rId36"/>
    <p:sldId id="328" r:id="rId37"/>
    <p:sldId id="326" r:id="rId38"/>
    <p:sldId id="332" r:id="rId39"/>
    <p:sldId id="329" r:id="rId40"/>
    <p:sldId id="327" r:id="rId41"/>
    <p:sldId id="336" r:id="rId42"/>
    <p:sldId id="337" r:id="rId43"/>
    <p:sldId id="295" r:id="rId44"/>
    <p:sldId id="27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/>
    <p:restoredTop sz="94414" autoAdjust="0"/>
  </p:normalViewPr>
  <p:slideViewPr>
    <p:cSldViewPr>
      <p:cViewPr varScale="1">
        <p:scale>
          <a:sx n="97" d="100"/>
          <a:sy n="97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407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BC82-4967-264D-A341-708A355329E7}" type="datetime1">
              <a:rPr kumimoji="1" lang="en-US" altLang="zh-CN" smtClean="0"/>
              <a:t>3/13/17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EBE9-9B0B-4A45-9787-FB52D125FD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935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3697-FD1F-854E-8B65-09E90C2BE640}" type="datetime1">
              <a:rPr kumimoji="1" lang="en-US" altLang="zh-CN" smtClean="0"/>
              <a:t>3/13/17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1930-D9BF-574A-83B1-710E55559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521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39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68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5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150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8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02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9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02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3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餐馆的打分，淘宝的打分就很重要了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3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18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01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18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1930-D9BF-574A-83B1-710E555590F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46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操作按钮: 自定义 9"/>
          <p:cNvSpPr/>
          <p:nvPr/>
        </p:nvSpPr>
        <p:spPr>
          <a:xfrm>
            <a:off x="0" y="2060848"/>
            <a:ext cx="9252520" cy="1512168"/>
          </a:xfrm>
          <a:prstGeom prst="actionButtonBlank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F204-9706-CD42-8D4D-A613BED2BEF5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1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3ADA-70A4-B340-8C17-1B8741828AF6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6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76-CD2A-904D-BCC3-D3EC7588BEDE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39"/>
          </a:xfrm>
        </p:spPr>
        <p:txBody>
          <a:bodyPr/>
          <a:lstStyle/>
          <a:p>
            <a:fld id="{1BA757F0-074F-AE47-820B-9B6DA70C4C63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减 6"/>
          <p:cNvSpPr/>
          <p:nvPr userDrawn="1"/>
        </p:nvSpPr>
        <p:spPr>
          <a:xfrm>
            <a:off x="-1620688" y="908720"/>
            <a:ext cx="12457384" cy="45719"/>
          </a:xfrm>
          <a:prstGeom prst="mathMinu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7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0949-AF41-4F41-A97A-2E9837B31AFF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67DA-CF8A-6742-AE77-EAF90B213DD9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D9D-1889-794E-AB1E-540C12CBFC21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0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206-C0A6-4F49-89FB-FECA9D3DD980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4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2A80-364C-1844-9169-FADF49488C67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89C2-A21F-6B41-8B8A-B6D53707F19C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E020-1890-D04E-A782-6754A1740D29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784976" cy="561662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DB67-135D-2940-A22E-36A949614F1D}" type="datetime1">
              <a:rPr lang="en-US" altLang="zh-CN" smtClean="0"/>
              <a:t>3/13/17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617245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28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1.gi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50.png"/><Relationship Id="rId5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局部信息的矩阵</a:t>
            </a:r>
            <a:r>
              <a:rPr lang="zh-CN" altLang="en-US" dirty="0"/>
              <a:t>分解  </a:t>
            </a:r>
            <a:br>
              <a:rPr lang="zh-CN" altLang="en-US" dirty="0"/>
            </a:br>
            <a:r>
              <a:rPr lang="zh-CN" altLang="en-US" smtClean="0"/>
              <a:t> </a:t>
            </a:r>
            <a:r>
              <a:rPr lang="zh-CN" altLang="en-US" smtClean="0"/>
              <a:t>推荐</a:t>
            </a:r>
            <a:r>
              <a:rPr lang="zh-CN" altLang="en-US" dirty="0"/>
              <a:t>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68071" y="6170820"/>
            <a:ext cx="275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华东师范大学 </a:t>
            </a:r>
            <a:endParaRPr kumimoji="1"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计算机科与软件工程学院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35896" y="630932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7F7F7F"/>
                </a:solidFill>
              </a:rPr>
              <a:t>2017</a:t>
            </a:r>
            <a:r>
              <a:rPr kumimoji="1" lang="zh-CN" altLang="en-US" dirty="0" smtClean="0">
                <a:solidFill>
                  <a:srgbClr val="7F7F7F"/>
                </a:solidFill>
              </a:rPr>
              <a:t>年</a:t>
            </a:r>
            <a:r>
              <a:rPr kumimoji="1" lang="en-US" altLang="zh-CN" dirty="0" smtClean="0">
                <a:solidFill>
                  <a:srgbClr val="7F7F7F"/>
                </a:solidFill>
              </a:rPr>
              <a:t>03</a:t>
            </a:r>
            <a:r>
              <a:rPr kumimoji="1" lang="zh-CN" altLang="en-US" dirty="0" smtClean="0">
                <a:solidFill>
                  <a:srgbClr val="7F7F7F"/>
                </a:solidFill>
              </a:rPr>
              <a:t>月</a:t>
            </a:r>
            <a:r>
              <a:rPr kumimoji="1" lang="en-US" altLang="zh-CN" dirty="0" smtClean="0">
                <a:solidFill>
                  <a:srgbClr val="7F7F7F"/>
                </a:solidFill>
              </a:rPr>
              <a:t>11</a:t>
            </a:r>
            <a:r>
              <a:rPr kumimoji="1" lang="zh-CN" altLang="en-US" dirty="0" smtClean="0">
                <a:solidFill>
                  <a:srgbClr val="7F7F7F"/>
                </a:solidFill>
              </a:rPr>
              <a:t>日</a:t>
            </a:r>
            <a:endParaRPr kumimoji="1" lang="zh-CN" altLang="en-US" dirty="0">
              <a:solidFill>
                <a:srgbClr val="7F7F7F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940152" y="5085184"/>
            <a:ext cx="3016424" cy="859825"/>
          </a:xfrm>
        </p:spPr>
        <p:txBody>
          <a:bodyPr/>
          <a:lstStyle/>
          <a:p>
            <a:r>
              <a:rPr lang="zh-CN" altLang="en-US" dirty="0" smtClean="0"/>
              <a:t>王科强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"/>
    </mc:Choice>
    <mc:Fallback xmlns="">
      <p:transition spd="slow" advTm="4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基于局部的矩阵分解算法</a:t>
            </a:r>
            <a:endParaRPr lang="en-US" altLang="zh-CN" dirty="0" smtClean="0"/>
          </a:p>
          <a:p>
            <a:pPr lvl="1"/>
            <a:r>
              <a:rPr lang="zh-CN" altLang="en-US" dirty="0"/>
              <a:t>优点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对数据局部性质建模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缓解稀疏性问题</a:t>
            </a:r>
            <a:endParaRPr lang="en-US" altLang="zh-CN" dirty="0" smtClean="0"/>
          </a:p>
          <a:p>
            <a:pPr lvl="2"/>
            <a:r>
              <a:rPr lang="zh-CN" altLang="en-US" dirty="0"/>
              <a:t>更加</a:t>
            </a:r>
            <a:r>
              <a:rPr lang="zh-CN" altLang="en-US" dirty="0" smtClean="0"/>
              <a:t>容易并行地进行矩阵分解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两个需要解决的主要问题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子矩阵选择问题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子矩阵权重问题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基于加权局部矩阵分解的商品推荐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8" y="2277071"/>
            <a:ext cx="7448563" cy="43103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718" y="229067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原始</a:t>
            </a:r>
            <a:r>
              <a:rPr lang="zh-CN" altLang="en-US" sz="2000" b="1" dirty="0" smtClean="0">
                <a:latin typeface="+mj-lt"/>
              </a:rPr>
              <a:t>矩阵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2885" y="22969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锚</a:t>
            </a:r>
            <a:r>
              <a:rPr lang="zh-CN" altLang="en-US" sz="2000" b="1" dirty="0" smtClean="0">
                <a:latin typeface="+mj-lt"/>
              </a:rPr>
              <a:t>点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4391" y="227687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j-lt"/>
              </a:rPr>
              <a:t>子矩阵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96935" y="2276872"/>
            <a:ext cx="618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+mj-lt"/>
              </a:rPr>
              <a:t>SVD</a:t>
            </a:r>
            <a:endParaRPr lang="zh-CN" altLang="en-US" sz="2000" b="1" dirty="0">
              <a:latin typeface="+mj-lt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6703552" y="2318961"/>
            <a:ext cx="3298" cy="4268467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7718" y="1196752"/>
            <a:ext cx="432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基于评分预测中</a:t>
            </a:r>
            <a:r>
              <a:rPr lang="fr-FR" altLang="zh-CN" sz="2400" dirty="0" smtClean="0"/>
              <a:t>LLORMA</a:t>
            </a:r>
            <a:r>
              <a:rPr lang="zh-CN" altLang="en-US" sz="2400" dirty="0" smtClean="0"/>
              <a:t>的方法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stCxn id="7" idx="0"/>
            <a:endCxn id="8" idx="0"/>
          </p:cNvCxnSpPr>
          <p:nvPr/>
        </p:nvCxnSpPr>
        <p:spPr>
          <a:xfrm rot="16200000" flipH="1">
            <a:off x="2566645" y="1180248"/>
            <a:ext cx="6230" cy="2227084"/>
          </a:xfrm>
          <a:prstGeom prst="bentConnector3">
            <a:avLst>
              <a:gd name="adj1" fmla="val -3669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 flipV="1">
            <a:off x="3707904" y="2276872"/>
            <a:ext cx="2055946" cy="13804"/>
          </a:xfrm>
          <a:prstGeom prst="bentConnector4">
            <a:avLst>
              <a:gd name="adj1" fmla="val 587"/>
              <a:gd name="adj2" fmla="val 17560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9573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随机选择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70763" y="1700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相似度计算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2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基于加权局部矩阵分解的商品推荐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8" y="2277071"/>
            <a:ext cx="7448563" cy="43103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718" y="229067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原始</a:t>
            </a:r>
            <a:r>
              <a:rPr lang="zh-CN" altLang="en-US" sz="2000" b="1" dirty="0" smtClean="0">
                <a:latin typeface="+mj-lt"/>
              </a:rPr>
              <a:t>矩阵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2885" y="22969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锚点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84391" y="227687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j-lt"/>
              </a:rPr>
              <a:t>子矩阵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90386" y="2276872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j-lt"/>
              </a:rPr>
              <a:t>WMF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6703552" y="2318961"/>
            <a:ext cx="3298" cy="4268467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7718" y="119675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本文的商品排序的方法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47664" y="17008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折扣加权集合覆盖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0763" y="1700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相似度计算</a:t>
            </a:r>
            <a:endParaRPr lang="zh-CN" altLang="en-US" dirty="0"/>
          </a:p>
        </p:txBody>
      </p:sp>
      <p:cxnSp>
        <p:nvCxnSpPr>
          <p:cNvPr id="14" name="直接箭头连接符 11"/>
          <p:cNvCxnSpPr/>
          <p:nvPr/>
        </p:nvCxnSpPr>
        <p:spPr>
          <a:xfrm rot="16200000" flipH="1">
            <a:off x="2566645" y="1180248"/>
            <a:ext cx="6230" cy="2227084"/>
          </a:xfrm>
          <a:prstGeom prst="bentConnector3">
            <a:avLst>
              <a:gd name="adj1" fmla="val -3669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707904" y="2276872"/>
            <a:ext cx="2055946" cy="13804"/>
          </a:xfrm>
          <a:prstGeom prst="bentConnector4">
            <a:avLst>
              <a:gd name="adj1" fmla="val 587"/>
              <a:gd name="adj2" fmla="val 17560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基于加权局部矩阵分解的商品推荐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8" y="2277071"/>
            <a:ext cx="7448563" cy="43103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718" y="229067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原始</a:t>
            </a:r>
            <a:r>
              <a:rPr lang="zh-CN" altLang="en-US" sz="2000" b="1" dirty="0" smtClean="0">
                <a:latin typeface="+mj-lt"/>
              </a:rPr>
              <a:t>矩阵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2885" y="22969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锚点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84391" y="2276872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j-lt"/>
              </a:rPr>
              <a:t>子矩阵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90386" y="2276872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j-lt"/>
              </a:rPr>
              <a:t>WMF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6703552" y="2318961"/>
            <a:ext cx="3298" cy="4268467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7718" y="119675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本文的商品</a:t>
            </a:r>
            <a:r>
              <a:rPr lang="zh-CN" altLang="en-US" sz="2400" dirty="0"/>
              <a:t>排序的方法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47664" y="17008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折扣加权集合覆盖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0763" y="1700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相似度计算</a:t>
            </a:r>
            <a:endParaRPr lang="zh-CN" altLang="en-US" dirty="0"/>
          </a:p>
        </p:txBody>
      </p:sp>
      <p:cxnSp>
        <p:nvCxnSpPr>
          <p:cNvPr id="14" name="直接箭头连接符 11"/>
          <p:cNvCxnSpPr/>
          <p:nvPr/>
        </p:nvCxnSpPr>
        <p:spPr>
          <a:xfrm rot="16200000" flipH="1">
            <a:off x="2566645" y="1180248"/>
            <a:ext cx="6230" cy="2227084"/>
          </a:xfrm>
          <a:prstGeom prst="bentConnector3">
            <a:avLst>
              <a:gd name="adj1" fmla="val -3669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707904" y="2276872"/>
            <a:ext cx="2055946" cy="13804"/>
          </a:xfrm>
          <a:prstGeom prst="bentConnector4">
            <a:avLst>
              <a:gd name="adj1" fmla="val 587"/>
              <a:gd name="adj2" fmla="val 17560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06705" y="1630441"/>
            <a:ext cx="161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针对局部</a:t>
            </a:r>
            <a:r>
              <a:rPr lang="en-US" altLang="zh-CN" b="1" dirty="0" smtClean="0">
                <a:solidFill>
                  <a:srgbClr val="FF0000"/>
                </a:solidFill>
              </a:rPr>
              <a:t>WMF</a:t>
            </a:r>
            <a:r>
              <a:rPr lang="zh-CN" altLang="en-US" b="1" dirty="0" smtClean="0">
                <a:solidFill>
                  <a:srgbClr val="FF0000"/>
                </a:solidFill>
              </a:rPr>
              <a:t>的优化算法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锚点选择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锚点选择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锚点与其他数据点相似度越大越好，覆盖越厚</a:t>
            </a:r>
            <a:endParaRPr lang="en-US" altLang="zh-CN" dirty="0" smtClean="0"/>
          </a:p>
          <a:p>
            <a:pPr lvl="1"/>
            <a:r>
              <a:rPr lang="zh-CN" altLang="en-US" dirty="0"/>
              <a:t>锚</a:t>
            </a:r>
            <a:r>
              <a:rPr lang="zh-CN" altLang="en-US" dirty="0" smtClean="0"/>
              <a:t>点与越多的数据点相似越好，覆盖越大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相似度度量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Cosine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Pearson</a:t>
            </a:r>
            <a:r>
              <a:rPr lang="zh-CN" altLang="en-US" dirty="0" smtClean="0"/>
              <a:t>相关系数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核函数</a:t>
            </a:r>
            <a:r>
              <a:rPr lang="en-US" altLang="zh-CN" dirty="0" smtClean="0"/>
              <a:t>(LLORMA 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Epanechnikov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核函数</a:t>
            </a:r>
            <a:endParaRPr lang="en-US" altLang="zh-CN" dirty="0" smtClean="0"/>
          </a:p>
          <a:p>
            <a:pPr lvl="2"/>
            <a:r>
              <a:rPr lang="zh-CN" altLang="en-US" dirty="0"/>
              <a:t>三</a:t>
            </a:r>
            <a:r>
              <a:rPr lang="zh-CN" altLang="en-US" dirty="0" smtClean="0"/>
              <a:t>角核函数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无论相似度度量还是核函数结果差距不大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5743" y="3429000"/>
            <a:ext cx="5724525" cy="254719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锚点选择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5743" y="1053212"/>
                <a:ext cx="8229600" cy="5328592"/>
              </a:xfrm>
            </p:spPr>
            <p:txBody>
              <a:bodyPr/>
              <a:lstStyle/>
              <a:p>
                <a:r>
                  <a:rPr lang="zh-CN" altLang="en-US" dirty="0" smtClean="0"/>
                  <a:t>集合覆盖问题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是锚点，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是锚点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覆盖的集合数据点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43" y="1053212"/>
                <a:ext cx="8229600" cy="5328592"/>
              </a:xfrm>
              <a:blipFill>
                <a:blip r:embed="rId2"/>
                <a:stretch>
                  <a:fillRect l="-1704" t="-2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56" y="2492896"/>
            <a:ext cx="4896544" cy="339910"/>
          </a:xfrm>
          <a:prstGeom prst="rect">
            <a:avLst/>
          </a:prstGeom>
        </p:spPr>
      </p:pic>
      <p:sp>
        <p:nvSpPr>
          <p:cNvPr id="7" name="灯片编号占位符 3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mtClean="0"/>
              <a:t>9</a:t>
            </a:r>
            <a:r>
              <a:rPr lang="zh-CN" altLang="zh-CN" smtClean="0"/>
              <a:t>/</a:t>
            </a:r>
            <a:r>
              <a:rPr lang="en-US" altLang="zh-CN" smtClean="0"/>
              <a:t>20</a:t>
            </a:r>
            <a:endParaRPr lang="zh-CN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826255"/>
            <a:ext cx="1790700" cy="156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193" y="3826255"/>
            <a:ext cx="1790700" cy="1562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0" y="3852232"/>
            <a:ext cx="1790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5743" y="3373287"/>
            <a:ext cx="2888843" cy="254719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锚点选择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5743" y="1053212"/>
                <a:ext cx="8229600" cy="5328592"/>
              </a:xfrm>
            </p:spPr>
            <p:txBody>
              <a:bodyPr/>
              <a:lstStyle/>
              <a:p>
                <a:r>
                  <a:rPr lang="zh-CN" altLang="en-US" dirty="0" smtClean="0"/>
                  <a:t>集合覆盖问题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是锚点，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是锚点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覆盖的集合数据点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43" y="1053212"/>
                <a:ext cx="8229600" cy="5328592"/>
              </a:xfrm>
              <a:blipFill>
                <a:blip r:embed="rId2"/>
                <a:stretch>
                  <a:fillRect l="-1704" t="-2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56" y="2492896"/>
            <a:ext cx="4896544" cy="339910"/>
          </a:xfrm>
          <a:prstGeom prst="rect">
            <a:avLst/>
          </a:prstGeom>
        </p:spPr>
      </p:pic>
      <p:sp>
        <p:nvSpPr>
          <p:cNvPr id="7" name="灯片编号占位符 3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mtClean="0"/>
              <a:t>9</a:t>
            </a:r>
            <a:r>
              <a:rPr lang="zh-CN" altLang="zh-CN" smtClean="0"/>
              <a:t>/</a:t>
            </a:r>
            <a:r>
              <a:rPr lang="en-US" altLang="zh-CN" smtClean="0"/>
              <a:t>20</a:t>
            </a:r>
            <a:endParaRPr lang="zh-CN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826255"/>
            <a:ext cx="1790700" cy="156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848856"/>
            <a:ext cx="1790700" cy="1562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036" y="3865833"/>
            <a:ext cx="1790700" cy="1562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86583" y="439964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24918" y="573581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覆盖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越厚越好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4896544"/>
              </a:xfrm>
            </p:spPr>
            <p:txBody>
              <a:bodyPr/>
              <a:lstStyle/>
              <a:p>
                <a:r>
                  <a:rPr lang="zh-CN" altLang="en-US" dirty="0" smtClean="0"/>
                  <a:t>折扣累计集合覆盖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类似信息检索中评价标准</a:t>
                </a:r>
                <a:r>
                  <a:rPr lang="en-US" altLang="zh-CN" dirty="0" smtClean="0"/>
                  <a:t>DCG</a:t>
                </a:r>
                <a:r>
                  <a:rPr lang="zh-CN" altLang="en-US" dirty="0" smtClean="0"/>
                  <a:t>的思想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dirty="0" smtClean="0"/>
                  <a:t>的是该数据点被覆盖的次数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与集合覆盖类似，该函数可以证明符合次模性质和单调性，使用贪心算法求解可以有</a:t>
                </a:r>
                <a:r>
                  <a:rPr lang="en-US" altLang="zh-CN" dirty="0" smtClean="0"/>
                  <a:t>1-1/e</a:t>
                </a:r>
                <a:r>
                  <a:rPr lang="zh-CN" altLang="en-US" dirty="0" smtClean="0"/>
                  <a:t>的近似最优解保证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4896544"/>
              </a:xfrm>
              <a:blipFill>
                <a:blip r:embed="rId3"/>
                <a:stretch>
                  <a:fillRect l="-1704" t="-3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79512" y="3501008"/>
            <a:ext cx="8712968" cy="29523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97957" y="3875677"/>
            <a:ext cx="2888843" cy="254719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9708" y="3717032"/>
            <a:ext cx="2888843" cy="254719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锚点选择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Picture 4" descr="http://latex.codecogs.com/gif.latex?%5Cdpi%7B300%7D%20%5Cbg_white%20%5Cmax%20f%28S%29%3D%5Csum_%7Ba_l%5Cin%20%5Ccup_%7Ba_i%5Cin%20S%7DA_i%7D%5Csum_%7Bo_l%3D1%7D%5E%7BO_l%7D%5Calpha%5E%7Bo_l-1%7D%3D%20%5Csum_%7Bz%3D1%7D%5E%7B%7CS%7C%7D%5Csum_%7Ba_l%20%5Cin%20A_%7Biz%7D%7D%5Calpha%5E%7Bo_%7Blz%7D-1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81661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21088"/>
            <a:ext cx="1790700" cy="156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4243689"/>
            <a:ext cx="1790700" cy="156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012" y="4260666"/>
            <a:ext cx="1790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局部目标函数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最终近似矩阵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8001000" cy="8001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71600" y="2400128"/>
            <a:ext cx="5664381" cy="1041620"/>
            <a:chOff x="971600" y="3064840"/>
            <a:chExt cx="5664381" cy="104162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2483768" y="3068960"/>
              <a:ext cx="576064" cy="0"/>
            </a:xfrm>
            <a:prstGeom prst="line">
              <a:avLst/>
            </a:prstGeom>
            <a:solidFill>
              <a:srgbClr val="1CADE4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 19"/>
            <p:cNvSpPr/>
            <p:nvPr/>
          </p:nvSpPr>
          <p:spPr bwMode="auto">
            <a:xfrm>
              <a:off x="971600" y="3602404"/>
              <a:ext cx="1512168" cy="504056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子矩阵权重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	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21" name="直接箭头连接符 20"/>
            <p:cNvCxnSpPr>
              <a:endCxn id="20" idx="0"/>
            </p:cNvCxnSpPr>
            <p:nvPr/>
          </p:nvCxnSpPr>
          <p:spPr bwMode="auto">
            <a:xfrm flipH="1">
              <a:off x="1727684" y="3088984"/>
              <a:ext cx="1014320" cy="513420"/>
            </a:xfrm>
            <a:prstGeom prst="straightConnector1">
              <a:avLst/>
            </a:prstGeom>
            <a:solidFill>
              <a:srgbClr val="1CADE4"/>
            </a:solidFill>
            <a:ln w="412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059832" y="3068960"/>
              <a:ext cx="720080" cy="0"/>
            </a:xfrm>
            <a:prstGeom prst="line">
              <a:avLst/>
            </a:prstGeom>
            <a:solidFill>
              <a:srgbClr val="1CADE4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22"/>
            <p:cNvCxnSpPr>
              <a:endCxn id="24" idx="0"/>
            </p:cNvCxnSpPr>
            <p:nvPr/>
          </p:nvCxnSpPr>
          <p:spPr bwMode="auto">
            <a:xfrm>
              <a:off x="3419872" y="3064840"/>
              <a:ext cx="558107" cy="508176"/>
            </a:xfrm>
            <a:prstGeom prst="straightConnector1">
              <a:avLst/>
            </a:prstGeom>
            <a:solidFill>
              <a:srgbClr val="1CADE4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矩形 23"/>
            <p:cNvSpPr/>
            <p:nvPr/>
          </p:nvSpPr>
          <p:spPr bwMode="auto">
            <a:xfrm>
              <a:off x="3167933" y="3573016"/>
              <a:ext cx="1620091" cy="504056"/>
            </a:xfrm>
            <a:prstGeom prst="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+mn-cs"/>
                </a:rPr>
                <a:t>数据点权重</a:t>
              </a: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 flipV="1">
              <a:off x="3779912" y="3064840"/>
              <a:ext cx="2304256" cy="1642"/>
            </a:xfrm>
            <a:prstGeom prst="line">
              <a:avLst/>
            </a:prstGeom>
            <a:solidFill>
              <a:srgbClr val="1CADE4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矩形 25"/>
            <p:cNvSpPr/>
            <p:nvPr/>
          </p:nvSpPr>
          <p:spPr bwMode="auto">
            <a:xfrm>
              <a:off x="5015890" y="3573016"/>
              <a:ext cx="1620091" cy="504056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平方误差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5039963" y="3064840"/>
              <a:ext cx="558107" cy="508176"/>
            </a:xfrm>
            <a:prstGeom prst="straightConnector1">
              <a:avLst/>
            </a:prstGeom>
            <a:solidFill>
              <a:srgbClr val="1CADE4"/>
            </a:solidFill>
            <a:ln w="412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725144"/>
            <a:ext cx="3095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290843" y="5265204"/>
            <a:ext cx="3002129" cy="7108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65814" y="5229200"/>
            <a:ext cx="3002129" cy="7108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交替最小二乘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84168" y="4084055"/>
            <a:ext cx="2602632" cy="6962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79712" y="1772816"/>
            <a:ext cx="4248472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75" y="1844824"/>
            <a:ext cx="4896544" cy="7972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91908" y="1392622"/>
            <a:ext cx="1331168" cy="4706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复杂度很高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3"/>
            <a:endCxn id="9" idx="1"/>
          </p:cNvCxnSpPr>
          <p:nvPr/>
        </p:nvCxnSpPr>
        <p:spPr>
          <a:xfrm flipV="1">
            <a:off x="6228184" y="1627945"/>
            <a:ext cx="563724" cy="360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36" y="3628177"/>
            <a:ext cx="7518225" cy="11521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36" y="3064074"/>
            <a:ext cx="4001883" cy="3675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36" y="5301208"/>
            <a:ext cx="6965727" cy="63886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868144" y="6290876"/>
            <a:ext cx="1830052" cy="4706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可以预先计算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>
          <a:xfrm>
            <a:off x="6618573" y="5981538"/>
            <a:ext cx="164597" cy="309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57200" y="2852936"/>
            <a:ext cx="85072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7200" y="3573016"/>
            <a:ext cx="85072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67544" y="5013176"/>
            <a:ext cx="85072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108858" y="6137371"/>
                <a:ext cx="3491880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复杂度：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58" y="6137371"/>
                <a:ext cx="3491880" cy="652551"/>
              </a:xfrm>
              <a:prstGeom prst="rect">
                <a:avLst/>
              </a:prstGeom>
              <a:blipFill>
                <a:blip r:embed="rId6"/>
                <a:stretch>
                  <a:fillRect l="-1571" t="-8411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3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7" grpId="0" animBg="1"/>
      <p:bldP spid="9" grpId="0" animBg="1"/>
      <p:bldP spid="21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引言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 smtClean="0"/>
              <a:t>基于</a:t>
            </a:r>
            <a:r>
              <a:rPr lang="zh-CN" altLang="zh-CN" dirty="0"/>
              <a:t>加权局部矩阵分解的商品推荐</a:t>
            </a:r>
            <a:endParaRPr lang="en-US" altLang="zh-CN" dirty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dirty="0"/>
              <a:t>基于</a:t>
            </a:r>
            <a:r>
              <a:rPr lang="zh-CN" altLang="zh-CN" dirty="0"/>
              <a:t>多主题矩阵分解的评分</a:t>
            </a:r>
            <a:r>
              <a:rPr lang="zh-CN" altLang="zh-CN" dirty="0" smtClean="0"/>
              <a:t>预测</a:t>
            </a:r>
            <a:endParaRPr lang="en-US" altLang="zh-CN" dirty="0" smtClean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dirty="0" smtClean="0"/>
              <a:t>时间和频率感知的个性化标签推荐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总结和展望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3285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Foursquare: 2321</a:t>
            </a:r>
            <a:r>
              <a:rPr lang="zh-CN" altLang="en-US" dirty="0" smtClean="0"/>
              <a:t>个用户，</a:t>
            </a:r>
            <a:r>
              <a:rPr lang="en-US" altLang="zh-CN" dirty="0" smtClean="0"/>
              <a:t>5596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POI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19w</a:t>
            </a:r>
            <a:r>
              <a:rPr lang="zh-CN" altLang="en-US" dirty="0" smtClean="0"/>
              <a:t>个签到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Gowalla</a:t>
            </a:r>
            <a:r>
              <a:rPr lang="en-US" altLang="zh-CN" dirty="0" smtClean="0"/>
              <a:t>: 10162</a:t>
            </a:r>
            <a:r>
              <a:rPr lang="zh-CN" altLang="en-US" dirty="0" smtClean="0"/>
              <a:t>个用户，</a:t>
            </a:r>
            <a:r>
              <a:rPr lang="en-US" altLang="zh-CN" dirty="0" smtClean="0"/>
              <a:t>24238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POI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45w</a:t>
            </a:r>
            <a:r>
              <a:rPr lang="zh-CN" altLang="en-US" dirty="0" smtClean="0"/>
              <a:t>个签到</a:t>
            </a:r>
            <a:endParaRPr lang="en-US" altLang="zh-CN" dirty="0" smtClean="0"/>
          </a:p>
          <a:p>
            <a:r>
              <a:rPr lang="zh-CN" altLang="en-US" dirty="0"/>
              <a:t>评价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Precision@10</a:t>
            </a:r>
          </a:p>
          <a:p>
            <a:pPr lvl="1"/>
            <a:r>
              <a:rPr lang="en-US" altLang="zh-CN" dirty="0" smtClean="0"/>
              <a:t>Recall@10</a:t>
            </a:r>
          </a:p>
          <a:p>
            <a:r>
              <a:rPr lang="zh-CN" altLang="en-US" dirty="0" smtClean="0"/>
              <a:t>对比方法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MP:</a:t>
            </a:r>
            <a:r>
              <a:rPr lang="zh-CN" altLang="en-US" dirty="0" smtClean="0"/>
              <a:t>根据最流行的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进行推荐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KNN: K</a:t>
            </a:r>
            <a:r>
              <a:rPr lang="zh-CN" altLang="en-US" dirty="0" smtClean="0"/>
              <a:t>近邻算法，分为基于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的和基于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WMF: </a:t>
            </a:r>
            <a:r>
              <a:rPr lang="zh-CN" altLang="en-US" dirty="0" smtClean="0"/>
              <a:t>加权矩阵分解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LWMF: </a:t>
            </a:r>
            <a:r>
              <a:rPr lang="zh-CN" altLang="en-US" dirty="0" smtClean="0"/>
              <a:t>本文的方法，分为基于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的，基于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的和基于两者的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00" y="2167520"/>
            <a:ext cx="8229600" cy="41418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300" y="1066835"/>
            <a:ext cx="7991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在因子维度足够大的时候，</a:t>
            </a:r>
            <a:r>
              <a:rPr lang="en-US" altLang="zh-CN" sz="2000" dirty="0" smtClean="0"/>
              <a:t>WMF</a:t>
            </a:r>
            <a:r>
              <a:rPr lang="zh-CN" altLang="en-US" sz="2000" dirty="0" smtClean="0"/>
              <a:t>的方法要好于</a:t>
            </a:r>
            <a:r>
              <a:rPr lang="en-US" altLang="zh-CN" sz="2000" dirty="0" smtClean="0"/>
              <a:t>KNN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隐藏向量因子维度也不是越大越好；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LWMF</a:t>
            </a:r>
            <a:r>
              <a:rPr lang="zh-CN" altLang="en-US" sz="2000" dirty="0" smtClean="0"/>
              <a:t>效果最好，相比于</a:t>
            </a:r>
            <a:r>
              <a:rPr lang="en-US" altLang="zh-CN" sz="2000" dirty="0" smtClean="0"/>
              <a:t>WMF</a:t>
            </a:r>
            <a:r>
              <a:rPr lang="zh-CN" altLang="en-US" sz="2000" dirty="0" smtClean="0"/>
              <a:t>至少有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的提高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852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锚</a:t>
            </a:r>
            <a:r>
              <a:rPr lang="zh-CN" altLang="en-US" dirty="0" smtClean="0"/>
              <a:t>点个数对实验结果的影响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99" y="1399741"/>
            <a:ext cx="6134668" cy="468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512" y="1098024"/>
            <a:ext cx="25922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随着锚点个数的增多，</a:t>
            </a:r>
            <a:r>
              <a:rPr lang="en-US" altLang="zh-CN" dirty="0" smtClean="0"/>
              <a:t>LWMF</a:t>
            </a:r>
            <a:r>
              <a:rPr lang="zh-CN" altLang="en-US" dirty="0" smtClean="0"/>
              <a:t>的效果变好，说明子矩阵的增多和覆盖，能够提升推荐效果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但随着</a:t>
            </a:r>
            <a:r>
              <a:rPr lang="zh-CN" altLang="en-US" dirty="0"/>
              <a:t>锚</a:t>
            </a:r>
            <a:r>
              <a:rPr lang="zh-CN" altLang="en-US" dirty="0" smtClean="0"/>
              <a:t>点个数增多，性能提高越来越少，结果性能上符合次模性质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统计结果中，在锚点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之间，子矩阵覆盖原始矩阵一次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锚点到达</a:t>
            </a:r>
            <a:r>
              <a:rPr lang="en-US" altLang="zh-CN" dirty="0" smtClean="0"/>
              <a:t>60</a:t>
            </a:r>
            <a:r>
              <a:rPr lang="zh-CN" altLang="en-US" dirty="0" smtClean="0"/>
              <a:t>的时候，接近收敛，性能差不多达到最高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96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锚</a:t>
            </a:r>
            <a:r>
              <a:rPr lang="zh-CN" altLang="en-US" dirty="0" smtClean="0"/>
              <a:t>点选择方法不同的实验对比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000" y="1404000"/>
            <a:ext cx="6069115" cy="468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9512" y="1435998"/>
            <a:ext cx="2592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随机选择锚点得到的子矩阵分解，随着锚点</a:t>
            </a:r>
            <a:r>
              <a:rPr lang="zh-CN" altLang="en-US" dirty="0"/>
              <a:t>个数</a:t>
            </a:r>
            <a:r>
              <a:rPr lang="zh-CN" altLang="en-US" dirty="0" smtClean="0"/>
              <a:t>增多，推荐效果也越好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我们的锚点选择方法能够更快的收敛且在锚点较少时，效果推荐更好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但随着锚点个数增多，两个锚点选择的方法的推荐效果越来越接近，到最后会相近甚至一样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2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锚点选择折扣系数不同的实验对比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000" y="1404000"/>
            <a:ext cx="6045455" cy="46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489" y="1700808"/>
            <a:ext cx="259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折扣系数在</a:t>
            </a:r>
            <a:r>
              <a:rPr lang="en-US" altLang="zh-CN" dirty="0" smtClean="0"/>
              <a:t>0.2-0.8</a:t>
            </a:r>
            <a:r>
              <a:rPr lang="zh-CN" altLang="en-US" dirty="0"/>
              <a:t>之间</a:t>
            </a:r>
            <a:r>
              <a:rPr lang="zh-CN" altLang="en-US" dirty="0" smtClean="0"/>
              <a:t>对推荐结果影响不是很大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折扣系数在</a:t>
            </a:r>
            <a:r>
              <a:rPr lang="en-US" altLang="zh-CN" dirty="0" smtClean="0"/>
              <a:t>0.4</a:t>
            </a:r>
            <a:r>
              <a:rPr lang="zh-CN" altLang="en-US" dirty="0" smtClean="0"/>
              <a:t>的时候有个相对较好的结果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POI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POI</a:t>
            </a:r>
            <a:r>
              <a:rPr lang="zh-CN" altLang="en-US" dirty="0" smtClean="0"/>
              <a:t>天然的地理信息局部性质，本文方法能有较好的效果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与其他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推荐方法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考虑了地理信息位置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对比，例如</a:t>
            </a:r>
            <a:r>
              <a:rPr lang="en-US" altLang="zh-CN" dirty="0" smtClean="0"/>
              <a:t>MGM(AAAI’12), </a:t>
            </a:r>
            <a:r>
              <a:rPr lang="en-US" altLang="zh-CN" dirty="0" err="1" smtClean="0"/>
              <a:t>GeoMF</a:t>
            </a:r>
            <a:r>
              <a:rPr lang="en-US" altLang="zh-CN" dirty="0" smtClean="0"/>
              <a:t>(KDD’14), </a:t>
            </a:r>
            <a:r>
              <a:rPr lang="en-US" altLang="zh-CN" dirty="0" err="1" smtClean="0"/>
              <a:t>RankGeoMF</a:t>
            </a:r>
            <a:r>
              <a:rPr lang="en-US" altLang="zh-CN" dirty="0" smtClean="0"/>
              <a:t>(SIGIR’15)</a:t>
            </a:r>
            <a:r>
              <a:rPr lang="zh-CN" altLang="en-US" dirty="0" smtClean="0"/>
              <a:t>，都有一个差不多或者更好的结果，如果结合本文的方法，还能再提高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左右</a:t>
            </a:r>
            <a:endParaRPr lang="en-US" altLang="zh-CN" dirty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数据集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音乐数据，电影数据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局部性质不明显，相对于</a:t>
            </a:r>
            <a:r>
              <a:rPr lang="en-US" altLang="zh-CN" dirty="0" smtClean="0"/>
              <a:t>WMF</a:t>
            </a:r>
            <a:r>
              <a:rPr lang="zh-CN" altLang="en-US" dirty="0" smtClean="0"/>
              <a:t>大概有个</a:t>
            </a:r>
            <a:r>
              <a:rPr lang="en-US" altLang="zh-CN" dirty="0" smtClean="0"/>
              <a:t>3%-5%</a:t>
            </a:r>
            <a:r>
              <a:rPr lang="zh-CN" altLang="en-US" dirty="0" smtClean="0"/>
              <a:t>的提高</a:t>
            </a:r>
            <a:endParaRPr lang="en-US" altLang="zh-CN" dirty="0" smtClean="0"/>
          </a:p>
          <a:p>
            <a:r>
              <a:rPr lang="zh-CN" altLang="en-US" dirty="0" smtClean="0"/>
              <a:t>其他商品排序方法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可以结合其他商品排序方法，例如</a:t>
            </a:r>
            <a:r>
              <a:rPr lang="en-US" altLang="zh-CN" dirty="0" smtClean="0"/>
              <a:t>BPR, SLIM</a:t>
            </a:r>
            <a:r>
              <a:rPr lang="zh-CN" altLang="en-US" dirty="0" smtClean="0"/>
              <a:t>都有一定的效果提升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引言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 smtClean="0"/>
              <a:t>基于加权局部矩阵分解的商品推荐</a:t>
            </a:r>
            <a:endParaRPr lang="en-US" altLang="zh-CN" dirty="0" smtClean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i="1" u="sng" dirty="0" smtClean="0"/>
              <a:t>基于</a:t>
            </a:r>
            <a:r>
              <a:rPr lang="zh-CN" altLang="zh-CN" i="1" u="sng" dirty="0" smtClean="0"/>
              <a:t>多主题矩阵分解的评分预测</a:t>
            </a:r>
            <a:endParaRPr lang="en-US" altLang="zh-CN" i="1" u="sng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时间和频率感知的个性化标签</a:t>
            </a:r>
            <a:r>
              <a:rPr lang="zh-CN" altLang="en-US" dirty="0" smtClean="0"/>
              <a:t>推荐</a:t>
            </a:r>
            <a:endParaRPr lang="en-US" altLang="zh-CN" i="1" u="sng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总结</a:t>
            </a:r>
            <a:r>
              <a:rPr lang="zh-CN" altLang="en-US" dirty="0"/>
              <a:t>和展望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基于</a:t>
            </a:r>
            <a:r>
              <a:rPr lang="zh-CN" altLang="zh-CN" dirty="0"/>
              <a:t>多主题矩阵分解的评分</a:t>
            </a:r>
            <a:r>
              <a:rPr lang="zh-CN" altLang="zh-CN" dirty="0" smtClean="0"/>
              <a:t>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3560770"/>
            <a:ext cx="5819775" cy="2952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49146" y="2645114"/>
                <a:ext cx="3636060" cy="1500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𝑢𝑚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endParaRPr lang="zh-CN" altLang="en-US" sz="2400" dirty="0">
                  <a:solidFill>
                    <a:srgbClr val="604A7B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6" y="2645114"/>
                <a:ext cx="3636060" cy="1500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29778" y="1387879"/>
            <a:ext cx="691276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5"/>
              </a:buBlip>
            </a:pPr>
            <a:r>
              <a:rPr lang="zh-CN" altLang="en-US" sz="2400" dirty="0" smtClean="0">
                <a:latin typeface="+mn-ea"/>
              </a:rPr>
              <a:t>每个子矩阵作为用户或者商品的一个聚类</a:t>
            </a:r>
            <a:endParaRPr lang="en-US" altLang="zh-CN" sz="2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Blip>
                <a:blip r:embed="rId5"/>
              </a:buBlip>
            </a:pPr>
            <a:r>
              <a:rPr lang="zh-CN" altLang="en-US" sz="2400" dirty="0" smtClean="0">
                <a:latin typeface="+mn-ea"/>
              </a:rPr>
              <a:t>用户或者商品在不同子矩阵中有不同的隐藏因子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73906" y="32227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子矩阵选择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36296" y="32227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矩阵分解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4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聚类 </a:t>
            </a:r>
            <a:r>
              <a:rPr lang="en-US" altLang="zh-CN" dirty="0"/>
              <a:t>-&gt; </a:t>
            </a:r>
            <a:r>
              <a:rPr lang="zh-CN" altLang="en-US" dirty="0"/>
              <a:t>主题</a:t>
            </a:r>
          </a:p>
          <a:p>
            <a:pPr lvl="1"/>
            <a:r>
              <a:rPr lang="zh-CN" altLang="en-US" dirty="0"/>
              <a:t>利用主题进行分组商品</a:t>
            </a:r>
          </a:p>
          <a:p>
            <a:pPr lvl="1"/>
            <a:r>
              <a:rPr lang="zh-CN" altLang="en-US" dirty="0"/>
              <a:t>使用主题模型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特定聚类的隐藏</a:t>
            </a:r>
            <a:r>
              <a:rPr lang="zh-CN" altLang="en-US" dirty="0" smtClean="0"/>
              <a:t>因子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特定</a:t>
            </a:r>
            <a:r>
              <a:rPr lang="zh-CN" altLang="en-US" dirty="0"/>
              <a:t>主题的隐藏因子</a:t>
            </a:r>
          </a:p>
          <a:p>
            <a:pPr lvl="1"/>
            <a:r>
              <a:rPr lang="zh-CN" altLang="en-US" dirty="0"/>
              <a:t>每个用户或者商品有</a:t>
            </a:r>
            <a:r>
              <a:rPr lang="en-US" altLang="zh-CN" dirty="0"/>
              <a:t>K</a:t>
            </a:r>
            <a:r>
              <a:rPr lang="zh-CN" altLang="en-US" dirty="0"/>
              <a:t>个特定主题的隐藏因子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20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对被评价商品建模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在</a:t>
                </a:r>
                <a:r>
                  <a:rPr lang="zh-CN" altLang="en-US" dirty="0"/>
                  <a:t>每个评分记录对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𝑢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𝑚</a:t>
                </a:r>
                <a:r>
                  <a:rPr lang="en-US" altLang="zh-CN" dirty="0"/>
                  <a:t>&gt;, </a:t>
                </a:r>
                <a:r>
                  <a:rPr lang="zh-CN" altLang="en-US" dirty="0"/>
                  <a:t>我们对待一个用户为一个文档，一个商品为一个词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然后建立主题模型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对评分建模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𝜬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75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02700" y="2622286"/>
                <a:ext cx="5015346" cy="770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00" y="2622286"/>
                <a:ext cx="5015346" cy="770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51881" y="3392753"/>
                <a:ext cx="5735782" cy="88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       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个用户的主题分布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         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个主题的商品分布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) </a:t>
                </a:r>
                <a:endParaRPr lang="zh-CN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81" y="3392753"/>
                <a:ext cx="5735782" cy="882421"/>
              </a:xfrm>
              <a:prstGeom prst="rect">
                <a:avLst/>
              </a:prstGeom>
              <a:blipFill>
                <a:blip r:embed="rId4"/>
                <a:stretch>
                  <a:fillRect l="-319" b="-9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63688" y="5668489"/>
                <a:ext cx="7601526" cy="102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         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个用户在第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个主题上的隐藏因子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               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        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个用户在第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个主题上的隐藏因子</a:t>
                </a:r>
                <a:endParaRPr lang="zh-CN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668489"/>
                <a:ext cx="7601526" cy="1022909"/>
              </a:xfrm>
              <a:prstGeom prst="rect">
                <a:avLst/>
              </a:prstGeom>
              <a:blipFill>
                <a:blip r:embed="rId5"/>
                <a:stretch>
                  <a:fillRect l="-160"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i="1" u="sng" dirty="0" smtClean="0"/>
              <a:t>引言</a:t>
            </a:r>
            <a:endParaRPr lang="en-US" altLang="zh-CN" i="1" u="sng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 smtClean="0"/>
              <a:t>基于加权局部矩阵分解的商品推荐</a:t>
            </a:r>
            <a:endParaRPr lang="en-US" altLang="zh-CN" dirty="0" smtClean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dirty="0" smtClean="0"/>
              <a:t>基于</a:t>
            </a:r>
            <a:r>
              <a:rPr lang="zh-CN" altLang="zh-CN" dirty="0" smtClean="0"/>
              <a:t>多主题矩阵分解的评分预测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时间和频率感知的个性化标签</a:t>
            </a:r>
            <a:r>
              <a:rPr lang="zh-CN" altLang="en-US" dirty="0" smtClean="0"/>
              <a:t>推荐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总结</a:t>
            </a:r>
            <a:r>
              <a:rPr lang="zh-CN" altLang="en-US" dirty="0"/>
              <a:t>和展望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Collapsed </a:t>
            </a:r>
            <a:r>
              <a:rPr lang="en-US" altLang="zh-CN" dirty="0" smtClean="0"/>
              <a:t>Gibbs</a:t>
            </a:r>
            <a:r>
              <a:rPr lang="zh-CN" altLang="en-US" dirty="0" smtClean="0"/>
              <a:t>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主题采样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特定主题的隐藏因子采样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3" y="2276872"/>
            <a:ext cx="7452287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96" y="4149080"/>
            <a:ext cx="7477878" cy="11137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3" y="5229200"/>
            <a:ext cx="3783509" cy="7221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69" y="6021288"/>
            <a:ext cx="4522391" cy="632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08104" y="1622082"/>
                <a:ext cx="3491880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复杂度：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𝑫𝑲𝑺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𝑲𝑴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622082"/>
                <a:ext cx="3491880" cy="652551"/>
              </a:xfrm>
              <a:prstGeom prst="rect">
                <a:avLst/>
              </a:prstGeom>
              <a:blipFill>
                <a:blip r:embed="rId6"/>
                <a:stretch>
                  <a:fillRect l="-1573" t="-7477" b="-7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生成过程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36" y="1124099"/>
            <a:ext cx="6620127" cy="5329237"/>
          </a:xfrm>
        </p:spPr>
      </p:pic>
    </p:spTree>
    <p:extLst>
      <p:ext uri="{BB962C8B-B14F-4D97-AF65-F5344CB8AC3E}">
        <p14:creationId xmlns:p14="http://schemas.microsoft.com/office/powerpoint/2010/main" val="567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5"/>
                <a:ext cx="8579296" cy="56687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数据</a:t>
                </a:r>
                <a:r>
                  <a:rPr lang="zh-CN" altLang="en-US" dirty="0" smtClean="0"/>
                  <a:t>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评价</a:t>
                </a:r>
                <a:r>
                  <a:rPr lang="zh-CN" altLang="en-US" dirty="0" smtClean="0"/>
                  <a:t>指标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sz="24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4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对比方法</a:t>
                </a:r>
                <a:endParaRPr lang="en-US" altLang="zh-CN" dirty="0" smtClean="0"/>
              </a:p>
              <a:p>
                <a:pPr lvl="1"/>
                <a:r>
                  <a:rPr lang="en-US" altLang="zh-CN" sz="2600" dirty="0"/>
                  <a:t>DFC  [Mackey et al., NIPS’11]</a:t>
                </a:r>
              </a:p>
              <a:p>
                <a:pPr lvl="1"/>
                <a:r>
                  <a:rPr lang="en-US" altLang="zh-CN" sz="2600" dirty="0"/>
                  <a:t>LLORMA  [Lee et al., ICML’13]</a:t>
                </a:r>
              </a:p>
              <a:p>
                <a:pPr lvl="1"/>
                <a:r>
                  <a:rPr lang="en-US" altLang="zh-CN" sz="2600" dirty="0"/>
                  <a:t>WEMAREC  [Chen et al., SIGIR’15]</a:t>
                </a:r>
              </a:p>
              <a:p>
                <a:pPr lvl="1"/>
                <a:r>
                  <a:rPr lang="en-US" altLang="zh-CN" sz="2600" dirty="0"/>
                  <a:t>PMTMF  </a:t>
                </a:r>
                <a:r>
                  <a:rPr lang="zh-CN" altLang="en-US" sz="2600" dirty="0"/>
                  <a:t>非贝叶斯版的多主题矩阵分解</a:t>
                </a:r>
                <a:r>
                  <a:rPr lang="zh-CN" altLang="en-US" sz="2600" dirty="0" smtClean="0"/>
                  <a:t>模型</a:t>
                </a:r>
                <a:endParaRPr lang="en-US" altLang="zh-CN" sz="2600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5"/>
                <a:ext cx="8579296" cy="5668740"/>
              </a:xfrm>
              <a:blipFill>
                <a:blip r:embed="rId2"/>
                <a:stretch>
                  <a:fillRect l="-1635" t="-3656" b="-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53110"/>
              </p:ext>
            </p:extLst>
          </p:nvPr>
        </p:nvGraphicFramePr>
        <p:xfrm>
          <a:off x="1403648" y="1484784"/>
          <a:ext cx="6120680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08853579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902213183"/>
                    </a:ext>
                  </a:extLst>
                </a:gridCol>
                <a:gridCol w="1168493">
                  <a:extLst>
                    <a:ext uri="{9D8B030D-6E8A-4147-A177-3AD203B41FA5}">
                      <a16:colId xmlns:a16="http://schemas.microsoft.com/office/drawing/2014/main" xmlns="" val="1091270414"/>
                    </a:ext>
                  </a:extLst>
                </a:gridCol>
                <a:gridCol w="1427750">
                  <a:extLst>
                    <a:ext uri="{9D8B030D-6E8A-4147-A177-3AD203B41FA5}">
                      <a16:colId xmlns:a16="http://schemas.microsoft.com/office/drawing/2014/main" xmlns="" val="4244749251"/>
                    </a:ext>
                  </a:extLst>
                </a:gridCol>
                <a:gridCol w="1076165">
                  <a:extLst>
                    <a:ext uri="{9D8B030D-6E8A-4147-A177-3AD203B41FA5}">
                      <a16:colId xmlns:a16="http://schemas.microsoft.com/office/drawing/2014/main" xmlns="" val="1031656053"/>
                    </a:ext>
                  </a:extLst>
                </a:gridCol>
              </a:tblGrid>
              <a:tr h="312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r>
                        <a:rPr lang="zh-CN" altLang="en-US" dirty="0" smtClean="0"/>
                        <a:t>用户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r>
                        <a:rPr lang="zh-CN" altLang="en-US" dirty="0" smtClean="0"/>
                        <a:t>商品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r>
                        <a:rPr lang="zh-CN" altLang="en-US" dirty="0" smtClean="0"/>
                        <a:t>评分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4292256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Movielens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69,878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10,677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10,000,054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1.31%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7695736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Netflix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480,189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17,770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100,000,000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1.17%</a:t>
                      </a:r>
                      <a:endParaRPr lang="zh-CN" altLang="en-US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598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RMSE</a:t>
            </a:r>
            <a:r>
              <a:rPr lang="zh-CN" altLang="en-US" dirty="0"/>
              <a:t>实验</a:t>
            </a:r>
            <a:r>
              <a:rPr lang="zh-CN" altLang="en-US" dirty="0" smtClean="0"/>
              <a:t>结果</a:t>
            </a:r>
            <a:r>
              <a:rPr lang="zh-CN" altLang="en-US" dirty="0"/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87781" y="1628800"/>
            <a:ext cx="7212611" cy="131634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使用局部矩阵分解的方法在评分预测上都有一个较好的结果</a:t>
            </a:r>
            <a:endParaRPr lang="en-US" altLang="zh-CN" sz="2000" dirty="0" smtClean="0"/>
          </a:p>
          <a:p>
            <a:r>
              <a:rPr lang="en-US" altLang="zh-CN" sz="2000" dirty="0" smtClean="0"/>
              <a:t>WEMAREC</a:t>
            </a:r>
            <a:r>
              <a:rPr lang="zh-CN" altLang="en-US" sz="2000" dirty="0" smtClean="0"/>
              <a:t>在普通的局部矩阵分解模型中效果较优，</a:t>
            </a:r>
            <a:r>
              <a:rPr lang="zh-CN" altLang="en-US" sz="2000" dirty="0"/>
              <a:t>而本文提出的局部矩阵分解的贝叶斯表示模型在</a:t>
            </a:r>
            <a:r>
              <a:rPr lang="en-US" altLang="zh-CN" sz="2000" dirty="0"/>
              <a:t>RMSE</a:t>
            </a:r>
            <a:r>
              <a:rPr lang="zh-CN" altLang="en-US" sz="2000" dirty="0"/>
              <a:t>上效果</a:t>
            </a:r>
            <a:r>
              <a:rPr lang="zh-CN" altLang="en-US" sz="2000" dirty="0" smtClean="0"/>
              <a:t>最好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69240"/>
              </p:ext>
            </p:extLst>
          </p:nvPr>
        </p:nvGraphicFramePr>
        <p:xfrm>
          <a:off x="1115616" y="3140968"/>
          <a:ext cx="6848652" cy="2377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82884">
                  <a:extLst>
                    <a:ext uri="{9D8B030D-6E8A-4147-A177-3AD203B41FA5}">
                      <a16:colId xmlns:a16="http://schemas.microsoft.com/office/drawing/2014/main" xmlns="" val="403137825"/>
                    </a:ext>
                  </a:extLst>
                </a:gridCol>
                <a:gridCol w="2282884">
                  <a:extLst>
                    <a:ext uri="{9D8B030D-6E8A-4147-A177-3AD203B41FA5}">
                      <a16:colId xmlns:a16="http://schemas.microsoft.com/office/drawing/2014/main" xmlns="" val="1865971661"/>
                    </a:ext>
                  </a:extLst>
                </a:gridCol>
                <a:gridCol w="2282884">
                  <a:extLst>
                    <a:ext uri="{9D8B030D-6E8A-4147-A177-3AD203B41FA5}">
                      <a16:colId xmlns:a16="http://schemas.microsoft.com/office/drawing/2014/main" xmlns="" val="238074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Movielens</a:t>
                      </a:r>
                      <a:r>
                        <a:rPr lang="en-US" altLang="zh-CN" sz="2000" baseline="0" dirty="0" smtClean="0"/>
                        <a:t> 10M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Netflix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37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DFC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0.8064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0.8451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851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LLORMA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0.7834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0.8243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696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WEMAREC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0.7769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0.8142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33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PMTMF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0.7792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0.8198</a:t>
                      </a:r>
                      <a:endParaRPr lang="zh-CN" altLang="en-US" sz="2000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172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BPMTMF</a:t>
                      </a:r>
                      <a:endParaRPr lang="zh-CN" altLang="en-US" sz="2000" b="1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0.7679</a:t>
                      </a:r>
                      <a:endParaRPr lang="zh-CN" altLang="en-US" sz="2000" b="1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0.8081</a:t>
                      </a:r>
                      <a:endParaRPr lang="zh-CN" altLang="en-US" sz="2000" b="1" dirty="0">
                        <a:solidFill>
                          <a:srgbClr val="604A7B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024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4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聚类结果分析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80742" y="1263038"/>
            <a:ext cx="4319250" cy="274202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聚类结果在</a:t>
            </a:r>
            <a:r>
              <a:rPr lang="en-US" altLang="zh-CN" sz="2000" dirty="0"/>
              <a:t>15-25</a:t>
            </a:r>
            <a:r>
              <a:rPr lang="zh-CN" altLang="en-US" sz="2000" dirty="0"/>
              <a:t>之间</a:t>
            </a:r>
            <a:r>
              <a:rPr lang="zh-CN" altLang="en-US" sz="2000" dirty="0" smtClean="0"/>
              <a:t>较好，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WEMAREC</a:t>
            </a:r>
            <a:r>
              <a:rPr lang="zh-CN" altLang="en-US" sz="2000" dirty="0" smtClean="0"/>
              <a:t>聚类在</a:t>
            </a:r>
            <a:r>
              <a:rPr lang="en-US" altLang="zh-CN" sz="2000" dirty="0" smtClean="0"/>
              <a:t>4-9</a:t>
            </a:r>
            <a:r>
              <a:rPr lang="zh-CN" altLang="en-US" sz="2000" dirty="0" smtClean="0"/>
              <a:t>个之间较好，因为</a:t>
            </a:r>
            <a:r>
              <a:rPr lang="en-US" altLang="zh-CN" sz="2000" dirty="0" smtClean="0"/>
              <a:t>WEMAREC</a:t>
            </a:r>
            <a:r>
              <a:rPr lang="zh-CN" altLang="en-US" sz="2000" dirty="0" smtClean="0"/>
              <a:t>使用的是硬聚类，而本文使用的概率聚类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得益于主题模型，对每个主题的商品能够有一个较好的聚类，可解释性较之前有所增强</a:t>
            </a:r>
            <a:endParaRPr lang="en-US" altLang="zh-CN" sz="2000" dirty="0" smtClean="0"/>
          </a:p>
        </p:txBody>
      </p:sp>
      <p:pic>
        <p:nvPicPr>
          <p:cNvPr id="9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" y="4195071"/>
            <a:ext cx="8814640" cy="22470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97" y="1439413"/>
            <a:ext cx="3587303" cy="2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引言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 smtClean="0"/>
              <a:t>基于加权局部矩阵分解的商品推荐</a:t>
            </a:r>
            <a:endParaRPr lang="en-US" altLang="zh-CN" dirty="0" smtClean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dirty="0" smtClean="0"/>
              <a:t>基于</a:t>
            </a:r>
            <a:r>
              <a:rPr lang="zh-CN" altLang="zh-CN" dirty="0" smtClean="0"/>
              <a:t>多主题矩阵分解的评分预测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i="1" u="sng" dirty="0"/>
              <a:t>时间和频率感知的个性化标签</a:t>
            </a:r>
            <a:r>
              <a:rPr lang="zh-CN" altLang="en-US" i="1" u="sng" dirty="0" smtClean="0"/>
              <a:t>推荐</a:t>
            </a:r>
            <a:endParaRPr lang="en-US" altLang="zh-CN" i="1" u="sng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总结</a:t>
            </a:r>
            <a:r>
              <a:rPr lang="zh-CN" altLang="en-US" dirty="0"/>
              <a:t>和展望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时间和频率感知的个性化标签</a:t>
            </a:r>
            <a:r>
              <a:rPr lang="zh-CN" altLang="en-US" dirty="0" smtClean="0"/>
              <a:t>推荐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用户用标签描述物品，</a:t>
            </a:r>
            <a:r>
              <a:rPr lang="zh-CN" altLang="en-US" dirty="0"/>
              <a:t>联系用户和物品的</a:t>
            </a:r>
            <a:r>
              <a:rPr lang="zh-CN" altLang="en-US" dirty="0" smtClean="0"/>
              <a:t>纽带；</a:t>
            </a:r>
            <a:endParaRPr lang="en-US" altLang="zh-CN" dirty="0"/>
          </a:p>
          <a:p>
            <a:pPr lvl="1"/>
            <a:r>
              <a:rPr lang="zh-CN" altLang="en-US" dirty="0" smtClean="0"/>
              <a:t>反应</a:t>
            </a:r>
            <a:r>
              <a:rPr lang="zh-CN" altLang="en-US" dirty="0"/>
              <a:t>用户兴趣的重要</a:t>
            </a:r>
            <a:r>
              <a:rPr lang="zh-CN" altLang="en-US" dirty="0" smtClean="0"/>
              <a:t>数据源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kumimoji="1" lang="zh-CN" altLang="en-US" dirty="0" smtClean="0"/>
              <a:t>标签推荐的作用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方便用户输入</a:t>
            </a:r>
            <a:r>
              <a:rPr lang="zh-CN" altLang="en-US" dirty="0" smtClean="0"/>
              <a:t>标签 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zh-CN" altLang="en-US" dirty="0"/>
              <a:t>标签</a:t>
            </a:r>
            <a:r>
              <a:rPr lang="zh-CN" altLang="en-US" dirty="0" smtClean="0"/>
              <a:t>质量，利用后期推荐商品，良性循环 ；</a:t>
            </a:r>
            <a:endParaRPr lang="en-US" altLang="zh-CN" dirty="0" smtClean="0"/>
          </a:p>
          <a:p>
            <a:r>
              <a:rPr kumimoji="1" lang="zh-CN" altLang="en-US" dirty="0" smtClean="0"/>
              <a:t>例子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电影标签：演员，主题，类别等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论文关键字：主题，技术等；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图片标签：类别，颜色，物品等；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豆瓣电影标签推荐</a:t>
            </a:r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484784"/>
            <a:ext cx="8229600" cy="44274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ame 6"/>
          <p:cNvSpPr/>
          <p:nvPr/>
        </p:nvSpPr>
        <p:spPr>
          <a:xfrm>
            <a:off x="2915816" y="3933056"/>
            <a:ext cx="3312368" cy="504056"/>
          </a:xfrm>
          <a:prstGeom prst="frame">
            <a:avLst/>
          </a:prstGeom>
          <a:solidFill>
            <a:srgbClr val="FF0000"/>
          </a:solidFill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02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用户打标签习惯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用户在一段之间内“访问”相似的商品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近段时间，越多使用的标签越会使用；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但随着时间流逝，标签的影响也越来越弱；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用户对标签同义词的使用爱好不同，可能只使用其中一种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风景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景色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矩阵分解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奇异值分解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流行标签影响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模型概览</a:t>
            </a:r>
            <a:endParaRPr kumimoji="1"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7" y="3254280"/>
            <a:ext cx="4612863" cy="11108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5890"/>
            <a:ext cx="4355976" cy="894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409" y="113824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当前时间，用户使用某个标签的活跃程度：</a:t>
            </a:r>
            <a:endParaRPr kumimoji="1"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63509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用户对标签的权重和商品对标签的权重设置：</a:t>
            </a:r>
            <a:endParaRPr kumimoji="1" lang="zh-CN" alt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" y="5013176"/>
            <a:ext cx="5689682" cy="10938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99" y="458292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最终时间与频率加权的张量分解模型：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38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4425"/>
            <a:ext cx="8229600" cy="52254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优化算法</a:t>
            </a:r>
            <a:endParaRPr kumimoji="1"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196887"/>
            <a:ext cx="6048672" cy="5517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32859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评价指标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Precision@10</a:t>
            </a:r>
          </a:p>
          <a:p>
            <a:pPr lvl="1"/>
            <a:r>
              <a:rPr lang="en-US" altLang="zh-CN" dirty="0" smtClean="0"/>
              <a:t>Recall@10</a:t>
            </a:r>
          </a:p>
          <a:p>
            <a:r>
              <a:rPr lang="zh-CN" altLang="en-US" dirty="0" smtClean="0"/>
              <a:t>对比方法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MP:</a:t>
            </a:r>
            <a:r>
              <a:rPr lang="zh-CN" altLang="en-US" dirty="0" smtClean="0"/>
              <a:t>根据最流行的标签进行推荐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PITF:</a:t>
            </a:r>
            <a:r>
              <a:rPr lang="zh-CN" altLang="en-US" dirty="0"/>
              <a:t>改进的张量分解模型，显示</a:t>
            </a:r>
            <a:r>
              <a:rPr lang="zh-CN" altLang="en-US" dirty="0" smtClean="0"/>
              <a:t>地为</a:t>
            </a:r>
            <a:r>
              <a:rPr lang="zh-CN" altLang="en-US" dirty="0"/>
              <a:t>用户、资源以及标签之间的两两相互作用</a:t>
            </a:r>
            <a:r>
              <a:rPr lang="zh-CN" altLang="en-US" dirty="0" smtClean="0"/>
              <a:t>建模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1"/>
            <a:r>
              <a:rPr lang="en-US" altLang="zh-CN" dirty="0" smtClean="0"/>
              <a:t>BLL+MP:</a:t>
            </a:r>
            <a:r>
              <a:rPr lang="zh-CN" altLang="en-US" dirty="0"/>
              <a:t>利用用户以往打标签行为与当前 时间的间隔、标签的使用频次来估计用户将来重复使用某一标签的概率</a:t>
            </a:r>
          </a:p>
          <a:p>
            <a:pPr lvl="1"/>
            <a:r>
              <a:rPr lang="en-US" altLang="zh-CN" dirty="0" err="1" smtClean="0"/>
              <a:t>BLLac+MP</a:t>
            </a:r>
            <a:r>
              <a:rPr lang="en-US" altLang="zh-CN" dirty="0" smtClean="0"/>
              <a:t>:</a:t>
            </a:r>
            <a:r>
              <a:rPr lang="zh-CN" altLang="en-US" dirty="0"/>
              <a:t>加入关联模块，描述目标资 源的特征对用户的</a:t>
            </a:r>
            <a:r>
              <a:rPr lang="zh-CN" altLang="en-US" dirty="0" smtClean="0"/>
              <a:t>影响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55" y="980728"/>
            <a:ext cx="5652120" cy="22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300" y="1066835"/>
            <a:ext cx="7991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在因子维度足够大的时候，</a:t>
            </a:r>
            <a:r>
              <a:rPr lang="en-US" altLang="zh-CN" sz="2000" dirty="0" smtClean="0"/>
              <a:t>WMF</a:t>
            </a:r>
            <a:r>
              <a:rPr lang="zh-CN" altLang="en-US" sz="2000" dirty="0" smtClean="0"/>
              <a:t>的方法要好于</a:t>
            </a:r>
            <a:r>
              <a:rPr lang="en-US" altLang="zh-CN" sz="2000" dirty="0" smtClean="0"/>
              <a:t>KNN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隐藏向量因子维度也不是越大越好；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LWMF</a:t>
            </a:r>
            <a:r>
              <a:rPr lang="zh-CN" altLang="en-US" sz="2000" dirty="0" smtClean="0"/>
              <a:t>效果最好，相比于</a:t>
            </a:r>
            <a:r>
              <a:rPr lang="en-US" altLang="zh-CN" sz="2000" dirty="0" smtClean="0"/>
              <a:t>WMF</a:t>
            </a:r>
            <a:r>
              <a:rPr lang="zh-CN" altLang="en-US" sz="2000" dirty="0" smtClean="0"/>
              <a:t>至少有</a:t>
            </a:r>
            <a:r>
              <a:rPr lang="en-US" altLang="zh-CN" sz="2000" dirty="0" smtClean="0"/>
              <a:t>10%</a:t>
            </a:r>
            <a:r>
              <a:rPr lang="zh-CN" altLang="en-US" sz="2000" dirty="0" smtClean="0"/>
              <a:t>的提高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46245"/>
            <a:ext cx="5478775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引言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 smtClean="0"/>
              <a:t>基于加权局部矩阵分解的商品推荐</a:t>
            </a:r>
            <a:endParaRPr lang="en-US" altLang="zh-CN" dirty="0" smtClean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dirty="0" smtClean="0"/>
              <a:t>基于</a:t>
            </a:r>
            <a:r>
              <a:rPr lang="zh-CN" altLang="zh-CN" dirty="0" smtClean="0"/>
              <a:t>多主题矩阵分解的评分预测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时间和频率感知的个性化标签</a:t>
            </a:r>
            <a:r>
              <a:rPr lang="zh-CN" altLang="en-US" dirty="0" smtClean="0"/>
              <a:t>推荐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i="1" u="sng" dirty="0" smtClean="0"/>
              <a:t>总结</a:t>
            </a:r>
            <a:r>
              <a:rPr lang="zh-CN" altLang="en-US" i="1" u="sng" dirty="0"/>
              <a:t>和展望</a:t>
            </a:r>
            <a:endParaRPr lang="en-US" altLang="zh-CN" i="1" u="sng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总结和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利用数据局部性质，能够提升推荐效果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提出了一种加权局部矩阵分解模型，在商品推荐上较基本方法有一个较大的效果提升</a:t>
            </a:r>
            <a:endParaRPr lang="en-US" altLang="zh-CN" dirty="0" smtClean="0"/>
          </a:p>
          <a:p>
            <a:pPr lvl="1"/>
            <a:r>
              <a:rPr lang="zh-CN" altLang="en-US" dirty="0"/>
              <a:t>提出了一种局部矩阵分解的贝叶斯表示模型，将主题模型和概率矩阵分解结合在同一个</a:t>
            </a:r>
            <a:r>
              <a:rPr lang="zh-CN" altLang="en-US" dirty="0" smtClean="0"/>
              <a:t>模型中，在评分预测上效果有所提高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提出了一种局部时间和频率感知的标签推荐算法</a:t>
            </a:r>
            <a:endParaRPr lang="en-US" altLang="zh-CN" dirty="0" smtClean="0"/>
          </a:p>
          <a:p>
            <a:r>
              <a:rPr lang="zh-CN" altLang="en-US" dirty="0" smtClean="0"/>
              <a:t>展望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结合数据的局部性质和全局性质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利用用户消费商品的时间序列，进一步提高推荐效果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06758"/>
            <a:ext cx="7686266" cy="532923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两个推荐经典问题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评分预测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依据用户的历史</a:t>
            </a:r>
            <a:r>
              <a:rPr lang="zh-CN" altLang="en-US" dirty="0" smtClean="0">
                <a:solidFill>
                  <a:srgbClr val="FF0000"/>
                </a:solidFill>
              </a:rPr>
              <a:t>评分</a:t>
            </a:r>
            <a:r>
              <a:rPr lang="zh-CN" altLang="en-US" dirty="0" smtClean="0"/>
              <a:t>数据，预测用户对未评分商品的评分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餐馆打分，电影评分，电商商品打分等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依据用户的历史数据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zh-CN" altLang="en-US" dirty="0" smtClean="0">
                <a:solidFill>
                  <a:srgbClr val="FF0000"/>
                </a:solidFill>
              </a:rPr>
              <a:t>浏览，购买，评分</a:t>
            </a:r>
            <a:r>
              <a:rPr lang="zh-CN" altLang="en-US" dirty="0" smtClean="0"/>
              <a:t>等数据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，推荐用户潜在感兴趣的商品排序列表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音乐推荐，购买推荐，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推荐等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主要的协同过滤方法</a:t>
            </a:r>
            <a:endParaRPr lang="en-US" altLang="zh-CN" dirty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近邻类算法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User KNN, Item KNN</a:t>
            </a:r>
          </a:p>
          <a:p>
            <a:pPr lvl="1"/>
            <a:r>
              <a:rPr lang="zh-CN" altLang="en-US" dirty="0" smtClean="0"/>
              <a:t>矩阵分解类算法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基于点：</a:t>
            </a:r>
            <a:r>
              <a:rPr lang="en-US" altLang="zh-CN" dirty="0" smtClean="0"/>
              <a:t>SVD, Biased MF, PMF, NMF…</a:t>
            </a:r>
          </a:p>
          <a:p>
            <a:pPr lvl="2"/>
            <a:r>
              <a:rPr lang="zh-CN" altLang="en-US" dirty="0" smtClean="0"/>
              <a:t>基于排序：</a:t>
            </a:r>
            <a:r>
              <a:rPr lang="en-US" altLang="zh-CN" dirty="0" smtClean="0"/>
              <a:t>BPR </a:t>
            </a:r>
            <a:r>
              <a:rPr lang="zh-CN" altLang="en-US" dirty="0" smtClean="0"/>
              <a:t>类算法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概率图模型类算法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最大似然估计：</a:t>
            </a:r>
            <a:r>
              <a:rPr lang="en-US" altLang="zh-CN" dirty="0" smtClean="0"/>
              <a:t>Aspect Model, PLSA, Co-Clustering…</a:t>
            </a:r>
          </a:p>
          <a:p>
            <a:pPr lvl="2"/>
            <a:r>
              <a:rPr lang="zh-CN" altLang="en-US" dirty="0" smtClean="0"/>
              <a:t>贝叶斯估计：</a:t>
            </a:r>
            <a:r>
              <a:rPr lang="en-US" altLang="zh-CN" dirty="0" smtClean="0"/>
              <a:t>LDA, BUCM, BC…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引言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zh-CN" i="1" u="sng" dirty="0" smtClean="0"/>
              <a:t>基于加权局部矩阵分解的商品推荐</a:t>
            </a:r>
            <a:endParaRPr lang="en-US" altLang="zh-CN" i="1" u="sng" dirty="0" smtClean="0"/>
          </a:p>
          <a:p>
            <a:pPr marL="571500" lvl="0" indent="-571500">
              <a:buFont typeface="+mj-ea"/>
              <a:buAutoNum type="ea1JpnChsDbPeriod"/>
            </a:pPr>
            <a:r>
              <a:rPr lang="zh-CN" altLang="en-US" dirty="0" smtClean="0"/>
              <a:t>基于</a:t>
            </a:r>
            <a:r>
              <a:rPr lang="zh-CN" altLang="zh-CN" dirty="0" smtClean="0"/>
              <a:t>多主题矩阵分解的评分预测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时间和频率感知的个性化标签</a:t>
            </a:r>
            <a:r>
              <a:rPr lang="zh-CN" altLang="en-US" dirty="0" smtClean="0"/>
              <a:t>推荐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总结</a:t>
            </a:r>
            <a:r>
              <a:rPr lang="zh-CN" altLang="en-US" dirty="0"/>
              <a:t>和展望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基于加权局部矩阵分解的商品推荐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基于局部的矩阵分解算法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数据局部性质</a:t>
            </a:r>
            <a:endParaRPr lang="en-US" altLang="zh-CN" dirty="0" smtClean="0"/>
          </a:p>
          <a:p>
            <a:pPr lvl="2"/>
            <a:r>
              <a:rPr lang="en-US" altLang="zh-CN" dirty="0"/>
              <a:t>POI</a:t>
            </a:r>
            <a:r>
              <a:rPr lang="zh-CN" altLang="en-US" dirty="0" smtClean="0"/>
              <a:t>推荐：在同一个区域的用户访问的</a:t>
            </a:r>
            <a:r>
              <a:rPr lang="en-US" altLang="zh-CN" dirty="0" smtClean="0"/>
              <a:t>POI</a:t>
            </a:r>
            <a:r>
              <a:rPr lang="zh-CN" altLang="en-US" dirty="0" smtClean="0"/>
              <a:t>也类似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电影推荐：儿童用户喜欢看卡通类电影</a:t>
            </a:r>
            <a:endParaRPr lang="da-DK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00586"/>
            <a:ext cx="5819775" cy="2952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41361" y="316258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ea"/>
              </a:rPr>
              <a:t>子矩阵选择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3751" y="316258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+mn-ea"/>
              </a:rPr>
              <a:t>子</a:t>
            </a:r>
            <a:r>
              <a:rPr lang="zh-CN" altLang="en-US" sz="1600" b="1" dirty="0" smtClean="0">
                <a:latin typeface="+mn-ea"/>
              </a:rPr>
              <a:t>矩阵分解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41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行政公文纸.thmx</Template>
  <TotalTime>6648</TotalTime>
  <Words>2196</Words>
  <Application>Microsoft Macintosh PowerPoint</Application>
  <PresentationFormat>On-screen Show (4:3)</PresentationFormat>
  <Paragraphs>388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Cambria Math</vt:lpstr>
      <vt:lpstr>宋体</vt:lpstr>
      <vt:lpstr>微软雅黑</vt:lpstr>
      <vt:lpstr>Arial</vt:lpstr>
      <vt:lpstr>Office 主题</vt:lpstr>
      <vt:lpstr>基于局部信息的矩阵分解    推荐系统</vt:lpstr>
      <vt:lpstr>提纲</vt:lpstr>
      <vt:lpstr>提纲</vt:lpstr>
      <vt:lpstr>引言</vt:lpstr>
      <vt:lpstr>引言</vt:lpstr>
      <vt:lpstr>引言</vt:lpstr>
      <vt:lpstr>引言</vt:lpstr>
      <vt:lpstr>提纲</vt:lpstr>
      <vt:lpstr>基于加权局部矩阵分解的商品推荐</vt:lpstr>
      <vt:lpstr>背景介绍</vt:lpstr>
      <vt:lpstr>基于加权局部矩阵分解的商品推荐</vt:lpstr>
      <vt:lpstr>基于加权局部矩阵分解的商品推荐</vt:lpstr>
      <vt:lpstr>基于加权局部矩阵分解的商品推荐</vt:lpstr>
      <vt:lpstr>锚点选择</vt:lpstr>
      <vt:lpstr>锚点选择</vt:lpstr>
      <vt:lpstr>锚点选择</vt:lpstr>
      <vt:lpstr>锚点选择</vt:lpstr>
      <vt:lpstr>目标函数</vt:lpstr>
      <vt:lpstr>优化算法</vt:lpstr>
      <vt:lpstr>实验</vt:lpstr>
      <vt:lpstr>实验</vt:lpstr>
      <vt:lpstr>锚点个数对实验结果的影响</vt:lpstr>
      <vt:lpstr>锚点选择方法不同的实验对比</vt:lpstr>
      <vt:lpstr>锚点选择折扣系数不同的实验对比</vt:lpstr>
      <vt:lpstr>其他实验结果</vt:lpstr>
      <vt:lpstr>提纲</vt:lpstr>
      <vt:lpstr>基于多主题矩阵分解的评分预测</vt:lpstr>
      <vt:lpstr>基本思想</vt:lpstr>
      <vt:lpstr>基本模型</vt:lpstr>
      <vt:lpstr>优化算法</vt:lpstr>
      <vt:lpstr>生成过程</vt:lpstr>
      <vt:lpstr>实验</vt:lpstr>
      <vt:lpstr>RMSE实验结果分析</vt:lpstr>
      <vt:lpstr>聚类结果分析</vt:lpstr>
      <vt:lpstr>提纲</vt:lpstr>
      <vt:lpstr>时间和频率感知的个性化标签推荐</vt:lpstr>
      <vt:lpstr>豆瓣电影标签推荐</vt:lpstr>
      <vt:lpstr>用户打标签习惯</vt:lpstr>
      <vt:lpstr>模型概览</vt:lpstr>
      <vt:lpstr>优化算法</vt:lpstr>
      <vt:lpstr>实验</vt:lpstr>
      <vt:lpstr>实验</vt:lpstr>
      <vt:lpstr>提纲</vt:lpstr>
      <vt:lpstr>总结和展望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分布式内存数据库系统中的查询处理技术</dc:title>
  <dc:creator>Robert</dc:creator>
  <cp:lastModifiedBy>王科强</cp:lastModifiedBy>
  <cp:revision>320</cp:revision>
  <dcterms:created xsi:type="dcterms:W3CDTF">2015-03-09T05:38:43Z</dcterms:created>
  <dcterms:modified xsi:type="dcterms:W3CDTF">2017-03-13T01:41:28Z</dcterms:modified>
</cp:coreProperties>
</file>