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  <p:sldMasterId id="2147483677" r:id="rId4"/>
  </p:sldMasterIdLst>
  <p:notesMasterIdLst>
    <p:notesMasterId r:id="rId6"/>
  </p:notesMasterIdLst>
  <p:handoutMasterIdLst>
    <p:handoutMasterId r:id="rId30"/>
  </p:handoutMasterIdLst>
  <p:sldIdLst>
    <p:sldId id="523" r:id="rId5"/>
    <p:sldId id="421" r:id="rId7"/>
    <p:sldId id="483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400" r:id="rId29"/>
  </p:sldIdLst>
  <p:sldSz cx="12798425" cy="7198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4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5" y="-67"/>
      </p:cViewPr>
      <p:guideLst>
        <p:guide orient="horz" pos="2054"/>
        <p:guide pos="40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04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CE602D-F8C7-4941-90D9-B15D25EB66C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CD7E3F-3318-45A2-8463-9CBB5598EA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D33FA6-66A9-49E3-A241-0B3974859670}" type="datetime1">
              <a:rPr lang="zh-CN" altLang="en-US"/>
            </a:fld>
            <a:endParaRPr lang="en-US" sz="1200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7825" y="684213"/>
            <a:ext cx="6097588" cy="3430587"/>
          </a:xfrm>
          <a:prstGeom prst="rect">
            <a:avLst/>
          </a:prstGeom>
          <a:noFill/>
          <a:ln w="9525">
            <a:noFill/>
            <a:bevel/>
          </a:ln>
        </p:spPr>
      </p:sp>
      <p:sp>
        <p:nvSpPr>
          <p:cNvPr id="2053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/>
              <a:t>单击此处编辑母版文本样式</a:t>
            </a:r>
            <a:endParaRPr lang="zh-CN"/>
          </a:p>
          <a:p>
            <a:pPr>
              <a:defRPr/>
            </a:pPr>
            <a:r>
              <a:rPr lang="zh-CN"/>
              <a:t>第二级</a:t>
            </a:r>
            <a:endParaRPr lang="zh-CN"/>
          </a:p>
          <a:p>
            <a:pPr>
              <a:defRPr/>
            </a:pPr>
            <a:r>
              <a:rPr lang="zh-CN"/>
              <a:t>第三级</a:t>
            </a:r>
            <a:endParaRPr lang="zh-CN"/>
          </a:p>
          <a:p>
            <a:pPr>
              <a:defRPr/>
            </a:pPr>
            <a:r>
              <a:rPr lang="zh-CN"/>
              <a:t>第四级</a:t>
            </a:r>
            <a:endParaRPr lang="zh-CN"/>
          </a:p>
          <a:p>
            <a:pPr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A2BEF7-AB3C-42C6-9229-97FD9420E23E}" type="slidenum">
              <a:rPr lang="zh-CN" altLang="en-US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黑体" panose="02010609060101010101" pitchFamily="2" charset="-122"/>
              </a:rPr>
            </a:fld>
            <a:endParaRPr lang="en-US" altLang="zh-CN" sz="1200" dirty="0">
              <a:ea typeface="黑体" panose="02010609060101010101" pitchFamily="2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78437" y="3836449"/>
            <a:ext cx="7410495" cy="1511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="1" spc="300"/>
            </a:lvl1pPr>
          </a:lstStyle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单击此处编辑母版文本样式</a:t>
            </a:r>
            <a:endParaRPr lang="zh-CN" altLang="en-US" noProof="0" smtClean="0">
              <a:sym typeface="Arial" panose="020B0604020202020204" pitchFamily="34" charset="0"/>
            </a:endParaRPr>
          </a:p>
          <a:p>
            <a:pPr lvl="1"/>
            <a:r>
              <a:rPr lang="zh-CN" altLang="en-US" noProof="0" smtClean="0">
                <a:sym typeface="Arial" panose="020B0604020202020204" pitchFamily="34" charset="0"/>
              </a:rPr>
              <a:t>第二级</a:t>
            </a:r>
            <a:endParaRPr lang="zh-CN" altLang="en-US" noProof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1" descr="cover_b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044"/>
            <a:ext cx="12825088" cy="35195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6" descr="bar_white_bot"/>
          <p:cNvPicPr>
            <a:picLocks noChangeAspect="1"/>
          </p:cNvPicPr>
          <p:nvPr/>
        </p:nvPicPr>
        <p:blipFill>
          <a:blip r:embed="rId3"/>
          <a:srcRect b="1707"/>
          <a:stretch>
            <a:fillRect/>
          </a:stretch>
        </p:blipFill>
        <p:spPr>
          <a:xfrm>
            <a:off x="0" y="5567557"/>
            <a:ext cx="12798425" cy="1631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28" descr="bar_whit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798425" cy="2109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4" descr="bar_white_2"/>
          <p:cNvPicPr>
            <a:picLocks noChangeAspect="1"/>
          </p:cNvPicPr>
          <p:nvPr/>
        </p:nvPicPr>
        <p:blipFill>
          <a:blip r:embed="rId4"/>
          <a:srcRect l="47466" r="4236"/>
          <a:stretch>
            <a:fillRect/>
          </a:stretch>
        </p:blipFill>
        <p:spPr>
          <a:xfrm>
            <a:off x="5848169" y="0"/>
            <a:ext cx="6181462" cy="2109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29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193" y="858214"/>
            <a:ext cx="5294905" cy="42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0592031" y="173309"/>
            <a:ext cx="1966425" cy="316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1470" b="1" i="0" u="none" strike="noStrike" kern="1200" cap="none" spc="0" normalizeH="0" baseline="0" noProof="0">
                <a:ln>
                  <a:noFill/>
                </a:ln>
                <a:solidFill>
                  <a:srgbClr val="006EB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Confidential B</a:t>
            </a:r>
            <a:endParaRPr kumimoji="1" lang="zh-TW" altLang="en-US" sz="1470" b="1" i="0" u="none" strike="noStrike" kern="1200" cap="none" spc="0" normalizeH="0" baseline="0" noProof="0">
              <a:ln>
                <a:noFill/>
              </a:ln>
              <a:solidFill>
                <a:srgbClr val="006EBC"/>
              </a:solidFill>
              <a:effectLst/>
              <a:uLnTx/>
              <a:uFillTx/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056" name="Picture 37" descr="bar_white_bot"/>
          <p:cNvPicPr>
            <a:picLocks noChangeAspect="1"/>
          </p:cNvPicPr>
          <p:nvPr/>
        </p:nvPicPr>
        <p:blipFill>
          <a:blip r:embed="rId3"/>
          <a:srcRect l="36562" r="27742" b="1707"/>
          <a:stretch>
            <a:fillRect/>
          </a:stretch>
        </p:blipFill>
        <p:spPr>
          <a:xfrm>
            <a:off x="4410569" y="5567557"/>
            <a:ext cx="4568327" cy="163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51007" y="6535754"/>
            <a:ext cx="4032838" cy="252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Copyright © MediaTek</a:t>
            </a:r>
            <a:r>
              <a:rPr kumimoji="1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Inc.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All rights reserved</a:t>
            </a:r>
            <a:r>
              <a:rPr kumimoji="1" lang="en-US" altLang="zh-TW" sz="105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.</a:t>
            </a:r>
            <a:endParaRPr kumimoji="1" lang="en-US" sz="1050" b="0" i="0" u="none" strike="noStrike" kern="1200" cap="none" spc="0" normalizeH="0" baseline="0" noProof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2058" name="Picture 38" descr="bar_white_bot"/>
          <p:cNvPicPr>
            <a:picLocks noChangeAspect="1"/>
          </p:cNvPicPr>
          <p:nvPr/>
        </p:nvPicPr>
        <p:blipFill>
          <a:blip r:embed="rId3"/>
          <a:srcRect t="95583"/>
          <a:stretch>
            <a:fillRect/>
          </a:stretch>
        </p:blipFill>
        <p:spPr>
          <a:xfrm>
            <a:off x="0" y="7107342"/>
            <a:ext cx="12798425" cy="733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3281" y="2541312"/>
            <a:ext cx="11931865" cy="15131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3281" y="4282735"/>
            <a:ext cx="11931865" cy="128482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altLang="zh-TW"/>
              <a:t>Subtitle: Arial 24pt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940" y="292974"/>
            <a:ext cx="7494106" cy="58309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767392" y="1387463"/>
            <a:ext cx="11463782" cy="51207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A0F2-29D0-490A-AFA7-7690F0BADE6B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AF509-9230-4989-9EA9-F0A791D515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9522-35CC-4039-A76E-2D5617B6EB01}" type="datetime1">
              <a:rPr lang="zh-CN" alt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73563" y="6556375"/>
            <a:ext cx="4051300" cy="501650"/>
          </a:xfrm>
          <a:prstGeom prst="rect">
            <a:avLst/>
          </a:prstGeom>
        </p:spPr>
        <p:txBody>
          <a:bodyPr lIns="125730" tIns="62865" rIns="125730" bIns="62865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1F77E-CCD4-4408-9725-E46305A035D8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48A33-6566-4ED7-9FEF-61A1163AA5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6.png"/><Relationship Id="rId25" Type="http://schemas.openxmlformats.org/officeDocument/2006/relationships/image" Target="../media/image5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9.png"/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6400" y="3836988"/>
            <a:ext cx="7002463" cy="1511300"/>
          </a:xfrm>
          <a:prstGeom prst="rect">
            <a:avLst/>
          </a:prstGeom>
          <a:noFill/>
          <a:ln w="9525">
            <a:noFill/>
            <a:bevel/>
          </a:ln>
        </p:spPr>
        <p:txBody>
          <a:bodyPr vert="horz" wrap="square" lIns="92997" tIns="46498" rIns="92997" bIns="46498" numCol="1" anchor="t" anchorCtr="0" compatLnSpc="1"/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XXXX</a:t>
            </a:r>
            <a:r>
              <a:rPr lang="zh-CN" altLang="en-US" smtClean="0">
                <a:sym typeface="Arial" panose="020B0604020202020204" pitchFamily="34" charset="0"/>
              </a:rPr>
              <a:t>部分</a:t>
            </a:r>
            <a:r>
              <a:rPr lang="en-US" altLang="zh-CN" smtClean="0">
                <a:sym typeface="Arial" panose="020B0604020202020204" pitchFamily="34" charset="0"/>
              </a:rPr>
              <a:t>XX</a:t>
            </a:r>
            <a:r>
              <a:rPr lang="zh-CN" altLang="en-US" smtClean="0">
                <a:sym typeface="Arial" panose="020B0604020202020204" pitchFamily="34" charset="0"/>
              </a:rPr>
              <a:t>年</a:t>
            </a:r>
            <a:r>
              <a:rPr lang="en-US" altLang="zh-CN" smtClean="0">
                <a:sym typeface="Arial" panose="020B0604020202020204" pitchFamily="34" charset="0"/>
              </a:rPr>
              <a:t>XX</a:t>
            </a:r>
            <a:r>
              <a:rPr lang="zh-CN" altLang="en-US" smtClean="0">
                <a:sym typeface="Arial" panose="020B0604020202020204" pitchFamily="34" charset="0"/>
              </a:rPr>
              <a:t>月 月报</a:t>
            </a:r>
            <a:endParaRPr lang="en-US" altLang="zh-CN" smtClean="0">
              <a:sym typeface="Arial" panose="020B0604020202020204" pitchFamily="34" charset="0"/>
            </a:endParaRPr>
          </a:p>
          <a:p>
            <a:pPr lvl="0"/>
            <a:r>
              <a:rPr lang="en-US" altLang="zh-CN" smtClean="0">
                <a:sym typeface="Arial" panose="020B0604020202020204" pitchFamily="34" charset="0"/>
              </a:rPr>
              <a:t>                               ——XXX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1489075"/>
            <a:ext cx="127984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2"/>
          <p:cNvPicPr>
            <a:picLocks noChangeAspect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932363" y="2279650"/>
            <a:ext cx="27368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30275" indent="-930275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874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446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3018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590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ctr" defTabSz="930275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55650" indent="-290830" algn="l" defTabSz="93027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62050" indent="-231775" algn="l" defTabSz="930275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27505" indent="-230505" algn="l" defTabSz="930275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231775" algn="l" defTabSz="930275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173288" y="274638"/>
            <a:ext cx="6908800" cy="582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</a:t>
            </a:r>
            <a:endParaRPr lang="zh-CN" altLang="en-US" dirty="0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2300" y="1200150"/>
            <a:ext cx="11609388" cy="547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1063" y="6672263"/>
            <a:ext cx="28781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D1F77E-CCD4-4408-9725-E46305A035D8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9225" y="6672263"/>
            <a:ext cx="2878138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A48A33-6566-4ED7-9FEF-61A1163AA510}" type="slidenum">
              <a:rPr lang="zh-CN" altLang="en-US"/>
            </a:fld>
            <a:endParaRPr lang="zh-CN" altLang="en-US"/>
          </a:p>
        </p:txBody>
      </p:sp>
      <p:pic>
        <p:nvPicPr>
          <p:cNvPr id="3" name="图片 2" descr="图片5_副本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5" y="398780"/>
            <a:ext cx="2139950" cy="290195"/>
          </a:xfrm>
          <a:prstGeom prst="rect">
            <a:avLst/>
          </a:prstGeom>
        </p:spPr>
      </p:pic>
      <p:pic>
        <p:nvPicPr>
          <p:cNvPr id="8" name="图片 7" descr="图片4_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39225" y="0"/>
            <a:ext cx="3759200" cy="688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 spc="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0175"/>
            <a:ext cx="127984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3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7613" y="2921000"/>
            <a:ext cx="52832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30275" indent="-930275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marL="930275" indent="-93027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13874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18446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23018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2759075" indent="-9302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ctr" defTabSz="930275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55650" indent="-290830" algn="l" defTabSz="93027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62050" indent="-231775" algn="l" defTabSz="930275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27505" indent="-230505" algn="l" defTabSz="930275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231775" algn="l" defTabSz="930275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7.xml"/><Relationship Id="rId10" Type="http://schemas.openxmlformats.org/officeDocument/2006/relationships/image" Target="../media/image18.png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hyperlink" Target="http://lib.csdn.net/base/jav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hyperlink" Target="http://lib.csdn.net/base/java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8.pn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2" descr="cover_back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2047875"/>
            <a:ext cx="12830175" cy="3519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17" descr="gray_b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5567680"/>
            <a:ext cx="12830810" cy="1659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16" descr="gray_to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-53340"/>
            <a:ext cx="12830175" cy="2109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11" descr="bar_white_bot"/>
          <p:cNvPicPr>
            <a:picLocks noChangeAspect="1"/>
          </p:cNvPicPr>
          <p:nvPr/>
        </p:nvPicPr>
        <p:blipFill>
          <a:blip r:embed="rId4"/>
          <a:srcRect t="95583"/>
          <a:stretch>
            <a:fillRect/>
          </a:stretch>
        </p:blipFill>
        <p:spPr>
          <a:xfrm>
            <a:off x="1599883" y="7119006"/>
            <a:ext cx="9598660" cy="733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Picture 23" descr="icon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23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Picture 24" descr="icon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11" y="4799330"/>
            <a:ext cx="619913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5" name="Picture 25" descr="icon_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3774" y="4799330"/>
            <a:ext cx="619913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6" name="Picture 26" descr="icon_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264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7" name="Picture 27" descr="icon_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4020" y="4799330"/>
            <a:ext cx="609915" cy="619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8860" y="276225"/>
            <a:ext cx="1475740" cy="655955"/>
          </a:xfrm>
          <a:prstGeom prst="rect">
            <a:avLst/>
          </a:prstGeom>
        </p:spPr>
      </p:pic>
      <p:sp>
        <p:nvSpPr>
          <p:cNvPr id="6146" name="Text Box 3"/>
          <p:cNvSpPr>
            <a:spLocks noChangeArrowheads="1"/>
          </p:cNvSpPr>
          <p:nvPr/>
        </p:nvSpPr>
        <p:spPr bwMode="auto">
          <a:xfrm>
            <a:off x="607060" y="2338705"/>
            <a:ext cx="11565890" cy="2399665"/>
          </a:xfrm>
          <a:prstGeom prst="rect">
            <a:avLst/>
          </a:prstGeom>
          <a:noFill/>
          <a:ln w="9525">
            <a:noFill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中软国际：</a:t>
            </a:r>
            <a:r>
              <a:rPr lang="en-US" altLang="zh-CN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36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构建系统</a:t>
            </a:r>
            <a:endParaRPr lang="zh-CN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TPG/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华为业务群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海思业务线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/kirin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西安交付部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姓名：周超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0000134759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2022/01/04</a:t>
            </a:r>
            <a:endParaRPr lang="zh-CN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7381" y="565633"/>
          <a:ext cx="12252962" cy="6420320"/>
        </p:xfrm>
        <a:graphic>
          <a:graphicData uri="http://schemas.openxmlformats.org/drawingml/2006/table">
            <a:tbl>
              <a:tblPr/>
              <a:tblGrid>
                <a:gridCol w="2272939"/>
                <a:gridCol w="998002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文件名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说明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3866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main.mk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最主要的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文件，该文件中首先将对编译环境进行检查，同时引入其他的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文件。另外，该文件中还定义了几个最主要的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目标，例如 </a:t>
                      </a:r>
                      <a:r>
                        <a:rPr lang="en-US" sz="1400">
                          <a:latin typeface="Arial" panose="020B0604020202020204"/>
                        </a:rPr>
                        <a:t>droid，sdk，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等（参见后文“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目标说明”）。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help.mk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包含了名称为 </a:t>
                      </a:r>
                      <a:r>
                        <a:rPr lang="en-US" sz="1400">
                          <a:latin typeface="Arial" panose="020B0604020202020204"/>
                        </a:rPr>
                        <a:t>help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目标的定义，该目标将列出主要的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目标及其说明。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605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pathmap.mk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将许多头文件的路径通过名值对的方式定义为映射表，并提供 </a:t>
                      </a:r>
                      <a:r>
                        <a:rPr lang="en-US" sz="1400">
                          <a:latin typeface="Arial" panose="020B0604020202020204"/>
                        </a:rPr>
                        <a:t>include-path-for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函数来获取。例如，通过 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$(</a:t>
                      </a:r>
                      <a:r>
                        <a:rPr lang="en-US" sz="1400">
                          <a:latin typeface="Arial" panose="020B0604020202020204"/>
                        </a:rPr>
                        <a:t>call include-path-for, frameworks-native)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便可以获取到 </a:t>
                      </a:r>
                      <a:r>
                        <a:rPr lang="en-US" sz="1400">
                          <a:latin typeface="Arial" panose="020B0604020202020204"/>
                        </a:rPr>
                        <a:t>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本地代码需要的头文件路径。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4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envsetup.mk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配置 </a:t>
                      </a:r>
                      <a:r>
                        <a:rPr lang="en-US" sz="1400" dirty="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系统需要的环境变量，例如：</a:t>
                      </a:r>
                      <a:r>
                        <a:rPr lang="en-US" sz="1400" dirty="0">
                          <a:latin typeface="Arial" panose="020B0604020202020204"/>
                        </a:rPr>
                        <a:t>TARGET_PRODUCT，TARGET_BUILD_VARIANT，HOST_OS，HOST_ARCH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等。</a:t>
                      </a:r>
                      <a:br>
                        <a:rPr lang="zh-CN" altLang="en-US" sz="1400" dirty="0">
                          <a:latin typeface="Arial" panose="020B0604020202020204"/>
                        </a:rPr>
                      </a:br>
                      <a:r>
                        <a:rPr lang="zh-CN" altLang="en-US" sz="1400" dirty="0">
                          <a:latin typeface="Arial" panose="020B0604020202020204"/>
                        </a:rPr>
                        <a:t>当前编译的主机平台信息（例如操作系统，</a:t>
                      </a:r>
                      <a:r>
                        <a:rPr lang="en-US" sz="1400" dirty="0">
                          <a:latin typeface="Arial" panose="020B0604020202020204"/>
                        </a:rPr>
                        <a:t>CPU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类型等信息）就是在这个文件中确定的。</a:t>
                      </a:r>
                      <a:br>
                        <a:rPr lang="zh-CN" altLang="en-US" sz="1400" dirty="0">
                          <a:latin typeface="Arial" panose="020B0604020202020204"/>
                        </a:rPr>
                      </a:br>
                      <a:r>
                        <a:rPr lang="zh-CN" altLang="en-US" sz="1400" dirty="0">
                          <a:latin typeface="Arial" panose="020B0604020202020204"/>
                        </a:rPr>
                        <a:t>另外，该文件中还指定了各种编译结果的输出路径。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combo/select.mk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根据当前编译器的平台选择平台相关的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dumpvar.mk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在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开始之前，显示此次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的配置信息。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278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config.mk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/>
                        <a:buNone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整个 </a:t>
                      </a:r>
                      <a:r>
                        <a:rPr lang="en-US" sz="1400" dirty="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系统的配置文件，最重要的 </a:t>
                      </a:r>
                      <a:r>
                        <a:rPr lang="en-US" sz="1400" dirty="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文件之一。该文件中主要包含以下内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容：</a:t>
                      </a:r>
                      <a:endParaRPr lang="en-US" altLang="zh-CN" sz="1400" dirty="0" smtClean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定义了许多的常量来负责不同类型模块的编译。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 smtClean="0">
                          <a:latin typeface="Arial" panose="020B0604020202020204"/>
                        </a:rPr>
                        <a:t>定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义编译器参数以及常见文件后缀，例如 </a:t>
                      </a:r>
                      <a:r>
                        <a:rPr lang="en-US" altLang="zh-CN" sz="1400" dirty="0">
                          <a:latin typeface="Arial" panose="020B0604020202020204"/>
                        </a:rPr>
                        <a:t>.</a:t>
                      </a:r>
                      <a:r>
                        <a:rPr lang="en-US" sz="1400" dirty="0">
                          <a:latin typeface="Arial" panose="020B0604020202020204"/>
                        </a:rPr>
                        <a:t>zip,.jar.apk。</a:t>
                      </a:r>
                      <a:endParaRPr lang="en-US" sz="1400" dirty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根据 </a:t>
                      </a:r>
                      <a:r>
                        <a:rPr lang="en-US" sz="1400" dirty="0">
                          <a:latin typeface="Arial" panose="020B0604020202020204"/>
                        </a:rPr>
                        <a:t>BoardConfig.mk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文件，配置产品相关的参数。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  <a:p>
                      <a:pPr fontAlgn="t">
                        <a:buFont typeface="Arial" panose="020B0604020202020204"/>
                        <a:buChar char="•"/>
                      </a:pPr>
                      <a:r>
                        <a:rPr lang="zh-CN" altLang="en-US" sz="1400" dirty="0">
                          <a:latin typeface="Arial" panose="020B0604020202020204"/>
                        </a:rPr>
                        <a:t>设置一些常用工具的路径，例如 </a:t>
                      </a:r>
                      <a:r>
                        <a:rPr lang="en-US" sz="1400" dirty="0">
                          <a:latin typeface="Arial" panose="020B0604020202020204"/>
                        </a:rPr>
                        <a:t>flex，e2fsck，dx。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73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latin typeface="Arial" panose="020B0604020202020204"/>
                        </a:rPr>
                        <a:t>definitions.mk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最重要的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文件之一，在其中定义了大量的函数。这些函数都是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系统的其他文件将用到的。例如：</a:t>
                      </a:r>
                      <a:r>
                        <a:rPr lang="en-US" sz="1400">
                          <a:latin typeface="Arial" panose="020B0604020202020204"/>
                        </a:rPr>
                        <a:t>my-dir，all-subdir-makefiles，find-subdir-files，sign-package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等，关于这些函数的说明请参见每个函数的代码注释。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distdir.mk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针对 </a:t>
                      </a:r>
                      <a:r>
                        <a:rPr lang="en-US" sz="1400">
                          <a:latin typeface="Arial" panose="020B0604020202020204"/>
                        </a:rPr>
                        <a:t>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目标的定义。</a:t>
                      </a:r>
                      <a:r>
                        <a:rPr lang="en-US" sz="1400">
                          <a:latin typeface="Arial" panose="020B0604020202020204"/>
                        </a:rPr>
                        <a:t>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目标用来拷贝文件到指定路径。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dex_preopt.mk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针对启动 </a:t>
                      </a:r>
                      <a:r>
                        <a:rPr lang="en-US" sz="1400">
                          <a:latin typeface="Arial" panose="020B0604020202020204"/>
                        </a:rPr>
                        <a:t>jar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包的预先优化。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63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pdk_config.mk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顾名思义，针对 </a:t>
                      </a:r>
                      <a:r>
                        <a:rPr lang="en-US" sz="1400">
                          <a:latin typeface="Arial" panose="020B0604020202020204"/>
                        </a:rPr>
                        <a:t>pdk（Platform Developement Kit）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的配置文件。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68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${ONE_SHOT_MAKEFILE}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latin typeface="Arial" panose="020B0604020202020204"/>
                        </a:rPr>
                        <a:t>ONE_SHOT_MAKEFILE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是一个变量，当使用“</a:t>
                      </a:r>
                      <a:r>
                        <a:rPr lang="en-US" sz="1400">
                          <a:latin typeface="Arial" panose="020B0604020202020204"/>
                        </a:rPr>
                        <a:t>mm”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编译某个目录下的模块时，此变量的值即为当前指定路径下的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文件的路径。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${subdir_makefiles}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各个模块的 </a:t>
                      </a:r>
                      <a:r>
                        <a:rPr lang="en-US" sz="1400" dirty="0">
                          <a:latin typeface="Arial" panose="020B0604020202020204"/>
                        </a:rPr>
                        <a:t>Android.mk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文件的集合，这个集合是通过 </a:t>
                      </a:r>
                      <a:r>
                        <a:rPr lang="en-US" sz="1400" dirty="0">
                          <a:latin typeface="Arial" panose="020B0604020202020204"/>
                        </a:rPr>
                        <a:t>Python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脚本扫描得到的。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post_clean.mk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在前一次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的基础上检查当前 </a:t>
                      </a:r>
                      <a:r>
                        <a:rPr lang="en-US" sz="14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的配置，并执行必要清理工作。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latin typeface="Arial" panose="020B0604020202020204"/>
                        </a:rPr>
                        <a:t>legacy_prebuilts.mk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该文件中只定义了 </a:t>
                      </a:r>
                      <a:r>
                        <a:rPr lang="en-US" sz="1400" dirty="0">
                          <a:latin typeface="Arial" panose="020B0604020202020204"/>
                        </a:rPr>
                        <a:t>GRANDFATHERED_ALL_PREBUILT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变量。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Makefile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被 </a:t>
                      </a:r>
                      <a:r>
                        <a:rPr lang="en-US" sz="1400" dirty="0">
                          <a:latin typeface="Arial" panose="020B0604020202020204"/>
                        </a:rPr>
                        <a:t>main.mk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包含，该文件中的内容是辅助 </a:t>
                      </a:r>
                      <a:r>
                        <a:rPr lang="en-US" sz="1400" dirty="0">
                          <a:latin typeface="Arial" panose="020B0604020202020204"/>
                        </a:rPr>
                        <a:t>main.mk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的一些额外内容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。注意与根目录下</a:t>
                      </a:r>
                      <a:r>
                        <a:rPr lang="en-US" altLang="zh-CN" sz="1400" dirty="0" smtClean="0">
                          <a:latin typeface="Arial" panose="020B0604020202020204"/>
                        </a:rPr>
                        <a:t>Makefile</a:t>
                      </a:r>
                      <a:r>
                        <a:rPr lang="zh-CN" altLang="en-US" sz="1400" dirty="0" smtClean="0">
                          <a:latin typeface="Arial" panose="020B0604020202020204"/>
                        </a:rPr>
                        <a:t>不是一个文件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12125" marR="12125" marT="19400" marB="194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00127"/>
            <a:ext cx="11882030" cy="649224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模块编译说明</a:t>
            </a:r>
            <a:r>
              <a:rPr lang="zh-CN" altLang="en-US" sz="2000" b="1" dirty="0" smtClean="0"/>
              <a:t>：</a:t>
            </a:r>
            <a:endParaRPr lang="en-US" sz="2000" dirty="0" smtClean="0"/>
          </a:p>
          <a:p>
            <a:r>
              <a:rPr lang="en-US" sz="2000" dirty="0" smtClean="0"/>
              <a:t>        Android </a:t>
            </a:r>
            <a:r>
              <a:rPr lang="zh-CN" altLang="en-US" sz="2000" dirty="0" smtClean="0"/>
              <a:t>源码中包含了许多的模块，模块的类型有很多种，例如：</a:t>
            </a:r>
            <a:r>
              <a:rPr lang="en-US" sz="2000" b="1" dirty="0" smtClean="0">
                <a:hlinkClick r:id="rId1" tooltip="Java SE知识库"/>
              </a:rPr>
              <a:t>Java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应用，以及可执行文件等。并且，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或者 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库还可以分为静态的或者动态的，库或可执行文件既可能是针对设备的（本文的“设备”指的是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系统将被安装的机器，例如某个型号的手机或平板），也可能是针对主机的（本文的“主机”指的是开发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系统的编译机器，例如装有 </a:t>
            </a:r>
            <a:r>
              <a:rPr lang="en-US" sz="2000" dirty="0" smtClean="0"/>
              <a:t>Ubuntu </a:t>
            </a:r>
            <a:r>
              <a:rPr lang="zh-CN" altLang="en-US" sz="2000" dirty="0" smtClean="0"/>
              <a:t>操作系统的 </a:t>
            </a:r>
            <a:r>
              <a:rPr lang="en-US" sz="2000" dirty="0" smtClean="0"/>
              <a:t>PC </a:t>
            </a:r>
            <a:r>
              <a:rPr lang="zh-CN" altLang="en-US" sz="2000" dirty="0" smtClean="0"/>
              <a:t>机或装有 </a:t>
            </a:r>
            <a:r>
              <a:rPr lang="en-US" sz="2000" dirty="0" smtClean="0"/>
              <a:t>MacOS </a:t>
            </a:r>
            <a:r>
              <a:rPr lang="zh-CN" altLang="en-US" sz="2000" dirty="0" smtClean="0"/>
              <a:t>的 </a:t>
            </a:r>
            <a:r>
              <a:rPr lang="en-US" sz="2000" dirty="0" smtClean="0"/>
              <a:t>iMac </a:t>
            </a:r>
            <a:r>
              <a:rPr lang="zh-CN" altLang="en-US" sz="2000" dirty="0" smtClean="0"/>
              <a:t>或 </a:t>
            </a:r>
            <a:r>
              <a:rPr lang="en-US" sz="2000" dirty="0" smtClean="0"/>
              <a:t>Macbook）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rgbClr val="FF0000"/>
                </a:solidFill>
              </a:rPr>
              <a:t>不同类型的模块的编译步骤和方法是不一样，为了能够一致且方便的执行各种类型模块的编译，在 </a:t>
            </a:r>
            <a:r>
              <a:rPr lang="en-US" sz="2000" dirty="0" smtClean="0">
                <a:solidFill>
                  <a:srgbClr val="FF0000"/>
                </a:solidFill>
              </a:rPr>
              <a:t>config.mk </a:t>
            </a:r>
            <a:r>
              <a:rPr lang="zh-CN" altLang="en-US" sz="2000" dirty="0" smtClean="0">
                <a:solidFill>
                  <a:srgbClr val="FF0000"/>
                </a:solidFill>
              </a:rPr>
              <a:t>中定义了许多的常量，这其中的每个常量描述了一种类型模块的编译方式，</a:t>
            </a:r>
            <a:r>
              <a:rPr lang="zh-CN" altLang="en-US" sz="2000" dirty="0" smtClean="0"/>
              <a:t>这些常量有：</a:t>
            </a:r>
            <a:endParaRPr lang="zh-CN" altLang="en-US" sz="2000" dirty="0" smtClean="0"/>
          </a:p>
          <a:p>
            <a:r>
              <a:rPr lang="en-US" sz="2000" dirty="0" smtClean="0"/>
              <a:t>BUILD_HOST_STATIC_LIBRARY</a:t>
            </a:r>
            <a:endParaRPr lang="en-US" sz="2000" dirty="0" smtClean="0"/>
          </a:p>
          <a:p>
            <a:r>
              <a:rPr lang="en-US" sz="2000" dirty="0" smtClean="0"/>
              <a:t>BUILD_HOST_SHARED_LIBRARY</a:t>
            </a:r>
            <a:endParaRPr lang="en-US" sz="2000" dirty="0" smtClean="0"/>
          </a:p>
          <a:p>
            <a:r>
              <a:rPr lang="en-US" sz="2000" dirty="0" smtClean="0"/>
              <a:t>BUILD_STATIC_LIBRARY</a:t>
            </a:r>
            <a:endParaRPr lang="en-US" sz="2000" dirty="0" smtClean="0"/>
          </a:p>
          <a:p>
            <a:r>
              <a:rPr lang="en-US" sz="2000" dirty="0" smtClean="0"/>
              <a:t>BUILD_SHARED_LIBRARY</a:t>
            </a:r>
            <a:endParaRPr lang="en-US" sz="2000" dirty="0" smtClean="0"/>
          </a:p>
          <a:p>
            <a:r>
              <a:rPr lang="en-US" sz="2000" dirty="0" smtClean="0"/>
              <a:t>BUILD_EXECUTABLE</a:t>
            </a:r>
            <a:endParaRPr lang="en-US" sz="2000" dirty="0" smtClean="0"/>
          </a:p>
          <a:p>
            <a:r>
              <a:rPr lang="en-US" sz="2000" dirty="0" smtClean="0"/>
              <a:t>BUILD_HOST_EXECUTABLE</a:t>
            </a:r>
            <a:endParaRPr lang="en-US" sz="2000" dirty="0" smtClean="0"/>
          </a:p>
          <a:p>
            <a:r>
              <a:rPr lang="en-US" sz="2000" dirty="0" smtClean="0"/>
              <a:t>BUILD_PACKAGE</a:t>
            </a:r>
            <a:endParaRPr lang="en-US" sz="2000" dirty="0" smtClean="0"/>
          </a:p>
          <a:p>
            <a:r>
              <a:rPr lang="en-US" sz="2000" dirty="0" smtClean="0"/>
              <a:t>BUILD_PREBUILT</a:t>
            </a:r>
            <a:endParaRPr lang="en-US" sz="2000" dirty="0" smtClean="0"/>
          </a:p>
          <a:p>
            <a:r>
              <a:rPr lang="en-US" sz="2000" dirty="0" smtClean="0"/>
              <a:t>BUILD_MULTI_PREBUILT</a:t>
            </a:r>
            <a:endParaRPr lang="en-US" sz="2000" dirty="0" smtClean="0"/>
          </a:p>
          <a:p>
            <a:r>
              <a:rPr lang="en-US" sz="2000" dirty="0" smtClean="0"/>
              <a:t>BUILD_HOST_PREBUILT</a:t>
            </a:r>
            <a:endParaRPr lang="en-US" sz="2000" dirty="0" smtClean="0"/>
          </a:p>
          <a:p>
            <a:r>
              <a:rPr lang="en-US" sz="2000" dirty="0" smtClean="0"/>
              <a:t>BUILD_JAVA_LIBRARY</a:t>
            </a:r>
            <a:endParaRPr lang="en-US" sz="2000" dirty="0" smtClean="0"/>
          </a:p>
          <a:p>
            <a:r>
              <a:rPr lang="en-US" sz="2000" dirty="0" smtClean="0"/>
              <a:t>BUILD_STATIC_JAVA_LIBRARY</a:t>
            </a:r>
            <a:endParaRPr lang="en-US" sz="2000" dirty="0" smtClean="0"/>
          </a:p>
          <a:p>
            <a:r>
              <a:rPr lang="en-US" sz="2000" dirty="0" smtClean="0"/>
              <a:t>BUILD_HOST_JAVA_LIBRARY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87977"/>
            <a:ext cx="11882030" cy="224536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通过名称大概就可以猜出每个变量所对应的模块类型。</a:t>
            </a:r>
            <a:r>
              <a:rPr lang="zh-CN" altLang="en-US" sz="2000" dirty="0" smtClean="0">
                <a:solidFill>
                  <a:srgbClr val="FF0000"/>
                </a:solidFill>
              </a:rPr>
              <a:t>在模块的 </a:t>
            </a:r>
            <a:r>
              <a:rPr lang="en-US" sz="2000" dirty="0" smtClean="0">
                <a:solidFill>
                  <a:srgbClr val="FF0000"/>
                </a:solidFill>
              </a:rPr>
              <a:t>Android.mk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文件中，只要包含进这里对应的常量便可以执行相应类型模块的编译。</a:t>
            </a:r>
            <a:r>
              <a:rPr lang="zh-CN" altLang="en-US" sz="2000" dirty="0" smtClean="0">
                <a:sym typeface="+mn-ea"/>
              </a:rPr>
              <a:t>（例如：include $(BUILD_STATIC_LIBRARY)，</a:t>
            </a:r>
            <a:r>
              <a:rPr lang="zh-CN" altLang="en-US" sz="2000" dirty="0" smtClean="0"/>
              <a:t>对于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文件的编写请参见后文）</a:t>
            </a:r>
            <a:endParaRPr lang="zh-CN" altLang="en-US" sz="2000" dirty="0" smtClean="0"/>
          </a:p>
          <a:p>
            <a:r>
              <a:rPr lang="zh-CN" altLang="en-US" sz="2000" dirty="0" smtClean="0"/>
              <a:t>        这些常量的值都是另外一个 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文件的路径，详细的编译方式都是在对应的 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文件中定义的。这些常量和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文件的是一一对应的，对应规则也很简单：常量的名称是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文件的文件名除去后缀全部改为大写然后加上“</a:t>
            </a:r>
            <a:r>
              <a:rPr lang="en-US" sz="2000" dirty="0" smtClean="0"/>
              <a:t>BUILD_”</a:t>
            </a:r>
            <a:r>
              <a:rPr lang="zh-CN" altLang="en-US" sz="2000" dirty="0" smtClean="0"/>
              <a:t>作为前缀。</a:t>
            </a:r>
            <a:endParaRPr lang="zh-CN" altLang="en-US" sz="2000" dirty="0" smtClean="0"/>
          </a:p>
          <a:p>
            <a:r>
              <a:rPr lang="zh-CN" altLang="en-US" sz="2000" dirty="0" smtClean="0"/>
              <a:t>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文件的说明如下表所示：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7685" y="2932430"/>
          <a:ext cx="11882120" cy="4071620"/>
        </p:xfrm>
        <a:graphic>
          <a:graphicData uri="http://schemas.openxmlformats.org/drawingml/2006/table">
            <a:tbl>
              <a:tblPr/>
              <a:tblGrid>
                <a:gridCol w="2747010"/>
                <a:gridCol w="2214880"/>
                <a:gridCol w="6920230"/>
              </a:tblGrid>
              <a:tr h="2908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/>
                        <a:t>常量名称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Make</a:t>
                      </a:r>
                      <a:r>
                        <a:rPr lang="zh-CN" altLang="en-US" sz="1200" dirty="0" smtClean="0">
                          <a:latin typeface="Arial" panose="020B0604020202020204"/>
                        </a:rPr>
                        <a:t>文</a:t>
                      </a:r>
                      <a:r>
                        <a:rPr lang="zh-CN" altLang="en-US" sz="1200" dirty="0">
                          <a:latin typeface="Arial" panose="020B0604020202020204"/>
                        </a:rPr>
                        <a:t>件名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>
                          <a:latin typeface="Arial" panose="020B0604020202020204"/>
                        </a:rPr>
                        <a:t>说明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BUILD_HOST_STATIC_LIBRARY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host_static_library.mk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定义了如何编译主机上的静态库。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BUILD_HOST_SHARED_LIBRARY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host_shared_library.mk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定义了如何编译主机上的共享库。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BUILD_STATIC_LIBRARY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static_library.mk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latin typeface="Arial" panose="020B0604020202020204"/>
                        </a:rPr>
                        <a:t>定义了如何编译设备上的静态库。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BUILD_SHARED_LIBRARY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shared_library.mk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定义了如何编译设备上的共享库。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BUILD_EXECUTABLE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executable.mk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定义了如何编译设备上的可执行文件。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BUILD_HOST_EXECUTABLE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host_executable.mk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定义了如何编译主机上的可执行文件。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BUILD_PACKAGE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package.mk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定义了如何编译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APK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文件。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BUILD_PREBUILT</a:t>
                      </a:r>
                      <a:endParaRPr lang="en-US" sz="1200" b="0" kern="1200" dirty="0" smtClean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prebuilt.mk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定义了如何处理一个已经编译好的文件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(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例如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Jar 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包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)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。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BUILD_MULTI_PREBUILT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multi_prebuilt.mk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定义了如何处理一个或多个已编译文件，该文件的实现依赖 </a:t>
                      </a:r>
                      <a:r>
                        <a:rPr lang="en-US" sz="1200">
                          <a:latin typeface="Arial" panose="020B0604020202020204"/>
                        </a:rPr>
                        <a:t>prebuilt.mk。</a:t>
                      </a:r>
                      <a:endParaRPr 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BUILD_HOST_PREBUILT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host_prebuilt.mk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处理一个或多个主机上使用的已编译文件，该文件的实现依赖 </a:t>
                      </a:r>
                      <a:r>
                        <a:rPr lang="en-US" sz="1200">
                          <a:latin typeface="Arial" panose="020B0604020202020204"/>
                        </a:rPr>
                        <a:t>multi_prebuilt.mk。</a:t>
                      </a:r>
                      <a:endParaRPr 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定义了如何编译设备上的共享 </a:t>
                      </a:r>
                      <a:r>
                        <a:rPr lang="en-US" sz="120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>
                          <a:latin typeface="Arial" panose="020B0604020202020204"/>
                        </a:rPr>
                        <a:t>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BUILD_STATIC_JAVA_LIBRARY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static_java_library.mk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latin typeface="Arial" panose="020B0604020202020204"/>
                        </a:rPr>
                        <a:t>定义了如何编译设备上的静态 </a:t>
                      </a:r>
                      <a:r>
                        <a:rPr lang="en-US" sz="120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>
                          <a:latin typeface="Arial" panose="020B0604020202020204"/>
                        </a:rPr>
                        <a:t>库。</a:t>
                      </a:r>
                      <a:endParaRPr lang="zh-CN" altLang="en-US" sz="120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BUILD_HOST_JAVA_LIBRARY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latin typeface="Arial" panose="020B0604020202020204"/>
                        </a:rPr>
                        <a:t>host_java_library.mk</a:t>
                      </a:r>
                      <a:endParaRPr 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latin typeface="Arial" panose="020B0604020202020204"/>
                        </a:rPr>
                        <a:t>定义了如何编译主机上的共享 </a:t>
                      </a:r>
                      <a:r>
                        <a:rPr lang="en-US" sz="1200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sz="1200" dirty="0">
                          <a:latin typeface="Arial" panose="020B0604020202020204"/>
                        </a:rPr>
                        <a:t>库。</a:t>
                      </a:r>
                      <a:endParaRPr lang="zh-CN" altLang="en-US" sz="1200" dirty="0">
                        <a:latin typeface="Arial" panose="020B0604020202020204"/>
                      </a:endParaRPr>
                    </a:p>
                  </a:txBody>
                  <a:tcPr marL="31076" marR="31076" marT="49722" marB="497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57860" y="734060"/>
            <a:ext cx="4826000" cy="532320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不同类型的模块的编译过程会有一些相同的步骤，例如：编译一个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库和编译一个 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文件都需要定义如何编译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文件。因此，上表中的这些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的定义中会包含一些共同的代码逻辑。为了减少代码冗余，需要将共同的代码复用起来，复用的方式是将共同代码放到专门的文件中，然后在其他文件中包含这些文件的方式来实现的。由于篇幅关系，这里就不再对其他文件做详细描述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这些</a:t>
            </a:r>
            <a:r>
              <a:rPr lang="zh-CN" altLang="en-US" sz="2000" dirty="0" smtClean="0">
                <a:sym typeface="+mn-ea"/>
              </a:rPr>
              <a:t>编译方式定义文件的</a:t>
            </a:r>
            <a:r>
              <a:rPr lang="zh-CN" altLang="en-US" sz="2000" dirty="0" smtClean="0"/>
              <a:t>包含关系如右图所示（</a:t>
            </a:r>
            <a:r>
              <a:rPr lang="zh-CN" altLang="en-US" sz="2000">
                <a:sym typeface="+mn-ea"/>
              </a:rPr>
              <a:t>模块的编译方式定义文件的包含关系了解一下，</a:t>
            </a:r>
            <a:r>
              <a:rPr lang="zh-CN" altLang="en-US" sz="2000" dirty="0" smtClean="0"/>
              <a:t>知道就可以啦）：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到这里其实也可以看出，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Make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文件和其他编程语言的思想一样，需要对公共部分进行封装，然后使用时导入，调用执行等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其实这就是面向对象的代码封装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3554" name="Picture 2" descr="图 5. 模块的编译方式定义文件的包含关系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92115" y="734060"/>
            <a:ext cx="6807200" cy="57727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83260" y="732790"/>
            <a:ext cx="5504815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3.6 </a:t>
            </a:r>
            <a:r>
              <a:rPr lang="en-US" sz="2000" b="1" dirty="0" smtClean="0">
                <a:sym typeface="+mn-ea"/>
              </a:rPr>
              <a:t>make</a:t>
            </a:r>
            <a:r>
              <a:rPr lang="zh-CN" altLang="en-US" sz="2000" b="1" dirty="0" smtClean="0">
                <a:sym typeface="+mn-ea"/>
              </a:rPr>
              <a:t>目标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说明</a:t>
            </a:r>
            <a:r>
              <a:rPr lang="zh-CN" altLang="en-US" sz="2000" b="1" dirty="0" smtClean="0">
                <a:sym typeface="+mn-ea"/>
              </a:rPr>
              <a:t>：</a:t>
            </a:r>
            <a:endParaRPr lang="en-US" sz="2000" dirty="0" smtClean="0"/>
          </a:p>
          <a:p>
            <a:r>
              <a:rPr lang="en-US" sz="2000" dirty="0" smtClean="0"/>
              <a:t>        </a:t>
            </a:r>
            <a:r>
              <a:rPr lang="zh-CN" altLang="en-US" sz="2000" dirty="0" smtClean="0"/>
              <a:t>命令</a:t>
            </a:r>
            <a:r>
              <a:rPr lang="en-US" sz="2000" dirty="0" smtClean="0"/>
              <a:t>make -j8 / make droid </a:t>
            </a:r>
            <a:r>
              <a:rPr lang="en-US" sz="2000" dirty="0" smtClean="0">
                <a:sym typeface="+mn-ea"/>
              </a:rPr>
              <a:t>-j8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zh-CN" altLang="en-US" sz="2000" dirty="0" smtClean="0"/>
              <a:t>        如果在源码树的根目录直接调用“</a:t>
            </a:r>
            <a:r>
              <a:rPr lang="en-US" sz="2000" dirty="0" smtClean="0"/>
              <a:t>make</a:t>
            </a:r>
            <a:r>
              <a:rPr lang="en-US" sz="2000" dirty="0" smtClean="0">
                <a:latin typeface="宋体" panose="02010600030101010101" pitchFamily="2" charset="-122"/>
              </a:rPr>
              <a:t>”</a:t>
            </a:r>
            <a:r>
              <a:rPr lang="zh-CN" altLang="en-US" sz="2000" dirty="0" smtClean="0"/>
              <a:t>命令而不指定任何目标，则会选择默认目标：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/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en-US" sz="2000" dirty="0" smtClean="0"/>
              <a:t>（</a:t>
            </a:r>
            <a:r>
              <a:rPr lang="zh-CN" altLang="en-US" sz="2000" dirty="0" smtClean="0"/>
              <a:t>在 </a:t>
            </a:r>
            <a:r>
              <a:rPr lang="en-US" altLang="zh-CN" sz="2000" dirty="0" smtClean="0"/>
              <a:t>build/core/</a:t>
            </a:r>
            <a:r>
              <a:rPr lang="en-US" sz="2000" dirty="0" smtClean="0"/>
              <a:t>main.mk </a:t>
            </a:r>
            <a:r>
              <a:rPr lang="zh-CN" altLang="en-US" sz="2000" dirty="0" smtClean="0"/>
              <a:t>中定义）。因此，这和执行“</a:t>
            </a:r>
            <a:r>
              <a:rPr lang="en-US" sz="2000" dirty="0" smtClean="0"/>
              <a:t>make 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效果是一样的。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en-US" sz="2000" dirty="0" smtClean="0"/>
              <a:t>        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>
                <a:sym typeface="+mn-ea"/>
              </a:rPr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目标将编译出整个系统的镜像。</a:t>
            </a:r>
            <a:r>
              <a:rPr lang="zh-CN" altLang="en-US" sz="2000" dirty="0" smtClean="0">
                <a:solidFill>
                  <a:srgbClr val="FF0000"/>
                </a:solidFill>
              </a:rPr>
              <a:t>从源代码到编译出系统镜像，整个编译过程非常复杂。这个过程并不是在 </a:t>
            </a:r>
            <a:r>
              <a:rPr lang="en-US" sz="2000" dirty="0" smtClean="0">
                <a:solidFill>
                  <a:srgbClr val="FF0000"/>
                </a:solidFill>
              </a:rPr>
              <a:t>droid 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一个目标中定义的，而是 </a:t>
            </a:r>
            <a:r>
              <a:rPr lang="en-US" sz="2000" dirty="0" smtClean="0">
                <a:solidFill>
                  <a:srgbClr val="FF0000"/>
                </a:solidFill>
              </a:rPr>
              <a:t>droid </a:t>
            </a:r>
            <a:r>
              <a:rPr lang="zh-CN" altLang="en-US" sz="2000" dirty="0" smtClean="0">
                <a:solidFill>
                  <a:srgbClr val="FF0000"/>
                </a:solidFill>
              </a:rPr>
              <a:t>目标会依赖许多其他的目标，这些目标的互相配合导致了整个系统的编译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左图描述了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en-US" sz="2000" dirty="0" smtClean="0">
                <a:sym typeface="+mn-ea"/>
              </a:rPr>
              <a:t>droid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/>
              <a:t>目标所依赖的其他目标关系，下表则列出了这些</a:t>
            </a:r>
            <a:r>
              <a:rPr lang="zh-CN" altLang="en-US" sz="2000" dirty="0" smtClean="0">
                <a:sym typeface="+mn-ea"/>
              </a:rPr>
              <a:t>依赖的说明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4578" name="Picture 2" descr="图 6. droid 目标所依赖的其他 Make 目标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98590" y="1160145"/>
            <a:ext cx="6000750" cy="411289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2091" y="649233"/>
          <a:ext cx="11761829" cy="6064386"/>
        </p:xfrm>
        <a:graphic>
          <a:graphicData uri="http://schemas.openxmlformats.org/drawingml/2006/table">
            <a:tbl>
              <a:tblPr/>
              <a:tblGrid>
                <a:gridCol w="4692769"/>
                <a:gridCol w="7069060"/>
              </a:tblGrid>
              <a:tr h="14346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名称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latin typeface="Arial" panose="020B0604020202020204"/>
                        </a:rPr>
                        <a:t>说明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414397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apps_only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该目标将编译出当前配置下不包含 </a:t>
                      </a:r>
                      <a:r>
                        <a:rPr lang="en-US" sz="1600">
                          <a:latin typeface="Arial" panose="020B0604020202020204"/>
                        </a:rPr>
                        <a:t>user，userdebug，eng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标签（关于标签，请参见后文“添加新的模块”）的应用程序。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droidcore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该目标仅仅是所依赖的几个目标的组合，其本身不做更多的处理。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dist_files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该目标用来拷贝文件到 </a:t>
                      </a:r>
                      <a:r>
                        <a:rPr lang="en-US" altLang="zh-CN" sz="1600">
                          <a:latin typeface="Arial" panose="020B0604020202020204"/>
                        </a:rPr>
                        <a:t>/</a:t>
                      </a:r>
                      <a:r>
                        <a:rPr lang="en-US" sz="1600">
                          <a:latin typeface="Arial" panose="020B0604020202020204"/>
                        </a:rPr>
                        <a:t>out/dist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目录。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files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该目标仅仅是所依赖的几个目标的组合，其本身不做更多的处理。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4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prebuilt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该目标依赖于 </a:t>
                      </a:r>
                      <a:r>
                        <a:rPr lang="en-US" altLang="zh-CN" sz="1600">
                          <a:latin typeface="Arial" panose="020B0604020202020204"/>
                        </a:rPr>
                        <a:t>$(</a:t>
                      </a:r>
                      <a:r>
                        <a:rPr lang="en-US" sz="1600">
                          <a:latin typeface="Arial" panose="020B0604020202020204"/>
                        </a:rPr>
                        <a:t>ALL_PREBUILT)，$(ALL_PREBUILT)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的作用就是处理所有已编译好的文件。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$(modules_to_install)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Arial" panose="020B0604020202020204"/>
                        </a:rPr>
                        <a:t>modules_to_install 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变量包含了当前配置下所有会被安装的模块（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一个模块是否会被安装依赖于该产品的配置文件，模块的标签等信息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），因此该目标将导致所有会被安装的模块的编译。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$(modules_to_check)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该目标用来确保我们定义的构建模块是没有冗余的。</a:t>
                      </a:r>
                      <a:endParaRPr lang="zh-CN" alt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44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$(INSTALLED_ANDROID_INFO_TXT_TARGET)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该目标会生成一个关于当前 </a:t>
                      </a:r>
                      <a:r>
                        <a:rPr lang="en-US" sz="1600">
                          <a:latin typeface="Arial" panose="020B0604020202020204"/>
                        </a:rPr>
                        <a:t>Build </a:t>
                      </a:r>
                      <a:r>
                        <a:rPr lang="zh-CN" altLang="en-US" sz="1600">
                          <a:latin typeface="Arial" panose="020B0604020202020204"/>
                        </a:rPr>
                        <a:t>配置的设备信息的文件，该文件的生成路径是：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out/target/product/&lt;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product_name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&gt;/android-info.txt</a:t>
                      </a:r>
                      <a:endParaRPr lang="en-US" sz="1600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systemimage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system.img。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$(INSTALLED_BOOTIMAGE_TARGET)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boot.img。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$(INSTALLED_RECOVERYIMAGE_TARGET)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recovery.img。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77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$(INSTALLED_USERDATAIMAGE_TARGET)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userdata.img。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$(INSTALLED_CACHEIMAGE_TARGET)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latin typeface="Arial" panose="020B0604020202020204"/>
                        </a:rPr>
                        <a:t>生成 </a:t>
                      </a:r>
                      <a:r>
                        <a:rPr lang="en-US" sz="1600">
                          <a:latin typeface="Arial" panose="020B0604020202020204"/>
                        </a:rPr>
                        <a:t>cache.img。</a:t>
                      </a:r>
                      <a:endParaRPr lang="en-US" sz="160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44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$(INSTALLED_FILES_FILE)</a:t>
                      </a:r>
                      <a:endParaRPr lang="en-US" sz="16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latin typeface="Arial" panose="020B0604020202020204"/>
                        </a:rPr>
                        <a:t>该目标会生成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out/target/product/&lt;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product_name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&gt;/ installed-files.txt</a:t>
                      </a:r>
                      <a:r>
                        <a:rPr lang="en-US" sz="1600" dirty="0">
                          <a:latin typeface="Arial" panose="020B0604020202020204"/>
                        </a:rPr>
                        <a:t> </a:t>
                      </a:r>
                      <a:r>
                        <a:rPr lang="zh-CN" altLang="en-US" sz="1600" dirty="0">
                          <a:latin typeface="Arial" panose="020B0604020202020204"/>
                        </a:rPr>
                        <a:t>文件，该文件中内容是当前系统镜像中已经安装的文件列表。</a:t>
                      </a:r>
                      <a:endParaRPr lang="zh-CN" altLang="en-US" sz="1600" dirty="0">
                        <a:latin typeface="Arial" panose="020B0604020202020204"/>
                      </a:endParaRPr>
                    </a:p>
                  </a:txBody>
                  <a:tcPr marL="19620" marR="19620" marT="31392" marB="31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其</a:t>
            </a:r>
            <a:r>
              <a: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015" y="598805"/>
            <a:ext cx="12209780" cy="70675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除了</a:t>
            </a:r>
            <a:r>
              <a:rPr lang="en-US" sz="2000" dirty="0" smtClean="0">
                <a:sym typeface="+mn-ea"/>
              </a:rPr>
              <a:t>make droid</a:t>
            </a:r>
            <a:r>
              <a:rPr lang="zh-CN" altLang="en-US" sz="2000" dirty="0" smtClean="0">
                <a:sym typeface="+mn-ea"/>
              </a:rPr>
              <a:t>，还有</a:t>
            </a:r>
            <a:r>
              <a:rPr lang="zh-CN" altLang="en-US" sz="2000" dirty="0" smtClean="0"/>
              <a:t>其他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目标，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系统中包含的其他一些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目标说明如下表：</a:t>
            </a:r>
            <a:endParaRPr lang="zh-CN" altLang="en-US" sz="2000" dirty="0" smtClean="0"/>
          </a:p>
          <a:p>
            <a:r>
              <a:rPr lang="zh-CN" altLang="en-US" sz="2000" dirty="0" smtClean="0"/>
              <a:t>这就是为什么我们开发中可以单编模块，单编</a:t>
            </a:r>
            <a:r>
              <a:rPr lang="en-US" altLang="zh-CN" sz="2000" dirty="0" smtClean="0"/>
              <a:t>image</a:t>
            </a:r>
            <a:r>
              <a:rPr lang="zh-CN" altLang="en-US" sz="2000" dirty="0" smtClean="0"/>
              <a:t>的原因，因为已经提前准备好了编译命令。</a:t>
            </a:r>
            <a:endParaRPr lang="zh-CN" altLang="en-US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3834" y="1305560"/>
          <a:ext cx="12209508" cy="5781230"/>
        </p:xfrm>
        <a:graphic>
          <a:graphicData uri="http://schemas.openxmlformats.org/drawingml/2006/table">
            <a:tbl>
              <a:tblPr/>
              <a:tblGrid>
                <a:gridCol w="2412365"/>
                <a:gridCol w="9797143"/>
              </a:tblGrid>
              <a:tr h="2870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 dirty="0">
                          <a:latin typeface="Arial" panose="020B0604020202020204"/>
                        </a:rPr>
                        <a:t>目标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latin typeface="Arial" panose="020B0604020202020204"/>
                        </a:rPr>
                        <a:t>说明</a:t>
                      </a:r>
                      <a:endParaRPr lang="zh-CN" alt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执行清理，等同于：</a:t>
                      </a:r>
                      <a:r>
                        <a:rPr lang="en-US" sz="1400">
                          <a:latin typeface="Arial" panose="020B0604020202020204"/>
                        </a:rPr>
                        <a:t>rm -rf out/。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sdk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编译出 </a:t>
                      </a:r>
                      <a:r>
                        <a:rPr lang="en-US" sz="1400">
                          <a:latin typeface="Arial" panose="020B0604020202020204"/>
                        </a:rPr>
                        <a:t>Android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 </a:t>
                      </a:r>
                      <a:r>
                        <a:rPr lang="en-US" sz="1400">
                          <a:latin typeface="Arial" panose="020B0604020202020204"/>
                        </a:rPr>
                        <a:t>SDK。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clean-sdk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清理 </a:t>
                      </a:r>
                      <a:r>
                        <a:rPr lang="en-US" sz="1400">
                          <a:latin typeface="Arial" panose="020B0604020202020204"/>
                        </a:rPr>
                        <a:t>SDK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的编译产物。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294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update-api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更新 </a:t>
                      </a:r>
                      <a:r>
                        <a:rPr lang="en-US" sz="1400">
                          <a:latin typeface="Arial" panose="020B0604020202020204"/>
                        </a:rPr>
                        <a:t>API。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在 </a:t>
                      </a:r>
                      <a:r>
                        <a:rPr lang="en-US" sz="1400">
                          <a:latin typeface="Arial" panose="020B0604020202020204"/>
                        </a:rPr>
                        <a:t>framework API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改动后，需要先执行该命令来更新 </a:t>
                      </a:r>
                      <a:r>
                        <a:rPr lang="en-US" sz="1400">
                          <a:latin typeface="Arial" panose="020B0604020202020204"/>
                        </a:rPr>
                        <a:t>API，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公开的 </a:t>
                      </a:r>
                      <a:r>
                        <a:rPr lang="en-US" sz="1400">
                          <a:latin typeface="Arial" panose="020B0604020202020204"/>
                        </a:rPr>
                        <a:t>API  </a:t>
                      </a:r>
                      <a:r>
                        <a:rPr lang="zh-CN" sz="1400">
                          <a:latin typeface="Arial" panose="020B0604020202020204"/>
                        </a:rPr>
                        <a:t>是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记录在 </a:t>
                      </a:r>
                      <a:r>
                        <a:rPr lang="en-US" sz="1400">
                          <a:latin typeface="Arial" panose="020B0604020202020204"/>
                        </a:rPr>
                        <a:t>frameworks/base/api/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下的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txt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69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dist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执行 </a:t>
                      </a:r>
                      <a:r>
                        <a:rPr lang="en-US" sz="1400">
                          <a:latin typeface="Arial" panose="020B0604020202020204"/>
                        </a:rPr>
                        <a:t>Build，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并将 </a:t>
                      </a:r>
                      <a:r>
                        <a:rPr lang="en-US" sz="1400">
                          <a:latin typeface="Arial" panose="020B0604020202020204"/>
                        </a:rPr>
                        <a:t>MAKECMDGOALS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变量定义的输出文件拷贝到 </a:t>
                      </a:r>
                      <a:r>
                        <a:rPr lang="en-US" altLang="zh-CN" sz="1400">
                          <a:latin typeface="Arial" panose="020B0604020202020204"/>
                        </a:rPr>
                        <a:t>/</a:t>
                      </a:r>
                      <a:r>
                        <a:rPr lang="en-US" sz="1400">
                          <a:latin typeface="Arial" panose="020B0604020202020204"/>
                        </a:rPr>
                        <a:t>out/dist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目录。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all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编译所有内容，不管当前产品的定义中是否会包含。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help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帮助信息，显示主要的 </a:t>
                      </a:r>
                      <a:r>
                        <a:rPr lang="en-US" sz="1400">
                          <a:latin typeface="Arial" panose="020B0604020202020204"/>
                        </a:rPr>
                        <a:t>make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目标。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snod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从已经编译出的包快速重建系统镜像。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libandroid_runtime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 </a:t>
                      </a:r>
                      <a:r>
                        <a:rPr lang="en-US" sz="1400">
                          <a:latin typeface="Arial" panose="020B0604020202020204"/>
                        </a:rPr>
                        <a:t>JNI 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framework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编译所有 </a:t>
                      </a:r>
                      <a:r>
                        <a:rPr lang="en-US" sz="1400">
                          <a:latin typeface="Arial" panose="020B0604020202020204"/>
                        </a:rPr>
                        <a:t>Java framework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services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编译系统服务和相关内容。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&lt;local_target&gt;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编译一个指定的模块，</a:t>
                      </a:r>
                      <a:r>
                        <a:rPr lang="en-US" sz="1400">
                          <a:latin typeface="Arial" panose="020B0604020202020204"/>
                        </a:rPr>
                        <a:t>local_target </a:t>
                      </a:r>
                      <a:r>
                        <a:rPr lang="zh-CN" altLang="en-US" sz="1400">
                          <a:latin typeface="Arial" panose="020B0604020202020204"/>
                        </a:rPr>
                        <a:t>为模块的名称。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clean-&lt;local_target&gt;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清理一个指定模块的编译结果。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2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dump-products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显示所有产品的编译配置信息，例如：产品名，产品支持的地区语言，产品中会包含的模块等信息。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/>
                        </a:rPr>
                        <a:t>make PRODUCT-xxx-yyy</a:t>
                      </a:r>
                      <a:endParaRPr lang="en-US" sz="1400" b="1">
                        <a:solidFill>
                          <a:schemeClr val="tx1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编译某个指定的产品。</a:t>
                      </a:r>
                      <a:endParaRPr lang="zh-CN" alt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bootimage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boot.img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recoveryimage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recovery.img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userdataimage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latin typeface="Arial" panose="020B0604020202020204"/>
                        </a:rPr>
                        <a:t>生成 </a:t>
                      </a:r>
                      <a:r>
                        <a:rPr lang="en-US" sz="1400">
                          <a:latin typeface="Arial" panose="020B0604020202020204"/>
                        </a:rPr>
                        <a:t>userdata.img</a:t>
                      </a:r>
                      <a:endParaRPr lang="en-US" sz="140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4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FF0000"/>
                          </a:solidFill>
                          <a:latin typeface="Arial" panose="020B0604020202020204"/>
                        </a:rPr>
                        <a:t>make cacheimage</a:t>
                      </a:r>
                      <a:endParaRPr lang="en-US" sz="1400" b="1">
                        <a:solidFill>
                          <a:srgbClr val="FF0000"/>
                        </a:solidFill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latin typeface="Arial" panose="020B0604020202020204"/>
                        </a:rPr>
                        <a:t>生成 </a:t>
                      </a:r>
                      <a:r>
                        <a:rPr lang="en-US" sz="1400" dirty="0">
                          <a:latin typeface="Arial" panose="020B0604020202020204"/>
                        </a:rPr>
                        <a:t>cache.img</a:t>
                      </a:r>
                      <a:endParaRPr lang="en-US" sz="1400" dirty="0">
                        <a:latin typeface="Arial" panose="020B0604020202020204"/>
                      </a:endParaRPr>
                    </a:p>
                  </a:txBody>
                  <a:tcPr marL="22907" marR="22907" marT="36651" marB="366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86715" y="643890"/>
            <a:ext cx="12025630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3.7 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系统添加新的内容</a:t>
            </a:r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000" b="1" dirty="0" smtClean="0">
                <a:latin typeface="宋体" panose="02010600030101010101" pitchFamily="2" charset="-122"/>
                <a:sym typeface="+mn-ea"/>
              </a:rPr>
              <a:t>产品和模块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endParaRPr lang="en-US" altLang="zh-CN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）添加新的产品：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endParaRPr lang="zh-CN" altLang="en-US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/>
              <a:t>        当我们要开发一款新的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产品的时候，我们首先就需要在 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系统中添加对于该产品的定义。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在 </a:t>
            </a:r>
            <a:r>
              <a:rPr lang="en-US" sz="2000" dirty="0" smtClean="0"/>
              <a:t>Android Build </a:t>
            </a:r>
            <a:r>
              <a:rPr lang="zh-CN" altLang="en-US" sz="2000" dirty="0" smtClean="0"/>
              <a:t>系统中对产品定义的文件通常位于 </a:t>
            </a:r>
            <a:r>
              <a:rPr lang="en-US" sz="2000" dirty="0" smtClean="0"/>
              <a:t>device </a:t>
            </a:r>
            <a:r>
              <a:rPr lang="zh-CN" altLang="en-US" sz="2000" dirty="0" smtClean="0"/>
              <a:t>目录下（</a:t>
            </a:r>
            <a:r>
              <a:rPr lang="zh-CN" altLang="en-US" sz="2000" dirty="0" smtClean="0">
                <a:solidFill>
                  <a:srgbClr val="FF0000"/>
                </a:solidFill>
              </a:rPr>
              <a:t>另外还有一个可以定义产品的目录是 </a:t>
            </a:r>
            <a:r>
              <a:rPr lang="en-US" sz="2000" dirty="0" smtClean="0">
                <a:solidFill>
                  <a:srgbClr val="FF0000"/>
                </a:solidFill>
              </a:rPr>
              <a:t>vender 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目录，这是个历史遗留目录，</a:t>
            </a:r>
            <a:r>
              <a:rPr lang="en-US" sz="2000" dirty="0" smtClean="0">
                <a:solidFill>
                  <a:srgbClr val="FF0000"/>
                </a:solidFill>
              </a:rPr>
              <a:t>Google </a:t>
            </a:r>
            <a:r>
              <a:rPr lang="zh-CN" altLang="en-US" sz="2000" dirty="0" smtClean="0">
                <a:solidFill>
                  <a:srgbClr val="FF0000"/>
                </a:solidFill>
              </a:rPr>
              <a:t>已经建议不要在该目录中进行定义，而应当选择 </a:t>
            </a:r>
            <a:r>
              <a:rPr lang="en-US" sz="2000" dirty="0" smtClean="0">
                <a:solidFill>
                  <a:srgbClr val="FF0000"/>
                </a:solidFill>
              </a:rPr>
              <a:t>device 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</a:t>
            </a:r>
            <a:r>
              <a:rPr lang="zh-CN" altLang="en-US" sz="2000" dirty="0" smtClean="0"/>
              <a:t>）。</a:t>
            </a:r>
            <a:r>
              <a:rPr lang="en-US" sz="2000" dirty="0" smtClean="0"/>
              <a:t>device</a:t>
            </a:r>
            <a:r>
              <a:rPr lang="zh-CN" altLang="en-US" sz="2000" dirty="0" smtClean="0"/>
              <a:t>目录下根据公司名以及产品名分为二级目录，这一点我们在概述中已经提到过。例如</a:t>
            </a:r>
            <a:r>
              <a:rPr lang="en-US" altLang="zh-CN" sz="2000" dirty="0" smtClean="0"/>
              <a:t>qcom</a:t>
            </a:r>
            <a:r>
              <a:rPr lang="zh-CN" altLang="en-US" sz="2000" dirty="0" smtClean="0"/>
              <a:t>、mediatek、</a:t>
            </a:r>
            <a:r>
              <a:rPr lang="en-US" altLang="zh-CN" sz="2000" dirty="0" smtClean="0"/>
              <a:t>hisi</a:t>
            </a:r>
            <a:r>
              <a:rPr lang="zh-CN" altLang="en-US" sz="2000" dirty="0" smtClean="0"/>
              <a:t>等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通常，对于一个产品的定义通常至少会包括四个文件：</a:t>
            </a:r>
            <a:r>
              <a:rPr lang="en-US" sz="2000" dirty="0" smtClean="0"/>
              <a:t>AndroidProducts.mk</a:t>
            </a:r>
            <a:r>
              <a:rPr lang="zh-CN" altLang="en-US" sz="2000" dirty="0" smtClean="0"/>
              <a:t>、产品版本定义文件（</a:t>
            </a:r>
            <a:r>
              <a:rPr lang="zh-CN" altLang="en-US" sz="2000" dirty="0" smtClean="0">
                <a:sym typeface="+mn-ea"/>
              </a:rPr>
              <a:t>例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kirinxxx</a:t>
            </a:r>
            <a:r>
              <a:rPr lang="zh-CN" altLang="en-US" sz="2000" dirty="0" smtClean="0"/>
              <a:t>.mk）、</a:t>
            </a:r>
            <a:r>
              <a:rPr lang="en-US" sz="2000" dirty="0" smtClean="0"/>
              <a:t>BoardConfig.mk </a:t>
            </a:r>
            <a:r>
              <a:rPr lang="zh-CN" altLang="en-US" sz="2000" dirty="0" smtClean="0"/>
              <a:t>、 </a:t>
            </a:r>
            <a:r>
              <a:rPr lang="en-US" sz="2000" dirty="0" smtClean="0"/>
              <a:t>verndorsetup.sh。</a:t>
            </a:r>
            <a:r>
              <a:rPr lang="zh-CN" altLang="en-US" sz="2000" dirty="0" smtClean="0"/>
              <a:t>下面我们来详细说明这几个文件。</a:t>
            </a:r>
            <a:endParaRPr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AndroidProducts.mk</a:t>
            </a:r>
            <a:r>
              <a:rPr lang="en-US" sz="2000" dirty="0" smtClean="0"/>
              <a:t>：</a:t>
            </a:r>
            <a:r>
              <a:rPr lang="zh-CN" altLang="en-US" sz="2000" dirty="0" smtClean="0"/>
              <a:t>该文件中的内容很简单，只需要定义一个变量“</a:t>
            </a:r>
            <a:r>
              <a:rPr lang="en-US" sz="2000" dirty="0" smtClean="0"/>
              <a:t>PRODUCT_MAKEFILES”，</a:t>
            </a:r>
            <a:r>
              <a:rPr lang="zh-CN" altLang="en-US" sz="2000" dirty="0" smtClean="0"/>
              <a:t>该变量的值为产品版本定义文件名的列表，例如：</a:t>
            </a:r>
            <a:endParaRPr lang="en-US" altLang="zh-CN" sz="2000" dirty="0" smtClean="0"/>
          </a:p>
          <a:p>
            <a:pPr marL="342900" indent="-342900"/>
            <a:r>
              <a:rPr lang="zh-CN" altLang="en-US" sz="2000" dirty="0" smtClean="0"/>
              <a:t>PRODUCT</a:t>
            </a:r>
            <a:r>
              <a:rPr lang="zh-CN" altLang="en-US" sz="2000" dirty="0"/>
              <a:t>_MAKEFILES := $(LOCAL_DIR)/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zh-CN" altLang="en-US" sz="2000" dirty="0"/>
              <a:t>.mk</a:t>
            </a:r>
            <a:endParaRPr lang="zh-CN" altLang="en-US" sz="2000" dirty="0"/>
          </a:p>
          <a:p>
            <a:r>
              <a:rPr lang="zh-CN" altLang="en-US" sz="2000" dirty="0"/>
              <a:t>     也可以有如下定义，包含多个</a:t>
            </a:r>
            <a:r>
              <a:rPr lang="zh-CN" altLang="en-US" sz="2000" dirty="0" smtClean="0">
                <a:sym typeface="+mn-ea"/>
              </a:rPr>
              <a:t>产品版本定义文件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5148" y="6028547"/>
          <a:ext cx="8532283" cy="993423"/>
        </p:xfrm>
        <a:graphic>
          <a:graphicData uri="http://schemas.openxmlformats.org/drawingml/2006/table">
            <a:tbl>
              <a:tblPr/>
              <a:tblGrid>
                <a:gridCol w="8532283"/>
              </a:tblGrid>
              <a:tr h="99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/>
                        </a:rPr>
                        <a:t>PRODUCT_MAKEFILES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smtClean="0">
                          <a:latin typeface="Arial" panose="020B0604020202020204"/>
                        </a:rPr>
                        <a:t>$(</a:t>
                      </a:r>
                      <a:r>
                        <a:rPr lang="en-US" dirty="0">
                          <a:latin typeface="Arial" panose="020B0604020202020204"/>
                        </a:rPr>
                        <a:t>LOCAL_DIR)/full_stingray.mk \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                                             $(</a:t>
                      </a:r>
                      <a:r>
                        <a:rPr lang="en-US" dirty="0">
                          <a:latin typeface="Arial" panose="020B0604020202020204"/>
                        </a:rPr>
                        <a:t>LOCAL_DIR)/stingray_emu.mk \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                                             $(</a:t>
                      </a:r>
                      <a:r>
                        <a:rPr lang="en-US" dirty="0">
                          <a:latin typeface="Arial" panose="020B0604020202020204"/>
                        </a:rPr>
                        <a:t>LOCAL_DIR)/generic_stingray.mk </a:t>
                      </a:r>
                      <a:endParaRPr lang="en-US" dirty="0" smtClean="0">
                        <a:latin typeface="Arial" panose="020B0604020202020204"/>
                      </a:endParaRPr>
                    </a:p>
                  </a:txBody>
                  <a:tcPr marL="19050" marR="19050" marT="19050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468" y="687977"/>
            <a:ext cx="12035245" cy="101566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 smtClean="0"/>
              <a:t>产品版本定义文件：顾名思义，该文件中包含了对于特定产品版本的定义。该文件可能不只一个，因为同一个产品可能会有多种版本（例如，面向中国地区一个版本，面向美国地区一个版本）。该文件中可以定义的变量以及含义说明如</a:t>
            </a:r>
            <a:r>
              <a:rPr lang="zh-CN" altLang="en-US" sz="2000" dirty="0" smtClean="0"/>
              <a:t>下</a:t>
            </a:r>
            <a:r>
              <a:rPr sz="2000" dirty="0" smtClean="0"/>
              <a:t>表所示：</a:t>
            </a:r>
            <a:endParaRPr sz="2000" dirty="0" smtClean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4468" y="1828800"/>
          <a:ext cx="12035246" cy="4762830"/>
        </p:xfrm>
        <a:graphic>
          <a:graphicData uri="http://schemas.openxmlformats.org/drawingml/2006/table">
            <a:tbl>
              <a:tblPr/>
              <a:tblGrid>
                <a:gridCol w="3757587"/>
                <a:gridCol w="8277659"/>
              </a:tblGrid>
              <a:tr h="1451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常量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PRODUCT_NAME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最终用户将看到的完整产品名，会出现在“关于手机”信息中。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PRODUCT_MODEL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产品的型号，这也是最终用户将看到的。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PRODUCT_LOCALES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该产品支持的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地区（预制语种），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以空格分格，例如：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en_GB de_DE es_ES fr_CA。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32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PRODUCT_PACKAGES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该产品版本中包含的 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应用程序，以空格分格，例如：</a:t>
                      </a: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Calendar Contacts。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12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PRODUCT_DEVICE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该产品的工业设计的名称。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PRODUCT_MANUFACTURER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制造商的名称。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PRODUCT_BRAND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该产品专门定义的商标（如果有的话）。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3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PRODUCT_PROPERTY_OVERRIDES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对于商品属性的定义。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PRODUCT_COPY_FILES</a:t>
                      </a:r>
                      <a:endParaRPr lang="en-US" altLang="en-US" sz="14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编译该产品时需要拷贝的文件，以“源路径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目标路径”的形式。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3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PRODUCT_OTA_PUBLIC_KEYS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对于该产品的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OTA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公开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key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的列表。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31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PRODUCT_POLICY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产品使用的策略。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5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PRODUCT_PACKAGE_OVERLAYS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指出是否要使用默认的资源或添加产品特定定义来覆盖。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8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PRODUCT_CONTRIBUTORS_FILE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文件，其中包含项目的贡献者。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8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PRODUCT_TAGS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该产品的标签，以空格分格。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19917" marR="19917" marT="31867" marB="3186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4468" y="569343"/>
            <a:ext cx="12035245" cy="101566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通常情况下，我们并不需要定义所有这些变量。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系统的已经预先定义好了一些组合，它们都位于 </a:t>
            </a:r>
            <a:r>
              <a:rPr lang="en-US" altLang="zh-CN" sz="2000" dirty="0" smtClean="0"/>
              <a:t>/build/target/product/</a:t>
            </a:r>
            <a:r>
              <a:rPr lang="zh-CN" altLang="en-US" sz="2000" dirty="0" smtClean="0"/>
              <a:t>下，每个文件定义了一个组合，我们只要继承这些预置的定义，然后再覆盖自己想要的变量定义即可（</a:t>
            </a:r>
            <a:r>
              <a:rPr lang="zh-CN" altLang="en-US" sz="2000" dirty="0" smtClean="0">
                <a:solidFill>
                  <a:srgbClr val="FF0000"/>
                </a:solidFill>
              </a:rPr>
              <a:t>这里我们想知道一些默认的配置值可以去那里查询</a:t>
            </a:r>
            <a:r>
              <a:rPr lang="zh-CN" altLang="en-US" sz="2000" dirty="0" smtClean="0"/>
              <a:t>）。例如：</a:t>
            </a:r>
            <a:endParaRPr sz="2000" dirty="0" smtClean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41291" y="1716657"/>
          <a:ext cx="9209479" cy="2208361"/>
        </p:xfrm>
        <a:graphic>
          <a:graphicData uri="http://schemas.openxmlformats.org/drawingml/2006/table">
            <a:tbl>
              <a:tblPr/>
              <a:tblGrid>
                <a:gridCol w="9209479"/>
              </a:tblGrid>
              <a:tr h="22083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继承 </a:t>
                      </a:r>
                      <a:r>
                        <a:rPr lang="en-US" dirty="0">
                          <a:latin typeface="Arial" panose="020B0604020202020204"/>
                        </a:rPr>
                        <a:t>full_base.mk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文件中的定义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$(</a:t>
                      </a:r>
                      <a:r>
                        <a:rPr lang="en-US" dirty="0">
                          <a:latin typeface="Arial" panose="020B0604020202020204"/>
                        </a:rPr>
                        <a:t>call inherit-product, $(SRC_TARGET_DIR)/product/full_base.mk)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覆盖其中已经定义的一些变量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PRODUCT_NAME := </a:t>
                      </a:r>
                      <a:r>
                        <a:rPr lang="en-US" altLang="zh-CN" sz="1800" dirty="0" smtClean="0">
                          <a:sym typeface="+mn-ea"/>
                        </a:rPr>
                        <a:t>kirinxxx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PRODUCT_DEVICE := </a:t>
                      </a:r>
                      <a:r>
                        <a:rPr lang="en-US" altLang="zh-CN" sz="1800" dirty="0" smtClean="0">
                          <a:sym typeface="+mn-ea"/>
                        </a:rPr>
                        <a:t>kirinxxx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PRODUCT_BRAND := CMCC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PRODUCT_MODEL := M653</a:t>
                      </a:r>
                      <a:endParaRPr lang="en-US" dirty="0" smtClean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1"/>
          <p:cNvSpPr txBox="1"/>
          <p:nvPr/>
        </p:nvSpPr>
        <p:spPr>
          <a:xfrm>
            <a:off x="374468" y="4107226"/>
            <a:ext cx="12035245" cy="255333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BoardConfig.mk</a:t>
            </a:r>
            <a:r>
              <a:rPr lang="zh-CN" altLang="en-US" sz="2000" dirty="0" smtClean="0"/>
              <a:t>：该文件用来配置硬件主板，它其中定义的都是设备底层的硬件特性。例如：该设备的主板相关信息，</a:t>
            </a:r>
            <a:r>
              <a:rPr lang="en-US" altLang="zh-CN" sz="2000" dirty="0" err="1" smtClean="0"/>
              <a:t>Wifi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相关信息，还有 </a:t>
            </a:r>
            <a:r>
              <a:rPr lang="en-US" altLang="zh-CN" sz="2000" dirty="0" err="1" smtClean="0"/>
              <a:t>bootloader</a:t>
            </a:r>
            <a:r>
              <a:rPr lang="zh-CN" altLang="en-US" sz="2000" dirty="0" smtClean="0"/>
              <a:t>，内核，</a:t>
            </a:r>
            <a:r>
              <a:rPr lang="en-US" altLang="zh-CN" sz="2000" dirty="0" err="1" smtClean="0"/>
              <a:t>radioimage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等信息。对于该文件的示例，请参看 </a:t>
            </a:r>
            <a:r>
              <a:rPr lang="en-US" altLang="zh-CN" sz="2000" dirty="0" smtClean="0"/>
              <a:t>Android </a:t>
            </a:r>
            <a:r>
              <a:rPr lang="zh-CN" altLang="en-US" sz="2000" dirty="0" smtClean="0"/>
              <a:t>源码树已经有的文件，这里不再举例。</a:t>
            </a:r>
            <a:endParaRPr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vendorsetup.sh</a:t>
            </a:r>
            <a:r>
              <a:rPr lang="zh-CN" altLang="en-US" sz="2000" dirty="0" smtClean="0"/>
              <a:t>：该文件中作用是通过 </a:t>
            </a:r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函数在 </a:t>
            </a:r>
            <a:r>
              <a:rPr lang="en-US" altLang="zh-CN" sz="2000" dirty="0" smtClean="0"/>
              <a:t>lunch </a:t>
            </a:r>
            <a:r>
              <a:rPr lang="zh-CN" altLang="en-US" sz="2000" dirty="0" smtClean="0"/>
              <a:t>函数中添加一个菜单选项。该函数的参数是产品名称加上编译类型，中间以“</a:t>
            </a:r>
            <a:r>
              <a:rPr lang="en-US" altLang="zh-CN" sz="2000" dirty="0" smtClean="0"/>
              <a:t>-”</a:t>
            </a:r>
            <a:r>
              <a:rPr lang="zh-CN" altLang="en-US" sz="2000" dirty="0" smtClean="0"/>
              <a:t>连接，例如：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-userdebug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-user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add_lunch_combo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+mn-ea"/>
              </a:rPr>
              <a:t>kirinxxx</a:t>
            </a:r>
            <a:r>
              <a:rPr lang="en-US" altLang="zh-CN" sz="2000" dirty="0" smtClean="0"/>
              <a:t>-eng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2595" y="690245"/>
            <a:ext cx="969137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一，简介</a:t>
            </a:r>
            <a:endParaRPr lang="zh-CN" altLang="en-US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二，概述</a:t>
            </a:r>
            <a:endParaRPr lang="zh-CN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三，编译Android系统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执行编译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3.2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Build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结果的目录结构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3.3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Build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生成的镜像文件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3.4</a:t>
            </a:r>
            <a:r>
              <a:rPr 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Make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3.5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模块编译说明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3.6 make目标说明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3.7 在Build系统添加新的内容：产品和模块</a:t>
            </a:r>
            <a:r>
              <a:rPr lang="zh-CN" altLang="en-US" sz="3200" dirty="0" smtClean="0">
                <a:sym typeface="+mn-ea"/>
              </a:rPr>
              <a:t>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21117" y="638355"/>
            <a:ext cx="12035245" cy="6555641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/build/envsetup.sh </a:t>
            </a:r>
            <a:r>
              <a:rPr lang="zh-CN" altLang="en-US" sz="2000" dirty="0" smtClean="0"/>
              <a:t>会扫描所有 </a:t>
            </a:r>
            <a:r>
              <a:rPr lang="en-US" altLang="zh-CN" sz="2000" dirty="0" smtClean="0"/>
              <a:t>device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vender </a:t>
            </a:r>
            <a:r>
              <a:rPr lang="zh-CN" altLang="en-US" sz="2000" dirty="0" smtClean="0"/>
              <a:t>二级目录下的名称为</a:t>
            </a:r>
            <a:r>
              <a:rPr lang="en-US" altLang="zh-CN" sz="2000" dirty="0" smtClean="0"/>
              <a:t>“vendorsetup.sh”</a:t>
            </a:r>
            <a:r>
              <a:rPr lang="zh-CN" altLang="en-US" sz="2000" dirty="0" smtClean="0"/>
              <a:t>文件，并根据其中的内容来确定 </a:t>
            </a:r>
            <a:r>
              <a:rPr lang="en-US" altLang="zh-CN" sz="2000" dirty="0" smtClean="0"/>
              <a:t>lunch </a:t>
            </a:r>
            <a:r>
              <a:rPr lang="zh-CN" altLang="en-US" sz="2000" dirty="0" smtClean="0"/>
              <a:t>函数的 菜单选项。</a:t>
            </a:r>
            <a:r>
              <a:rPr lang="zh-CN" altLang="en-US" sz="2000" dirty="0" smtClean="0">
                <a:solidFill>
                  <a:srgbClr val="FF0000"/>
                </a:solidFill>
              </a:rPr>
              <a:t>闻泰修改了</a:t>
            </a:r>
            <a:r>
              <a:rPr lang="en-US" altLang="zh-CN" sz="2000" dirty="0" smtClean="0">
                <a:solidFill>
                  <a:srgbClr val="FF0000"/>
                </a:solidFill>
              </a:rPr>
              <a:t>/build/envsetup.sh</a:t>
            </a:r>
            <a:r>
              <a:rPr lang="zh-CN" altLang="en-US" sz="2000" dirty="0" smtClean="0">
                <a:solidFill>
                  <a:srgbClr val="FF0000"/>
                </a:solidFill>
              </a:rPr>
              <a:t>，采用遍历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wingcust</a:t>
            </a:r>
            <a:r>
              <a:rPr lang="zh-CN" altLang="en-US" sz="2000" dirty="0" smtClean="0">
                <a:solidFill>
                  <a:srgbClr val="FF0000"/>
                </a:solidFill>
              </a:rPr>
              <a:t>目录的方式添加所有的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wingcust</a:t>
            </a:r>
            <a:r>
              <a:rPr lang="zh-CN" altLang="en-US" sz="2000" dirty="0" smtClean="0">
                <a:solidFill>
                  <a:srgbClr val="FF0000"/>
                </a:solidFill>
              </a:rPr>
              <a:t>项目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  在配置了以上的文件之后，便可以编译出我们新添加的设备的系统镜像了。首先，调用“</a:t>
            </a:r>
            <a:r>
              <a:rPr lang="en-US" altLang="zh-CN" sz="2000" dirty="0" smtClean="0"/>
              <a:t>source build/envsetup.sh”</a:t>
            </a:r>
            <a:r>
              <a:rPr lang="zh-CN" altLang="en-US" sz="2000" dirty="0" smtClean="0"/>
              <a:t>该命令的输出中会看到 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系统已经引入了刚刚添加的 </a:t>
            </a:r>
            <a:r>
              <a:rPr lang="en-US" altLang="zh-CN" sz="2000" dirty="0" smtClean="0"/>
              <a:t>vendorsetup.sh </a:t>
            </a:r>
            <a:r>
              <a:rPr lang="zh-CN" altLang="en-US" sz="2000" dirty="0" smtClean="0"/>
              <a:t>文件。然后再调用“</a:t>
            </a:r>
            <a:r>
              <a:rPr lang="en-US" altLang="zh-CN" sz="2000" dirty="0" smtClean="0"/>
              <a:t>lunch”</a:t>
            </a:r>
            <a:r>
              <a:rPr lang="zh-CN" altLang="en-US" sz="2000" dirty="0" smtClean="0"/>
              <a:t>函数，该函数输出的列表中将包含新添加的 </a:t>
            </a:r>
            <a:r>
              <a:rPr lang="en-US" altLang="zh-CN" sz="2000" dirty="0" smtClean="0"/>
              <a:t>vendorsetup.sh </a:t>
            </a:r>
            <a:r>
              <a:rPr lang="zh-CN" altLang="en-US" sz="2000" dirty="0" smtClean="0"/>
              <a:t>中添加的条目。然后通过编号或名称选择即可。最后，调用“</a:t>
            </a:r>
            <a:r>
              <a:rPr lang="en-US" altLang="zh-CN" sz="2000" dirty="0" smtClean="0"/>
              <a:t>make -j8”</a:t>
            </a:r>
            <a:r>
              <a:rPr lang="zh-CN" altLang="en-US" sz="2000" dirty="0" smtClean="0"/>
              <a:t>来执行编译即可。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2000" b="1" dirty="0" smtClean="0"/>
              <a:t>添加新的模块：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dirty="0" smtClean="0"/>
              <a:t>        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源码中包含了许多的模块，模块的类型有很多种，例如：</a:t>
            </a:r>
            <a:r>
              <a:rPr lang="en-US" sz="2000" b="1" dirty="0" smtClean="0">
                <a:hlinkClick r:id="rId1" tooltip="Java SE知识库"/>
              </a:rPr>
              <a:t>Java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库，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应用，以及可执行文件等，这里就不再赘述。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在源码树中，一个模块的所有文件通常都位于同一个文件夹中。为了将当前模块添加到整个 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系统中，</a:t>
            </a:r>
            <a:r>
              <a:rPr lang="zh-CN" altLang="en-US" sz="2000" dirty="0" smtClean="0">
                <a:solidFill>
                  <a:srgbClr val="FF0000"/>
                </a:solidFill>
              </a:rPr>
              <a:t>每个模块都需要一个专门的 </a:t>
            </a:r>
            <a:r>
              <a:rPr lang="en-US" altLang="zh-CN" sz="2000" dirty="0" smtClean="0">
                <a:solidFill>
                  <a:srgbClr val="FF0000"/>
                </a:solidFill>
              </a:rPr>
              <a:t>Make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文件，该文件的名称为“</a:t>
            </a:r>
            <a:r>
              <a:rPr lang="en-US" altLang="zh-CN" sz="2000" dirty="0" smtClean="0">
                <a:solidFill>
                  <a:srgbClr val="FF0000"/>
                </a:solidFill>
              </a:rPr>
              <a:t>Android.mk”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系统会扫描名称为“</a:t>
            </a:r>
            <a:r>
              <a:rPr lang="en-US" altLang="zh-CN" sz="2000" dirty="0" smtClean="0"/>
              <a:t>Android.mk”</a:t>
            </a:r>
            <a:r>
              <a:rPr lang="zh-CN" altLang="en-US" sz="2000" dirty="0" smtClean="0"/>
              <a:t>的文件，并根据该文件中内容编译出相应的产物。</a:t>
            </a:r>
            <a:endParaRPr lang="zh-CN" altLang="en-US" sz="2000" dirty="0" smtClean="0"/>
          </a:p>
          <a:p>
            <a:r>
              <a:rPr lang="zh-CN" altLang="en-US" sz="2000" dirty="0" smtClean="0"/>
              <a:t>        需要注意的是：在 </a:t>
            </a:r>
            <a:r>
              <a:rPr lang="en-US" altLang="zh-CN" sz="2000" dirty="0" smtClean="0"/>
              <a:t>Android Build </a:t>
            </a:r>
            <a:r>
              <a:rPr lang="zh-CN" altLang="en-US" sz="2000" dirty="0" smtClean="0"/>
              <a:t>系统中，编译是以模块（而不是文件）作为单位的，每个模块都有一个唯一的名称，</a:t>
            </a:r>
            <a:r>
              <a:rPr lang="zh-CN" altLang="en-US" sz="2000" dirty="0" smtClean="0">
                <a:solidFill>
                  <a:srgbClr val="FF0000"/>
                </a:solidFill>
              </a:rPr>
              <a:t>一个模块的依赖对象只能是另外一个模块，而不能是其他类型的对象</a:t>
            </a:r>
            <a:r>
              <a:rPr lang="zh-CN" altLang="en-US" sz="2000" dirty="0" smtClean="0"/>
              <a:t>。对于已经编译好的二进制库，如果要用来被当作是依赖对象，那么应当将这些已经编译好的库作为单独的模块。对于这些已经编译好的库使用 </a:t>
            </a:r>
            <a:r>
              <a:rPr lang="en-US" altLang="zh-CN" sz="2000" dirty="0" smtClean="0">
                <a:solidFill>
                  <a:srgbClr val="FF0000"/>
                </a:solidFill>
              </a:rPr>
              <a:t>BUILD_PREBUILT </a:t>
            </a:r>
            <a:r>
              <a:rPr lang="zh-CN" altLang="en-US" sz="2000" dirty="0" smtClean="0">
                <a:solidFill>
                  <a:srgbClr val="FF0000"/>
                </a:solidFill>
              </a:rPr>
              <a:t>或 </a:t>
            </a:r>
            <a:r>
              <a:rPr lang="en-US" altLang="zh-CN" sz="2000" dirty="0" smtClean="0">
                <a:solidFill>
                  <a:srgbClr val="FF0000"/>
                </a:solidFill>
              </a:rPr>
              <a:t>BUILD_MULTI_PREBUILT</a:t>
            </a:r>
            <a:r>
              <a:rPr lang="zh-CN" altLang="en-US" sz="2000" dirty="0" smtClean="0"/>
              <a:t>。例如：当编译某个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库需要依赖一些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包时，并不能直接指定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包的路径作为依赖，而必须首先将这些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包定义为一个模块，然后在编译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库的时候通过模块的名称来依赖这些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包。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98420" y="670698"/>
            <a:ext cx="12035245" cy="40011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下面，我们就来讲解 </a:t>
            </a:r>
            <a:r>
              <a:rPr lang="en-US" altLang="zh-CN" sz="2000" dirty="0" smtClean="0"/>
              <a:t>Android.mk </a:t>
            </a:r>
            <a:r>
              <a:rPr lang="zh-CN" altLang="en-US" sz="2000" dirty="0" smtClean="0"/>
              <a:t>文件的编写，</a:t>
            </a:r>
            <a:r>
              <a:rPr lang="en-US" altLang="zh-CN" sz="2000" dirty="0" smtClean="0"/>
              <a:t>Android.mk</a:t>
            </a:r>
            <a:r>
              <a:rPr lang="zh-CN" altLang="en-US" sz="2000" dirty="0" smtClean="0"/>
              <a:t>文件通常是以以下两行代码作为开头：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7969" y="1170764"/>
          <a:ext cx="11723299" cy="1699260"/>
        </p:xfrm>
        <a:graphic>
          <a:graphicData uri="http://schemas.openxmlformats.org/drawingml/2006/table">
            <a:tbl>
              <a:tblPr/>
              <a:tblGrid>
                <a:gridCol w="11723299"/>
              </a:tblGrid>
              <a:tr h="0">
                <a:tc>
                  <a:txBody>
                    <a:bodyPr/>
                    <a:lstStyle/>
                    <a:p>
                      <a:pPr latinLnBrk="0"/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设置当前模块的编译路径为当前文件夹路径，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宏函数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my-dir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由编译系统提供，用于返回当前路径（即包含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Android.mk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文件的目录）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pPr latinLnBrk="0"/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清理（可能由其他模块设置过的）编译环境中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LOCAL_PATH</a:t>
                      </a:r>
                      <a:r>
                        <a:rPr lang="zh-CN" altLang="en-US" sz="1800" dirty="0" smtClean="0"/>
                        <a:t>的其他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LOCAL_***</a:t>
                      </a:r>
                      <a:r>
                        <a:rPr lang="zh-CN" altLang="en-US" sz="1800" dirty="0" smtClean="0"/>
                        <a:t>变量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。这是非常有必要的，因为所有的编译文件都在同一个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 MKAE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执行环境中，所有的变量都是全局变量，不清除容易引起解析错误。</a:t>
                      </a:r>
                      <a:endParaRPr lang="en-US" altLang="zh-CN" sz="1800" dirty="0" smtClean="0"/>
                    </a:p>
                    <a:p>
                      <a:pPr latinLnBrk="0"/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81910" y="2947227"/>
            <a:ext cx="12035245" cy="415417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为了方便模块的编译，</a:t>
            </a:r>
            <a:r>
              <a:rPr lang="en-US" altLang="zh-CN" sz="2000" dirty="0" smtClean="0"/>
              <a:t>Build </a:t>
            </a:r>
            <a:r>
              <a:rPr lang="zh-CN" altLang="en-US" sz="2000" dirty="0" smtClean="0"/>
              <a:t>系统设置了很多的编译环境变量。要编译一个模块，只要在编译之前根据需要设置这些变量然后执行编译即可。它们包括：</a:t>
            </a:r>
            <a:endParaRPr lang="zh-CN" altLang="en-US" sz="20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LOCAL_SRC_FILES</a:t>
            </a:r>
            <a:r>
              <a:rPr lang="zh-CN" altLang="en-US" sz="1600" dirty="0" smtClean="0"/>
              <a:t>：当前模块包含的所有源代码文件。</a:t>
            </a:r>
            <a:endParaRPr lang="zh-CN" altLang="en-US" sz="1600" dirty="0" smtClean="0"/>
          </a:p>
          <a:p>
            <a:pPr latinLnBrk="0"/>
            <a:r>
              <a:rPr lang="en-US" altLang="zh-CN" sz="1600" dirty="0" smtClean="0">
                <a:solidFill>
                  <a:srgbClr val="FF0000"/>
                </a:solidFill>
              </a:rPr>
              <a:t>LOCAL_MODULE</a:t>
            </a:r>
            <a:r>
              <a:rPr lang="zh-CN" altLang="en-US" sz="1600" dirty="0" smtClean="0"/>
              <a:t>：当前模块的名称，这个名称应当是唯一的，并且不能包含空格，模块间的依赖关系就是通过这个名称来引用的。在app或package的Android.mk中不要给定值，脚本自动指定值=$(LOCAL_PACKAGE_NAME)。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LOCAL_C_INCLUDES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 </a:t>
            </a:r>
            <a:r>
              <a:rPr lang="zh-CN" altLang="en-US" sz="1600" dirty="0" smtClean="0"/>
              <a:t>或 </a:t>
            </a:r>
            <a:r>
              <a:rPr lang="en-US" altLang="zh-CN" sz="1600" dirty="0" smtClean="0"/>
              <a:t>C++ </a:t>
            </a:r>
            <a:r>
              <a:rPr lang="zh-CN" altLang="en-US" sz="1600" dirty="0" smtClean="0"/>
              <a:t>语言需要的头文件的路径。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LOCAL_STATIC_LIBRARIES</a:t>
            </a:r>
            <a:r>
              <a:rPr lang="zh-CN" altLang="en-US" sz="1600" dirty="0" smtClean="0"/>
              <a:t>：当前模块在静态链接时需要的库的名称。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LOCAL_SHARED_LIBRARIES</a:t>
            </a:r>
            <a:r>
              <a:rPr lang="zh-CN" altLang="en-US" sz="1600" dirty="0" smtClean="0"/>
              <a:t>：当前模块在运行时依赖的动态库的名称。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LOCAL_CFLAGS</a:t>
            </a:r>
            <a:r>
              <a:rPr lang="zh-CN" altLang="en-US" sz="1600" dirty="0" smtClean="0"/>
              <a:t>：提供给 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编译器的额外编译参数。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LOCAL_JAVA_LIBRARIES</a:t>
            </a:r>
            <a:r>
              <a:rPr lang="zh-CN" altLang="en-US" sz="1600" dirty="0" smtClean="0"/>
              <a:t>：当前模块依赖的 </a:t>
            </a:r>
            <a:r>
              <a:rPr lang="en-US" altLang="zh-CN" sz="1600" dirty="0" smtClean="0"/>
              <a:t>Java </a:t>
            </a:r>
            <a:r>
              <a:rPr lang="zh-CN" altLang="en-US" sz="1600" dirty="0" smtClean="0"/>
              <a:t>共享库。</a:t>
            </a:r>
            <a:endParaRPr lang="zh-CN" altLang="en-US" sz="1600" dirty="0" smtClean="0"/>
          </a:p>
          <a:p>
            <a:r>
              <a:rPr lang="en-US" altLang="zh-CN" sz="1600" dirty="0" smtClean="0"/>
              <a:t>LOCAL_STATIC_JAVA_LIBRARIES</a:t>
            </a:r>
            <a:r>
              <a:rPr lang="zh-CN" altLang="en-US" sz="1600" dirty="0" smtClean="0"/>
              <a:t>：当前模块依赖的 </a:t>
            </a:r>
            <a:r>
              <a:rPr lang="en-US" altLang="zh-CN" sz="1600" dirty="0" smtClean="0"/>
              <a:t>Java </a:t>
            </a:r>
            <a:r>
              <a:rPr lang="zh-CN" altLang="en-US" sz="1600" dirty="0" smtClean="0"/>
              <a:t>静态库。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LOCAL_PACKAGE_NAME</a:t>
            </a:r>
            <a:r>
              <a:rPr lang="zh-CN" altLang="en-US" sz="1600" dirty="0" smtClean="0"/>
              <a:t>：当前 </a:t>
            </a:r>
            <a:r>
              <a:rPr lang="en-US" altLang="zh-CN" sz="1600" dirty="0" smtClean="0"/>
              <a:t>APK </a:t>
            </a:r>
            <a:r>
              <a:rPr lang="zh-CN" altLang="en-US" sz="1600" dirty="0" smtClean="0"/>
              <a:t>应用的名称。在app或package的Android.mk中必须给定值。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LOCAL_CERTIFICATE</a:t>
            </a:r>
            <a:r>
              <a:rPr lang="zh-CN" altLang="en-US" sz="1600" dirty="0" smtClean="0"/>
              <a:t>：签署当前应用的证书名称。使用的就是我们经常定制的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对签名文件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LOCAL_MODULE_TAGS</a:t>
            </a:r>
            <a:r>
              <a:rPr lang="zh-CN" altLang="en-US" sz="1600" dirty="0" smtClean="0"/>
              <a:t>：当前模块所包含的标签，一个模块可以包含多个标签。标签的取值范围 </a:t>
            </a:r>
            <a:r>
              <a:rPr lang="en-US" altLang="zh-CN" sz="1600" dirty="0" smtClean="0"/>
              <a:t>debug eng user</a:t>
            </a:r>
            <a:r>
              <a:rPr lang="zh-CN" altLang="en-US" sz="1600" dirty="0" smtClean="0"/>
              <a:t> tests optional samples shell_ash shell_mksh </a:t>
            </a:r>
            <a:r>
              <a:rPr lang="en-US" altLang="zh-CN" sz="1600" dirty="0" smtClean="0"/>
              <a:t>development</a:t>
            </a:r>
            <a:r>
              <a:rPr lang="zh-CN" altLang="en-US" sz="1600" dirty="0" smtClean="0"/>
              <a:t>。其中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指该模块只在</a:t>
            </a:r>
            <a:r>
              <a:rPr lang="en-US" altLang="zh-CN" sz="1600" dirty="0" smtClean="0"/>
              <a:t>user</a:t>
            </a:r>
            <a:r>
              <a:rPr lang="zh-CN" altLang="en-US" sz="1600" dirty="0" smtClean="0"/>
              <a:t>版本下才编译，</a:t>
            </a:r>
            <a:r>
              <a:rPr lang="en-US" altLang="zh-CN" sz="1600" dirty="0" smtClean="0"/>
              <a:t>optional </a:t>
            </a:r>
            <a:r>
              <a:rPr lang="zh-CN" altLang="en-US" sz="1600" dirty="0" smtClean="0"/>
              <a:t>是默认标签，指该模块在所有版本下都编译。</a:t>
            </a:r>
            <a:endParaRPr lang="zh-CN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98420" y="670698"/>
            <a:ext cx="12035245" cy="40011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标签是提供给编译类型使用的。不同的编译类型会安装包含不同标签的模块，编译类型说明如下表：</a:t>
            </a:r>
            <a:endParaRPr lang="zh-CN" altLang="en-US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7146" y="1148442"/>
          <a:ext cx="11360989" cy="2761751"/>
        </p:xfrm>
        <a:graphic>
          <a:graphicData uri="http://schemas.openxmlformats.org/drawingml/2006/table">
            <a:tbl>
              <a:tblPr/>
              <a:tblGrid>
                <a:gridCol w="2147979"/>
                <a:gridCol w="9213010"/>
              </a:tblGrid>
              <a:tr h="3055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dirty="0" smtClean="0"/>
                        <a:t>编译类型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名称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100193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eng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默认类型，该编译类型适用于开发阶段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。当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选择这种类型时，编译结果将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：安装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包含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eng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development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安装所有没有标签的非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安装所有产品定义文件中指定的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30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该编译类型适合用于最终发布阶段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。当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选择这种类型时，编译结果将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：安装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所有带有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安装所有没有标签的非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安装所有产品定义文件中指定的 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模块，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APK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模块的标签将被忽略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64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userdebug</a:t>
                      </a:r>
                      <a:endParaRPr lang="en-US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该编译类型适合用于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阶段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。该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类型和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user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一样，除了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：会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安装包含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debug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标签的模块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0" hangingPunct="1">
                        <a:buFont typeface="Arial" panose="020B0604020202020204"/>
                        <a:buChar char="•"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编译出的系统具有 </a:t>
                      </a: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root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访问权限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24102" marR="24102" marT="38564" marB="3856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398420" y="3994030"/>
            <a:ext cx="12035245" cy="2985433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定义好了各种类型模块的编译方式。要执行编译时，只需要引入模块对应的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文件即可（通过常量的方式）。例如，要编译一个 </a:t>
            </a:r>
            <a:r>
              <a:rPr lang="en-US" sz="2000" dirty="0" smtClean="0"/>
              <a:t>APK </a:t>
            </a:r>
            <a:r>
              <a:rPr lang="zh-CN" altLang="en-US" sz="2000" dirty="0" smtClean="0"/>
              <a:t>文件，只需要在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文件中，加入</a:t>
            </a:r>
            <a:endParaRPr lang="en-US" altLang="zh-CN" sz="2000" dirty="0" smtClean="0"/>
          </a:p>
          <a:p>
            <a:r>
              <a:rPr lang="en-US" sz="2000" dirty="0" smtClean="0"/>
              <a:t>include $(BUILD_PACKAGE) </a:t>
            </a:r>
            <a:r>
              <a:rPr lang="zh-CN" altLang="en-US" sz="2000" dirty="0" smtClean="0"/>
              <a:t>，代表编译打包成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文件。</a:t>
            </a:r>
            <a:endParaRPr lang="en-US" sz="2000" dirty="0" smtClean="0"/>
          </a:p>
          <a:p>
            <a:r>
              <a:rPr lang="zh-CN" altLang="en-US" sz="2000" dirty="0" smtClean="0"/>
              <a:t>        除此以外，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系统中还定义了一些便捷的函数以便在 </a:t>
            </a:r>
            <a:r>
              <a:rPr lang="en-US" sz="2000" dirty="0" smtClean="0"/>
              <a:t>Android.mk </a:t>
            </a:r>
            <a:r>
              <a:rPr lang="zh-CN" altLang="en-US" sz="2000" dirty="0" smtClean="0"/>
              <a:t>中使用，包括：</a:t>
            </a:r>
            <a:endParaRPr lang="zh-CN" altLang="en-US" sz="2000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my-dir)：</a:t>
            </a:r>
            <a:r>
              <a:rPr lang="zh-CN" altLang="en-US" dirty="0" smtClean="0"/>
              <a:t>获取当前文件夹路径。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all-java-files-under, &lt;</a:t>
            </a:r>
            <a:r>
              <a:rPr lang="en-US" dirty="0" err="1" smtClean="0"/>
              <a:t>src</a:t>
            </a:r>
            <a:r>
              <a:rPr lang="en-US" dirty="0" smtClean="0"/>
              <a:t>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Java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all-c-files-under, &lt;</a:t>
            </a:r>
            <a:r>
              <a:rPr lang="en-US" dirty="0" err="1" smtClean="0"/>
              <a:t>src</a:t>
            </a:r>
            <a:r>
              <a:rPr lang="en-US" dirty="0" smtClean="0"/>
              <a:t>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C </a:t>
            </a:r>
            <a:r>
              <a:rPr lang="zh-CN" altLang="en-US" dirty="0" smtClean="0"/>
              <a:t>语言文件。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</a:t>
            </a:r>
            <a:r>
              <a:rPr lang="en-US" dirty="0" err="1" smtClean="0"/>
              <a:t>Iaidl</a:t>
            </a:r>
            <a:r>
              <a:rPr lang="en-US" dirty="0" smtClean="0"/>
              <a:t>-files-under, &lt;</a:t>
            </a:r>
            <a:r>
              <a:rPr lang="en-US" dirty="0" err="1" smtClean="0"/>
              <a:t>src</a:t>
            </a:r>
            <a:r>
              <a:rPr lang="en-US" dirty="0" smtClean="0"/>
              <a:t>&gt;) 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AIDL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all-</a:t>
            </a:r>
            <a:r>
              <a:rPr lang="en-US" dirty="0" err="1" smtClean="0"/>
              <a:t>makefiles</a:t>
            </a:r>
            <a:r>
              <a:rPr lang="en-US" dirty="0" smtClean="0"/>
              <a:t>-under, &lt;folder&gt;)：</a:t>
            </a:r>
            <a:r>
              <a:rPr lang="zh-CN" altLang="en-US" dirty="0" smtClean="0"/>
              <a:t>获取指定目录下的所有 </a:t>
            </a:r>
            <a:r>
              <a:rPr lang="en-US" dirty="0" smtClean="0"/>
              <a:t>Make </a:t>
            </a:r>
            <a:r>
              <a:rPr lang="zh-CN" altLang="en-US" dirty="0" smtClean="0"/>
              <a:t>文件。</a:t>
            </a:r>
            <a:endParaRPr lang="zh-CN" altLang="en-US" dirty="0" smtClean="0"/>
          </a:p>
          <a:p>
            <a:r>
              <a:rPr lang="en-US" altLang="zh-CN" dirty="0" smtClean="0"/>
              <a:t>$(</a:t>
            </a:r>
            <a:r>
              <a:rPr lang="en-US" dirty="0" smtClean="0"/>
              <a:t>call intermediates-dir-for, &lt;class&gt;, &lt;</a:t>
            </a:r>
            <a:r>
              <a:rPr lang="en-US" dirty="0" err="1" smtClean="0"/>
              <a:t>app_name</a:t>
            </a:r>
            <a:r>
              <a:rPr lang="en-US" dirty="0" smtClean="0"/>
              <a:t>&gt;, &lt;host or target&gt;, &lt;common?&gt; )：</a:t>
            </a:r>
            <a:r>
              <a:rPr lang="zh-CN" altLang="en-US" dirty="0" smtClean="0"/>
              <a:t>获取</a:t>
            </a:r>
            <a:r>
              <a:rPr lang="en-US" dirty="0" smtClean="0"/>
              <a:t>Build</a:t>
            </a:r>
            <a:r>
              <a:rPr lang="zh-CN" altLang="en-US" dirty="0" smtClean="0"/>
              <a:t>输出的目标文件夹路径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21117" y="741872"/>
            <a:ext cx="11788777" cy="39878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以下两个例子分别是编译 </a:t>
            </a:r>
            <a:r>
              <a:rPr lang="en-US" altLang="zh-CN" sz="2000" dirty="0" smtClean="0"/>
              <a:t>APK </a:t>
            </a:r>
            <a:r>
              <a:rPr lang="zh-CN" altLang="en-US" sz="2000" dirty="0" smtClean="0"/>
              <a:t>文件和编译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静态库的 </a:t>
            </a:r>
            <a:r>
              <a:rPr lang="en-US" altLang="zh-CN" sz="2000" dirty="0" smtClean="0"/>
              <a:t>Make </a:t>
            </a:r>
            <a:r>
              <a:rPr lang="zh-CN" altLang="en-US" sz="2000" dirty="0" smtClean="0"/>
              <a:t>文件示例，供了解：</a:t>
            </a:r>
            <a:endParaRPr lang="en-US" altLang="zh-CN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1117" y="1595887"/>
          <a:ext cx="5758913" cy="3345180"/>
        </p:xfrm>
        <a:graphic>
          <a:graphicData uri="http://schemas.openxmlformats.org/drawingml/2006/table">
            <a:tbl>
              <a:tblPr/>
              <a:tblGrid>
                <a:gridCol w="575891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编译一个</a:t>
                      </a:r>
                      <a:r>
                        <a:rPr lang="en-US" altLang="zh-CN" sz="1800" dirty="0" err="1" smtClean="0"/>
                        <a:t>apk</a:t>
                      </a:r>
                      <a:r>
                        <a:rPr lang="zh-CN" altLang="en-US" sz="1800" dirty="0" smtClean="0"/>
                        <a:t>文件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获取所有子目录中的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LOCAL_SRC_FILES </a:t>
                      </a:r>
                      <a:r>
                        <a:rPr lang="en-US" dirty="0">
                          <a:latin typeface="Arial" panose="020B0604020202020204"/>
                        </a:rPr>
                        <a:t>:= $(call all-</a:t>
                      </a:r>
                      <a:r>
                        <a:rPr lang="en-US" dirty="0" err="1">
                          <a:latin typeface="Arial" panose="020B0604020202020204"/>
                        </a:rPr>
                        <a:t>subdir</a:t>
                      </a:r>
                      <a:r>
                        <a:rPr lang="en-US" dirty="0">
                          <a:latin typeface="Arial" panose="020B0604020202020204"/>
                        </a:rPr>
                        <a:t>-java-files)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当前模块依赖的静态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库，如果有多个以空格分隔 </a:t>
                      </a:r>
                      <a:r>
                        <a:rPr lang="en-US" dirty="0">
                          <a:latin typeface="Arial" panose="020B0604020202020204"/>
                        </a:rPr>
                        <a:t>LOCAL_STATIC_JAVA_LIBRARIES := static-library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当前模块的名称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LOCAL_PACKAGE_NAME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err="1">
                          <a:latin typeface="Arial" panose="020B0604020202020204"/>
                        </a:rPr>
                        <a:t>LocalPackage</a:t>
                      </a:r>
                      <a:r>
                        <a:rPr lang="en-US" dirty="0">
                          <a:latin typeface="Arial" panose="020B0604020202020204"/>
                        </a:rPr>
                        <a:t>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编译 </a:t>
                      </a:r>
                      <a:r>
                        <a:rPr lang="en-US" dirty="0">
                          <a:latin typeface="Arial" panose="020B0604020202020204"/>
                        </a:rPr>
                        <a:t>APK </a:t>
                      </a:r>
                      <a:r>
                        <a:rPr lang="zh-CN" altLang="en-US" dirty="0" smtClean="0">
                          <a:latin typeface="Arial" panose="020B0604020202020204"/>
                        </a:rPr>
                        <a:t>文件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$(BUILD_PACKAGE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3543" y="1604513"/>
          <a:ext cx="5456351" cy="3345180"/>
        </p:xfrm>
        <a:graphic>
          <a:graphicData uri="http://schemas.openxmlformats.org/drawingml/2006/table">
            <a:tbl>
              <a:tblPr/>
              <a:tblGrid>
                <a:gridCol w="5456351"/>
              </a:tblGrid>
              <a:tr h="27879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sz="1800" dirty="0" smtClean="0"/>
                        <a:t>编译一个静态库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LOCAL_PATH </a:t>
                      </a:r>
                      <a:r>
                        <a:rPr lang="en-US" dirty="0">
                          <a:latin typeface="Arial" panose="020B0604020202020204"/>
                        </a:rPr>
                        <a:t>:= $(call my-dir)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$(CLEAR_VARS)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获取所有子目录中的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文件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LOCAL_SRC_FILES </a:t>
                      </a:r>
                      <a:r>
                        <a:rPr lang="en-US" dirty="0">
                          <a:latin typeface="Arial" panose="020B0604020202020204"/>
                        </a:rPr>
                        <a:t>:= $(call all-</a:t>
                      </a:r>
                      <a:r>
                        <a:rPr lang="en-US" dirty="0" err="1">
                          <a:latin typeface="Arial" panose="020B0604020202020204"/>
                        </a:rPr>
                        <a:t>subdir</a:t>
                      </a:r>
                      <a:r>
                        <a:rPr lang="en-US" dirty="0">
                          <a:latin typeface="Arial" panose="020B0604020202020204"/>
                        </a:rPr>
                        <a:t>-java-files)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当前模块依赖的动态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LOCAL_JAVA_LIBRARIES </a:t>
                      </a:r>
                      <a:r>
                        <a:rPr lang="en-US" dirty="0">
                          <a:latin typeface="Arial" panose="020B0604020202020204"/>
                        </a:rPr>
                        <a:t>:= </a:t>
                      </a:r>
                      <a:r>
                        <a:rPr lang="en-US" dirty="0" err="1">
                          <a:latin typeface="Arial" panose="020B0604020202020204"/>
                        </a:rPr>
                        <a:t>android.test.runner</a:t>
                      </a:r>
                      <a:r>
                        <a:rPr lang="en-US" dirty="0">
                          <a:latin typeface="Arial" panose="020B0604020202020204"/>
                        </a:rPr>
                        <a:t>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当前模块的名称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LOCAL_MODULE </a:t>
                      </a:r>
                      <a:r>
                        <a:rPr lang="en-US" dirty="0">
                          <a:latin typeface="Arial" panose="020B0604020202020204"/>
                        </a:rPr>
                        <a:t>:= sample </a:t>
                      </a:r>
                      <a:endParaRPr lang="en-US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#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将当前模块编译成一个静态的 </a:t>
                      </a:r>
                      <a:r>
                        <a:rPr lang="en-US" dirty="0">
                          <a:latin typeface="Arial" panose="020B0604020202020204"/>
                        </a:rPr>
                        <a:t>Java </a:t>
                      </a:r>
                      <a:r>
                        <a:rPr lang="zh-CN" altLang="en-US" dirty="0">
                          <a:latin typeface="Arial" panose="020B0604020202020204"/>
                        </a:rPr>
                        <a:t>库 </a:t>
                      </a:r>
                      <a:endParaRPr lang="en-US" altLang="zh-CN" dirty="0" smtClean="0">
                        <a:latin typeface="Arial" panose="020B0604020202020204"/>
                      </a:endParaRPr>
                    </a:p>
                    <a:p>
                      <a:r>
                        <a:rPr lang="en-US" dirty="0" smtClean="0">
                          <a:latin typeface="Arial" panose="020B0604020202020204"/>
                        </a:rPr>
                        <a:t>include </a:t>
                      </a:r>
                      <a:r>
                        <a:rPr lang="en-US" dirty="0">
                          <a:latin typeface="Arial" panose="020B0604020202020204"/>
                        </a:rPr>
                        <a:t>$(BUILD_STATIC_JAVA_LIBRARY</a:t>
                      </a:r>
                      <a:r>
                        <a:rPr lang="en-US" dirty="0" smtClean="0">
                          <a:latin typeface="Arial" panose="020B0604020202020204"/>
                        </a:rPr>
                        <a:t>)</a:t>
                      </a:r>
                      <a:endParaRPr lang="en-US" dirty="0">
                        <a:latin typeface="Arial" panose="020B0604020202020204"/>
                      </a:endParaRPr>
                    </a:p>
                  </a:txBody>
                  <a:tcPr marL="15240" marR="15240" marT="15240" marB="381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ver_back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1839595"/>
            <a:ext cx="12830175" cy="3519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Text Box 3"/>
          <p:cNvSpPr>
            <a:spLocks noChangeArrowheads="1"/>
          </p:cNvSpPr>
          <p:nvPr/>
        </p:nvSpPr>
        <p:spPr bwMode="auto">
          <a:xfrm>
            <a:off x="2864485" y="3075940"/>
            <a:ext cx="6752590" cy="922020"/>
          </a:xfrm>
          <a:prstGeom prst="rect">
            <a:avLst/>
          </a:prstGeom>
          <a:noFill/>
          <a:ln w="9525">
            <a:noFill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36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745" y="93345"/>
            <a:ext cx="1292225" cy="57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37540" y="1129665"/>
            <a:ext cx="8101330" cy="550799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一，简介：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  <a:sym typeface="+mn-ea"/>
              </a:rPr>
              <a:t>    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Android是一种基于Linux内核的</a:t>
            </a:r>
            <a:r>
              <a:rPr 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“</a:t>
            </a:r>
            <a:r>
              <a:rPr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自由</a:t>
            </a:r>
            <a:r>
              <a:rPr 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”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开放源代码的操作系统。</a:t>
            </a:r>
            <a:endParaRPr sz="2000" dirty="0" smtClean="0">
              <a:latin typeface="宋体" panose="02010600030101010101" pitchFamily="2" charset="-122"/>
              <a:sym typeface="+mn-ea"/>
            </a:endParaRPr>
          </a:p>
          <a:p>
            <a:r>
              <a:rPr lang="en-US" sz="2000" dirty="0" smtClean="0">
                <a:latin typeface="宋体" panose="02010600030101010101" pitchFamily="2" charset="-122"/>
              </a:rPr>
              <a:t>    </a:t>
            </a:r>
            <a:endParaRPr lang="en-US" sz="2000" dirty="0" smtClean="0">
              <a:latin typeface="宋体" panose="02010600030101010101" pitchFamily="2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  <a:sym typeface="+mn-ea"/>
              </a:rPr>
              <a:t>    </a:t>
            </a:r>
            <a:r>
              <a:rPr sz="2000" dirty="0" smtClean="0">
                <a:latin typeface="宋体" panose="02010600030101010101" pitchFamily="2" charset="-122"/>
              </a:rPr>
              <a:t>Android Build系统是用来编译 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Android系统</a:t>
            </a:r>
            <a:r>
              <a:rPr lang="zh-CN" sz="2000" dirty="0" smtClean="0">
                <a:latin typeface="宋体" panose="02010600030101010101" pitchFamily="2" charset="-122"/>
              </a:rPr>
              <a:t>、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 SDK</a:t>
            </a:r>
            <a:r>
              <a:rPr sz="2000" dirty="0" smtClean="0">
                <a:latin typeface="宋体" panose="02010600030101010101" pitchFamily="2" charset="-122"/>
              </a:rPr>
              <a:t>以及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相关文档</a:t>
            </a:r>
            <a:r>
              <a:rPr lang="zh-CN" sz="2000" dirty="0" smtClean="0">
                <a:latin typeface="宋体" panose="02010600030101010101" pitchFamily="2" charset="-122"/>
              </a:rPr>
              <a:t>和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工具</a:t>
            </a:r>
            <a:r>
              <a:rPr sz="2000" dirty="0" smtClean="0">
                <a:latin typeface="宋体" panose="02010600030101010101" pitchFamily="2" charset="-122"/>
              </a:rPr>
              <a:t>的一套框架。</a:t>
            </a:r>
            <a:endParaRPr lang="zh-CN" sz="2000" dirty="0" smtClean="0">
              <a:latin typeface="宋体" panose="02010600030101010101" pitchFamily="2" charset="-122"/>
            </a:endParaRPr>
          </a:p>
          <a:p>
            <a:endParaRPr lang="zh-CN"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Android 的源码中包含了许许多多的模块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</a:rPr>
              <a:t>不同产商的不同设备对于 Android 系统的定制都是不一样的。如何将这些模块统一管理起来，如何能够在不同的操作系统上进行编译，如何在编译时能够支持面向不同的硬件设备，不同的编译类型，且还要提供面向各个产商的定制扩展，是非常有难度的。 </a:t>
            </a:r>
            <a:endParaRPr sz="2000" dirty="0" smtClean="0">
              <a:latin typeface="宋体" panose="02010600030101010101" pitchFamily="2" charset="-122"/>
            </a:endParaRPr>
          </a:p>
          <a:p>
            <a:endParaRPr lang="en-US"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但Android Build系统很好的解决了这些问题，这里面有很多值得我们开发人员学习的地方。对于 Android 平台开发人员来说，本文可以帮助你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熟悉你每天接触到的构建环境</a:t>
            </a:r>
            <a:r>
              <a:rPr sz="2000" dirty="0" smtClean="0">
                <a:latin typeface="宋体" panose="02010600030101010101" pitchFamily="2" charset="-122"/>
              </a:rPr>
              <a:t>。对于其他开发人员来说，本文可以作为一个GNU Make</a:t>
            </a:r>
            <a:r>
              <a:rPr lang="zh-CN" sz="2000" dirty="0" smtClean="0">
                <a:latin typeface="宋体" panose="02010600030101010101" pitchFamily="2" charset="-122"/>
              </a:rPr>
              <a:t>（"Gnu's Not Unix"的缩写，是</a:t>
            </a:r>
            <a:r>
              <a:rPr lang="zh-CN" sz="2000" dirty="0" smtClean="0">
                <a:latin typeface="宋体" panose="02010600030101010101" pitchFamily="2" charset="-122"/>
              </a:rPr>
              <a:t>一个类UNIX的操作系统）</a:t>
            </a:r>
            <a:r>
              <a:rPr sz="2000" dirty="0" smtClean="0">
                <a:latin typeface="宋体" panose="02010600030101010101" pitchFamily="2" charset="-122"/>
              </a:rPr>
              <a:t>的使用案例，学习这些成功案例，可以提升我们的开发经验。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851900" y="936625"/>
          <a:ext cx="3631565" cy="589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5"/>
                <a:gridCol w="1705610"/>
                <a:gridCol w="97536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日期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事件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备注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2005年8月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google收购注资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2007年11月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组建开放手机联盟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2008年9月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意为发条机器人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2009年4月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C纸杯蛋糕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D甜甜圈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1.6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2009年10月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E松饼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2010年5月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F冻酸奶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2010年12月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G姜饼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2.3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2011年2月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H蜂巢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3.0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2011年10月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I冰激凌三明治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2012年6月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J果冻豆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2013年11月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K奇巧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4.4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333333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2014年6月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L棒棒糖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5.0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2015年9月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M棉花糖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6.0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2016年8月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N牛轧糖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7.0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2017年8月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O奥利奥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8.0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2018年5月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Android P派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 9.0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2019年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androidQ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2020年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2021年5月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Android12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androidS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61035" y="718185"/>
            <a:ext cx="8694420" cy="335343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二，概述：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Build 系统中最主要的处理逻辑都在 Make 文件中</a:t>
            </a:r>
            <a:r>
              <a:rPr sz="2000" dirty="0" smtClean="0">
                <a:latin typeface="宋体" panose="02010600030101010101" pitchFamily="2" charset="-122"/>
              </a:rPr>
              <a:t>，而其他的脚本文件只是起到一些辅助作用，由于篇幅所限，本文只探讨 Make 文件中的内容。</a:t>
            </a:r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整个 Build 系统中的 Make 文件可以分为三类：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1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第一类是 Build 系统核心文件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全部位于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build/core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目录下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。</a:t>
            </a:r>
            <a:endParaRPr lang="zh-CN" sz="2000" dirty="0" smtClean="0">
              <a:latin typeface="宋体" panose="02010600030101010101" pitchFamily="2" charset="-122"/>
              <a:sym typeface="+mn-ea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此类文件</a:t>
            </a:r>
            <a:r>
              <a:rPr lang="zh-CN" sz="2000" dirty="0" smtClean="0">
                <a:latin typeface="宋体" panose="02010600030101010101" pitchFamily="2" charset="-122"/>
              </a:rPr>
              <a:t>由几十个</a:t>
            </a:r>
            <a:r>
              <a:rPr lang="en-US" altLang="zh-CN" sz="2000" dirty="0" smtClean="0">
                <a:latin typeface="宋体" panose="02010600030101010101" pitchFamily="2" charset="-122"/>
              </a:rPr>
              <a:t>mk</a:t>
            </a:r>
            <a:r>
              <a:rPr lang="zh-CN" altLang="en-US" sz="2000" dirty="0" smtClean="0">
                <a:latin typeface="宋体" panose="02010600030101010101" pitchFamily="2" charset="-122"/>
              </a:rPr>
              <a:t>文件、</a:t>
            </a:r>
            <a:r>
              <a:rPr lang="en-US" altLang="zh-CN" sz="2000" dirty="0" smtClean="0">
                <a:latin typeface="宋体" panose="02010600030101010101" pitchFamily="2" charset="-122"/>
              </a:rPr>
              <a:t>shell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脚本和</a:t>
            </a:r>
            <a:r>
              <a:rPr lang="en-US" altLang="zh-CN" sz="2000" dirty="0" smtClean="0">
                <a:latin typeface="宋体" panose="02010600030101010101" pitchFamily="2" charset="-122"/>
              </a:rPr>
              <a:t>perl</a:t>
            </a:r>
            <a:r>
              <a:rPr lang="zh-CN" altLang="en-US" sz="2000" dirty="0" smtClean="0">
                <a:latin typeface="宋体" panose="02010600030101010101" pitchFamily="2" charset="-122"/>
              </a:rPr>
              <a:t>脚本组成，</a:t>
            </a:r>
            <a:r>
              <a:rPr sz="2000" dirty="0" smtClean="0">
                <a:latin typeface="宋体" panose="02010600030101010101" pitchFamily="2" charset="-122"/>
              </a:rPr>
              <a:t>定义了整个 Build 系统的框架</a:t>
            </a:r>
            <a:r>
              <a:rPr lang="zh-CN" sz="2000" dirty="0" smtClean="0">
                <a:latin typeface="宋体" panose="02010600030101010101" pitchFamily="2" charset="-122"/>
              </a:rPr>
              <a:t>和核心</a:t>
            </a:r>
            <a:r>
              <a:rPr sz="2000" dirty="0" smtClean="0">
                <a:latin typeface="宋体" panose="02010600030101010101" pitchFamily="2" charset="-122"/>
              </a:rPr>
              <a:t>，其他所有 Make 文件都是在这个框架的基础上编写出来的。</a:t>
            </a:r>
            <a:r>
              <a:rPr lang="zh-CN" sz="2000" dirty="0" smtClean="0">
                <a:latin typeface="宋体" panose="02010600030101010101" pitchFamily="2" charset="-122"/>
              </a:rPr>
              <a:t>右图</a:t>
            </a:r>
            <a:r>
              <a:rPr sz="2000" dirty="0" smtClean="0">
                <a:latin typeface="宋体" panose="02010600030101010101" pitchFamily="2" charset="-122"/>
              </a:rPr>
              <a:t>是 Android 源码树的目录结构。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4820" y="718185"/>
            <a:ext cx="2794000" cy="61702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648970" y="720090"/>
            <a:ext cx="7412355" cy="593915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2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第二类是针对某个产品（可能是某个型号手机或者平板电脑）的Make</a:t>
            </a:r>
            <a:r>
              <a:rPr lang="en-US" sz="2000" dirty="0" smtClean="0">
                <a:latin typeface="宋体" panose="02010600030101010101" pitchFamily="2" charset="-122"/>
              </a:rPr>
              <a:t>file</a:t>
            </a:r>
            <a:r>
              <a:rPr lang="zh-CN" altLang="en-US" sz="2000" dirty="0" smtClean="0">
                <a:latin typeface="宋体" panose="02010600030101010101" pitchFamily="2" charset="-122"/>
              </a:rPr>
              <a:t>配置</a:t>
            </a:r>
            <a:r>
              <a:rPr sz="2000" dirty="0" smtClean="0">
                <a:latin typeface="宋体" panose="02010600030101010101" pitchFamily="2" charset="-122"/>
              </a:rPr>
              <a:t>文件</a:t>
            </a:r>
            <a:r>
              <a:rPr lang="zh-CN" sz="2000" dirty="0" smtClean="0">
                <a:latin typeface="宋体" panose="02010600030101010101" pitchFamily="2" charset="-122"/>
              </a:rPr>
              <a:t>，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通常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位于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device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目录下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。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该目录下又以公司名以及产品名分为两级目录，</a:t>
            </a:r>
            <a:r>
              <a:rPr lang="zh-CN" sz="2000" dirty="0" smtClean="0">
                <a:latin typeface="宋体" panose="02010600030101010101" pitchFamily="2" charset="-122"/>
              </a:rPr>
              <a:t>右图</a:t>
            </a:r>
            <a:r>
              <a:rPr sz="2000" dirty="0" smtClean="0">
                <a:latin typeface="宋体" panose="02010600030101010101" pitchFamily="2" charset="-122"/>
              </a:rPr>
              <a:t>是 device 目录下子目录的结构。对于一个产品的定义通常需要一组文件，这些文件共同构成了对于这个产品的定义。例如，/device/sony/it26 目录的文件共同构成了对于 Sony LT26 型号手机的定义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（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海思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kirin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则是device\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hisi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\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kirin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XXXX</a:t>
            </a:r>
            <a:r>
              <a:rPr lang="zh-CN" sz="2000" dirty="0" smtClean="0">
                <a:latin typeface="宋体" panose="02010600030101010101" pitchFamily="2" charset="-122"/>
                <a:sym typeface="+mn-ea"/>
              </a:rPr>
              <a:t>）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lang="zh-CN" sz="2000" dirty="0" smtClean="0"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</a:rPr>
              <a:t>3</a:t>
            </a:r>
            <a:r>
              <a:rPr lang="zh-CN" sz="2000" dirty="0" smtClean="0">
                <a:latin typeface="宋体" panose="02010600030101010101" pitchFamily="2" charset="-122"/>
              </a:rPr>
              <a:t>）</a:t>
            </a:r>
            <a:r>
              <a:rPr sz="2000" dirty="0" smtClean="0">
                <a:latin typeface="宋体" panose="02010600030101010101" pitchFamily="2" charset="-122"/>
              </a:rPr>
              <a:t>第三类是针对某个模块（关于模块后文会详细讨论）的 Make</a:t>
            </a:r>
            <a:r>
              <a:rPr lang="en-US" sz="2000" dirty="0" smtClean="0">
                <a:latin typeface="宋体" panose="02010600030101010101" pitchFamily="2" charset="-122"/>
              </a:rPr>
              <a:t>file</a:t>
            </a:r>
            <a:r>
              <a:rPr lang="zh-CN" altLang="en-US" sz="2000" dirty="0" smtClean="0">
                <a:latin typeface="宋体" panose="02010600030101010101" pitchFamily="2" charset="-122"/>
              </a:rPr>
              <a:t>编译</a:t>
            </a:r>
            <a:r>
              <a:rPr sz="2000" dirty="0" smtClean="0">
                <a:latin typeface="宋体" panose="02010600030101010101" pitchFamily="2" charset="-122"/>
              </a:rPr>
              <a:t>文件</a:t>
            </a:r>
            <a:r>
              <a:rPr lang="zh-CN" sz="2000" dirty="0" smtClean="0">
                <a:latin typeface="宋体" panose="02010600030101010101" pitchFamily="2" charset="-122"/>
              </a:rPr>
              <a:t>，位于模块源文件目录下。</a:t>
            </a:r>
            <a:endParaRPr sz="2000" dirty="0" smtClean="0">
              <a:latin typeface="宋体" panose="02010600030101010101" pitchFamily="2" charset="-122"/>
            </a:endParaRPr>
          </a:p>
          <a:p>
            <a:endParaRPr sz="2000" dirty="0" smtClean="0">
              <a:latin typeface="宋体" panose="02010600030101010101" pitchFamily="2" charset="-122"/>
            </a:endParaRPr>
          </a:p>
          <a:p>
            <a:r>
              <a:rPr sz="2000" dirty="0" smtClean="0">
                <a:latin typeface="宋体" panose="02010600030101010101" pitchFamily="2" charset="-122"/>
              </a:rPr>
              <a:t>    整个</a:t>
            </a:r>
            <a:r>
              <a:rPr lang="en-US" sz="2000" dirty="0" smtClean="0">
                <a:latin typeface="宋体" panose="02010600030101010101" pitchFamily="2" charset="-122"/>
              </a:rPr>
              <a:t>android</a:t>
            </a:r>
            <a:r>
              <a:rPr sz="2000" dirty="0" smtClean="0">
                <a:latin typeface="宋体" panose="02010600030101010101" pitchFamily="2" charset="-122"/>
              </a:rPr>
              <a:t>系统包含了大量的模块，每个模块都有一个专门的</a:t>
            </a:r>
            <a:r>
              <a:rPr sz="2000" dirty="0" smtClean="0">
                <a:latin typeface="宋体" panose="02010600030101010101" pitchFamily="2" charset="-122"/>
                <a:sym typeface="+mn-ea"/>
              </a:rPr>
              <a:t>Make</a:t>
            </a:r>
            <a:r>
              <a:rPr lang="en-US" sz="2000" dirty="0" smtClean="0">
                <a:latin typeface="宋体" panose="02010600030101010101" pitchFamily="2" charset="-122"/>
                <a:sym typeface="+mn-ea"/>
              </a:rPr>
              <a:t>file</a:t>
            </a:r>
            <a:r>
              <a:rPr sz="2000" dirty="0" smtClean="0">
                <a:latin typeface="宋体" panose="02010600030101010101" pitchFamily="2" charset="-122"/>
              </a:rPr>
              <a:t>文件，这类文件的名称统一为“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Android.mk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/android.bp</a:t>
            </a:r>
            <a:r>
              <a:rPr sz="2000" dirty="0" smtClean="0">
                <a:latin typeface="宋体" panose="02010600030101010101" pitchFamily="2" charset="-122"/>
              </a:rPr>
              <a:t>”，该文件中定义了如何编译当前模块。Build 系统会在整个源码树中扫描名称为“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Android.mk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/android.bp</a:t>
            </a:r>
            <a:r>
              <a:rPr sz="2000" dirty="0" smtClean="0">
                <a:latin typeface="宋体" panose="02010600030101010101" pitchFamily="2" charset="-122"/>
              </a:rPr>
              <a:t>”的文件并根据其中的内容</a:t>
            </a:r>
            <a:r>
              <a:rPr lang="zh-CN" sz="2000" dirty="0" smtClean="0">
                <a:latin typeface="宋体" panose="02010600030101010101" pitchFamily="2" charset="-122"/>
              </a:rPr>
              <a:t>解析出依赖树，</a:t>
            </a:r>
            <a:r>
              <a:rPr 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按依赖树顺序多进程</a:t>
            </a:r>
            <a:r>
              <a:rPr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执行模块的编译</a:t>
            </a:r>
            <a:r>
              <a:rPr sz="2000" dirty="0" smtClean="0">
                <a:latin typeface="宋体" panose="02010600030101010101" pitchFamily="2" charset="-122"/>
              </a:rPr>
              <a:t>。</a:t>
            </a:r>
            <a:endParaRPr sz="2000" dirty="0" smtClean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8195" y="720090"/>
            <a:ext cx="3902075" cy="6145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410841" y="659765"/>
            <a:ext cx="8996954" cy="58159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编译Android系统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 smtClean="0">
              <a:latin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</a:rPr>
              <a:t>3.1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执行编译</a:t>
            </a:r>
            <a:endParaRPr lang="zh-CN" altLang="en-US" sz="2000" b="1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系统的编译环境目前只支持 </a:t>
            </a:r>
            <a:r>
              <a:rPr lang="en-US" sz="2000" dirty="0" smtClean="0">
                <a:latin typeface="宋体" panose="02010600030101010101" pitchFamily="2" charset="-122"/>
              </a:rPr>
              <a:t>Ubuntu </a:t>
            </a:r>
            <a:r>
              <a:rPr lang="zh-CN" altLang="en-US" sz="2000" dirty="0" smtClean="0">
                <a:latin typeface="宋体" panose="02010600030101010101" pitchFamily="2" charset="-122"/>
              </a:rPr>
              <a:t>以及 </a:t>
            </a:r>
            <a:r>
              <a:rPr lang="en-US" sz="2000" dirty="0" smtClean="0">
                <a:latin typeface="宋体" panose="02010600030101010101" pitchFamily="2" charset="-122"/>
              </a:rPr>
              <a:t>Mac OS </a:t>
            </a:r>
            <a:r>
              <a:rPr lang="zh-CN" altLang="en-US" sz="2000" dirty="0" smtClean="0">
                <a:latin typeface="宋体" panose="02010600030101010101" pitchFamily="2" charset="-122"/>
              </a:rPr>
              <a:t>两种操作系统。在完成编译环境的准备工作以及获取到完整的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源码之后，想要编译出整个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系统非常的容易：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打开控制台后转到 </a:t>
            </a:r>
            <a:r>
              <a:rPr lang="en-US" sz="2000" dirty="0" smtClean="0">
                <a:latin typeface="宋体" panose="02010600030101010101" pitchFamily="2" charset="-122"/>
              </a:rPr>
              <a:t>Android </a:t>
            </a:r>
            <a:r>
              <a:rPr lang="zh-CN" altLang="en-US" sz="2000" dirty="0" smtClean="0">
                <a:latin typeface="宋体" panose="02010600030101010101" pitchFamily="2" charset="-122"/>
              </a:rPr>
              <a:t>源码的根目录，google给出的编译步骤如下：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source build/envsetup.sh</a:t>
            </a:r>
            <a:endParaRPr lang="en-US" sz="2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$ lunch &lt;product_name&gt;_&lt;build_variant&gt; </a:t>
            </a:r>
            <a:endParaRPr lang="en-US" sz="20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$ make -j8 </a:t>
            </a:r>
            <a:endParaRPr lang="en-US" sz="2000" dirty="0" smtClean="0">
              <a:latin typeface="宋体" panose="02010600030101010101" pitchFamily="2" charset="-122"/>
            </a:endParaRPr>
          </a:p>
          <a:p>
            <a:r>
              <a:rPr lang="en-US" sz="2000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完整的编译时间依赖于编译主机的配置，</a:t>
            </a:r>
            <a:r>
              <a:rPr lang="en-US" altLang="zh-CN" sz="2000" dirty="0" smtClean="0">
                <a:latin typeface="宋体" panose="02010600030101010101" pitchFamily="2" charset="-122"/>
              </a:rPr>
              <a:t>androidS</a:t>
            </a:r>
            <a:r>
              <a:rPr lang="zh-CN" altLang="en-US" sz="2000" dirty="0" smtClean="0">
                <a:latin typeface="宋体" panose="02010600030101010101" pitchFamily="2" charset="-122"/>
              </a:rPr>
              <a:t>在</a:t>
            </a:r>
            <a:r>
              <a:rPr lang="en-US" altLang="zh-CN" sz="2000" dirty="0" smtClean="0">
                <a:latin typeface="宋体" panose="02010600030101010101" pitchFamily="2" charset="-122"/>
              </a:rPr>
              <a:t>48</a:t>
            </a:r>
            <a:r>
              <a:rPr lang="zh-CN" altLang="en-US" sz="2000" dirty="0" smtClean="0">
                <a:latin typeface="宋体" panose="02010600030101010101" pitchFamily="2" charset="-122"/>
              </a:rPr>
              <a:t>核机器上编译一般</a:t>
            </a:r>
            <a:r>
              <a:rPr lang="zh-CN" altLang="en-US" sz="2000" dirty="0" smtClean="0">
                <a:latin typeface="宋体" panose="02010600030101010101" pitchFamily="2" charset="-122"/>
              </a:rPr>
              <a:t>需要一个小时左右。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当然是不包括</a:t>
            </a:r>
            <a:r>
              <a:rPr lang="en-US" altLang="zh-CN" sz="2000" dirty="0" smtClean="0">
                <a:latin typeface="宋体" panose="02010600030101010101" pitchFamily="2" charset="-122"/>
              </a:rPr>
              <a:t>update-api</a:t>
            </a:r>
            <a:r>
              <a:rPr lang="zh-CN" altLang="en-US" sz="2000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</a:rPr>
              <a:t>ota</a:t>
            </a:r>
            <a:r>
              <a:rPr lang="zh-CN" altLang="en-US" sz="2000" dirty="0" smtClean="0">
                <a:latin typeface="宋体" panose="02010600030101010101" pitchFamily="2" charset="-122"/>
              </a:rPr>
              <a:t>、签名、拍包等等附加编译！</a:t>
            </a:r>
            <a:endParaRPr lang="zh-CN" altLang="en-US" sz="2000" dirty="0" smtClean="0">
              <a:latin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/>
              <a:t>        第一行命令“</a:t>
            </a:r>
            <a:r>
              <a:rPr lang="en-US" sz="2000" dirty="0" smtClean="0"/>
              <a:t>source build/envsetup.sh”</a:t>
            </a:r>
            <a:r>
              <a:rPr lang="zh-CN" altLang="en-US" sz="2000" dirty="0" smtClean="0"/>
              <a:t>引入了 </a:t>
            </a:r>
            <a:r>
              <a:rPr lang="en-US" sz="2000" dirty="0" smtClean="0"/>
              <a:t>build/envsetup.sh</a:t>
            </a:r>
            <a:r>
              <a:rPr lang="zh-CN" altLang="en-US" sz="2000" dirty="0" smtClean="0"/>
              <a:t>脚本。该脚本的作用是初始化编译环境（</a:t>
            </a:r>
            <a:r>
              <a:rPr lang="zh-CN" altLang="en-US" sz="2000" dirty="0" smtClean="0">
                <a:solidFill>
                  <a:srgbClr val="FF0000"/>
                </a:solidFill>
              </a:rPr>
              <a:t>这里我们可以将</a:t>
            </a:r>
            <a:r>
              <a:rPr lang="en-US" altLang="zh-CN" sz="2000" dirty="0" smtClean="0">
                <a:solidFill>
                  <a:srgbClr val="FF0000"/>
                </a:solidFill>
              </a:rPr>
              <a:t>JDK</a:t>
            </a:r>
            <a:r>
              <a:rPr lang="zh-CN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ccache</a:t>
            </a:r>
            <a:r>
              <a:rPr lang="zh-CN" altLang="en-US" sz="2000" dirty="0" smtClean="0">
                <a:solidFill>
                  <a:srgbClr val="FF0000"/>
                </a:solidFill>
              </a:rPr>
              <a:t>等版本设置进</a:t>
            </a:r>
            <a:r>
              <a:rPr lang="zh-CN" altLang="en-US" sz="2000" dirty="0" smtClean="0">
                <a:solidFill>
                  <a:srgbClr val="FF0000"/>
                </a:solidFill>
              </a:rPr>
              <a:t>环境变量</a:t>
            </a:r>
            <a:r>
              <a:rPr lang="zh-CN" altLang="en-US" sz="2000" dirty="0" smtClean="0"/>
              <a:t>），并引入一些辅助的 </a:t>
            </a:r>
            <a:r>
              <a:rPr lang="en-US" sz="2000" dirty="0" smtClean="0"/>
              <a:t>Shell </a:t>
            </a:r>
            <a:r>
              <a:rPr lang="zh-CN" altLang="en-US" sz="2000" dirty="0" smtClean="0"/>
              <a:t>函数和常用函数（如右表所列），这其中就包括第二步使用 </a:t>
            </a:r>
            <a:r>
              <a:rPr lang="en-US" sz="2000" dirty="0" smtClean="0"/>
              <a:t>lunch </a:t>
            </a:r>
            <a:r>
              <a:rPr lang="zh-CN" altLang="en-US" sz="2000" dirty="0" smtClean="0"/>
              <a:t>函数。</a:t>
            </a:r>
            <a:endParaRPr lang="zh-CN" altLang="en-US" sz="2000" dirty="0" smtClean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798425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表一：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build/envsetup.sh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中定义的常用函数</a:t>
            </a: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407795" y="659490"/>
          <a:ext cx="3115131" cy="6125029"/>
        </p:xfrm>
        <a:graphic>
          <a:graphicData uri="http://schemas.openxmlformats.org/drawingml/2006/table">
            <a:tbl>
              <a:tblPr/>
              <a:tblGrid>
                <a:gridCol w="1057081"/>
                <a:gridCol w="2058050"/>
              </a:tblGrid>
              <a:tr h="36603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名称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C"/>
                    </a:solidFill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croot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切换到源码树的根目录</a:t>
                      </a:r>
                      <a:endParaRPr lang="zh-CN" alt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在源码树的根目录执行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make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mm</a:t>
                      </a:r>
                      <a:endParaRPr lang="en-US" sz="1600" b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当前目录下的模块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894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mmm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指定目录下的模块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C/C++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Java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resgrep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在所有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res/*.xml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文件上执行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grep</a:t>
                      </a:r>
                      <a:endParaRPr 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godir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转到包含某个文件的目录路径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printconfig</a:t>
                      </a:r>
                      <a:endParaRPr lang="en-US" sz="1600" b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显示当前 </a:t>
                      </a:r>
                      <a:r>
                        <a:rPr 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Build </a:t>
                      </a:r>
                      <a:r>
                        <a:rPr lang="zh-CN" altLang="en-US" sz="1600" b="0" dirty="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的配置信息</a:t>
                      </a:r>
                      <a:endParaRPr lang="zh-CN" altLang="en-US" sz="16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851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add_lunch_combo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在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lunch 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函数的菜单中添加一个条目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466725" y="687705"/>
            <a:ext cx="9509760" cy="347662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第二行命令</a:t>
            </a:r>
            <a:r>
              <a:rPr lang="en-US" sz="2000" dirty="0" smtClean="0"/>
              <a:t>lunch </a:t>
            </a:r>
            <a:r>
              <a:rPr lang="zh-CN" altLang="en-US" sz="2000" dirty="0" smtClean="0"/>
              <a:t>没有参数时</a:t>
            </a:r>
            <a:r>
              <a:rPr lang="zh-CN" altLang="en-US" sz="2000" dirty="0" smtClean="0">
                <a:sym typeface="+mn-ea"/>
              </a:rPr>
              <a:t>打印产品列表，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列表内容读取的是当前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Build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系统中包含的产品配置，具体参见后文“添加新的产品”</a:t>
            </a:r>
            <a:r>
              <a:rPr lang="zh-CN" altLang="en-US" sz="2000" dirty="0" smtClean="0">
                <a:sym typeface="+mn-ea"/>
              </a:rPr>
              <a:t>，此时可以通过输入编号或者名称进行选择，内容格式为“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&lt;product_name&gt;--&lt; build_variant &gt;</a:t>
            </a:r>
            <a:r>
              <a:rPr lang="zh-CN" altLang="en-US" sz="2000" dirty="0" smtClean="0">
                <a:sym typeface="+mn-ea"/>
              </a:rPr>
              <a:t>”，其中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product_name</a:t>
            </a:r>
            <a:r>
              <a:rPr lang="zh-CN" altLang="en-US" sz="2000" dirty="0" smtClean="0">
                <a:sym typeface="+mn-ea"/>
              </a:rPr>
              <a:t>是编译目标的</a:t>
            </a:r>
            <a:r>
              <a:rPr lang="zh-CN" altLang="en-US" sz="2000" dirty="0" smtClean="0">
                <a:sym typeface="+mn-ea"/>
              </a:rPr>
              <a:t>产品名称，build_variant是eng /user/userdebug 之一。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        </a:t>
            </a:r>
            <a:r>
              <a:rPr lang="zh-CN" altLang="en-US" sz="2000" dirty="0" smtClean="0">
                <a:sym typeface="+mn-ea"/>
              </a:rPr>
              <a:t>如右图</a:t>
            </a:r>
            <a:r>
              <a:rPr lang="zh-CN" altLang="en-US" sz="2000" dirty="0" smtClean="0"/>
              <a:t>默认选项“</a:t>
            </a:r>
            <a:r>
              <a:rPr lang="en-US" sz="2000" dirty="0" smtClean="0"/>
              <a:t>full-eng”。“full”</a:t>
            </a:r>
            <a:r>
              <a:rPr lang="zh-CN" altLang="en-US" sz="2000" dirty="0" smtClean="0"/>
              <a:t>是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源码中已经定义好的一种产品，是为模拟器而设置的。而编译类型会影响最终系统中包含的模块，关于编译类型将在后面详细讲解。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  第三行命令“</a:t>
            </a:r>
            <a:r>
              <a:rPr lang="en-US" sz="2000" dirty="0" smtClean="0"/>
              <a:t>make -j8”</a:t>
            </a:r>
            <a:r>
              <a:rPr lang="zh-CN" altLang="en-US" sz="2000" dirty="0" smtClean="0"/>
              <a:t>才真正开始执行编译。</a:t>
            </a:r>
            <a:endParaRPr lang="en-US" altLang="zh-CN" sz="2000" dirty="0" smtClean="0"/>
          </a:p>
          <a:p>
            <a:r>
              <a:rPr lang="en-US" sz="2000" dirty="0" smtClean="0"/>
              <a:t>        make </a:t>
            </a:r>
            <a:r>
              <a:rPr lang="zh-CN" altLang="en-US" sz="2000" dirty="0" smtClean="0"/>
              <a:t>的参数“</a:t>
            </a:r>
            <a:r>
              <a:rPr lang="en-US" altLang="zh-CN" sz="2000" dirty="0" smtClean="0"/>
              <a:t>-</a:t>
            </a:r>
            <a:r>
              <a:rPr lang="en-US" sz="2000" dirty="0" smtClean="0"/>
              <a:t>j”</a:t>
            </a:r>
            <a:r>
              <a:rPr lang="zh-CN" altLang="en-US" sz="2000" dirty="0" smtClean="0"/>
              <a:t>指定了同时编译的 </a:t>
            </a:r>
            <a:r>
              <a:rPr lang="en-US" sz="2000" dirty="0" smtClean="0"/>
              <a:t>Job </a:t>
            </a:r>
            <a:r>
              <a:rPr lang="zh-CN" altLang="en-US" sz="2000" dirty="0" smtClean="0"/>
              <a:t>数量，该值通常是编译主机 </a:t>
            </a:r>
            <a:r>
              <a:rPr lang="en-US" sz="2000" dirty="0" smtClean="0"/>
              <a:t>CPU </a:t>
            </a:r>
            <a:r>
              <a:rPr lang="zh-CN" altLang="en-US" sz="2000" dirty="0" smtClean="0"/>
              <a:t>支持的并发线程总数的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倍或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倍</a:t>
            </a:r>
            <a:r>
              <a:rPr lang="en-US" sz="2000" dirty="0" smtClean="0"/>
              <a:t>。</a:t>
            </a:r>
            <a:r>
              <a:rPr lang="zh-CN" altLang="en-US" sz="2000" dirty="0" smtClean="0"/>
              <a:t>在调用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命令后，会编译出完整的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系统镜像。</a:t>
            </a:r>
            <a:endParaRPr lang="en-US" sz="2000" dirty="0" smtClean="0"/>
          </a:p>
        </p:txBody>
      </p:sp>
      <p:pic>
        <p:nvPicPr>
          <p:cNvPr id="1026" name="Picture 2" descr="图 3. lunch 函数的输出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76758" y="687615"/>
            <a:ext cx="2800350" cy="3143251"/>
          </a:xfrm>
          <a:prstGeom prst="rect">
            <a:avLst/>
          </a:prstGeom>
          <a:noFill/>
        </p:spPr>
      </p:pic>
      <p:pic>
        <p:nvPicPr>
          <p:cNvPr id="2" name="图片 1" descr="20140208122926593"/>
          <p:cNvPicPr>
            <a:picLocks noChangeAspect="1"/>
          </p:cNvPicPr>
          <p:nvPr/>
        </p:nvPicPr>
        <p:blipFill>
          <a:blip r:embed="rId2"/>
          <a:srcRect l="1992" t="4651" r="1898" b="33163"/>
          <a:stretch>
            <a:fillRect/>
          </a:stretch>
        </p:blipFill>
        <p:spPr>
          <a:xfrm>
            <a:off x="466725" y="4237990"/>
            <a:ext cx="11636375" cy="2947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370930" y="687977"/>
            <a:ext cx="12082327" cy="5631180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3.2 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结果的目录结构：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/>
              <a:t>        所有的编译产物都将位于 </a:t>
            </a:r>
            <a:r>
              <a:rPr lang="en-US" sz="2000" dirty="0" smtClean="0"/>
              <a:t>out </a:t>
            </a:r>
            <a:r>
              <a:rPr lang="zh-CN" altLang="en-US" sz="2000" dirty="0" smtClean="0"/>
              <a:t>目录下，该目录下主要有以下几个子目录：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out/host/：</a:t>
            </a:r>
            <a:r>
              <a:rPr lang="zh-CN" altLang="en-US" sz="2000" dirty="0" smtClean="0"/>
              <a:t>该目录下包含了针对主机的 </a:t>
            </a:r>
            <a:r>
              <a:rPr lang="en-US" sz="2000" dirty="0" smtClean="0"/>
              <a:t>Android </a:t>
            </a:r>
            <a:r>
              <a:rPr lang="zh-CN" altLang="en-US" sz="2000" dirty="0" smtClean="0"/>
              <a:t>开发工具的产物。即 </a:t>
            </a:r>
            <a:r>
              <a:rPr lang="en-US" sz="2000" dirty="0" smtClean="0"/>
              <a:t>SDK </a:t>
            </a:r>
            <a:r>
              <a:rPr lang="zh-CN" altLang="en-US" sz="2000" dirty="0" smtClean="0"/>
              <a:t>中的各种工具，例如：</a:t>
            </a:r>
            <a:r>
              <a:rPr lang="en-US" sz="2000" dirty="0" smtClean="0"/>
              <a:t>emulator，adb，aapt </a:t>
            </a:r>
            <a:r>
              <a:rPr lang="zh-CN" altLang="en-US" sz="2000" dirty="0" smtClean="0"/>
              <a:t>等。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out/target/common/：</a:t>
            </a:r>
            <a:r>
              <a:rPr lang="zh-CN" altLang="en-US" sz="2000" dirty="0" smtClean="0"/>
              <a:t>该目录下包含了针对设备的共通的编译产物，主要是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应用代码和 </a:t>
            </a:r>
            <a:r>
              <a:rPr lang="en-US" sz="2000" dirty="0" smtClean="0"/>
              <a:t>Java </a:t>
            </a:r>
            <a:r>
              <a:rPr lang="zh-CN" altLang="en-US" sz="2000" dirty="0" smtClean="0"/>
              <a:t>库。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out/target/product/&lt;</a:t>
            </a:r>
            <a:r>
              <a:rPr lang="en-US" sz="2000" i="1" dirty="0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&gt;/：</a:t>
            </a:r>
            <a:r>
              <a:rPr lang="zh-CN" altLang="en-US" sz="2000" dirty="0" smtClean="0"/>
              <a:t>包含了针对特定设备的编译结果以及平台相关的 </a:t>
            </a:r>
            <a:r>
              <a:rPr lang="en-US" sz="2000" dirty="0" smtClean="0"/>
              <a:t>C/C++ </a:t>
            </a:r>
            <a:r>
              <a:rPr lang="zh-CN" altLang="en-US" sz="2000" dirty="0" smtClean="0"/>
              <a:t>库和二进制文件。其中</a:t>
            </a:r>
            <a:r>
              <a:rPr lang="en-US" altLang="zh-CN" sz="2000" i="1" dirty="0" smtClean="0"/>
              <a:t>&lt;</a:t>
            </a:r>
            <a:r>
              <a:rPr lang="en-US" sz="2000" i="1" dirty="0" smtClean="0"/>
              <a:t>product_name&gt;</a:t>
            </a:r>
            <a:r>
              <a:rPr lang="zh-CN" altLang="en-US" sz="2000" dirty="0" smtClean="0"/>
              <a:t>是具体目标设备的名称。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out/dist/：</a:t>
            </a:r>
            <a:r>
              <a:rPr lang="zh-CN" altLang="en-US" sz="2000" dirty="0" smtClean="0"/>
              <a:t>包含了为多种分发而准备的包，通过编译</a:t>
            </a:r>
            <a:r>
              <a:rPr lang="zh-CN" altLang="en-US" sz="2000" dirty="0" smtClean="0"/>
              <a:t>“</a:t>
            </a:r>
            <a:r>
              <a:rPr lang="en-US" sz="2000" dirty="0" smtClean="0"/>
              <a:t>make</a:t>
            </a:r>
            <a:r>
              <a:rPr lang="zh-CN" altLang="en-US" sz="2000" dirty="0" smtClean="0"/>
              <a:t> disttarget”将MAKECMDGOALS 变量定义的输出文件拷贝到该目录，默认的编译目标不会产生该目录。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3.3 </a:t>
            </a:r>
            <a:r>
              <a:rPr 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Build</a:t>
            </a:r>
            <a:r>
              <a:rPr lang="zh-CN" altLang="en-US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生成的镜像文件： 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sz="2000" dirty="0" smtClean="0"/>
              <a:t>        Build </a:t>
            </a:r>
            <a:r>
              <a:rPr lang="zh-CN" altLang="en-US" sz="2000" dirty="0" smtClean="0"/>
              <a:t>的产物中最重要的有</a:t>
            </a:r>
            <a:r>
              <a:rPr lang="zh-CN" altLang="en-US" sz="2000" dirty="0" smtClean="0"/>
              <a:t>三个镜像文件，它们都位于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out/target/product/&lt;</a:t>
            </a:r>
            <a:r>
              <a:rPr lang="en-US" sz="2000" i="1" dirty="0" smtClean="0"/>
              <a:t>product_name</a:t>
            </a:r>
            <a:r>
              <a:rPr lang="en-US" sz="2000" dirty="0" smtClean="0"/>
              <a:t>&gt;/ </a:t>
            </a:r>
            <a:r>
              <a:rPr lang="zh-CN" altLang="en-US" sz="2000" dirty="0" smtClean="0"/>
              <a:t>目录下：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system.img：</a:t>
            </a:r>
            <a:r>
              <a:rPr lang="zh-CN" altLang="en-US" sz="2000" dirty="0" smtClean="0"/>
              <a:t>包含了 </a:t>
            </a:r>
            <a:r>
              <a:rPr lang="en-US" sz="2000" dirty="0" smtClean="0"/>
              <a:t>Android OS </a:t>
            </a:r>
            <a:r>
              <a:rPr lang="zh-CN" altLang="en-US" sz="2000" dirty="0" smtClean="0"/>
              <a:t>的系统文件、库、可执行文件以及预置的应用程序，将被挂载为根分区。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ramdisk.img：</a:t>
            </a:r>
            <a:r>
              <a:rPr lang="zh-CN" altLang="en-US" sz="2000" dirty="0" smtClean="0"/>
              <a:t>在启动时将被 </a:t>
            </a:r>
            <a:r>
              <a:rPr lang="en-US" sz="2000" dirty="0" smtClean="0"/>
              <a:t>Linux </a:t>
            </a:r>
            <a:r>
              <a:rPr lang="zh-CN" altLang="en-US" sz="2000" dirty="0" smtClean="0"/>
              <a:t>内核挂载为只读分区，它包含了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init </a:t>
            </a:r>
            <a:r>
              <a:rPr lang="zh-CN" altLang="en-US" sz="2000" dirty="0" smtClean="0"/>
              <a:t>文件和一些配置文件。它用来挂载其他系统镜像并启动 </a:t>
            </a:r>
            <a:r>
              <a:rPr lang="en-US" sz="2000" dirty="0" smtClean="0"/>
              <a:t>init </a:t>
            </a:r>
            <a:r>
              <a:rPr lang="zh-CN" altLang="en-US" sz="2000" dirty="0" smtClean="0"/>
              <a:t>进程。</a:t>
            </a:r>
            <a:endParaRPr lang="zh-CN" alt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userdata.img：</a:t>
            </a:r>
            <a:r>
              <a:rPr lang="zh-CN" altLang="en-US" sz="2000" dirty="0" smtClean="0"/>
              <a:t>将被挂载为 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data，</a:t>
            </a:r>
            <a:r>
              <a:rPr lang="zh-CN" altLang="en-US" sz="2000" dirty="0" smtClean="0"/>
              <a:t>包含了应用程序相关的数据以及和用户相关的数据。</a:t>
            </a:r>
            <a:endParaRPr lang="zh-CN" alt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/>
          <p:nvPr/>
        </p:nvSpPr>
        <p:spPr>
          <a:xfrm>
            <a:off x="527684" y="687977"/>
            <a:ext cx="5443887" cy="5015865"/>
          </a:xfrm>
          <a:prstGeom prst="rect">
            <a:avLst/>
          </a:prstGeom>
          <a:noFill/>
          <a:ln>
            <a:solidFill>
              <a:srgbClr val="0077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en-US" sz="2000" b="1" dirty="0" smtClean="0"/>
              <a:t>Make</a:t>
            </a:r>
            <a:r>
              <a:rPr lang="zh-CN" altLang="en-US" sz="2000" b="1" dirty="0" smtClean="0"/>
              <a:t>文件说明：</a:t>
            </a:r>
            <a:endPara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/>
              <a:t>        整个 </a:t>
            </a:r>
            <a:r>
              <a:rPr lang="en-US" sz="2000" dirty="0" smtClean="0"/>
              <a:t>Build </a:t>
            </a:r>
            <a:r>
              <a:rPr lang="zh-CN" altLang="en-US" sz="2000" dirty="0" smtClean="0"/>
              <a:t>系统的入口文件是源码树根目录下名称为“</a:t>
            </a:r>
            <a:r>
              <a:rPr lang="en-US" sz="2000" dirty="0" smtClean="0"/>
              <a:t>Makefile”</a:t>
            </a:r>
            <a:r>
              <a:rPr lang="zh-CN" altLang="en-US" sz="2000" dirty="0" smtClean="0"/>
              <a:t>的文件，当在源代码根目录上调用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命令时，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命令首先将读取该文件。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/>
              <a:t>        Makefile </a:t>
            </a:r>
            <a:r>
              <a:rPr lang="zh-CN" altLang="en-US" sz="2000" dirty="0" smtClean="0"/>
              <a:t>文件的内容只有一行：“</a:t>
            </a:r>
            <a:r>
              <a:rPr lang="en-US" sz="2000" dirty="0" smtClean="0"/>
              <a:t>include build/core/main.mk”。</a:t>
            </a:r>
            <a:r>
              <a:rPr lang="zh-CN" altLang="en-US" sz="2000" dirty="0" smtClean="0"/>
              <a:t>该行代码的作用很明显：包含 </a:t>
            </a:r>
            <a:r>
              <a:rPr lang="en-US" sz="2000" dirty="0" smtClean="0"/>
              <a:t>build/core/main.mk </a:t>
            </a:r>
            <a:r>
              <a:rPr lang="zh-CN" altLang="en-US" sz="2000" dirty="0" smtClean="0"/>
              <a:t>文件。</a:t>
            </a:r>
            <a:r>
              <a:rPr lang="zh-CN" altLang="en-US" sz="2000" dirty="0" smtClean="0">
                <a:solidFill>
                  <a:srgbClr val="FF0000"/>
                </a:solidFill>
              </a:rPr>
              <a:t>在 </a:t>
            </a:r>
            <a:r>
              <a:rPr lang="en-US" sz="2000" dirty="0" smtClean="0">
                <a:solidFill>
                  <a:srgbClr val="FF0000"/>
                </a:solidFill>
              </a:rPr>
              <a:t>main.mk 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文件中又会包含其他的文件，其他文件中又会包含更多的文件，这样就引入了整个 </a:t>
            </a:r>
            <a:r>
              <a:rPr lang="en-US" sz="2000" dirty="0" smtClean="0">
                <a:solidFill>
                  <a:srgbClr val="FF0000"/>
                </a:solidFill>
              </a:rPr>
              <a:t>Build 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这些 </a:t>
            </a:r>
            <a:r>
              <a:rPr lang="en-US" sz="2000" dirty="0" smtClean="0"/>
              <a:t>Make </a:t>
            </a:r>
            <a:r>
              <a:rPr lang="zh-CN" altLang="en-US" sz="2000" dirty="0" smtClean="0"/>
              <a:t>文件间的包含关系如</a:t>
            </a:r>
            <a:r>
              <a:rPr lang="zh-CN" altLang="en-US" sz="2000" dirty="0" smtClean="0"/>
              <a:t>右图，该图中黄色标记的文件（除了 </a:t>
            </a:r>
            <a:r>
              <a:rPr lang="en-US" altLang="zh-CN" sz="2000" dirty="0" smtClean="0"/>
              <a:t>$</a:t>
            </a:r>
            <a:r>
              <a:rPr lang="zh-CN" altLang="en-US" sz="2000" dirty="0" smtClean="0"/>
              <a:t>开头的文件）都位于 </a:t>
            </a:r>
            <a:r>
              <a:rPr lang="en-US" sz="2000" dirty="0" smtClean="0"/>
              <a:t>build/core/ </a:t>
            </a:r>
            <a:r>
              <a:rPr lang="zh-CN" altLang="en-US" sz="2000" dirty="0" smtClean="0"/>
              <a:t>目录下。下表中总结了图中提到的这些文件的作用：</a:t>
            </a:r>
            <a:endParaRPr lang="zh-CN" altLang="en-US" sz="2000" dirty="0" smtClean="0"/>
          </a:p>
        </p:txBody>
      </p:sp>
      <p:pic>
        <p:nvPicPr>
          <p:cNvPr id="18437" name="Picture 5" descr="图 4. 主要的 Make 文件及其包含关系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0908" y="957944"/>
            <a:ext cx="6390152" cy="442395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15065</Words>
  <Application>WPS 演示</Application>
  <PresentationFormat>自定义</PresentationFormat>
  <Paragraphs>787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PMingLiU</vt:lpstr>
      <vt:lpstr>MingLiU-ExtB</vt:lpstr>
      <vt:lpstr>Arial</vt:lpstr>
      <vt:lpstr>Arial Unicode MS</vt:lpstr>
      <vt:lpstr>Calibri</vt:lpstr>
      <vt:lpstr>默认设计模板</vt:lpstr>
      <vt:lpstr>自定义设计方案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susan</dc:creator>
  <cp:lastModifiedBy>Administrator</cp:lastModifiedBy>
  <cp:revision>940</cp:revision>
  <dcterms:created xsi:type="dcterms:W3CDTF">2015-04-17T07:56:00Z</dcterms:created>
  <dcterms:modified xsi:type="dcterms:W3CDTF">2022-01-04T12:44:42Z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