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5" r:id="rId2"/>
    <p:sldId id="340" r:id="rId3"/>
    <p:sldId id="327" r:id="rId4"/>
    <p:sldId id="329" r:id="rId5"/>
    <p:sldId id="330" r:id="rId6"/>
    <p:sldId id="332" r:id="rId7"/>
    <p:sldId id="341" r:id="rId8"/>
    <p:sldId id="335" r:id="rId9"/>
    <p:sldId id="348" r:id="rId10"/>
    <p:sldId id="336" r:id="rId11"/>
    <p:sldId id="345" r:id="rId12"/>
    <p:sldId id="347" r:id="rId13"/>
    <p:sldId id="337" r:id="rId14"/>
    <p:sldId id="346" r:id="rId15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3095"/>
    <a:srgbClr val="E8B6E7"/>
    <a:srgbClr val="DD93DB"/>
    <a:srgbClr val="99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085" autoAdjust="0"/>
  </p:normalViewPr>
  <p:slideViewPr>
    <p:cSldViewPr>
      <p:cViewPr varScale="1">
        <p:scale>
          <a:sx n="89" d="100"/>
          <a:sy n="89" d="100"/>
        </p:scale>
        <p:origin x="-11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63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848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50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 谌卫军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 useBgFill="1"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3000" y="1715869"/>
            <a:ext cx="1574470" cy="64633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谌卫军</a:t>
            </a:r>
            <a:endParaRPr kumimoji="1" lang="zh-CN" altLang="en-US" sz="3600" b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52525" y="2348805"/>
            <a:ext cx="69246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办公室：东主楼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区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309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Email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cwj@tsinghua.edu.cn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电话：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62782934 (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办公室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13661094628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90600" y="1600200"/>
            <a:ext cx="7162800" cy="2286000"/>
          </a:xfrm>
          <a:prstGeom prst="roundRect">
            <a:avLst/>
          </a:prstGeom>
          <a:noFill/>
          <a:ln w="28575" cap="flat" cmpd="sng" algn="ctr">
            <a:solidFill>
              <a:srgbClr val="97309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 useBgFill="1"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43000" y="4306669"/>
            <a:ext cx="3427541" cy="64633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吴嘉赟（</a:t>
            </a:r>
            <a:r>
              <a:rPr kumimoji="1" lang="zh-CN" altLang="en-US" sz="3600" b="1" dirty="0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助教）</a:t>
            </a:r>
            <a:endParaRPr kumimoji="1" lang="zh-CN" altLang="en-US" sz="3600" b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52525" y="5065693"/>
            <a:ext cx="6924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楷体_GB2312" pitchFamily="49" charset="-122"/>
              </a:rPr>
              <a:t>Email</a:t>
            </a:r>
            <a:r>
              <a:rPr kumimoji="1" lang="zh-CN" altLang="en-US" sz="2800" b="1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wujy22@mails.tsinghua.edu.cn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电话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13681894237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990600" y="4114800"/>
            <a:ext cx="7162800" cy="2286000"/>
          </a:xfrm>
          <a:prstGeom prst="roundRect">
            <a:avLst/>
          </a:prstGeom>
          <a:noFill/>
          <a:ln w="28575" cap="flat" cmpd="sng" algn="ctr">
            <a:solidFill>
              <a:srgbClr val="97309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风险提示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905000" y="6019800"/>
            <a:ext cx="5719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若发现两份相同的程序，均记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分。</a:t>
            </a:r>
          </a:p>
        </p:txBody>
      </p:sp>
      <p:pic>
        <p:nvPicPr>
          <p:cNvPr id="9" name="Picture 10" descr="12255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风险提示（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2" descr="未命名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3"/>
            <a:ext cx="4962525" cy="651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8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00200" y="2819400"/>
            <a:ext cx="6619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5400" b="1" i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曾经 的大作业。。。</a:t>
            </a:r>
            <a:endParaRPr kumimoji="1" lang="en-US" altLang="zh-CN" sz="5400" b="1" i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大作业举例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070100" y="2555875"/>
            <a:ext cx="51450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6600" b="1" i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Any question?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全校性选修课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具有一定程序设计基础的本科生，要求至少掌握</a:t>
            </a:r>
            <a:r>
              <a:rPr lang="zh-CN" altLang="en-US" dirty="0" smtClean="0">
                <a:solidFill>
                  <a:srgbClr val="0000FF"/>
                </a:solidFill>
              </a:rPr>
              <a:t>一种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en-US" altLang="zh-CN" dirty="0" smtClean="0"/>
          </a:p>
          <a:p>
            <a:pPr lvl="1"/>
            <a:r>
              <a:rPr lang="zh-CN" altLang="en-US" smtClean="0"/>
              <a:t>掌握一种编程工具（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mtClean="0"/>
              <a:t>语言）</a:t>
            </a:r>
            <a:endParaRPr lang="en-US" altLang="zh-CN" dirty="0" smtClean="0"/>
          </a:p>
          <a:p>
            <a:pPr lvl="1"/>
            <a:r>
              <a:rPr lang="zh-CN" altLang="en-US" smtClean="0"/>
              <a:t>掌握面向对象的编程思想，包括面向对象的编程、设计与分析</a:t>
            </a:r>
            <a:endParaRPr lang="en-US" altLang="zh-CN" smtClean="0"/>
          </a:p>
          <a:p>
            <a:pPr lvl="1"/>
            <a:r>
              <a:rPr lang="zh-CN" altLang="en-US" smtClean="0"/>
              <a:t>会编写一些简单的应用程序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为何要学习编程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52600" y="2555875"/>
            <a:ext cx="5943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i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非计算机专业学生</a:t>
            </a:r>
            <a:r>
              <a:rPr kumimoji="1" lang="zh-CN" altLang="en-US" sz="4800" b="1" i="1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需要</a:t>
            </a:r>
            <a:r>
              <a:rPr kumimoji="1" lang="zh-CN" altLang="en-US" sz="4800" b="1" i="1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学习编程吗</a:t>
            </a:r>
            <a:r>
              <a:rPr kumimoji="1" lang="zh-CN" altLang="en-US" sz="4800" b="1" i="1" dirty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？</a:t>
            </a:r>
            <a:endParaRPr kumimoji="1" lang="en-US" altLang="zh-CN" sz="4800" b="1" i="1" dirty="0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为何要学习编程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6" name="图片 5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391400" cy="4613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6019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美国证券交易市场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70%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的交易量由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程序化交易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产生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为何要学习编程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04800" y="1447800"/>
            <a:ext cx="560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詹姆斯</a:t>
            </a:r>
            <a:r>
              <a:rPr lang="en-US" altLang="zh-CN" sz="2800" b="1" dirty="0" smtClean="0">
                <a:latin typeface="+mn-ea"/>
                <a:ea typeface="+mn-ea"/>
              </a:rPr>
              <a:t>·</a:t>
            </a:r>
            <a:r>
              <a:rPr lang="zh-CN" altLang="en-US" sz="2800" b="1" dirty="0" smtClean="0">
                <a:latin typeface="+mn-ea"/>
                <a:ea typeface="+mn-ea"/>
              </a:rPr>
              <a:t>西蒙斯（</a:t>
            </a:r>
            <a:r>
              <a:rPr lang="en-US" altLang="zh-CN" sz="2800" b="1" dirty="0" smtClean="0">
                <a:latin typeface="+mn-ea"/>
                <a:ea typeface="+mn-ea"/>
              </a:rPr>
              <a:t>James Simons</a:t>
            </a:r>
            <a:r>
              <a:rPr lang="zh-CN" altLang="en-US" sz="2800" b="1" dirty="0" smtClean="0">
                <a:latin typeface="+mn-ea"/>
                <a:ea typeface="+mn-ea"/>
              </a:rPr>
              <a:t>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144780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世上最赚钱的数学家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098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曾任哈佛大学数学系教授、纽约州立石溪大学数学系主任，与华裔数学家陈省身（其导师）一同创立了著名的</a:t>
            </a:r>
            <a:r>
              <a:rPr lang="en-US" altLang="zh-CN" sz="2400" b="1" dirty="0" err="1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Chern</a:t>
            </a:r>
            <a:r>
              <a:rPr lang="en-US" altLang="zh-CN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-Simons</a:t>
            </a:r>
            <a:r>
              <a:rPr lang="zh-CN" altLang="en-US" sz="2400" b="1" dirty="0" smtClean="0">
                <a:solidFill>
                  <a:srgbClr val="973095"/>
                </a:solidFill>
                <a:latin typeface="宋体" pitchFamily="2" charset="-122"/>
                <a:ea typeface="宋体" pitchFamily="2" charset="-122"/>
              </a:rPr>
              <a:t>几何定律</a:t>
            </a:r>
            <a:endParaRPr lang="zh-CN" altLang="en-US" sz="2400" b="1" dirty="0">
              <a:solidFill>
                <a:srgbClr val="973095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209800"/>
            <a:ext cx="3684090" cy="2524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114800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1982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年创立文艺复兴科技公司，投资期货、股票和债券。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2004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年个人收入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6.7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亿美元、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2006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亿，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2008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25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亿，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年总身价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107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亿</a:t>
            </a:r>
            <a:endParaRPr lang="zh-CN" altLang="en-US" sz="24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4724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成功秘诀：设计数量化的投资管理模型，以电脑运算为主导，排除人为因素干扰，在全球各市场进行短线交易。</a:t>
            </a:r>
            <a:endParaRPr lang="en-US" altLang="zh-CN" sz="2400" b="1" dirty="0" smtClean="0">
              <a:solidFill>
                <a:srgbClr val="99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教材与参考书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4478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教材</a:t>
            </a: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	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Java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程序设计，谌卫军，清华大学出版社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楷体_GB2312" pitchFamily="49" charset="-122"/>
              <a:cs typeface="+mn-cs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参考书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Thinking in Java</a:t>
            </a:r>
            <a:r>
              <a:rPr lang="zh-CN" altLang="en-US" sz="2800" b="1" kern="0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kern="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800" b="1" kern="0" dirty="0" smtClean="0">
                <a:latin typeface="楷体_GB2312" pitchFamily="49" charset="-122"/>
                <a:ea typeface="楷体_GB2312" pitchFamily="49" charset="-122"/>
              </a:rPr>
              <a:t>编程思想），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4th Edition,</a:t>
            </a: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Bruce </a:t>
            </a:r>
            <a:r>
              <a:rPr lang="en-US" altLang="zh-CN" sz="28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Eckel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Prentice Hall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Java: How to program, 9th Edition, Paul </a:t>
            </a:r>
            <a:r>
              <a:rPr lang="en-US" altLang="zh-CN" sz="28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Deitel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Harvey </a:t>
            </a:r>
            <a:r>
              <a:rPr lang="en-US" altLang="zh-CN" sz="2800" b="1" kern="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Deitel</a:t>
            </a: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Prentice Hall</a:t>
            </a:r>
          </a:p>
          <a:p>
            <a:pPr marL="1074738" lvl="1" indent="-444500">
              <a:spcBef>
                <a:spcPct val="40000"/>
              </a:spcBef>
              <a:buSzPct val="90000"/>
              <a:buFont typeface="Wingdings 2" pitchFamily="18" charset="2"/>
              <a:buChar char="ö"/>
            </a:pPr>
            <a:r>
              <a:rPr lang="en-US" altLang="zh-CN" sz="2800" b="1" kern="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http://docs.oracle.com/javase/tutorial/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143000"/>
            <a:ext cx="80772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考核方式（百分制）：</a:t>
            </a:r>
          </a:p>
          <a:p>
            <a:pPr marL="450850" indent="-450850" eaLnBrk="1" hangingPunct="1">
              <a:spcBef>
                <a:spcPct val="4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	平时作业</a:t>
            </a:r>
            <a:r>
              <a:rPr lang="zh-CN" altLang="en-US" sz="3200" b="1" dirty="0" smtClean="0">
                <a:ea typeface="楷体_GB2312" pitchFamily="49" charset="-122"/>
              </a:rPr>
              <a:t> ＋ </a:t>
            </a:r>
            <a:r>
              <a:rPr lang="zh-CN" altLang="en-US" sz="3200" b="1" dirty="0" smtClean="0">
                <a:latin typeface="黑体" pitchFamily="49" charset="-122"/>
              </a:rPr>
              <a:t>大作业</a:t>
            </a:r>
            <a:r>
              <a:rPr lang="zh-CN" altLang="en-US" sz="3200" b="1" dirty="0" smtClean="0">
                <a:ea typeface="楷体_GB2312" pitchFamily="49" charset="-122"/>
              </a:rPr>
              <a:t> </a:t>
            </a:r>
            <a:r>
              <a:rPr lang="zh-CN" altLang="en-US" sz="3200" b="1" smtClean="0">
                <a:ea typeface="楷体_GB2312" pitchFamily="49" charset="-122"/>
              </a:rPr>
              <a:t>＋ 课堂测试＋</a:t>
            </a:r>
            <a:r>
              <a:rPr lang="zh-CN" altLang="en-US" sz="3200" b="1" dirty="0" smtClean="0">
                <a:ea typeface="楷体_GB2312" pitchFamily="49" charset="-122"/>
              </a:rPr>
              <a:t>考勤</a:t>
            </a:r>
            <a:br>
              <a:rPr lang="zh-CN" altLang="en-US" sz="3200" b="1" dirty="0" smtClean="0">
                <a:ea typeface="楷体_GB2312" pitchFamily="49" charset="-122"/>
              </a:rPr>
            </a:br>
            <a:r>
              <a:rPr lang="zh-CN" altLang="en-US" sz="3200" b="1" dirty="0" smtClean="0">
                <a:ea typeface="楷体_GB2312" pitchFamily="49" charset="-122"/>
              </a:rPr>
              <a:t> （</a:t>
            </a:r>
            <a:r>
              <a:rPr lang="en-US" altLang="zh-CN" sz="3200" b="1" dirty="0" smtClean="0">
                <a:ea typeface="楷体_GB2312" pitchFamily="49" charset="-122"/>
              </a:rPr>
              <a:t>30%</a:t>
            </a:r>
            <a:r>
              <a:rPr lang="zh-CN" altLang="en-US" sz="3200" b="1" dirty="0" smtClean="0">
                <a:ea typeface="楷体_GB2312" pitchFamily="49" charset="-122"/>
              </a:rPr>
              <a:t>）   （</a:t>
            </a:r>
            <a:r>
              <a:rPr lang="en-US" altLang="zh-CN" sz="3200" b="1" dirty="0" smtClean="0">
                <a:ea typeface="楷体_GB2312" pitchFamily="49" charset="-122"/>
              </a:rPr>
              <a:t>40%</a:t>
            </a:r>
            <a:r>
              <a:rPr lang="zh-CN" altLang="en-US" sz="3200" b="1" dirty="0" smtClean="0">
                <a:ea typeface="楷体_GB2312" pitchFamily="49" charset="-122"/>
              </a:rPr>
              <a:t>）    （</a:t>
            </a:r>
            <a:r>
              <a:rPr lang="en-US" altLang="zh-CN" sz="3200" b="1" dirty="0" smtClean="0">
                <a:ea typeface="楷体_GB2312" pitchFamily="49" charset="-122"/>
              </a:rPr>
              <a:t>25%</a:t>
            </a:r>
            <a:r>
              <a:rPr lang="zh-CN" altLang="en-US" sz="3200" b="1" dirty="0">
                <a:ea typeface="楷体_GB2312" pitchFamily="49" charset="-122"/>
              </a:rPr>
              <a:t>） </a:t>
            </a:r>
            <a:r>
              <a:rPr lang="zh-CN" altLang="en-US" sz="3200" b="1" dirty="0" smtClean="0">
                <a:ea typeface="楷体_GB2312" pitchFamily="49" charset="-122"/>
              </a:rPr>
              <a:t>（</a:t>
            </a:r>
            <a:r>
              <a:rPr lang="en-US" altLang="zh-CN" sz="3200" b="1" dirty="0" smtClean="0">
                <a:ea typeface="楷体_GB2312" pitchFamily="49" charset="-122"/>
              </a:rPr>
              <a:t>5%</a:t>
            </a:r>
            <a:r>
              <a:rPr lang="zh-CN" altLang="en-US" sz="3200" b="1" dirty="0">
                <a:ea typeface="楷体_GB2312" pitchFamily="49" charset="-122"/>
              </a:rPr>
              <a:t>）</a:t>
            </a:r>
            <a:endParaRPr lang="en-US" altLang="zh-CN" sz="3200" b="1" dirty="0" smtClean="0"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课程站点（网络学堂）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1074738" marR="0" lvl="1" indent="-444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http://learn.tsinghua.edu.cn/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267200"/>
            <a:ext cx="81534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973095"/>
                </a:solidFill>
              </a:rPr>
              <a:t>上机辅导时间：</a:t>
            </a:r>
            <a:r>
              <a:rPr lang="zh-CN" altLang="en-US" sz="2400" smtClean="0">
                <a:solidFill>
                  <a:srgbClr val="973095"/>
                </a:solidFill>
              </a:rPr>
              <a:t>从第</a:t>
            </a:r>
            <a:r>
              <a:rPr lang="en-US" altLang="zh-CN" sz="2400" smtClean="0">
                <a:solidFill>
                  <a:srgbClr val="973095"/>
                </a:solidFill>
              </a:rPr>
              <a:t>2</a:t>
            </a:r>
            <a:r>
              <a:rPr lang="zh-CN" altLang="en-US" sz="2400" smtClean="0">
                <a:solidFill>
                  <a:srgbClr val="973095"/>
                </a:solidFill>
              </a:rPr>
              <a:t>周</a:t>
            </a:r>
            <a:r>
              <a:rPr lang="zh-CN" altLang="en-US" sz="2400" dirty="0" smtClean="0">
                <a:solidFill>
                  <a:srgbClr val="973095"/>
                </a:solidFill>
              </a:rPr>
              <a:t>开始</a:t>
            </a:r>
            <a:r>
              <a:rPr lang="zh-CN" altLang="en-US" sz="2400" smtClean="0">
                <a:solidFill>
                  <a:srgbClr val="973095"/>
                </a:solidFill>
              </a:rPr>
              <a:t>，周二下午第</a:t>
            </a:r>
            <a:r>
              <a:rPr lang="en-US" altLang="zh-CN" sz="2400" smtClean="0">
                <a:solidFill>
                  <a:srgbClr val="973095"/>
                </a:solidFill>
              </a:rPr>
              <a:t>4</a:t>
            </a:r>
            <a:r>
              <a:rPr lang="zh-CN" altLang="en-US" sz="2400" smtClean="0">
                <a:solidFill>
                  <a:srgbClr val="973095"/>
                </a:solidFill>
              </a:rPr>
              <a:t>节（</a:t>
            </a:r>
            <a:r>
              <a:rPr lang="en-US" altLang="zh-CN" sz="2400" smtClean="0">
                <a:solidFill>
                  <a:srgbClr val="973095"/>
                </a:solidFill>
              </a:rPr>
              <a:t>15:20-16:55</a:t>
            </a:r>
            <a:r>
              <a:rPr lang="zh-CN" altLang="en-US" sz="2400" smtClean="0">
                <a:solidFill>
                  <a:srgbClr val="973095"/>
                </a:solidFill>
              </a:rPr>
              <a:t>）</a:t>
            </a:r>
            <a:r>
              <a:rPr lang="zh-CN" altLang="en-US" sz="2400" smtClean="0">
                <a:solidFill>
                  <a:srgbClr val="0000FF"/>
                </a:solidFill>
              </a:rPr>
              <a:t>或</a:t>
            </a:r>
            <a:r>
              <a:rPr lang="zh-CN" altLang="en-US" sz="2400" smtClean="0">
                <a:solidFill>
                  <a:srgbClr val="973095"/>
                </a:solidFill>
              </a:rPr>
              <a:t>第</a:t>
            </a:r>
            <a:r>
              <a:rPr lang="en-US" altLang="zh-CN" sz="2400" dirty="0" smtClean="0">
                <a:solidFill>
                  <a:srgbClr val="973095"/>
                </a:solidFill>
              </a:rPr>
              <a:t>5</a:t>
            </a:r>
            <a:r>
              <a:rPr lang="zh-CN" altLang="en-US" sz="2400" dirty="0" smtClean="0">
                <a:solidFill>
                  <a:srgbClr val="973095"/>
                </a:solidFill>
              </a:rPr>
              <a:t>节</a:t>
            </a:r>
            <a:r>
              <a:rPr lang="en-US" altLang="zh-CN" sz="2400" smtClean="0">
                <a:solidFill>
                  <a:srgbClr val="973095"/>
                </a:solidFill>
              </a:rPr>
              <a:t>(17:05~18:40)</a:t>
            </a:r>
            <a:r>
              <a:rPr lang="zh-CN" altLang="en-US" sz="2400" smtClean="0">
                <a:solidFill>
                  <a:srgbClr val="973095"/>
                </a:solidFill>
              </a:rPr>
              <a:t>，东</a:t>
            </a:r>
            <a:r>
              <a:rPr lang="zh-CN" altLang="en-US" sz="2400" dirty="0">
                <a:solidFill>
                  <a:srgbClr val="973095"/>
                </a:solidFill>
              </a:rPr>
              <a:t>主楼</a:t>
            </a:r>
            <a:r>
              <a:rPr lang="en-US" altLang="zh-CN" sz="2400" dirty="0">
                <a:solidFill>
                  <a:srgbClr val="973095"/>
                </a:solidFill>
              </a:rPr>
              <a:t>9</a:t>
            </a:r>
            <a:r>
              <a:rPr lang="zh-CN" altLang="en-US" sz="2400">
                <a:solidFill>
                  <a:srgbClr val="973095"/>
                </a:solidFill>
              </a:rPr>
              <a:t>区</a:t>
            </a:r>
            <a:r>
              <a:rPr lang="en-US" altLang="zh-CN" sz="2400" smtClean="0">
                <a:solidFill>
                  <a:srgbClr val="973095"/>
                </a:solidFill>
              </a:rPr>
              <a:t>223</a:t>
            </a:r>
            <a:endParaRPr lang="en-US" altLang="zh-CN" sz="2400" dirty="0" smtClean="0">
              <a:solidFill>
                <a:srgbClr val="97309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973095"/>
                </a:solidFill>
              </a:rPr>
              <a:t>大作业必须在</a:t>
            </a:r>
            <a:r>
              <a:rPr lang="zh-CN" altLang="en-US" sz="2400">
                <a:solidFill>
                  <a:srgbClr val="973095"/>
                </a:solidFill>
              </a:rPr>
              <a:t>第</a:t>
            </a:r>
            <a:r>
              <a:rPr lang="en-US" altLang="zh-CN" sz="2400" smtClean="0">
                <a:solidFill>
                  <a:srgbClr val="973095"/>
                </a:solidFill>
              </a:rPr>
              <a:t>16</a:t>
            </a:r>
            <a:r>
              <a:rPr lang="zh-CN" altLang="en-US" sz="2400" smtClean="0">
                <a:solidFill>
                  <a:srgbClr val="973095"/>
                </a:solidFill>
              </a:rPr>
              <a:t>周末</a:t>
            </a:r>
            <a:r>
              <a:rPr lang="zh-CN" altLang="en-US" sz="2400" dirty="0" smtClean="0">
                <a:solidFill>
                  <a:srgbClr val="973095"/>
                </a:solidFill>
              </a:rPr>
              <a:t>之前</a:t>
            </a:r>
            <a:r>
              <a:rPr lang="zh-CN" altLang="en-US" sz="2400" smtClean="0">
                <a:solidFill>
                  <a:srgbClr val="973095"/>
                </a:solidFill>
              </a:rPr>
              <a:t>提交，迟交一周之内扣</a:t>
            </a:r>
            <a:r>
              <a:rPr lang="en-US" altLang="zh-CN" sz="2400" dirty="0" smtClean="0">
                <a:solidFill>
                  <a:srgbClr val="973095"/>
                </a:solidFill>
              </a:rPr>
              <a:t>10</a:t>
            </a:r>
            <a:r>
              <a:rPr lang="en-US" altLang="zh-CN" sz="2400" smtClean="0">
                <a:solidFill>
                  <a:srgbClr val="973095"/>
                </a:solidFill>
              </a:rPr>
              <a:t>%</a:t>
            </a:r>
            <a:r>
              <a:rPr lang="zh-CN" altLang="en-US" sz="2400" smtClean="0">
                <a:solidFill>
                  <a:srgbClr val="973095"/>
                </a:solidFill>
              </a:rPr>
              <a:t>，超过一周</a:t>
            </a:r>
            <a:r>
              <a:rPr lang="zh-CN" altLang="en-US" sz="2400" dirty="0" smtClean="0">
                <a:solidFill>
                  <a:srgbClr val="973095"/>
                </a:solidFill>
              </a:rPr>
              <a:t>记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r>
              <a:rPr lang="zh-CN" altLang="en-US" sz="2400" dirty="0" smtClean="0">
                <a:solidFill>
                  <a:srgbClr val="0000FF"/>
                </a:solidFill>
              </a:rPr>
              <a:t>分</a:t>
            </a:r>
            <a:r>
              <a:rPr lang="zh-CN" altLang="en-US" sz="2400" dirty="0" smtClean="0">
                <a:solidFill>
                  <a:srgbClr val="973095"/>
                </a:solidFill>
              </a:rPr>
              <a:t>。</a:t>
            </a:r>
            <a:endParaRPr lang="en-US" altLang="zh-CN" sz="2400" dirty="0" smtClean="0">
              <a:solidFill>
                <a:srgbClr val="97309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973095"/>
                </a:solidFill>
              </a:rPr>
              <a:t>如果成绩对你很重要，在出成绩</a:t>
            </a:r>
            <a:r>
              <a:rPr lang="zh-CN" altLang="en-US" sz="2400" dirty="0" smtClean="0">
                <a:solidFill>
                  <a:srgbClr val="FF0000"/>
                </a:solidFill>
              </a:rPr>
              <a:t>之前</a:t>
            </a:r>
            <a:r>
              <a:rPr lang="zh-CN" altLang="en-US" sz="2400" dirty="0" smtClean="0">
                <a:solidFill>
                  <a:srgbClr val="973095"/>
                </a:solidFill>
              </a:rPr>
              <a:t>努力，不接受</a:t>
            </a:r>
            <a:r>
              <a:rPr lang="en-US" altLang="zh-CN" sz="2400" dirty="0" smtClean="0">
                <a:solidFill>
                  <a:srgbClr val="973095"/>
                </a:solidFill>
              </a:rPr>
              <a:t/>
            </a:r>
            <a:br>
              <a:rPr lang="en-US" altLang="zh-CN" sz="2400" dirty="0" smtClean="0">
                <a:solidFill>
                  <a:srgbClr val="973095"/>
                </a:solidFill>
              </a:rPr>
            </a:br>
            <a:r>
              <a:rPr lang="zh-CN" altLang="en-US" sz="2400" dirty="0" smtClean="0">
                <a:solidFill>
                  <a:srgbClr val="973095"/>
                </a:solidFill>
              </a:rPr>
              <a:t>成绩</a:t>
            </a:r>
            <a:r>
              <a:rPr lang="zh-CN" altLang="en-US" sz="2400" dirty="0">
                <a:solidFill>
                  <a:srgbClr val="973095"/>
                </a:solidFill>
              </a:rPr>
              <a:t>复议</a:t>
            </a:r>
            <a:r>
              <a:rPr lang="zh-CN" altLang="en-US" sz="2400" dirty="0" smtClean="0">
                <a:solidFill>
                  <a:srgbClr val="973095"/>
                </a:solidFill>
              </a:rPr>
              <a:t>。</a:t>
            </a:r>
            <a:endParaRPr lang="zh-CN" altLang="en-US" sz="2400" dirty="0">
              <a:solidFill>
                <a:srgbClr val="9730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某学期的最终成绩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981200"/>
            <a:ext cx="807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A-</a:t>
            </a:r>
            <a:r>
              <a:rPr lang="zh-CN" altLang="en-US" sz="3200" b="1" kern="0">
                <a:solidFill>
                  <a:schemeClr val="tx2"/>
                </a:solidFill>
                <a:latin typeface="宋体" pitchFamily="2" charset="-122"/>
                <a:ea typeface="宋体" charset="-122"/>
              </a:rPr>
              <a:t>以上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：</a:t>
            </a:r>
            <a:r>
              <a:rPr lang="en-US" altLang="zh-CN" sz="3200" b="1" smtClean="0">
                <a:ea typeface="楷体_GB2312" pitchFamily="49" charset="-122"/>
              </a:rPr>
              <a:t>54%</a:t>
            </a:r>
            <a:endParaRPr lang="en-US" altLang="zh-CN" sz="3200" b="1" dirty="0" smtClean="0">
              <a:ea typeface="楷体_GB2312" pitchFamily="49" charset="-122"/>
            </a:endParaRPr>
          </a:p>
          <a:p>
            <a:pPr marL="450850" lvl="0" indent="-450850">
              <a:spcBef>
                <a:spcPct val="4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B-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B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和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B+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：</a:t>
            </a:r>
            <a:r>
              <a:rPr lang="en-US" altLang="zh-CN" sz="3200" b="1" smtClean="0">
                <a:ea typeface="楷体_GB2312" pitchFamily="49" charset="-122"/>
              </a:rPr>
              <a:t>36%</a:t>
            </a:r>
          </a:p>
          <a:p>
            <a:pPr marL="450850" lvl="0" indent="-450850">
              <a:spcBef>
                <a:spcPct val="4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C-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C+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itchFamily="2" charset="-122"/>
                <a:ea typeface="楷体_GB2312" pitchFamily="49" charset="-122"/>
                <a:cs typeface="+mn-cs"/>
              </a:rPr>
              <a:t>：</a:t>
            </a:r>
            <a:r>
              <a:rPr lang="en-US" altLang="zh-CN" sz="3200" b="1" smtClean="0">
                <a:ea typeface="楷体_GB2312" pitchFamily="49" charset="-122"/>
              </a:rPr>
              <a:t>5%</a:t>
            </a:r>
            <a:r>
              <a:rPr lang="zh-CN" altLang="en-US" sz="3200" b="1" smtClean="0">
                <a:ea typeface="楷体_GB2312" pitchFamily="49" charset="-122"/>
              </a:rPr>
              <a:t>左右</a:t>
            </a:r>
            <a:endParaRPr lang="en-US" altLang="zh-CN" sz="3200" b="1" smtClean="0">
              <a:ea typeface="楷体_GB2312" pitchFamily="49" charset="-122"/>
            </a:endParaRPr>
          </a:p>
          <a:p>
            <a:pPr marL="450850" lvl="0" indent="-450850">
              <a:spcBef>
                <a:spcPct val="4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rPr>
              <a:t>不及格：</a:t>
            </a:r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 smtClean="0">
                <a:ea typeface="楷体_GB2312" pitchFamily="49" charset="-122"/>
              </a:rPr>
              <a:t>人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6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418</Words>
  <Application>Microsoft Office PowerPoint</Application>
  <PresentationFormat>全屏显示(4:3)</PresentationFormat>
  <Paragraphs>70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1</vt:i4>
      </vt:variant>
    </vt:vector>
  </HeadingPairs>
  <TitlesOfParts>
    <vt:vector size="16" baseType="lpstr">
      <vt:lpstr>默认设计模板</vt:lpstr>
      <vt:lpstr>Java语言程序设计</vt:lpstr>
      <vt:lpstr>教学安排</vt:lpstr>
      <vt:lpstr>教学安排</vt:lpstr>
      <vt:lpstr>为何要学习编程</vt:lpstr>
      <vt:lpstr>为何要学习编程</vt:lpstr>
      <vt:lpstr>为何要学习编程</vt:lpstr>
      <vt:lpstr>教材与参考书</vt:lpstr>
      <vt:lpstr>考核方式</vt:lpstr>
      <vt:lpstr>某学期的最终成绩</vt:lpstr>
      <vt:lpstr>联系方式</vt:lpstr>
      <vt:lpstr>风险提示</vt:lpstr>
      <vt:lpstr>风险提示（2）</vt:lpstr>
      <vt:lpstr>大作业举例</vt:lpstr>
      <vt:lpstr>Q &amp; A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735</cp:revision>
  <cp:lastPrinted>1601-01-01T00:00:00Z</cp:lastPrinted>
  <dcterms:created xsi:type="dcterms:W3CDTF">1601-01-01T00:00:00Z</dcterms:created>
  <dcterms:modified xsi:type="dcterms:W3CDTF">2024-02-28T07:30:14Z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