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25" r:id="rId2"/>
    <p:sldId id="476" r:id="rId3"/>
    <p:sldId id="391" r:id="rId4"/>
    <p:sldId id="474" r:id="rId5"/>
    <p:sldId id="475" r:id="rId6"/>
    <p:sldId id="393" r:id="rId7"/>
    <p:sldId id="394" r:id="rId8"/>
    <p:sldId id="395" r:id="rId9"/>
    <p:sldId id="396" r:id="rId10"/>
    <p:sldId id="410" r:id="rId11"/>
    <p:sldId id="411" r:id="rId12"/>
    <p:sldId id="412" r:id="rId13"/>
    <p:sldId id="472" r:id="rId14"/>
    <p:sldId id="398" r:id="rId15"/>
    <p:sldId id="413" r:id="rId16"/>
    <p:sldId id="399" r:id="rId17"/>
    <p:sldId id="400" r:id="rId18"/>
    <p:sldId id="405" r:id="rId19"/>
    <p:sldId id="408" r:id="rId20"/>
    <p:sldId id="409" r:id="rId21"/>
    <p:sldId id="477" r:id="rId22"/>
    <p:sldId id="415" r:id="rId23"/>
    <p:sldId id="416" r:id="rId24"/>
    <p:sldId id="417" r:id="rId25"/>
    <p:sldId id="418" r:id="rId26"/>
    <p:sldId id="419" r:id="rId27"/>
    <p:sldId id="407" r:id="rId28"/>
    <p:sldId id="478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71" r:id="rId37"/>
    <p:sldId id="429" r:id="rId38"/>
    <p:sldId id="430" r:id="rId39"/>
    <p:sldId id="431" r:id="rId40"/>
    <p:sldId id="420" r:id="rId41"/>
    <p:sldId id="433" r:id="rId42"/>
    <p:sldId id="439" r:id="rId43"/>
    <p:sldId id="440" r:id="rId44"/>
    <p:sldId id="434" r:id="rId45"/>
    <p:sldId id="435" r:id="rId46"/>
    <p:sldId id="436" r:id="rId47"/>
    <p:sldId id="432" r:id="rId48"/>
    <p:sldId id="438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49" r:id="rId58"/>
    <p:sldId id="479" r:id="rId59"/>
    <p:sldId id="451" r:id="rId60"/>
    <p:sldId id="452" r:id="rId61"/>
    <p:sldId id="453" r:id="rId62"/>
    <p:sldId id="454" r:id="rId63"/>
    <p:sldId id="455" r:id="rId64"/>
    <p:sldId id="456" r:id="rId65"/>
    <p:sldId id="459" r:id="rId66"/>
    <p:sldId id="457" r:id="rId67"/>
    <p:sldId id="458" r:id="rId68"/>
    <p:sldId id="437" r:id="rId69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FF0000"/>
    <a:srgbClr val="E8B6E7"/>
    <a:srgbClr val="973095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89" d="100"/>
          <a:sy n="89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352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2C32-65E9-4F0E-AFD3-792D616155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清华大学计算机系 谌卫军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</a:t>
            </a:r>
            <a:r>
              <a:rPr lang="en-US" altLang="zh-CN" smtClean="0"/>
              <a:t>Java</a:t>
            </a:r>
            <a:r>
              <a:rPr lang="zh-CN" altLang="en-US" smtClean="0"/>
              <a:t>语言基础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整数的表示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38138" y="1168400"/>
            <a:ext cx="8523287" cy="5521325"/>
            <a:chOff x="213" y="736"/>
            <a:chExt cx="5369" cy="3478"/>
          </a:xfrm>
        </p:grpSpPr>
        <p:sp>
          <p:nvSpPr>
            <p:cNvPr id="8" name="Rectangle 4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213" y="835"/>
              <a:ext cx="4226" cy="3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假设我们有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个二进制位：</a:t>
              </a:r>
              <a:r>
                <a:rPr kumimoji="1" lang="en-US" altLang="zh-CN" sz="2800" b="1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xxxx</a:t>
              </a:r>
              <a:endPara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zh-CN" altLang="en-US" sz="2800" b="1" u="sng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补码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	     </a:t>
              </a:r>
              <a:r>
                <a:rPr kumimoji="1" lang="zh-CN" altLang="en-US" sz="2800" b="1" u="sng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十进制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		</a:t>
              </a:r>
              <a:r>
                <a:rPr kumimoji="1" lang="zh-CN" altLang="en-US" sz="2800" b="1" u="sng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补码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	     </a:t>
              </a:r>
              <a:r>
                <a:rPr kumimoji="1" lang="zh-CN" altLang="en-US" sz="2800" b="1" u="sng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十进制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0000		0		1000		-8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0001		1		1001		-7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0010		2		1010		-6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0011		3		1011		-5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0100		4		1100		-4	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0101		5		1101		-3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0110		6		1110		-2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0111		7		1111		-1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196" y="736"/>
              <a:ext cx="1386" cy="3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数值是以补码的形式来表示；</a:t>
              </a:r>
            </a:p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正数的补码即为原码；</a:t>
              </a:r>
            </a:p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负数的补码等于其绝对值的二进制形式按位取反再加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；</a:t>
              </a:r>
            </a:p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最高位即符号位。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整数的取值范围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1338" y="1090613"/>
            <a:ext cx="8034337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假设我们有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个二进制位：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它所能够表示的最小数为 </a:t>
            </a: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-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；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它所能够表示的最大数为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假设我们有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个二进制位：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它所能够表示的最小数为            ；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它所能够表示的最大数为            ；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487988" y="3400425"/>
            <a:ext cx="87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–2</a:t>
            </a:r>
            <a:r>
              <a:rPr kumimoji="1"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n-1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16550" y="3948113"/>
            <a:ext cx="1054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n-1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–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84225" y="4560888"/>
            <a:ext cx="7791450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例如：</a:t>
            </a:r>
          </a:p>
          <a:p>
            <a:pPr lvl="1" eaLnBrk="0" hangingPunct="0"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，取值范围：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128(-2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～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127(2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–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1)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；</a:t>
            </a:r>
          </a:p>
          <a:p>
            <a:pPr lvl="1" eaLnBrk="0" hangingPunct="0"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16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，取值范围：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15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～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15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–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；</a:t>
            </a:r>
          </a:p>
          <a:p>
            <a:pPr lvl="1" eaLnBrk="0" hangingPunct="0"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，取值范围：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～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–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1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短整型的取值范围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5252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0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4089400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462463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833938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5207000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5578475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951538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6323013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6696075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7083425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8954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268538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640013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0130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384550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75602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129088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500563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87362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5245100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56165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5989638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361113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67341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 flipV="1">
            <a:off x="1111250" y="2625725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115252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1524000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111125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148272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185578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222726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260032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297180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334486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371633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408940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>
            <a:off x="446246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>
            <a:off x="483393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>
            <a:off x="520700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>
            <a:off x="557847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595153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632301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" name="Line 45"/>
          <p:cNvSpPr>
            <a:spLocks noChangeShapeType="1"/>
          </p:cNvSpPr>
          <p:nvPr/>
        </p:nvSpPr>
        <p:spPr bwMode="auto">
          <a:xfrm>
            <a:off x="669607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" name="Line 46"/>
          <p:cNvSpPr>
            <a:spLocks noChangeShapeType="1"/>
          </p:cNvSpPr>
          <p:nvPr/>
        </p:nvSpPr>
        <p:spPr bwMode="auto">
          <a:xfrm>
            <a:off x="708342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" name="Line 47"/>
          <p:cNvSpPr>
            <a:spLocks noChangeShapeType="1"/>
          </p:cNvSpPr>
          <p:nvPr/>
        </p:nvSpPr>
        <p:spPr bwMode="auto">
          <a:xfrm>
            <a:off x="1120775" y="3021013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18954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2268538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59" name="Rectangle 50"/>
          <p:cNvSpPr>
            <a:spLocks noChangeArrowheads="1"/>
          </p:cNvSpPr>
          <p:nvPr/>
        </p:nvSpPr>
        <p:spPr bwMode="auto">
          <a:xfrm>
            <a:off x="2640013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30130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3384550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2" name="Rectangle 53"/>
          <p:cNvSpPr>
            <a:spLocks noChangeArrowheads="1"/>
          </p:cNvSpPr>
          <p:nvPr/>
        </p:nvSpPr>
        <p:spPr bwMode="auto">
          <a:xfrm>
            <a:off x="375602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4129088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4" name="Rectangle 55"/>
          <p:cNvSpPr>
            <a:spLocks noChangeArrowheads="1"/>
          </p:cNvSpPr>
          <p:nvPr/>
        </p:nvSpPr>
        <p:spPr bwMode="auto">
          <a:xfrm>
            <a:off x="4500563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5" name="Rectangle 56"/>
          <p:cNvSpPr>
            <a:spLocks noChangeArrowheads="1"/>
          </p:cNvSpPr>
          <p:nvPr/>
        </p:nvSpPr>
        <p:spPr bwMode="auto">
          <a:xfrm>
            <a:off x="487362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5245100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56165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5989638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6361113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67341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675481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6388100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73" name="Rectangle 64"/>
          <p:cNvSpPr>
            <a:spLocks noChangeArrowheads="1"/>
          </p:cNvSpPr>
          <p:nvPr/>
        </p:nvSpPr>
        <p:spPr bwMode="auto">
          <a:xfrm>
            <a:off x="603091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5646738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527526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76" name="Rectangle 67"/>
          <p:cNvSpPr>
            <a:spLocks noChangeArrowheads="1"/>
          </p:cNvSpPr>
          <p:nvPr/>
        </p:nvSpPr>
        <p:spPr bwMode="auto">
          <a:xfrm>
            <a:off x="4921250" y="1533525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kumimoji="1" lang="zh-CN" altLang="en-US" sz="16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7" name="Rectangle 68"/>
          <p:cNvSpPr>
            <a:spLocks noChangeArrowheads="1"/>
          </p:cNvSpPr>
          <p:nvPr/>
        </p:nvSpPr>
        <p:spPr bwMode="auto">
          <a:xfrm>
            <a:off x="4903788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78" name="Rectangle 69"/>
          <p:cNvSpPr>
            <a:spLocks noChangeArrowheads="1"/>
          </p:cNvSpPr>
          <p:nvPr/>
        </p:nvSpPr>
        <p:spPr bwMode="auto">
          <a:xfrm>
            <a:off x="4527550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</a:t>
            </a:r>
          </a:p>
        </p:txBody>
      </p:sp>
      <p:sp>
        <p:nvSpPr>
          <p:cNvPr id="79" name="Rectangle 70"/>
          <p:cNvSpPr>
            <a:spLocks noChangeArrowheads="1"/>
          </p:cNvSpPr>
          <p:nvPr/>
        </p:nvSpPr>
        <p:spPr bwMode="auto">
          <a:xfrm>
            <a:off x="417036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80" name="Rectangle 71"/>
          <p:cNvSpPr>
            <a:spLocks noChangeArrowheads="1"/>
          </p:cNvSpPr>
          <p:nvPr/>
        </p:nvSpPr>
        <p:spPr bwMode="auto">
          <a:xfrm>
            <a:off x="3798888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81" name="Rectangle 72"/>
          <p:cNvSpPr>
            <a:spLocks noChangeArrowheads="1"/>
          </p:cNvSpPr>
          <p:nvPr/>
        </p:nvSpPr>
        <p:spPr bwMode="auto">
          <a:xfrm>
            <a:off x="3359150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2973388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11</a:t>
            </a:r>
          </a:p>
        </p:txBody>
      </p:sp>
      <p:sp>
        <p:nvSpPr>
          <p:cNvPr id="83" name="Rectangle 74"/>
          <p:cNvSpPr>
            <a:spLocks noChangeArrowheads="1"/>
          </p:cNvSpPr>
          <p:nvPr/>
        </p:nvSpPr>
        <p:spPr bwMode="auto">
          <a:xfrm>
            <a:off x="2619375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12</a:t>
            </a:r>
          </a:p>
        </p:txBody>
      </p:sp>
      <p:sp>
        <p:nvSpPr>
          <p:cNvPr id="84" name="Rectangle 75"/>
          <p:cNvSpPr>
            <a:spLocks noChangeArrowheads="1"/>
          </p:cNvSpPr>
          <p:nvPr/>
        </p:nvSpPr>
        <p:spPr bwMode="auto">
          <a:xfrm>
            <a:off x="2255838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13</a:t>
            </a:r>
          </a:p>
        </p:txBody>
      </p:sp>
      <p:sp>
        <p:nvSpPr>
          <p:cNvPr id="85" name="Rectangle 76"/>
          <p:cNvSpPr>
            <a:spLocks noChangeArrowheads="1"/>
          </p:cNvSpPr>
          <p:nvPr/>
        </p:nvSpPr>
        <p:spPr bwMode="auto">
          <a:xfrm>
            <a:off x="1879600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86" name="Rectangle 77"/>
          <p:cNvSpPr>
            <a:spLocks noChangeArrowheads="1"/>
          </p:cNvSpPr>
          <p:nvPr/>
        </p:nvSpPr>
        <p:spPr bwMode="auto">
          <a:xfrm>
            <a:off x="1512888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87" name="Rectangle 78"/>
          <p:cNvSpPr>
            <a:spLocks noChangeArrowheads="1"/>
          </p:cNvSpPr>
          <p:nvPr/>
        </p:nvSpPr>
        <p:spPr bwMode="auto">
          <a:xfrm>
            <a:off x="1149350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16</a:t>
            </a:r>
          </a:p>
        </p:txBody>
      </p:sp>
      <p:sp>
        <p:nvSpPr>
          <p:cNvPr id="88" name="Rectangle 79"/>
          <p:cNvSpPr>
            <a:spLocks noChangeArrowheads="1"/>
          </p:cNvSpPr>
          <p:nvPr/>
        </p:nvSpPr>
        <p:spPr bwMode="auto">
          <a:xfrm>
            <a:off x="3695700" y="30718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……</a:t>
            </a:r>
          </a:p>
        </p:txBody>
      </p:sp>
      <p:sp>
        <p:nvSpPr>
          <p:cNvPr id="89" name="Line 80"/>
          <p:cNvSpPr>
            <a:spLocks noChangeShapeType="1"/>
          </p:cNvSpPr>
          <p:nvPr/>
        </p:nvSpPr>
        <p:spPr bwMode="auto">
          <a:xfrm flipV="1">
            <a:off x="1111250" y="3722688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" name="Rectangle 81"/>
          <p:cNvSpPr>
            <a:spLocks noChangeArrowheads="1"/>
          </p:cNvSpPr>
          <p:nvPr/>
        </p:nvSpPr>
        <p:spPr bwMode="auto">
          <a:xfrm>
            <a:off x="115252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91" name="Rectangle 82"/>
          <p:cNvSpPr>
            <a:spLocks noChangeArrowheads="1"/>
          </p:cNvSpPr>
          <p:nvPr/>
        </p:nvSpPr>
        <p:spPr bwMode="auto">
          <a:xfrm>
            <a:off x="1524000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92" name="Line 83"/>
          <p:cNvSpPr>
            <a:spLocks noChangeShapeType="1"/>
          </p:cNvSpPr>
          <p:nvPr/>
        </p:nvSpPr>
        <p:spPr bwMode="auto">
          <a:xfrm>
            <a:off x="111125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" name="Line 84"/>
          <p:cNvSpPr>
            <a:spLocks noChangeShapeType="1"/>
          </p:cNvSpPr>
          <p:nvPr/>
        </p:nvSpPr>
        <p:spPr bwMode="auto">
          <a:xfrm>
            <a:off x="148272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" name="Line 85"/>
          <p:cNvSpPr>
            <a:spLocks noChangeShapeType="1"/>
          </p:cNvSpPr>
          <p:nvPr/>
        </p:nvSpPr>
        <p:spPr bwMode="auto">
          <a:xfrm>
            <a:off x="185578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" name="Line 86"/>
          <p:cNvSpPr>
            <a:spLocks noChangeShapeType="1"/>
          </p:cNvSpPr>
          <p:nvPr/>
        </p:nvSpPr>
        <p:spPr bwMode="auto">
          <a:xfrm>
            <a:off x="222726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" name="Line 87"/>
          <p:cNvSpPr>
            <a:spLocks noChangeShapeType="1"/>
          </p:cNvSpPr>
          <p:nvPr/>
        </p:nvSpPr>
        <p:spPr bwMode="auto">
          <a:xfrm>
            <a:off x="260032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" name="Line 88"/>
          <p:cNvSpPr>
            <a:spLocks noChangeShapeType="1"/>
          </p:cNvSpPr>
          <p:nvPr/>
        </p:nvSpPr>
        <p:spPr bwMode="auto">
          <a:xfrm>
            <a:off x="297180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" name="Line 89"/>
          <p:cNvSpPr>
            <a:spLocks noChangeShapeType="1"/>
          </p:cNvSpPr>
          <p:nvPr/>
        </p:nvSpPr>
        <p:spPr bwMode="auto">
          <a:xfrm>
            <a:off x="334486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" name="Line 90"/>
          <p:cNvSpPr>
            <a:spLocks noChangeShapeType="1"/>
          </p:cNvSpPr>
          <p:nvPr/>
        </p:nvSpPr>
        <p:spPr bwMode="auto">
          <a:xfrm>
            <a:off x="371633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" name="Line 91"/>
          <p:cNvSpPr>
            <a:spLocks noChangeShapeType="1"/>
          </p:cNvSpPr>
          <p:nvPr/>
        </p:nvSpPr>
        <p:spPr bwMode="auto">
          <a:xfrm>
            <a:off x="408940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" name="Line 92"/>
          <p:cNvSpPr>
            <a:spLocks noChangeShapeType="1"/>
          </p:cNvSpPr>
          <p:nvPr/>
        </p:nvSpPr>
        <p:spPr bwMode="auto">
          <a:xfrm>
            <a:off x="446246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" name="Line 93"/>
          <p:cNvSpPr>
            <a:spLocks noChangeShapeType="1"/>
          </p:cNvSpPr>
          <p:nvPr/>
        </p:nvSpPr>
        <p:spPr bwMode="auto">
          <a:xfrm>
            <a:off x="483393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" name="Line 94"/>
          <p:cNvSpPr>
            <a:spLocks noChangeShapeType="1"/>
          </p:cNvSpPr>
          <p:nvPr/>
        </p:nvSpPr>
        <p:spPr bwMode="auto">
          <a:xfrm>
            <a:off x="520700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" name="Line 95"/>
          <p:cNvSpPr>
            <a:spLocks noChangeShapeType="1"/>
          </p:cNvSpPr>
          <p:nvPr/>
        </p:nvSpPr>
        <p:spPr bwMode="auto">
          <a:xfrm>
            <a:off x="557847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5" name="Line 96"/>
          <p:cNvSpPr>
            <a:spLocks noChangeShapeType="1"/>
          </p:cNvSpPr>
          <p:nvPr/>
        </p:nvSpPr>
        <p:spPr bwMode="auto">
          <a:xfrm>
            <a:off x="595153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6" name="Line 97"/>
          <p:cNvSpPr>
            <a:spLocks noChangeShapeType="1"/>
          </p:cNvSpPr>
          <p:nvPr/>
        </p:nvSpPr>
        <p:spPr bwMode="auto">
          <a:xfrm>
            <a:off x="632301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" name="Line 98"/>
          <p:cNvSpPr>
            <a:spLocks noChangeShapeType="1"/>
          </p:cNvSpPr>
          <p:nvPr/>
        </p:nvSpPr>
        <p:spPr bwMode="auto">
          <a:xfrm>
            <a:off x="669607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" name="Line 99"/>
          <p:cNvSpPr>
            <a:spLocks noChangeShapeType="1"/>
          </p:cNvSpPr>
          <p:nvPr/>
        </p:nvSpPr>
        <p:spPr bwMode="auto">
          <a:xfrm>
            <a:off x="708342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9" name="Line 100"/>
          <p:cNvSpPr>
            <a:spLocks noChangeShapeType="1"/>
          </p:cNvSpPr>
          <p:nvPr/>
        </p:nvSpPr>
        <p:spPr bwMode="auto">
          <a:xfrm>
            <a:off x="1120775" y="4103688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" name="Rectangle 101"/>
          <p:cNvSpPr>
            <a:spLocks noChangeArrowheads="1"/>
          </p:cNvSpPr>
          <p:nvPr/>
        </p:nvSpPr>
        <p:spPr bwMode="auto">
          <a:xfrm>
            <a:off x="18954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1" name="Rectangle 102"/>
          <p:cNvSpPr>
            <a:spLocks noChangeArrowheads="1"/>
          </p:cNvSpPr>
          <p:nvPr/>
        </p:nvSpPr>
        <p:spPr bwMode="auto">
          <a:xfrm>
            <a:off x="2268538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2" name="Rectangle 103"/>
          <p:cNvSpPr>
            <a:spLocks noChangeArrowheads="1"/>
          </p:cNvSpPr>
          <p:nvPr/>
        </p:nvSpPr>
        <p:spPr bwMode="auto">
          <a:xfrm>
            <a:off x="2640013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3" name="Rectangle 104"/>
          <p:cNvSpPr>
            <a:spLocks noChangeArrowheads="1"/>
          </p:cNvSpPr>
          <p:nvPr/>
        </p:nvSpPr>
        <p:spPr bwMode="auto">
          <a:xfrm>
            <a:off x="30130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4" name="Rectangle 105"/>
          <p:cNvSpPr>
            <a:spLocks noChangeArrowheads="1"/>
          </p:cNvSpPr>
          <p:nvPr/>
        </p:nvSpPr>
        <p:spPr bwMode="auto">
          <a:xfrm>
            <a:off x="3384550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5" name="Rectangle 106"/>
          <p:cNvSpPr>
            <a:spLocks noChangeArrowheads="1"/>
          </p:cNvSpPr>
          <p:nvPr/>
        </p:nvSpPr>
        <p:spPr bwMode="auto">
          <a:xfrm>
            <a:off x="375602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6" name="Rectangle 107"/>
          <p:cNvSpPr>
            <a:spLocks noChangeArrowheads="1"/>
          </p:cNvSpPr>
          <p:nvPr/>
        </p:nvSpPr>
        <p:spPr bwMode="auto">
          <a:xfrm>
            <a:off x="4129088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7" name="Rectangle 108"/>
          <p:cNvSpPr>
            <a:spLocks noChangeArrowheads="1"/>
          </p:cNvSpPr>
          <p:nvPr/>
        </p:nvSpPr>
        <p:spPr bwMode="auto">
          <a:xfrm>
            <a:off x="4500563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487362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9" name="Rectangle 110"/>
          <p:cNvSpPr>
            <a:spLocks noChangeArrowheads="1"/>
          </p:cNvSpPr>
          <p:nvPr/>
        </p:nvSpPr>
        <p:spPr bwMode="auto">
          <a:xfrm>
            <a:off x="5245100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0" name="Rectangle 111"/>
          <p:cNvSpPr>
            <a:spLocks noChangeArrowheads="1"/>
          </p:cNvSpPr>
          <p:nvPr/>
        </p:nvSpPr>
        <p:spPr bwMode="auto">
          <a:xfrm>
            <a:off x="56165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1" name="Rectangle 112"/>
          <p:cNvSpPr>
            <a:spLocks noChangeArrowheads="1"/>
          </p:cNvSpPr>
          <p:nvPr/>
        </p:nvSpPr>
        <p:spPr bwMode="auto">
          <a:xfrm>
            <a:off x="5989638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2" name="Rectangle 113"/>
          <p:cNvSpPr>
            <a:spLocks noChangeArrowheads="1"/>
          </p:cNvSpPr>
          <p:nvPr/>
        </p:nvSpPr>
        <p:spPr bwMode="auto">
          <a:xfrm>
            <a:off x="6361113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3" name="Rectangle 114"/>
          <p:cNvSpPr>
            <a:spLocks noChangeArrowheads="1"/>
          </p:cNvSpPr>
          <p:nvPr/>
        </p:nvSpPr>
        <p:spPr bwMode="auto">
          <a:xfrm>
            <a:off x="67341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4" name="Line 115"/>
          <p:cNvSpPr>
            <a:spLocks noChangeShapeType="1"/>
          </p:cNvSpPr>
          <p:nvPr/>
        </p:nvSpPr>
        <p:spPr bwMode="auto">
          <a:xfrm flipV="1">
            <a:off x="1111250" y="4773613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" name="Rectangle 116"/>
          <p:cNvSpPr>
            <a:spLocks noChangeArrowheads="1"/>
          </p:cNvSpPr>
          <p:nvPr/>
        </p:nvSpPr>
        <p:spPr bwMode="auto">
          <a:xfrm>
            <a:off x="115252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6" name="Rectangle 117"/>
          <p:cNvSpPr>
            <a:spLocks noChangeArrowheads="1"/>
          </p:cNvSpPr>
          <p:nvPr/>
        </p:nvSpPr>
        <p:spPr bwMode="auto">
          <a:xfrm>
            <a:off x="1524000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27" name="Line 118"/>
          <p:cNvSpPr>
            <a:spLocks noChangeShapeType="1"/>
          </p:cNvSpPr>
          <p:nvPr/>
        </p:nvSpPr>
        <p:spPr bwMode="auto">
          <a:xfrm>
            <a:off x="111125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" name="Line 119"/>
          <p:cNvSpPr>
            <a:spLocks noChangeShapeType="1"/>
          </p:cNvSpPr>
          <p:nvPr/>
        </p:nvSpPr>
        <p:spPr bwMode="auto">
          <a:xfrm>
            <a:off x="148272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" name="Line 120"/>
          <p:cNvSpPr>
            <a:spLocks noChangeShapeType="1"/>
          </p:cNvSpPr>
          <p:nvPr/>
        </p:nvSpPr>
        <p:spPr bwMode="auto">
          <a:xfrm>
            <a:off x="185578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0" name="Line 121"/>
          <p:cNvSpPr>
            <a:spLocks noChangeShapeType="1"/>
          </p:cNvSpPr>
          <p:nvPr/>
        </p:nvSpPr>
        <p:spPr bwMode="auto">
          <a:xfrm>
            <a:off x="222726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" name="Line 122"/>
          <p:cNvSpPr>
            <a:spLocks noChangeShapeType="1"/>
          </p:cNvSpPr>
          <p:nvPr/>
        </p:nvSpPr>
        <p:spPr bwMode="auto">
          <a:xfrm>
            <a:off x="260032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2" name="Line 123"/>
          <p:cNvSpPr>
            <a:spLocks noChangeShapeType="1"/>
          </p:cNvSpPr>
          <p:nvPr/>
        </p:nvSpPr>
        <p:spPr bwMode="auto">
          <a:xfrm>
            <a:off x="297180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" name="Line 124"/>
          <p:cNvSpPr>
            <a:spLocks noChangeShapeType="1"/>
          </p:cNvSpPr>
          <p:nvPr/>
        </p:nvSpPr>
        <p:spPr bwMode="auto">
          <a:xfrm>
            <a:off x="334486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" name="Line 125"/>
          <p:cNvSpPr>
            <a:spLocks noChangeShapeType="1"/>
          </p:cNvSpPr>
          <p:nvPr/>
        </p:nvSpPr>
        <p:spPr bwMode="auto">
          <a:xfrm>
            <a:off x="371633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" name="Line 126"/>
          <p:cNvSpPr>
            <a:spLocks noChangeShapeType="1"/>
          </p:cNvSpPr>
          <p:nvPr/>
        </p:nvSpPr>
        <p:spPr bwMode="auto">
          <a:xfrm>
            <a:off x="408940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" name="Line 127"/>
          <p:cNvSpPr>
            <a:spLocks noChangeShapeType="1"/>
          </p:cNvSpPr>
          <p:nvPr/>
        </p:nvSpPr>
        <p:spPr bwMode="auto">
          <a:xfrm>
            <a:off x="446246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" name="Line 128"/>
          <p:cNvSpPr>
            <a:spLocks noChangeShapeType="1"/>
          </p:cNvSpPr>
          <p:nvPr/>
        </p:nvSpPr>
        <p:spPr bwMode="auto">
          <a:xfrm>
            <a:off x="483393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" name="Line 129"/>
          <p:cNvSpPr>
            <a:spLocks noChangeShapeType="1"/>
          </p:cNvSpPr>
          <p:nvPr/>
        </p:nvSpPr>
        <p:spPr bwMode="auto">
          <a:xfrm>
            <a:off x="520700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9" name="Line 130"/>
          <p:cNvSpPr>
            <a:spLocks noChangeShapeType="1"/>
          </p:cNvSpPr>
          <p:nvPr/>
        </p:nvSpPr>
        <p:spPr bwMode="auto">
          <a:xfrm>
            <a:off x="557847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" name="Line 131"/>
          <p:cNvSpPr>
            <a:spLocks noChangeShapeType="1"/>
          </p:cNvSpPr>
          <p:nvPr/>
        </p:nvSpPr>
        <p:spPr bwMode="auto">
          <a:xfrm>
            <a:off x="595153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1" name="Line 132"/>
          <p:cNvSpPr>
            <a:spLocks noChangeShapeType="1"/>
          </p:cNvSpPr>
          <p:nvPr/>
        </p:nvSpPr>
        <p:spPr bwMode="auto">
          <a:xfrm>
            <a:off x="632301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" name="Line 133"/>
          <p:cNvSpPr>
            <a:spLocks noChangeShapeType="1"/>
          </p:cNvSpPr>
          <p:nvPr/>
        </p:nvSpPr>
        <p:spPr bwMode="auto">
          <a:xfrm>
            <a:off x="669607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" name="Line 134"/>
          <p:cNvSpPr>
            <a:spLocks noChangeShapeType="1"/>
          </p:cNvSpPr>
          <p:nvPr/>
        </p:nvSpPr>
        <p:spPr bwMode="auto">
          <a:xfrm>
            <a:off x="708342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" name="Line 135"/>
          <p:cNvSpPr>
            <a:spLocks noChangeShapeType="1"/>
          </p:cNvSpPr>
          <p:nvPr/>
        </p:nvSpPr>
        <p:spPr bwMode="auto">
          <a:xfrm>
            <a:off x="1120775" y="5168900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" name="Rectangle 136"/>
          <p:cNvSpPr>
            <a:spLocks noChangeArrowheads="1"/>
          </p:cNvSpPr>
          <p:nvPr/>
        </p:nvSpPr>
        <p:spPr bwMode="auto">
          <a:xfrm>
            <a:off x="18954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46" name="Rectangle 137"/>
          <p:cNvSpPr>
            <a:spLocks noChangeArrowheads="1"/>
          </p:cNvSpPr>
          <p:nvPr/>
        </p:nvSpPr>
        <p:spPr bwMode="auto">
          <a:xfrm>
            <a:off x="2268538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47" name="Rectangle 138"/>
          <p:cNvSpPr>
            <a:spLocks noChangeArrowheads="1"/>
          </p:cNvSpPr>
          <p:nvPr/>
        </p:nvSpPr>
        <p:spPr bwMode="auto">
          <a:xfrm>
            <a:off x="2640013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48" name="Rectangle 139"/>
          <p:cNvSpPr>
            <a:spLocks noChangeArrowheads="1"/>
          </p:cNvSpPr>
          <p:nvPr/>
        </p:nvSpPr>
        <p:spPr bwMode="auto">
          <a:xfrm>
            <a:off x="30130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49" name="Rectangle 140"/>
          <p:cNvSpPr>
            <a:spLocks noChangeArrowheads="1"/>
          </p:cNvSpPr>
          <p:nvPr/>
        </p:nvSpPr>
        <p:spPr bwMode="auto">
          <a:xfrm>
            <a:off x="3384550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0" name="Rectangle 141"/>
          <p:cNvSpPr>
            <a:spLocks noChangeArrowheads="1"/>
          </p:cNvSpPr>
          <p:nvPr/>
        </p:nvSpPr>
        <p:spPr bwMode="auto">
          <a:xfrm>
            <a:off x="375602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1" name="Rectangle 142"/>
          <p:cNvSpPr>
            <a:spLocks noChangeArrowheads="1"/>
          </p:cNvSpPr>
          <p:nvPr/>
        </p:nvSpPr>
        <p:spPr bwMode="auto">
          <a:xfrm>
            <a:off x="4129088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4500563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3" name="Rectangle 144"/>
          <p:cNvSpPr>
            <a:spLocks noChangeArrowheads="1"/>
          </p:cNvSpPr>
          <p:nvPr/>
        </p:nvSpPr>
        <p:spPr bwMode="auto">
          <a:xfrm>
            <a:off x="487362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4" name="Rectangle 145"/>
          <p:cNvSpPr>
            <a:spLocks noChangeArrowheads="1"/>
          </p:cNvSpPr>
          <p:nvPr/>
        </p:nvSpPr>
        <p:spPr bwMode="auto">
          <a:xfrm>
            <a:off x="5245100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5" name="Rectangle 146"/>
          <p:cNvSpPr>
            <a:spLocks noChangeArrowheads="1"/>
          </p:cNvSpPr>
          <p:nvPr/>
        </p:nvSpPr>
        <p:spPr bwMode="auto">
          <a:xfrm>
            <a:off x="56165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6" name="Rectangle 147"/>
          <p:cNvSpPr>
            <a:spLocks noChangeArrowheads="1"/>
          </p:cNvSpPr>
          <p:nvPr/>
        </p:nvSpPr>
        <p:spPr bwMode="auto">
          <a:xfrm>
            <a:off x="5989638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7" name="Rectangle 148"/>
          <p:cNvSpPr>
            <a:spLocks noChangeArrowheads="1"/>
          </p:cNvSpPr>
          <p:nvPr/>
        </p:nvSpPr>
        <p:spPr bwMode="auto">
          <a:xfrm>
            <a:off x="6361113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8" name="Rectangle 149"/>
          <p:cNvSpPr>
            <a:spLocks noChangeArrowheads="1"/>
          </p:cNvSpPr>
          <p:nvPr/>
        </p:nvSpPr>
        <p:spPr bwMode="auto">
          <a:xfrm>
            <a:off x="67341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59" name="Rectangle 150"/>
          <p:cNvSpPr>
            <a:spLocks noChangeArrowheads="1"/>
          </p:cNvSpPr>
          <p:nvPr/>
        </p:nvSpPr>
        <p:spPr bwMode="auto">
          <a:xfrm>
            <a:off x="3695700" y="40655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……</a:t>
            </a:r>
          </a:p>
        </p:txBody>
      </p:sp>
      <p:sp>
        <p:nvSpPr>
          <p:cNvPr id="160" name="Line 151"/>
          <p:cNvSpPr>
            <a:spLocks noChangeShapeType="1"/>
          </p:cNvSpPr>
          <p:nvPr/>
        </p:nvSpPr>
        <p:spPr bwMode="auto">
          <a:xfrm flipV="1">
            <a:off x="1111250" y="5527675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" name="Rectangle 152"/>
          <p:cNvSpPr>
            <a:spLocks noChangeArrowheads="1"/>
          </p:cNvSpPr>
          <p:nvPr/>
        </p:nvSpPr>
        <p:spPr bwMode="auto">
          <a:xfrm>
            <a:off x="115252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62" name="Rectangle 153"/>
          <p:cNvSpPr>
            <a:spLocks noChangeArrowheads="1"/>
          </p:cNvSpPr>
          <p:nvPr/>
        </p:nvSpPr>
        <p:spPr bwMode="auto">
          <a:xfrm>
            <a:off x="1524000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63" name="Line 154"/>
          <p:cNvSpPr>
            <a:spLocks noChangeShapeType="1"/>
          </p:cNvSpPr>
          <p:nvPr/>
        </p:nvSpPr>
        <p:spPr bwMode="auto">
          <a:xfrm>
            <a:off x="111125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" name="Line 155"/>
          <p:cNvSpPr>
            <a:spLocks noChangeShapeType="1"/>
          </p:cNvSpPr>
          <p:nvPr/>
        </p:nvSpPr>
        <p:spPr bwMode="auto">
          <a:xfrm>
            <a:off x="148272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" name="Line 156"/>
          <p:cNvSpPr>
            <a:spLocks noChangeShapeType="1"/>
          </p:cNvSpPr>
          <p:nvPr/>
        </p:nvSpPr>
        <p:spPr bwMode="auto">
          <a:xfrm>
            <a:off x="185578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" name="Line 157"/>
          <p:cNvSpPr>
            <a:spLocks noChangeShapeType="1"/>
          </p:cNvSpPr>
          <p:nvPr/>
        </p:nvSpPr>
        <p:spPr bwMode="auto">
          <a:xfrm>
            <a:off x="222726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" name="Line 158"/>
          <p:cNvSpPr>
            <a:spLocks noChangeShapeType="1"/>
          </p:cNvSpPr>
          <p:nvPr/>
        </p:nvSpPr>
        <p:spPr bwMode="auto">
          <a:xfrm>
            <a:off x="260032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" name="Line 159"/>
          <p:cNvSpPr>
            <a:spLocks noChangeShapeType="1"/>
          </p:cNvSpPr>
          <p:nvPr/>
        </p:nvSpPr>
        <p:spPr bwMode="auto">
          <a:xfrm>
            <a:off x="297180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9" name="Line 160"/>
          <p:cNvSpPr>
            <a:spLocks noChangeShapeType="1"/>
          </p:cNvSpPr>
          <p:nvPr/>
        </p:nvSpPr>
        <p:spPr bwMode="auto">
          <a:xfrm>
            <a:off x="334486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0" name="Line 161"/>
          <p:cNvSpPr>
            <a:spLocks noChangeShapeType="1"/>
          </p:cNvSpPr>
          <p:nvPr/>
        </p:nvSpPr>
        <p:spPr bwMode="auto">
          <a:xfrm>
            <a:off x="371633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1" name="Line 162"/>
          <p:cNvSpPr>
            <a:spLocks noChangeShapeType="1"/>
          </p:cNvSpPr>
          <p:nvPr/>
        </p:nvSpPr>
        <p:spPr bwMode="auto">
          <a:xfrm>
            <a:off x="408940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2" name="Line 163"/>
          <p:cNvSpPr>
            <a:spLocks noChangeShapeType="1"/>
          </p:cNvSpPr>
          <p:nvPr/>
        </p:nvSpPr>
        <p:spPr bwMode="auto">
          <a:xfrm>
            <a:off x="446246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3" name="Line 164"/>
          <p:cNvSpPr>
            <a:spLocks noChangeShapeType="1"/>
          </p:cNvSpPr>
          <p:nvPr/>
        </p:nvSpPr>
        <p:spPr bwMode="auto">
          <a:xfrm>
            <a:off x="483393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" name="Line 165"/>
          <p:cNvSpPr>
            <a:spLocks noChangeShapeType="1"/>
          </p:cNvSpPr>
          <p:nvPr/>
        </p:nvSpPr>
        <p:spPr bwMode="auto">
          <a:xfrm>
            <a:off x="520700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" name="Line 166"/>
          <p:cNvSpPr>
            <a:spLocks noChangeShapeType="1"/>
          </p:cNvSpPr>
          <p:nvPr/>
        </p:nvSpPr>
        <p:spPr bwMode="auto">
          <a:xfrm>
            <a:off x="557847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" name="Line 167"/>
          <p:cNvSpPr>
            <a:spLocks noChangeShapeType="1"/>
          </p:cNvSpPr>
          <p:nvPr/>
        </p:nvSpPr>
        <p:spPr bwMode="auto">
          <a:xfrm>
            <a:off x="595153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7" name="Line 168"/>
          <p:cNvSpPr>
            <a:spLocks noChangeShapeType="1"/>
          </p:cNvSpPr>
          <p:nvPr/>
        </p:nvSpPr>
        <p:spPr bwMode="auto">
          <a:xfrm>
            <a:off x="632301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8" name="Line 169"/>
          <p:cNvSpPr>
            <a:spLocks noChangeShapeType="1"/>
          </p:cNvSpPr>
          <p:nvPr/>
        </p:nvSpPr>
        <p:spPr bwMode="auto">
          <a:xfrm>
            <a:off x="669607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9" name="Line 170"/>
          <p:cNvSpPr>
            <a:spLocks noChangeShapeType="1"/>
          </p:cNvSpPr>
          <p:nvPr/>
        </p:nvSpPr>
        <p:spPr bwMode="auto">
          <a:xfrm>
            <a:off x="708342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" name="Line 171"/>
          <p:cNvSpPr>
            <a:spLocks noChangeShapeType="1"/>
          </p:cNvSpPr>
          <p:nvPr/>
        </p:nvSpPr>
        <p:spPr bwMode="auto">
          <a:xfrm>
            <a:off x="1120775" y="5922963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1" name="Rectangle 172"/>
          <p:cNvSpPr>
            <a:spLocks noChangeArrowheads="1"/>
          </p:cNvSpPr>
          <p:nvPr/>
        </p:nvSpPr>
        <p:spPr bwMode="auto">
          <a:xfrm>
            <a:off x="18954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2" name="Rectangle 173"/>
          <p:cNvSpPr>
            <a:spLocks noChangeArrowheads="1"/>
          </p:cNvSpPr>
          <p:nvPr/>
        </p:nvSpPr>
        <p:spPr bwMode="auto">
          <a:xfrm>
            <a:off x="2268538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3" name="Rectangle 174"/>
          <p:cNvSpPr>
            <a:spLocks noChangeArrowheads="1"/>
          </p:cNvSpPr>
          <p:nvPr/>
        </p:nvSpPr>
        <p:spPr bwMode="auto">
          <a:xfrm>
            <a:off x="2640013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4" name="Rectangle 175"/>
          <p:cNvSpPr>
            <a:spLocks noChangeArrowheads="1"/>
          </p:cNvSpPr>
          <p:nvPr/>
        </p:nvSpPr>
        <p:spPr bwMode="auto">
          <a:xfrm>
            <a:off x="30130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5" name="Rectangle 176"/>
          <p:cNvSpPr>
            <a:spLocks noChangeArrowheads="1"/>
          </p:cNvSpPr>
          <p:nvPr/>
        </p:nvSpPr>
        <p:spPr bwMode="auto">
          <a:xfrm>
            <a:off x="3384550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6" name="Rectangle 177"/>
          <p:cNvSpPr>
            <a:spLocks noChangeArrowheads="1"/>
          </p:cNvSpPr>
          <p:nvPr/>
        </p:nvSpPr>
        <p:spPr bwMode="auto">
          <a:xfrm>
            <a:off x="375602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7" name="Rectangle 178"/>
          <p:cNvSpPr>
            <a:spLocks noChangeArrowheads="1"/>
          </p:cNvSpPr>
          <p:nvPr/>
        </p:nvSpPr>
        <p:spPr bwMode="auto">
          <a:xfrm>
            <a:off x="4129088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8" name="Rectangle 179"/>
          <p:cNvSpPr>
            <a:spLocks noChangeArrowheads="1"/>
          </p:cNvSpPr>
          <p:nvPr/>
        </p:nvSpPr>
        <p:spPr bwMode="auto">
          <a:xfrm>
            <a:off x="4500563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9" name="Rectangle 180"/>
          <p:cNvSpPr>
            <a:spLocks noChangeArrowheads="1"/>
          </p:cNvSpPr>
          <p:nvPr/>
        </p:nvSpPr>
        <p:spPr bwMode="auto">
          <a:xfrm>
            <a:off x="487362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0" name="Rectangle 181"/>
          <p:cNvSpPr>
            <a:spLocks noChangeArrowheads="1"/>
          </p:cNvSpPr>
          <p:nvPr/>
        </p:nvSpPr>
        <p:spPr bwMode="auto">
          <a:xfrm>
            <a:off x="5245100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1" name="Rectangle 182"/>
          <p:cNvSpPr>
            <a:spLocks noChangeArrowheads="1"/>
          </p:cNvSpPr>
          <p:nvPr/>
        </p:nvSpPr>
        <p:spPr bwMode="auto">
          <a:xfrm>
            <a:off x="56165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2" name="Rectangle 183"/>
          <p:cNvSpPr>
            <a:spLocks noChangeArrowheads="1"/>
          </p:cNvSpPr>
          <p:nvPr/>
        </p:nvSpPr>
        <p:spPr bwMode="auto">
          <a:xfrm>
            <a:off x="5989638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3" name="Rectangle 184"/>
          <p:cNvSpPr>
            <a:spLocks noChangeArrowheads="1"/>
          </p:cNvSpPr>
          <p:nvPr/>
        </p:nvSpPr>
        <p:spPr bwMode="auto">
          <a:xfrm>
            <a:off x="6361113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4" name="Rectangle 185"/>
          <p:cNvSpPr>
            <a:spLocks noChangeArrowheads="1"/>
          </p:cNvSpPr>
          <p:nvPr/>
        </p:nvSpPr>
        <p:spPr bwMode="auto">
          <a:xfrm>
            <a:off x="67341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5" name="Rectangle 186"/>
          <p:cNvSpPr>
            <a:spLocks noChangeArrowheads="1"/>
          </p:cNvSpPr>
          <p:nvPr/>
        </p:nvSpPr>
        <p:spPr bwMode="auto">
          <a:xfrm>
            <a:off x="7078663" y="1830388"/>
            <a:ext cx="1330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＝－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32768</a:t>
            </a:r>
          </a:p>
        </p:txBody>
      </p:sp>
      <p:sp>
        <p:nvSpPr>
          <p:cNvPr id="196" name="Rectangle 187"/>
          <p:cNvSpPr>
            <a:spLocks noChangeArrowheads="1"/>
          </p:cNvSpPr>
          <p:nvPr/>
        </p:nvSpPr>
        <p:spPr bwMode="auto">
          <a:xfrm>
            <a:off x="7078663" y="2609850"/>
            <a:ext cx="1570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＝－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32767</a:t>
            </a:r>
          </a:p>
        </p:txBody>
      </p:sp>
      <p:sp>
        <p:nvSpPr>
          <p:cNvPr id="197" name="Rectangle 188"/>
          <p:cNvSpPr>
            <a:spLocks noChangeArrowheads="1"/>
          </p:cNvSpPr>
          <p:nvPr/>
        </p:nvSpPr>
        <p:spPr bwMode="auto">
          <a:xfrm>
            <a:off x="7078663" y="3732213"/>
            <a:ext cx="62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98" name="Rectangle 189"/>
          <p:cNvSpPr>
            <a:spLocks noChangeArrowheads="1"/>
          </p:cNvSpPr>
          <p:nvPr/>
        </p:nvSpPr>
        <p:spPr bwMode="auto">
          <a:xfrm>
            <a:off x="7078663" y="4783138"/>
            <a:ext cx="113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32766</a:t>
            </a:r>
          </a:p>
        </p:txBody>
      </p:sp>
      <p:sp>
        <p:nvSpPr>
          <p:cNvPr id="199" name="Rectangle 190"/>
          <p:cNvSpPr>
            <a:spLocks noChangeArrowheads="1"/>
          </p:cNvSpPr>
          <p:nvPr/>
        </p:nvSpPr>
        <p:spPr bwMode="auto">
          <a:xfrm>
            <a:off x="7078663" y="5537200"/>
            <a:ext cx="113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32767</a:t>
            </a:r>
          </a:p>
        </p:txBody>
      </p:sp>
      <p:sp>
        <p:nvSpPr>
          <p:cNvPr id="200" name="Line 191"/>
          <p:cNvSpPr>
            <a:spLocks noChangeShapeType="1"/>
          </p:cNvSpPr>
          <p:nvPr/>
        </p:nvSpPr>
        <p:spPr bwMode="auto">
          <a:xfrm flipV="1">
            <a:off x="1292225" y="2241550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1" name="Line 192"/>
          <p:cNvSpPr>
            <a:spLocks noChangeShapeType="1"/>
          </p:cNvSpPr>
          <p:nvPr/>
        </p:nvSpPr>
        <p:spPr bwMode="auto">
          <a:xfrm flipV="1">
            <a:off x="1292225" y="3036888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2" name="Line 193"/>
          <p:cNvSpPr>
            <a:spLocks noChangeShapeType="1"/>
          </p:cNvSpPr>
          <p:nvPr/>
        </p:nvSpPr>
        <p:spPr bwMode="auto">
          <a:xfrm flipV="1">
            <a:off x="1292225" y="4129088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3" name="Line 194"/>
          <p:cNvSpPr>
            <a:spLocks noChangeShapeType="1"/>
          </p:cNvSpPr>
          <p:nvPr/>
        </p:nvSpPr>
        <p:spPr bwMode="auto">
          <a:xfrm flipV="1">
            <a:off x="1292225" y="5180013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" name="Line 195"/>
          <p:cNvSpPr>
            <a:spLocks noChangeShapeType="1"/>
          </p:cNvSpPr>
          <p:nvPr/>
        </p:nvSpPr>
        <p:spPr bwMode="auto">
          <a:xfrm flipV="1">
            <a:off x="1292225" y="590867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" name="Rectangle 196"/>
          <p:cNvSpPr>
            <a:spLocks noChangeArrowheads="1"/>
          </p:cNvSpPr>
          <p:nvPr/>
        </p:nvSpPr>
        <p:spPr bwMode="auto">
          <a:xfrm>
            <a:off x="876300" y="3297238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符号位</a:t>
            </a:r>
          </a:p>
        </p:txBody>
      </p:sp>
      <p:sp>
        <p:nvSpPr>
          <p:cNvPr id="206" name="Text Box 198"/>
          <p:cNvSpPr txBox="1">
            <a:spLocks noChangeArrowheads="1"/>
          </p:cNvSpPr>
          <p:nvPr/>
        </p:nvSpPr>
        <p:spPr bwMode="auto">
          <a:xfrm>
            <a:off x="1408113" y="6081713"/>
            <a:ext cx="4762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short  x =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(short)32767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; 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x++; </a:t>
            </a:r>
            <a:endParaRPr kumimoji="1" lang="en-US" altLang="zh-CN" sz="2800" b="1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08" name="Group 200"/>
          <p:cNvGraphicFramePr>
            <a:graphicFrameLocks noGrp="1"/>
          </p:cNvGraphicFramePr>
          <p:nvPr>
            <p:ph/>
          </p:nvPr>
        </p:nvGraphicFramePr>
        <p:xfrm>
          <a:off x="1066800" y="2654300"/>
          <a:ext cx="6019800" cy="36576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" name="Group 236"/>
          <p:cNvGraphicFramePr>
            <a:graphicFrameLocks noGrp="1"/>
          </p:cNvGraphicFramePr>
          <p:nvPr/>
        </p:nvGraphicFramePr>
        <p:xfrm>
          <a:off x="1066800" y="18923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" name="Group 272"/>
          <p:cNvGraphicFramePr>
            <a:graphicFrameLocks noGrp="1"/>
          </p:cNvGraphicFramePr>
          <p:nvPr/>
        </p:nvGraphicFramePr>
        <p:xfrm>
          <a:off x="1066800" y="37211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1" name="Group 308"/>
          <p:cNvGraphicFramePr>
            <a:graphicFrameLocks noGrp="1"/>
          </p:cNvGraphicFramePr>
          <p:nvPr/>
        </p:nvGraphicFramePr>
        <p:xfrm>
          <a:off x="1066800" y="47879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Group 344"/>
          <p:cNvGraphicFramePr>
            <a:graphicFrameLocks noGrp="1"/>
          </p:cNvGraphicFramePr>
          <p:nvPr/>
        </p:nvGraphicFramePr>
        <p:xfrm>
          <a:off x="1066800" y="55499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213" name="图片 205" descr="无标题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400"/>
            <a:ext cx="7315200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实数类型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3413" y="1371600"/>
            <a:ext cx="76723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实数类型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（浮点类型）：分为单精度浮点类型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>
                <a:solidFill>
                  <a:srgbClr val="C20500"/>
                </a:solidFill>
                <a:latin typeface="Times New Roman" pitchFamily="18" charset="0"/>
                <a:ea typeface="宋体" charset="-122"/>
              </a:rPr>
              <a:t>float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）、双精度浮点类型（</a:t>
            </a:r>
            <a:r>
              <a:rPr kumimoji="1" lang="en-US" altLang="zh-CN" sz="2800" b="1">
                <a:solidFill>
                  <a:srgbClr val="C20500"/>
                </a:solidFill>
                <a:latin typeface="Times New Roman" pitchFamily="18" charset="0"/>
                <a:ea typeface="宋体" charset="-122"/>
              </a:rPr>
              <a:t>double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）两种。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" y="2514600"/>
            <a:ext cx="9144000" cy="3724263"/>
            <a:chOff x="1" y="2514600"/>
            <a:chExt cx="9144000" cy="3724263"/>
          </a:xfrm>
        </p:grpSpPr>
        <p:sp>
          <p:nvSpPr>
            <p:cNvPr id="7" name="Text Box 80" descr="再生纸"/>
            <p:cNvSpPr txBox="1">
              <a:spLocks noChangeArrowheads="1"/>
            </p:cNvSpPr>
            <p:nvPr/>
          </p:nvSpPr>
          <p:spPr bwMode="auto">
            <a:xfrm>
              <a:off x="654050" y="2514600"/>
              <a:ext cx="55948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 smtClean="0">
                  <a:latin typeface="Times New Roman" pitchFamily="18" charset="0"/>
                  <a:ea typeface="宋体" charset="-122"/>
                </a:rPr>
                <a:t>IEEE 754 Standard</a:t>
              </a:r>
              <a:endParaRPr kumimoji="1" lang="zh-CN" altLang="en-US" sz="2800" b="1" smtClean="0">
                <a:latin typeface="Times New Roman" pitchFamily="18" charset="0"/>
                <a:ea typeface="宋体" charset="-122"/>
              </a:endParaRPr>
            </a:p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单精度和双精度浮点类型的表示：</a:t>
              </a:r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" y="3886200"/>
              <a:ext cx="9144000" cy="136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S EEEEEEEE  FFFFFFFFFFFFFFFFFFFFFFF</a:t>
              </a:r>
            </a:p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0 1      8  9                     31</a:t>
              </a:r>
            </a:p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S EEEEEEEEEEE FFFFFFFFFFFFFFFFFFFFFFFFFFFFFFFFFFFFFFFFFFFFFFFFFFF</a:t>
              </a:r>
            </a:p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0 1        11 12                                               63</a:t>
              </a:r>
              <a:endParaRPr lang="zh-CN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00" y="5334000"/>
              <a:ext cx="7391400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S</a:t>
              </a: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为符号位，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E</a:t>
              </a: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为指数位，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F</a:t>
              </a: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为小数位。</a:t>
              </a:r>
              <a:endParaRPr lang="en-US" altLang="zh-CN" sz="2400" b="1" smtClean="0">
                <a:latin typeface="宋体" pitchFamily="2" charset="-122"/>
                <a:ea typeface="宋体" pitchFamily="2" charset="-122"/>
              </a:endParaRPr>
            </a:p>
            <a:p>
              <a:pPr>
                <a:buNone/>
              </a:pP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以单精度为例：其值为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(-1)</a:t>
              </a:r>
              <a:r>
                <a:rPr lang="en-US" altLang="zh-CN" sz="2400" b="1" baseline="30000" smtClean="0">
                  <a:latin typeface="宋体" pitchFamily="2" charset="-122"/>
                  <a:ea typeface="宋体" pitchFamily="2" charset="-122"/>
                </a:rPr>
                <a:t>S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*2</a:t>
              </a:r>
              <a:r>
                <a:rPr lang="en-US" altLang="zh-CN" sz="2400" b="1" baseline="30000" smtClean="0">
                  <a:latin typeface="宋体" pitchFamily="2" charset="-122"/>
                  <a:ea typeface="宋体" pitchFamily="2" charset="-122"/>
                </a:rPr>
                <a:t>(E-127)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*(1.F)</a:t>
              </a:r>
              <a:endParaRPr lang="zh-CN" altLang="en-US" sz="2400" b="1"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实数类型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3413" y="1371601"/>
            <a:ext cx="76723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例如：把十进制数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6. 5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转换为浮点数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、进制转换</a:t>
            </a:r>
            <a:endParaRPr kumimoji="1" lang="en-US" altLang="zh-CN" sz="2800" b="1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(6.5)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10 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(110.1)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、规格化</a:t>
            </a:r>
            <a:endParaRPr kumimoji="1" lang="en-US" altLang="zh-CN" sz="2800" b="1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(110.1)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(1.101)*2</a:t>
            </a:r>
            <a:r>
              <a:rPr kumimoji="1" lang="en-US" altLang="zh-CN" sz="2800" b="1" baseline="30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(1.101)*2</a:t>
            </a:r>
            <a:r>
              <a:rPr kumimoji="1" lang="en-US" altLang="zh-CN" sz="2800" b="1" baseline="30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10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、计算指数位</a:t>
            </a:r>
            <a:endParaRPr kumimoji="1" lang="en-US" altLang="zh-CN" sz="2800" b="1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      10+01111111</a:t>
            </a: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10000001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0 10000001 10100000000000000000000</a:t>
            </a:r>
          </a:p>
        </p:txBody>
      </p:sp>
      <p:sp>
        <p:nvSpPr>
          <p:cNvPr id="8" name="Text Box 97"/>
          <p:cNvSpPr txBox="1">
            <a:spLocks noChangeArrowheads="1"/>
          </p:cNvSpPr>
          <p:nvPr/>
        </p:nvSpPr>
        <p:spPr bwMode="auto">
          <a:xfrm>
            <a:off x="7197725" y="4724400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实数类型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</p:nvPr>
        </p:nvGraphicFramePr>
        <p:xfrm>
          <a:off x="838200" y="3657600"/>
          <a:ext cx="7772400" cy="1704976"/>
        </p:xfrm>
        <a:graphic>
          <a:graphicData uri="http://schemas.openxmlformats.org/drawingml/2006/table">
            <a:tbl>
              <a:tblPr/>
              <a:tblGrid>
                <a:gridCol w="1866900"/>
                <a:gridCol w="1620838"/>
                <a:gridCol w="2070100"/>
                <a:gridCol w="2214562"/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6~7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-38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~ 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15~16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-308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~ 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440113" y="312420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各种实型数据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746125" y="1522413"/>
            <a:ext cx="76850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小数部分占的位数越多，数据的有效数字越多，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精度越高；指数部分占的位数越多，则能表示的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数值范围越大。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0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524000"/>
            <a:ext cx="7543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字符常量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用单引号括起来的一个字符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'a'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、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'A'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字符型变量</a:t>
            </a:r>
          </a:p>
          <a:p>
            <a:pPr marL="982663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类型为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char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，占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个字节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位，取值范围为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～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65535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lvl="0" indent="-45085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2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Unicode</a:t>
            </a:r>
            <a:r>
              <a:rPr lang="zh-CN" altLang="en-US" sz="3200" b="1" kern="0" smtClean="0">
                <a:latin typeface="宋体" pitchFamily="2" charset="-122"/>
                <a:ea typeface="宋体" charset="-122"/>
              </a:rPr>
              <a:t>编码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982663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数据值即为相应字符的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Unicode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码。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/>
              <a:t>转义字符</a:t>
            </a:r>
            <a:endParaRPr lang="zh-CN" altLang="en-US"/>
          </a:p>
        </p:txBody>
      </p:sp>
      <p:graphicFrame>
        <p:nvGraphicFramePr>
          <p:cNvPr id="10" name="Group 131"/>
          <p:cNvGraphicFramePr>
            <a:graphicFrameLocks noGrp="1"/>
          </p:cNvGraphicFramePr>
          <p:nvPr/>
        </p:nvGraphicFramePr>
        <p:xfrm>
          <a:off x="838200" y="1447800"/>
          <a:ext cx="7543800" cy="4572000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48006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Unicode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水平跳格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单引号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双引号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反斜杆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r>
                        <a:rPr kumimoji="0" lang="en-US" altLang="zh-CN" sz="24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位八进制数表示的字符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r>
                        <a:rPr kumimoji="0" lang="en-US" altLang="zh-CN" sz="24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uxxxx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位十六进制数表示的字符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6461125" y="379413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Why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转义字符？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60436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假做真时真亦假，无为有处有还无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571750"/>
            <a:ext cx="4419600" cy="2762250"/>
          </a:xfrm>
          <a:prstGeom prst="rect">
            <a:avLst/>
          </a:prstGeom>
        </p:spPr>
      </p:pic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4871" y="2147888"/>
            <a:ext cx="2599929" cy="2957512"/>
          </a:xfrm>
          <a:prstGeom prst="rect">
            <a:avLst/>
          </a:prstGeom>
        </p:spPr>
      </p:pic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937000"/>
            <a:ext cx="4038600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数据类型与变量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chemeClr val="tx2"/>
                </a:solidFill>
                <a:ea typeface="宋体" charset="-122"/>
              </a:rPr>
              <a:t>运算符与</a:t>
            </a:r>
            <a:r>
              <a:rPr lang="zh-CN" altLang="en-US" sz="3200" b="1">
                <a:solidFill>
                  <a:schemeClr val="tx2"/>
                </a:solidFill>
                <a:ea typeface="宋体" charset="-122"/>
              </a:rPr>
              <a:t>表达式 </a:t>
            </a:r>
            <a:endParaRPr lang="zh-CN" altLang="en-US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控制结构</a:t>
            </a:r>
            <a:endParaRPr lang="zh-CN" altLang="en-US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数组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布尔类型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87557" y="1905000"/>
            <a:ext cx="668484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布尔类型（</a:t>
            </a:r>
            <a:r>
              <a:rPr kumimoji="1" lang="en-US" altLang="zh-CN" sz="2800" b="1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boolean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）：值为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true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或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false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boolean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RealMonkey = true;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boolean RealMoney, PrettyWoman;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RealMoney = false;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PrettyWoman = false;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数据类型与变量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运算符与</a:t>
            </a: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表达式 </a:t>
            </a:r>
            <a:endParaRPr lang="zh-CN" altLang="en-US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控制结构</a:t>
            </a:r>
            <a:endParaRPr lang="zh-CN" altLang="en-US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数组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1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90563" y="2397125"/>
            <a:ext cx="7773282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加法运算符，如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3 + 5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－：减法运算符，如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 – 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乘法运算符，如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 * 5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除法运算符。如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 / 3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两个整数相除，结果</a:t>
            </a:r>
            <a:b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为整数，小数部分被舍去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模运算符，或称求余运算符，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两侧均为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整型数据，如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7 % 4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76600" y="1524000"/>
            <a:ext cx="2501006" cy="64633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算术运算符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688" y="1436263"/>
            <a:ext cx="8359775" cy="46597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public class Earn {       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public static void main(String[]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</a:rPr>
              <a:t>args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) { 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capital, earn; 	// 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原始资金、盈利</a:t>
            </a: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double rate;  		// 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利润率</a:t>
            </a: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capital = 200;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    earn = 15;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    rate = earn * 100 / capital;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( rate+"%");	//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结果？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}</a:t>
            </a:r>
            <a:endParaRPr kumimoji="1" lang="en-US" altLang="zh-CN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553200" y="3803650"/>
            <a:ext cx="98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7.0%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表达式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1290221"/>
            <a:ext cx="803433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：有“值”的式子，通常由一些变量、常量、函数调用和运算符组合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算术表达式：用算术运算符和括号将运算对象（也称操作数）连接起来的式子。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 marL="746125" lvl="1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优先级：在表达式求值时，先按运算符的优先级的高低次序执行，如先乘除后加减；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 marL="746125" lvl="1" indent="-288925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结合性：若一个运算对象两侧的运算符的优先级别相等，则按规定的“结合方向”处理。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赋值表达式：用赋值运算符 “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=”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把一个数据赋给一个变量。如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a = 3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。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类型转换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1600200"/>
            <a:ext cx="803433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类型转换：把一种类型数据转换成另一种类型</a:t>
            </a: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赋值转换（系统自动进行）：赋值运算符两侧的类型不一致，如：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rate = earn * 100 / capital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  <a:endParaRPr kumimoji="1"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运算转换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zh-CN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系统自动进行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r>
              <a:rPr kumimoji="1" lang="zh-CN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运算符带有不同数据类型的运算对象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，如：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rate = earn * 100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/ capital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转换方式：</a:t>
            </a:r>
            <a:r>
              <a:rPr kumimoji="1" lang="zh-CN" altLang="en-US" sz="2400" b="1" smtClean="0">
                <a:latin typeface="Times New Roman" pitchFamily="18" charset="0"/>
                <a:ea typeface="宋体" pitchFamily="2" charset="-122"/>
              </a:rPr>
              <a:t>从低精度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-&gt;</a:t>
            </a:r>
            <a:r>
              <a:rPr kumimoji="1" lang="zh-CN" altLang="en-US" sz="2400" b="1" smtClean="0">
                <a:latin typeface="Times New Roman" pitchFamily="18" charset="0"/>
                <a:ea typeface="宋体" pitchFamily="2" charset="-122"/>
              </a:rPr>
              <a:t>高精度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400" b="1" err="1" smtClean="0">
                <a:latin typeface="Times New Roman" pitchFamily="18" charset="0"/>
                <a:ea typeface="宋体" pitchFamily="2" charset="-122"/>
              </a:rPr>
              <a:t>byte,short,char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—&gt; </a:t>
            </a:r>
            <a:r>
              <a:rPr kumimoji="1" lang="en-US" altLang="zh-CN" sz="2400" b="1" err="1" smtClean="0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—&gt; long—&gt; float—&gt; double</a:t>
            </a:r>
            <a:endParaRPr kumimoji="1"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强制转换（程序员指定）：程序员使用强制类型转换运算符，如：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rate =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(double)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earn * 100 / capital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星期几？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3058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小虎刚刚大学毕业参加工作，作为上班一族，他对每周七天的感觉是：</a:t>
            </a:r>
            <a:endParaRPr kumimoji="1" lang="en-US" altLang="zh-CN" sz="32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星期一，走向深渊；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星期二，路漫漫；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星期三，夜茫茫；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星期四，黎明前的黑暗；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星期五，归心似箭；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星期六，胜利大逃亡；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星期天，快乐的单身汉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5813" y="1828800"/>
            <a:ext cx="71881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请编写一个程序，帮小虎计算本月任意</a:t>
            </a:r>
            <a:endParaRPr kumimoji="1" lang="en-US" altLang="zh-CN" sz="3200" b="1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一天是星期几？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5813" y="3560763"/>
            <a:ext cx="7977187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“发明”一个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神奇数字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对于本月任意一天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计算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(X+M) % 7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结果是几就是星期几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数据类型与变量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运算符与</a:t>
            </a:r>
            <a:r>
              <a:rPr lang="zh-CN" altLang="en-US" sz="3200" b="1">
                <a:ea typeface="宋体" charset="-122"/>
              </a:rPr>
              <a:t>表达式 </a:t>
            </a:r>
            <a:endParaRPr lang="zh-CN" altLang="en-US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控制结构</a:t>
            </a:r>
            <a:endParaRPr lang="zh-CN" altLang="en-US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数组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3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、选择结构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5" name="Picture 11" descr="2006519835312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9509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048000" y="5454650"/>
            <a:ext cx="4054475" cy="64135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Where to go?!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19200" y="2819400"/>
            <a:ext cx="708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smtClean="0">
                <a:solidFill>
                  <a:srgbClr val="7030A0"/>
                </a:solidFill>
                <a:latin typeface="+mn-ea"/>
                <a:ea typeface="+mn-ea"/>
              </a:rPr>
              <a:t>为什么要有数据类型？</a:t>
            </a:r>
            <a:endParaRPr kumimoji="1" lang="en-US" altLang="zh-CN" sz="4800" b="1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关系运算符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96888" y="1371600"/>
            <a:ext cx="8418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所谓的“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关系运算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”实际上是“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比较运算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25463" y="2024063"/>
            <a:ext cx="5319712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Java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语言提供了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种关系运算符：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(1)  &lt;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（小于）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  &lt;=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（小于或等于）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(3)  &gt;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（大于）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(4)  &gt;=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（大于或等于）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(5) 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==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（等于）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(6)  !=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（不等于）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435600" y="300513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优先级相同（高）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435600" y="4271963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优先级相同（低）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25463" y="5149850"/>
            <a:ext cx="78692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例如：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&gt;  b  ==  c  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  &gt;  b)  ==  c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a  ==  b  &lt;  c  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==  (b  &lt;  c) </a:t>
            </a: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5059362" y="2667000"/>
            <a:ext cx="350838" cy="1466850"/>
          </a:xfrm>
          <a:prstGeom prst="rightBrace">
            <a:avLst>
              <a:gd name="adj1" fmla="val 34842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5059362" y="4267200"/>
            <a:ext cx="350838" cy="593725"/>
          </a:xfrm>
          <a:prstGeom prst="rightBrace">
            <a:avLst>
              <a:gd name="adj1" fmla="val 1410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关系运算符 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04800" y="16430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优先级高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4799" y="4419600"/>
            <a:ext cx="85844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例如：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 &gt;  a  +  b             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 &gt;  (a  +  b) 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a  =  b  &gt;  c             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=  (b  &gt;  c) 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219325" y="1592263"/>
            <a:ext cx="56092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+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、－、*、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%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19325" y="2511425"/>
            <a:ext cx="68884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&gt;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==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&lt;=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!=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19325" y="3424238"/>
            <a:ext cx="2997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085975" y="1641475"/>
            <a:ext cx="0" cy="2397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04800" y="34417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关系表达式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2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676400"/>
            <a:ext cx="754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关系表达式</a:t>
            </a:r>
          </a:p>
          <a:p>
            <a:pPr marL="982663" marR="0" lvl="1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用关系运算符将两个操作数连接起来的式子</a:t>
            </a: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关系表达式的值</a:t>
            </a:r>
          </a:p>
          <a:p>
            <a:pPr marL="982663" marR="0" lvl="1" indent="-352425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逻辑值“真”（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true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）或“假”（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false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关系表达式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828800"/>
            <a:ext cx="754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关系表达式的局限性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982663" marR="0" lvl="1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只能描述一个条件；</a:t>
            </a:r>
          </a:p>
          <a:p>
            <a:pPr marL="982663" marR="0" lvl="1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例如，报纸上的征婚广告，女征男，年龄大于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30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，有车、有房、年薪大于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20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万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（纯属虚构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...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）</a:t>
            </a:r>
          </a:p>
          <a:p>
            <a:pPr marL="982663" marR="0" lvl="1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逻辑运算符与逻辑表达式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69925" y="1981200"/>
            <a:ext cx="8169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用逻辑运算符将关系表达式或逻辑量连接起来的式子，就是逻辑表达式。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41363" y="3181350"/>
            <a:ext cx="685641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Java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提供了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种逻辑运算符，包括：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(1)     &amp;&amp;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（逻辑与，双目运算符）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       || 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（逻辑或，双目运算符）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(3)       !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（逻辑非，单目运算符）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逻辑运算符与逻辑表达式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7" name="Group 127"/>
          <p:cNvGraphicFramePr>
            <a:graphicFrameLocks noGrp="1"/>
          </p:cNvGraphicFramePr>
          <p:nvPr>
            <p:ph sz="half" idx="1"/>
          </p:nvPr>
        </p:nvGraphicFramePr>
        <p:xfrm>
          <a:off x="838200" y="2089150"/>
          <a:ext cx="3200400" cy="22860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a  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1524000" y="1295400"/>
            <a:ext cx="1657350" cy="64135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&amp;&amp; b</a:t>
            </a:r>
          </a:p>
        </p:txBody>
      </p:sp>
      <p:grpSp>
        <p:nvGrpSpPr>
          <p:cNvPr id="9" name="Group 153"/>
          <p:cNvGrpSpPr>
            <a:grpSpLocks/>
          </p:cNvGrpSpPr>
          <p:nvPr/>
        </p:nvGrpSpPr>
        <p:grpSpPr bwMode="auto">
          <a:xfrm>
            <a:off x="4800600" y="1295400"/>
            <a:ext cx="3276600" cy="3079750"/>
            <a:chOff x="3024" y="700"/>
            <a:chExt cx="2064" cy="1940"/>
          </a:xfrm>
        </p:grpSpPr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3696" y="700"/>
              <a:ext cx="690" cy="404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 || b</a:t>
              </a:r>
            </a:p>
          </p:txBody>
        </p:sp>
        <p:sp>
          <p:nvSpPr>
            <p:cNvPr id="11" name="Rectangle 86"/>
            <p:cNvSpPr>
              <a:spLocks noChangeArrowheads="1"/>
            </p:cNvSpPr>
            <p:nvPr/>
          </p:nvSpPr>
          <p:spPr bwMode="auto">
            <a:xfrm>
              <a:off x="4400" y="216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假</a:t>
              </a:r>
            </a:p>
          </p:txBody>
        </p:sp>
        <p:sp>
          <p:nvSpPr>
            <p:cNvPr id="12" name="Rectangle 87"/>
            <p:cNvSpPr>
              <a:spLocks noChangeArrowheads="1"/>
            </p:cNvSpPr>
            <p:nvPr/>
          </p:nvSpPr>
          <p:spPr bwMode="auto">
            <a:xfrm>
              <a:off x="3712" y="216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3" name="Rectangle 88"/>
            <p:cNvSpPr>
              <a:spLocks noChangeArrowheads="1"/>
            </p:cNvSpPr>
            <p:nvPr/>
          </p:nvSpPr>
          <p:spPr bwMode="auto">
            <a:xfrm>
              <a:off x="3024" y="216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假</a:t>
              </a:r>
            </a:p>
          </p:txBody>
        </p:sp>
        <p:sp>
          <p:nvSpPr>
            <p:cNvPr id="14" name="Rectangle 89"/>
            <p:cNvSpPr>
              <a:spLocks noChangeArrowheads="1"/>
            </p:cNvSpPr>
            <p:nvPr/>
          </p:nvSpPr>
          <p:spPr bwMode="auto">
            <a:xfrm>
              <a:off x="4400" y="168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5" name="Rectangle 90"/>
            <p:cNvSpPr>
              <a:spLocks noChangeArrowheads="1"/>
            </p:cNvSpPr>
            <p:nvPr/>
          </p:nvSpPr>
          <p:spPr bwMode="auto">
            <a:xfrm>
              <a:off x="3712" y="168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6" name="Rectangle 91"/>
            <p:cNvSpPr>
              <a:spLocks noChangeArrowheads="1"/>
            </p:cNvSpPr>
            <p:nvPr/>
          </p:nvSpPr>
          <p:spPr bwMode="auto">
            <a:xfrm>
              <a:off x="3024" y="168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4400" y="120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假</a:t>
              </a: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3712" y="120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9" name="Rectangle 94"/>
            <p:cNvSpPr>
              <a:spLocks noChangeArrowheads="1"/>
            </p:cNvSpPr>
            <p:nvPr/>
          </p:nvSpPr>
          <p:spPr bwMode="auto">
            <a:xfrm>
              <a:off x="3024" y="120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chemeClr val="tx1"/>
                  </a:solidFill>
                  <a:ea typeface="宋体" pitchFamily="2" charset="-122"/>
                </a:rPr>
                <a:t> a  b</a:t>
              </a:r>
            </a:p>
          </p:txBody>
        </p:sp>
        <p:sp>
          <p:nvSpPr>
            <p:cNvPr id="20" name="Line 95"/>
            <p:cNvSpPr>
              <a:spLocks noChangeShapeType="1"/>
            </p:cNvSpPr>
            <p:nvPr/>
          </p:nvSpPr>
          <p:spPr bwMode="auto">
            <a:xfrm>
              <a:off x="3024" y="1200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96"/>
            <p:cNvSpPr>
              <a:spLocks noChangeShapeType="1"/>
            </p:cNvSpPr>
            <p:nvPr/>
          </p:nvSpPr>
          <p:spPr bwMode="auto">
            <a:xfrm>
              <a:off x="3024" y="168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97"/>
            <p:cNvSpPr>
              <a:spLocks noChangeShapeType="1"/>
            </p:cNvSpPr>
            <p:nvPr/>
          </p:nvSpPr>
          <p:spPr bwMode="auto">
            <a:xfrm>
              <a:off x="3024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98"/>
            <p:cNvSpPr>
              <a:spLocks noChangeShapeType="1"/>
            </p:cNvSpPr>
            <p:nvPr/>
          </p:nvSpPr>
          <p:spPr bwMode="auto">
            <a:xfrm>
              <a:off x="3024" y="2640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99"/>
            <p:cNvSpPr>
              <a:spLocks noChangeShapeType="1"/>
            </p:cNvSpPr>
            <p:nvPr/>
          </p:nvSpPr>
          <p:spPr bwMode="auto">
            <a:xfrm>
              <a:off x="3024" y="120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00"/>
            <p:cNvSpPr>
              <a:spLocks noChangeShapeType="1"/>
            </p:cNvSpPr>
            <p:nvPr/>
          </p:nvSpPr>
          <p:spPr bwMode="auto">
            <a:xfrm>
              <a:off x="3712" y="120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01"/>
            <p:cNvSpPr>
              <a:spLocks noChangeShapeType="1"/>
            </p:cNvSpPr>
            <p:nvPr/>
          </p:nvSpPr>
          <p:spPr bwMode="auto">
            <a:xfrm>
              <a:off x="4400" y="120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102"/>
            <p:cNvSpPr>
              <a:spLocks noChangeShapeType="1"/>
            </p:cNvSpPr>
            <p:nvPr/>
          </p:nvSpPr>
          <p:spPr bwMode="auto">
            <a:xfrm>
              <a:off x="5088" y="120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>
              <a:off x="3024" y="1200"/>
              <a:ext cx="688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" name="Group 154"/>
          <p:cNvGrpSpPr>
            <a:grpSpLocks/>
          </p:cNvGrpSpPr>
          <p:nvPr/>
        </p:nvGrpSpPr>
        <p:grpSpPr bwMode="auto">
          <a:xfrm>
            <a:off x="2819400" y="4527550"/>
            <a:ext cx="3657600" cy="1876425"/>
            <a:chOff x="1776" y="2812"/>
            <a:chExt cx="2304" cy="1182"/>
          </a:xfrm>
        </p:grpSpPr>
        <p:sp>
          <p:nvSpPr>
            <p:cNvPr id="30" name="Rectangle 112"/>
            <p:cNvSpPr>
              <a:spLocks noChangeArrowheads="1"/>
            </p:cNvSpPr>
            <p:nvPr/>
          </p:nvSpPr>
          <p:spPr bwMode="auto">
            <a:xfrm>
              <a:off x="3312" y="3629"/>
              <a:ext cx="768" cy="365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真</a:t>
              </a:r>
            </a:p>
          </p:txBody>
        </p:sp>
        <p:sp>
          <p:nvSpPr>
            <p:cNvPr id="31" name="Rectangle 111"/>
            <p:cNvSpPr>
              <a:spLocks noChangeArrowheads="1"/>
            </p:cNvSpPr>
            <p:nvPr/>
          </p:nvSpPr>
          <p:spPr bwMode="auto">
            <a:xfrm>
              <a:off x="2544" y="3629"/>
              <a:ext cx="768" cy="365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假</a:t>
              </a:r>
            </a:p>
          </p:txBody>
        </p:sp>
        <p:sp>
          <p:nvSpPr>
            <p:cNvPr id="32" name="Rectangle 110"/>
            <p:cNvSpPr>
              <a:spLocks noChangeArrowheads="1"/>
            </p:cNvSpPr>
            <p:nvPr/>
          </p:nvSpPr>
          <p:spPr bwMode="auto">
            <a:xfrm>
              <a:off x="1776" y="3629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chemeClr val="tx1"/>
                  </a:solidFill>
                  <a:ea typeface="宋体" pitchFamily="2" charset="-122"/>
                </a:rPr>
                <a:t>!a</a:t>
              </a:r>
            </a:p>
          </p:txBody>
        </p:sp>
        <p:sp>
          <p:nvSpPr>
            <p:cNvPr id="33" name="Rectangle 109"/>
            <p:cNvSpPr>
              <a:spLocks noChangeArrowheads="1"/>
            </p:cNvSpPr>
            <p:nvPr/>
          </p:nvSpPr>
          <p:spPr bwMode="auto">
            <a:xfrm>
              <a:off x="3312" y="3264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假</a:t>
              </a:r>
            </a:p>
          </p:txBody>
        </p:sp>
        <p:sp>
          <p:nvSpPr>
            <p:cNvPr id="34" name="Rectangle 108"/>
            <p:cNvSpPr>
              <a:spLocks noChangeArrowheads="1"/>
            </p:cNvSpPr>
            <p:nvPr/>
          </p:nvSpPr>
          <p:spPr bwMode="auto">
            <a:xfrm>
              <a:off x="2544" y="3264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真</a:t>
              </a:r>
            </a:p>
          </p:txBody>
        </p:sp>
        <p:sp>
          <p:nvSpPr>
            <p:cNvPr id="35" name="Rectangle 107"/>
            <p:cNvSpPr>
              <a:spLocks noChangeArrowheads="1"/>
            </p:cNvSpPr>
            <p:nvPr/>
          </p:nvSpPr>
          <p:spPr bwMode="auto">
            <a:xfrm>
              <a:off x="1776" y="3264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1776" y="3264"/>
              <a:ext cx="23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1776" y="3629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1776" y="3994"/>
              <a:ext cx="23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1776" y="3264"/>
              <a:ext cx="0" cy="7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2544" y="3264"/>
              <a:ext cx="0" cy="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3312" y="3264"/>
              <a:ext cx="0" cy="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4080" y="3264"/>
              <a:ext cx="0" cy="7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124"/>
            <p:cNvSpPr txBox="1">
              <a:spLocks noChangeArrowheads="1"/>
            </p:cNvSpPr>
            <p:nvPr/>
          </p:nvSpPr>
          <p:spPr bwMode="auto">
            <a:xfrm>
              <a:off x="2688" y="2812"/>
              <a:ext cx="356" cy="404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!a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39" descr="无标题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6234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逻辑运算符与逻辑表达式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4363" y="1524000"/>
            <a:ext cx="8072437" cy="46597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 Age, NumOfCars, NumOfHouses;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double Salary;			</a:t>
            </a:r>
          </a:p>
          <a:p>
            <a:pPr>
              <a:buNone/>
            </a:pPr>
            <a:endParaRPr kumimoji="1" lang="en-US" altLang="zh-CN" sz="2800" b="1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if((Age &gt;= 30)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&amp;&amp;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(NumOfCars &gt; 0)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&amp;&amp;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(NumOfHouses &gt; 0)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&amp;&amp;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(Salary &gt; 200000))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arrange a meeting...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9113" y="2254250"/>
            <a:ext cx="815657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语句是一种分支语句，它用来判定所</a:t>
            </a:r>
          </a:p>
          <a:p>
            <a:pPr>
              <a:spcBef>
                <a:spcPct val="3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给出的条件是否满足，然后根据判定的结果</a:t>
            </a:r>
          </a:p>
          <a:p>
            <a:pPr>
              <a:spcBef>
                <a:spcPct val="3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（真或假）来决定执行相应的操作。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语句的形式之一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24000"/>
            <a:ext cx="8643938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 (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r>
              <a:rPr kumimoji="1"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// 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，只一句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如果表达式为真，执行语句</a:t>
            </a:r>
            <a:r>
              <a:rPr kumimoji="1" lang="en-US" altLang="zh-CN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；否则什么都不做</a:t>
            </a:r>
          </a:p>
          <a:p>
            <a:pPr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例如：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if (x  &gt;  y)   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System.out.println(“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最大值是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%d”,  x);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2209800"/>
            <a:ext cx="8643938" cy="356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zh-CN" altLang="en-US" sz="28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zh-CN" altLang="en-US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zh-CN" altLang="en-US" sz="28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(temperature  &gt;  38)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You have a fever.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");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Go see the doctor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");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7263" y="56134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有点问题吧？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数据类型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2057400"/>
            <a:ext cx="4394200" cy="24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不同的数据，可能需要不同长度的存储空间，怎么办？</a:t>
            </a:r>
          </a:p>
          <a:p>
            <a:pPr>
              <a:spcBef>
                <a:spcPct val="7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300</a:t>
            </a: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32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70000</a:t>
            </a:r>
          </a:p>
        </p:txBody>
      </p:sp>
      <p:graphicFrame>
        <p:nvGraphicFramePr>
          <p:cNvPr id="7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14576"/>
              </p:ext>
            </p:extLst>
          </p:nvPr>
        </p:nvGraphicFramePr>
        <p:xfrm>
          <a:off x="5551488" y="1584325"/>
          <a:ext cx="2568575" cy="4519613"/>
        </p:xfrm>
        <a:graphic>
          <a:graphicData uri="http://schemas.openxmlformats.org/drawingml/2006/table">
            <a:tbl>
              <a:tblPr/>
              <a:tblGrid>
                <a:gridCol w="2568575"/>
              </a:tblGrid>
              <a:tr h="2260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9FFF">
                        <a:alpha val="50000"/>
                      </a:srgbClr>
                    </a:solidFill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FEFE"/>
                    </a:solidFill>
                  </a:tcPr>
                </a:tc>
              </a:tr>
            </a:tbl>
          </a:graphicData>
        </a:graphic>
      </p:graphicFrame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5029200" y="1673225"/>
            <a:ext cx="364202" cy="444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112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42913" y="1300162"/>
            <a:ext cx="8243887" cy="2738438"/>
            <a:chOff x="279" y="2380"/>
            <a:chExt cx="5193" cy="172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79" y="2380"/>
              <a:ext cx="1765" cy="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if (</a:t>
              </a:r>
              <a:r>
                <a:rPr kumimoji="1" lang="zh-CN" altLang="en-US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表达式</a:t>
              </a: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  <a:r>
                <a:rPr kumimoji="1"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/>
              </a:r>
              <a:br>
                <a:rPr kumimoji="1"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{</a:t>
              </a:r>
              <a:b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	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；</a:t>
              </a:r>
              <a:b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	语句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；</a:t>
              </a:r>
              <a:b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	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……</a:t>
              </a:r>
              <a:b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}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015" y="2553"/>
              <a:ext cx="3457" cy="1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引入复合语句：若表达式为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真，执行复合语句当中的每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一条语句；否则什么都不做；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4114800"/>
            <a:ext cx="8359775" cy="193899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if(temperature &gt; 38)</a:t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smtClean="0">
                <a:latin typeface="Courier New" pitchFamily="49" charset="0"/>
                <a:ea typeface="宋体" pitchFamily="2" charset="-122"/>
              </a:rPr>
              <a:t>System.out.println("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You have a fever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.");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/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smtClean="0">
                <a:latin typeface="Courier New" pitchFamily="49" charset="0"/>
                <a:ea typeface="宋体" pitchFamily="2" charset="-122"/>
              </a:rPr>
              <a:t>System.out.println("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Go see the 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doctor");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/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语句的形式之二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3450" y="2020888"/>
            <a:ext cx="7448550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 (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如果表达式为真，执行语句</a:t>
            </a:r>
            <a:r>
              <a:rPr kumimoji="1"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；否则执行语句</a:t>
            </a:r>
            <a:r>
              <a:rPr kumimoji="1"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其中，语句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和语句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可以是单条语句，也可以是复合语句。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一个老段子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794570"/>
            <a:ext cx="74485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老婆给当程序员的老公打电话：“下班顺路买一斤包子带回来，如果看到卖西瓜的，买一个。”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当晚，程序员老公手捧着一个包子进了家门。。。 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en-US" altLang="zh-CN" sz="2800" b="1" smtClean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老婆怒道：“你怎么就买了一个包子？！” 老公答曰：“因为看到了卖西瓜的。”</a:t>
            </a:r>
            <a:endParaRPr kumimoji="1" lang="zh-CN" altLang="en-US" sz="28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1543276"/>
            <a:ext cx="8229600" cy="24191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what the wife thought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BuyBaoZi(10)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if(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看到卖西瓜的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BuyWatermelon(1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/>
              <a:t>一个老段子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4320028"/>
            <a:ext cx="8229600" cy="147117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what the husband thought</a:t>
            </a:r>
          </a:p>
          <a:p>
            <a:pPr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if(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看到卖西瓜的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BuyBaoZi(1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 BuyBaoZi(10);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语句的形式之三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3388" y="1782763"/>
            <a:ext cx="8101012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1)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2)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3)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……</a:t>
            </a:r>
            <a:b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else  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m)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m+1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endParaRPr kumimoji="1" lang="zh-CN" altLang="en-US" sz="28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/>
                <a:ea typeface="隶书" pitchFamily="49" charset="-122"/>
              </a:rPr>
              <a:t>…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，否则执行语句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m+1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8213" y="2016125"/>
            <a:ext cx="1982787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层叠的 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if </a:t>
            </a:r>
            <a:b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寻找死代码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6575" y="1143000"/>
            <a:ext cx="8172450" cy="563231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	if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(speed &gt;= 0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{ 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You don’t go backward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.");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if (speed == -1) 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Wait! I was wrong!");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}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}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else if (speed &gt; 0) 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 ("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You go 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forward.");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}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else if (speed &lt; 0) 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You go backward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.");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} 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13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else 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14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What did you do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?!");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}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7600950" y="3962400"/>
            <a:ext cx="1314450" cy="0"/>
          </a:xfrm>
          <a:prstGeom prst="line">
            <a:avLst/>
          </a:prstGeom>
          <a:noFill/>
          <a:ln w="53975">
            <a:solidFill>
              <a:srgbClr val="C205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7524750" y="6172200"/>
            <a:ext cx="1314450" cy="0"/>
          </a:xfrm>
          <a:prstGeom prst="line">
            <a:avLst/>
          </a:prstGeom>
          <a:noFill/>
          <a:ln w="53975">
            <a:solidFill>
              <a:srgbClr val="C205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7924800" y="2514600"/>
            <a:ext cx="1080000" cy="0"/>
          </a:xfrm>
          <a:prstGeom prst="line">
            <a:avLst/>
          </a:prstGeom>
          <a:noFill/>
          <a:ln w="53975">
            <a:solidFill>
              <a:srgbClr val="C205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switch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" name="Rectangle 4" descr="再生纸"/>
          <p:cNvSpPr>
            <a:spLocks noChangeArrowheads="1"/>
          </p:cNvSpPr>
          <p:nvPr/>
        </p:nvSpPr>
        <p:spPr bwMode="auto">
          <a:xfrm>
            <a:off x="984250" y="1447800"/>
            <a:ext cx="31117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层叠的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语句：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2400" y="1447800"/>
            <a:ext cx="4114800" cy="501675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 (rank  ==  1){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System.out.println(“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冠军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10;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  if  (rank  ==  2){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亚军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5;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  if  (rank  ==  3) 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季军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2;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 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鼓励奖”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1;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38600" y="100013"/>
            <a:ext cx="5029200" cy="67403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switch  (rank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case 1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冠军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10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break;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case 2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亚军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5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break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case 3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季军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2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break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default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鼓励奖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1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133600" y="508000"/>
            <a:ext cx="3236913" cy="132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0963" y="1838325"/>
            <a:ext cx="376555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表达式，其结果为整数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916113" y="1190625"/>
            <a:ext cx="3454400" cy="288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916113" y="2627313"/>
            <a:ext cx="3454400" cy="145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16113" y="4064000"/>
            <a:ext cx="345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1938" y="3848100"/>
            <a:ext cx="1631950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整数常量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、循环结构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6" name="Picture 6" descr="2011-04-10-09945c8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90775" y="2554288"/>
            <a:ext cx="631666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for  (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表达式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；    表达式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；    表达式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3)</a:t>
            </a:r>
            <a:b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语句块；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" name="Text Box 7" descr="再生纸"/>
          <p:cNvSpPr txBox="1">
            <a:spLocks noChangeArrowheads="1"/>
          </p:cNvSpPr>
          <p:nvPr/>
        </p:nvSpPr>
        <p:spPr bwMode="auto">
          <a:xfrm>
            <a:off x="342900" y="2543175"/>
            <a:ext cx="2244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一般形式：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827463" y="2162175"/>
            <a:ext cx="14287" cy="442913"/>
          </a:xfrm>
          <a:prstGeom prst="line">
            <a:avLst/>
          </a:prstGeom>
          <a:noFill/>
          <a:ln w="57150">
            <a:solidFill>
              <a:srgbClr val="C205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337050" y="2279134"/>
            <a:ext cx="1414463" cy="369332"/>
          </a:xfrm>
          <a:prstGeom prst="curvedDownArrow">
            <a:avLst>
              <a:gd name="adj1" fmla="val 90918"/>
              <a:gd name="adj2" fmla="val 181837"/>
              <a:gd name="adj3" fmla="val 33162"/>
            </a:avLst>
          </a:prstGeom>
          <a:solidFill>
            <a:srgbClr val="C205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endParaRPr lang="zh-CN" altLang="en-US">
              <a:ea typeface="宋体" charset="-122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10800000">
            <a:off x="6022975" y="2271991"/>
            <a:ext cx="1738313" cy="369332"/>
          </a:xfrm>
          <a:prstGeom prst="curvedUpArrow">
            <a:avLst>
              <a:gd name="adj1" fmla="val 117112"/>
              <a:gd name="adj2" fmla="val 234224"/>
              <a:gd name="adj3" fmla="val 33153"/>
            </a:avLst>
          </a:prstGeom>
          <a:solidFill>
            <a:srgbClr val="C205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endParaRPr lang="zh-CN" altLang="en-US">
              <a:ea typeface="宋体" charset="-122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525963" y="2914650"/>
            <a:ext cx="884237" cy="862013"/>
            <a:chOff x="2770" y="717"/>
            <a:chExt cx="557" cy="543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600000" flipH="1">
              <a:off x="2770" y="717"/>
              <a:ext cx="557" cy="543"/>
            </a:xfrm>
            <a:prstGeom prst="line">
              <a:avLst/>
            </a:prstGeom>
            <a:noFill/>
            <a:ln w="57150">
              <a:solidFill>
                <a:srgbClr val="C205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83" y="748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真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305425" y="3070225"/>
            <a:ext cx="1409700" cy="2187575"/>
            <a:chOff x="3342" y="869"/>
            <a:chExt cx="888" cy="1378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767" y="869"/>
              <a:ext cx="0" cy="1090"/>
            </a:xfrm>
            <a:prstGeom prst="line">
              <a:avLst/>
            </a:prstGeom>
            <a:noFill/>
            <a:ln w="57150">
              <a:solidFill>
                <a:srgbClr val="C205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455" y="113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假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342" y="1959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结束循环</a:t>
              </a:r>
            </a:p>
          </p:txBody>
        </p:sp>
      </p:grpSp>
      <p:sp>
        <p:nvSpPr>
          <p:cNvPr id="21" name="Freeform 10"/>
          <p:cNvSpPr>
            <a:spLocks/>
          </p:cNvSpPr>
          <p:nvPr/>
        </p:nvSpPr>
        <p:spPr bwMode="auto">
          <a:xfrm>
            <a:off x="4403725" y="2921000"/>
            <a:ext cx="3314700" cy="1608138"/>
          </a:xfrm>
          <a:custGeom>
            <a:avLst/>
            <a:gdLst>
              <a:gd name="T0" fmla="*/ 0 w 1697"/>
              <a:gd name="T1" fmla="*/ 2147483647 h 1038"/>
              <a:gd name="T2" fmla="*/ 2147483647 w 1697"/>
              <a:gd name="T3" fmla="*/ 2147483647 h 1038"/>
              <a:gd name="T4" fmla="*/ 2147483647 w 1697"/>
              <a:gd name="T5" fmla="*/ 2147483647 h 1038"/>
              <a:gd name="T6" fmla="*/ 2147483647 w 1697"/>
              <a:gd name="T7" fmla="*/ 2147483647 h 1038"/>
              <a:gd name="T8" fmla="*/ 2147483647 w 1697"/>
              <a:gd name="T9" fmla="*/ 2147483647 h 10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7"/>
              <a:gd name="T16" fmla="*/ 0 h 1038"/>
              <a:gd name="T17" fmla="*/ 1697 w 1697"/>
              <a:gd name="T18" fmla="*/ 1038 h 10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7" h="1038">
                <a:moveTo>
                  <a:pt x="0" y="701"/>
                </a:moveTo>
                <a:cubicBezTo>
                  <a:pt x="63" y="836"/>
                  <a:pt x="127" y="971"/>
                  <a:pt x="302" y="1003"/>
                </a:cubicBezTo>
                <a:cubicBezTo>
                  <a:pt x="477" y="1035"/>
                  <a:pt x="836" y="1038"/>
                  <a:pt x="1052" y="893"/>
                </a:cubicBezTo>
                <a:cubicBezTo>
                  <a:pt x="1268" y="748"/>
                  <a:pt x="1503" y="270"/>
                  <a:pt x="1600" y="135"/>
                </a:cubicBezTo>
                <a:cubicBezTo>
                  <a:pt x="1697" y="0"/>
                  <a:pt x="1667" y="40"/>
                  <a:pt x="1637" y="80"/>
                </a:cubicBezTo>
              </a:path>
            </a:pathLst>
          </a:custGeom>
          <a:noFill/>
          <a:ln w="50800" cap="flat" cmpd="sng">
            <a:solidFill>
              <a:srgbClr val="C20500"/>
            </a:solidFill>
            <a:prstDash val="solid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257800" y="5562600"/>
            <a:ext cx="299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各部分最少被执行几次？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数据类型</a:t>
            </a:r>
            <a:r>
              <a:rPr lang="en-US" altLang="zh-CN" smtClean="0"/>
              <a:t>?(cont.)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2057400"/>
            <a:ext cx="4394200" cy="251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  <a:buClr>
                <a:schemeClr val="tx1"/>
              </a:buClr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不同的数据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，即使</a:t>
            </a:r>
            <a:r>
              <a:rPr kumimoji="1" lang="zh-CN" altLang="en-US" sz="3200" b="1" smtClean="0">
                <a:latin typeface="楷体_GB2312" pitchFamily="49" charset="-122"/>
                <a:ea typeface="楷体_GB2312" pitchFamily="49" charset="-122"/>
              </a:rPr>
              <a:t>存储空间的</a:t>
            </a:r>
            <a:r>
              <a:rPr kumimoji="1"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长度相同，但编码方式不同。</a:t>
            </a:r>
            <a:endParaRPr kumimoji="1" lang="zh-CN" altLang="en-US" sz="32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7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36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1" lang="zh-CN" altLang="en-US" sz="36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36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36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36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3.0</a:t>
            </a:r>
          </a:p>
        </p:txBody>
      </p:sp>
      <p:graphicFrame>
        <p:nvGraphicFramePr>
          <p:cNvPr id="7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046"/>
              </p:ext>
            </p:extLst>
          </p:nvPr>
        </p:nvGraphicFramePr>
        <p:xfrm>
          <a:off x="5551488" y="1584325"/>
          <a:ext cx="2568575" cy="4519613"/>
        </p:xfrm>
        <a:graphic>
          <a:graphicData uri="http://schemas.openxmlformats.org/drawingml/2006/table">
            <a:tbl>
              <a:tblPr/>
              <a:tblGrid>
                <a:gridCol w="2568575"/>
              </a:tblGrid>
              <a:tr h="2260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00000000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00000000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00000000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00000011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9FFF">
                        <a:alpha val="50000"/>
                      </a:srgbClr>
                    </a:solidFill>
                  </a:tcPr>
                </a:tc>
              </a:tr>
              <a:tr h="2259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01000000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01000000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00000000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00000000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FEFE"/>
                    </a:solidFill>
                  </a:tcPr>
                </a:tc>
              </a:tr>
            </a:tbl>
          </a:graphicData>
        </a:graphic>
      </p:graphicFrame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5029200" y="1673225"/>
            <a:ext cx="364202" cy="444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2362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smtClean="0">
                <a:solidFill>
                  <a:srgbClr val="C00000"/>
                </a:solidFill>
              </a:rPr>
              <a:t>3</a:t>
            </a:r>
            <a:endParaRPr lang="zh-CN" altLang="en-US" sz="360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457200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smtClean="0">
                <a:solidFill>
                  <a:srgbClr val="C00000"/>
                </a:solidFill>
              </a:rPr>
              <a:t>3.0</a:t>
            </a:r>
            <a:endParaRPr lang="zh-CN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1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029200" y="11430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4500" indent="-444500">
              <a:buFont typeface="Wingdings" pitchFamily="2" charset="2"/>
              <a:buChar char="l"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事前须初始化、事后要更新</a:t>
            </a: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先条件测试再执行</a:t>
            </a: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计数驱动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58800" y="1308318"/>
            <a:ext cx="458324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for (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init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condition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update)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sz="2800" b="1">
                <a:solidFill>
                  <a:srgbClr val="990099"/>
                </a:solidFill>
                <a:latin typeface="Times New Roman" pitchFamily="18" charset="0"/>
                <a:ea typeface="宋体" charset="-122"/>
              </a:rPr>
              <a:t>statements;</a:t>
            </a:r>
            <a:endParaRPr lang="en-US" altLang="zh-CN" sz="2800" b="1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09600" y="3292257"/>
            <a:ext cx="8001000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/* Frog lifetime */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int days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for(</a:t>
            </a:r>
            <a:r>
              <a:rPr lang="en-US" altLang="zh-CN" sz="2800" b="1" smtClean="0">
                <a:solidFill>
                  <a:srgbClr val="FF0066"/>
                </a:solidFill>
                <a:latin typeface="Courier New" pitchFamily="49" charset="0"/>
                <a:ea typeface="宋体" charset="-122"/>
              </a:rPr>
              <a:t>days </a:t>
            </a:r>
            <a:r>
              <a:rPr lang="en-US" altLang="zh-CN" sz="2800" b="1">
                <a:solidFill>
                  <a:srgbClr val="FF0066"/>
                </a:solidFill>
                <a:latin typeface="Courier New" pitchFamily="49" charset="0"/>
                <a:ea typeface="宋体" charset="-122"/>
              </a:rPr>
              <a:t>= 155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sz="2800" b="1">
                <a:solidFill>
                  <a:srgbClr val="008000"/>
                </a:solidFill>
                <a:latin typeface="Courier New" pitchFamily="49" charset="0"/>
                <a:ea typeface="宋体" charset="-122"/>
              </a:rPr>
              <a:t>days &gt; 0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; days--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System.out.println(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work all day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); </a:t>
            </a:r>
            <a:endParaRPr kumimoji="1" lang="en-US" altLang="zh-CN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System.out.println(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sleep all night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System.out.println(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die quietly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3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23" name="Text Box 4" descr="再生纸"/>
          <p:cNvSpPr txBox="1">
            <a:spLocks noChangeArrowheads="1"/>
          </p:cNvSpPr>
          <p:nvPr/>
        </p:nvSpPr>
        <p:spPr bwMode="auto">
          <a:xfrm>
            <a:off x="685800" y="2543175"/>
            <a:ext cx="2244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一般形式：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48025" y="2573338"/>
            <a:ext cx="279435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while  (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表达式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语句块；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105400" y="2133600"/>
            <a:ext cx="14288" cy="4429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191125" y="3106738"/>
            <a:ext cx="2309813" cy="1598612"/>
            <a:chOff x="3099" y="871"/>
            <a:chExt cx="1455" cy="1007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rot="18900000" flipH="1">
              <a:off x="3659" y="626"/>
              <a:ext cx="9" cy="113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590" y="871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假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666" y="1590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结束循环</a:t>
              </a:r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4632325" y="3103563"/>
            <a:ext cx="490538" cy="744537"/>
            <a:chOff x="2738" y="806"/>
            <a:chExt cx="309" cy="469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738" y="847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真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3011" y="806"/>
              <a:ext cx="9" cy="46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34" name="Freeform 30"/>
          <p:cNvSpPr>
            <a:spLocks/>
          </p:cNvSpPr>
          <p:nvPr/>
        </p:nvSpPr>
        <p:spPr bwMode="auto">
          <a:xfrm>
            <a:off x="3978275" y="3103563"/>
            <a:ext cx="1150938" cy="1876425"/>
          </a:xfrm>
          <a:custGeom>
            <a:avLst/>
            <a:gdLst>
              <a:gd name="T0" fmla="*/ 2147483647 w 725"/>
              <a:gd name="T1" fmla="*/ 2147483647 h 1032"/>
              <a:gd name="T2" fmla="*/ 2147483647 w 725"/>
              <a:gd name="T3" fmla="*/ 2147483647 h 1032"/>
              <a:gd name="T4" fmla="*/ 2147483647 w 725"/>
              <a:gd name="T5" fmla="*/ 2147483647 h 1032"/>
              <a:gd name="T6" fmla="*/ 2147483647 w 725"/>
              <a:gd name="T7" fmla="*/ 2147483647 h 1032"/>
              <a:gd name="T8" fmla="*/ 2147483647 w 725"/>
              <a:gd name="T9" fmla="*/ 0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"/>
              <a:gd name="T16" fmla="*/ 0 h 1032"/>
              <a:gd name="T17" fmla="*/ 725 w 725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" h="1032">
                <a:moveTo>
                  <a:pt x="710" y="658"/>
                </a:moveTo>
                <a:cubicBezTo>
                  <a:pt x="717" y="780"/>
                  <a:pt x="725" y="903"/>
                  <a:pt x="637" y="950"/>
                </a:cubicBezTo>
                <a:cubicBezTo>
                  <a:pt x="549" y="997"/>
                  <a:pt x="279" y="1032"/>
                  <a:pt x="180" y="941"/>
                </a:cubicBezTo>
                <a:cubicBezTo>
                  <a:pt x="81" y="850"/>
                  <a:pt x="0" y="559"/>
                  <a:pt x="43" y="402"/>
                </a:cubicBezTo>
                <a:cubicBezTo>
                  <a:pt x="86" y="245"/>
                  <a:pt x="366" y="72"/>
                  <a:pt x="436" y="0"/>
                </a:cubicBezTo>
              </a:path>
            </a:pathLst>
          </a:custGeom>
          <a:noFill/>
          <a:ln w="508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分析程序输出结果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204913" y="1658938"/>
            <a:ext cx="6719887" cy="4376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int x = 1536, y = 0;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while(x != 0)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y = y * 10 + x % 10;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x = x / 10;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宋体" charset="-122"/>
              </a:rPr>
              <a:t>System.out.println</a:t>
            </a:r>
            <a:r>
              <a:rPr kumimoji="1" lang="en-US" altLang="zh-CN" sz="28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(y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);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956300" y="2492375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6351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do-while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15" name="Text Box 3" descr="再生纸"/>
          <p:cNvSpPr txBox="1">
            <a:spLocks noChangeArrowheads="1"/>
          </p:cNvSpPr>
          <p:nvPr/>
        </p:nvSpPr>
        <p:spPr bwMode="auto">
          <a:xfrm>
            <a:off x="1091845" y="2314575"/>
            <a:ext cx="2244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一般形式：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758845" y="2133600"/>
            <a:ext cx="279435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do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语句块；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while    (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表达式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5505095" y="2798763"/>
            <a:ext cx="14288" cy="442912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5505095" y="3708400"/>
            <a:ext cx="14288" cy="5588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833583" y="4792663"/>
            <a:ext cx="1409700" cy="1131887"/>
            <a:chOff x="2795" y="2093"/>
            <a:chExt cx="888" cy="713"/>
          </a:xfrm>
        </p:grpSpPr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215" y="211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假</a:t>
              </a: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3218" y="2093"/>
              <a:ext cx="9" cy="46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2795" y="2518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结束循环</a:t>
              </a:r>
            </a:p>
          </p:txBody>
        </p:sp>
      </p:grp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4578350" y="2514600"/>
            <a:ext cx="755650" cy="2857500"/>
            <a:chOff x="2606" y="640"/>
            <a:chExt cx="476" cy="1800"/>
          </a:xfrm>
        </p:grpSpPr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2606" y="640"/>
              <a:ext cx="476" cy="1800"/>
            </a:xfrm>
            <a:custGeom>
              <a:avLst/>
              <a:gdLst>
                <a:gd name="T0" fmla="*/ 476 w 476"/>
                <a:gd name="T1" fmla="*/ 2929 h 1598"/>
                <a:gd name="T2" fmla="*/ 321 w 476"/>
                <a:gd name="T3" fmla="*/ 3329 h 1598"/>
                <a:gd name="T4" fmla="*/ 83 w 476"/>
                <a:gd name="T5" fmla="*/ 3201 h 1598"/>
                <a:gd name="T6" fmla="*/ 46 w 476"/>
                <a:gd name="T7" fmla="*/ 489 h 1598"/>
                <a:gd name="T8" fmla="*/ 357 w 476"/>
                <a:gd name="T9" fmla="*/ 258 h 1598"/>
                <a:gd name="T10" fmla="*/ 385 w 476"/>
                <a:gd name="T11" fmla="*/ 952 h 1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6"/>
                <a:gd name="T19" fmla="*/ 0 h 1598"/>
                <a:gd name="T20" fmla="*/ 476 w 476"/>
                <a:gd name="T21" fmla="*/ 1598 h 1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6" h="1598">
                  <a:moveTo>
                    <a:pt x="476" y="1273"/>
                  </a:moveTo>
                  <a:cubicBezTo>
                    <a:pt x="431" y="1350"/>
                    <a:pt x="386" y="1427"/>
                    <a:pt x="321" y="1447"/>
                  </a:cubicBezTo>
                  <a:cubicBezTo>
                    <a:pt x="256" y="1467"/>
                    <a:pt x="129" y="1598"/>
                    <a:pt x="83" y="1392"/>
                  </a:cubicBezTo>
                  <a:cubicBezTo>
                    <a:pt x="37" y="1186"/>
                    <a:pt x="0" y="426"/>
                    <a:pt x="46" y="213"/>
                  </a:cubicBezTo>
                  <a:cubicBezTo>
                    <a:pt x="92" y="0"/>
                    <a:pt x="301" y="79"/>
                    <a:pt x="357" y="112"/>
                  </a:cubicBezTo>
                  <a:cubicBezTo>
                    <a:pt x="413" y="145"/>
                    <a:pt x="380" y="367"/>
                    <a:pt x="385" y="414"/>
                  </a:cubicBezTo>
                </a:path>
              </a:pathLst>
            </a:custGeom>
            <a:noFill/>
            <a:ln w="50800" cap="flat" cmpd="sng">
              <a:solidFill>
                <a:srgbClr val="FF6600"/>
              </a:solidFill>
              <a:prstDash val="solid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2723" y="198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分析程序输出结果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4913" y="1858963"/>
            <a:ext cx="6719887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int x = 5;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kumimoji="1" lang="en-US" altLang="zh-CN" sz="28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System.out.println(x-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-);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}</a:t>
            </a:r>
            <a:r>
              <a:rPr kumimoji="1" lang="en-US" altLang="zh-CN" sz="28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while(x==0);</a:t>
            </a:r>
            <a:endParaRPr kumimoji="1" lang="en-US" altLang="zh-CN" sz="28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0" y="24384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en-US" sz="36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endParaRPr kumimoji="1" lang="en-US" altLang="zh-CN" sz="3600" b="1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06425" y="1827213"/>
            <a:ext cx="793115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break</a:t>
            </a:r>
            <a:r>
              <a:rPr kumimoji="1" lang="zh-CN" altLang="en-US"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语句的功能：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用来跳出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switch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结构；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用来从循环体内跳出循环体，即提前结束循环，接着执行循环下面的语句。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736600" y="4845050"/>
            <a:ext cx="423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一般形式为：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break;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青蛙</a:t>
            </a:r>
            <a:r>
              <a:rPr lang="en-US" altLang="zh-CN" smtClean="0"/>
              <a:t>again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int days;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double food, fat;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...</a:t>
            </a: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...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for(days=155; days &gt; 0; days--)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System.out.println(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work all day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if(food+fat &lt; 0.01) break;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System.out.println(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sleep all night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System.out.println(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die quietly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continue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0425" y="1058862"/>
            <a:ext cx="7448550" cy="4808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while (…)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….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while (…)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{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 ……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continue;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 ……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}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……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0900" y="5870575"/>
            <a:ext cx="76097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结束本次循环，即跳过循环体中尚未执行的语句，直接</a:t>
            </a:r>
            <a:b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回到循环条件的判别。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206625" y="3960813"/>
            <a:ext cx="590550" cy="1981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2797175" y="1538288"/>
            <a:ext cx="1174750" cy="2625725"/>
          </a:xfrm>
          <a:custGeom>
            <a:avLst/>
            <a:gdLst>
              <a:gd name="T0" fmla="*/ 2147483647 w 740"/>
              <a:gd name="T1" fmla="*/ 2147483647 h 1241"/>
              <a:gd name="T2" fmla="*/ 2147483647 w 740"/>
              <a:gd name="T3" fmla="*/ 2147483647 h 1241"/>
              <a:gd name="T4" fmla="*/ 2147483647 w 740"/>
              <a:gd name="T5" fmla="*/ 2147483647 h 1241"/>
              <a:gd name="T6" fmla="*/ 2147483647 w 740"/>
              <a:gd name="T7" fmla="*/ 2147483647 h 1241"/>
              <a:gd name="T8" fmla="*/ 0 w 740"/>
              <a:gd name="T9" fmla="*/ 2147483647 h 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241"/>
              <a:gd name="T17" fmla="*/ 740 w 740"/>
              <a:gd name="T18" fmla="*/ 1241 h 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241">
                <a:moveTo>
                  <a:pt x="512" y="1148"/>
                </a:moveTo>
                <a:cubicBezTo>
                  <a:pt x="583" y="1194"/>
                  <a:pt x="654" y="1241"/>
                  <a:pt x="677" y="1075"/>
                </a:cubicBezTo>
                <a:cubicBezTo>
                  <a:pt x="700" y="909"/>
                  <a:pt x="740" y="304"/>
                  <a:pt x="649" y="152"/>
                </a:cubicBezTo>
                <a:cubicBezTo>
                  <a:pt x="558" y="0"/>
                  <a:pt x="236" y="121"/>
                  <a:pt x="128" y="161"/>
                </a:cubicBezTo>
                <a:cubicBezTo>
                  <a:pt x="20" y="201"/>
                  <a:pt x="10" y="295"/>
                  <a:pt x="0" y="390"/>
                </a:cubicBez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数据类型与变量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运算符与</a:t>
            </a:r>
            <a:r>
              <a:rPr lang="zh-CN" altLang="en-US" sz="3200" b="1">
                <a:ea typeface="宋体" charset="-122"/>
              </a:rPr>
              <a:t>表达式 </a:t>
            </a:r>
            <a:endParaRPr lang="zh-CN" altLang="en-US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控制结构</a:t>
            </a:r>
            <a:endParaRPr lang="zh-CN" altLang="en-US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数组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8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、一维数组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6" name="Picture 23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" y="1828800"/>
            <a:ext cx="44196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未命名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4825" y="1828800"/>
            <a:ext cx="18954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52600" y="5029200"/>
            <a:ext cx="3480440" cy="5847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b="1">
                <a:solidFill>
                  <a:schemeClr val="tx1"/>
                </a:solidFill>
                <a:latin typeface="宋体" charset="-122"/>
                <a:ea typeface="宋体" charset="-122"/>
              </a:rPr>
              <a:t>过山车有何特点？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661025" y="3962400"/>
            <a:ext cx="3178175" cy="22987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4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若干节车厢组成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物是人非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有序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大小相同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有名字</a:t>
            </a:r>
            <a:r>
              <a:rPr lang="en-US" altLang="zh-CN" sz="16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(</a:t>
            </a:r>
            <a:r>
              <a:rPr lang="zh-CN" altLang="en-US" sz="16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风神、飞天凤凰</a:t>
            </a:r>
            <a:r>
              <a:rPr lang="en-US" altLang="zh-CN" sz="16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1600200"/>
            <a:ext cx="8034338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基本数据类型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逻辑型：</a:t>
            </a:r>
            <a:r>
              <a:rPr kumimoji="1" lang="en-US" altLang="zh-CN" sz="2800" b="1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boolean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字符型：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char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整型：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byte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浮点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型：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288925" indent="-288925"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复合类型：类、数组等。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什么是数组？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85788" y="1871663"/>
            <a:ext cx="811688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宋体" charset="-122"/>
                <a:ea typeface="宋体" charset="-122"/>
              </a:rPr>
              <a:t>定义：一组有序、有名、具有相同数据类型</a:t>
            </a:r>
            <a:br>
              <a:rPr kumimoji="1" lang="zh-CN" altLang="en-US" sz="3200" b="1">
                <a:solidFill>
                  <a:schemeClr val="tx1"/>
                </a:solidFill>
                <a:latin typeface="宋体" charset="-122"/>
                <a:ea typeface="宋体" charset="-122"/>
              </a:rPr>
            </a:br>
            <a:r>
              <a:rPr kumimoji="1" lang="zh-CN" altLang="en-US" sz="3200" b="1">
                <a:solidFill>
                  <a:schemeClr val="tx1"/>
                </a:solidFill>
                <a:latin typeface="宋体" charset="-122"/>
                <a:ea typeface="宋体" charset="-122"/>
              </a:rPr>
              <a:t>      的变量。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宋体" charset="-122"/>
                <a:ea typeface="宋体" charset="-122"/>
              </a:rPr>
              <a:t> 有名：数组有一个名字，如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RollerCoaster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；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有序：数组元素连续存放，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0, 1, 2, …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；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同类型：长度相同，如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int, double, char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；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宋体" charset="-122"/>
                <a:ea typeface="宋体" charset="-122"/>
              </a:rPr>
              <a:t> 变量：数组元素的值可变。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一维数组的定义方式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4013" y="1524000"/>
            <a:ext cx="828624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  <a:buNone/>
            </a:pP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声明：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&lt;type&gt;[]</a:t>
            </a: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 数组名</a:t>
            </a: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</a:rPr>
              <a:t>；</a:t>
            </a:r>
            <a:endParaRPr kumimoji="1" lang="en-US" altLang="zh-CN" sz="2800" b="1" smtClean="0">
              <a:solidFill>
                <a:srgbClr val="990000"/>
              </a:solidFill>
              <a:latin typeface="黑体" pitchFamily="49" charset="-122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None/>
            </a:pP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创建：数组名 </a:t>
            </a:r>
            <a:r>
              <a:rPr kumimoji="1" lang="en-US" altLang="zh-CN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= 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new &lt;type&gt;</a:t>
            </a:r>
            <a:r>
              <a:rPr kumimoji="1" lang="en-US" altLang="zh-CN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常量表达式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例如：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char[] RollerCoaster = new char[5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表示数组名为</a:t>
            </a:r>
            <a:r>
              <a:rPr kumimoji="1" lang="en-US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RollerCoaster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，它有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个字符型元素。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914400" y="4267200"/>
            <a:ext cx="6934200" cy="1538288"/>
            <a:chOff x="576" y="2688"/>
            <a:chExt cx="4368" cy="969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235" y="3072"/>
              <a:ext cx="855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'F'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90" y="3072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382" y="3072"/>
              <a:ext cx="85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'L'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526" y="3072"/>
              <a:ext cx="856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'M'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72" y="3072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'X'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72" y="3072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72" y="3657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72" y="3072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526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382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235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3072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4090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76" y="2688"/>
              <a:ext cx="14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RollerCoaster</a:t>
              </a:r>
            </a:p>
          </p:txBody>
        </p:sp>
      </p:grp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6345237" y="1752600"/>
            <a:ext cx="284163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715000" y="12954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1"/>
                </a:solidFill>
                <a:ea typeface="宋体" charset="-122"/>
              </a:rPr>
              <a:t>指明了数组元素的个数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182688" y="5105400"/>
            <a:ext cx="11033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宋体" charset="-122"/>
              </a:rPr>
              <a:t>喜羊羊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2554288" y="5105400"/>
            <a:ext cx="11033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宋体" charset="-122"/>
              </a:rPr>
              <a:t>美羊羊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925888" y="5105400"/>
            <a:ext cx="11033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宋体" charset="-122"/>
              </a:rPr>
              <a:t>懒羊羊</a:t>
            </a: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5257800" y="5105400"/>
            <a:ext cx="11033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宋体" charset="-122"/>
              </a:rPr>
              <a:t>沸羊羊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50"/>
          <p:cNvGrpSpPr>
            <a:grpSpLocks/>
          </p:cNvGrpSpPr>
          <p:nvPr/>
        </p:nvGrpSpPr>
        <p:grpSpPr bwMode="auto">
          <a:xfrm>
            <a:off x="1066800" y="4100514"/>
            <a:ext cx="6934200" cy="1985963"/>
            <a:chOff x="672" y="2583"/>
            <a:chExt cx="4368" cy="1251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331" y="2967"/>
              <a:ext cx="855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'F'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86" y="2967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478" y="2967"/>
              <a:ext cx="85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'L'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622" y="2967"/>
              <a:ext cx="856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'M'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68" y="2967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'X'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768" y="2967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768" y="3552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768" y="2967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622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478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331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5040" y="2967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186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672" y="2583"/>
              <a:ext cx="14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RollerCoaster</a:t>
              </a: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1108" y="3504"/>
              <a:ext cx="36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0             1             2              3             4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数组元素的访问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827088" y="1676400"/>
            <a:ext cx="48205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数组名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数组下标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</a:t>
            </a:r>
            <a:endParaRPr kumimoji="1" lang="zh-CN" altLang="en-US" sz="2800" b="1">
              <a:solidFill>
                <a:srgbClr val="99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zh-CN" altLang="zh-CN" sz="2800" b="1">
                <a:solidFill>
                  <a:schemeClr val="tx1"/>
                </a:solidFill>
                <a:ea typeface="黑体" pitchFamily="49" charset="-122"/>
              </a:rPr>
              <a:t>说明：数组下标从 </a:t>
            </a:r>
            <a:r>
              <a:rPr kumimoji="1" lang="zh-CN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开始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RollerCoaster[4] = 'H';</a:t>
            </a:r>
          </a:p>
        </p:txBody>
      </p:sp>
      <p:sp>
        <p:nvSpPr>
          <p:cNvPr id="29" name="Rectangle 48"/>
          <p:cNvSpPr>
            <a:spLocks noChangeArrowheads="1"/>
          </p:cNvSpPr>
          <p:nvPr/>
        </p:nvSpPr>
        <p:spPr bwMode="auto">
          <a:xfrm>
            <a:off x="6975475" y="4906963"/>
            <a:ext cx="657552" cy="52322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b="1">
                <a:solidFill>
                  <a:schemeClr val="tx2"/>
                </a:solidFill>
                <a:latin typeface="Tahoma" pitchFamily="34" charset="0"/>
                <a:ea typeface="宋体" charset="-122"/>
              </a:rPr>
              <a:t>'H'</a:t>
            </a:r>
            <a:endParaRPr lang="zh-CN" altLang="en-US" sz="2800" b="1">
              <a:solidFill>
                <a:schemeClr val="tx2"/>
              </a:solidFill>
              <a:latin typeface="Tahoma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分析代码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71500" y="1935163"/>
            <a:ext cx="8034338" cy="351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50900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1"/>
                </a:solidFill>
                <a:ea typeface="宋体" charset="-122"/>
              </a:rPr>
              <a:t>问题描述：</a:t>
            </a:r>
          </a:p>
          <a:p>
            <a:pPr defTabSz="850900">
              <a:spcBef>
                <a:spcPct val="50000"/>
              </a:spcBef>
              <a:buClr>
                <a:srgbClr val="FFFF66"/>
              </a:buClr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        某电视台正在举办“</a:t>
            </a:r>
            <a:r>
              <a:rPr kumimoji="1" lang="zh-CN" altLang="en-US" sz="2800" b="1">
                <a:ea typeface="宋体" charset="-122"/>
              </a:rPr>
              <a:t>超级选秀比赛</a:t>
            </a: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”，共有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10 </a:t>
            </a: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位选手入围了最后的决赛。根据比赛规则，由观众通过手机短信的方式来给选手投票，得票最多的选手获胜。请编写一个投票程序，帮助组委会统计出各个选手的得票情况。</a:t>
            </a:r>
          </a:p>
          <a:p>
            <a:pPr defTabSz="850900">
              <a:spcBef>
                <a:spcPct val="30000"/>
              </a:spcBef>
              <a:buClr>
                <a:srgbClr val="FFFF66"/>
              </a:buClr>
            </a:pPr>
            <a:endParaRPr kumimoji="1" lang="zh-CN" altLang="en-US" sz="2800" b="1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170087"/>
            <a:ext cx="8534400" cy="5078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fr-FR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int[] votes = new int[]{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1, 2, 6, 4, 8, 5, 9, 7, 8, 10,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 1, 6, 3, 8, 6, 10, 3, 8, 2, 7,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 6, 5, 7, 6, 8, 6, 7, 5, 6, 6,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 5, 6, 7, 5, 6, 4, 8, 6, 8, 10 </a:t>
            </a:r>
            <a:r>
              <a:rPr kumimoji="1" lang="fr-FR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};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smtClean="0">
                <a:latin typeface="Courier New" pitchFamily="49" charset="0"/>
                <a:ea typeface="宋体" charset="-122"/>
              </a:rPr>
              <a:t>    int i;</a:t>
            </a:r>
            <a:endParaRPr kumimoji="1" lang="fr-FR" altLang="zh-CN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kumimoji="1" lang="en-US" altLang="en-US" sz="2400" b="1" smtClean="0">
                <a:solidFill>
                  <a:schemeClr val="tx1"/>
                </a:solidFill>
                <a:latin typeface="Courier New" pitchFamily="49" charset="0"/>
              </a:rPr>
              <a:t>int[] 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singers</a:t>
            </a:r>
            <a:r>
              <a:rPr kumimoji="1" lang="en-US" altLang="en-US" sz="2400" b="1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kumimoji="1" lang="en-US" altLang="en-US" sz="2400" b="1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kumimoji="1" lang="en-US" altLang="en-US" sz="2400" b="1" smtClean="0">
                <a:solidFill>
                  <a:schemeClr val="tx1"/>
                </a:solidFill>
                <a:latin typeface="Courier New" pitchFamily="49" charset="0"/>
              </a:rPr>
              <a:t>new int[11];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</a:t>
            </a:r>
            <a:endParaRPr kumimoji="1" lang="zh-CN" altLang="en-US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for(i = 0; i &lt; 40; i++)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fr-FR" altLang="zh-CN" sz="2400" b="1">
                <a:solidFill>
                  <a:schemeClr val="tx2"/>
                </a:solidFill>
                <a:latin typeface="Courier New" pitchFamily="49" charset="0"/>
                <a:ea typeface="宋体" charset="-122"/>
              </a:rPr>
              <a:t>_______________________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for(i = 1; i &lt;= 10; i++)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sz="2400" b="1" smtClean="0">
                <a:latin typeface="Courier New" pitchFamily="49" charset="0"/>
                <a:ea typeface="宋体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(singers[i]);</a:t>
            </a:r>
            <a:endParaRPr kumimoji="1" lang="en-US" altLang="zh-CN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8800" y="4510088"/>
            <a:ext cx="4438650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fr-FR" altLang="zh-CN" sz="2800" b="1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singers[votes[i]]++;</a:t>
            </a:r>
            <a:endParaRPr kumimoji="1" lang="zh-CN" altLang="en-US" sz="2800" b="1">
              <a:solidFill>
                <a:srgbClr val="99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length</a:t>
            </a:r>
            <a:r>
              <a:rPr lang="zh-CN" altLang="en-US" smtClean="0"/>
              <a:t>变量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827088" y="1726049"/>
            <a:ext cx="739497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/>
              <a:t>每个数组都有一个内置的</a:t>
            </a:r>
            <a:r>
              <a:rPr kumimoji="1" lang="en-US" altLang="zh-CN" sz="2800" b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kumimoji="1" lang="zh-CN" altLang="en-US" sz="2800" b="1" smtClean="0"/>
              <a:t>变量，存放了</a:t>
            </a:r>
            <a:endParaRPr kumimoji="1" lang="en-US" altLang="zh-CN" sz="2800" b="1" smtClean="0"/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数组的长度。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838200" y="3352800"/>
            <a:ext cx="7696200" cy="224676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宋体" charset="-122"/>
              </a:rPr>
              <a:t>int[] values = new int[12];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宋体" charset="-122"/>
              </a:rPr>
              <a:t>int size = values.length; // 12</a:t>
            </a:r>
          </a:p>
          <a:p>
            <a:pPr>
              <a:spcBef>
                <a:spcPts val="0"/>
              </a:spcBef>
              <a:buNone/>
            </a:pPr>
            <a:endParaRPr kumimoji="1" lang="en-US" altLang="zh-CN" sz="2800" b="1" smtClean="0">
              <a:latin typeface="Courier New" pitchFamily="49" charset="0"/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宋体" charset="-122"/>
              </a:rPr>
              <a:t>int[] values2 = {1,2,3,4,5}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宋体" charset="-122"/>
              </a:rPr>
              <a:t>int size2 = values2.length; // 5</a:t>
            </a:r>
            <a:endParaRPr kumimoji="1" lang="zh-CN" altLang="en-US" sz="28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、二维数组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1962" y="1752600"/>
            <a:ext cx="82248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36625" lvl="1" indent="-457200" defTabSz="8509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3200" b="1">
                <a:solidFill>
                  <a:schemeClr val="tx1"/>
                </a:solidFill>
                <a:ea typeface="宋体" charset="-122"/>
              </a:rPr>
              <a:t>一维数组：一字长蛇阵</a:t>
            </a:r>
          </a:p>
          <a:p>
            <a:pPr marL="936625" lvl="1" indent="-457200" defTabSz="8509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3200" b="1">
                <a:solidFill>
                  <a:schemeClr val="tx1"/>
                </a:solidFill>
                <a:ea typeface="宋体" charset="-122"/>
              </a:rPr>
              <a:t>队列、巴士、棋盘</a:t>
            </a:r>
            <a:r>
              <a:rPr kumimoji="1" lang="en-US" altLang="zh-CN" sz="3200" b="1">
                <a:solidFill>
                  <a:schemeClr val="tx1"/>
                </a:solidFill>
                <a:ea typeface="宋体" charset="-122"/>
              </a:rPr>
              <a:t>…</a:t>
            </a:r>
          </a:p>
        </p:txBody>
      </p:sp>
      <p:pic>
        <p:nvPicPr>
          <p:cNvPr id="12" name="Picture 4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0"/>
            <a:ext cx="26860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未命名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733800"/>
            <a:ext cx="24288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505200"/>
            <a:ext cx="24479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二维数组的定义方式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1905000"/>
            <a:ext cx="875111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&lt;type&gt;[][]</a:t>
            </a:r>
            <a:r>
              <a:rPr kumimoji="1"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数组名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数组名 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= new &lt;type&gt;</a:t>
            </a:r>
            <a:r>
              <a:rPr kumimoji="1" lang="en-US" altLang="zh-CN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常量表达式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常量表达式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4559300" y="3054350"/>
            <a:ext cx="436563" cy="3032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lg" len="med"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>
              <a:solidFill>
                <a:srgbClr val="990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21150" y="3351212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rgbClr val="990000"/>
                </a:solidFill>
                <a:ea typeface="黑体" pitchFamily="49" charset="-122"/>
              </a:rPr>
              <a:t>行数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7340600" y="3048000"/>
            <a:ext cx="0" cy="3032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lg" len="med"/>
            <a:tailEnd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>
              <a:solidFill>
                <a:srgbClr val="990000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975475" y="3351212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rgbClr val="990000"/>
                </a:solidFill>
                <a:ea typeface="黑体" pitchFamily="49" charset="-122"/>
              </a:rPr>
              <a:t>列数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3400" y="4297363"/>
            <a:ext cx="70460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例如：</a:t>
            </a:r>
            <a:r>
              <a:rPr kumimoji="1"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int[][] scores = new int[150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][16];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变量的基本概念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08038" y="1752600"/>
            <a:ext cx="43043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变量：其值可变的量。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43038" y="2730500"/>
            <a:ext cx="5105400" cy="1972814"/>
            <a:chOff x="864" y="2438"/>
            <a:chExt cx="3216" cy="112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64" y="2438"/>
              <a:ext cx="3216" cy="112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2">
                <a:spcAft>
                  <a:spcPct val="30000"/>
                </a:spcAft>
                <a:buNone/>
              </a:pP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b</a:t>
              </a:r>
              <a:r>
                <a:rPr kumimoji="1" lang="en-US" altLang="zh-CN" sz="2600" b="1">
                  <a:solidFill>
                    <a:srgbClr val="FFFFFF"/>
                  </a:solidFill>
                  <a:latin typeface="Times New Roman" pitchFamily="18" charset="0"/>
                  <a:ea typeface="隶书" pitchFamily="49" charset="-122"/>
                </a:rPr>
                <a:t>    </a:t>
              </a:r>
              <a:r>
                <a:rPr kumimoji="1" lang="zh-CN" altLang="en-US" sz="26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变量名</a:t>
              </a:r>
            </a:p>
            <a:p>
              <a:pPr lvl="2"/>
              <a:r>
                <a:rPr kumimoji="1" lang="zh-CN" altLang="en-US" sz="2600" b="1">
                  <a:solidFill>
                    <a:srgbClr val="FFFFFF"/>
                  </a:solidFill>
                  <a:latin typeface="Times New Roman" pitchFamily="18" charset="0"/>
                  <a:ea typeface="隶书" pitchFamily="49" charset="-122"/>
                </a:rPr>
                <a:t>         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————</a:t>
              </a:r>
              <a:r>
                <a:rPr kumimoji="1" lang="zh-CN" altLang="en-US" sz="26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变量值</a:t>
              </a:r>
            </a:p>
            <a:p>
              <a:pPr lvl="2">
                <a:spcBef>
                  <a:spcPts val="0"/>
                </a:spcBef>
              </a:pPr>
              <a:endParaRPr kumimoji="1" lang="zh-CN" altLang="en-US" sz="26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lvl="2">
                <a:buNone/>
              </a:pPr>
              <a:r>
                <a:rPr kumimoji="1" lang="zh-CN" altLang="en-US" sz="26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内存空间地址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XXXX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2784"/>
              <a:ext cx="768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79488" y="4859338"/>
            <a:ext cx="7154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通过 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可以找到相应的存储空间地址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XXXX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04875" y="5383213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从而对该变量的值进行访问和修改。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变量的定义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2163763"/>
            <a:ext cx="63946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en-US" sz="3200" b="1" err="1">
                <a:solidFill>
                  <a:srgbClr val="C20500"/>
                </a:solidFill>
                <a:latin typeface="Times New Roman" pitchFamily="18" charset="0"/>
                <a:ea typeface="黑体" pitchFamily="49" charset="-122"/>
              </a:rPr>
              <a:t>数据类型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zh-CN" altLang="en-US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939798" y="3333751"/>
            <a:ext cx="4948240" cy="2365374"/>
            <a:chOff x="384" y="2083"/>
            <a:chExt cx="3117" cy="149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4" y="2083"/>
              <a:ext cx="89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例如：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08" y="2592"/>
              <a:ext cx="3093" cy="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kumimoji="1" lang="en-US" altLang="zh-CN" sz="2800" b="1" err="1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int</a:t>
              </a:r>
              <a:r>
                <a:rPr kumimoji="1" lang="en-US" altLang="zh-CN" sz="2800" b="1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sz="2800" b="1" smtClean="0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age, </a:t>
              </a:r>
              <a:r>
                <a:rPr kumimoji="1" lang="en-US" altLang="zh-CN" sz="2800" b="1" err="1" smtClean="0">
                  <a:latin typeface="Courier New" pitchFamily="49" charset="0"/>
                  <a:ea typeface="宋体" charset="-122"/>
                </a:rPr>
                <a:t>numTeeth</a:t>
              </a:r>
              <a:r>
                <a:rPr kumimoji="1" lang="en-US" altLang="zh-CN" sz="2800" b="1" smtClean="0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;</a:t>
              </a:r>
            </a:p>
            <a:p>
              <a:pPr eaLnBrk="0" hangingPunct="0">
                <a:buNone/>
              </a:pPr>
              <a:r>
                <a:rPr kumimoji="1" lang="en-US" altLang="zh-CN" sz="2800" b="1" smtClean="0">
                  <a:latin typeface="Courier New" pitchFamily="49" charset="0"/>
                  <a:ea typeface="宋体" charset="-122"/>
                </a:rPr>
                <a:t>char gender;</a:t>
              </a:r>
              <a:endPara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endParaRPr>
            </a:p>
            <a:p>
              <a:pPr eaLnBrk="0" hangingPunct="0"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double </a:t>
              </a:r>
              <a:r>
                <a:rPr kumimoji="1" lang="en-US" altLang="zh-CN" sz="2800" b="1" smtClean="0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height, weight;</a:t>
              </a:r>
              <a:endPara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1762780"/>
            <a:ext cx="81195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整数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类型分为：字节型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、短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整型、整型和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长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整型。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1" name="Group 144"/>
          <p:cNvGraphicFramePr>
            <a:graphicFrameLocks noGrp="1"/>
          </p:cNvGraphicFramePr>
          <p:nvPr>
            <p:ph idx="1"/>
          </p:nvPr>
        </p:nvGraphicFramePr>
        <p:xfrm>
          <a:off x="609600" y="2667000"/>
          <a:ext cx="8001000" cy="2667000"/>
        </p:xfrm>
        <a:graphic>
          <a:graphicData uri="http://schemas.openxmlformats.org/drawingml/2006/table">
            <a:tbl>
              <a:tblPr/>
              <a:tblGrid>
                <a:gridCol w="2362200"/>
                <a:gridCol w="1371600"/>
                <a:gridCol w="1371600"/>
                <a:gridCol w="2895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7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15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63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11708</TotalTime>
  <Words>2751</Words>
  <Application>Microsoft Office PowerPoint</Application>
  <PresentationFormat>全屏显示(4:3)</PresentationFormat>
  <Paragraphs>743</Paragraphs>
  <Slides>68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  <vt:variant>
        <vt:lpstr>自定义放映</vt:lpstr>
      </vt:variant>
      <vt:variant>
        <vt:i4>1</vt:i4>
      </vt:variant>
    </vt:vector>
  </HeadingPairs>
  <TitlesOfParts>
    <vt:vector size="70" baseType="lpstr">
      <vt:lpstr>默认设计模板</vt:lpstr>
      <vt:lpstr>第2章 Java语言基础</vt:lpstr>
      <vt:lpstr>教学内容</vt:lpstr>
      <vt:lpstr>数据类型</vt:lpstr>
      <vt:lpstr>why数据类型?</vt:lpstr>
      <vt:lpstr>why数据类型?(cont.)</vt:lpstr>
      <vt:lpstr>数据类型</vt:lpstr>
      <vt:lpstr>变量的基本概念</vt:lpstr>
      <vt:lpstr>变量的定义</vt:lpstr>
      <vt:lpstr>整数类型</vt:lpstr>
      <vt:lpstr>整数的表示</vt:lpstr>
      <vt:lpstr>整数的取值范围</vt:lpstr>
      <vt:lpstr>短整型的取值范围</vt:lpstr>
      <vt:lpstr> </vt:lpstr>
      <vt:lpstr>实数类型</vt:lpstr>
      <vt:lpstr>实数类型(2)</vt:lpstr>
      <vt:lpstr>实数类型(3)</vt:lpstr>
      <vt:lpstr>字符类型</vt:lpstr>
      <vt:lpstr>转义字符</vt:lpstr>
      <vt:lpstr>布尔类型</vt:lpstr>
      <vt:lpstr>布尔类型(2)</vt:lpstr>
      <vt:lpstr>教学内容</vt:lpstr>
      <vt:lpstr>算术运算</vt:lpstr>
      <vt:lpstr>算术运算(2)</vt:lpstr>
      <vt:lpstr>表达式</vt:lpstr>
      <vt:lpstr>类型转换</vt:lpstr>
      <vt:lpstr>星期几？</vt:lpstr>
      <vt:lpstr>PowerPoint 演示文稿</vt:lpstr>
      <vt:lpstr>教学内容</vt:lpstr>
      <vt:lpstr>1、选择结构</vt:lpstr>
      <vt:lpstr>关系运算符</vt:lpstr>
      <vt:lpstr>关系运算符 (2)</vt:lpstr>
      <vt:lpstr>关系表达式</vt:lpstr>
      <vt:lpstr>关系表达式(2)</vt:lpstr>
      <vt:lpstr>逻辑运算符与逻辑表达式</vt:lpstr>
      <vt:lpstr>逻辑运算符与逻辑表达式(2)</vt:lpstr>
      <vt:lpstr>PowerPoint 演示文稿</vt:lpstr>
      <vt:lpstr>逻辑运算符与逻辑表达式(3)</vt:lpstr>
      <vt:lpstr>if语句</vt:lpstr>
      <vt:lpstr>if语句的形式之一</vt:lpstr>
      <vt:lpstr>PowerPoint 演示文稿</vt:lpstr>
      <vt:lpstr>if语句的形式之二</vt:lpstr>
      <vt:lpstr>一个老段子</vt:lpstr>
      <vt:lpstr>一个老段子(2)</vt:lpstr>
      <vt:lpstr>if语句的形式之三</vt:lpstr>
      <vt:lpstr>寻找死代码</vt:lpstr>
      <vt:lpstr>switch语句</vt:lpstr>
      <vt:lpstr>PowerPoint 演示文稿</vt:lpstr>
      <vt:lpstr>2、循环结构</vt:lpstr>
      <vt:lpstr>for语句</vt:lpstr>
      <vt:lpstr>for语句(2)</vt:lpstr>
      <vt:lpstr>while语句</vt:lpstr>
      <vt:lpstr>分析程序输出结果</vt:lpstr>
      <vt:lpstr>do-while语句</vt:lpstr>
      <vt:lpstr>分析程序输出结果</vt:lpstr>
      <vt:lpstr>break语句</vt:lpstr>
      <vt:lpstr>青蛙again</vt:lpstr>
      <vt:lpstr>continue语句</vt:lpstr>
      <vt:lpstr>教学内容</vt:lpstr>
      <vt:lpstr>1、一维数组</vt:lpstr>
      <vt:lpstr>什么是数组？</vt:lpstr>
      <vt:lpstr>一维数组的定义方式</vt:lpstr>
      <vt:lpstr>数组元素的访问</vt:lpstr>
      <vt:lpstr>分析代码</vt:lpstr>
      <vt:lpstr>PowerPoint 演示文稿</vt:lpstr>
      <vt:lpstr>length变量</vt:lpstr>
      <vt:lpstr>2、二维数组</vt:lpstr>
      <vt:lpstr>二维数组的定义方式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1330</cp:revision>
  <cp:lastPrinted>1601-01-01T00:00:00Z</cp:lastPrinted>
  <dcterms:created xsi:type="dcterms:W3CDTF">1601-01-01T00:00:00Z</dcterms:created>
  <dcterms:modified xsi:type="dcterms:W3CDTF">2023-09-20T08:15:36Z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