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325" r:id="rId2"/>
    <p:sldId id="390" r:id="rId3"/>
    <p:sldId id="391" r:id="rId4"/>
    <p:sldId id="397" r:id="rId5"/>
    <p:sldId id="394" r:id="rId6"/>
    <p:sldId id="395" r:id="rId7"/>
    <p:sldId id="398" r:id="rId8"/>
    <p:sldId id="400" r:id="rId9"/>
    <p:sldId id="399" r:id="rId10"/>
    <p:sldId id="467" r:id="rId11"/>
    <p:sldId id="401" r:id="rId12"/>
    <p:sldId id="402" r:id="rId13"/>
    <p:sldId id="403" r:id="rId14"/>
    <p:sldId id="404" r:id="rId15"/>
    <p:sldId id="405" r:id="rId16"/>
    <p:sldId id="464" r:id="rId17"/>
    <p:sldId id="465" r:id="rId18"/>
    <p:sldId id="409" r:id="rId19"/>
    <p:sldId id="406" r:id="rId20"/>
    <p:sldId id="407" r:id="rId21"/>
    <p:sldId id="408" r:id="rId22"/>
    <p:sldId id="411" r:id="rId23"/>
    <p:sldId id="410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37" r:id="rId32"/>
    <p:sldId id="421" r:id="rId33"/>
    <p:sldId id="472" r:id="rId34"/>
    <p:sldId id="423" r:id="rId35"/>
    <p:sldId id="424" r:id="rId36"/>
    <p:sldId id="474" r:id="rId37"/>
    <p:sldId id="475" r:id="rId38"/>
    <p:sldId id="476" r:id="rId39"/>
    <p:sldId id="473" r:id="rId40"/>
    <p:sldId id="374" r:id="rId41"/>
    <p:sldId id="477" r:id="rId42"/>
    <p:sldId id="478" r:id="rId43"/>
    <p:sldId id="479" r:id="rId44"/>
    <p:sldId id="480" r:id="rId45"/>
    <p:sldId id="427" r:id="rId46"/>
    <p:sldId id="481" r:id="rId47"/>
    <p:sldId id="482" r:id="rId48"/>
    <p:sldId id="483" r:id="rId49"/>
    <p:sldId id="484" r:id="rId50"/>
    <p:sldId id="485" r:id="rId51"/>
    <p:sldId id="486" r:id="rId52"/>
    <p:sldId id="438" r:id="rId53"/>
    <p:sldId id="441" r:id="rId54"/>
    <p:sldId id="442" r:id="rId55"/>
    <p:sldId id="443" r:id="rId56"/>
    <p:sldId id="425" r:id="rId57"/>
    <p:sldId id="445" r:id="rId58"/>
    <p:sldId id="446" r:id="rId59"/>
    <p:sldId id="447" r:id="rId60"/>
    <p:sldId id="448" r:id="rId61"/>
    <p:sldId id="487" r:id="rId62"/>
    <p:sldId id="449" r:id="rId63"/>
    <p:sldId id="450" r:id="rId64"/>
    <p:sldId id="451" r:id="rId65"/>
    <p:sldId id="452" r:id="rId66"/>
    <p:sldId id="453" r:id="rId67"/>
    <p:sldId id="454" r:id="rId68"/>
    <p:sldId id="456" r:id="rId69"/>
    <p:sldId id="457" r:id="rId70"/>
    <p:sldId id="455" r:id="rId71"/>
    <p:sldId id="458" r:id="rId72"/>
    <p:sldId id="459" r:id="rId73"/>
    <p:sldId id="460" r:id="rId74"/>
    <p:sldId id="461" r:id="rId75"/>
    <p:sldId id="462" r:id="rId76"/>
    <p:sldId id="463" r:id="rId77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095"/>
    <a:srgbClr val="990000"/>
    <a:srgbClr val="0000FF"/>
    <a:srgbClr val="FF0000"/>
    <a:srgbClr val="FF9933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00" d="100"/>
          <a:sy n="100" d="100"/>
        </p:scale>
        <p:origin x="72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83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/>
              <a:t>编辑母版标题样式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/>
              <a:t>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</a:t>
            </a:r>
            <a:r>
              <a:rPr lang="zh-CN" altLang="en-US" dirty="0"/>
              <a:t>速度发动司法</a:t>
            </a:r>
          </a:p>
          <a:p>
            <a:pPr lvl="1"/>
            <a:r>
              <a:rPr lang="en-US" altLang="zh-CN" dirty="0"/>
              <a:t>Title</a:t>
            </a:r>
            <a:r>
              <a:rPr lang="zh-CN" altLang="en-US" dirty="0"/>
              <a:t>额外</a:t>
            </a:r>
          </a:p>
          <a:p>
            <a:pPr lvl="2"/>
            <a:r>
              <a:rPr lang="en-US" altLang="zh-CN" dirty="0"/>
              <a:t>Title</a:t>
            </a:r>
            <a:r>
              <a:rPr lang="zh-CN" altLang="en-US" dirty="0"/>
              <a:t>阿嫂发</a:t>
            </a:r>
          </a:p>
          <a:p>
            <a:pPr lvl="3"/>
            <a:r>
              <a:rPr lang="en-US" altLang="zh-CN" dirty="0"/>
              <a:t>Title</a:t>
            </a:r>
            <a:r>
              <a:rPr lang="zh-CN" altLang="en-US" dirty="0"/>
              <a:t>动</a:t>
            </a:r>
          </a:p>
          <a:p>
            <a:pPr lvl="4"/>
            <a:r>
              <a:rPr lang="en-US" altLang="zh-CN" dirty="0"/>
              <a:t>Title</a:t>
            </a:r>
            <a:r>
              <a:rPr lang="zh-CN" altLang="en-US" dirty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清华大学计算机系 谌卫军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异常处理</a:t>
            </a:r>
            <a:br>
              <a:rPr lang="en-US" altLang="zh-CN"/>
            </a:br>
            <a:r>
              <a:rPr lang="zh-CN" altLang="en-US"/>
              <a:t>与输入输出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5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400" b="1" err="1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implements Serializable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例如，对于</a:t>
            </a:r>
            <a:r>
              <a:rPr lang="en-US" altLang="zh-CN" sz="2400" b="1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，文件名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altLang="zh-CN" sz="2400" b="1" err="1">
                <a:latin typeface="Courier New" pitchFamily="49" charset="0"/>
                <a:cs typeface="Courier New" pitchFamily="49" charset="0"/>
              </a:rPr>
              <a:t>detailMessage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zh-CN" sz="2400" b="1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2400" b="1" err="1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();//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栈踪迹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如何处理异常？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处理异常的方法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28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抛出</a:t>
            </a:r>
            <a:r>
              <a:rPr lang="en-US" altLang="zh-CN" sz="28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throw</a:t>
            </a:r>
            <a:r>
              <a:rPr lang="en-US" altLang="zh-CN" sz="28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异常：创建一个相应类型的异常</a:t>
            </a:r>
            <a:r>
              <a:rPr lang="zh-CN" altLang="en-US" sz="2800" b="1" ker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对象，包含一些有用信息，交给运行时系统</a:t>
            </a:r>
            <a:endParaRPr lang="en-US" altLang="zh-CN" sz="2800" b="1" ker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捕获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catch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异常：接受并处理该异常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163" y="4191000"/>
            <a:ext cx="63178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try-catch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如何在</a:t>
            </a:r>
            <a:r>
              <a:rPr kumimoji="1" lang="en-US" altLang="zh-CN" sz="4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4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语言中编写</a:t>
            </a:r>
            <a:r>
              <a:rPr kumimoji="1" lang="en-US" altLang="zh-CN" sz="4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bug-free</a:t>
            </a:r>
            <a:r>
              <a:rPr kumimoji="1" lang="zh-CN" altLang="en-US" sz="4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的代码？</a:t>
            </a:r>
            <a:endParaRPr kumimoji="1" lang="en-US" altLang="zh-CN" sz="4800" b="1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Windows 2000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...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4582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if (!(hKeyMSVideoRoot = videoRegOpenMSVideoKey()))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indent="-342900">
              <a:spcBef>
                <a:spcPts val="0"/>
              </a:spcBef>
              <a:buNone/>
            </a:pP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if (fOK = videoRegGetKeyByIndex 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hKeyMSVideoRoot,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dwDeviceID,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lpCapDriverInfo,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&amp;hKeyChild))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dwSize = sizeof(BOOL);          // Active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RegQueryValueEx(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hKeyChild,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szRegActive,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NULL,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&amp;dwType,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(LPBYTE) &amp;lpCapDriverInfo-&gt;fActive,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&amp;dwSize);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7244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怎么样？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200" y="1184833"/>
            <a:ext cx="6854762" cy="544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尝试运行的程序代码</a:t>
            </a:r>
            <a:endParaRPr lang="en-US" altLang="zh-CN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dirty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dirty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dirty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dirty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2){</a:t>
            </a: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总会执行的代码</a:t>
            </a:r>
            <a:endParaRPr lang="en-US" altLang="zh-CN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异常处理语法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46593" y="5029200"/>
            <a:ext cx="173316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异常类型能否</a:t>
            </a:r>
            <a:endParaRPr lang="en-US" altLang="zh-CN" sz="2000" b="1" dirty="0">
              <a:solidFill>
                <a:srgbClr val="973095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是父子类？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37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int[] a = { 1, 2, 3, 4 };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for(int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&lt;= 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altLang="zh-CN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我还有幸执行到吗？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真的出现了数组越界错误！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24200" y="2362200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若修改为：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 i = 0; i &lt;= 3; i++)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105400"/>
            <a:ext cx="3352800" cy="166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另一个例子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extends Exception{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(String message){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super(message);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ExceptionDemo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void f(int num)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if(num&lt;0){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throw 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参数不能为负数！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(num);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另一个例子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public void g(){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try{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f(0);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f(-1);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f(2);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f(-5);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}catch(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e){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return;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会立即返回吗？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}finally{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无论什么时候！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");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ExceptionDemo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demo = new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ExceptionDemo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demo.g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2286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buNone/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参数不能为负数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无论什么时候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世界上最遥远的距离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723900">
              <a:buSzPct val="80000"/>
              <a:buNone/>
            </a:pP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世界上最遥远的距离，是我在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里你在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里，似乎一直相伴却又永远分离；</a:t>
            </a:r>
          </a:p>
          <a:p>
            <a:pPr marL="0" indent="723900">
              <a:buSzPct val="80000"/>
              <a:buNone/>
            </a:pP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世界上最痴心的等待，是我当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case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你是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，或许永远都选不上自己；</a:t>
            </a:r>
          </a:p>
          <a:p>
            <a:pPr marL="0" indent="723900">
              <a:buSzPct val="80000"/>
              <a:buNone/>
            </a:pP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世界上最真情的相依，是你在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try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我在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catch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。无论你发神马脾气，我都默默承受，静静处理。到那时，再来期待我们的</a:t>
            </a:r>
            <a:r>
              <a:rPr lang="en-US" altLang="zh-CN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finally</a:t>
            </a:r>
            <a:r>
              <a:rPr lang="zh-CN" altLang="en-US" sz="3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检查型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非检查型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143000"/>
            <a:ext cx="8872995" cy="3505200"/>
          </a:xfrm>
          <a:prstGeom prst="rect">
            <a:avLst/>
          </a:prstGeom>
        </p:spPr>
      </p:pic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724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宋体" pitchFamily="2" charset="-122"/>
                <a:ea typeface="宋体" charset="-122"/>
              </a:rPr>
              <a:t>非检查型：不要求程序捕获的异常</a:t>
            </a:r>
            <a:r>
              <a:rPr lang="en-US" altLang="zh-CN" sz="2800" b="1" kern="0">
                <a:latin typeface="宋体" pitchFamily="2" charset="-122"/>
                <a:ea typeface="宋体" charset="-122"/>
              </a:rPr>
              <a:t>(</a:t>
            </a:r>
            <a:r>
              <a:rPr lang="zh-CN" altLang="en-US" sz="2800" b="1" kern="0">
                <a:latin typeface="宋体" pitchFamily="2" charset="-122"/>
                <a:ea typeface="宋体" charset="-122"/>
              </a:rPr>
              <a:t>例如数组越界，除零等</a:t>
            </a:r>
            <a:r>
              <a:rPr lang="en-US" altLang="zh-CN" sz="2800" b="1" kern="0">
                <a:latin typeface="宋体" pitchFamily="2" charset="-122"/>
                <a:ea typeface="宋体" charset="-122"/>
              </a:rPr>
              <a:t>)</a:t>
            </a:r>
            <a:r>
              <a:rPr lang="zh-CN" altLang="en-US" sz="2800" b="1" kern="0">
                <a:latin typeface="宋体" pitchFamily="2" charset="-122"/>
                <a:ea typeface="宋体" charset="-122"/>
              </a:rPr>
              <a:t>，编译器不进行检查，在运行时产生</a:t>
            </a:r>
            <a:endParaRPr lang="en-US" altLang="zh-CN" sz="2800" b="1" kern="0">
              <a:latin typeface="宋体" pitchFamily="2" charset="-122"/>
              <a:ea typeface="宋体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检查型：程序必须进行处理（捕获或抛出），否则无法编译通过。</a:t>
            </a:r>
            <a:r>
              <a:rPr lang="en-US" altLang="zh-CN" sz="2800" b="1" kern="0">
                <a:latin typeface="宋体" pitchFamily="2" charset="-122"/>
                <a:ea typeface="宋体" charset="-122"/>
              </a:rPr>
              <a:t>	</a:t>
            </a:r>
            <a:endParaRPr lang="en-US" altLang="zh-CN" sz="28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异常处理（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输入输出（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文件（</a:t>
            </a:r>
            <a:r>
              <a:rPr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40572"/>
            <a:ext cx="85344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reader = 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        (new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(System.in));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String str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 //IO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int n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(str);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29250"/>
            <a:ext cx="72485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改正后</a:t>
            </a:r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reader = 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        (new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(System.in));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String str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 //IO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操作</a:t>
            </a: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int n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(str);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失败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781800" y="4110335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数字格式异常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恢复模型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String str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       (new InputStreamReader(System.in));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str = reader.readLine();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e1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n = Integer.parseInt(str);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若代码能执行到本行，说明没有抛出异常</a:t>
            </a:r>
            <a:endParaRPr lang="en-US" altLang="zh-CN" sz="2000" b="1">
              <a:solidFill>
                <a:srgbClr val="00B05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 e1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System.out.println("IOException");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NumberFormatException e2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System.out.println(str + 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不是一个整数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 + n);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异常如何产生？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虚拟机抛出（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throw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类库中的方法抛出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用户程序中的方法抛出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1832146"/>
            <a:ext cx="8664551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extends Exception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() { }    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(String msg) {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super(msg);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自定义异常类型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360944"/>
            <a:ext cx="73741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(int money)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if(money &gt;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my_money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267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</a:t>
            </a:r>
            <a:r>
              <a:rPr lang="zh-CN" altLang="en-US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：告诉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方法有可能会抛出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NotEnoughMoney</a:t>
            </a:r>
            <a:r>
              <a:rPr lang="zh-CN" altLang="en-US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异常</a:t>
            </a:r>
            <a:endParaRPr lang="en-US" altLang="zh-CN" sz="2800" b="1" ker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：真地要抛出这个异常（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sorry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endParaRPr lang="en-US" altLang="zh-CN" sz="28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5572" y="2133600"/>
            <a:ext cx="80650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BuyStuff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异常：钱不够！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异常处理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12192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宋体" pitchFamily="2" charset="-122"/>
                <a:ea typeface="宋体" charset="-122"/>
              </a:rPr>
              <a:t>对于调用了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方法的代码来说，或者使用</a:t>
            </a:r>
            <a:r>
              <a:rPr lang="en-US" altLang="zh-CN" sz="2800" b="1" kern="0">
                <a:latin typeface="Times New Roman" pitchFamily="18" charset="0"/>
                <a:ea typeface="宋体" charset="-122"/>
                <a:cs typeface="Times New Roman" pitchFamily="18" charset="0"/>
              </a:rPr>
              <a:t>try-catch</a:t>
            </a:r>
            <a:r>
              <a:rPr lang="zh-CN" altLang="en-US" sz="2800" b="1" kern="0">
                <a:latin typeface="宋体" pitchFamily="2" charset="-122"/>
                <a:ea typeface="宋体" charset="-122"/>
              </a:rPr>
              <a:t>结构捕捉，或者声明重新抛出。</a:t>
            </a:r>
            <a:endParaRPr lang="en-US" altLang="zh-CN" sz="2800" b="1" kern="0">
              <a:latin typeface="宋体" pitchFamily="2" charset="-122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12140"/>
            <a:ext cx="86106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static void BuyStuff()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重新抛出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5400" y="47244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5400" y="47304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4800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3848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重新抛出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3276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2324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重新抛出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20574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11049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、为何异常处理？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ARIANE 5 </a:t>
            </a:r>
            <a:r>
              <a:rPr lang="zh-CN" altLang="en-US" sz="3600" b="1" kern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火箭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Ariane 5</a:t>
            </a: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火箭在发射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秒之后偏离其飞行路径并突然发生爆炸， 当时火箭上载有价值</a:t>
            </a:r>
            <a:r>
              <a:rPr lang="en-US" altLang="zh-CN" sz="2800" b="1" kern="0" dirty="0">
                <a:latin typeface="楷体" pitchFamily="49" charset="-122"/>
                <a:ea typeface="楷体_GB2312" pitchFamily="49" charset="-122"/>
              </a:rPr>
              <a:t>5</a:t>
            </a: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亿美元的通信卫星。</a:t>
            </a:r>
            <a:endParaRPr lang="en-US" altLang="zh-CN" sz="2800" b="1" kern="0" dirty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原因：程序中试图将</a:t>
            </a:r>
            <a:r>
              <a:rPr lang="en-US" altLang="zh-CN" sz="2800" b="1" kern="0" dirty="0">
                <a:latin typeface="楷体" pitchFamily="49" charset="-122"/>
                <a:ea typeface="楷体_GB2312" pitchFamily="49" charset="-122"/>
              </a:rPr>
              <a:t>64</a:t>
            </a: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位浮点数转换成</a:t>
            </a:r>
            <a:r>
              <a:rPr lang="en-US" altLang="zh-CN" sz="2800" b="1" kern="0" dirty="0">
                <a:latin typeface="楷体" pitchFamily="49" charset="-122"/>
                <a:ea typeface="楷体_GB2312" pitchFamily="49" charset="-122"/>
              </a:rPr>
              <a:t>16</a:t>
            </a:r>
            <a:r>
              <a:rPr lang="zh-CN" altLang="en-US" sz="2800" b="1" kern="0" dirty="0">
                <a:latin typeface="楷体" pitchFamily="49" charset="-122"/>
                <a:ea typeface="楷体_GB2312" pitchFamily="49" charset="-122"/>
              </a:rPr>
              <a:t>位整数时产生溢出。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8196"/>
            <a:ext cx="2743200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485340"/>
            <a:ext cx="7374135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static void main(String[] args)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BuyStuff();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若无人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3143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异常处理（</a:t>
            </a:r>
            <a:r>
              <a:rPr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输入输出（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文件（</a:t>
            </a:r>
            <a:r>
              <a:rPr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、输入输出（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752600"/>
            <a:ext cx="6931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82738" y="3757613"/>
            <a:ext cx="1058862" cy="15970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71525" y="52530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核心部件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6477000" y="3200400"/>
            <a:ext cx="376238" cy="2159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4588" y="5284788"/>
            <a:ext cx="1411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设备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2133600" y="2057400"/>
            <a:ext cx="3575050" cy="3810000"/>
            <a:chOff x="1344" y="1488"/>
            <a:chExt cx="2252" cy="240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24" y="1488"/>
              <a:ext cx="569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output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44" y="1689"/>
              <a:ext cx="310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I/O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45" y="3600"/>
              <a:ext cx="15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I/O</a:t>
              </a:r>
              <a:r>
                <a:rPr kumimoji="1" lang="zh-CN" altLang="en-US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：相对于内存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2967" y="2208"/>
              <a:ext cx="472" cy="281"/>
              <a:chOff x="2971" y="2208"/>
              <a:chExt cx="472" cy="281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971" y="2256"/>
                <a:ext cx="472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800" b="1">
                    <a:solidFill>
                      <a:schemeClr val="tx2"/>
                    </a:solidFill>
                    <a:ea typeface="宋体" charset="-122"/>
                  </a:rPr>
                  <a:t>input</a:t>
                </a:r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noFill/>
              <a:ln w="508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输入输出设备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798" y="1981200"/>
            <a:ext cx="8156802" cy="1447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000" y="1447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输入设备：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" y="35814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输出设备：</a:t>
            </a:r>
          </a:p>
        </p:txBody>
      </p:sp>
      <p:pic>
        <p:nvPicPr>
          <p:cNvPr id="28" name="图片 2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191000"/>
            <a:ext cx="8130048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输入输出流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667000"/>
            <a:ext cx="1953342" cy="1297577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 bwMode="auto">
          <a:xfrm rot="5400000">
            <a:off x="3886200" y="1064623"/>
            <a:ext cx="457200" cy="3505200"/>
          </a:xfrm>
          <a:prstGeom prst="ca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286000"/>
            <a:ext cx="2514600" cy="16764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 bwMode="auto">
          <a:xfrm>
            <a:off x="5943600" y="2819400"/>
            <a:ext cx="914400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8" idx="3"/>
          </p:cNvCxnSpPr>
          <p:nvPr/>
        </p:nvCxnSpPr>
        <p:spPr bwMode="auto">
          <a:xfrm flipV="1">
            <a:off x="1780458" y="2817223"/>
            <a:ext cx="581742" cy="306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25908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/>
              <a:t>数据流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4343400"/>
            <a:ext cx="183575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zh-CN" altLang="en-US" sz="3200"/>
              <a:t>字节流</a:t>
            </a:r>
            <a:endParaRPr lang="en-US" altLang="zh-CN" sz="3200"/>
          </a:p>
          <a:p>
            <a:pPr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zh-CN" altLang="en-US" sz="3200"/>
              <a:t>字符流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、字节流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字节（</a:t>
            </a: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计算机采用二进制，最小信息单位为位（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），数据的最小单位一般为字节（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byte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），即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二进制数据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：图片、声音、文件等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，绝大多数数据均以二进制形式存储。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数据的存储</a:t>
            </a:r>
          </a:p>
        </p:txBody>
      </p:sp>
      <p:graphicFrame>
        <p:nvGraphicFramePr>
          <p:cNvPr id="13" name="Group 236"/>
          <p:cNvGraphicFramePr>
            <a:graphicFrameLocks noGrp="1"/>
          </p:cNvGraphicFramePr>
          <p:nvPr/>
        </p:nvGraphicFramePr>
        <p:xfrm>
          <a:off x="3505200" y="1981200"/>
          <a:ext cx="4953008" cy="381000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58620" y="190500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'A'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1506220" y="312420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32766</a:t>
            </a:r>
          </a:p>
        </p:txBody>
      </p:sp>
      <p:graphicFrame>
        <p:nvGraphicFramePr>
          <p:cNvPr id="16" name="Group 308"/>
          <p:cNvGraphicFramePr>
            <a:graphicFrameLocks noGrp="1"/>
          </p:cNvGraphicFramePr>
          <p:nvPr/>
        </p:nvGraphicFramePr>
        <p:xfrm>
          <a:off x="3505206" y="3200400"/>
          <a:ext cx="4953004" cy="381000"/>
        </p:xfrm>
        <a:graphic>
          <a:graphicData uri="http://schemas.openxmlformats.org/drawingml/2006/table">
            <a:tbl>
              <a:tblPr/>
              <a:tblGrid>
                <a:gridCol w="30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89"/>
          <p:cNvSpPr>
            <a:spLocks noChangeArrowheads="1"/>
          </p:cNvSpPr>
          <p:nvPr/>
        </p:nvSpPr>
        <p:spPr bwMode="auto">
          <a:xfrm>
            <a:off x="1582420" y="403860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6.5</a:t>
            </a:r>
          </a:p>
        </p:txBody>
      </p:sp>
      <p:graphicFrame>
        <p:nvGraphicFramePr>
          <p:cNvPr id="19" name="Group 308"/>
          <p:cNvGraphicFramePr>
            <a:graphicFrameLocks noGrp="1"/>
          </p:cNvGraphicFramePr>
          <p:nvPr/>
        </p:nvGraphicFramePr>
        <p:xfrm>
          <a:off x="228600" y="4876800"/>
          <a:ext cx="8458208" cy="381000"/>
        </p:xfrm>
        <a:graphic>
          <a:graphicData uri="http://schemas.openxmlformats.org/drawingml/2006/table">
            <a:tbl>
              <a:tblPr/>
              <a:tblGrid>
                <a:gridCol w="26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4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图片的存储</a:t>
            </a: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3961320" cy="5334000"/>
          </a:xfrm>
          <a:prstGeom prst="rect">
            <a:avLst/>
          </a:prstGeom>
        </p:spPr>
      </p:pic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5257800" y="1219200"/>
            <a:ext cx="358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若一幅</a:t>
            </a: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BMP</a:t>
            </a: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图片分辨率为</a:t>
            </a: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1024*768</a:t>
            </a: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，每个像素为</a:t>
            </a: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24</a:t>
            </a: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位真彩，则该图片的大小为：</a:t>
            </a:r>
            <a:endParaRPr kumimoji="1" lang="en-US" altLang="zh-CN" sz="3200" b="1" dirty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1024*768*3</a:t>
            </a:r>
            <a:br>
              <a:rPr kumimoji="1" lang="en-US" altLang="zh-CN" sz="3200" b="1" dirty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= 2359296</a:t>
            </a: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字节</a:t>
            </a:r>
            <a:br>
              <a:rPr kumimoji="1" lang="en-US" altLang="zh-CN" sz="3200" b="1" dirty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= 2304KB</a:t>
            </a:r>
            <a:br>
              <a:rPr kumimoji="1" lang="en-US" altLang="zh-CN" sz="3200" b="1" dirty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dirty="0">
                <a:latin typeface="Times New Roman" pitchFamily="18" charset="0"/>
                <a:ea typeface="宋体" charset="-122"/>
              </a:rPr>
              <a:t>= 2.25MB</a:t>
            </a:r>
          </a:p>
        </p:txBody>
      </p:sp>
      <p:sp>
        <p:nvSpPr>
          <p:cNvPr id="18" name="矩形 17"/>
          <p:cNvSpPr/>
          <p:nvPr/>
        </p:nvSpPr>
        <p:spPr>
          <a:xfrm>
            <a:off x="5334000" y="601533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05138"/>
            <a:ext cx="8382000" cy="483846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声音的存储</a:t>
            </a:r>
          </a:p>
        </p:txBody>
      </p:sp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228600" y="5997714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若一首歌曲的采样频率为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44.1KHz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，采样位数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位，双声道，歌曲长度为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分钟，则其大小为：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44100*2*2*5*60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= 52920000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字节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= 50.47MB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类库的设计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需要考虑的问题：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输入还是输出？</a:t>
            </a:r>
            <a:endParaRPr lang="en-US" altLang="zh-CN" sz="28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数据的来源：文件、网络、键盘和其他线程等。</a:t>
            </a:r>
            <a:endParaRPr lang="en-US" altLang="zh-CN" sz="28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用户接口：需要定义哪些操作？接口函数的定义和实现放在什么地方？</a:t>
            </a:r>
            <a:endParaRPr lang="en-US" altLang="zh-CN" sz="28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读写延迟：例如，想从键盘读入数据时，数据不一定来了。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30480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     int  *p;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     *p   =   10;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     printf("%d",*p);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  <p:pic>
        <p:nvPicPr>
          <p:cNvPr id="7" name="Picture 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518477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/>
        </p:nvGrpSpPr>
        <p:grpSpPr>
          <a:xfrm>
            <a:off x="533400" y="4648200"/>
            <a:ext cx="8382000" cy="1160407"/>
            <a:chOff x="533400" y="4783193"/>
            <a:chExt cx="8382000" cy="116040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33400" y="4960203"/>
              <a:ext cx="30480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ea typeface="宋体" charset="-122"/>
                </a:rPr>
                <a:t>String s;     System.out.println(s);</a:t>
              </a:r>
            </a:p>
          </p:txBody>
        </p:sp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659" y="4783193"/>
              <a:ext cx="5079741" cy="116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081" y="1447800"/>
            <a:ext cx="7466427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字节流的相关类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7683" y="5867400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节点流</a:t>
            </a:r>
            <a:endParaRPr lang="en-US" altLang="zh-CN" sz="2000" b="1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处理流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785646" y="5980200"/>
            <a:ext cx="304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85646" y="6343800"/>
            <a:ext cx="304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00" y="19050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</a:t>
            </a:r>
          </a:p>
        </p:txBody>
      </p:sp>
      <p:sp>
        <p:nvSpPr>
          <p:cNvPr id="12" name="矩形 11"/>
          <p:cNvSpPr/>
          <p:nvPr/>
        </p:nvSpPr>
        <p:spPr>
          <a:xfrm>
            <a:off x="1219200" y="464373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</a:t>
            </a:r>
          </a:p>
        </p:txBody>
      </p:sp>
      <p:sp>
        <p:nvSpPr>
          <p:cNvPr id="13" name="矩形 12"/>
          <p:cNvSpPr/>
          <p:nvPr/>
        </p:nvSpPr>
        <p:spPr>
          <a:xfrm>
            <a:off x="545278" y="2800290"/>
            <a:ext cx="196932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8" y="5486400"/>
            <a:ext cx="204447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</a:t>
            </a:r>
            <a:r>
              <a:rPr lang="en-US" altLang="zh-CN" sz="2000" b="1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48947" y="12162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文件输入流</a:t>
            </a:r>
          </a:p>
        </p:txBody>
      </p:sp>
      <p:sp>
        <p:nvSpPr>
          <p:cNvPr id="16" name="矩形 15"/>
          <p:cNvSpPr/>
          <p:nvPr/>
        </p:nvSpPr>
        <p:spPr>
          <a:xfrm>
            <a:off x="3448947" y="161107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管道输入流</a:t>
            </a:r>
          </a:p>
        </p:txBody>
      </p:sp>
      <p:sp>
        <p:nvSpPr>
          <p:cNvPr id="17" name="矩形 16"/>
          <p:cNvSpPr/>
          <p:nvPr/>
        </p:nvSpPr>
        <p:spPr>
          <a:xfrm>
            <a:off x="3179643" y="200593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过滤器字节输入流</a:t>
            </a:r>
          </a:p>
        </p:txBody>
      </p:sp>
      <p:sp>
        <p:nvSpPr>
          <p:cNvPr id="19" name="矩形 18"/>
          <p:cNvSpPr/>
          <p:nvPr/>
        </p:nvSpPr>
        <p:spPr>
          <a:xfrm>
            <a:off x="3269411" y="240078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字节数组输入流</a:t>
            </a:r>
          </a:p>
        </p:txBody>
      </p:sp>
      <p:sp>
        <p:nvSpPr>
          <p:cNvPr id="20" name="矩形 19"/>
          <p:cNvSpPr/>
          <p:nvPr/>
        </p:nvSpPr>
        <p:spPr>
          <a:xfrm>
            <a:off x="3359179" y="279564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多输入流合并</a:t>
            </a:r>
          </a:p>
        </p:txBody>
      </p:sp>
      <p:sp>
        <p:nvSpPr>
          <p:cNvPr id="21" name="矩形 20"/>
          <p:cNvSpPr/>
          <p:nvPr/>
        </p:nvSpPr>
        <p:spPr>
          <a:xfrm>
            <a:off x="3538716" y="319049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已经弃用</a:t>
            </a:r>
          </a:p>
        </p:txBody>
      </p:sp>
      <p:sp>
        <p:nvSpPr>
          <p:cNvPr id="22" name="矩形 21"/>
          <p:cNvSpPr/>
          <p:nvPr/>
        </p:nvSpPr>
        <p:spPr>
          <a:xfrm>
            <a:off x="3448947" y="398020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文件输出流</a:t>
            </a:r>
          </a:p>
        </p:txBody>
      </p:sp>
      <p:sp>
        <p:nvSpPr>
          <p:cNvPr id="23" name="矩形 22"/>
          <p:cNvSpPr/>
          <p:nvPr/>
        </p:nvSpPr>
        <p:spPr>
          <a:xfrm>
            <a:off x="3448947" y="43750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管道输出流</a:t>
            </a:r>
          </a:p>
        </p:txBody>
      </p:sp>
      <p:sp>
        <p:nvSpPr>
          <p:cNvPr id="24" name="矩形 23"/>
          <p:cNvSpPr/>
          <p:nvPr/>
        </p:nvSpPr>
        <p:spPr>
          <a:xfrm>
            <a:off x="3179643" y="476991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过滤器字节输出流</a:t>
            </a:r>
          </a:p>
        </p:txBody>
      </p:sp>
      <p:sp>
        <p:nvSpPr>
          <p:cNvPr id="25" name="矩形 24"/>
          <p:cNvSpPr/>
          <p:nvPr/>
        </p:nvSpPr>
        <p:spPr>
          <a:xfrm>
            <a:off x="3269411" y="516477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字节数组输出流</a:t>
            </a:r>
          </a:p>
        </p:txBody>
      </p:sp>
      <p:sp>
        <p:nvSpPr>
          <p:cNvPr id="26" name="矩形 25"/>
          <p:cNvSpPr/>
          <p:nvPr/>
        </p:nvSpPr>
        <p:spPr>
          <a:xfrm>
            <a:off x="3448947" y="358535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对象输入流</a:t>
            </a:r>
          </a:p>
        </p:txBody>
      </p:sp>
      <p:sp>
        <p:nvSpPr>
          <p:cNvPr id="27" name="矩形 26"/>
          <p:cNvSpPr/>
          <p:nvPr/>
        </p:nvSpPr>
        <p:spPr>
          <a:xfrm>
            <a:off x="3448947" y="55596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对象输出流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字节流举例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有一首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mp3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歌曲的文件名为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unknown.mp3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，请编写一个程序，显示其歌名和歌手</a:t>
            </a:r>
            <a:endParaRPr kumimoji="1" lang="en-US" altLang="zh-CN" sz="40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95400"/>
            <a:ext cx="6917471" cy="520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SongTitle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(file);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byte[] buffer = new byte[(int)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int d, offset = 0;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d =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fis.read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();  //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if(d == -1) break;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else buffer[offset++] = (byte)d;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fis.close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参考程序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680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357967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byte[]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for(int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参考程序（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6553201" cy="13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字符（</a:t>
            </a: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字符输入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输出流：以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位的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码表示的字符为基本处理单位。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字符数据：字符串、文本文件。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1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字符流的相关类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084" y="1530350"/>
            <a:ext cx="6807716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、读写延迟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输出时的读写延迟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内存访问无延迟，而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I/O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操作可能会有延迟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键盘输入：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执行指令的速度远远超过</a:t>
            </a:r>
            <a:r>
              <a:rPr lang="zh-CN" altLang="en-US" sz="3200" b="1" ker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人的按键速度</a:t>
            </a:r>
            <a:endParaRPr lang="en-US" altLang="zh-CN" sz="3200" b="1" ker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文件读写：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CPU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执行指令的速度远远超过</a:t>
            </a:r>
            <a:r>
              <a:rPr lang="zh-CN" altLang="en-US" sz="3200" b="1" ker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硬盘的访问速度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2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怎么办？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如何应对读写延迟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一个字：</a:t>
            </a:r>
            <a:r>
              <a:rPr lang="zh-CN" altLang="en-US" sz="3200" b="1" ker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两个字：</a:t>
            </a:r>
            <a:r>
              <a:rPr lang="zh-CN" altLang="en-US" sz="3200" b="1" ker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缓冲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在字节和字符流的类库中，都有相应的缓冲类，如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BufferedInputStream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7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生活中的缓冲的例子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07" y="1676400"/>
            <a:ext cx="61722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2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524000"/>
            <a:ext cx="4571999" cy="304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缓冲？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" y="1828800"/>
            <a:ext cx="4522662" cy="2514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3494" y="4724400"/>
            <a:ext cx="586410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商店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库房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内存缓冲区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I/O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2285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903788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c, a[5];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printf("%d\n",  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7048"/>
              </p:ext>
            </p:extLst>
          </p:nvPr>
        </p:nvGraphicFramePr>
        <p:xfrm>
          <a:off x="6329363" y="1738313"/>
          <a:ext cx="1287462" cy="4064001"/>
        </p:xfrm>
        <a:graphic>
          <a:graphicData uri="http://schemas.openxmlformats.org/drawingml/2006/table">
            <a:tbl>
              <a:tblPr/>
              <a:tblGrid>
                <a:gridCol w="128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465888" y="1128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内存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861050" y="1698625"/>
            <a:ext cx="2597150" cy="3940175"/>
            <a:chOff x="3729" y="1274"/>
            <a:chExt cx="1636" cy="2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72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875" y="3429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a[0]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875" y="306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a[1]</a:t>
              </a: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75" y="270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a[2]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75" y="234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a[3]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875" y="198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a[4]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29" y="160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729" y="127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i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770688" y="23145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770688" y="29051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770688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770688" y="4067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770688" y="4648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765925" y="2328863"/>
            <a:ext cx="387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000" b="1">
                <a:solidFill>
                  <a:schemeClr val="tx2"/>
                </a:solidFill>
                <a:ea typeface="宋体" charset="-122"/>
              </a:rPr>
              <a:t>0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28600" y="5715000"/>
            <a:ext cx="226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结果：</a:t>
            </a:r>
            <a:r>
              <a:rPr kumimoji="1" lang="en-US" altLang="zh-CN" sz="2800" b="1">
                <a:solidFill>
                  <a:schemeClr val="tx2"/>
                </a:solidFill>
                <a:ea typeface="宋体" charset="-122"/>
              </a:rPr>
              <a:t>c  =  0;</a:t>
            </a:r>
          </a:p>
        </p:txBody>
      </p: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5181600" y="1981200"/>
            <a:ext cx="1143000" cy="3886200"/>
            <a:chOff x="3264" y="1248"/>
            <a:chExt cx="720" cy="244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270" y="34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3264" y="300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3264" y="2640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264" y="225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0x0012ff70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264" y="190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264" y="1632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3264" y="124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3048000" y="2071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其他顺序？</a:t>
            </a:r>
          </a:p>
        </p:txBody>
      </p:sp>
    </p:spTree>
    <p:extLst>
      <p:ext uri="{BB962C8B-B14F-4D97-AF65-F5344CB8AC3E}">
        <p14:creationId xmlns:p14="http://schemas.microsoft.com/office/powerpoint/2010/main" val="30362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11044"/>
            <a:ext cx="7300973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public class SongTitle2 {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bis = 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        new </a:t>
            </a:r>
            <a:r>
              <a:rPr lang="en-US" altLang="zh-CN" sz="2000" b="1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altLang="zh-CN" sz="2000" b="1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(file));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byte[] buffer = new byte[(int)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int d, offset = 0;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altLang="zh-CN" sz="2000" b="1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bis.read</a:t>
            </a: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//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if(d == -1) break;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    else buffer[offset++] = (byte)d;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bis.close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mp3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歌曲名的新程序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72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828800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byte[]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0" y="5257800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速度快很多！</a:t>
            </a:r>
          </a:p>
        </p:txBody>
      </p:sp>
    </p:spTree>
    <p:extLst>
      <p:ext uri="{BB962C8B-B14F-4D97-AF65-F5344CB8AC3E}">
        <p14:creationId xmlns:p14="http://schemas.microsoft.com/office/powerpoint/2010/main" val="36564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异常处理（</a:t>
            </a:r>
            <a:r>
              <a:rPr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输入输出（</a:t>
            </a:r>
            <a:r>
              <a:rPr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>
                <a:ea typeface="宋体" charset="-122"/>
              </a:rPr>
              <a:t>）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文件（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、文件的基本概念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什么是文件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文件是一种抽象机制，它提供了一种把信息保存在磁盘等存储设备上，并且便于以后访问的方法。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在一个操作系统中，负责处理文件相关事宜的部分，称为文件系统。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文件的类型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572000"/>
          </a:xfrm>
        </p:spPr>
        <p:txBody>
          <a:bodyPr/>
          <a:lstStyle/>
          <a:p>
            <a:r>
              <a:rPr lang="zh-CN" altLang="en-US" sz="3200"/>
              <a:t>普通文件：包含用户信息的文件</a:t>
            </a:r>
            <a:endParaRPr lang="en-US" altLang="zh-CN" sz="3200"/>
          </a:p>
          <a:p>
            <a:pPr lvl="1">
              <a:spcAft>
                <a:spcPts val="1200"/>
              </a:spcAft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文本文件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：由一行行文本组成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二进制文件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：非文本文件，通常具有某种内部的逻辑结构，为相关的应用程序所了解。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/>
              <a:t>目录文件：管理文件系统结构的系统文件。</a:t>
            </a:r>
            <a:endParaRPr lang="en-US" altLang="zh-CN"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文件的属性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724400"/>
          </a:xfrm>
        </p:spPr>
        <p:txBody>
          <a:bodyPr/>
          <a:lstStyle/>
          <a:p>
            <a:r>
              <a:rPr lang="zh-CN" altLang="en-US" sz="2800"/>
              <a:t>每个文件都有一个名字和它所保存的信息，此外，</a:t>
            </a:r>
            <a:r>
              <a:rPr lang="en-US" altLang="zh-CN" sz="2800"/>
              <a:t>OS</a:t>
            </a:r>
            <a:r>
              <a:rPr lang="zh-CN" altLang="en-US" sz="2800"/>
              <a:t>还给每个文件附加了一些其他信息，这些信息称为文件的属性。</a:t>
            </a:r>
            <a:endParaRPr lang="en-US" altLang="zh-CN" sz="2800"/>
          </a:p>
          <a:p>
            <a:pPr>
              <a:spcBef>
                <a:spcPts val="1200"/>
              </a:spcBef>
            </a:pPr>
            <a:r>
              <a:rPr lang="zh-CN" altLang="en-US" sz="2800"/>
              <a:t>常见的一些文件属性：</a:t>
            </a:r>
            <a:endParaRPr lang="en-US" altLang="zh-CN" sz="280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只读标志位：可读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写或只读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隐藏标志位：普通文件或隐藏文件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系统标志位：普通文件或系统文件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创建时间、最后访问时间、最后修改时间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文件长度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文件的创建者、保护信息等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362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文件的属性信息</a:t>
            </a:r>
          </a:p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存放在哪儿？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700000" y="6172200"/>
            <a:ext cx="964800" cy="262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61999"/>
            <a:ext cx="4114800" cy="5943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文件的访问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访问文件的属性</a:t>
            </a:r>
            <a:endParaRPr lang="en-US" altLang="zh-CN" sz="320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/>
              <a:t>创建文件、删除文件、获取文件属性、设置文件属性、修改文件名、移动文件等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读写文件内容</a:t>
            </a:r>
            <a:endParaRPr lang="en-US" altLang="zh-CN" sz="320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打开文件、关闭文件、读文件、写文件、添加、定位等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6263" y="1524000"/>
            <a:ext cx="8034337" cy="42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目录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directory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）也称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文件夹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folder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），它是一张表格，记录了在该目录下的每一个文件的文件名和其他的一些管理信息。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一般情况下，每个文件占用该表格的某一行，即一个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目录项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该表格如何存放？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这张表格本身是以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的形式存放在磁盘上；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在目录的管理上，也有相关的系统调用，如：</a:t>
            </a:r>
          </a:p>
          <a:p>
            <a:pPr marL="850900" lvl="1" indent="-3714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F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创建目录、删除目录、修改目录名等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目录的实现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539750" y="2070100"/>
          <a:ext cx="2859088" cy="3581402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FCB1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FCB2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FCB3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FCB4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98"/>
          <p:cNvGraphicFramePr>
            <a:graphicFrameLocks noGrp="1"/>
          </p:cNvGraphicFramePr>
          <p:nvPr/>
        </p:nvGraphicFramePr>
        <p:xfrm>
          <a:off x="4092575" y="2079625"/>
          <a:ext cx="2963863" cy="3581402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762875" y="2887663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FCB1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7762875" y="3609975"/>
            <a:ext cx="1073150" cy="519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FCB2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7762875" y="43322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FCB3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7762875" y="50561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FCB4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6510338" y="31432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6510338" y="3862388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6510338" y="4581525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6510338" y="53149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271588" y="13065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直接法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4759325" y="13065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间接法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096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public static void  main( String[] args)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c;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int[] a = new int[5];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System.out.println(c);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343400"/>
            <a:ext cx="56969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文件内容的存储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89112"/>
            <a:ext cx="17145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613" y="3752850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文件系统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71550" y="3251200"/>
            <a:ext cx="7416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43213" y="2960687"/>
            <a:ext cx="4321175" cy="5238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buNone/>
            </a:pPr>
            <a:r>
              <a:rPr kumimoji="1" lang="zh-CN" altLang="en-US" sz="2800" b="1">
                <a:ea typeface="宋体" pitchFamily="2" charset="-122"/>
              </a:rPr>
              <a:t>字节流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841875" y="1449387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035425" y="1027112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用户眼中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41875" y="2457450"/>
            <a:ext cx="4763" cy="43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82613" y="1952625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用户程序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843213" y="3594100"/>
            <a:ext cx="433387" cy="4476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98838" y="3594100"/>
            <a:ext cx="431800" cy="447675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4463" y="3594100"/>
            <a:ext cx="431800" cy="4476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10088" y="3594100"/>
            <a:ext cx="431800" cy="4476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65713" y="3594100"/>
            <a:ext cx="431800" cy="4476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21338" y="3594100"/>
            <a:ext cx="431800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76963" y="3594100"/>
            <a:ext cx="431800" cy="4476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732588" y="3594100"/>
            <a:ext cx="431800" cy="44767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08850" y="3536950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逻辑块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3398838" y="4689475"/>
            <a:ext cx="3209925" cy="20161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92500" y="5467350"/>
            <a:ext cx="431800" cy="4460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10025" y="5467350"/>
            <a:ext cx="431800" cy="44608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529138" y="5467350"/>
            <a:ext cx="431800" cy="4460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46663" y="5467350"/>
            <a:ext cx="433387" cy="446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65775" y="5467350"/>
            <a:ext cx="431800" cy="4460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084888" y="5467350"/>
            <a:ext cx="431800" cy="446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2500" y="5986462"/>
            <a:ext cx="431800" cy="4460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10025" y="5986462"/>
            <a:ext cx="431800" cy="4460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29138" y="5986462"/>
            <a:ext cx="431800" cy="446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046663" y="5986462"/>
            <a:ext cx="433387" cy="446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65775" y="5986462"/>
            <a:ext cx="431800" cy="446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84888" y="5986462"/>
            <a:ext cx="431800" cy="446088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804025" y="5553075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物理块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3059113" y="4056062"/>
            <a:ext cx="433387" cy="215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3614738" y="4056062"/>
            <a:ext cx="611187" cy="141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H="1">
            <a:off x="3708400" y="4013200"/>
            <a:ext cx="461963" cy="145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4745038" y="4041775"/>
            <a:ext cx="1036637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>
            <a:off x="4225925" y="4013200"/>
            <a:ext cx="1058863" cy="197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>
            <a:off x="4787900" y="4013200"/>
            <a:ext cx="1049338" cy="145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5281613" y="4013200"/>
            <a:ext cx="1111250" cy="145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6392863" y="4056062"/>
            <a:ext cx="555625" cy="193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900113" y="4689475"/>
            <a:ext cx="7416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582613" y="5249862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pitchFamily="2" charset="-122"/>
              </a:rPr>
              <a:t>硬盘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、访问文件属性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File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用来描述和访问一个文件的属性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构造函数</a:t>
            </a:r>
            <a:b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path);</a:t>
            </a:r>
            <a:b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path, String name);</a:t>
            </a:r>
            <a:b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File(File dir,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67038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常用方法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" y="10668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原型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getName();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得到文件的名称（不包括路径）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得到文件的路径名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getAbsolutePath();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得到文件的绝对路径名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getParent();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得到文件的上一级目录名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renameTo(File dest);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将当前文件名修改为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dest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exists();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对象所指示的文件是否存在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canWrite();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canRead();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isFile();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测试当前文件是否是一个文件（而非目录）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isDirectory();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测试当前文件是否是目录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lastModified();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得到文件最近一次修改的时间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length();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得到文件的长度，以字节为单位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delete();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删除当前文件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String[] list();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列出当前目录下的文件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1230154"/>
            <a:ext cx="8382000" cy="5170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File oldFile = new File("old.txt");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File newFile = new File("d:\\temp\\new.txt");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if(oldFile.exists())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oldFile.renameTo(newFile);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else{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try{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oldFile.createNewFile();    // throws IOException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}catch(IOException e){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System.out.println("</a:t>
            </a:r>
            <a:r>
              <a:rPr kumimoji="1" lang="zh-CN" altLang="en-US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无法创建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old.txt</a:t>
            </a:r>
            <a:r>
              <a:rPr kumimoji="1" lang="zh-CN" altLang="en-US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文件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、读文本文件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类读文本文件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可以方便地对文本文件中的每一个不同类型的数据单元进行访问；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在创建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对象时，用一个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对象作为参数</a:t>
            </a:r>
            <a:b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input = new Scanner(new File(“data.txt”));</a:t>
            </a:r>
            <a:br>
              <a:rPr lang="en-US" altLang="zh-CN" sz="24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zh-CN" altLang="en-US" sz="24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需要处理一下</a:t>
            </a:r>
            <a:r>
              <a:rPr lang="en-US" altLang="zh-CN" sz="24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FileNotFoundException</a:t>
            </a:r>
            <a:b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符号单元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符号单元（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）：用户输入的符号单元，用空白字符隔开，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类会把文件的内容分隔为一个个的符号单元</a:t>
            </a:r>
            <a:endParaRPr lang="en-US" altLang="zh-CN" sz="2800" b="1" ker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若一个文件包含如下内容，则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将解释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572000"/>
            <a:ext cx="4408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u="sng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zh-CN" sz="2400" b="1" u="sng">
                <a:latin typeface="Times New Roman" pitchFamily="18" charset="0"/>
                <a:cs typeface="Times New Roman" pitchFamily="18" charset="0"/>
              </a:rPr>
              <a:t>Type(s)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23		int, 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3.14		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"John		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Smith"	String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3559181"/>
            <a:ext cx="2301875" cy="904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23    3.14</a:t>
            </a:r>
          </a:p>
          <a:p>
            <a:pPr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"John  Smith"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输入光标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考虑一个文件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weather.txt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，其内容为：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把整个文件视为一个字符流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输入光标：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的当前位置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1866340"/>
            <a:ext cx="3429000" cy="17912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19.1 7.4  22.8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18.5  -1.8 14.9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354483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读入符号单元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读入数据：读入输入数据，将光标向后移动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5800" y="2368818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7387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9600" y="3257490"/>
            <a:ext cx="8153400" cy="1307892"/>
            <a:chOff x="609600" y="3257490"/>
            <a:chExt cx="8153400" cy="130789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762000" y="3780000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85800" y="3733800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410371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" y="3257490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>
                  <a:latin typeface="Courier New" pitchFamily="49" charset="0"/>
                </a:rPr>
                <a:t>double d = input.nextDouble();    </a:t>
              </a:r>
              <a:r>
                <a:rPr lang="en-US" altLang="zh-CN" sz="2000" b="1">
                  <a:solidFill>
                    <a:srgbClr val="008080"/>
                  </a:solidFill>
                  <a:latin typeface="Courier New" pitchFamily="49" charset="0"/>
                </a:rPr>
                <a:t>// 16.2</a:t>
              </a:r>
              <a:endParaRPr lang="zh-CN" altLang="en-US" sz="2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600" y="4711908"/>
            <a:ext cx="8153400" cy="1307892"/>
            <a:chOff x="609600" y="4711908"/>
            <a:chExt cx="8153400" cy="130789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28800" y="5234418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85800" y="5188218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55813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600" y="4711908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>
                  <a:latin typeface="Courier New" pitchFamily="49" charset="0"/>
                </a:rPr>
                <a:t>String s = input.next();    	</a:t>
              </a:r>
              <a:r>
                <a:rPr lang="en-US" altLang="zh-CN" sz="2000" b="1">
                  <a:solidFill>
                    <a:srgbClr val="008080"/>
                  </a:solidFill>
                  <a:latin typeface="Courier New" pitchFamily="49" charset="0"/>
                </a:rPr>
                <a:t>// "23.5"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如何读取整个文件？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读取下一个数据单元的前提是该单元存在，若文件已结束，则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；若类型不一致，则</a:t>
            </a: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InputMismatchException</a:t>
            </a: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在读取数据单元之前，先判断其是否存在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hasNext();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hasNextInt();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hasNextDouble();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hasNextBoolean();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hasNextLine();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一个例子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访问下列文件，计算所有气温的平均值</a:t>
            </a: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788" y="2667000"/>
            <a:ext cx="7034212" cy="18774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Tuesday   19.1   Wed 7.4   THURS. TEMP: 22.8</a:t>
            </a:r>
          </a:p>
          <a:p>
            <a:pPr>
              <a:buNone/>
            </a:pP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18.5  -1.8  &lt;-- Here is my data!  --Ally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14.9 :-)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00" y="4800600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weather2.txt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、何为异常？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某个非正常的事件发生，妨碍了程序的正常运行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null.someMethod();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int[1])[1] = 0;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i = "string";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87961"/>
            <a:ext cx="8610600" cy="535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zh-CN" altLang="en-US" b="1">
                <a:latin typeface="Courier New" pitchFamily="49" charset="0"/>
                <a:ea typeface="宋体" charset="-122"/>
                <a:cs typeface="Courier New" pitchFamily="49" charset="0"/>
              </a:rPr>
              <a:t>从一个文本文件中读入气温数据，计算平均值</a:t>
            </a:r>
            <a:endParaRPr kumimoji="1" lang="en-US" altLang="zh-CN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public class Temperatures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File("weather2.txt"));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int num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double temp = 0;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while (</a:t>
            </a:r>
            <a:r>
              <a:rPr kumimoji="1" lang="en-US" altLang="zh-CN" b="1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input.hasNext()</a:t>
            </a: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if(</a:t>
            </a:r>
            <a:r>
              <a:rPr kumimoji="1" lang="en-US" altLang="zh-CN" b="1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input.hasNextDouble()</a:t>
            </a: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    temp += </a:t>
            </a:r>
            <a:r>
              <a:rPr kumimoji="1" lang="en-US" altLang="zh-CN" b="1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input.nextDouble()</a:t>
            </a: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    num 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else </a:t>
            </a:r>
            <a:r>
              <a:rPr kumimoji="1" lang="en-US" altLang="zh-CN" b="1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input.next()</a:t>
            </a: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System.out.println("Average: " + temp/num);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另一个例子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访问文件</a:t>
            </a:r>
            <a: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hours.txt</a:t>
            </a: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ts val="25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计算每个人的工作时间</a:t>
            </a: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286000"/>
            <a:ext cx="7034212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123 Ben 12.5 8.1 7.6 3.2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456 Greg 4.0 11.6 6.5 2.7 12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789 Victoria 8.0 8.0 8.0 8.0 7.5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4500027"/>
            <a:ext cx="8077200" cy="113877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Ben (ID#123) worked 31.4 hours (7.85 hours/day)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Greg (ID#456) worked 36.8 hours (7.36 hours/day)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Victoria (ID#789) worked 39.5 hours (7.90 hours/day)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是否可行？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322487"/>
            <a:ext cx="86106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while (input.hasNext())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kumimoji="1" lang="en-US" altLang="zh-CN" b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process one person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int id = input.nextInt();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String name = input.next();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double totalHours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int days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totalHours += input.nextDouble();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days++;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基于行的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zh-CN" altLang="en-US"/>
              <a:t>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219075" y="1600200"/>
          <a:ext cx="8696325" cy="1665322"/>
        </p:xfrm>
        <a:graphic>
          <a:graphicData uri="http://schemas.openxmlformats.org/drawingml/2006/table">
            <a:tbl>
              <a:tblPr/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next entire line of input 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(from cursor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\n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1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hasNextLine()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if there are any more lines of input to read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(always true for console input)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38100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可以分析一个字符串中的内容</a:t>
            </a: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 &lt;name&gt; = new Scanner(&lt;String&gt;);</a:t>
            </a:r>
            <a:br>
              <a:rPr lang="en-US" altLang="zh-CN" sz="28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br>
              <a:rPr lang="en-US" altLang="zh-CN" sz="32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public class Hours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(input.hasNextLine())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    String line = input.nextLine();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    processEmployee(line);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14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processEmployee(String line)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Scanner lineScan = new Scanner(line);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int id = lineScan.nextInt();          // e.g. 456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String name = lineScan.next();        // e.g. "Greg"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double sum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int count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while (lineScan.hasNextDouble())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    sum = sum + lineScan.nextDouble();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    count++;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double average = sum / count;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") worked 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        sum + " hours (" + average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、写文本文件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写文本文件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PrintStream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类，像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System.out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一样写文件；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FileWriter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BufferedOutputStream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FileOutputStream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zh-CN" altLang="en-US"/>
              <a:t>类写文件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File f = new File("output.txt");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try{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PrintStream out = new PrintStream(f); </a:t>
            </a:r>
            <a:r>
              <a:rPr kumimoji="1" lang="en-US" altLang="zh-CN" sz="2000" b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</a:t>
            </a:r>
            <a:r>
              <a:rPr kumimoji="1" lang="zh-CN" altLang="en-US" sz="2000" b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也可文件名</a:t>
            </a:r>
            <a:endParaRPr kumimoji="1" lang="en-US" altLang="zh-CN" sz="2000" b="1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catch (FileNotFoundException e){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</a:t>
            </a:r>
            <a:r>
              <a:rPr kumimoji="1" lang="zh-CN" altLang="en-US" sz="2000" b="1">
                <a:latin typeface="Courier New" pitchFamily="49" charset="0"/>
                <a:ea typeface="宋体" charset="-122"/>
                <a:cs typeface="Courier New" pitchFamily="49" charset="0"/>
              </a:rPr>
              <a:t>无法打开文件</a:t>
            </a: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如何描述异常？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应用场景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32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在程序的这个地方出现了</a:t>
            </a:r>
            <a:r>
              <a:rPr lang="zh-CN" altLang="en-US" sz="3200" b="1" kern="0">
                <a:solidFill>
                  <a:srgbClr val="99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一次</a:t>
            </a:r>
            <a:r>
              <a:rPr lang="zh-CN" altLang="en-US" sz="3200" b="1" ker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数组下标越界</a:t>
            </a:r>
            <a:r>
              <a:rPr lang="zh-CN" altLang="en-US" sz="3200" b="1" ker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异常；在那个地方出现了一次空指针异常。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29000" cy="2637692"/>
          </a:xfrm>
          <a:prstGeom prst="rect">
            <a:avLst/>
          </a:prstGeom>
        </p:spPr>
      </p:pic>
      <p:pic>
        <p:nvPicPr>
          <p:cNvPr id="7" name="图片 6" descr="2008_10_13_20_10_28_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3476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异常的层次结构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828800"/>
            <a:ext cx="8872995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340" y="3352800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/>
              <a:t>程序无法处理</a:t>
            </a:r>
            <a:endParaRPr lang="en-US" altLang="zh-CN"/>
          </a:p>
          <a:p>
            <a:pPr>
              <a:buNone/>
            </a:pPr>
            <a:r>
              <a:rPr lang="zh-CN" altLang="en-US"/>
              <a:t>的错误</a:t>
            </a: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18007</TotalTime>
  <Words>4570</Words>
  <Application>Microsoft Office PowerPoint</Application>
  <PresentationFormat>全屏显示(4:3)</PresentationFormat>
  <Paragraphs>824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  <vt:variant>
        <vt:lpstr>自定义放映</vt:lpstr>
      </vt:variant>
      <vt:variant>
        <vt:i4>1</vt:i4>
      </vt:variant>
    </vt:vector>
  </HeadingPairs>
  <TitlesOfParts>
    <vt:vector size="91" baseType="lpstr">
      <vt:lpstr>华文彩云</vt:lpstr>
      <vt:lpstr>楷体</vt:lpstr>
      <vt:lpstr>楷体_GB2312</vt:lpstr>
      <vt:lpstr>隶书</vt:lpstr>
      <vt:lpstr>宋体</vt:lpstr>
      <vt:lpstr>幼圆</vt:lpstr>
      <vt:lpstr>Arial</vt:lpstr>
      <vt:lpstr>Courier New</vt:lpstr>
      <vt:lpstr>Tahoma</vt:lpstr>
      <vt:lpstr>Times New Roman</vt:lpstr>
      <vt:lpstr>Verdana</vt:lpstr>
      <vt:lpstr>Wingdings</vt:lpstr>
      <vt:lpstr>Wingdings 2</vt:lpstr>
      <vt:lpstr>默认设计模板</vt:lpstr>
      <vt:lpstr>第4章 异常处理 与输入输出</vt:lpstr>
      <vt:lpstr>教学内容</vt:lpstr>
      <vt:lpstr>1、为何异常处理？</vt:lpstr>
      <vt:lpstr>一个C语言程序</vt:lpstr>
      <vt:lpstr>另一个C语言程序</vt:lpstr>
      <vt:lpstr>若是Java程序</vt:lpstr>
      <vt:lpstr>2、何为异常？</vt:lpstr>
      <vt:lpstr>如何描述异常？</vt:lpstr>
      <vt:lpstr>异常的层次结构</vt:lpstr>
      <vt:lpstr>Throwable类</vt:lpstr>
      <vt:lpstr>如何处理异常？</vt:lpstr>
      <vt:lpstr>3、try-catch</vt:lpstr>
      <vt:lpstr>Windows 2000...</vt:lpstr>
      <vt:lpstr>异常处理语法</vt:lpstr>
      <vt:lpstr>一个例子</vt:lpstr>
      <vt:lpstr>另一个例子(1)</vt:lpstr>
      <vt:lpstr>另一个例子(2)</vt:lpstr>
      <vt:lpstr>  世界上最遥远的距离 </vt:lpstr>
      <vt:lpstr>检查型 VS. 非检查型</vt:lpstr>
      <vt:lpstr>一个例子</vt:lpstr>
      <vt:lpstr>改正后...</vt:lpstr>
      <vt:lpstr>恢复模型</vt:lpstr>
      <vt:lpstr>4、throw</vt:lpstr>
      <vt:lpstr>自定义异常类型</vt:lpstr>
      <vt:lpstr>throws与throw</vt:lpstr>
      <vt:lpstr>异常处理</vt:lpstr>
      <vt:lpstr>重新抛出</vt:lpstr>
      <vt:lpstr>重新抛出</vt:lpstr>
      <vt:lpstr>重新抛出</vt:lpstr>
      <vt:lpstr>若无人catch？</vt:lpstr>
      <vt:lpstr>教学内容</vt:lpstr>
      <vt:lpstr>1、输入输出（I/O）</vt:lpstr>
      <vt:lpstr>输入输出设备</vt:lpstr>
      <vt:lpstr>输入输出流</vt:lpstr>
      <vt:lpstr>2、字节流</vt:lpstr>
      <vt:lpstr>数据的存储</vt:lpstr>
      <vt:lpstr>图片的存储</vt:lpstr>
      <vt:lpstr>声音的存储</vt:lpstr>
      <vt:lpstr>Java类库的设计</vt:lpstr>
      <vt:lpstr>字节流的相关类</vt:lpstr>
      <vt:lpstr>字节流举例</vt:lpstr>
      <vt:lpstr>参考程序</vt:lpstr>
      <vt:lpstr>参考程序（2）</vt:lpstr>
      <vt:lpstr>3、字符流</vt:lpstr>
      <vt:lpstr>字符流的相关类</vt:lpstr>
      <vt:lpstr>4、读写延迟</vt:lpstr>
      <vt:lpstr>怎么办？</vt:lpstr>
      <vt:lpstr>生活中的缓冲的例子</vt:lpstr>
      <vt:lpstr>Why 缓冲？</vt:lpstr>
      <vt:lpstr>mp3歌曲名的新程序</vt:lpstr>
      <vt:lpstr> </vt:lpstr>
      <vt:lpstr>教学内容</vt:lpstr>
      <vt:lpstr>1、文件的基本概念</vt:lpstr>
      <vt:lpstr>文件的类型</vt:lpstr>
      <vt:lpstr>文件的属性</vt:lpstr>
      <vt:lpstr>PowerPoint 演示文稿</vt:lpstr>
      <vt:lpstr>文件的访问</vt:lpstr>
      <vt:lpstr>目录</vt:lpstr>
      <vt:lpstr>目录的实现</vt:lpstr>
      <vt:lpstr>文件内容的存储</vt:lpstr>
      <vt:lpstr>2、访问文件属性</vt:lpstr>
      <vt:lpstr>常用方法</vt:lpstr>
      <vt:lpstr>示例</vt:lpstr>
      <vt:lpstr>3、读文本文件</vt:lpstr>
      <vt:lpstr>符号单元</vt:lpstr>
      <vt:lpstr>输入光标</vt:lpstr>
      <vt:lpstr>读入符号单元</vt:lpstr>
      <vt:lpstr>如何读取整个文件？</vt:lpstr>
      <vt:lpstr>一个例子</vt:lpstr>
      <vt:lpstr>参考程序</vt:lpstr>
      <vt:lpstr>另一个例子</vt:lpstr>
      <vt:lpstr>是否可行？</vt:lpstr>
      <vt:lpstr>基于行的Scanner方法</vt:lpstr>
      <vt:lpstr>参考程序</vt:lpstr>
      <vt:lpstr>4、写文本文件</vt:lpstr>
      <vt:lpstr>用PrintStream类写文件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振豪 朱</cp:lastModifiedBy>
  <cp:revision>1600</cp:revision>
  <cp:lastPrinted>1601-01-01T00:00:00Z</cp:lastPrinted>
  <dcterms:created xsi:type="dcterms:W3CDTF">1601-01-01T00:00:00Z</dcterms:created>
  <dcterms:modified xsi:type="dcterms:W3CDTF">2024-04-04T02:13:43Z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