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8"/>
  </p:notesMasterIdLst>
  <p:handoutMasterIdLst>
    <p:handoutMasterId r:id="rId149"/>
  </p:handoutMasterIdLst>
  <p:sldIdLst>
    <p:sldId id="325" r:id="rId2"/>
    <p:sldId id="450" r:id="rId3"/>
    <p:sldId id="609" r:id="rId4"/>
    <p:sldId id="446" r:id="rId5"/>
    <p:sldId id="451" r:id="rId6"/>
    <p:sldId id="452" r:id="rId7"/>
    <p:sldId id="511" r:id="rId8"/>
    <p:sldId id="454" r:id="rId9"/>
    <p:sldId id="455" r:id="rId10"/>
    <p:sldId id="458" r:id="rId11"/>
    <p:sldId id="457" r:id="rId12"/>
    <p:sldId id="459" r:id="rId13"/>
    <p:sldId id="460" r:id="rId14"/>
    <p:sldId id="461" r:id="rId15"/>
    <p:sldId id="528" r:id="rId16"/>
    <p:sldId id="526" r:id="rId17"/>
    <p:sldId id="529" r:id="rId18"/>
    <p:sldId id="530" r:id="rId19"/>
    <p:sldId id="531" r:id="rId20"/>
    <p:sldId id="532" r:id="rId21"/>
    <p:sldId id="533" r:id="rId22"/>
    <p:sldId id="534" r:id="rId23"/>
    <p:sldId id="527" r:id="rId24"/>
    <p:sldId id="463" r:id="rId25"/>
    <p:sldId id="464" r:id="rId26"/>
    <p:sldId id="465" r:id="rId27"/>
    <p:sldId id="466" r:id="rId28"/>
    <p:sldId id="467" r:id="rId29"/>
    <p:sldId id="468" r:id="rId30"/>
    <p:sldId id="535" r:id="rId31"/>
    <p:sldId id="536" r:id="rId32"/>
    <p:sldId id="537" r:id="rId33"/>
    <p:sldId id="538" r:id="rId34"/>
    <p:sldId id="539" r:id="rId35"/>
    <p:sldId id="540" r:id="rId36"/>
    <p:sldId id="512" r:id="rId37"/>
    <p:sldId id="471" r:id="rId38"/>
    <p:sldId id="472" r:id="rId39"/>
    <p:sldId id="474" r:id="rId40"/>
    <p:sldId id="473" r:id="rId41"/>
    <p:sldId id="476" r:id="rId42"/>
    <p:sldId id="479" r:id="rId43"/>
    <p:sldId id="477" r:id="rId44"/>
    <p:sldId id="484" r:id="rId45"/>
    <p:sldId id="478" r:id="rId46"/>
    <p:sldId id="485" r:id="rId47"/>
    <p:sldId id="483" r:id="rId48"/>
    <p:sldId id="481" r:id="rId49"/>
    <p:sldId id="487" r:id="rId50"/>
    <p:sldId id="486" r:id="rId51"/>
    <p:sldId id="488" r:id="rId52"/>
    <p:sldId id="571" r:id="rId53"/>
    <p:sldId id="489" r:id="rId54"/>
    <p:sldId id="490" r:id="rId55"/>
    <p:sldId id="491" r:id="rId56"/>
    <p:sldId id="493" r:id="rId57"/>
    <p:sldId id="492" r:id="rId58"/>
    <p:sldId id="494" r:id="rId59"/>
    <p:sldId id="495" r:id="rId60"/>
    <p:sldId id="496" r:id="rId61"/>
    <p:sldId id="497" r:id="rId62"/>
    <p:sldId id="499" r:id="rId63"/>
    <p:sldId id="500" r:id="rId64"/>
    <p:sldId id="501" r:id="rId65"/>
    <p:sldId id="503" r:id="rId66"/>
    <p:sldId id="505" r:id="rId67"/>
    <p:sldId id="504" r:id="rId68"/>
    <p:sldId id="506" r:id="rId69"/>
    <p:sldId id="507" r:id="rId70"/>
    <p:sldId id="508" r:id="rId71"/>
    <p:sldId id="510" r:id="rId72"/>
    <p:sldId id="608" r:id="rId73"/>
    <p:sldId id="607" r:id="rId74"/>
    <p:sldId id="509" r:id="rId75"/>
    <p:sldId id="587" r:id="rId76"/>
    <p:sldId id="588" r:id="rId77"/>
    <p:sldId id="589" r:id="rId78"/>
    <p:sldId id="590" r:id="rId79"/>
    <p:sldId id="513" r:id="rId80"/>
    <p:sldId id="549" r:id="rId81"/>
    <p:sldId id="550" r:id="rId82"/>
    <p:sldId id="551" r:id="rId83"/>
    <p:sldId id="552" r:id="rId84"/>
    <p:sldId id="553" r:id="rId85"/>
    <p:sldId id="554" r:id="rId86"/>
    <p:sldId id="555" r:id="rId87"/>
    <p:sldId id="556" r:id="rId88"/>
    <p:sldId id="557" r:id="rId89"/>
    <p:sldId id="558" r:id="rId90"/>
    <p:sldId id="559" r:id="rId91"/>
    <p:sldId id="560" r:id="rId92"/>
    <p:sldId id="561" r:id="rId93"/>
    <p:sldId id="562" r:id="rId94"/>
    <p:sldId id="572" r:id="rId95"/>
    <p:sldId id="573" r:id="rId96"/>
    <p:sldId id="574" r:id="rId97"/>
    <p:sldId id="575" r:id="rId98"/>
    <p:sldId id="563" r:id="rId99"/>
    <p:sldId id="564" r:id="rId100"/>
    <p:sldId id="565" r:id="rId101"/>
    <p:sldId id="566" r:id="rId102"/>
    <p:sldId id="567" r:id="rId103"/>
    <p:sldId id="568" r:id="rId104"/>
    <p:sldId id="569" r:id="rId105"/>
    <p:sldId id="570" r:id="rId106"/>
    <p:sldId id="576" r:id="rId107"/>
    <p:sldId id="577" r:id="rId108"/>
    <p:sldId id="578" r:id="rId109"/>
    <p:sldId id="579" r:id="rId110"/>
    <p:sldId id="580" r:id="rId111"/>
    <p:sldId id="581" r:id="rId112"/>
    <p:sldId id="582" r:id="rId113"/>
    <p:sldId id="583" r:id="rId114"/>
    <p:sldId id="584" r:id="rId115"/>
    <p:sldId id="585" r:id="rId116"/>
    <p:sldId id="482" r:id="rId117"/>
    <p:sldId id="514" r:id="rId118"/>
    <p:sldId id="515" r:id="rId119"/>
    <p:sldId id="516" r:id="rId120"/>
    <p:sldId id="517" r:id="rId121"/>
    <p:sldId id="518" r:id="rId122"/>
    <p:sldId id="519" r:id="rId123"/>
    <p:sldId id="520" r:id="rId124"/>
    <p:sldId id="521" r:id="rId125"/>
    <p:sldId id="522" r:id="rId126"/>
    <p:sldId id="523" r:id="rId127"/>
    <p:sldId id="524" r:id="rId128"/>
    <p:sldId id="586" r:id="rId129"/>
    <p:sldId id="591" r:id="rId130"/>
    <p:sldId id="592" r:id="rId131"/>
    <p:sldId id="593" r:id="rId132"/>
    <p:sldId id="594" r:id="rId133"/>
    <p:sldId id="595" r:id="rId134"/>
    <p:sldId id="444" r:id="rId135"/>
    <p:sldId id="602" r:id="rId136"/>
    <p:sldId id="603" r:id="rId137"/>
    <p:sldId id="604" r:id="rId138"/>
    <p:sldId id="605" r:id="rId139"/>
    <p:sldId id="606" r:id="rId140"/>
    <p:sldId id="597" r:id="rId141"/>
    <p:sldId id="598" r:id="rId142"/>
    <p:sldId id="599" r:id="rId143"/>
    <p:sldId id="600" r:id="rId144"/>
    <p:sldId id="596" r:id="rId145"/>
    <p:sldId id="601" r:id="rId146"/>
    <p:sldId id="525" r:id="rId147"/>
  </p:sldIdLst>
  <p:sldSz cx="9144000" cy="6858000" type="screen4x3"/>
  <p:notesSz cx="6858000" cy="9144000"/>
  <p:custShowLst>
    <p:custShow name="自定义放映 1" id="0">
      <p:sldLst/>
    </p:custShow>
  </p:custShowLst>
  <p:defaultTextStyle>
    <a:defPPr>
      <a:defRPr lang="zh-CN"/>
    </a:defPPr>
    <a:lvl1pPr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1pPr>
    <a:lvl2pPr marL="457200"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2pPr>
    <a:lvl3pPr marL="914400"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3pPr>
    <a:lvl4pPr marL="1371600"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4pPr>
    <a:lvl5pPr marL="1828800"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3095"/>
    <a:srgbClr val="990000"/>
    <a:srgbClr val="0000FF"/>
    <a:srgbClr val="FF0000"/>
    <a:srgbClr val="E8B6E7"/>
    <a:srgbClr val="FF9933"/>
    <a:srgbClr val="FFFF00"/>
    <a:srgbClr val="FFFFCC"/>
    <a:srgbClr val="DD93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8184" autoAdjust="0"/>
    <p:restoredTop sz="90085" autoAdjust="0"/>
  </p:normalViewPr>
  <p:slideViewPr>
    <p:cSldViewPr>
      <p:cViewPr varScale="1">
        <p:scale>
          <a:sx n="99" d="100"/>
          <a:sy n="99" d="100"/>
        </p:scale>
        <p:origin x="88" y="2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7" d="100"/>
          <a:sy n="57" d="100"/>
        </p:scale>
        <p:origin x="-286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handoutMaster" Target="handoutMasters/handout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smtClean="0">
                <a:ea typeface="宋体" pitchFamily="2" charset="-122"/>
              </a:defRPr>
            </a:lvl1pPr>
          </a:lstStyle>
          <a:p>
            <a:pPr>
              <a:defRPr/>
            </a:pPr>
            <a:endParaRPr lang="en-US" altLang="zh-CN"/>
          </a:p>
        </p:txBody>
      </p:sp>
      <p:sp>
        <p:nvSpPr>
          <p:cNvPr id="1495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smtClean="0">
                <a:ea typeface="宋体" pitchFamily="2" charset="-122"/>
              </a:defRPr>
            </a:lvl1pPr>
          </a:lstStyle>
          <a:p>
            <a:pPr>
              <a:defRPr/>
            </a:pPr>
            <a:endParaRPr lang="en-US" altLang="zh-CN"/>
          </a:p>
        </p:txBody>
      </p:sp>
      <p:sp>
        <p:nvSpPr>
          <p:cNvPr id="1495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smtClean="0">
                <a:ea typeface="宋体" pitchFamily="2" charset="-122"/>
              </a:defRPr>
            </a:lvl1pPr>
          </a:lstStyle>
          <a:p>
            <a:pPr>
              <a:defRPr/>
            </a:pPr>
            <a:endParaRPr lang="en-US" altLang="zh-CN"/>
          </a:p>
        </p:txBody>
      </p:sp>
      <p:sp>
        <p:nvSpPr>
          <p:cNvPr id="1495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smtClean="0">
                <a:ea typeface="宋体" pitchFamily="2" charset="-122"/>
              </a:defRPr>
            </a:lvl1pPr>
          </a:lstStyle>
          <a:p>
            <a:pPr>
              <a:defRPr/>
            </a:pPr>
            <a:fld id="{AF705BCB-EA9E-499F-8E31-6376EB7F94D7}" type="slidenum">
              <a:rPr lang="en-US" altLang="zh-CN"/>
              <a:pPr>
                <a:defRPr/>
              </a:pPr>
              <a:t>‹#›</a:t>
            </a:fld>
            <a:endParaRPr lang="en-US" altLang="zh-CN"/>
          </a:p>
        </p:txBody>
      </p:sp>
    </p:spTree>
    <p:extLst>
      <p:ext uri="{BB962C8B-B14F-4D97-AF65-F5344CB8AC3E}">
        <p14:creationId xmlns:p14="http://schemas.microsoft.com/office/powerpoint/2010/main" val="3880753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smtClean="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smtClean="0">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smtClean="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smtClean="0">
                <a:ea typeface="宋体" pitchFamily="2" charset="-122"/>
              </a:defRPr>
            </a:lvl1pPr>
          </a:lstStyle>
          <a:p>
            <a:pPr>
              <a:defRPr/>
            </a:pPr>
            <a:fld id="{70310FF6-58FC-49BC-9972-B001C6EEBA8C}" type="slidenum">
              <a:rPr lang="en-US" altLang="zh-CN"/>
              <a:pPr>
                <a:defRPr/>
              </a:pPr>
              <a:t>‹#›</a:t>
            </a:fld>
            <a:endParaRPr lang="en-US" altLang="zh-CN"/>
          </a:p>
        </p:txBody>
      </p:sp>
    </p:spTree>
    <p:extLst>
      <p:ext uri="{BB962C8B-B14F-4D97-AF65-F5344CB8AC3E}">
        <p14:creationId xmlns:p14="http://schemas.microsoft.com/office/powerpoint/2010/main" val="3872467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756405D-7330-431C-8833-89BD67E94DFA}" type="slidenum">
              <a:rPr lang="en-US" altLang="zh-CN"/>
              <a:pPr/>
              <a:t>1</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919400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cover-2"/>
          <p:cNvPicPr>
            <a:picLocks noChangeAspect="1" noChangeArrowheads="1"/>
          </p:cNvPicPr>
          <p:nvPr userDrawn="1"/>
        </p:nvPicPr>
        <p:blipFill>
          <a:blip r:embed="rId2" cstate="print"/>
          <a:srcRect/>
          <a:stretch>
            <a:fillRect/>
          </a:stretch>
        </p:blipFill>
        <p:spPr bwMode="auto">
          <a:xfrm>
            <a:off x="0" y="4995863"/>
            <a:ext cx="9144000" cy="1633537"/>
          </a:xfrm>
          <a:prstGeom prst="rect">
            <a:avLst/>
          </a:prstGeom>
          <a:noFill/>
          <a:ln w="9525">
            <a:noFill/>
            <a:miter lim="800000"/>
            <a:headEnd/>
            <a:tailEnd/>
          </a:ln>
        </p:spPr>
      </p:pic>
      <p:sp>
        <p:nvSpPr>
          <p:cNvPr id="5" name="Rectangle 13"/>
          <p:cNvSpPr>
            <a:spLocks noChangeArrowheads="1"/>
          </p:cNvSpPr>
          <p:nvPr userDrawn="1"/>
        </p:nvSpPr>
        <p:spPr bwMode="auto">
          <a:xfrm>
            <a:off x="685800" y="3657600"/>
            <a:ext cx="7772400" cy="76200"/>
          </a:xfrm>
          <a:prstGeom prst="rect">
            <a:avLst/>
          </a:prstGeom>
          <a:gradFill rotWithShape="1">
            <a:gsLst>
              <a:gs pos="0">
                <a:schemeClr val="bg1"/>
              </a:gs>
              <a:gs pos="50000">
                <a:srgbClr val="973A95">
                  <a:alpha val="50000"/>
                </a:srgbClr>
              </a:gs>
              <a:gs pos="100000">
                <a:schemeClr val="bg1"/>
              </a:gs>
            </a:gsLst>
            <a:lin ang="0" scaled="1"/>
          </a:gradFill>
          <a:ln w="25400" algn="ctr">
            <a:noFill/>
            <a:miter lim="800000"/>
            <a:headEnd/>
            <a:tailEnd/>
          </a:ln>
          <a:effectLst/>
        </p:spPr>
        <p:txBody>
          <a:bodyPr wrap="none" anchor="ctr"/>
          <a:lstStyle/>
          <a:p>
            <a:pPr>
              <a:defRPr/>
            </a:pPr>
            <a:endParaRPr lang="zh-CN" altLang="en-US"/>
          </a:p>
        </p:txBody>
      </p:sp>
      <p:pic>
        <p:nvPicPr>
          <p:cNvPr id="6" name="Picture 14" descr="cover-4"/>
          <p:cNvPicPr>
            <a:picLocks noChangeAspect="1" noChangeArrowheads="1"/>
          </p:cNvPicPr>
          <p:nvPr userDrawn="1"/>
        </p:nvPicPr>
        <p:blipFill>
          <a:blip r:embed="rId3" cstate="print"/>
          <a:srcRect/>
          <a:stretch>
            <a:fillRect/>
          </a:stretch>
        </p:blipFill>
        <p:spPr bwMode="auto">
          <a:xfrm>
            <a:off x="0" y="1752600"/>
            <a:ext cx="9158288" cy="3517900"/>
          </a:xfrm>
          <a:prstGeom prst="rect">
            <a:avLst/>
          </a:prstGeom>
          <a:noFill/>
          <a:ln w="9525">
            <a:noFill/>
            <a:miter lim="800000"/>
            <a:headEnd/>
            <a:tailEnd/>
          </a:ln>
        </p:spPr>
      </p:pic>
      <p:pic>
        <p:nvPicPr>
          <p:cNvPr id="7" name="Picture 9" descr="cover-1"/>
          <p:cNvPicPr>
            <a:picLocks noChangeAspect="1" noChangeArrowheads="1"/>
          </p:cNvPicPr>
          <p:nvPr userDrawn="1"/>
        </p:nvPicPr>
        <p:blipFill>
          <a:blip r:embed="rId4" cstate="print"/>
          <a:srcRect/>
          <a:stretch>
            <a:fillRect/>
          </a:stretch>
        </p:blipFill>
        <p:spPr bwMode="auto">
          <a:xfrm>
            <a:off x="0" y="381000"/>
            <a:ext cx="9144000" cy="1409700"/>
          </a:xfrm>
          <a:prstGeom prst="rect">
            <a:avLst/>
          </a:prstGeom>
          <a:noFill/>
          <a:ln w="9525">
            <a:noFill/>
            <a:miter lim="800000"/>
            <a:headEnd/>
            <a:tailEnd/>
          </a:ln>
        </p:spPr>
      </p:pic>
      <p:sp>
        <p:nvSpPr>
          <p:cNvPr id="6155" name="Rectangle 11"/>
          <p:cNvSpPr>
            <a:spLocks noGrp="1" noChangeArrowheads="1"/>
          </p:cNvSpPr>
          <p:nvPr>
            <p:ph type="ctrTitle" hasCustomPrompt="1"/>
          </p:nvPr>
        </p:nvSpPr>
        <p:spPr>
          <a:xfrm>
            <a:off x="685800" y="2438400"/>
            <a:ext cx="7772400" cy="1470025"/>
          </a:xfrm>
        </p:spPr>
        <p:txBody>
          <a:bodyPr/>
          <a:lstStyle>
            <a:lvl1pPr>
              <a:defRPr sz="6000" b="1">
                <a:solidFill>
                  <a:schemeClr val="tx1"/>
                </a:solidFill>
                <a:effectLst/>
                <a:latin typeface="华文彩云" pitchFamily="2" charset="-122"/>
                <a:ea typeface="华文彩云" pitchFamily="2" charset="-122"/>
              </a:defRPr>
            </a:lvl1pPr>
          </a:lstStyle>
          <a:p>
            <a:r>
              <a:rPr lang="zh-CN" altLang="en-US" dirty="0"/>
              <a:t>编辑母版标题样式</a:t>
            </a:r>
          </a:p>
        </p:txBody>
      </p:sp>
      <p:sp>
        <p:nvSpPr>
          <p:cNvPr id="6156" name="Rectangle 12"/>
          <p:cNvSpPr>
            <a:spLocks noGrp="1" noChangeArrowheads="1"/>
          </p:cNvSpPr>
          <p:nvPr>
            <p:ph type="subTitle" idx="1" hasCustomPrompt="1"/>
          </p:nvPr>
        </p:nvSpPr>
        <p:spPr>
          <a:xfrm>
            <a:off x="2362200" y="5435600"/>
            <a:ext cx="6400800" cy="889000"/>
          </a:xfrm>
        </p:spPr>
        <p:txBody>
          <a:bodyPr/>
          <a:lstStyle>
            <a:lvl1pPr marL="0" indent="0" algn="ctr">
              <a:buFont typeface="Wingdings" pitchFamily="2" charset="2"/>
              <a:buNone/>
              <a:defRPr sz="2800" b="1">
                <a:effectLst/>
                <a:latin typeface="幼圆" pitchFamily="49" charset="-122"/>
                <a:ea typeface="幼圆" pitchFamily="49" charset="-122"/>
              </a:defRPr>
            </a:lvl1pPr>
          </a:lstStyle>
          <a:p>
            <a:r>
              <a:rPr lang="zh-CN" altLang="en-US" dirty="0"/>
              <a:t>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228600"/>
            <a:ext cx="8839200" cy="685800"/>
          </a:xfrm>
        </p:spPr>
        <p:txBody>
          <a:bodyPr/>
          <a:lstStyle>
            <a:lvl1pPr>
              <a:defRPr b="1">
                <a:latin typeface="隶书" pitchFamily="49" charset="-122"/>
                <a:ea typeface="隶书" pitchFamily="49" charset="-122"/>
              </a:defRPr>
            </a:lvl1pPr>
          </a:lstStyle>
          <a:p>
            <a:r>
              <a:rPr lang="zh-CN" altLang="en-US" dirty="0"/>
              <a:t>单击此处编辑母版标题样式</a:t>
            </a:r>
          </a:p>
        </p:txBody>
      </p:sp>
      <p:sp>
        <p:nvSpPr>
          <p:cNvPr id="3" name="内容占位符 2"/>
          <p:cNvSpPr>
            <a:spLocks noGrp="1"/>
          </p:cNvSpPr>
          <p:nvPr>
            <p:ph idx="1"/>
          </p:nvPr>
        </p:nvSpPr>
        <p:spPr>
          <a:xfrm>
            <a:off x="762000" y="1371600"/>
            <a:ext cx="7696200" cy="4953000"/>
          </a:xfrm>
        </p:spPr>
        <p:txBody>
          <a:bodyPr/>
          <a:lstStyle>
            <a:lvl1pPr marL="444500" indent="-444500">
              <a:buSzPct val="90000"/>
              <a:buFont typeface="Wingdings 2" pitchFamily="18" charset="2"/>
              <a:buChar char=""/>
              <a:defRPr sz="3600" b="1">
                <a:effectLst/>
                <a:latin typeface="宋体" pitchFamily="2" charset="-122"/>
                <a:ea typeface="宋体" pitchFamily="2" charset="-122"/>
              </a:defRPr>
            </a:lvl1pPr>
            <a:lvl2pPr marL="901700" indent="-444500">
              <a:spcBef>
                <a:spcPts val="1920"/>
              </a:spcBef>
              <a:buSzPct val="90000"/>
              <a:buFont typeface="Wingdings" pitchFamily="2" charset="2"/>
              <a:buChar char=""/>
              <a:defRPr sz="3200" b="1">
                <a:effectLst/>
                <a:latin typeface="楷体" pitchFamily="49" charset="-122"/>
                <a:ea typeface="楷体" pitchFamily="49" charset="-122"/>
              </a:defRPr>
            </a:lvl2pPr>
            <a:lvl3pPr marL="1346200" indent="-431800">
              <a:spcBef>
                <a:spcPts val="1300"/>
              </a:spcBef>
              <a:buFont typeface="Wingdings" pitchFamily="2" charset="2"/>
              <a:buChar char="ü"/>
              <a:defRPr sz="2800" b="1">
                <a:effectLst/>
                <a:latin typeface="楷体" pitchFamily="49" charset="-122"/>
                <a:ea typeface="楷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Rectangle 5"/>
          <p:cNvSpPr>
            <a:spLocks noGrp="1" noChangeArrowheads="1"/>
          </p:cNvSpPr>
          <p:nvPr>
            <p:ph type="ftr" sz="quarter" idx="10"/>
          </p:nvPr>
        </p:nvSpPr>
        <p:spPr>
          <a:ln/>
        </p:spPr>
        <p:txBody>
          <a:bodyPr/>
          <a:lstStyle>
            <a:lvl1pPr>
              <a:defRPr/>
            </a:lvl1pPr>
          </a:lstStyle>
          <a:p>
            <a:pPr>
              <a:defRPr/>
            </a:pPr>
            <a:fld id="{14842908-0997-4FC9-A477-5DCEC6F513A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28600" y="228600"/>
            <a:ext cx="8763000" cy="685800"/>
          </a:xfrm>
        </p:spPr>
        <p:txBody>
          <a:bodyPr/>
          <a:lstStyle/>
          <a:p>
            <a:r>
              <a:rPr lang="zh-CN" altLang="en-US" dirty="0"/>
              <a:t>单击此处编辑母版标题样式</a:t>
            </a:r>
          </a:p>
        </p:txBody>
      </p:sp>
      <p:sp>
        <p:nvSpPr>
          <p:cNvPr id="3" name="表格占位符 2"/>
          <p:cNvSpPr>
            <a:spLocks noGrp="1"/>
          </p:cNvSpPr>
          <p:nvPr>
            <p:ph type="tbl" idx="1"/>
          </p:nvPr>
        </p:nvSpPr>
        <p:spPr>
          <a:xfrm>
            <a:off x="2209800" y="1066800"/>
            <a:ext cx="6705600" cy="5181600"/>
          </a:xfrm>
        </p:spPr>
        <p:txBody>
          <a:bodyPr/>
          <a:lstStyle/>
          <a:p>
            <a:pPr lvl="0"/>
            <a:endParaRPr lang="zh-CN" altLang="en-US" noProof="0"/>
          </a:p>
        </p:txBody>
      </p:sp>
      <p:sp>
        <p:nvSpPr>
          <p:cNvPr id="4" name="Rectangle 5"/>
          <p:cNvSpPr>
            <a:spLocks noGrp="1" noChangeArrowheads="1"/>
          </p:cNvSpPr>
          <p:nvPr>
            <p:ph type="ftr" sz="quarter" idx="10"/>
          </p:nvPr>
        </p:nvSpPr>
        <p:spPr>
          <a:ln/>
        </p:spPr>
        <p:txBody>
          <a:bodyPr/>
          <a:lstStyle>
            <a:lvl1pPr>
              <a:defRPr/>
            </a:lvl1pPr>
          </a:lstStyle>
          <a:p>
            <a:pPr>
              <a:defRPr/>
            </a:pPr>
            <a:fld id="{3B40EA95-C952-417A-A018-1AA66D8BC13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76200" y="6457950"/>
            <a:ext cx="990600" cy="400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400" smtClean="0">
                <a:ea typeface="宋体" pitchFamily="2" charset="-122"/>
              </a:defRPr>
            </a:lvl1pPr>
          </a:lstStyle>
          <a:p>
            <a:pPr>
              <a:defRPr/>
            </a:pPr>
            <a:fld id="{2A2ED32F-AC5F-4A00-ACA9-6992F4A10A89}" type="slidenum">
              <a:rPr lang="en-US" altLang="zh-CN" smtClean="0"/>
              <a:pPr>
                <a:defRPr/>
              </a:pPr>
              <a:t>‹#›</a:t>
            </a:fld>
            <a:endParaRPr lang="en-US" altLang="zh-CN"/>
          </a:p>
        </p:txBody>
      </p:sp>
      <p:sp>
        <p:nvSpPr>
          <p:cNvPr id="1030" name="Rectangle 8"/>
          <p:cNvSpPr>
            <a:spLocks noGrp="1" noChangeArrowheads="1"/>
          </p:cNvSpPr>
          <p:nvPr>
            <p:ph type="title"/>
          </p:nvPr>
        </p:nvSpPr>
        <p:spPr bwMode="auto">
          <a:xfrm>
            <a:off x="76200" y="228600"/>
            <a:ext cx="8991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编辑母版标题样式</a:t>
            </a:r>
          </a:p>
        </p:txBody>
      </p:sp>
      <p:sp>
        <p:nvSpPr>
          <p:cNvPr id="1034" name="Rectangle 10"/>
          <p:cNvSpPr>
            <a:spLocks noGrp="1" noChangeArrowheads="1"/>
          </p:cNvSpPr>
          <p:nvPr>
            <p:ph type="body" idx="1"/>
          </p:nvPr>
        </p:nvSpPr>
        <p:spPr bwMode="auto">
          <a:xfrm>
            <a:off x="609600" y="1447800"/>
            <a:ext cx="79248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a:t>Title</a:t>
            </a:r>
            <a:r>
              <a:rPr lang="zh-CN" altLang="en-US" dirty="0"/>
              <a:t>速度发动司法</a:t>
            </a:r>
          </a:p>
          <a:p>
            <a:pPr lvl="1"/>
            <a:r>
              <a:rPr lang="en-US" altLang="zh-CN" dirty="0"/>
              <a:t>Title</a:t>
            </a:r>
            <a:r>
              <a:rPr lang="zh-CN" altLang="en-US" dirty="0"/>
              <a:t>额外</a:t>
            </a:r>
          </a:p>
          <a:p>
            <a:pPr lvl="2"/>
            <a:r>
              <a:rPr lang="en-US" altLang="zh-CN" dirty="0"/>
              <a:t>Title</a:t>
            </a:r>
            <a:r>
              <a:rPr lang="zh-CN" altLang="en-US" dirty="0"/>
              <a:t>阿嫂发</a:t>
            </a:r>
          </a:p>
          <a:p>
            <a:pPr lvl="3"/>
            <a:r>
              <a:rPr lang="en-US" altLang="zh-CN" dirty="0"/>
              <a:t>Title</a:t>
            </a:r>
            <a:r>
              <a:rPr lang="zh-CN" altLang="en-US" dirty="0"/>
              <a:t>动</a:t>
            </a:r>
          </a:p>
          <a:p>
            <a:pPr lvl="4"/>
            <a:r>
              <a:rPr lang="en-US" altLang="zh-CN" dirty="0"/>
              <a:t>Title</a:t>
            </a:r>
            <a:r>
              <a:rPr lang="zh-CN" altLang="en-US" dirty="0"/>
              <a:t>司法</a:t>
            </a:r>
          </a:p>
        </p:txBody>
      </p:sp>
      <p:sp>
        <p:nvSpPr>
          <p:cNvPr id="6" name="矩形 5"/>
          <p:cNvSpPr/>
          <p:nvPr/>
        </p:nvSpPr>
        <p:spPr bwMode="auto">
          <a:xfrm>
            <a:off x="967800" y="1030800"/>
            <a:ext cx="8100000" cy="36000"/>
          </a:xfrm>
          <a:prstGeom prst="rect">
            <a:avLst/>
          </a:prstGeom>
          <a:solidFill>
            <a:srgbClr val="97309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pic>
        <p:nvPicPr>
          <p:cNvPr id="9" name="图片 8" descr="3333560_13180824013hyz.png"/>
          <p:cNvPicPr>
            <a:picLocks noChangeAspect="1"/>
          </p:cNvPicPr>
          <p:nvPr/>
        </p:nvPicPr>
        <p:blipFill>
          <a:blip r:embed="rId5" cstate="print"/>
          <a:stretch>
            <a:fillRect/>
          </a:stretch>
        </p:blipFill>
        <p:spPr>
          <a:xfrm>
            <a:off x="7696200" y="6096000"/>
            <a:ext cx="1167060" cy="616383"/>
          </a:xfrm>
          <a:prstGeom prst="rect">
            <a:avLst/>
          </a:prstGeom>
        </p:spPr>
      </p:pic>
      <p:pic>
        <p:nvPicPr>
          <p:cNvPr id="13" name="图片 12" descr="AcademicExchange_issue01_articles01_img09.jpg"/>
          <p:cNvPicPr>
            <a:picLocks noChangeAspect="1"/>
          </p:cNvPicPr>
          <p:nvPr/>
        </p:nvPicPr>
        <p:blipFill>
          <a:blip r:embed="rId6" cstate="print"/>
          <a:stretch>
            <a:fillRect/>
          </a:stretch>
        </p:blipFill>
        <p:spPr>
          <a:xfrm>
            <a:off x="148354" y="76200"/>
            <a:ext cx="1147046" cy="1143000"/>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2" r:id="rId2"/>
    <p:sldLayoutId id="2147483663" r:id="rId3"/>
  </p:sldLayoutIdLst>
  <p:hf sldNum="0" hdr="0" dt="0"/>
  <p:txStyles>
    <p:titleStyle>
      <a:lvl1pPr algn="ctr" rtl="0" eaLnBrk="0" fontAlgn="base" hangingPunct="0">
        <a:spcBef>
          <a:spcPct val="0"/>
        </a:spcBef>
        <a:spcAft>
          <a:spcPct val="0"/>
        </a:spcAft>
        <a:defRPr sz="4400" b="1">
          <a:solidFill>
            <a:schemeClr val="tx1"/>
          </a:solidFill>
          <a:latin typeface="隶书" pitchFamily="49" charset="-122"/>
          <a:ea typeface="隶书" pitchFamily="49" charset="-122"/>
          <a:cs typeface="+mj-cs"/>
        </a:defRPr>
      </a:lvl1pPr>
      <a:lvl2pPr algn="ctr" rtl="0" eaLnBrk="0" fontAlgn="base" hangingPunct="0">
        <a:spcBef>
          <a:spcPct val="0"/>
        </a:spcBef>
        <a:spcAft>
          <a:spcPct val="0"/>
        </a:spcAft>
        <a:defRPr sz="3200">
          <a:solidFill>
            <a:schemeClr val="bg1"/>
          </a:solidFill>
          <a:latin typeface="Tahoma" pitchFamily="34" charset="0"/>
          <a:ea typeface="黑体" pitchFamily="49" charset="-122"/>
        </a:defRPr>
      </a:lvl2pPr>
      <a:lvl3pPr algn="ctr" rtl="0" eaLnBrk="0" fontAlgn="base" hangingPunct="0">
        <a:spcBef>
          <a:spcPct val="0"/>
        </a:spcBef>
        <a:spcAft>
          <a:spcPct val="0"/>
        </a:spcAft>
        <a:defRPr sz="3200">
          <a:solidFill>
            <a:schemeClr val="bg1"/>
          </a:solidFill>
          <a:latin typeface="Tahoma" pitchFamily="34" charset="0"/>
          <a:ea typeface="黑体" pitchFamily="49" charset="-122"/>
        </a:defRPr>
      </a:lvl3pPr>
      <a:lvl4pPr algn="ctr" rtl="0" eaLnBrk="0" fontAlgn="base" hangingPunct="0">
        <a:spcBef>
          <a:spcPct val="0"/>
        </a:spcBef>
        <a:spcAft>
          <a:spcPct val="0"/>
        </a:spcAft>
        <a:defRPr sz="3200">
          <a:solidFill>
            <a:schemeClr val="bg1"/>
          </a:solidFill>
          <a:latin typeface="Tahoma" pitchFamily="34" charset="0"/>
          <a:ea typeface="黑体" pitchFamily="49" charset="-122"/>
        </a:defRPr>
      </a:lvl4pPr>
      <a:lvl5pPr algn="ctr" rtl="0" eaLnBrk="0" fontAlgn="base" hangingPunct="0">
        <a:spcBef>
          <a:spcPct val="0"/>
        </a:spcBef>
        <a:spcAft>
          <a:spcPct val="0"/>
        </a:spcAft>
        <a:defRPr sz="3200">
          <a:solidFill>
            <a:schemeClr val="bg1"/>
          </a:solidFill>
          <a:latin typeface="Tahoma" pitchFamily="34" charset="0"/>
          <a:ea typeface="黑体" pitchFamily="49" charset="-122"/>
        </a:defRPr>
      </a:lvl5pPr>
      <a:lvl6pPr marL="457200" algn="ctr" rtl="0" fontAlgn="base">
        <a:spcBef>
          <a:spcPct val="0"/>
        </a:spcBef>
        <a:spcAft>
          <a:spcPct val="0"/>
        </a:spcAft>
        <a:defRPr sz="3200">
          <a:solidFill>
            <a:schemeClr val="bg1"/>
          </a:solidFill>
          <a:latin typeface="Tahoma" pitchFamily="34" charset="0"/>
          <a:ea typeface="黑体" pitchFamily="49" charset="-122"/>
        </a:defRPr>
      </a:lvl6pPr>
      <a:lvl7pPr marL="914400" algn="ctr" rtl="0" fontAlgn="base">
        <a:spcBef>
          <a:spcPct val="0"/>
        </a:spcBef>
        <a:spcAft>
          <a:spcPct val="0"/>
        </a:spcAft>
        <a:defRPr sz="3200">
          <a:solidFill>
            <a:schemeClr val="bg1"/>
          </a:solidFill>
          <a:latin typeface="Tahoma" pitchFamily="34" charset="0"/>
          <a:ea typeface="黑体" pitchFamily="49" charset="-122"/>
        </a:defRPr>
      </a:lvl7pPr>
      <a:lvl8pPr marL="1371600" algn="ctr" rtl="0" fontAlgn="base">
        <a:spcBef>
          <a:spcPct val="0"/>
        </a:spcBef>
        <a:spcAft>
          <a:spcPct val="0"/>
        </a:spcAft>
        <a:defRPr sz="3200">
          <a:solidFill>
            <a:schemeClr val="bg1"/>
          </a:solidFill>
          <a:latin typeface="Tahoma" pitchFamily="34" charset="0"/>
          <a:ea typeface="黑体" pitchFamily="49" charset="-122"/>
        </a:defRPr>
      </a:lvl8pPr>
      <a:lvl9pPr marL="1828800" algn="ctr" rtl="0" fontAlgn="base">
        <a:spcBef>
          <a:spcPct val="0"/>
        </a:spcBef>
        <a:spcAft>
          <a:spcPct val="0"/>
        </a:spcAft>
        <a:defRPr sz="3200">
          <a:solidFill>
            <a:schemeClr val="bg1"/>
          </a:solidFill>
          <a:latin typeface="Tahoma" pitchFamily="34" charset="0"/>
          <a:ea typeface="黑体" pitchFamily="49" charset="-122"/>
        </a:defRPr>
      </a:lvl9pPr>
    </p:titleStyle>
    <p:bodyStyle>
      <a:lvl1pPr marL="342900" indent="-342900" algn="l" rtl="0" eaLnBrk="0" fontAlgn="base" hangingPunct="0">
        <a:spcBef>
          <a:spcPct val="20000"/>
        </a:spcBef>
        <a:spcAft>
          <a:spcPct val="0"/>
        </a:spcAft>
        <a:buFont typeface="Wingdings" pitchFamily="2" charset="2"/>
        <a:buChar char=""/>
        <a:defRPr sz="3600" b="1">
          <a:solidFill>
            <a:schemeClr val="tx1"/>
          </a:solidFill>
          <a:effectLst>
            <a:outerShdw blurRad="38100" dist="38100" dir="2700000" algn="tl">
              <a:srgbClr val="C0C0C0"/>
            </a:outerShdw>
          </a:effectLst>
          <a:latin typeface="宋体" pitchFamily="2" charset="-122"/>
          <a:ea typeface="宋体" pitchFamily="2" charset="-122"/>
          <a:cs typeface="+mn-cs"/>
        </a:defRPr>
      </a:lvl1pPr>
      <a:lvl2pPr marL="742950" indent="-285750" algn="l" rtl="0" eaLnBrk="0" fontAlgn="base" hangingPunct="0">
        <a:spcBef>
          <a:spcPct val="20000"/>
        </a:spcBef>
        <a:spcAft>
          <a:spcPct val="0"/>
        </a:spcAft>
        <a:buFont typeface="Wingdings" pitchFamily="2" charset="2"/>
        <a:buChar char=""/>
        <a:defRPr sz="3200">
          <a:solidFill>
            <a:schemeClr val="tx1"/>
          </a:solidFill>
          <a:effectLst>
            <a:outerShdw blurRad="38100" dist="38100" dir="2700000" algn="tl">
              <a:srgbClr val="C0C0C0"/>
            </a:outerShdw>
          </a:effectLst>
          <a:latin typeface="楷体" pitchFamily="49" charset="-122"/>
          <a:ea typeface="楷体" pitchFamily="49" charset="-122"/>
        </a:defRPr>
      </a:lvl2pPr>
      <a:lvl3pPr marL="1143000" indent="-228600" algn="l" rtl="0" eaLnBrk="0" fontAlgn="base" hangingPunct="0">
        <a:spcBef>
          <a:spcPct val="20000"/>
        </a:spcBef>
        <a:spcAft>
          <a:spcPct val="0"/>
        </a:spcAft>
        <a:buFont typeface="Wingdings" pitchFamily="2" charset="2"/>
        <a:buChar char=""/>
        <a:defRPr sz="2800">
          <a:solidFill>
            <a:schemeClr val="tx1"/>
          </a:solidFill>
          <a:effectLst>
            <a:outerShdw blurRad="38100" dist="38100" dir="2700000" algn="tl">
              <a:srgbClr val="C0C0C0"/>
            </a:outerShdw>
          </a:effectLst>
          <a:latin typeface="楷体" pitchFamily="49" charset="-122"/>
          <a:ea typeface="楷体" pitchFamily="49" charset="-122"/>
        </a:defRPr>
      </a:lvl3pPr>
      <a:lvl4pPr marL="1600200" indent="-228600" algn="l" rtl="0" eaLnBrk="0" fontAlgn="base" hangingPunct="0">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gif"/><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79.gif"/><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image" Target="../media/image80.jpg"/><Relationship Id="rId1" Type="http://schemas.openxmlformats.org/officeDocument/2006/relationships/slideLayout" Target="../slideLayouts/slideLayout2.xml"/><Relationship Id="rId4" Type="http://schemas.openxmlformats.org/officeDocument/2006/relationships/image" Target="../media/image82.jpg"/></Relationships>
</file>

<file path=ppt/slides/_rels/slide134.xml.rels><?xml version="1.0" encoding="UTF-8" standalone="yes"?>
<Relationships xmlns="http://schemas.openxmlformats.org/package/2006/relationships"><Relationship Id="rId8" Type="http://schemas.openxmlformats.org/officeDocument/2006/relationships/image" Target="../media/image89.gif"/><Relationship Id="rId3" Type="http://schemas.openxmlformats.org/officeDocument/2006/relationships/image" Target="../media/image84.jpg"/><Relationship Id="rId7" Type="http://schemas.openxmlformats.org/officeDocument/2006/relationships/image" Target="../media/image88.jpg"/><Relationship Id="rId2" Type="http://schemas.openxmlformats.org/officeDocument/2006/relationships/image" Target="../media/image83.jpg"/><Relationship Id="rId1" Type="http://schemas.openxmlformats.org/officeDocument/2006/relationships/slideLayout" Target="../slideLayouts/slideLayout2.xml"/><Relationship Id="rId6" Type="http://schemas.openxmlformats.org/officeDocument/2006/relationships/image" Target="../media/image87.jpg"/><Relationship Id="rId5" Type="http://schemas.openxmlformats.org/officeDocument/2006/relationships/image" Target="../media/image86.jpg"/><Relationship Id="rId4" Type="http://schemas.openxmlformats.org/officeDocument/2006/relationships/image" Target="../media/image85.jpg"/></Relationships>
</file>

<file path=ppt/slides/_rels/slide13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92.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4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gi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64.jpg"/><Relationship Id="rId1" Type="http://schemas.openxmlformats.org/officeDocument/2006/relationships/slideLayout" Target="../slideLayouts/slideLayout2.xml"/><Relationship Id="rId4" Type="http://schemas.openxmlformats.org/officeDocument/2006/relationships/image" Target="../media/image6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a:t>清华大学计算机系 谌卫军</a:t>
            </a:r>
          </a:p>
        </p:txBody>
      </p:sp>
      <p:sp>
        <p:nvSpPr>
          <p:cNvPr id="5" name="标题 4"/>
          <p:cNvSpPr>
            <a:spLocks noGrp="1"/>
          </p:cNvSpPr>
          <p:nvPr>
            <p:ph type="ctrTitle"/>
          </p:nvPr>
        </p:nvSpPr>
        <p:spPr/>
        <p:txBody>
          <a:bodyPr/>
          <a:lstStyle/>
          <a:p>
            <a:r>
              <a:rPr lang="zh-CN" altLang="en-US"/>
              <a:t>第</a:t>
            </a:r>
            <a:r>
              <a:rPr lang="en-US" altLang="zh-CN"/>
              <a:t>5</a:t>
            </a:r>
            <a:r>
              <a:rPr lang="zh-CN" altLang="en-US"/>
              <a:t>章 图形用户界面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ea typeface="宋体" charset="-122"/>
                <a:cs typeface="Times New Roman" pitchFamily="18" charset="0"/>
              </a:rPr>
              <a:t>Color</a:t>
            </a:r>
            <a:r>
              <a:rPr lang="zh-CN" altLang="en-US">
                <a:latin typeface="宋体" pitchFamily="2" charset="-122"/>
                <a:ea typeface="宋体" charset="-122"/>
              </a:rPr>
              <a:t>类常用方法</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10</a:t>
            </a:fld>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val="1089297761"/>
              </p:ext>
            </p:extLst>
          </p:nvPr>
        </p:nvGraphicFramePr>
        <p:xfrm>
          <a:off x="457200" y="1524000"/>
          <a:ext cx="8077200" cy="4632960"/>
        </p:xfrm>
        <a:graphic>
          <a:graphicData uri="http://schemas.openxmlformats.org/drawingml/2006/table">
            <a:tbl>
              <a:tblPr firstRow="1" bandRow="1">
                <a:tableStyleId>{5C22544A-7EE6-4342-B048-85BDC9FD1C3A}</a:tableStyleId>
              </a:tblPr>
              <a:tblGrid>
                <a:gridCol w="3883269">
                  <a:extLst>
                    <a:ext uri="{9D8B030D-6E8A-4147-A177-3AD203B41FA5}">
                      <a16:colId xmlns:a16="http://schemas.microsoft.com/office/drawing/2014/main" val="20000"/>
                    </a:ext>
                  </a:extLst>
                </a:gridCol>
                <a:gridCol w="4193931">
                  <a:extLst>
                    <a:ext uri="{9D8B030D-6E8A-4147-A177-3AD203B41FA5}">
                      <a16:colId xmlns:a16="http://schemas.microsoft.com/office/drawing/2014/main" val="20001"/>
                    </a:ext>
                  </a:extLst>
                </a:gridCol>
              </a:tblGrid>
              <a:tr h="370840">
                <a:tc>
                  <a:txBody>
                    <a:bodyPr/>
                    <a:lstStyle/>
                    <a:p>
                      <a:r>
                        <a:rPr lang="zh-CN" altLang="en-US" sz="2400">
                          <a:solidFill>
                            <a:schemeClr val="tx1"/>
                          </a:solidFill>
                          <a:latin typeface="宋体" pitchFamily="2" charset="-122"/>
                          <a:ea typeface="宋体" pitchFamily="2" charset="-122"/>
                        </a:rPr>
                        <a:t>方法名称</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2400">
                          <a:solidFill>
                            <a:schemeClr val="tx1"/>
                          </a:solidFill>
                          <a:latin typeface="宋体" pitchFamily="2" charset="-122"/>
                          <a:ea typeface="宋体" pitchFamily="2" charset="-122"/>
                        </a:rPr>
                        <a:t>功能描述</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r>
                        <a:rPr lang="en-US" altLang="zh-CN" sz="2000" b="1">
                          <a:solidFill>
                            <a:schemeClr val="tx1"/>
                          </a:solidFill>
                          <a:latin typeface="Courier New" pitchFamily="49" charset="0"/>
                          <a:cs typeface="Courier New" pitchFamily="49" charset="0"/>
                        </a:rPr>
                        <a:t>public int getRed();</a:t>
                      </a:r>
                      <a:endParaRPr lang="zh-CN" altLang="en-US" sz="2000" b="1">
                        <a:solidFill>
                          <a:schemeClr val="tx1"/>
                        </a:solidFill>
                        <a:latin typeface="Courier New" pitchFamily="49" charset="0"/>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a:solidFill>
                            <a:schemeClr val="tx1"/>
                          </a:solidFill>
                          <a:latin typeface="宋体" pitchFamily="2" charset="-122"/>
                          <a:ea typeface="宋体" pitchFamily="2" charset="-122"/>
                          <a:cs typeface="Times New Roman" pitchFamily="18" charset="0"/>
                        </a:rPr>
                        <a:t>返回红色分量值（</a:t>
                      </a:r>
                      <a:r>
                        <a:rPr lang="en-US" altLang="zh-CN" sz="2400" b="1">
                          <a:solidFill>
                            <a:schemeClr val="tx1"/>
                          </a:solidFill>
                          <a:latin typeface="宋体" pitchFamily="2" charset="-122"/>
                          <a:ea typeface="宋体" pitchFamily="2" charset="-122"/>
                          <a:cs typeface="Times New Roman" pitchFamily="18" charset="0"/>
                        </a:rPr>
                        <a:t>0-255</a:t>
                      </a:r>
                      <a:r>
                        <a:rPr lang="zh-CN" altLang="en-US" sz="2400" b="1">
                          <a:solidFill>
                            <a:schemeClr val="tx1"/>
                          </a:solidFill>
                          <a:latin typeface="宋体" pitchFamily="2" charset="-122"/>
                          <a:ea typeface="宋体" pitchFamily="2" charset="-122"/>
                          <a:cs typeface="Times New Roman" pitchFamily="18" charset="0"/>
                        </a:rPr>
                        <a:t>）</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sz="2000" b="1" kern="1200">
                          <a:solidFill>
                            <a:schemeClr val="tx1"/>
                          </a:solidFill>
                          <a:latin typeface="Courier New" pitchFamily="49" charset="0"/>
                          <a:ea typeface="+mn-ea"/>
                          <a:cs typeface="Courier New" pitchFamily="49" charset="0"/>
                        </a:rPr>
                        <a:t>public int getGreen();</a:t>
                      </a:r>
                      <a:endParaRPr lang="zh-CN" altLang="en-US" sz="2000" b="1" kern="120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a:solidFill>
                            <a:schemeClr val="tx1"/>
                          </a:solidFill>
                          <a:latin typeface="宋体" pitchFamily="2" charset="-122"/>
                          <a:ea typeface="宋体" pitchFamily="2" charset="-122"/>
                          <a:cs typeface="Times New Roman" pitchFamily="18" charset="0"/>
                        </a:rPr>
                        <a:t>返回绿色分量值</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sz="2000" b="1" kern="1200">
                          <a:solidFill>
                            <a:schemeClr val="tx1"/>
                          </a:solidFill>
                          <a:latin typeface="Courier New" pitchFamily="49" charset="0"/>
                          <a:ea typeface="+mn-ea"/>
                          <a:cs typeface="Courier New" pitchFamily="49" charset="0"/>
                        </a:rPr>
                        <a:t>public int getBlue();</a:t>
                      </a:r>
                      <a:endParaRPr lang="zh-CN" altLang="en-US" sz="2000" b="1" kern="120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a:solidFill>
                            <a:schemeClr val="tx1"/>
                          </a:solidFill>
                          <a:latin typeface="宋体" pitchFamily="2" charset="-122"/>
                          <a:ea typeface="宋体" pitchFamily="2" charset="-122"/>
                          <a:cs typeface="Times New Roman" pitchFamily="18" charset="0"/>
                        </a:rPr>
                        <a:t>返回蓝色分量值</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altLang="zh-CN" sz="2000" b="1" kern="1200">
                          <a:solidFill>
                            <a:schemeClr val="tx1"/>
                          </a:solidFill>
                          <a:latin typeface="Courier New" pitchFamily="49" charset="0"/>
                          <a:ea typeface="+mn-ea"/>
                          <a:cs typeface="Courier New" pitchFamily="49" charset="0"/>
                        </a:rPr>
                        <a:t>public Color brighter();</a:t>
                      </a:r>
                      <a:endParaRPr lang="zh-CN" altLang="en-US" sz="2000" b="1" kern="120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a:solidFill>
                            <a:schemeClr val="tx1"/>
                          </a:solidFill>
                          <a:latin typeface="宋体" pitchFamily="2" charset="-122"/>
                          <a:ea typeface="宋体" pitchFamily="2" charset="-122"/>
                          <a:cs typeface="Times New Roman" pitchFamily="18" charset="0"/>
                        </a:rPr>
                        <a:t>把颜色变得更明亮一些</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altLang="zh-CN" sz="2000" b="1" kern="1200">
                          <a:solidFill>
                            <a:schemeClr val="tx1"/>
                          </a:solidFill>
                          <a:latin typeface="Courier New" pitchFamily="49" charset="0"/>
                          <a:ea typeface="+mn-ea"/>
                          <a:cs typeface="Courier New" pitchFamily="49" charset="0"/>
                        </a:rPr>
                        <a:t>public Color darker();</a:t>
                      </a:r>
                      <a:endParaRPr lang="zh-CN" altLang="en-US" sz="2000" b="1" kern="120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a:solidFill>
                            <a:schemeClr val="tx1"/>
                          </a:solidFill>
                          <a:latin typeface="宋体" pitchFamily="2" charset="-122"/>
                          <a:ea typeface="宋体" pitchFamily="2" charset="-122"/>
                          <a:cs typeface="Times New Roman" pitchFamily="18" charset="0"/>
                        </a:rPr>
                        <a:t>把颜色变得更暗一些</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altLang="zh-CN" sz="2000" b="1" kern="1200">
                          <a:solidFill>
                            <a:schemeClr val="tx1"/>
                          </a:solidFill>
                          <a:latin typeface="Courier New" pitchFamily="49" charset="0"/>
                          <a:ea typeface="+mn-ea"/>
                          <a:cs typeface="Courier New" pitchFamily="49" charset="0"/>
                        </a:rPr>
                        <a:t>public boolean equals(Object obj);</a:t>
                      </a:r>
                      <a:endParaRPr lang="zh-CN" altLang="en-US" sz="2000" b="1" kern="120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a:solidFill>
                            <a:schemeClr val="tx1"/>
                          </a:solidFill>
                          <a:latin typeface="宋体" pitchFamily="2" charset="-122"/>
                          <a:ea typeface="宋体" pitchFamily="2" charset="-122"/>
                          <a:cs typeface="Times New Roman" pitchFamily="18" charset="0"/>
                        </a:rPr>
                        <a:t>判断两个颜色对象是否同色</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gridSpan="2">
                  <a:txBody>
                    <a:bodyPr/>
                    <a:lstStyle/>
                    <a:p>
                      <a:r>
                        <a:rPr lang="zh-CN" altLang="en-US" sz="2400" b="1" kern="1200">
                          <a:solidFill>
                            <a:schemeClr val="tx1"/>
                          </a:solidFill>
                          <a:latin typeface="宋体" pitchFamily="2" charset="-122"/>
                          <a:ea typeface="宋体" pitchFamily="2" charset="-122"/>
                          <a:cs typeface="Courier New" pitchFamily="49" charset="0"/>
                        </a:rPr>
                        <a:t>静态常量：</a:t>
                      </a:r>
                      <a:r>
                        <a:rPr lang="en-US" altLang="zh-CN" sz="2400" b="1" kern="1200">
                          <a:solidFill>
                            <a:schemeClr val="tx1"/>
                          </a:solidFill>
                          <a:latin typeface="Courier New" pitchFamily="49" charset="0"/>
                          <a:ea typeface="宋体" pitchFamily="2" charset="-122"/>
                          <a:cs typeface="Courier New" pitchFamily="49" charset="0"/>
                        </a:rPr>
                        <a:t>WHITE</a:t>
                      </a:r>
                      <a:r>
                        <a:rPr lang="zh-CN" altLang="en-US" sz="2400" b="1" kern="1200">
                          <a:solidFill>
                            <a:schemeClr val="tx1"/>
                          </a:solidFill>
                          <a:latin typeface="宋体" pitchFamily="2" charset="-122"/>
                          <a:ea typeface="宋体" pitchFamily="2" charset="-122"/>
                          <a:cs typeface="Courier New" pitchFamily="49" charset="0"/>
                        </a:rPr>
                        <a:t>、</a:t>
                      </a:r>
                      <a:r>
                        <a:rPr lang="en-US" altLang="zh-CN" sz="2400" b="1" kern="1200">
                          <a:solidFill>
                            <a:schemeClr val="tx1"/>
                          </a:solidFill>
                          <a:latin typeface="Courier New" pitchFamily="49" charset="0"/>
                          <a:ea typeface="宋体" pitchFamily="2" charset="-122"/>
                          <a:cs typeface="Courier New" pitchFamily="49" charset="0"/>
                        </a:rPr>
                        <a:t>LIGHT_GRAY</a:t>
                      </a:r>
                      <a:r>
                        <a:rPr lang="zh-CN" altLang="en-US" sz="2400" b="1" kern="1200">
                          <a:solidFill>
                            <a:schemeClr val="tx1"/>
                          </a:solidFill>
                          <a:latin typeface="Courier New" pitchFamily="49" charset="0"/>
                          <a:ea typeface="宋体" pitchFamily="2" charset="-122"/>
                          <a:cs typeface="Courier New" pitchFamily="49" charset="0"/>
                        </a:rPr>
                        <a:t>、</a:t>
                      </a:r>
                      <a:r>
                        <a:rPr lang="en-US" altLang="zh-CN" sz="2400" b="1" kern="1200">
                          <a:solidFill>
                            <a:schemeClr val="tx1"/>
                          </a:solidFill>
                          <a:latin typeface="Courier New" pitchFamily="49" charset="0"/>
                          <a:ea typeface="宋体" pitchFamily="2" charset="-122"/>
                          <a:cs typeface="Courier New" pitchFamily="49" charset="0"/>
                        </a:rPr>
                        <a:t>GRAY</a:t>
                      </a:r>
                      <a:r>
                        <a:rPr lang="zh-CN" altLang="en-US" sz="2400" b="1" kern="1200">
                          <a:solidFill>
                            <a:schemeClr val="tx1"/>
                          </a:solidFill>
                          <a:latin typeface="Courier New" pitchFamily="49" charset="0"/>
                          <a:ea typeface="宋体" pitchFamily="2" charset="-122"/>
                          <a:cs typeface="Courier New" pitchFamily="49" charset="0"/>
                        </a:rPr>
                        <a:t>、</a:t>
                      </a:r>
                      <a:r>
                        <a:rPr lang="en-US" altLang="zh-CN" sz="2400" b="1" kern="1200">
                          <a:solidFill>
                            <a:schemeClr val="tx1"/>
                          </a:solidFill>
                          <a:latin typeface="Courier New" pitchFamily="49" charset="0"/>
                          <a:ea typeface="宋体" pitchFamily="2" charset="-122"/>
                          <a:cs typeface="Courier New" pitchFamily="49" charset="0"/>
                        </a:rPr>
                        <a:t>DARK_GRAY</a:t>
                      </a:r>
                      <a:r>
                        <a:rPr lang="zh-CN" altLang="en-US" sz="2400" b="1" kern="1200">
                          <a:solidFill>
                            <a:schemeClr val="tx1"/>
                          </a:solidFill>
                          <a:latin typeface="Courier New" pitchFamily="49" charset="0"/>
                          <a:ea typeface="宋体" pitchFamily="2" charset="-122"/>
                          <a:cs typeface="Courier New" pitchFamily="49" charset="0"/>
                        </a:rPr>
                        <a:t>、</a:t>
                      </a:r>
                      <a:r>
                        <a:rPr lang="en-US" altLang="zh-CN" sz="2400" b="1" kern="1200">
                          <a:solidFill>
                            <a:schemeClr val="tx1"/>
                          </a:solidFill>
                          <a:latin typeface="Courier New" pitchFamily="49" charset="0"/>
                          <a:ea typeface="宋体" pitchFamily="2" charset="-122"/>
                          <a:cs typeface="Courier New" pitchFamily="49" charset="0"/>
                        </a:rPr>
                        <a:t>BLACK</a:t>
                      </a:r>
                      <a:r>
                        <a:rPr lang="zh-CN" altLang="en-US" sz="2400" b="1" kern="1200">
                          <a:solidFill>
                            <a:schemeClr val="tx1"/>
                          </a:solidFill>
                          <a:latin typeface="Courier New" pitchFamily="49" charset="0"/>
                          <a:ea typeface="宋体" pitchFamily="2" charset="-122"/>
                          <a:cs typeface="Courier New" pitchFamily="49" charset="0"/>
                        </a:rPr>
                        <a:t>、</a:t>
                      </a:r>
                      <a:r>
                        <a:rPr lang="en-US" altLang="zh-CN" sz="2400" b="1" kern="1200">
                          <a:solidFill>
                            <a:schemeClr val="tx1"/>
                          </a:solidFill>
                          <a:latin typeface="Courier New" pitchFamily="49" charset="0"/>
                          <a:ea typeface="宋体" pitchFamily="2" charset="-122"/>
                          <a:cs typeface="Courier New" pitchFamily="49" charset="0"/>
                        </a:rPr>
                        <a:t>RED</a:t>
                      </a:r>
                      <a:r>
                        <a:rPr lang="zh-CN" altLang="en-US" sz="2400" b="1" kern="1200">
                          <a:solidFill>
                            <a:schemeClr val="tx1"/>
                          </a:solidFill>
                          <a:latin typeface="Courier New" pitchFamily="49" charset="0"/>
                          <a:ea typeface="宋体" pitchFamily="2" charset="-122"/>
                          <a:cs typeface="Courier New" pitchFamily="49" charset="0"/>
                        </a:rPr>
                        <a:t>、</a:t>
                      </a:r>
                      <a:r>
                        <a:rPr lang="en-US" altLang="zh-CN" sz="2400" b="1" kern="1200">
                          <a:solidFill>
                            <a:schemeClr val="tx1"/>
                          </a:solidFill>
                          <a:latin typeface="Courier New" pitchFamily="49" charset="0"/>
                          <a:ea typeface="宋体" pitchFamily="2" charset="-122"/>
                          <a:cs typeface="Courier New" pitchFamily="49" charset="0"/>
                        </a:rPr>
                        <a:t>PINK</a:t>
                      </a:r>
                      <a:r>
                        <a:rPr lang="zh-CN" altLang="en-US" sz="2400" b="1" kern="1200">
                          <a:solidFill>
                            <a:schemeClr val="tx1"/>
                          </a:solidFill>
                          <a:latin typeface="Courier New" pitchFamily="49" charset="0"/>
                          <a:ea typeface="宋体" pitchFamily="2" charset="-122"/>
                          <a:cs typeface="Courier New" pitchFamily="49" charset="0"/>
                        </a:rPr>
                        <a:t>、</a:t>
                      </a:r>
                      <a:r>
                        <a:rPr lang="en-US" altLang="zh-CN" sz="2400" b="1" kern="1200">
                          <a:solidFill>
                            <a:schemeClr val="tx1"/>
                          </a:solidFill>
                          <a:latin typeface="Courier New" pitchFamily="49" charset="0"/>
                          <a:ea typeface="宋体" pitchFamily="2" charset="-122"/>
                          <a:cs typeface="Courier New" pitchFamily="49" charset="0"/>
                        </a:rPr>
                        <a:t>ORANGE</a:t>
                      </a:r>
                      <a:r>
                        <a:rPr lang="zh-CN" altLang="en-US" sz="2400" b="1" kern="1200">
                          <a:solidFill>
                            <a:schemeClr val="tx1"/>
                          </a:solidFill>
                          <a:latin typeface="Courier New" pitchFamily="49" charset="0"/>
                          <a:ea typeface="宋体" pitchFamily="2" charset="-122"/>
                          <a:cs typeface="Courier New" pitchFamily="49" charset="0"/>
                        </a:rPr>
                        <a:t>、</a:t>
                      </a:r>
                      <a:r>
                        <a:rPr lang="en-US" altLang="zh-CN" sz="2400" b="1" kern="1200">
                          <a:solidFill>
                            <a:schemeClr val="tx1"/>
                          </a:solidFill>
                          <a:latin typeface="Courier New" pitchFamily="49" charset="0"/>
                          <a:ea typeface="宋体" pitchFamily="2" charset="-122"/>
                          <a:cs typeface="Courier New" pitchFamily="49" charset="0"/>
                        </a:rPr>
                        <a:t>YELLOW</a:t>
                      </a:r>
                      <a:r>
                        <a:rPr lang="zh-CN" altLang="en-US" sz="2400" b="1" kern="1200">
                          <a:solidFill>
                            <a:schemeClr val="tx1"/>
                          </a:solidFill>
                          <a:latin typeface="Courier New" pitchFamily="49" charset="0"/>
                          <a:ea typeface="宋体" pitchFamily="2" charset="-122"/>
                          <a:cs typeface="Courier New" pitchFamily="49" charset="0"/>
                        </a:rPr>
                        <a:t>、</a:t>
                      </a:r>
                      <a:r>
                        <a:rPr lang="en-US" altLang="zh-CN" sz="2400" b="1" kern="1200">
                          <a:solidFill>
                            <a:schemeClr val="tx1"/>
                          </a:solidFill>
                          <a:latin typeface="Courier New" pitchFamily="49" charset="0"/>
                          <a:ea typeface="宋体" pitchFamily="2" charset="-122"/>
                          <a:cs typeface="Courier New" pitchFamily="49" charset="0"/>
                        </a:rPr>
                        <a:t>GREEN</a:t>
                      </a:r>
                      <a:r>
                        <a:rPr lang="zh-CN" altLang="en-US" sz="2400" b="1" kern="1200">
                          <a:solidFill>
                            <a:schemeClr val="tx1"/>
                          </a:solidFill>
                          <a:latin typeface="Courier New" pitchFamily="49" charset="0"/>
                          <a:ea typeface="宋体" pitchFamily="2" charset="-122"/>
                          <a:cs typeface="Courier New" pitchFamily="49" charset="0"/>
                        </a:rPr>
                        <a:t>、</a:t>
                      </a:r>
                      <a:r>
                        <a:rPr lang="en-US" altLang="zh-CN" sz="2400" b="1" kern="1200">
                          <a:solidFill>
                            <a:schemeClr val="tx1"/>
                          </a:solidFill>
                          <a:latin typeface="Courier New" pitchFamily="49" charset="0"/>
                          <a:ea typeface="宋体" pitchFamily="2" charset="-122"/>
                          <a:cs typeface="Courier New" pitchFamily="49" charset="0"/>
                        </a:rPr>
                        <a:t>MAGENTA</a:t>
                      </a:r>
                      <a:r>
                        <a:rPr lang="zh-CN" altLang="en-US" sz="2400" b="1" kern="1200">
                          <a:solidFill>
                            <a:schemeClr val="tx1"/>
                          </a:solidFill>
                          <a:latin typeface="Courier New" pitchFamily="49" charset="0"/>
                          <a:ea typeface="宋体" pitchFamily="2" charset="-122"/>
                          <a:cs typeface="Courier New" pitchFamily="49" charset="0"/>
                        </a:rPr>
                        <a:t>、</a:t>
                      </a:r>
                      <a:r>
                        <a:rPr lang="en-US" altLang="zh-CN" sz="2400" b="1" kern="1200">
                          <a:solidFill>
                            <a:schemeClr val="tx1"/>
                          </a:solidFill>
                          <a:latin typeface="Courier New" pitchFamily="49" charset="0"/>
                          <a:ea typeface="宋体" pitchFamily="2" charset="-122"/>
                          <a:cs typeface="Courier New" pitchFamily="49" charset="0"/>
                        </a:rPr>
                        <a:t>CYAN</a:t>
                      </a:r>
                      <a:r>
                        <a:rPr lang="zh-CN" altLang="en-US" sz="2400" b="1" kern="1200">
                          <a:solidFill>
                            <a:schemeClr val="tx1"/>
                          </a:solidFill>
                          <a:latin typeface="Courier New" pitchFamily="49" charset="0"/>
                          <a:ea typeface="宋体" pitchFamily="2" charset="-122"/>
                          <a:cs typeface="Courier New" pitchFamily="49" charset="0"/>
                        </a:rPr>
                        <a:t>、</a:t>
                      </a:r>
                      <a:r>
                        <a:rPr lang="en-US" altLang="zh-CN" sz="2400" b="1" kern="1200">
                          <a:solidFill>
                            <a:schemeClr val="tx1"/>
                          </a:solidFill>
                          <a:latin typeface="Courier New" pitchFamily="49" charset="0"/>
                          <a:ea typeface="宋体" pitchFamily="2" charset="-122"/>
                          <a:cs typeface="Courier New" pitchFamily="49" charset="0"/>
                        </a:rPr>
                        <a:t>BLUE</a:t>
                      </a:r>
                      <a:endParaRPr lang="zh-CN" altLang="en-US" sz="2400" b="1" kern="1200">
                        <a:solidFill>
                          <a:schemeClr val="tx1"/>
                        </a:solidFill>
                        <a:latin typeface="Courier New" pitchFamily="49" charset="0"/>
                        <a:ea typeface="宋体" pitchFamily="2" charset="-122"/>
                        <a:cs typeface="Courier New"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zh-CN" altLang="en-US" sz="24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093575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JRadioButton</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100</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447800"/>
            <a:ext cx="7696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en-US" altLang="zh-CN" sz="3200" b="1" kern="0">
                <a:latin typeface="Times New Roman" panose="02020603050405020304" pitchFamily="18" charset="0"/>
                <a:ea typeface="宋体" pitchFamily="2" charset="-122"/>
                <a:cs typeface="Times New Roman" panose="02020603050405020304" pitchFamily="18" charset="0"/>
              </a:rPr>
              <a:t>JRadioButton</a:t>
            </a:r>
            <a:r>
              <a:rPr lang="zh-CN" altLang="en-US" sz="3200" b="1" kern="0">
                <a:latin typeface="Times New Roman" panose="02020603050405020304" pitchFamily="18" charset="0"/>
                <a:ea typeface="宋体" pitchFamily="2" charset="-122"/>
                <a:cs typeface="Times New Roman" panose="02020603050405020304" pitchFamily="18" charset="0"/>
              </a:rPr>
              <a:t>（单选按钮）</a:t>
            </a:r>
            <a:endParaRPr lang="en-US" altLang="zh-CN" sz="3200" b="1" kern="0">
              <a:latin typeface="Times New Roman" panose="02020603050405020304" pitchFamily="18" charset="0"/>
              <a:ea typeface="宋体" pitchFamily="2" charset="-122"/>
              <a:cs typeface="Times New Roman" panose="02020603050405020304" pitchFamily="18" charset="0"/>
            </a:endParaRPr>
          </a:p>
          <a:p>
            <a:pPr marL="914400" lvl="1" indent="-457200">
              <a:spcBef>
                <a:spcPts val="1200"/>
              </a:spcBef>
              <a:buClr>
                <a:schemeClr val="tx1"/>
              </a:buClr>
              <a:buSzPct val="80000"/>
              <a:buFont typeface="Wingdings" pitchFamily="2" charset="2"/>
              <a:buChar char=""/>
              <a:defRPr/>
            </a:pPr>
            <a:r>
              <a:rPr lang="zh-CN" altLang="en-US" sz="2800" b="1" kern="0">
                <a:latin typeface="Times New Roman" pitchFamily="18" charset="0"/>
                <a:ea typeface="楷体_GB2312" pitchFamily="49" charset="-122"/>
                <a:cs typeface="Times New Roman" pitchFamily="18" charset="0"/>
              </a:rPr>
              <a:t>有两种状态：选定或未选定</a:t>
            </a:r>
            <a:endParaRPr lang="en-US" altLang="zh-CN" sz="2800" b="1" kern="0">
              <a:latin typeface="Times New Roman" pitchFamily="18" charset="0"/>
              <a:ea typeface="楷体_GB2312" pitchFamily="49" charset="-122"/>
              <a:cs typeface="Times New Roman" pitchFamily="18" charset="0"/>
            </a:endParaRPr>
          </a:p>
          <a:p>
            <a:pPr marL="914400" lvl="1" indent="-457200">
              <a:spcBef>
                <a:spcPts val="1200"/>
              </a:spcBef>
              <a:buClr>
                <a:schemeClr val="tx1"/>
              </a:buClr>
              <a:buSzPct val="80000"/>
              <a:buFont typeface="Wingdings" pitchFamily="2" charset="2"/>
              <a:buChar char=""/>
              <a:defRPr/>
            </a:pPr>
            <a:r>
              <a:rPr lang="zh-CN" altLang="en-US" sz="2800" b="1" kern="0">
                <a:latin typeface="Times New Roman" pitchFamily="18" charset="0"/>
                <a:ea typeface="楷体_GB2312" pitchFamily="49" charset="-122"/>
                <a:cs typeface="Times New Roman" pitchFamily="18" charset="0"/>
              </a:rPr>
              <a:t>通常以按钮组的形式出现，在该组中，每次只能有一个按钮被选定，若选定了某个按钮，则意味着其余按钮不再被选定</a:t>
            </a:r>
            <a:endParaRPr lang="en-US" altLang="zh-CN" sz="2800" b="1" kern="0">
              <a:latin typeface="Times New Roman" pitchFamily="18" charset="0"/>
              <a:ea typeface="楷体_GB2312" pitchFamily="49" charset="-122"/>
              <a:cs typeface="Times New Roman" pitchFamily="18" charset="0"/>
            </a:endParaRPr>
          </a:p>
          <a:p>
            <a:pPr marL="450850" lvl="0" indent="-450850">
              <a:spcBef>
                <a:spcPct val="50000"/>
              </a:spcBef>
              <a:buClr>
                <a:schemeClr val="tx1"/>
              </a:buClr>
              <a:buSzPct val="90000"/>
              <a:buFont typeface="Wingdings 2" pitchFamily="18" charset="2"/>
              <a:buChar char="ö"/>
              <a:defRPr/>
            </a:pPr>
            <a:r>
              <a:rPr lang="en-US" altLang="zh-CN" sz="3200" b="1" kern="0">
                <a:latin typeface="Times New Roman" panose="02020603050405020304" pitchFamily="18" charset="0"/>
                <a:ea typeface="宋体" pitchFamily="2" charset="-122"/>
                <a:cs typeface="Times New Roman" panose="02020603050405020304" pitchFamily="18" charset="0"/>
              </a:rPr>
              <a:t>ButtonGroup</a:t>
            </a:r>
            <a:r>
              <a:rPr lang="zh-CN" altLang="en-US" sz="3200" b="1" kern="0">
                <a:latin typeface="Times New Roman" panose="02020603050405020304" pitchFamily="18" charset="0"/>
                <a:ea typeface="宋体" pitchFamily="2" charset="-122"/>
                <a:cs typeface="Times New Roman" panose="02020603050405020304" pitchFamily="18" charset="0"/>
              </a:rPr>
              <a:t>（按钮组）</a:t>
            </a:r>
            <a:endParaRPr kumimoji="0" lang="en-US" altLang="zh-CN" sz="32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539750">
              <a:spcBef>
                <a:spcPct val="50000"/>
              </a:spcBef>
              <a:buSzPct val="80000"/>
              <a:buFont typeface="Wingdings" pitchFamily="2" charset="2"/>
              <a:buChar char="J"/>
              <a:defRPr/>
            </a:pPr>
            <a:r>
              <a:rPr lang="zh-CN" altLang="en-US" sz="2800" b="1" kern="0">
                <a:latin typeface="Times New Roman" pitchFamily="18" charset="0"/>
                <a:ea typeface="楷体_GB2312" pitchFamily="49" charset="-122"/>
                <a:cs typeface="Times New Roman" pitchFamily="18" charset="0"/>
              </a:rPr>
              <a:t>维护单选按钮之间的逻辑关系</a:t>
            </a:r>
            <a:endParaRPr lang="en-US" altLang="zh-CN" sz="2800" b="1" kern="0">
              <a:latin typeface="Times New Roman" pitchFamily="18" charset="0"/>
              <a:ea typeface="楷体_GB2312" pitchFamily="49" charset="-122"/>
              <a:cs typeface="Times New Roman" pitchFamily="18" charset="0"/>
            </a:endParaRPr>
          </a:p>
          <a:p>
            <a:pPr marL="982663" lvl="1" indent="-539750">
              <a:spcBef>
                <a:spcPts val="1200"/>
              </a:spcBef>
              <a:buSzPct val="80000"/>
              <a:buFont typeface="Wingdings" pitchFamily="2" charset="2"/>
              <a:buChar char="J"/>
              <a:defRPr/>
            </a:pPr>
            <a:r>
              <a:rPr lang="zh-CN" altLang="en-US" sz="2800" b="1" kern="0">
                <a:latin typeface="Times New Roman" pitchFamily="18" charset="0"/>
                <a:ea typeface="楷体_GB2312" pitchFamily="49" charset="-122"/>
                <a:cs typeface="Times New Roman" pitchFamily="18" charset="0"/>
              </a:rPr>
              <a:t>用方法</a:t>
            </a:r>
            <a:r>
              <a:rPr lang="en-US" altLang="zh-CN" sz="2800" b="1" kern="0">
                <a:latin typeface="Times New Roman" pitchFamily="18" charset="0"/>
                <a:ea typeface="楷体_GB2312" pitchFamily="49" charset="-122"/>
                <a:cs typeface="Times New Roman" pitchFamily="18" charset="0"/>
              </a:rPr>
              <a:t>add</a:t>
            </a:r>
            <a:r>
              <a:rPr lang="zh-CN" altLang="en-US" sz="2800" b="1" kern="0">
                <a:latin typeface="Times New Roman" pitchFamily="18" charset="0"/>
                <a:ea typeface="楷体_GB2312" pitchFamily="49" charset="-122"/>
                <a:cs typeface="Times New Roman" pitchFamily="18" charset="0"/>
              </a:rPr>
              <a:t>把一个按钮与一个按钮组关联</a:t>
            </a:r>
            <a:endParaRPr lang="en-US" altLang="zh-CN" sz="2800" b="1" kern="0">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val="42019993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状态按钮举例</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101</a:t>
            </a:fld>
            <a:endParaRPr lang="en-US" altLang="zh-CN"/>
          </a:p>
        </p:txBody>
      </p:sp>
      <p:sp>
        <p:nvSpPr>
          <p:cNvPr id="5" name="Text Box 3"/>
          <p:cNvSpPr txBox="1">
            <a:spLocks noChangeArrowheads="1"/>
          </p:cNvSpPr>
          <p:nvPr/>
        </p:nvSpPr>
        <p:spPr bwMode="auto">
          <a:xfrm>
            <a:off x="304800" y="1066800"/>
            <a:ext cx="8458200" cy="56323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import java.awt.*;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import java.awt.event.*;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import javax.swing.*;</a:t>
            </a:r>
          </a:p>
          <a:p>
            <a:pPr eaLnBrk="1" hangingPunct="1">
              <a:lnSpc>
                <a:spcPts val="1800"/>
              </a:lnSpc>
              <a:spcBef>
                <a:spcPts val="0"/>
              </a:spcBef>
              <a:buNone/>
            </a:pPr>
            <a:endParaRPr kumimoji="1" lang="en-US" altLang="zh-CN" sz="1800" b="1">
              <a:solidFill>
                <a:schemeClr val="tx1"/>
              </a:solidFill>
              <a:ea typeface="宋体" charset="-122"/>
              <a:cs typeface="Times New Roman" pitchFamily="18" charset="0"/>
            </a:endParaRP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public class StateButtons extends JFrame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JLabel labelProducts, labelGender, labelPay, iconPay;</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JCheckBox checkPhone, checkAirPod, checkChargingPad, checkShell;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JRadioButton radioMale, radioFemale, radioOthers;</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JRadioButton radioWeChat, radioAlipay, radioKidney;</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JButton buttonBuy, buttonNotBuy;</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public StateButtons() {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super("</a:t>
            </a:r>
            <a:r>
              <a:rPr kumimoji="1" lang="zh-CN" altLang="en-US" sz="1800" b="1">
                <a:solidFill>
                  <a:schemeClr val="tx1"/>
                </a:solidFill>
                <a:ea typeface="宋体" charset="-122"/>
                <a:cs typeface="Times New Roman" pitchFamily="18" charset="0"/>
              </a:rPr>
              <a:t>来买苹果手机啦！</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Font font = new Font("</a:t>
            </a:r>
            <a:r>
              <a:rPr kumimoji="1" lang="zh-CN" altLang="en-US" sz="1800" b="1">
                <a:solidFill>
                  <a:schemeClr val="tx1"/>
                </a:solidFill>
                <a:ea typeface="宋体" charset="-122"/>
                <a:cs typeface="Times New Roman" pitchFamily="18" charset="0"/>
              </a:rPr>
              <a:t>宋体</a:t>
            </a:r>
            <a:r>
              <a:rPr kumimoji="1" lang="en-US" altLang="zh-CN" sz="1800" b="1">
                <a:solidFill>
                  <a:schemeClr val="tx1"/>
                </a:solidFill>
                <a:ea typeface="宋体" charset="-122"/>
                <a:cs typeface="Times New Roman" pitchFamily="18" charset="0"/>
              </a:rPr>
              <a:t>", Font.PLAIN, 20);</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UIManager.put("Button.font", font);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UIManager.put("CheckBox.font", font);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UIManager.put("Label.font", font);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UIManager.put("RadioButton.font", font);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UIManager.put("OptionPane.messageFont", font);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UIManager.put("OptionPane.buttonFont", font);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JPanel panelContent = (JPanel)getContentPane();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panelContent.setLayout(new GridLayout(4, 1));</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FlowLayout flowlayout = new FlowLayout();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flowlayout.setAlignment(FlowLayout.LEFT); </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3268980"/>
            <a:ext cx="3221523" cy="2293620"/>
          </a:xfrm>
          <a:prstGeom prst="rect">
            <a:avLst/>
          </a:prstGeom>
        </p:spPr>
      </p:pic>
    </p:spTree>
    <p:extLst>
      <p:ext uri="{BB962C8B-B14F-4D97-AF65-F5344CB8AC3E}">
        <p14:creationId xmlns:p14="http://schemas.microsoft.com/office/powerpoint/2010/main" val="24628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状态按钮举例</a:t>
            </a:r>
            <a:r>
              <a:rPr lang="en-US" altLang="zh-CN"/>
              <a:t>(2)</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102</a:t>
            </a:fld>
            <a:endParaRPr lang="en-US" altLang="zh-CN"/>
          </a:p>
        </p:txBody>
      </p:sp>
      <p:sp>
        <p:nvSpPr>
          <p:cNvPr id="5" name="Text Box 3"/>
          <p:cNvSpPr txBox="1">
            <a:spLocks noChangeArrowheads="1"/>
          </p:cNvSpPr>
          <p:nvPr/>
        </p:nvSpPr>
        <p:spPr bwMode="auto">
          <a:xfrm>
            <a:off x="381000" y="1260686"/>
            <a:ext cx="8458200" cy="54014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nchorCtr="0">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labelProducts = new JLabel("</a:t>
            </a:r>
            <a:r>
              <a:rPr kumimoji="1" lang="zh-CN" altLang="en-US" sz="1800" b="1">
                <a:solidFill>
                  <a:schemeClr val="tx1"/>
                </a:solidFill>
                <a:ea typeface="宋体" charset="-122"/>
                <a:cs typeface="Times New Roman" pitchFamily="18" charset="0"/>
              </a:rPr>
              <a:t>产品：</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checkPhone = new JCheckBox("iPhone", true);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checkAirPod = new JCheckBox("</a:t>
            </a:r>
            <a:r>
              <a:rPr kumimoji="1" lang="zh-CN" altLang="en-US" sz="1800" b="1">
                <a:solidFill>
                  <a:schemeClr val="tx1"/>
                </a:solidFill>
                <a:ea typeface="宋体" charset="-122"/>
                <a:cs typeface="Times New Roman" pitchFamily="18" charset="0"/>
              </a:rPr>
              <a:t>耳机</a:t>
            </a:r>
            <a:r>
              <a:rPr kumimoji="1" lang="en-US" altLang="zh-CN" sz="1800" b="1">
                <a:solidFill>
                  <a:schemeClr val="tx1"/>
                </a:solidFill>
                <a:ea typeface="宋体" charset="-122"/>
                <a:cs typeface="Times New Roman" pitchFamily="18" charset="0"/>
              </a:rPr>
              <a:t>", false);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checkChargingPad = new JCheckBox("</a:t>
            </a:r>
            <a:r>
              <a:rPr kumimoji="1" lang="zh-CN" altLang="en-US" sz="1800" b="1">
                <a:solidFill>
                  <a:schemeClr val="tx1"/>
                </a:solidFill>
                <a:ea typeface="宋体" charset="-122"/>
                <a:cs typeface="Times New Roman" pitchFamily="18" charset="0"/>
              </a:rPr>
              <a:t>无线充电器</a:t>
            </a:r>
            <a:r>
              <a:rPr kumimoji="1" lang="en-US" altLang="zh-CN" sz="1800" b="1">
                <a:solidFill>
                  <a:schemeClr val="tx1"/>
                </a:solidFill>
                <a:ea typeface="宋体" charset="-122"/>
                <a:cs typeface="Times New Roman" pitchFamily="18" charset="0"/>
              </a:rPr>
              <a:t>", false);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checkShell = new JCheckBox("</a:t>
            </a:r>
            <a:r>
              <a:rPr kumimoji="1" lang="zh-CN" altLang="en-US" sz="1800" b="1">
                <a:solidFill>
                  <a:schemeClr val="tx1"/>
                </a:solidFill>
                <a:ea typeface="宋体" charset="-122"/>
                <a:cs typeface="Times New Roman" pitchFamily="18" charset="0"/>
              </a:rPr>
              <a:t>保护壳</a:t>
            </a:r>
            <a:r>
              <a:rPr kumimoji="1" lang="en-US" altLang="zh-CN" sz="1800" b="1">
                <a:solidFill>
                  <a:schemeClr val="tx1"/>
                </a:solidFill>
                <a:ea typeface="宋体" charset="-122"/>
                <a:cs typeface="Times New Roman" pitchFamily="18" charset="0"/>
              </a:rPr>
              <a:t>", false);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JPanel panelProducts = new JPanel();</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panelProducts.setLayout(flowlayout);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panelProducts.add(labelProducts);</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panelProducts.add(checkPhone);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panelProducts.add(checkAirPod);</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panelProducts.add(checkChargingPad);</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panelProducts.add(checkShell);</a:t>
            </a:r>
          </a:p>
          <a:p>
            <a:pPr eaLnBrk="1" hangingPunct="1">
              <a:lnSpc>
                <a:spcPts val="1800"/>
              </a:lnSpc>
              <a:spcBef>
                <a:spcPts val="0"/>
              </a:spcBef>
              <a:buNone/>
            </a:pPr>
            <a:endParaRPr kumimoji="1" lang="en-US" altLang="zh-CN" sz="1800" b="1">
              <a:solidFill>
                <a:schemeClr val="tx1"/>
              </a:solidFill>
              <a:ea typeface="宋体" charset="-122"/>
              <a:cs typeface="Times New Roman" pitchFamily="18" charset="0"/>
            </a:endParaRP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labelGender = new JLabel("</a:t>
            </a:r>
            <a:r>
              <a:rPr kumimoji="1" lang="zh-CN" altLang="en-US" sz="1800" b="1">
                <a:solidFill>
                  <a:schemeClr val="tx1"/>
                </a:solidFill>
                <a:ea typeface="宋体" charset="-122"/>
                <a:cs typeface="Times New Roman" pitchFamily="18" charset="0"/>
              </a:rPr>
              <a:t>性别：</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radioMale = new JRadioButton("</a:t>
            </a:r>
            <a:r>
              <a:rPr kumimoji="1" lang="zh-CN" altLang="en-US" sz="1800" b="1">
                <a:solidFill>
                  <a:schemeClr val="tx1"/>
                </a:solidFill>
                <a:ea typeface="宋体" charset="-122"/>
                <a:cs typeface="Times New Roman" pitchFamily="18" charset="0"/>
              </a:rPr>
              <a:t>男</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radioFemale = new JRadioButton("</a:t>
            </a:r>
            <a:r>
              <a:rPr kumimoji="1" lang="zh-CN" altLang="en-US" sz="1800" b="1">
                <a:solidFill>
                  <a:schemeClr val="tx1"/>
                </a:solidFill>
                <a:ea typeface="宋体" charset="-122"/>
                <a:cs typeface="Times New Roman" pitchFamily="18" charset="0"/>
              </a:rPr>
              <a:t>女</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radioOthers = new JRadioButton("</a:t>
            </a:r>
            <a:r>
              <a:rPr kumimoji="1" lang="zh-CN" altLang="en-US" sz="1800" b="1">
                <a:solidFill>
                  <a:schemeClr val="tx1"/>
                </a:solidFill>
                <a:ea typeface="宋体" charset="-122"/>
                <a:cs typeface="Times New Roman" pitchFamily="18" charset="0"/>
              </a:rPr>
              <a:t>其他</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ButtonGroup groupGender = new ButtonGroup();</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groupGender.add(radioMale);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groupGender.add(radioFemale);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groupGender.add(radioOthers);</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groupGender.setSelected(radioMale.getModel(), true);        </a:t>
            </a:r>
          </a:p>
        </p:txBody>
      </p:sp>
    </p:spTree>
    <p:extLst>
      <p:ext uri="{BB962C8B-B14F-4D97-AF65-F5344CB8AC3E}">
        <p14:creationId xmlns:p14="http://schemas.microsoft.com/office/powerpoint/2010/main" val="40869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状态按钮举例</a:t>
            </a:r>
            <a:r>
              <a:rPr lang="en-US" altLang="zh-CN"/>
              <a:t>(3)</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103</a:t>
            </a:fld>
            <a:endParaRPr lang="en-US" altLang="zh-CN"/>
          </a:p>
        </p:txBody>
      </p:sp>
      <p:sp>
        <p:nvSpPr>
          <p:cNvPr id="5" name="Text Box 3"/>
          <p:cNvSpPr txBox="1">
            <a:spLocks noChangeArrowheads="1"/>
          </p:cNvSpPr>
          <p:nvPr/>
        </p:nvSpPr>
        <p:spPr bwMode="auto">
          <a:xfrm>
            <a:off x="381000" y="1122161"/>
            <a:ext cx="8458200" cy="56768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nchorCtr="0">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JPanel panelGender = new JPanel();</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panelGender.setLayout(flowlayout);</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panelGender.add(labelGender);</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panelGender.add(radioMale);</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panelGender.add(radioFemale);</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panelGender.add(radioOthers);</a:t>
            </a:r>
          </a:p>
          <a:p>
            <a:pPr eaLnBrk="1" hangingPunct="1">
              <a:lnSpc>
                <a:spcPts val="1500"/>
              </a:lnSpc>
              <a:spcBef>
                <a:spcPts val="0"/>
              </a:spcBef>
              <a:buNone/>
            </a:pPr>
            <a:endParaRPr kumimoji="1" lang="en-US" altLang="zh-CN" sz="1800" b="1">
              <a:solidFill>
                <a:schemeClr val="tx1"/>
              </a:solidFill>
              <a:ea typeface="宋体" charset="-122"/>
              <a:cs typeface="Times New Roman" pitchFamily="18" charset="0"/>
            </a:endParaRP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labelPay = new JLabel("</a:t>
            </a:r>
            <a:r>
              <a:rPr kumimoji="1" lang="zh-CN" altLang="en-US" sz="1800" b="1">
                <a:solidFill>
                  <a:schemeClr val="tx1"/>
                </a:solidFill>
                <a:ea typeface="宋体" charset="-122"/>
                <a:cs typeface="Times New Roman" pitchFamily="18" charset="0"/>
              </a:rPr>
              <a:t>支付方式：</a:t>
            </a:r>
            <a:r>
              <a:rPr kumimoji="1" lang="en-US" altLang="zh-CN" sz="1800" b="1">
                <a:solidFill>
                  <a:schemeClr val="tx1"/>
                </a:solidFill>
                <a:ea typeface="宋体" charset="-122"/>
                <a:cs typeface="Times New Roman" pitchFamily="18" charset="0"/>
              </a:rPr>
              <a:t>");</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radioWeChat = new JRadioButton("</a:t>
            </a:r>
            <a:r>
              <a:rPr kumimoji="1" lang="zh-CN" altLang="en-US" sz="1800" b="1">
                <a:solidFill>
                  <a:schemeClr val="tx1"/>
                </a:solidFill>
                <a:ea typeface="宋体" charset="-122"/>
                <a:cs typeface="Times New Roman" pitchFamily="18" charset="0"/>
              </a:rPr>
              <a:t>微信</a:t>
            </a:r>
            <a:r>
              <a:rPr kumimoji="1" lang="en-US" altLang="zh-CN" sz="1800" b="1">
                <a:solidFill>
                  <a:schemeClr val="tx1"/>
                </a:solidFill>
                <a:ea typeface="宋体" charset="-122"/>
                <a:cs typeface="Times New Roman" pitchFamily="18" charset="0"/>
              </a:rPr>
              <a:t>");</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radioAlipay = new JRadioButton("</a:t>
            </a:r>
            <a:r>
              <a:rPr kumimoji="1" lang="zh-CN" altLang="en-US" sz="1800" b="1">
                <a:solidFill>
                  <a:schemeClr val="tx1"/>
                </a:solidFill>
                <a:ea typeface="宋体" charset="-122"/>
                <a:cs typeface="Times New Roman" pitchFamily="18" charset="0"/>
              </a:rPr>
              <a:t>支付宝</a:t>
            </a:r>
            <a:r>
              <a:rPr kumimoji="1" lang="en-US" altLang="zh-CN" sz="1800" b="1">
                <a:solidFill>
                  <a:schemeClr val="tx1"/>
                </a:solidFill>
                <a:ea typeface="宋体" charset="-122"/>
                <a:cs typeface="Times New Roman" pitchFamily="18" charset="0"/>
              </a:rPr>
              <a:t>");</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radioKidney = new JRadioButton("</a:t>
            </a:r>
            <a:r>
              <a:rPr kumimoji="1" lang="zh-CN" altLang="en-US" sz="1800" b="1">
                <a:solidFill>
                  <a:schemeClr val="tx1"/>
                </a:solidFill>
                <a:ea typeface="宋体" charset="-122"/>
                <a:cs typeface="Times New Roman" pitchFamily="18" charset="0"/>
              </a:rPr>
              <a:t>肾</a:t>
            </a:r>
            <a:r>
              <a:rPr kumimoji="1" lang="en-US" altLang="zh-CN" sz="1800" b="1">
                <a:solidFill>
                  <a:schemeClr val="tx1"/>
                </a:solidFill>
                <a:ea typeface="宋体" charset="-122"/>
                <a:cs typeface="Times New Roman" pitchFamily="18" charset="0"/>
              </a:rPr>
              <a:t>");</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ButtonGroup groupPay = new ButtonGroup();</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groupPay.add(radioWeChat);</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groupPay.add(radioAlipay);</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groupPay.add(radioKidney);</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groupPay.setSelected(radioWeChat.getModel(), true);</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iconPay = new JLabel(new ImageIcon("wechat.jpg"));</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RadioButtonHandler handlerRadio = new RadioButtonHandler();</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radioWeChat.addItemListener(handlerRadio);</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radioAlipay.addItemListener(handlerRadio);</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radioKidney.addItemListener(handlerRadio);</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JPanel panelPay = new JPanel();</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panelPay.setLayout(flowlayout);</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panelPay.add(labelPay);</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panelPay.add(radioWeChat);</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panelPay.add(radioAlipay);</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panelPay.add(radioKidney);</a:t>
            </a:r>
          </a:p>
          <a:p>
            <a:pPr eaLnBrk="1" hangingPunct="1">
              <a:lnSpc>
                <a:spcPts val="1500"/>
              </a:lnSpc>
              <a:spcBef>
                <a:spcPts val="0"/>
              </a:spcBef>
              <a:buNone/>
            </a:pPr>
            <a:r>
              <a:rPr kumimoji="1" lang="en-US" altLang="zh-CN" sz="1800" b="1">
                <a:solidFill>
                  <a:schemeClr val="tx1"/>
                </a:solidFill>
                <a:ea typeface="宋体" charset="-122"/>
                <a:cs typeface="Times New Roman" pitchFamily="18" charset="0"/>
              </a:rPr>
              <a:t>        panelPay.add(iconPay); </a:t>
            </a:r>
          </a:p>
        </p:txBody>
      </p:sp>
    </p:spTree>
    <p:extLst>
      <p:ext uri="{BB962C8B-B14F-4D97-AF65-F5344CB8AC3E}">
        <p14:creationId xmlns:p14="http://schemas.microsoft.com/office/powerpoint/2010/main" val="121230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状态按钮举例</a:t>
            </a:r>
            <a:r>
              <a:rPr lang="en-US" altLang="zh-CN"/>
              <a:t>(4)</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104</a:t>
            </a:fld>
            <a:endParaRPr lang="en-US" altLang="zh-CN"/>
          </a:p>
        </p:txBody>
      </p:sp>
      <p:sp>
        <p:nvSpPr>
          <p:cNvPr id="5" name="Text Box 3"/>
          <p:cNvSpPr txBox="1">
            <a:spLocks noChangeArrowheads="1"/>
          </p:cNvSpPr>
          <p:nvPr/>
        </p:nvSpPr>
        <p:spPr bwMode="auto">
          <a:xfrm>
            <a:off x="381000" y="1144410"/>
            <a:ext cx="8458200" cy="56323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nchorCtr="0">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buttonBuy = new JButton("</a:t>
            </a:r>
            <a:r>
              <a:rPr kumimoji="1" lang="zh-CN" altLang="en-US" sz="1800" b="1">
                <a:solidFill>
                  <a:schemeClr val="tx1"/>
                </a:solidFill>
                <a:ea typeface="宋体" charset="-122"/>
                <a:cs typeface="Times New Roman" pitchFamily="18" charset="0"/>
              </a:rPr>
              <a:t>买下了</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buttonNotBuy = new JButton("</a:t>
            </a:r>
            <a:r>
              <a:rPr kumimoji="1" lang="zh-CN" altLang="en-US" sz="1800" b="1">
                <a:solidFill>
                  <a:schemeClr val="tx1"/>
                </a:solidFill>
                <a:ea typeface="宋体" charset="-122"/>
                <a:cs typeface="Times New Roman" pitchFamily="18" charset="0"/>
              </a:rPr>
              <a:t>不买了</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endParaRPr kumimoji="1" lang="en-US" altLang="zh-CN" sz="1800" b="1">
              <a:solidFill>
                <a:schemeClr val="tx1"/>
              </a:solidFill>
              <a:ea typeface="宋体" charset="-122"/>
              <a:cs typeface="Times New Roman" pitchFamily="18" charset="0"/>
            </a:endParaRP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JPanel panelButtons = new JPanel();</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panelButtons.add(buttonBuy);</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panelButtons.add(buttonNotBuy);</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ActionListenerHandler handlerAction = new ActionListenerHandler();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buttonBuy.addActionListener(handlerAction);</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buttonNotBuy.addActionListener(handlerAction);</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panelContent.add(panelProducts);</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panelContent.add(panelGender);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panelContent.add(panelPay);</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panelContent.add(panelButtons);</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setSize(500, 350);</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setLocationRelativeTo(null); //</a:t>
            </a:r>
            <a:r>
              <a:rPr kumimoji="1" lang="zh-CN" altLang="en-US" sz="1800" b="1">
                <a:solidFill>
                  <a:schemeClr val="tx1"/>
                </a:solidFill>
                <a:ea typeface="宋体" charset="-122"/>
                <a:cs typeface="Times New Roman" pitchFamily="18" charset="0"/>
              </a:rPr>
              <a:t>把窗口放在屏幕中央</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setVisible(true);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public static void main(String[] args) {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StateButtons app = new StateButtons();</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app.setDefaultCloseOperation(JFrame.EXIT_ON_CLOSE);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p:txBody>
      </p:sp>
    </p:spTree>
    <p:extLst>
      <p:ext uri="{BB962C8B-B14F-4D97-AF65-F5344CB8AC3E}">
        <p14:creationId xmlns:p14="http://schemas.microsoft.com/office/powerpoint/2010/main" val="428499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状态按钮举例</a:t>
            </a:r>
            <a:r>
              <a:rPr lang="en-US" altLang="zh-CN"/>
              <a:t>(5)</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105</a:t>
            </a:fld>
            <a:endParaRPr lang="en-US" altLang="zh-CN"/>
          </a:p>
        </p:txBody>
      </p:sp>
      <p:sp>
        <p:nvSpPr>
          <p:cNvPr id="5" name="Text Box 3"/>
          <p:cNvSpPr txBox="1">
            <a:spLocks noChangeArrowheads="1"/>
          </p:cNvSpPr>
          <p:nvPr/>
        </p:nvSpPr>
        <p:spPr bwMode="auto">
          <a:xfrm>
            <a:off x="381000" y="1189294"/>
            <a:ext cx="8458200" cy="55425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nchorCtr="0">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private class RadioButtonHandler implements ItemListener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public void itemStateChanged(ItemEvent event)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if(event.getSource() == radioWeChat)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iconPay.setIcon(new ImageIcon("wechat.jpg"));</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else if(event.getSource() == radioAlipay)</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iconPay.setIcon(new ImageIcon("alipay.jpg"));</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else if(event.getSource() == radioKidney)</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iconPay.setIcon(new ImageIcon("kidney.jpg"));</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private class ActionListenerHandler implements ActionListener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public void actionPerformed(ActionEvent event)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if(event.getSource() == buttonBuy)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if(radioWeChat.isSelected())</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JOptionPane.showMessageDialog(null, "</a:t>
            </a:r>
            <a:r>
              <a:rPr kumimoji="1" lang="zh-CN" altLang="en-US" sz="1800" b="1">
                <a:solidFill>
                  <a:schemeClr val="tx1"/>
                </a:solidFill>
                <a:ea typeface="宋体" charset="-122"/>
                <a:cs typeface="Times New Roman" pitchFamily="18" charset="0"/>
              </a:rPr>
              <a:t>钱不够啊！</a:t>
            </a:r>
            <a:r>
              <a:rPr kumimoji="1" lang="en-US" altLang="zh-CN" sz="1800" b="1">
                <a:solidFill>
                  <a:schemeClr val="tx1"/>
                </a:solidFill>
                <a:ea typeface="宋体" charset="-122"/>
                <a:cs typeface="Times New Roman" pitchFamily="18" charset="0"/>
              </a:rPr>
              <a:t>");</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else if (radioAlipay.isSelected())</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JOptionPane.showMessageDialog(null, "</a:t>
            </a:r>
            <a:r>
              <a:rPr kumimoji="1" lang="zh-CN" altLang="en-US" sz="1800" b="1">
                <a:solidFill>
                  <a:schemeClr val="tx1"/>
                </a:solidFill>
                <a:ea typeface="宋体" charset="-122"/>
                <a:cs typeface="Times New Roman" pitchFamily="18" charset="0"/>
              </a:rPr>
              <a:t>钱也不够啊！</a:t>
            </a:r>
            <a:r>
              <a:rPr kumimoji="1" lang="en-US" altLang="zh-CN" sz="1800" b="1">
                <a:solidFill>
                  <a:schemeClr val="tx1"/>
                </a:solidFill>
                <a:ea typeface="宋体" charset="-122"/>
                <a:cs typeface="Times New Roman" pitchFamily="18" charset="0"/>
              </a:rPr>
              <a:t>");</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else if(radioKidney.isSelected())</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JOptionPane.showMessageDialog(null, "</a:t>
            </a:r>
            <a:r>
              <a:rPr kumimoji="1" lang="zh-CN" altLang="en-US" sz="1800" b="1">
                <a:solidFill>
                  <a:schemeClr val="tx1"/>
                </a:solidFill>
                <a:ea typeface="宋体" charset="-122"/>
                <a:cs typeface="Times New Roman" pitchFamily="18" charset="0"/>
              </a:rPr>
              <a:t>苹果虽好，肾更重要！</a:t>
            </a:r>
            <a:r>
              <a:rPr kumimoji="1" lang="en-US" altLang="zh-CN" sz="1800" b="1">
                <a:solidFill>
                  <a:schemeClr val="tx1"/>
                </a:solidFill>
                <a:ea typeface="宋体" charset="-122"/>
                <a:cs typeface="Times New Roman" pitchFamily="18" charset="0"/>
              </a:rPr>
              <a:t>");</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else if(event.getSource() == buttonNotBuy)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JOptionPane.showMessageDialog(null, "</a:t>
            </a:r>
            <a:r>
              <a:rPr kumimoji="1" lang="zh-CN" altLang="en-US" sz="1800" b="1">
                <a:solidFill>
                  <a:schemeClr val="tx1"/>
                </a:solidFill>
                <a:ea typeface="宋体" charset="-122"/>
                <a:cs typeface="Times New Roman" pitchFamily="18" charset="0"/>
              </a:rPr>
              <a:t>英明且睿智！</a:t>
            </a:r>
            <a:r>
              <a:rPr kumimoji="1" lang="en-US" altLang="zh-CN" sz="1800" b="1">
                <a:solidFill>
                  <a:schemeClr val="tx1"/>
                </a:solidFill>
                <a:ea typeface="宋体" charset="-122"/>
                <a:cs typeface="Times New Roman" pitchFamily="18" charset="0"/>
              </a:rPr>
              <a:t>");</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a:t>
            </a:r>
          </a:p>
        </p:txBody>
      </p:sp>
    </p:spTree>
    <p:extLst>
      <p:ext uri="{BB962C8B-B14F-4D97-AF65-F5344CB8AC3E}">
        <p14:creationId xmlns:p14="http://schemas.microsoft.com/office/powerpoint/2010/main" val="359277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5</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JComboBox</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106</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6962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en-US" altLang="zh-CN" sz="3600" b="1" kern="0">
                <a:latin typeface="Times New Roman" panose="02020603050405020304" pitchFamily="18" charset="0"/>
                <a:ea typeface="宋体" pitchFamily="2" charset="-122"/>
                <a:cs typeface="Times New Roman" panose="02020603050405020304" pitchFamily="18" charset="0"/>
              </a:rPr>
              <a:t>JComboBox</a:t>
            </a:r>
            <a:r>
              <a:rPr lang="zh-CN" altLang="en-US" sz="3600" b="1" kern="0">
                <a:latin typeface="Times New Roman" panose="02020603050405020304" pitchFamily="18" charset="0"/>
                <a:ea typeface="宋体" pitchFamily="2" charset="-122"/>
                <a:cs typeface="Times New Roman" panose="02020603050405020304" pitchFamily="18" charset="0"/>
              </a:rPr>
              <a:t>（复选框）</a:t>
            </a:r>
            <a:endPar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也称为下拉式列表</a:t>
            </a:r>
            <a:r>
              <a:rPr lang="en-US" altLang="zh-CN" sz="3200" b="1" kern="0">
                <a:latin typeface="Times New Roman" pitchFamily="18" charset="0"/>
                <a:ea typeface="楷体_GB2312" pitchFamily="49" charset="-122"/>
                <a:cs typeface="Times New Roman" pitchFamily="18" charset="0"/>
              </a:rPr>
              <a:t>(drop-down list)</a:t>
            </a: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包括一个按钮和一个下拉列表，用户可以在下拉列表所提供的诸多选项中选择其一，提供自动滚动条</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endParaRPr lang="en-US" altLang="zh-CN" sz="3200" b="1" kern="0">
              <a:latin typeface="Times New Roman" pitchFamily="18" charset="0"/>
              <a:ea typeface="楷体_GB2312" pitchFamily="49" charset="-122"/>
              <a:cs typeface="Times New Roman" pitchFamily="18" charset="0"/>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617760"/>
            <a:ext cx="2324561" cy="185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140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JComboBox</a:t>
            </a:r>
            <a:r>
              <a:rPr lang="zh-CN" altLang="en-US">
                <a:latin typeface="Times New Roman" pitchFamily="18" charset="0"/>
                <a:cs typeface="Times New Roman" pitchFamily="18" charset="0"/>
              </a:rPr>
              <a:t>部分方法</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107</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1352930029"/>
              </p:ext>
            </p:extLst>
          </p:nvPr>
        </p:nvGraphicFramePr>
        <p:xfrm>
          <a:off x="381000" y="1407160"/>
          <a:ext cx="8458200" cy="480568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r>
                        <a:rPr lang="zh-CN" altLang="en-US" sz="2400">
                          <a:solidFill>
                            <a:schemeClr val="tx1"/>
                          </a:solidFill>
                          <a:latin typeface="宋体" pitchFamily="2" charset="-122"/>
                          <a:ea typeface="宋体" pitchFamily="2" charset="-122"/>
                        </a:rPr>
                        <a:t>函数原型</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2400">
                          <a:solidFill>
                            <a:schemeClr val="tx1"/>
                          </a:solidFill>
                          <a:latin typeface="宋体" pitchFamily="2" charset="-122"/>
                          <a:ea typeface="宋体" pitchFamily="2" charset="-122"/>
                        </a:rPr>
                        <a:t>功能描述</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r>
                        <a:rPr lang="en-US" altLang="zh-CN" sz="1800" b="1">
                          <a:solidFill>
                            <a:schemeClr val="tx1"/>
                          </a:solidFill>
                          <a:latin typeface="Times New Roman" pitchFamily="18" charset="0"/>
                          <a:ea typeface="+mj-ea"/>
                          <a:cs typeface="Times New Roman" pitchFamily="18" charset="0"/>
                        </a:rPr>
                        <a:t>JComboBox(E[] items);</a:t>
                      </a:r>
                      <a:endParaRPr lang="zh-CN" altLang="en-US" sz="18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b="1">
                          <a:solidFill>
                            <a:schemeClr val="tx1"/>
                          </a:solidFill>
                          <a:latin typeface="宋体" pitchFamily="2" charset="-122"/>
                          <a:ea typeface="宋体" pitchFamily="2" charset="-122"/>
                          <a:cs typeface="Times New Roman" pitchFamily="18" charset="0"/>
                        </a:rPr>
                        <a:t>创建一个对象，包含指定数组中的元素。默认第</a:t>
                      </a:r>
                      <a:r>
                        <a:rPr lang="en-US" altLang="zh-CN" b="1">
                          <a:solidFill>
                            <a:schemeClr val="tx1"/>
                          </a:solidFill>
                          <a:latin typeface="宋体" pitchFamily="2" charset="-122"/>
                          <a:ea typeface="宋体" pitchFamily="2" charset="-122"/>
                          <a:cs typeface="Times New Roman" pitchFamily="18" charset="0"/>
                        </a:rPr>
                        <a:t>1</a:t>
                      </a:r>
                      <a:r>
                        <a:rPr lang="zh-CN" altLang="en-US" b="1">
                          <a:solidFill>
                            <a:schemeClr val="tx1"/>
                          </a:solidFill>
                          <a:latin typeface="宋体" pitchFamily="2" charset="-122"/>
                          <a:ea typeface="宋体" pitchFamily="2" charset="-122"/>
                          <a:cs typeface="Times New Roman" pitchFamily="18" charset="0"/>
                        </a:rPr>
                        <a:t>个元素被选中</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sz="1800" b="1" kern="1200">
                          <a:solidFill>
                            <a:schemeClr val="tx1"/>
                          </a:solidFill>
                          <a:latin typeface="Times New Roman" pitchFamily="18" charset="0"/>
                          <a:ea typeface="+mn-ea"/>
                          <a:cs typeface="Times New Roman" pitchFamily="18" charset="0"/>
                        </a:rPr>
                        <a:t>JComboBox(Vector&lt;E&gt; items);</a:t>
                      </a:r>
                      <a:endParaRPr lang="zh-CN" altLang="en-US" sz="1800" b="1" kern="1200">
                        <a:solidFill>
                          <a:schemeClr val="tx1"/>
                        </a:solidFill>
                        <a:latin typeface="Times New Roman" pitchFamily="18" charset="0"/>
                        <a:ea typeface="+mn-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b="1">
                          <a:solidFill>
                            <a:schemeClr val="tx1"/>
                          </a:solidFill>
                          <a:latin typeface="宋体" pitchFamily="2" charset="-122"/>
                          <a:ea typeface="宋体" pitchFamily="2" charset="-122"/>
                          <a:cs typeface="Times New Roman" pitchFamily="18" charset="0"/>
                        </a:rPr>
                        <a:t>包含指定向量中的元素</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sz="1800" b="1" kern="1200">
                          <a:solidFill>
                            <a:schemeClr val="tx1"/>
                          </a:solidFill>
                          <a:latin typeface="Times New Roman" pitchFamily="18" charset="0"/>
                          <a:ea typeface="+mn-ea"/>
                          <a:cs typeface="Times New Roman" pitchFamily="18" charset="0"/>
                        </a:rPr>
                        <a:t>JComboBox();</a:t>
                      </a:r>
                      <a:endParaRPr lang="zh-CN" altLang="en-US"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b="1">
                          <a:solidFill>
                            <a:schemeClr val="tx1"/>
                          </a:solidFill>
                          <a:latin typeface="宋体" pitchFamily="2" charset="-122"/>
                          <a:ea typeface="宋体" pitchFamily="2" charset="-122"/>
                          <a:cs typeface="Times New Roman" pitchFamily="18" charset="0"/>
                        </a:rPr>
                        <a:t>空列表，后面用</a:t>
                      </a:r>
                      <a:r>
                        <a:rPr lang="en-US" altLang="zh-CN" b="1">
                          <a:solidFill>
                            <a:schemeClr val="tx1"/>
                          </a:solidFill>
                          <a:latin typeface="宋体" pitchFamily="2" charset="-122"/>
                          <a:ea typeface="宋体" pitchFamily="2" charset="-122"/>
                          <a:cs typeface="Times New Roman" pitchFamily="18" charset="0"/>
                        </a:rPr>
                        <a:t>addItem</a:t>
                      </a:r>
                      <a:r>
                        <a:rPr lang="zh-CN" altLang="en-US" b="1">
                          <a:solidFill>
                            <a:schemeClr val="tx1"/>
                          </a:solidFill>
                          <a:latin typeface="宋体" pitchFamily="2" charset="-122"/>
                          <a:ea typeface="宋体" pitchFamily="2" charset="-122"/>
                          <a:cs typeface="Times New Roman" pitchFamily="18" charset="0"/>
                        </a:rPr>
                        <a:t>添加</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altLang="zh-CN" sz="1800" b="1">
                          <a:solidFill>
                            <a:schemeClr val="tx1"/>
                          </a:solidFill>
                          <a:latin typeface="Times New Roman" pitchFamily="18" charset="0"/>
                          <a:ea typeface="+mj-ea"/>
                          <a:cs typeface="Times New Roman" pitchFamily="18" charset="0"/>
                        </a:rPr>
                        <a:t>void setEditable(boolean aFlag);</a:t>
                      </a:r>
                      <a:endParaRPr lang="zh-CN" altLang="en-US" sz="18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solidFill>
                            <a:schemeClr val="tx1"/>
                          </a:solidFill>
                          <a:latin typeface="宋体" pitchFamily="2" charset="-122"/>
                          <a:ea typeface="宋体" pitchFamily="2" charset="-122"/>
                          <a:cs typeface="Times New Roman" pitchFamily="18" charset="0"/>
                        </a:rPr>
                        <a:t>设置可编辑状态</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altLang="zh-CN" sz="1800" b="1">
                          <a:solidFill>
                            <a:schemeClr val="tx1"/>
                          </a:solidFill>
                          <a:latin typeface="Times New Roman" pitchFamily="18" charset="0"/>
                          <a:ea typeface="+mj-ea"/>
                          <a:cs typeface="Times New Roman" pitchFamily="18" charset="0"/>
                        </a:rPr>
                        <a:t>boolean isEditable();</a:t>
                      </a:r>
                      <a:endParaRPr lang="zh-CN" altLang="en-US" sz="18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solidFill>
                            <a:schemeClr val="tx1"/>
                          </a:solidFill>
                          <a:latin typeface="Times New Roman" pitchFamily="18" charset="0"/>
                          <a:ea typeface="宋体" pitchFamily="2" charset="-122"/>
                          <a:cs typeface="Times New Roman" pitchFamily="18" charset="0"/>
                        </a:rPr>
                        <a:t>是否可编辑</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altLang="zh-CN" sz="1800" b="1">
                          <a:solidFill>
                            <a:schemeClr val="tx1"/>
                          </a:solidFill>
                          <a:latin typeface="Times New Roman" pitchFamily="18" charset="0"/>
                          <a:ea typeface="+mj-ea"/>
                          <a:cs typeface="Times New Roman" pitchFamily="18" charset="0"/>
                        </a:rPr>
                        <a:t>void setMaximumRowCount(int count);</a:t>
                      </a:r>
                      <a:endParaRPr lang="zh-CN" altLang="en-US" sz="18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solidFill>
                            <a:schemeClr val="tx1"/>
                          </a:solidFill>
                          <a:latin typeface="宋体" pitchFamily="2" charset="-122"/>
                          <a:ea typeface="宋体" pitchFamily="2" charset="-122"/>
                          <a:cs typeface="Times New Roman" pitchFamily="18" charset="0"/>
                        </a:rPr>
                        <a:t>设置最大可显示的元素个数</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altLang="zh-CN" sz="1800" b="1">
                          <a:solidFill>
                            <a:schemeClr val="tx1"/>
                          </a:solidFill>
                          <a:latin typeface="Times New Roman" pitchFamily="18" charset="0"/>
                          <a:ea typeface="+mj-ea"/>
                          <a:cs typeface="Times New Roman" pitchFamily="18" charset="0"/>
                        </a:rPr>
                        <a:t>void setSelectedItem(Object anObject);</a:t>
                      </a:r>
                      <a:endParaRPr lang="zh-CN" altLang="en-US" sz="18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solidFill>
                            <a:schemeClr val="tx1"/>
                          </a:solidFill>
                          <a:latin typeface="宋体" pitchFamily="2" charset="-122"/>
                          <a:ea typeface="宋体" pitchFamily="2" charset="-122"/>
                          <a:cs typeface="Times New Roman" pitchFamily="18" charset="0"/>
                        </a:rPr>
                        <a:t>设置当前选定的元素</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r>
                        <a:rPr lang="en-US" altLang="zh-CN" sz="1800" b="1">
                          <a:solidFill>
                            <a:schemeClr val="tx1"/>
                          </a:solidFill>
                          <a:latin typeface="Times New Roman" pitchFamily="18" charset="0"/>
                          <a:ea typeface="+mj-ea"/>
                          <a:cs typeface="Times New Roman" pitchFamily="18" charset="0"/>
                        </a:rPr>
                        <a:t>Object getSelectedItem();</a:t>
                      </a:r>
                      <a:endParaRPr lang="zh-CN" altLang="en-US" sz="18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solidFill>
                            <a:schemeClr val="tx1"/>
                          </a:solidFill>
                          <a:latin typeface="宋体" pitchFamily="2" charset="-122"/>
                          <a:ea typeface="宋体" pitchFamily="2" charset="-122"/>
                          <a:cs typeface="Times New Roman" pitchFamily="18" charset="0"/>
                        </a:rPr>
                        <a:t>返回当前选定的元素</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840">
                <a:tc>
                  <a:txBody>
                    <a:bodyPr/>
                    <a:lstStyle/>
                    <a:p>
                      <a:r>
                        <a:rPr lang="en-US" altLang="zh-CN" sz="1800" b="1">
                          <a:solidFill>
                            <a:schemeClr val="tx1"/>
                          </a:solidFill>
                          <a:latin typeface="Times New Roman" pitchFamily="18" charset="0"/>
                          <a:ea typeface="+mj-ea"/>
                          <a:cs typeface="Times New Roman" pitchFamily="18" charset="0"/>
                        </a:rPr>
                        <a:t>void setSelectedIndex(int anIndex);</a:t>
                      </a:r>
                      <a:endParaRPr lang="zh-CN" altLang="en-US" sz="18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solidFill>
                            <a:schemeClr val="tx1"/>
                          </a:solidFill>
                          <a:latin typeface="宋体" pitchFamily="2" charset="-122"/>
                          <a:ea typeface="宋体" pitchFamily="2" charset="-122"/>
                          <a:cs typeface="Times New Roman" pitchFamily="18" charset="0"/>
                        </a:rPr>
                        <a:t>设置当前选定的元素下标</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70840">
                <a:tc>
                  <a:txBody>
                    <a:bodyPr/>
                    <a:lstStyle/>
                    <a:p>
                      <a:r>
                        <a:rPr lang="en-US" altLang="zh-CN" sz="1800" b="1">
                          <a:solidFill>
                            <a:schemeClr val="tx1"/>
                          </a:solidFill>
                          <a:latin typeface="Times New Roman" pitchFamily="18" charset="0"/>
                          <a:ea typeface="+mj-ea"/>
                          <a:cs typeface="Times New Roman" pitchFamily="18" charset="0"/>
                        </a:rPr>
                        <a:t>int getSelectedIndex();</a:t>
                      </a:r>
                      <a:endParaRPr lang="zh-CN" altLang="en-US" sz="18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solidFill>
                            <a:schemeClr val="tx1"/>
                          </a:solidFill>
                          <a:latin typeface="宋体" pitchFamily="2" charset="-122"/>
                          <a:ea typeface="宋体" pitchFamily="2" charset="-122"/>
                          <a:cs typeface="Times New Roman" pitchFamily="18" charset="0"/>
                        </a:rPr>
                        <a:t>返回当前选定的元素下标</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70840">
                <a:tc>
                  <a:txBody>
                    <a:bodyPr/>
                    <a:lstStyle/>
                    <a:p>
                      <a:r>
                        <a:rPr lang="en-US" altLang="zh-CN" sz="1800" b="1">
                          <a:solidFill>
                            <a:schemeClr val="tx1"/>
                          </a:solidFill>
                          <a:latin typeface="Times New Roman" pitchFamily="18" charset="0"/>
                          <a:ea typeface="+mj-ea"/>
                          <a:cs typeface="Times New Roman" pitchFamily="18" charset="0"/>
                        </a:rPr>
                        <a:t>void addItem(E item);</a:t>
                      </a:r>
                      <a:endParaRPr lang="zh-CN" altLang="en-US" sz="18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zh-CN" altLang="en-US" sz="1800" b="1">
                          <a:solidFill>
                            <a:schemeClr val="tx1"/>
                          </a:solidFill>
                          <a:latin typeface="宋体" pitchFamily="2" charset="-122"/>
                          <a:ea typeface="宋体" pitchFamily="2" charset="-122"/>
                          <a:cs typeface="Times New Roman" pitchFamily="18" charset="0"/>
                        </a:rPr>
                        <a:t>添加一个元素</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487085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JList</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108</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6962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en-US" altLang="zh-CN" sz="3600" b="1" kern="0">
                <a:latin typeface="Times New Roman" panose="02020603050405020304" pitchFamily="18" charset="0"/>
                <a:ea typeface="宋体" pitchFamily="2" charset="-122"/>
                <a:cs typeface="Times New Roman" panose="02020603050405020304" pitchFamily="18" charset="0"/>
              </a:rPr>
              <a:t>JList</a:t>
            </a:r>
            <a:r>
              <a:rPr lang="zh-CN" altLang="en-US" sz="3600" b="1" kern="0">
                <a:latin typeface="Times New Roman" panose="02020603050405020304" pitchFamily="18" charset="0"/>
                <a:ea typeface="宋体" pitchFamily="2" charset="-122"/>
                <a:cs typeface="Times New Roman" panose="02020603050405020304" pitchFamily="18" charset="0"/>
              </a:rPr>
              <a:t>（列表框）</a:t>
            </a:r>
            <a:endPar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在一系列显示的项目中，可以选择一个或多个选项，即</a:t>
            </a:r>
            <a:r>
              <a:rPr lang="zh-CN" altLang="en-US" sz="3200" b="1" kern="0">
                <a:solidFill>
                  <a:srgbClr val="0000FF"/>
                </a:solidFill>
                <a:latin typeface="Times New Roman" pitchFamily="18" charset="0"/>
                <a:ea typeface="楷体_GB2312" pitchFamily="49" charset="-122"/>
                <a:cs typeface="Times New Roman" pitchFamily="18" charset="0"/>
              </a:rPr>
              <a:t>单选</a:t>
            </a:r>
            <a:r>
              <a:rPr lang="en-US" altLang="zh-CN" sz="3200" b="1" kern="0">
                <a:solidFill>
                  <a:srgbClr val="0000FF"/>
                </a:solidFill>
                <a:latin typeface="Times New Roman" pitchFamily="18" charset="0"/>
                <a:ea typeface="楷体_GB2312" pitchFamily="49" charset="-122"/>
                <a:cs typeface="Times New Roman" pitchFamily="18" charset="0"/>
              </a:rPr>
              <a:t>/</a:t>
            </a:r>
            <a:r>
              <a:rPr lang="zh-CN" altLang="en-US" sz="3200" b="1" kern="0">
                <a:solidFill>
                  <a:srgbClr val="0000FF"/>
                </a:solidFill>
                <a:latin typeface="Times New Roman" pitchFamily="18" charset="0"/>
                <a:ea typeface="楷体_GB2312" pitchFamily="49" charset="-122"/>
                <a:cs typeface="Times New Roman" pitchFamily="18" charset="0"/>
              </a:rPr>
              <a:t>多选</a:t>
            </a:r>
            <a:r>
              <a:rPr lang="zh-CN" altLang="en-US" sz="3200" b="1" kern="0">
                <a:latin typeface="Times New Roman" pitchFamily="18" charset="0"/>
                <a:ea typeface="楷体_GB2312" pitchFamily="49" charset="-122"/>
                <a:cs typeface="Times New Roman" pitchFamily="18" charset="0"/>
              </a:rPr>
              <a:t>列表</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不提供自动的滚动条功能，由于</a:t>
            </a:r>
            <a:r>
              <a:rPr lang="en-US" altLang="zh-CN" sz="3200">
                <a:solidFill>
                  <a:srgbClr val="000000"/>
                </a:solidFill>
                <a:latin typeface="Times New Roman" pitchFamily="18" charset="0"/>
                <a:ea typeface="宋体"/>
                <a:cs typeface="Times New Roman" pitchFamily="18" charset="0"/>
              </a:rPr>
              <a:t>JList</a:t>
            </a:r>
            <a:r>
              <a:rPr lang="zh-CN" altLang="en-US" sz="3200" b="1" kern="0">
                <a:latin typeface="Times New Roman" pitchFamily="18" charset="0"/>
                <a:ea typeface="楷体_GB2312" pitchFamily="49" charset="-122"/>
                <a:cs typeface="Times New Roman" pitchFamily="18" charset="0"/>
              </a:rPr>
              <a:t>通常含有很多选项，所以经常把它放在一个</a:t>
            </a:r>
            <a:r>
              <a:rPr lang="en-US" altLang="zh-CN" sz="3200" b="1" kern="0">
                <a:latin typeface="Times New Roman" pitchFamily="18" charset="0"/>
                <a:ea typeface="楷体_GB2312" pitchFamily="49" charset="-122"/>
                <a:cs typeface="Times New Roman" pitchFamily="18" charset="0"/>
              </a:rPr>
              <a:t>JScrollPane</a:t>
            </a:r>
            <a:r>
              <a:rPr lang="zh-CN" altLang="en-US" sz="3200" b="1" kern="0">
                <a:latin typeface="Times New Roman" pitchFamily="18" charset="0"/>
                <a:ea typeface="楷体_GB2312" pitchFamily="49" charset="-122"/>
                <a:cs typeface="Times New Roman" pitchFamily="18" charset="0"/>
              </a:rPr>
              <a:t>对象里面</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endParaRPr lang="en-US" altLang="zh-CN" sz="3200" b="1" kern="0">
              <a:latin typeface="Times New Roman" pitchFamily="18" charset="0"/>
              <a:ea typeface="楷体_GB2312" pitchFamily="49" charset="-122"/>
              <a:cs typeface="Times New Roman" pitchFamily="18" charset="0"/>
            </a:endParaRP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5189538"/>
            <a:ext cx="1439863"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57563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JList</a:t>
            </a:r>
            <a:r>
              <a:rPr lang="zh-CN" altLang="en-US">
                <a:latin typeface="Times New Roman" pitchFamily="18" charset="0"/>
                <a:cs typeface="Times New Roman" pitchFamily="18" charset="0"/>
              </a:rPr>
              <a:t>部分方法</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109</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1180381387"/>
              </p:ext>
            </p:extLst>
          </p:nvPr>
        </p:nvGraphicFramePr>
        <p:xfrm>
          <a:off x="381000" y="1325880"/>
          <a:ext cx="8458200" cy="5074920"/>
        </p:xfrm>
        <a:graphic>
          <a:graphicData uri="http://schemas.openxmlformats.org/drawingml/2006/table">
            <a:tbl>
              <a:tblPr firstRow="1" bandRow="1">
                <a:tableStyleId>{5C22544A-7EE6-4342-B048-85BDC9FD1C3A}</a:tableStyleId>
              </a:tblPr>
              <a:tblGrid>
                <a:gridCol w="53340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tblGrid>
              <a:tr h="370840">
                <a:tc>
                  <a:txBody>
                    <a:bodyPr/>
                    <a:lstStyle/>
                    <a:p>
                      <a:r>
                        <a:rPr lang="zh-CN" altLang="en-US" sz="2400">
                          <a:solidFill>
                            <a:schemeClr val="tx1"/>
                          </a:solidFill>
                          <a:latin typeface="宋体" pitchFamily="2" charset="-122"/>
                          <a:ea typeface="宋体" pitchFamily="2" charset="-122"/>
                        </a:rPr>
                        <a:t>函数原型</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2400">
                          <a:solidFill>
                            <a:schemeClr val="tx1"/>
                          </a:solidFill>
                          <a:latin typeface="宋体" pitchFamily="2" charset="-122"/>
                          <a:ea typeface="宋体" pitchFamily="2" charset="-122"/>
                        </a:rPr>
                        <a:t>功能描述</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r>
                        <a:rPr lang="en-US" altLang="zh-CN" sz="1800" b="1">
                          <a:solidFill>
                            <a:schemeClr val="tx1"/>
                          </a:solidFill>
                          <a:latin typeface="Times New Roman" pitchFamily="18" charset="0"/>
                          <a:ea typeface="+mj-ea"/>
                          <a:cs typeface="Times New Roman" pitchFamily="18" charset="0"/>
                        </a:rPr>
                        <a:t>JList(final E[] listData);</a:t>
                      </a:r>
                      <a:endParaRPr lang="zh-CN" altLang="en-US" sz="18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b="1">
                          <a:solidFill>
                            <a:schemeClr val="tx1"/>
                          </a:solidFill>
                          <a:latin typeface="宋体" pitchFamily="2" charset="-122"/>
                          <a:ea typeface="宋体" pitchFamily="2" charset="-122"/>
                          <a:cs typeface="Times New Roman" pitchFamily="18" charset="0"/>
                        </a:rPr>
                        <a:t>创建一个对象，显示指定数组中的元素</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pt-BR" altLang="zh-CN" sz="1800" b="1" kern="1200">
                          <a:solidFill>
                            <a:schemeClr val="tx1"/>
                          </a:solidFill>
                          <a:latin typeface="Times New Roman" pitchFamily="18" charset="0"/>
                          <a:ea typeface="+mn-ea"/>
                          <a:cs typeface="Times New Roman" pitchFamily="18" charset="0"/>
                        </a:rPr>
                        <a:t>JList(final Vector&lt;? extends E&gt; listData)</a:t>
                      </a:r>
                      <a:r>
                        <a:rPr lang="en-US" altLang="zh-CN" sz="1800" b="1" kern="1200">
                          <a:solidFill>
                            <a:schemeClr val="tx1"/>
                          </a:solidFill>
                          <a:latin typeface="Times New Roman" pitchFamily="18" charset="0"/>
                          <a:ea typeface="+mn-ea"/>
                          <a:cs typeface="Times New Roman" pitchFamily="18" charset="0"/>
                        </a:rPr>
                        <a:t>;</a:t>
                      </a:r>
                      <a:endParaRPr lang="zh-CN" altLang="en-US" sz="1800" b="1" kern="1200">
                        <a:solidFill>
                          <a:schemeClr val="tx1"/>
                        </a:solidFill>
                        <a:latin typeface="Times New Roman" pitchFamily="18" charset="0"/>
                        <a:ea typeface="+mn-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b="1">
                          <a:solidFill>
                            <a:schemeClr val="tx1"/>
                          </a:solidFill>
                          <a:latin typeface="宋体" pitchFamily="2" charset="-122"/>
                          <a:ea typeface="宋体" pitchFamily="2" charset="-122"/>
                          <a:cs typeface="Times New Roman" pitchFamily="18" charset="0"/>
                        </a:rPr>
                        <a:t>显示指定向量中的元素</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sz="1800" b="1" kern="1200">
                          <a:solidFill>
                            <a:schemeClr val="tx1"/>
                          </a:solidFill>
                          <a:latin typeface="Times New Roman" pitchFamily="18" charset="0"/>
                          <a:ea typeface="+mn-ea"/>
                          <a:cs typeface="Times New Roman" pitchFamily="18" charset="0"/>
                        </a:rPr>
                        <a:t>void setVisibleRowCount(int visibleRowCount);</a:t>
                      </a:r>
                      <a:endParaRPr lang="zh-CN" altLang="en-US"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b="1">
                          <a:solidFill>
                            <a:schemeClr val="tx1"/>
                          </a:solidFill>
                          <a:latin typeface="宋体" pitchFamily="2" charset="-122"/>
                          <a:ea typeface="宋体" pitchFamily="2" charset="-122"/>
                          <a:cs typeface="Times New Roman" pitchFamily="18" charset="0"/>
                        </a:rPr>
                        <a:t>设置无滚动条时的显示行数</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altLang="zh-CN" sz="1800" b="1">
                          <a:solidFill>
                            <a:schemeClr val="tx1"/>
                          </a:solidFill>
                          <a:latin typeface="Times New Roman" pitchFamily="18" charset="0"/>
                          <a:ea typeface="+mj-ea"/>
                          <a:cs typeface="Times New Roman" pitchFamily="18" charset="0"/>
                        </a:rPr>
                        <a:t>void setSelectionMode(int selectionMode);</a:t>
                      </a:r>
                      <a:endParaRPr lang="zh-CN" altLang="en-US" sz="18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solidFill>
                            <a:schemeClr val="tx1"/>
                          </a:solidFill>
                          <a:latin typeface="宋体" pitchFamily="2" charset="-122"/>
                          <a:ea typeface="宋体" pitchFamily="2" charset="-122"/>
                          <a:cs typeface="Times New Roman" pitchFamily="18" charset="0"/>
                        </a:rPr>
                        <a:t>设置列表的选择模式</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altLang="zh-CN" sz="1800" b="1">
                          <a:solidFill>
                            <a:schemeClr val="tx1"/>
                          </a:solidFill>
                          <a:latin typeface="Times New Roman" pitchFamily="18" charset="0"/>
                          <a:ea typeface="+mj-ea"/>
                          <a:cs typeface="Times New Roman" pitchFamily="18" charset="0"/>
                        </a:rPr>
                        <a:t>int getSelectedIndex();</a:t>
                      </a:r>
                      <a:endParaRPr lang="zh-CN" altLang="en-US" sz="18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solidFill>
                            <a:schemeClr val="tx1"/>
                          </a:solidFill>
                          <a:latin typeface="Times New Roman" pitchFamily="18" charset="0"/>
                          <a:ea typeface="宋体" pitchFamily="2" charset="-122"/>
                          <a:cs typeface="Times New Roman" pitchFamily="18" charset="0"/>
                        </a:rPr>
                        <a:t>返回选定元素的下标</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altLang="zh-CN" sz="1800" b="1">
                          <a:solidFill>
                            <a:schemeClr val="tx1"/>
                          </a:solidFill>
                          <a:latin typeface="Times New Roman" pitchFamily="18" charset="0"/>
                          <a:ea typeface="+mj-ea"/>
                          <a:cs typeface="Times New Roman" pitchFamily="18" charset="0"/>
                        </a:rPr>
                        <a:t>void setSelectedIndex(int index);</a:t>
                      </a:r>
                      <a:endParaRPr lang="zh-CN" altLang="en-US" sz="18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solidFill>
                            <a:schemeClr val="tx1"/>
                          </a:solidFill>
                          <a:latin typeface="宋体" pitchFamily="2" charset="-122"/>
                          <a:ea typeface="宋体" pitchFamily="2" charset="-122"/>
                          <a:cs typeface="Times New Roman" pitchFamily="18" charset="0"/>
                        </a:rPr>
                        <a:t>设置选定元素的下标</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altLang="zh-CN" sz="1800" b="1">
                          <a:solidFill>
                            <a:schemeClr val="tx1"/>
                          </a:solidFill>
                          <a:latin typeface="Times New Roman" pitchFamily="18" charset="0"/>
                          <a:ea typeface="+mj-ea"/>
                          <a:cs typeface="Times New Roman" pitchFamily="18" charset="0"/>
                        </a:rPr>
                        <a:t>void addListSelectionListener(ListSelectionListener listener);</a:t>
                      </a:r>
                      <a:endParaRPr lang="zh-CN" altLang="en-US" sz="18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solidFill>
                            <a:schemeClr val="tx1"/>
                          </a:solidFill>
                          <a:latin typeface="宋体" pitchFamily="2" charset="-122"/>
                          <a:ea typeface="宋体" pitchFamily="2" charset="-122"/>
                          <a:cs typeface="Times New Roman" pitchFamily="18" charset="0"/>
                        </a:rPr>
                        <a:t>给列表添加一个监听器，当选项发生变化时会收到通知</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r>
                        <a:rPr lang="en-US" altLang="zh-CN" sz="1600" b="1">
                          <a:solidFill>
                            <a:schemeClr val="tx1"/>
                          </a:solidFill>
                          <a:latin typeface="Times New Roman" pitchFamily="18" charset="0"/>
                          <a:ea typeface="+mj-ea"/>
                          <a:cs typeface="Times New Roman" pitchFamily="18" charset="0"/>
                        </a:rPr>
                        <a:t>void setSelectionForeground(Color selectionForeground);</a:t>
                      </a:r>
                      <a:endParaRPr lang="zh-CN" altLang="en-US" sz="16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solidFill>
                            <a:schemeClr val="tx1"/>
                          </a:solidFill>
                          <a:latin typeface="宋体" pitchFamily="2" charset="-122"/>
                          <a:ea typeface="宋体" pitchFamily="2" charset="-122"/>
                          <a:cs typeface="Times New Roman" pitchFamily="18" charset="0"/>
                        </a:rPr>
                        <a:t>设置选定元素的绘制颜色</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840">
                <a:tc>
                  <a:txBody>
                    <a:bodyPr/>
                    <a:lstStyle/>
                    <a:p>
                      <a:r>
                        <a:rPr lang="en-US" altLang="zh-CN" sz="1600" b="1">
                          <a:solidFill>
                            <a:schemeClr val="tx1"/>
                          </a:solidFill>
                          <a:latin typeface="Times New Roman" pitchFamily="18" charset="0"/>
                          <a:ea typeface="+mj-ea"/>
                          <a:cs typeface="Times New Roman" pitchFamily="18" charset="0"/>
                        </a:rPr>
                        <a:t>void setSelectionBackground(Color selectionBackground);</a:t>
                      </a:r>
                      <a:endParaRPr lang="zh-CN" altLang="en-US" sz="16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solidFill>
                            <a:schemeClr val="tx1"/>
                          </a:solidFill>
                          <a:latin typeface="宋体" pitchFamily="2" charset="-122"/>
                          <a:ea typeface="宋体" pitchFamily="2" charset="-122"/>
                          <a:cs typeface="Times New Roman" pitchFamily="18" charset="0"/>
                        </a:rPr>
                        <a:t>返回选定元素的背景颜色</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70840">
                <a:tc>
                  <a:txBody>
                    <a:bodyPr/>
                    <a:lstStyle/>
                    <a:p>
                      <a:r>
                        <a:rPr lang="en-US" altLang="zh-CN" sz="1800" b="1">
                          <a:solidFill>
                            <a:schemeClr val="tx1"/>
                          </a:solidFill>
                          <a:latin typeface="Times New Roman" pitchFamily="18" charset="0"/>
                          <a:ea typeface="+mj-ea"/>
                          <a:cs typeface="Times New Roman" pitchFamily="18" charset="0"/>
                        </a:rPr>
                        <a:t>void setListData(final E[] listData);</a:t>
                      </a:r>
                      <a:endParaRPr lang="zh-CN" altLang="en-US" sz="18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solidFill>
                            <a:schemeClr val="tx1"/>
                          </a:solidFill>
                          <a:latin typeface="宋体" pitchFamily="2" charset="-122"/>
                          <a:ea typeface="宋体" pitchFamily="2" charset="-122"/>
                          <a:cs typeface="Times New Roman" pitchFamily="18" charset="0"/>
                        </a:rPr>
                        <a:t>设置列表数据</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70840">
                <a:tc>
                  <a:txBody>
                    <a:bodyPr/>
                    <a:lstStyle/>
                    <a:p>
                      <a:r>
                        <a:rPr lang="en-US" altLang="zh-CN" sz="1800" b="1">
                          <a:solidFill>
                            <a:schemeClr val="tx1"/>
                          </a:solidFill>
                          <a:latin typeface="Times New Roman" pitchFamily="18" charset="0"/>
                          <a:ea typeface="+mj-ea"/>
                          <a:cs typeface="Times New Roman" pitchFamily="18" charset="0"/>
                        </a:rPr>
                        <a:t>boolean isSelectedIndex(int index);</a:t>
                      </a:r>
                      <a:endParaRPr lang="zh-CN" altLang="en-US" sz="18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solidFill>
                            <a:schemeClr val="tx1"/>
                          </a:solidFill>
                          <a:latin typeface="宋体" pitchFamily="2" charset="-122"/>
                          <a:ea typeface="宋体" pitchFamily="2" charset="-122"/>
                          <a:cs typeface="Times New Roman" pitchFamily="18" charset="0"/>
                        </a:rPr>
                        <a:t>判断指定下标是否被选中</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710809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3</a:t>
            </a:r>
            <a:r>
              <a:rPr lang="zh-CN" altLang="en-US">
                <a:latin typeface="Times New Roman" pitchFamily="18" charset="0"/>
                <a:cs typeface="Times New Roman" pitchFamily="18" charset="0"/>
              </a:rPr>
              <a:t>、字体</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11</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2954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zh-CN" altLang="en-US" sz="3200" b="1" kern="0">
                <a:latin typeface="Times New Roman" panose="02020603050405020304" pitchFamily="18" charset="0"/>
                <a:ea typeface="宋体" pitchFamily="2" charset="-122"/>
                <a:cs typeface="Times New Roman" panose="02020603050405020304" pitchFamily="18" charset="0"/>
              </a:rPr>
              <a:t>字体类</a:t>
            </a:r>
            <a:r>
              <a:rPr lang="en-US" altLang="zh-CN" sz="3200" b="1" kern="0">
                <a:latin typeface="Times New Roman" panose="02020603050405020304" pitchFamily="18" charset="0"/>
                <a:ea typeface="宋体" pitchFamily="2" charset="-122"/>
                <a:cs typeface="Times New Roman" panose="02020603050405020304" pitchFamily="18" charset="0"/>
              </a:rPr>
              <a:t>java.awt.Font</a:t>
            </a:r>
            <a:br>
              <a:rPr lang="en-US" altLang="zh-CN" sz="3200" b="1" kern="0">
                <a:latin typeface="Times New Roman" panose="02020603050405020304" pitchFamily="18" charset="0"/>
                <a:ea typeface="宋体" pitchFamily="2" charset="-122"/>
                <a:cs typeface="Times New Roman" panose="02020603050405020304" pitchFamily="18" charset="0"/>
              </a:rPr>
            </a:br>
            <a:r>
              <a:rPr lang="en-US" altLang="zh-CN" sz="3200" b="1" kern="0">
                <a:latin typeface="Times New Roman" panose="02020603050405020304" pitchFamily="18" charset="0"/>
                <a:ea typeface="宋体" pitchFamily="2" charset="-122"/>
                <a:cs typeface="Times New Roman" panose="02020603050405020304" pitchFamily="18" charset="0"/>
              </a:rPr>
              <a:t>Font(String name, int style, int size);</a:t>
            </a:r>
            <a:br>
              <a:rPr lang="en-US" altLang="zh-CN" sz="3200" b="1" kern="0">
                <a:latin typeface="Times New Roman" panose="02020603050405020304" pitchFamily="18" charset="0"/>
                <a:ea typeface="宋体" pitchFamily="2" charset="-122"/>
                <a:cs typeface="Times New Roman" panose="02020603050405020304" pitchFamily="18" charset="0"/>
              </a:rPr>
            </a:br>
            <a:br>
              <a:rPr lang="en-US" altLang="zh-CN" sz="3200" b="1" kern="0">
                <a:latin typeface="Times New Roman" panose="02020603050405020304" pitchFamily="18" charset="0"/>
                <a:ea typeface="宋体" pitchFamily="2" charset="-122"/>
                <a:cs typeface="Times New Roman" panose="02020603050405020304" pitchFamily="18" charset="0"/>
              </a:rPr>
            </a:br>
            <a:r>
              <a:rPr lang="en-US" altLang="zh-CN" sz="3200" b="1" kern="0">
                <a:latin typeface="Times New Roman" panose="02020603050405020304" pitchFamily="18" charset="0"/>
                <a:ea typeface="宋体" pitchFamily="2" charset="-122"/>
                <a:cs typeface="Times New Roman" panose="02020603050405020304" pitchFamily="18" charset="0"/>
              </a:rPr>
              <a:t>                  </a:t>
            </a:r>
            <a:r>
              <a:rPr lang="zh-CN" altLang="en-US" sz="3200" b="1" kern="0">
                <a:latin typeface="Times New Roman" panose="02020603050405020304" pitchFamily="18" charset="0"/>
                <a:ea typeface="宋体" pitchFamily="2" charset="-122"/>
                <a:cs typeface="Times New Roman" panose="02020603050405020304" pitchFamily="18" charset="0"/>
              </a:rPr>
              <a:t>字体名称    风格      大小</a:t>
            </a:r>
            <a:endParaRPr lang="en-US" altLang="zh-CN" sz="3200" b="1" kern="0">
              <a:solidFill>
                <a:srgbClr val="0000FF"/>
              </a:solidFill>
              <a:latin typeface="Times New Roman" panose="02020603050405020304" pitchFamily="18" charset="0"/>
              <a:ea typeface="宋体" pitchFamily="2" charset="-122"/>
              <a:cs typeface="Times New Roman" panose="02020603050405020304" pitchFamily="18" charset="0"/>
            </a:endParaRPr>
          </a:p>
          <a:p>
            <a:pPr marL="450850" lvl="0" indent="-450850">
              <a:spcBef>
                <a:spcPts val="2500"/>
              </a:spcBef>
              <a:buClr>
                <a:schemeClr val="tx1"/>
              </a:buClr>
              <a:buSzPct val="90000"/>
              <a:buFont typeface="Wingdings 2" pitchFamily="18" charset="2"/>
              <a:buChar char="ö"/>
              <a:defRPr/>
            </a:pPr>
            <a:r>
              <a:rPr lang="zh-CN" altLang="en-US" sz="3200" b="1" kern="0">
                <a:latin typeface="Times New Roman" panose="02020603050405020304" pitchFamily="18" charset="0"/>
                <a:ea typeface="宋体" pitchFamily="2" charset="-122"/>
                <a:cs typeface="Times New Roman" panose="02020603050405020304" pitchFamily="18" charset="0"/>
              </a:rPr>
              <a:t>风格常量：</a:t>
            </a:r>
            <a:r>
              <a:rPr lang="en-US" altLang="zh-CN" sz="3200" b="1" kern="0">
                <a:latin typeface="Times New Roman" panose="02020603050405020304" pitchFamily="18" charset="0"/>
                <a:ea typeface="宋体" pitchFamily="2" charset="-122"/>
                <a:cs typeface="Times New Roman" panose="02020603050405020304" pitchFamily="18" charset="0"/>
              </a:rPr>
              <a:t>Font. PLAIN</a:t>
            </a:r>
            <a:r>
              <a:rPr lang="zh-CN" altLang="en-US" sz="3200" b="1" kern="0">
                <a:latin typeface="Times New Roman" panose="02020603050405020304" pitchFamily="18" charset="0"/>
                <a:ea typeface="宋体" pitchFamily="2" charset="-122"/>
                <a:cs typeface="Times New Roman" panose="02020603050405020304" pitchFamily="18" charset="0"/>
              </a:rPr>
              <a:t>、</a:t>
            </a:r>
            <a:r>
              <a:rPr lang="en-US" altLang="zh-CN" sz="3200" b="1" kern="0">
                <a:latin typeface="Times New Roman" panose="02020603050405020304" pitchFamily="18" charset="0"/>
                <a:ea typeface="宋体" pitchFamily="2" charset="-122"/>
                <a:cs typeface="Times New Roman" panose="02020603050405020304" pitchFamily="18" charset="0"/>
              </a:rPr>
              <a:t>Font. BOLD</a:t>
            </a:r>
            <a:r>
              <a:rPr lang="zh-CN" altLang="en-US" sz="3200" b="1" kern="0">
                <a:latin typeface="Times New Roman" panose="02020603050405020304" pitchFamily="18" charset="0"/>
                <a:ea typeface="宋体" pitchFamily="2" charset="-122"/>
                <a:cs typeface="Times New Roman" panose="02020603050405020304" pitchFamily="18" charset="0"/>
              </a:rPr>
              <a:t>、</a:t>
            </a:r>
            <a:r>
              <a:rPr lang="en-US" altLang="zh-CN" sz="3200" b="1" kern="0">
                <a:latin typeface="Times New Roman" panose="02020603050405020304" pitchFamily="18" charset="0"/>
                <a:ea typeface="宋体" pitchFamily="2" charset="-122"/>
                <a:cs typeface="Times New Roman" panose="02020603050405020304" pitchFamily="18" charset="0"/>
              </a:rPr>
              <a:t>Font.ITALIC</a:t>
            </a:r>
            <a:r>
              <a:rPr lang="zh-CN" altLang="en-US" sz="3200" b="1" kern="0">
                <a:latin typeface="Times New Roman" panose="02020603050405020304" pitchFamily="18" charset="0"/>
                <a:ea typeface="宋体" pitchFamily="2" charset="-122"/>
                <a:cs typeface="Times New Roman" panose="02020603050405020304" pitchFamily="18" charset="0"/>
              </a:rPr>
              <a:t>等</a:t>
            </a:r>
            <a:br>
              <a:rPr lang="en-US" altLang="zh-CN" sz="3200" b="1" kern="0">
                <a:latin typeface="Times New Roman" panose="02020603050405020304" pitchFamily="18" charset="0"/>
                <a:ea typeface="宋体" pitchFamily="2" charset="-122"/>
                <a:cs typeface="Times New Roman" panose="02020603050405020304" pitchFamily="18" charset="0"/>
              </a:rPr>
            </a:br>
            <a:endParaRPr kumimoji="0" lang="en-US" altLang="zh-CN" sz="32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p:txBody>
      </p:sp>
      <p:cxnSp>
        <p:nvCxnSpPr>
          <p:cNvPr id="7" name="直接箭头连接符 6"/>
          <p:cNvCxnSpPr/>
          <p:nvPr/>
        </p:nvCxnSpPr>
        <p:spPr bwMode="auto">
          <a:xfrm flipV="1">
            <a:off x="3810000" y="2362200"/>
            <a:ext cx="0" cy="417600"/>
          </a:xfrm>
          <a:prstGeom prst="straightConnector1">
            <a:avLst/>
          </a:prstGeom>
          <a:noFill/>
          <a:ln w="25400" cap="flat" cmpd="sng" algn="ctr">
            <a:solidFill>
              <a:schemeClr val="tx1"/>
            </a:solidFill>
            <a:prstDash val="solid"/>
            <a:round/>
            <a:headEnd type="none" w="med" len="med"/>
            <a:tailEnd type="arrow"/>
          </a:ln>
          <a:effectLst/>
        </p:spPr>
      </p:cxnSp>
      <p:cxnSp>
        <p:nvCxnSpPr>
          <p:cNvPr id="10" name="直接箭头连接符 9"/>
          <p:cNvCxnSpPr/>
          <p:nvPr/>
        </p:nvCxnSpPr>
        <p:spPr bwMode="auto">
          <a:xfrm flipV="1">
            <a:off x="5410200" y="2362200"/>
            <a:ext cx="0" cy="417600"/>
          </a:xfrm>
          <a:prstGeom prst="straightConnector1">
            <a:avLst/>
          </a:prstGeom>
          <a:noFill/>
          <a:ln w="25400" cap="flat" cmpd="sng" algn="ctr">
            <a:solidFill>
              <a:schemeClr val="tx1"/>
            </a:solidFill>
            <a:prstDash val="solid"/>
            <a:round/>
            <a:headEnd type="none" w="med" len="med"/>
            <a:tailEnd type="arrow"/>
          </a:ln>
          <a:effectLst/>
        </p:spPr>
      </p:cxnSp>
      <p:cxnSp>
        <p:nvCxnSpPr>
          <p:cNvPr id="11" name="直接箭头连接符 10"/>
          <p:cNvCxnSpPr/>
          <p:nvPr/>
        </p:nvCxnSpPr>
        <p:spPr bwMode="auto">
          <a:xfrm flipV="1">
            <a:off x="6934200" y="2362200"/>
            <a:ext cx="0" cy="417600"/>
          </a:xfrm>
          <a:prstGeom prst="straightConnector1">
            <a:avLst/>
          </a:prstGeom>
          <a:noFill/>
          <a:ln w="25400" cap="flat" cmpd="sng" algn="ctr">
            <a:solidFill>
              <a:schemeClr val="tx1"/>
            </a:solidFill>
            <a:prstDash val="solid"/>
            <a:round/>
            <a:headEnd type="none" w="med" len="med"/>
            <a:tailEnd type="arrow"/>
          </a:ln>
          <a:effectLst/>
        </p:spPr>
      </p:cxnSp>
      <p:sp>
        <p:nvSpPr>
          <p:cNvPr id="3" name="TextBox 2"/>
          <p:cNvSpPr txBox="1"/>
          <p:nvPr/>
        </p:nvSpPr>
        <p:spPr>
          <a:xfrm>
            <a:off x="1088354" y="5029200"/>
            <a:ext cx="3483646" cy="584775"/>
          </a:xfrm>
          <a:prstGeom prst="rect">
            <a:avLst/>
          </a:prstGeom>
          <a:noFill/>
        </p:spPr>
        <p:txBody>
          <a:bodyPr wrap="none" rtlCol="0">
            <a:spAutoFit/>
          </a:bodyPr>
          <a:lstStyle/>
          <a:p>
            <a:pPr>
              <a:buNone/>
            </a:pPr>
            <a:r>
              <a:rPr lang="zh-CN" altLang="en-US" sz="3200" b="1">
                <a:solidFill>
                  <a:srgbClr val="FF0000"/>
                </a:solidFill>
                <a:latin typeface="宋体" panose="02010600030101010101" pitchFamily="2" charset="-122"/>
                <a:ea typeface="宋体" panose="02010600030101010101" pitchFamily="2" charset="-122"/>
              </a:rPr>
              <a:t>宋体  </a:t>
            </a:r>
            <a:r>
              <a:rPr lang="zh-CN" altLang="en-US" sz="3200" b="1">
                <a:solidFill>
                  <a:srgbClr val="FF0000"/>
                </a:solidFill>
                <a:latin typeface="+mn-ea"/>
                <a:ea typeface="+mn-ea"/>
              </a:rPr>
              <a:t>黑体  </a:t>
            </a:r>
            <a:r>
              <a:rPr lang="zh-CN" altLang="en-US" sz="3200" b="1">
                <a:solidFill>
                  <a:srgbClr val="FF0000"/>
                </a:solidFill>
                <a:latin typeface="楷体" panose="02010609060101010101" pitchFamily="49" charset="-122"/>
                <a:ea typeface="楷体" panose="02010609060101010101" pitchFamily="49" charset="-122"/>
              </a:rPr>
              <a:t>楷体</a:t>
            </a:r>
            <a:endParaRPr lang="zh-CN" altLang="en-US" sz="3200" b="1">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783876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JComboBox</a:t>
            </a:r>
            <a:r>
              <a:rPr lang="zh-CN" altLang="en-US">
                <a:latin typeface="Times New Roman" pitchFamily="18" charset="0"/>
                <a:cs typeface="Times New Roman" pitchFamily="18" charset="0"/>
              </a:rPr>
              <a:t>和</a:t>
            </a:r>
            <a:r>
              <a:rPr lang="en-US" altLang="zh-CN">
                <a:latin typeface="Times New Roman" pitchFamily="18" charset="0"/>
                <a:cs typeface="Times New Roman" pitchFamily="18" charset="0"/>
              </a:rPr>
              <a:t>JList</a:t>
            </a:r>
            <a:r>
              <a:rPr lang="zh-CN" altLang="en-US"/>
              <a:t>举例</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110</a:t>
            </a:fld>
            <a:endParaRPr lang="en-US" altLang="zh-CN"/>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947120"/>
            <a:ext cx="7772400" cy="3463080"/>
          </a:xfrm>
          <a:prstGeom prst="rect">
            <a:avLst/>
          </a:prstGeom>
        </p:spPr>
      </p:pic>
    </p:spTree>
    <p:extLst>
      <p:ext uri="{BB962C8B-B14F-4D97-AF65-F5344CB8AC3E}">
        <p14:creationId xmlns:p14="http://schemas.microsoft.com/office/powerpoint/2010/main" val="25137636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源代码（</a:t>
            </a:r>
            <a:r>
              <a:rPr lang="en-US" altLang="zh-CN"/>
              <a:t>1</a:t>
            </a:r>
            <a:r>
              <a:rPr lang="zh-CN" altLang="en-US"/>
              <a:t>）</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111</a:t>
            </a:fld>
            <a:endParaRPr lang="en-US" altLang="zh-CN"/>
          </a:p>
        </p:txBody>
      </p:sp>
      <p:sp>
        <p:nvSpPr>
          <p:cNvPr id="5" name="Text Box 3"/>
          <p:cNvSpPr txBox="1">
            <a:spLocks noChangeArrowheads="1"/>
          </p:cNvSpPr>
          <p:nvPr/>
        </p:nvSpPr>
        <p:spPr bwMode="auto">
          <a:xfrm>
            <a:off x="304800" y="1149489"/>
            <a:ext cx="8458200" cy="56323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import java.awt.*;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import java.awt.event.*;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import javax.swing.*;</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import javax.swing.event.*;</a:t>
            </a:r>
          </a:p>
          <a:p>
            <a:pPr eaLnBrk="1" hangingPunct="1">
              <a:lnSpc>
                <a:spcPts val="1800"/>
              </a:lnSpc>
              <a:spcBef>
                <a:spcPts val="0"/>
              </a:spcBef>
              <a:buNone/>
            </a:pPr>
            <a:endParaRPr kumimoji="1" lang="en-US" altLang="zh-CN" sz="1800" b="1">
              <a:solidFill>
                <a:schemeClr val="tx1"/>
              </a:solidFill>
              <a:ea typeface="宋体" charset="-122"/>
              <a:cs typeface="Times New Roman" pitchFamily="18" charset="0"/>
            </a:endParaRP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public class ComboList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JLabel labelColor;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JTextField textColor;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JList&lt;String&gt; listColor;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final String[] strColorNames = {"Black", "Blue", "Cyan",</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"Dark Gray", "Gray", "Green", "Light Gray", "Magenta",</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"Orange", "Pink", "Red", "White", "Yellow"};</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final Color[] colors = {Color.BLACK, Color.BLUE,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Color.CYAN, Color.DARK_GRAY, Color.GRAY, Color.GREEN,</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Color.LIGHT_GRAY, Color.MAGENTA, Color.ORANGE, Color.PINK,</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Color.RED, Color.WHITE, Color.YELLOW};</a:t>
            </a:r>
          </a:p>
          <a:p>
            <a:pPr eaLnBrk="1" hangingPunct="1">
              <a:lnSpc>
                <a:spcPts val="1800"/>
              </a:lnSpc>
              <a:spcBef>
                <a:spcPts val="0"/>
              </a:spcBef>
              <a:buNone/>
            </a:pPr>
            <a:endParaRPr kumimoji="1" lang="en-US" altLang="zh-CN" sz="1800" b="1">
              <a:solidFill>
                <a:schemeClr val="tx1"/>
              </a:solidFill>
              <a:ea typeface="宋体" charset="-122"/>
              <a:cs typeface="Times New Roman" pitchFamily="18" charset="0"/>
            </a:endParaRP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JComboBox&lt;String&gt; comboHappies;</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JLabel labelHappyIcon;</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final String[] strHappies = {"</a:t>
            </a:r>
            <a:r>
              <a:rPr kumimoji="1" lang="zh-CN" altLang="en-US" sz="1800" b="1">
                <a:solidFill>
                  <a:schemeClr val="tx1"/>
                </a:solidFill>
                <a:ea typeface="宋体" charset="-122"/>
                <a:cs typeface="Times New Roman" pitchFamily="18" charset="0"/>
              </a:rPr>
              <a:t>久旱逢甘雨</a:t>
            </a:r>
            <a:r>
              <a:rPr kumimoji="1" lang="en-US" altLang="zh-CN" sz="1800" b="1">
                <a:solidFill>
                  <a:schemeClr val="tx1"/>
                </a:solidFill>
                <a:ea typeface="宋体" charset="-122"/>
                <a:cs typeface="Times New Roman" pitchFamily="18" charset="0"/>
              </a:rPr>
              <a:t>", "</a:t>
            </a:r>
            <a:r>
              <a:rPr kumimoji="1" lang="zh-CN" altLang="en-US" sz="1800" b="1">
                <a:solidFill>
                  <a:schemeClr val="tx1"/>
                </a:solidFill>
                <a:ea typeface="宋体" charset="-122"/>
                <a:cs typeface="Times New Roman" pitchFamily="18" charset="0"/>
              </a:rPr>
              <a:t>他乡遇故知</a:t>
            </a: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r>
              <a:rPr kumimoji="1" lang="zh-CN" altLang="en-US" sz="1800" b="1">
                <a:solidFill>
                  <a:schemeClr val="tx1"/>
                </a:solidFill>
                <a:ea typeface="宋体" charset="-122"/>
                <a:cs typeface="Times New Roman" pitchFamily="18" charset="0"/>
              </a:rPr>
              <a:t>洞房花烛夜</a:t>
            </a:r>
            <a:r>
              <a:rPr kumimoji="1" lang="en-US" altLang="zh-CN" sz="1800" b="1">
                <a:solidFill>
                  <a:schemeClr val="tx1"/>
                </a:solidFill>
                <a:ea typeface="宋体" charset="-122"/>
                <a:cs typeface="Times New Roman" pitchFamily="18" charset="0"/>
              </a:rPr>
              <a:t>", "</a:t>
            </a:r>
            <a:r>
              <a:rPr kumimoji="1" lang="zh-CN" altLang="en-US" sz="1800" b="1">
                <a:solidFill>
                  <a:schemeClr val="tx1"/>
                </a:solidFill>
                <a:ea typeface="宋体" charset="-122"/>
                <a:cs typeface="Times New Roman" pitchFamily="18" charset="0"/>
              </a:rPr>
              <a:t>金榜题名时</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final Icon[] iconsHappies =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new ImageIcon("happy1.jpg"), new ImageIcon("happy2.jpg"),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new ImageIcon("happy3.jpg"), new ImageIcon("happy4.jpg")};</a:t>
            </a:r>
          </a:p>
        </p:txBody>
      </p:sp>
    </p:spTree>
    <p:extLst>
      <p:ext uri="{BB962C8B-B14F-4D97-AF65-F5344CB8AC3E}">
        <p14:creationId xmlns:p14="http://schemas.microsoft.com/office/powerpoint/2010/main" val="230290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源代码（</a:t>
            </a:r>
            <a:r>
              <a:rPr lang="en-US" altLang="zh-CN"/>
              <a:t>2</a:t>
            </a:r>
            <a:r>
              <a:rPr lang="zh-CN" altLang="en-US"/>
              <a:t>）</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112</a:t>
            </a:fld>
            <a:endParaRPr lang="en-US" altLang="zh-CN"/>
          </a:p>
        </p:txBody>
      </p:sp>
      <p:sp>
        <p:nvSpPr>
          <p:cNvPr id="5" name="Text Box 3"/>
          <p:cNvSpPr txBox="1">
            <a:spLocks noChangeArrowheads="1"/>
          </p:cNvSpPr>
          <p:nvPr/>
        </p:nvSpPr>
        <p:spPr bwMode="auto">
          <a:xfrm>
            <a:off x="304800" y="1227921"/>
            <a:ext cx="8458200" cy="54014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public ComboList()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JFrame frame = new JFrame("</a:t>
            </a:r>
            <a:r>
              <a:rPr kumimoji="1" lang="zh-CN" altLang="en-US" sz="1800" b="1">
                <a:solidFill>
                  <a:schemeClr val="tx1"/>
                </a:solidFill>
                <a:ea typeface="宋体" charset="-122"/>
                <a:cs typeface="Times New Roman" pitchFamily="18" charset="0"/>
              </a:rPr>
              <a:t>人生四大喜事</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Font font = new Font("</a:t>
            </a:r>
            <a:r>
              <a:rPr kumimoji="1" lang="zh-CN" altLang="en-US" sz="1800" b="1">
                <a:solidFill>
                  <a:schemeClr val="tx1"/>
                </a:solidFill>
                <a:ea typeface="宋体" charset="-122"/>
                <a:cs typeface="Times New Roman" pitchFamily="18" charset="0"/>
              </a:rPr>
              <a:t>宋体</a:t>
            </a:r>
            <a:r>
              <a:rPr kumimoji="1" lang="en-US" altLang="zh-CN" sz="1800" b="1">
                <a:solidFill>
                  <a:schemeClr val="tx1"/>
                </a:solidFill>
                <a:ea typeface="宋体" charset="-122"/>
                <a:cs typeface="Times New Roman" pitchFamily="18" charset="0"/>
              </a:rPr>
              <a:t>", Font.PLAIN, 24);</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UIManager.put("Label.font", font);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UIManager.put("TextField.font", font);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UIManager.put("List.font", font);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UIManager.put("ComboBox.font", font);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JPanel panelContent = (JPanel)frame.getContentPane();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panelContent.setLayout(new BorderLayout()); </a:t>
            </a:r>
          </a:p>
          <a:p>
            <a:pPr eaLnBrk="1" hangingPunct="1">
              <a:lnSpc>
                <a:spcPts val="1800"/>
              </a:lnSpc>
              <a:spcBef>
                <a:spcPts val="0"/>
              </a:spcBef>
              <a:buNone/>
            </a:pPr>
            <a:endParaRPr kumimoji="1" lang="en-US" altLang="zh-CN" sz="1800" b="1">
              <a:solidFill>
                <a:schemeClr val="tx1"/>
              </a:solidFill>
              <a:ea typeface="宋体" charset="-122"/>
              <a:cs typeface="Times New Roman" pitchFamily="18" charset="0"/>
            </a:endParaRP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JPanel panelColor = new JPanel();</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labelColor = new JLabel("</a:t>
            </a:r>
            <a:r>
              <a:rPr kumimoji="1" lang="zh-CN" altLang="en-US" sz="1800" b="1">
                <a:solidFill>
                  <a:schemeClr val="tx1"/>
                </a:solidFill>
                <a:ea typeface="宋体" charset="-122"/>
                <a:cs typeface="Times New Roman" pitchFamily="18" charset="0"/>
              </a:rPr>
              <a:t>请选择颜色：</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textColor = new JTextField(strColorNames[0]);</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listColor = new JList&lt;String&gt;(strColorNames); //</a:t>
            </a:r>
            <a:r>
              <a:rPr kumimoji="1" lang="zh-CN" altLang="en-US" sz="1800" b="1">
                <a:solidFill>
                  <a:schemeClr val="tx1"/>
                </a:solidFill>
                <a:ea typeface="宋体" charset="-122"/>
                <a:cs typeface="Times New Roman" pitchFamily="18" charset="0"/>
              </a:rPr>
              <a:t>颜色名称的列表</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listColor.setSelectionMode(ListSelectionModel.SINGLE_SELECTION); //</a:t>
            </a:r>
            <a:r>
              <a:rPr kumimoji="1" lang="zh-CN" altLang="en-US" sz="1800" b="1">
                <a:solidFill>
                  <a:schemeClr val="tx1"/>
                </a:solidFill>
                <a:ea typeface="宋体" charset="-122"/>
                <a:cs typeface="Times New Roman" pitchFamily="18" charset="0"/>
              </a:rPr>
              <a:t>单选</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listColor.setVisibleRowCount(5);  // </a:t>
            </a:r>
            <a:r>
              <a:rPr kumimoji="1" lang="zh-CN" altLang="en-US" sz="1800" b="1">
                <a:solidFill>
                  <a:schemeClr val="tx1"/>
                </a:solidFill>
                <a:ea typeface="宋体" charset="-122"/>
                <a:cs typeface="Times New Roman" pitchFamily="18" charset="0"/>
              </a:rPr>
              <a:t>每次显示</a:t>
            </a:r>
            <a:r>
              <a:rPr kumimoji="1" lang="en-US" altLang="zh-CN" sz="1800" b="1">
                <a:solidFill>
                  <a:schemeClr val="tx1"/>
                </a:solidFill>
                <a:ea typeface="宋体" charset="-122"/>
                <a:cs typeface="Times New Roman" pitchFamily="18" charset="0"/>
              </a:rPr>
              <a:t>5</a:t>
            </a:r>
            <a:r>
              <a:rPr kumimoji="1" lang="zh-CN" altLang="en-US" sz="1800" b="1">
                <a:solidFill>
                  <a:schemeClr val="tx1"/>
                </a:solidFill>
                <a:ea typeface="宋体" charset="-122"/>
                <a:cs typeface="Times New Roman" pitchFamily="18" charset="0"/>
              </a:rPr>
              <a:t>行</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listColor.setSelectedIndex(0);</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listColor.addListSelectionListener(new ColorListSelectionListener());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panelColor.setLayout(new BorderLayout());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panelColor.add("North", labelColor);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panelColor.add("Center",textColor);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panelColor.add("South", new </a:t>
            </a:r>
            <a:r>
              <a:rPr kumimoji="1" lang="en-US" altLang="zh-CN" sz="1800" b="1">
                <a:solidFill>
                  <a:srgbClr val="973095"/>
                </a:solidFill>
                <a:ea typeface="宋体" charset="-122"/>
                <a:cs typeface="Times New Roman" pitchFamily="18" charset="0"/>
              </a:rPr>
              <a:t>JScrollPane</a:t>
            </a:r>
            <a:r>
              <a:rPr kumimoji="1" lang="en-US" altLang="zh-CN" sz="1800" b="1">
                <a:solidFill>
                  <a:schemeClr val="tx1"/>
                </a:solidFill>
                <a:ea typeface="宋体" charset="-122"/>
                <a:cs typeface="Times New Roman" pitchFamily="18" charset="0"/>
              </a:rPr>
              <a:t>(listColor)); //</a:t>
            </a:r>
            <a:r>
              <a:rPr kumimoji="1" lang="zh-CN" altLang="en-US" sz="1800" b="1">
                <a:solidFill>
                  <a:schemeClr val="tx1"/>
                </a:solidFill>
                <a:ea typeface="宋体" charset="-122"/>
                <a:cs typeface="Times New Roman" pitchFamily="18" charset="0"/>
              </a:rPr>
              <a:t>滚动条</a:t>
            </a:r>
            <a:endParaRPr kumimoji="1" lang="en-US" altLang="zh-CN" sz="1800" b="1">
              <a:solidFill>
                <a:schemeClr val="tx1"/>
              </a:solidFill>
              <a:ea typeface="宋体" charset="-122"/>
              <a:cs typeface="Times New Roman" pitchFamily="18" charset="0"/>
            </a:endParaRPr>
          </a:p>
        </p:txBody>
      </p:sp>
    </p:spTree>
    <p:extLst>
      <p:ext uri="{BB962C8B-B14F-4D97-AF65-F5344CB8AC3E}">
        <p14:creationId xmlns:p14="http://schemas.microsoft.com/office/powerpoint/2010/main" val="281436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源代码（</a:t>
            </a:r>
            <a:r>
              <a:rPr lang="en-US" altLang="zh-CN"/>
              <a:t>3</a:t>
            </a:r>
            <a:r>
              <a:rPr lang="zh-CN" altLang="en-US"/>
              <a:t>）</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113</a:t>
            </a:fld>
            <a:endParaRPr lang="en-US" altLang="zh-CN"/>
          </a:p>
        </p:txBody>
      </p:sp>
      <p:sp>
        <p:nvSpPr>
          <p:cNvPr id="5" name="Text Box 3"/>
          <p:cNvSpPr txBox="1">
            <a:spLocks noChangeArrowheads="1"/>
          </p:cNvSpPr>
          <p:nvPr/>
        </p:nvSpPr>
        <p:spPr bwMode="auto">
          <a:xfrm>
            <a:off x="304800" y="1227921"/>
            <a:ext cx="8458200" cy="51706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JPanel panelHappies = new JPanel();</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labelHappyIcon = new JLabel();</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comboHappies = new JComboBox&lt;String&gt;(strHappies);</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comboHappies.setMaximumRowCount(3); //</a:t>
            </a:r>
            <a:r>
              <a:rPr kumimoji="1" lang="zh-CN" altLang="en-US" sz="1800" b="1">
                <a:solidFill>
                  <a:schemeClr val="tx1"/>
                </a:solidFill>
                <a:ea typeface="宋体" charset="-122"/>
                <a:cs typeface="Times New Roman" pitchFamily="18" charset="0"/>
              </a:rPr>
              <a:t>显示</a:t>
            </a:r>
            <a:r>
              <a:rPr kumimoji="1" lang="en-US" altLang="zh-CN" sz="1800" b="1">
                <a:solidFill>
                  <a:schemeClr val="tx1"/>
                </a:solidFill>
                <a:ea typeface="宋体" charset="-122"/>
                <a:cs typeface="Times New Roman" pitchFamily="18" charset="0"/>
              </a:rPr>
              <a:t>3</a:t>
            </a:r>
            <a:r>
              <a:rPr kumimoji="1" lang="zh-CN" altLang="en-US" sz="1800" b="1">
                <a:solidFill>
                  <a:schemeClr val="tx1"/>
                </a:solidFill>
                <a:ea typeface="宋体" charset="-122"/>
                <a:cs typeface="Times New Roman" pitchFamily="18" charset="0"/>
              </a:rPr>
              <a:t>行</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comboHappies.setSelectedIndex(0);</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labelHappyIcon.setIcon(iconsHappies[0]);</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comboHappies.addItemListener(new HappyItemListener());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FlowLayout flowlayout = new FlowLayout();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panelHappies.setLayout(flowlayout);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panelHappies.add(comboHappies);</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panelHappies.add(labelHappyIcon);       </a:t>
            </a:r>
          </a:p>
          <a:p>
            <a:pPr eaLnBrk="1" hangingPunct="1">
              <a:lnSpc>
                <a:spcPts val="1800"/>
              </a:lnSpc>
              <a:spcBef>
                <a:spcPts val="0"/>
              </a:spcBef>
              <a:buNone/>
            </a:pPr>
            <a:endParaRPr kumimoji="1" lang="en-US" altLang="zh-CN" sz="1800" b="1">
              <a:solidFill>
                <a:schemeClr val="tx1"/>
              </a:solidFill>
              <a:ea typeface="宋体" charset="-122"/>
              <a:cs typeface="Times New Roman" pitchFamily="18" charset="0"/>
            </a:endParaRP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panelContent.add("West", panelColor);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panelContent.add("East", panelHappies);</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frame.setSize(610, 270);</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frame.setVisible(true);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frame.setDefaultCloseOperation(JFrame.EXIT_ON_CLOSE);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public static void main(String[] args) {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ComboList app = new ComboList();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p:txBody>
      </p:sp>
    </p:spTree>
    <p:extLst>
      <p:ext uri="{BB962C8B-B14F-4D97-AF65-F5344CB8AC3E}">
        <p14:creationId xmlns:p14="http://schemas.microsoft.com/office/powerpoint/2010/main" val="196316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源代码（</a:t>
            </a:r>
            <a:r>
              <a:rPr lang="en-US" altLang="zh-CN"/>
              <a:t>4</a:t>
            </a:r>
            <a:r>
              <a:rPr lang="zh-CN" altLang="en-US"/>
              <a:t>）</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114</a:t>
            </a:fld>
            <a:endParaRPr lang="en-US" altLang="zh-CN"/>
          </a:p>
        </p:txBody>
      </p:sp>
      <p:sp>
        <p:nvSpPr>
          <p:cNvPr id="5" name="Text Box 3"/>
          <p:cNvSpPr txBox="1">
            <a:spLocks noChangeArrowheads="1"/>
          </p:cNvSpPr>
          <p:nvPr/>
        </p:nvSpPr>
        <p:spPr bwMode="auto">
          <a:xfrm>
            <a:off x="304800" y="1774716"/>
            <a:ext cx="8458200" cy="40164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class ColorListSelectionListener implements ListSelectionListener{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public void valueChanged(ListSelectionEvent event){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int n = listColor.getSelectedIndex();</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textColor.setText(strColorNames[n]);</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comboHappies.setForeground(colors[n]);</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class HappyItemListener implements ItemListener{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public void itemStateChanged(ItemEvent event){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if(event.getStateChange() == ItemEvent.SELECTED){ //</a:t>
            </a:r>
            <a:r>
              <a:rPr kumimoji="1" lang="zh-CN" altLang="en-US" sz="1800" b="1">
                <a:solidFill>
                  <a:schemeClr val="tx1"/>
                </a:solidFill>
                <a:ea typeface="宋体" charset="-122"/>
                <a:cs typeface="Times New Roman" pitchFamily="18" charset="0"/>
              </a:rPr>
              <a:t>被选中</a:t>
            </a:r>
            <a:endParaRPr kumimoji="1" lang="en-US" altLang="zh-CN" sz="1800" b="1">
              <a:solidFill>
                <a:schemeClr val="tx1"/>
              </a:solidFill>
              <a:ea typeface="宋体" charset="-122"/>
              <a:cs typeface="Times New Roman" pitchFamily="18" charset="0"/>
            </a:endParaRP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int n = comboHappies.getSelectedIndex();</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labelHappyIcon.setIcon(iconsHappies[n]);</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textColor.requestFocus();</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a:t>
            </a:r>
          </a:p>
        </p:txBody>
      </p:sp>
    </p:spTree>
    <p:extLst>
      <p:ext uri="{BB962C8B-B14F-4D97-AF65-F5344CB8AC3E}">
        <p14:creationId xmlns:p14="http://schemas.microsoft.com/office/powerpoint/2010/main" val="182077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6</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JTextArea</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115</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447800"/>
            <a:ext cx="78486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en-US" altLang="zh-CN" sz="3200" b="1" kern="0">
                <a:latin typeface="Times New Roman" panose="02020603050405020304" pitchFamily="18" charset="0"/>
                <a:ea typeface="宋体" pitchFamily="2" charset="-122"/>
                <a:cs typeface="Times New Roman" panose="02020603050405020304" pitchFamily="18" charset="0"/>
              </a:rPr>
              <a:t>JTextArea</a:t>
            </a:r>
            <a:r>
              <a:rPr lang="zh-CN" altLang="en-US" sz="3200" b="1" kern="0">
                <a:latin typeface="Times New Roman" panose="02020603050405020304" pitchFamily="18" charset="0"/>
                <a:ea typeface="宋体" pitchFamily="2" charset="-122"/>
                <a:cs typeface="Times New Roman" panose="02020603050405020304" pitchFamily="18" charset="0"/>
              </a:rPr>
              <a:t>（文本区）</a:t>
            </a:r>
            <a:endParaRPr kumimoji="0" lang="en-US" altLang="zh-CN" sz="32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zh-CN" altLang="en-US" sz="2800" b="1" kern="0">
                <a:latin typeface="Times New Roman" pitchFamily="18" charset="0"/>
                <a:ea typeface="楷体_GB2312" pitchFamily="49" charset="-122"/>
                <a:cs typeface="Times New Roman" pitchFamily="18" charset="0"/>
              </a:rPr>
              <a:t>提供了一块区域，可操作多行的文本</a:t>
            </a:r>
            <a:endParaRPr lang="en-US" altLang="zh-CN" sz="28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2800" b="1" kern="0">
                <a:latin typeface="Times New Roman" pitchFamily="18" charset="0"/>
                <a:ea typeface="楷体_GB2312" pitchFamily="49" charset="-122"/>
                <a:cs typeface="Times New Roman" pitchFamily="18" charset="0"/>
              </a:rPr>
              <a:t>没有自动的滚动条，需自己创建</a:t>
            </a:r>
            <a:endParaRPr lang="en-US" altLang="zh-CN" sz="28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2800" b="1" kern="0">
                <a:latin typeface="Times New Roman" pitchFamily="18" charset="0"/>
                <a:ea typeface="楷体_GB2312" pitchFamily="49" charset="-122"/>
                <a:cs typeface="Times New Roman" pitchFamily="18" charset="0"/>
              </a:rPr>
              <a:t>构造函数：</a:t>
            </a:r>
            <a:br>
              <a:rPr lang="en-US" altLang="zh-CN" sz="2800" b="1" kern="0">
                <a:latin typeface="Times New Roman" pitchFamily="18" charset="0"/>
                <a:ea typeface="楷体_GB2312" pitchFamily="49" charset="-122"/>
                <a:cs typeface="Times New Roman" pitchFamily="18" charset="0"/>
              </a:rPr>
            </a:br>
            <a:r>
              <a:rPr lang="en-US" altLang="zh-CN" sz="2800" b="1" kern="0">
                <a:latin typeface="Times New Roman" pitchFamily="18" charset="0"/>
                <a:ea typeface="楷体_GB2312" pitchFamily="49" charset="-122"/>
                <a:cs typeface="Times New Roman" pitchFamily="18" charset="0"/>
              </a:rPr>
              <a:t>JTextArea(string, numRows, numColumns)</a:t>
            </a:r>
          </a:p>
          <a:p>
            <a:pPr marL="982663" lvl="1" indent="-352425">
              <a:spcBef>
                <a:spcPct val="50000"/>
              </a:spcBef>
              <a:buSzPct val="80000"/>
              <a:buFont typeface="Wingdings" pitchFamily="2" charset="2"/>
              <a:buChar char="J"/>
              <a:defRPr/>
            </a:pPr>
            <a:r>
              <a:rPr lang="zh-CN" altLang="en-US" sz="2800" b="1" kern="0">
                <a:latin typeface="Times New Roman" pitchFamily="18" charset="0"/>
                <a:ea typeface="楷体_GB2312" pitchFamily="49" charset="-122"/>
                <a:cs typeface="Times New Roman" pitchFamily="18" charset="0"/>
              </a:rPr>
              <a:t>部分成员函数（继承自</a:t>
            </a:r>
            <a:r>
              <a:rPr lang="en-US" altLang="zh-CN" sz="2800" b="1" kern="0">
                <a:latin typeface="Times New Roman" pitchFamily="18" charset="0"/>
                <a:ea typeface="楷体_GB2312" pitchFamily="49" charset="-122"/>
                <a:cs typeface="Times New Roman" pitchFamily="18" charset="0"/>
              </a:rPr>
              <a:t>JTextComponent</a:t>
            </a:r>
            <a:r>
              <a:rPr lang="zh-CN" altLang="en-US" sz="2800" b="1" kern="0">
                <a:latin typeface="Times New Roman" pitchFamily="18" charset="0"/>
                <a:ea typeface="楷体_GB2312" pitchFamily="49" charset="-122"/>
                <a:cs typeface="Times New Roman" pitchFamily="18" charset="0"/>
              </a:rPr>
              <a:t>）</a:t>
            </a:r>
            <a:br>
              <a:rPr lang="en-US" altLang="zh-CN" sz="2800" b="1" kern="0">
                <a:latin typeface="Times New Roman" pitchFamily="18" charset="0"/>
                <a:ea typeface="楷体_GB2312" pitchFamily="49" charset="-122"/>
                <a:cs typeface="Times New Roman" pitchFamily="18" charset="0"/>
              </a:rPr>
            </a:br>
            <a:r>
              <a:rPr lang="en-US" altLang="zh-CN" sz="2800" b="1" kern="0">
                <a:latin typeface="Times New Roman" pitchFamily="18" charset="0"/>
                <a:ea typeface="楷体_GB2312" pitchFamily="49" charset="-122"/>
                <a:cs typeface="Times New Roman" pitchFamily="18" charset="0"/>
              </a:rPr>
              <a:t>getText()</a:t>
            </a:r>
            <a:br>
              <a:rPr lang="en-US" altLang="zh-CN" sz="2800" b="1" kern="0">
                <a:latin typeface="Times New Roman" pitchFamily="18" charset="0"/>
                <a:ea typeface="楷体_GB2312" pitchFamily="49" charset="-122"/>
                <a:cs typeface="Times New Roman" pitchFamily="18" charset="0"/>
              </a:rPr>
            </a:br>
            <a:r>
              <a:rPr lang="en-US" altLang="zh-CN" sz="2800" b="1" kern="0">
                <a:latin typeface="Times New Roman" pitchFamily="18" charset="0"/>
                <a:ea typeface="楷体_GB2312" pitchFamily="49" charset="-122"/>
                <a:cs typeface="Times New Roman" pitchFamily="18" charset="0"/>
              </a:rPr>
              <a:t>getSelectedText( )</a:t>
            </a:r>
            <a:br>
              <a:rPr lang="en-US" altLang="zh-CN" sz="2800" b="1" kern="0">
                <a:latin typeface="Times New Roman" pitchFamily="18" charset="0"/>
                <a:ea typeface="楷体_GB2312" pitchFamily="49" charset="-122"/>
                <a:cs typeface="Times New Roman" pitchFamily="18" charset="0"/>
              </a:rPr>
            </a:br>
            <a:r>
              <a:rPr lang="en-US" altLang="zh-CN" sz="2800" b="1" kern="0">
                <a:latin typeface="Times New Roman" pitchFamily="18" charset="0"/>
                <a:ea typeface="楷体_GB2312" pitchFamily="49" charset="-122"/>
                <a:cs typeface="Times New Roman" pitchFamily="18" charset="0"/>
              </a:rPr>
              <a:t>setText( string )</a:t>
            </a:r>
            <a:endParaRPr lang="en-US" altLang="zh-CN" sz="3200" b="1" kern="0">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val="5957962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2</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QQ</a:t>
            </a:r>
            <a:r>
              <a:rPr lang="zh-CN" altLang="en-US">
                <a:latin typeface="Times New Roman" pitchFamily="18" charset="0"/>
                <a:cs typeface="Times New Roman" pitchFamily="18" charset="0"/>
              </a:rPr>
              <a:t>登录界面</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116</a:t>
            </a:fld>
            <a:endParaRPr lang="en-US" altLang="zh-CN" dirty="0"/>
          </a:p>
        </p:txBody>
      </p:sp>
      <p:pic>
        <p:nvPicPr>
          <p:cNvPr id="6" name="图片 5" descr="无标题.jpg"/>
          <p:cNvPicPr>
            <a:picLocks noChangeAspect="1"/>
          </p:cNvPicPr>
          <p:nvPr/>
        </p:nvPicPr>
        <p:blipFill>
          <a:blip r:embed="rId2" cstate="print"/>
          <a:stretch>
            <a:fillRect/>
          </a:stretch>
        </p:blipFill>
        <p:spPr>
          <a:xfrm>
            <a:off x="1981200" y="1676400"/>
            <a:ext cx="5219959" cy="4038600"/>
          </a:xfrm>
          <a:prstGeom prst="rect">
            <a:avLst/>
          </a:prstGeom>
        </p:spPr>
      </p:pic>
      <p:grpSp>
        <p:nvGrpSpPr>
          <p:cNvPr id="13" name="组合 12"/>
          <p:cNvGrpSpPr/>
          <p:nvPr/>
        </p:nvGrpSpPr>
        <p:grpSpPr>
          <a:xfrm>
            <a:off x="184428" y="2514600"/>
            <a:ext cx="2634972" cy="461665"/>
            <a:chOff x="32028" y="2514600"/>
            <a:chExt cx="2634972" cy="461665"/>
          </a:xfrm>
        </p:grpSpPr>
        <p:cxnSp>
          <p:nvCxnSpPr>
            <p:cNvPr id="5" name="直接箭头连接符 4"/>
            <p:cNvCxnSpPr/>
            <p:nvPr/>
          </p:nvCxnSpPr>
          <p:spPr bwMode="auto">
            <a:xfrm flipV="1">
              <a:off x="1371600" y="2667000"/>
              <a:ext cx="1295400" cy="82800"/>
            </a:xfrm>
            <a:prstGeom prst="straightConnector1">
              <a:avLst/>
            </a:prstGeom>
            <a:noFill/>
            <a:ln w="31750" cap="flat" cmpd="sng" algn="ctr">
              <a:solidFill>
                <a:srgbClr val="990000"/>
              </a:solidFill>
              <a:prstDash val="solid"/>
              <a:round/>
              <a:headEnd type="none" w="med" len="med"/>
              <a:tailEnd type="arrow"/>
            </a:ln>
            <a:effectLst/>
          </p:spPr>
        </p:cxnSp>
        <p:sp>
          <p:nvSpPr>
            <p:cNvPr id="8" name="TextBox 7"/>
            <p:cNvSpPr txBox="1"/>
            <p:nvPr/>
          </p:nvSpPr>
          <p:spPr>
            <a:xfrm>
              <a:off x="32028" y="2514600"/>
              <a:ext cx="1415772" cy="461665"/>
            </a:xfrm>
            <a:prstGeom prst="rect">
              <a:avLst/>
            </a:prstGeom>
            <a:noFill/>
          </p:spPr>
          <p:txBody>
            <a:bodyPr wrap="none" rtlCol="0">
              <a:spAutoFit/>
            </a:bodyPr>
            <a:lstStyle/>
            <a:p>
              <a:pPr>
                <a:buNone/>
              </a:pPr>
              <a:r>
                <a:rPr lang="zh-CN" altLang="en-US" sz="2400" b="1">
                  <a:latin typeface="宋体" pitchFamily="2" charset="-122"/>
                  <a:ea typeface="宋体" pitchFamily="2" charset="-122"/>
                </a:rPr>
                <a:t>背景图片</a:t>
              </a:r>
            </a:p>
          </p:txBody>
        </p:sp>
      </p:grpSp>
      <p:sp>
        <p:nvSpPr>
          <p:cNvPr id="9" name="矩形 8"/>
          <p:cNvSpPr/>
          <p:nvPr/>
        </p:nvSpPr>
        <p:spPr bwMode="auto">
          <a:xfrm>
            <a:off x="2057400" y="3429000"/>
            <a:ext cx="5029200" cy="2209800"/>
          </a:xfrm>
          <a:prstGeom prst="rect">
            <a:avLst/>
          </a:prstGeom>
          <a:solidFill>
            <a:srgbClr val="E8B6E7">
              <a:alpha val="41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grpSp>
        <p:nvGrpSpPr>
          <p:cNvPr id="14" name="组合 13"/>
          <p:cNvGrpSpPr/>
          <p:nvPr/>
        </p:nvGrpSpPr>
        <p:grpSpPr>
          <a:xfrm>
            <a:off x="6934200" y="4724400"/>
            <a:ext cx="1803299" cy="918865"/>
            <a:chOff x="6934200" y="4724400"/>
            <a:chExt cx="1803299" cy="918865"/>
          </a:xfrm>
        </p:grpSpPr>
        <p:sp>
          <p:nvSpPr>
            <p:cNvPr id="10" name="TextBox 9"/>
            <p:cNvSpPr txBox="1"/>
            <p:nvPr/>
          </p:nvSpPr>
          <p:spPr>
            <a:xfrm>
              <a:off x="7467600" y="5181600"/>
              <a:ext cx="1269899" cy="461665"/>
            </a:xfrm>
            <a:prstGeom prst="rect">
              <a:avLst/>
            </a:prstGeom>
            <a:noFill/>
          </p:spPr>
          <p:txBody>
            <a:bodyPr wrap="none" rtlCol="0">
              <a:spAutoFit/>
            </a:bodyPr>
            <a:lstStyle/>
            <a:p>
              <a:pPr>
                <a:buNone/>
              </a:pPr>
              <a:r>
                <a:rPr lang="en-US" altLang="zh-CN" sz="2400" b="1">
                  <a:latin typeface="宋体" pitchFamily="2" charset="-122"/>
                  <a:ea typeface="宋体" pitchFamily="2" charset="-122"/>
                </a:rPr>
                <a:t>GUI</a:t>
              </a:r>
              <a:r>
                <a:rPr lang="zh-CN" altLang="en-US" sz="2400" b="1">
                  <a:latin typeface="宋体" pitchFamily="2" charset="-122"/>
                  <a:ea typeface="宋体" pitchFamily="2" charset="-122"/>
                </a:rPr>
                <a:t>组件</a:t>
              </a:r>
            </a:p>
          </p:txBody>
        </p:sp>
        <p:cxnSp>
          <p:nvCxnSpPr>
            <p:cNvPr id="11" name="直接箭头连接符 10"/>
            <p:cNvCxnSpPr/>
            <p:nvPr/>
          </p:nvCxnSpPr>
          <p:spPr bwMode="auto">
            <a:xfrm rot="10800000">
              <a:off x="6934200" y="4724400"/>
              <a:ext cx="914400" cy="463800"/>
            </a:xfrm>
            <a:prstGeom prst="straightConnector1">
              <a:avLst/>
            </a:prstGeom>
            <a:noFill/>
            <a:ln w="31750" cap="flat" cmpd="sng" algn="ctr">
              <a:solidFill>
                <a:srgbClr val="990000"/>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9"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JFrame</a:t>
            </a:r>
            <a:r>
              <a:rPr lang="zh-CN" altLang="en-US">
                <a:latin typeface="Times New Roman" pitchFamily="18" charset="0"/>
                <a:cs typeface="Times New Roman" pitchFamily="18" charset="0"/>
              </a:rPr>
              <a:t>的层次结构</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117</a:t>
            </a:fld>
            <a:endParaRPr lang="en-US" altLang="zh-CN" dirty="0"/>
          </a:p>
        </p:txBody>
      </p:sp>
      <p:pic>
        <p:nvPicPr>
          <p:cNvPr id="5" name="图片 4" descr="0_1317103945qgzV.gif"/>
          <p:cNvPicPr>
            <a:picLocks noChangeAspect="1"/>
          </p:cNvPicPr>
          <p:nvPr/>
        </p:nvPicPr>
        <p:blipFill>
          <a:blip r:embed="rId2" cstate="print"/>
          <a:stretch>
            <a:fillRect/>
          </a:stretch>
        </p:blipFill>
        <p:spPr>
          <a:xfrm>
            <a:off x="396600" y="1219200"/>
            <a:ext cx="8214000" cy="2819400"/>
          </a:xfrm>
          <a:prstGeom prst="rect">
            <a:avLst/>
          </a:prstGeom>
        </p:spPr>
      </p:pic>
      <p:grpSp>
        <p:nvGrpSpPr>
          <p:cNvPr id="22" name="组合 21"/>
          <p:cNvGrpSpPr/>
          <p:nvPr/>
        </p:nvGrpSpPr>
        <p:grpSpPr>
          <a:xfrm>
            <a:off x="2438400" y="4212000"/>
            <a:ext cx="4572000" cy="2493600"/>
            <a:chOff x="2438400" y="4212000"/>
            <a:chExt cx="4572000" cy="2493600"/>
          </a:xfrm>
        </p:grpSpPr>
        <p:sp>
          <p:nvSpPr>
            <p:cNvPr id="6" name="矩形 5"/>
            <p:cNvSpPr/>
            <p:nvPr/>
          </p:nvSpPr>
          <p:spPr bwMode="auto">
            <a:xfrm>
              <a:off x="3429000" y="4212000"/>
              <a:ext cx="1220400" cy="360000"/>
            </a:xfrm>
            <a:prstGeom prst="rect">
              <a:avLst/>
            </a:prstGeom>
            <a:solidFill>
              <a:schemeClr val="accent2">
                <a:lumMod val="40000"/>
                <a:lumOff val="60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kumimoji="0" lang="en-US"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JFrame</a:t>
              </a:r>
              <a:endParaRPr kumimoji="0" lang="zh-C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矩形 6"/>
            <p:cNvSpPr/>
            <p:nvPr/>
          </p:nvSpPr>
          <p:spPr bwMode="auto">
            <a:xfrm>
              <a:off x="3429000" y="4876800"/>
              <a:ext cx="1219200" cy="360000"/>
            </a:xfrm>
            <a:prstGeom prst="rect">
              <a:avLst/>
            </a:prstGeom>
            <a:solidFill>
              <a:schemeClr val="accent2">
                <a:lumMod val="40000"/>
                <a:lumOff val="60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kumimoji="0" lang="en-US"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JRootPane</a:t>
              </a:r>
              <a:endParaRPr kumimoji="0" lang="zh-C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矩形 7"/>
            <p:cNvSpPr/>
            <p:nvPr/>
          </p:nvSpPr>
          <p:spPr bwMode="auto">
            <a:xfrm>
              <a:off x="2438400" y="5583600"/>
              <a:ext cx="1219200" cy="360000"/>
            </a:xfrm>
            <a:prstGeom prst="rect">
              <a:avLst/>
            </a:prstGeom>
            <a:solidFill>
              <a:schemeClr val="accent2">
                <a:lumMod val="40000"/>
                <a:lumOff val="60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kumimoji="0" lang="en-US"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GlassPane</a:t>
              </a:r>
              <a:endParaRPr kumimoji="0" lang="zh-C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矩形 8"/>
            <p:cNvSpPr/>
            <p:nvPr/>
          </p:nvSpPr>
          <p:spPr bwMode="auto">
            <a:xfrm>
              <a:off x="4267200" y="5583600"/>
              <a:ext cx="1524000" cy="360000"/>
            </a:xfrm>
            <a:prstGeom prst="rect">
              <a:avLst/>
            </a:prstGeom>
            <a:solidFill>
              <a:schemeClr val="accent2">
                <a:lumMod val="40000"/>
                <a:lumOff val="60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kumimoji="0" lang="en-US"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JLayeredPane</a:t>
              </a:r>
              <a:endParaRPr kumimoji="0" lang="zh-C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矩形 9"/>
            <p:cNvSpPr/>
            <p:nvPr/>
          </p:nvSpPr>
          <p:spPr bwMode="auto">
            <a:xfrm>
              <a:off x="3124200" y="6345600"/>
              <a:ext cx="1219200" cy="360000"/>
            </a:xfrm>
            <a:prstGeom prst="rect">
              <a:avLst/>
            </a:prstGeom>
            <a:solidFill>
              <a:schemeClr val="accent2">
                <a:lumMod val="40000"/>
                <a:lumOff val="60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kumimoji="0" lang="en-US"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JMenuBar</a:t>
              </a:r>
              <a:endParaRPr kumimoji="0" lang="zh-C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矩形 10"/>
            <p:cNvSpPr/>
            <p:nvPr/>
          </p:nvSpPr>
          <p:spPr bwMode="auto">
            <a:xfrm>
              <a:off x="5562600" y="6345600"/>
              <a:ext cx="1447800" cy="360000"/>
            </a:xfrm>
            <a:prstGeom prst="rect">
              <a:avLst/>
            </a:prstGeom>
            <a:solidFill>
              <a:schemeClr val="accent2">
                <a:lumMod val="40000"/>
                <a:lumOff val="60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kumimoji="0" lang="en-US" altLang="zh-CN"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ContentPane</a:t>
              </a:r>
              <a:endParaRPr kumimoji="0" lang="zh-C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3" name="直接箭头连接符 12"/>
            <p:cNvCxnSpPr>
              <a:stCxn id="6" idx="2"/>
              <a:endCxn id="7" idx="0"/>
            </p:cNvCxnSpPr>
            <p:nvPr/>
          </p:nvCxnSpPr>
          <p:spPr bwMode="auto">
            <a:xfrm flipH="1">
              <a:off x="4038600" y="4572000"/>
              <a:ext cx="600" cy="304800"/>
            </a:xfrm>
            <a:prstGeom prst="straightConnector1">
              <a:avLst/>
            </a:prstGeom>
            <a:noFill/>
            <a:ln w="28575" cap="flat" cmpd="sng" algn="ctr">
              <a:solidFill>
                <a:schemeClr val="tx1"/>
              </a:solidFill>
              <a:prstDash val="solid"/>
              <a:round/>
              <a:headEnd type="none" w="med" len="med"/>
              <a:tailEnd type="arrow"/>
            </a:ln>
            <a:effectLst/>
          </p:spPr>
        </p:cxnSp>
        <p:cxnSp>
          <p:nvCxnSpPr>
            <p:cNvPr id="15" name="直接箭头连接符 14"/>
            <p:cNvCxnSpPr>
              <a:stCxn id="7" idx="2"/>
              <a:endCxn id="8" idx="0"/>
            </p:cNvCxnSpPr>
            <p:nvPr/>
          </p:nvCxnSpPr>
          <p:spPr bwMode="auto">
            <a:xfrm flipH="1">
              <a:off x="3048000" y="5236800"/>
              <a:ext cx="990600" cy="346800"/>
            </a:xfrm>
            <a:prstGeom prst="straightConnector1">
              <a:avLst/>
            </a:prstGeom>
            <a:noFill/>
            <a:ln w="28575" cap="flat" cmpd="sng" algn="ctr">
              <a:solidFill>
                <a:schemeClr val="tx1"/>
              </a:solidFill>
              <a:prstDash val="solid"/>
              <a:round/>
              <a:headEnd type="none" w="med" len="med"/>
              <a:tailEnd type="arrow"/>
            </a:ln>
            <a:effectLst/>
          </p:spPr>
        </p:cxnSp>
        <p:cxnSp>
          <p:nvCxnSpPr>
            <p:cNvPr id="17" name="直接箭头连接符 16"/>
            <p:cNvCxnSpPr>
              <a:stCxn id="7" idx="2"/>
              <a:endCxn id="9" idx="0"/>
            </p:cNvCxnSpPr>
            <p:nvPr/>
          </p:nvCxnSpPr>
          <p:spPr bwMode="auto">
            <a:xfrm>
              <a:off x="4038600" y="5236800"/>
              <a:ext cx="990600" cy="346800"/>
            </a:xfrm>
            <a:prstGeom prst="straightConnector1">
              <a:avLst/>
            </a:prstGeom>
            <a:noFill/>
            <a:ln w="28575" cap="flat" cmpd="sng" algn="ctr">
              <a:solidFill>
                <a:schemeClr val="tx1"/>
              </a:solidFill>
              <a:prstDash val="solid"/>
              <a:round/>
              <a:headEnd type="none" w="med" len="med"/>
              <a:tailEnd type="arrow"/>
            </a:ln>
            <a:effectLst/>
          </p:spPr>
        </p:cxnSp>
        <p:cxnSp>
          <p:nvCxnSpPr>
            <p:cNvPr id="19" name="直接箭头连接符 18"/>
            <p:cNvCxnSpPr>
              <a:stCxn id="9" idx="2"/>
              <a:endCxn id="10" idx="0"/>
            </p:cNvCxnSpPr>
            <p:nvPr/>
          </p:nvCxnSpPr>
          <p:spPr bwMode="auto">
            <a:xfrm flipH="1">
              <a:off x="3733800" y="5943600"/>
              <a:ext cx="1295400" cy="402000"/>
            </a:xfrm>
            <a:prstGeom prst="straightConnector1">
              <a:avLst/>
            </a:prstGeom>
            <a:noFill/>
            <a:ln w="28575" cap="flat" cmpd="sng" algn="ctr">
              <a:solidFill>
                <a:schemeClr val="tx1"/>
              </a:solidFill>
              <a:prstDash val="solid"/>
              <a:round/>
              <a:headEnd type="none" w="med" len="med"/>
              <a:tailEnd type="arrow"/>
            </a:ln>
            <a:effectLst/>
          </p:spPr>
        </p:cxnSp>
        <p:cxnSp>
          <p:nvCxnSpPr>
            <p:cNvPr id="21" name="直接箭头连接符 20"/>
            <p:cNvCxnSpPr>
              <a:stCxn id="9" idx="2"/>
              <a:endCxn id="11" idx="0"/>
            </p:cNvCxnSpPr>
            <p:nvPr/>
          </p:nvCxnSpPr>
          <p:spPr bwMode="auto">
            <a:xfrm>
              <a:off x="5029200" y="5943600"/>
              <a:ext cx="1257300" cy="402000"/>
            </a:xfrm>
            <a:prstGeom prst="straightConnector1">
              <a:avLst/>
            </a:prstGeom>
            <a:noFill/>
            <a:ln w="2857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387427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JFrame</a:t>
            </a:r>
            <a:r>
              <a:rPr lang="zh-CN" altLang="en-US">
                <a:latin typeface="Times New Roman" pitchFamily="18" charset="0"/>
                <a:cs typeface="Times New Roman" pitchFamily="18" charset="0"/>
              </a:rPr>
              <a:t>的层次结构</a:t>
            </a:r>
            <a:r>
              <a:rPr lang="en-US" altLang="zh-CN">
                <a:latin typeface="Times New Roman" pitchFamily="18" charset="0"/>
                <a:cs typeface="Times New Roman" pitchFamily="18" charset="0"/>
              </a:rPr>
              <a:t>(cont.)</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118</a:t>
            </a:fld>
            <a:endParaRPr lang="en-US" altLang="zh-CN" dirty="0"/>
          </a:p>
        </p:txBody>
      </p:sp>
      <p:pic>
        <p:nvPicPr>
          <p:cNvPr id="8" name="图片 7" descr="0_13171039907302.gif"/>
          <p:cNvPicPr>
            <a:picLocks noChangeAspect="1"/>
          </p:cNvPicPr>
          <p:nvPr/>
        </p:nvPicPr>
        <p:blipFill>
          <a:blip r:embed="rId2" cstate="print"/>
          <a:stretch>
            <a:fillRect/>
          </a:stretch>
        </p:blipFill>
        <p:spPr>
          <a:xfrm>
            <a:off x="212580" y="1676400"/>
            <a:ext cx="8779020" cy="4114800"/>
          </a:xfrm>
          <a:prstGeom prst="rect">
            <a:avLst/>
          </a:prstGeom>
        </p:spPr>
      </p:pic>
    </p:spTree>
    <p:extLst>
      <p:ext uri="{BB962C8B-B14F-4D97-AF65-F5344CB8AC3E}">
        <p14:creationId xmlns:p14="http://schemas.microsoft.com/office/powerpoint/2010/main" val="387427461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Layered Pane</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119</a:t>
            </a:fld>
            <a:endParaRPr lang="en-US" altLang="zh-CN"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0" y="1328737"/>
            <a:ext cx="3832291" cy="2709863"/>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385369238"/>
              </p:ext>
            </p:extLst>
          </p:nvPr>
        </p:nvGraphicFramePr>
        <p:xfrm>
          <a:off x="152399" y="3296920"/>
          <a:ext cx="6781801" cy="2951480"/>
        </p:xfrm>
        <a:graphic>
          <a:graphicData uri="http://schemas.openxmlformats.org/drawingml/2006/table">
            <a:tbl>
              <a:tblPr firstRow="1" bandRow="1">
                <a:tableStyleId>{5C22544A-7EE6-4342-B048-85BDC9FD1C3A}</a:tableStyleId>
              </a:tblPr>
              <a:tblGrid>
                <a:gridCol w="2133601">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370840">
                <a:tc>
                  <a:txBody>
                    <a:bodyPr/>
                    <a:lstStyle/>
                    <a:p>
                      <a:r>
                        <a:rPr lang="zh-CN" altLang="en-US" sz="2400" b="1">
                          <a:solidFill>
                            <a:schemeClr val="tx1"/>
                          </a:solidFill>
                          <a:latin typeface="Times New Roman" pitchFamily="18" charset="0"/>
                          <a:cs typeface="Times New Roman" pitchFamily="18" charset="0"/>
                        </a:rPr>
                        <a:t>层名称</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sz="2400" b="1">
                          <a:solidFill>
                            <a:schemeClr val="tx1"/>
                          </a:solidFill>
                          <a:latin typeface="Times New Roman" pitchFamily="18" charset="0"/>
                          <a:cs typeface="Times New Roman" pitchFamily="18" charset="0"/>
                        </a:rPr>
                        <a:t>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sz="2400" b="1">
                          <a:solidFill>
                            <a:schemeClr val="tx1"/>
                          </a:solidFill>
                          <a:latin typeface="Times New Roman" pitchFamily="18" charset="0"/>
                          <a:cs typeface="Times New Roman" pitchFamily="18" charset="0"/>
                        </a:rPr>
                        <a:t>描述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370840">
                <a:tc>
                  <a:txBody>
                    <a:bodyPr/>
                    <a:lstStyle/>
                    <a:p>
                      <a:r>
                        <a:rPr lang="en-US" altLang="zh-CN" sz="1800" b="1">
                          <a:latin typeface="Times New Roman" pitchFamily="18" charset="0"/>
                          <a:cs typeface="Times New Roman" pitchFamily="18" charset="0"/>
                        </a:rPr>
                        <a:t>FRAME_CONTENT_LAYER</a:t>
                      </a:r>
                      <a:endParaRPr lang="zh-CN" altLang="en-US" sz="1800" b="1">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a:latin typeface="Times New Roman" pitchFamily="18" charset="0"/>
                          <a:cs typeface="Times New Roman" pitchFamily="18" charset="0"/>
                        </a:rPr>
                        <a:t>new Integer(</a:t>
                      </a:r>
                      <a:br>
                        <a:rPr lang="en-US" altLang="zh-CN" sz="1800" b="1">
                          <a:latin typeface="Times New Roman" pitchFamily="18" charset="0"/>
                          <a:cs typeface="Times New Roman" pitchFamily="18" charset="0"/>
                        </a:rPr>
                      </a:br>
                      <a:r>
                        <a:rPr lang="en-US" altLang="zh-CN" sz="1800" b="1">
                          <a:latin typeface="Times New Roman" pitchFamily="18" charset="0"/>
                          <a:cs typeface="Times New Roman" pitchFamily="18" charset="0"/>
                        </a:rPr>
                        <a:t>-30000)</a:t>
                      </a:r>
                      <a:endParaRPr lang="zh-CN" altLang="en-US" sz="1800" b="1">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b="1">
                          <a:latin typeface="Times New Roman" pitchFamily="18" charset="0"/>
                          <a:ea typeface="宋体" pitchFamily="2" charset="-122"/>
                          <a:cs typeface="Times New Roman" pitchFamily="18" charset="0"/>
                        </a:rPr>
                        <a:t>菜单栏和</a:t>
                      </a:r>
                      <a:r>
                        <a:rPr lang="en-US" altLang="zh-CN" sz="1800" b="1">
                          <a:latin typeface="Times New Roman" pitchFamily="18" charset="0"/>
                          <a:ea typeface="宋体" pitchFamily="2" charset="-122"/>
                          <a:cs typeface="Times New Roman" pitchFamily="18" charset="0"/>
                        </a:rPr>
                        <a:t>content</a:t>
                      </a:r>
                      <a:r>
                        <a:rPr lang="en-US" altLang="zh-CN" sz="1800" b="1" baseline="0">
                          <a:latin typeface="Times New Roman" pitchFamily="18" charset="0"/>
                          <a:ea typeface="宋体" pitchFamily="2" charset="-122"/>
                          <a:cs typeface="Times New Roman" pitchFamily="18" charset="0"/>
                        </a:rPr>
                        <a:t> pane</a:t>
                      </a:r>
                      <a:endParaRPr lang="zh-CN" altLang="en-US" sz="1800" b="1">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sz="1800" b="1">
                          <a:latin typeface="Times New Roman" pitchFamily="18" charset="0"/>
                          <a:cs typeface="Times New Roman" pitchFamily="18" charset="0"/>
                        </a:rPr>
                        <a:t>DEFAULT_LAYER</a:t>
                      </a:r>
                      <a:endParaRPr lang="zh-CN" altLang="en-US" sz="1800" b="1">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1">
                          <a:latin typeface="Times New Roman" pitchFamily="18" charset="0"/>
                          <a:cs typeface="Times New Roman" pitchFamily="18" charset="0"/>
                        </a:rPr>
                        <a:t>new Integer(0)</a:t>
                      </a:r>
                      <a:endParaRPr lang="zh-CN" altLang="en-US" sz="1800" b="1">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latin typeface="Times New Roman" pitchFamily="18" charset="0"/>
                          <a:ea typeface="宋体" pitchFamily="2" charset="-122"/>
                          <a:cs typeface="Times New Roman" pitchFamily="18" charset="0"/>
                        </a:rPr>
                        <a:t>默认层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sz="1800" b="1">
                          <a:latin typeface="Times New Roman" pitchFamily="18" charset="0"/>
                          <a:cs typeface="Times New Roman" pitchFamily="18" charset="0"/>
                        </a:rPr>
                        <a:t>PALETTE_LAYER</a:t>
                      </a:r>
                      <a:endParaRPr lang="zh-CN" altLang="en-US" sz="1800" b="1">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a:latin typeface="Times New Roman" pitchFamily="18" charset="0"/>
                          <a:cs typeface="Times New Roman" pitchFamily="18" charset="0"/>
                        </a:rPr>
                        <a:t>new Integer(100)</a:t>
                      </a:r>
                      <a:endParaRPr lang="zh-CN" altLang="en-US" sz="1800" b="1">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a:latin typeface="Times New Roman" pitchFamily="18" charset="0"/>
                          <a:ea typeface="宋体" pitchFamily="2" charset="-122"/>
                          <a:cs typeface="Times New Roman" pitchFamily="18" charset="0"/>
                        </a:rPr>
                        <a:t>用于浮动工具栏和调色板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altLang="zh-CN" sz="1800" b="1">
                          <a:latin typeface="Times New Roman" pitchFamily="18" charset="0"/>
                          <a:cs typeface="Times New Roman" pitchFamily="18" charset="0"/>
                        </a:rPr>
                        <a:t>MODAL_LAYER</a:t>
                      </a:r>
                      <a:endParaRPr lang="zh-CN" altLang="en-US" sz="1800" b="1">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1">
                          <a:latin typeface="Times New Roman" pitchFamily="18" charset="0"/>
                          <a:cs typeface="Times New Roman" pitchFamily="18" charset="0"/>
                        </a:rPr>
                        <a:t>new Integer(200)</a:t>
                      </a:r>
                      <a:endParaRPr lang="zh-CN" altLang="en-US" sz="1800" b="1">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latin typeface="Times New Roman" pitchFamily="18" charset="0"/>
                          <a:ea typeface="宋体" pitchFamily="2" charset="-122"/>
                          <a:cs typeface="Times New Roman" pitchFamily="18" charset="0"/>
                        </a:rPr>
                        <a:t>用于</a:t>
                      </a:r>
                      <a:r>
                        <a:rPr lang="en-US" altLang="zh-CN" sz="1800" b="1">
                          <a:latin typeface="Times New Roman" pitchFamily="18" charset="0"/>
                          <a:ea typeface="宋体" pitchFamily="2" charset="-122"/>
                          <a:cs typeface="Times New Roman" pitchFamily="18" charset="0"/>
                        </a:rPr>
                        <a:t>Modal</a:t>
                      </a:r>
                      <a:r>
                        <a:rPr lang="zh-CN" altLang="en-US" sz="1800" b="1">
                          <a:latin typeface="Times New Roman" pitchFamily="18" charset="0"/>
                          <a:ea typeface="宋体" pitchFamily="2" charset="-122"/>
                          <a:cs typeface="Times New Roman" pitchFamily="18" charset="0"/>
                        </a:rPr>
                        <a:t>对话框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altLang="zh-CN" sz="1800" b="1">
                          <a:latin typeface="Times New Roman" pitchFamily="18" charset="0"/>
                          <a:cs typeface="Times New Roman" pitchFamily="18" charset="0"/>
                        </a:rPr>
                        <a:t>POPUP_LAYER</a:t>
                      </a:r>
                      <a:endParaRPr lang="zh-CN" altLang="en-US" sz="1800" b="1">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1">
                          <a:latin typeface="Times New Roman" pitchFamily="18" charset="0"/>
                          <a:cs typeface="Times New Roman" pitchFamily="18" charset="0"/>
                        </a:rPr>
                        <a:t>new Integer(300)</a:t>
                      </a:r>
                      <a:endParaRPr lang="zh-CN" altLang="en-US" sz="1800" b="1">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a:latin typeface="Times New Roman" pitchFamily="18" charset="0"/>
                          <a:ea typeface="宋体" pitchFamily="2" charset="-122"/>
                          <a:cs typeface="Times New Roman" pitchFamily="18" charset="0"/>
                        </a:rPr>
                        <a:t>用于弹出式菜单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altLang="zh-CN" sz="1800" b="1">
                          <a:latin typeface="Times New Roman" pitchFamily="18" charset="0"/>
                          <a:cs typeface="Times New Roman" pitchFamily="18" charset="0"/>
                        </a:rPr>
                        <a:t>DRAG_LAYER</a:t>
                      </a:r>
                      <a:endParaRPr lang="zh-CN" altLang="en-US" sz="1800" b="1">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sz="1800" b="1">
                          <a:latin typeface="Times New Roman" pitchFamily="18" charset="0"/>
                          <a:cs typeface="Times New Roman" pitchFamily="18" charset="0"/>
                        </a:rPr>
                        <a:t>new Integer(400)</a:t>
                      </a:r>
                      <a:endParaRPr lang="zh-CN" altLang="en-US" sz="1800" b="1">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zh-CN" altLang="en-US" sz="1800" b="1">
                          <a:latin typeface="Times New Roman" pitchFamily="18" charset="0"/>
                          <a:ea typeface="宋体" pitchFamily="2" charset="-122"/>
                          <a:cs typeface="Times New Roman" pitchFamily="18" charset="0"/>
                        </a:rPr>
                        <a:t>用于组件的拖放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pic>
        <p:nvPicPr>
          <p:cNvPr id="7" name="图片 6" descr="无标题.jpg"/>
          <p:cNvPicPr>
            <a:picLocks noChangeAspect="1"/>
          </p:cNvPicPr>
          <p:nvPr/>
        </p:nvPicPr>
        <p:blipFill>
          <a:blip r:embed="rId3" cstate="print"/>
          <a:stretch>
            <a:fillRect/>
          </a:stretch>
        </p:blipFill>
        <p:spPr>
          <a:xfrm>
            <a:off x="7024688" y="4191000"/>
            <a:ext cx="1890712" cy="923371"/>
          </a:xfrm>
          <a:prstGeom prst="rect">
            <a:avLst/>
          </a:prstGeom>
        </p:spPr>
      </p:pic>
      <p:pic>
        <p:nvPicPr>
          <p:cNvPr id="8" name="图片 7" descr="无标题.jpg"/>
          <p:cNvPicPr>
            <a:picLocks noChangeAspect="1"/>
          </p:cNvPicPr>
          <p:nvPr/>
        </p:nvPicPr>
        <p:blipFill>
          <a:blip r:embed="rId4" cstate="print"/>
          <a:stretch>
            <a:fillRect/>
          </a:stretch>
        </p:blipFill>
        <p:spPr>
          <a:xfrm>
            <a:off x="7233833" y="5181600"/>
            <a:ext cx="1681567" cy="1104477"/>
          </a:xfrm>
          <a:prstGeom prst="rect">
            <a:avLst/>
          </a:prstGeom>
        </p:spPr>
      </p:pic>
      <p:pic>
        <p:nvPicPr>
          <p:cNvPr id="10" name="图片 9" descr="无标题.jpg"/>
          <p:cNvPicPr>
            <a:picLocks noChangeAspect="1"/>
          </p:cNvPicPr>
          <p:nvPr/>
        </p:nvPicPr>
        <p:blipFill>
          <a:blip r:embed="rId5" cstate="print"/>
          <a:stretch>
            <a:fillRect/>
          </a:stretch>
        </p:blipFill>
        <p:spPr>
          <a:xfrm>
            <a:off x="5943600" y="5867400"/>
            <a:ext cx="1181100" cy="868456"/>
          </a:xfrm>
          <a:prstGeom prst="rect">
            <a:avLst/>
          </a:prstGeom>
        </p:spPr>
      </p:pic>
      <p:sp>
        <p:nvSpPr>
          <p:cNvPr id="11" name="TextBox 10"/>
          <p:cNvSpPr txBox="1"/>
          <p:nvPr/>
        </p:nvSpPr>
        <p:spPr>
          <a:xfrm>
            <a:off x="685800" y="1981200"/>
            <a:ext cx="4153701" cy="523220"/>
          </a:xfrm>
          <a:prstGeom prst="rect">
            <a:avLst/>
          </a:prstGeom>
          <a:noFill/>
        </p:spPr>
        <p:txBody>
          <a:bodyPr wrap="none" rtlCol="0">
            <a:spAutoFit/>
          </a:bodyPr>
          <a:lstStyle/>
          <a:p>
            <a:pPr>
              <a:buNone/>
            </a:pPr>
            <a:r>
              <a:rPr lang="en-US" altLang="zh-CN" sz="2800" b="1">
                <a:solidFill>
                  <a:srgbClr val="C00000"/>
                </a:solidFill>
                <a:latin typeface="宋体" pitchFamily="2" charset="-122"/>
                <a:ea typeface="宋体" pitchFamily="2" charset="-122"/>
              </a:rPr>
              <a:t>QQ</a:t>
            </a:r>
            <a:r>
              <a:rPr lang="zh-CN" altLang="en-US" sz="2800" b="1">
                <a:solidFill>
                  <a:srgbClr val="C00000"/>
                </a:solidFill>
                <a:latin typeface="宋体" pitchFamily="2" charset="-122"/>
                <a:ea typeface="宋体" pitchFamily="2" charset="-122"/>
              </a:rPr>
              <a:t>背景图片放在哪一层？</a:t>
            </a:r>
          </a:p>
        </p:txBody>
      </p:sp>
    </p:spTree>
    <p:extLst>
      <p:ext uri="{BB962C8B-B14F-4D97-AF65-F5344CB8AC3E}">
        <p14:creationId xmlns:p14="http://schemas.microsoft.com/office/powerpoint/2010/main" val="394516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ea typeface="宋体" charset="-122"/>
                <a:cs typeface="Times New Roman" pitchFamily="18" charset="0"/>
              </a:rPr>
              <a:t>Font</a:t>
            </a:r>
            <a:r>
              <a:rPr lang="zh-CN" altLang="en-US">
                <a:latin typeface="宋体" pitchFamily="2" charset="-122"/>
                <a:ea typeface="宋体" charset="-122"/>
              </a:rPr>
              <a:t>类常用方法</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12</a:t>
            </a:fld>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val="1089297761"/>
              </p:ext>
            </p:extLst>
          </p:nvPr>
        </p:nvGraphicFramePr>
        <p:xfrm>
          <a:off x="457200" y="1706880"/>
          <a:ext cx="8077200" cy="408432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70840">
                <a:tc>
                  <a:txBody>
                    <a:bodyPr/>
                    <a:lstStyle/>
                    <a:p>
                      <a:r>
                        <a:rPr lang="zh-CN" altLang="en-US" sz="2400">
                          <a:solidFill>
                            <a:schemeClr val="tx1"/>
                          </a:solidFill>
                          <a:latin typeface="宋体" pitchFamily="2" charset="-122"/>
                          <a:ea typeface="宋体" pitchFamily="2" charset="-122"/>
                        </a:rPr>
                        <a:t>方法名称</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2400">
                          <a:solidFill>
                            <a:schemeClr val="tx1"/>
                          </a:solidFill>
                          <a:latin typeface="宋体" pitchFamily="2" charset="-122"/>
                          <a:ea typeface="宋体" pitchFamily="2" charset="-122"/>
                        </a:rPr>
                        <a:t>功能描述</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r>
                        <a:rPr lang="fr-FR" altLang="zh-CN" sz="1800" b="1">
                          <a:solidFill>
                            <a:schemeClr val="tx1"/>
                          </a:solidFill>
                          <a:latin typeface="Courier New" pitchFamily="49" charset="0"/>
                          <a:cs typeface="Courier New" pitchFamily="49" charset="0"/>
                        </a:rPr>
                        <a:t>static Font createFont(int fontFormat, File fontFile)</a:t>
                      </a:r>
                      <a:r>
                        <a:rPr lang="en-US" altLang="zh-CN" sz="1800" b="1">
                          <a:solidFill>
                            <a:schemeClr val="tx1"/>
                          </a:solidFill>
                          <a:latin typeface="Courier New" pitchFamily="49" charset="0"/>
                          <a:cs typeface="Courier New" pitchFamily="49" charset="0"/>
                        </a:rPr>
                        <a:t>;</a:t>
                      </a:r>
                      <a:endParaRPr lang="zh-CN" altLang="en-US" sz="1800" b="1">
                        <a:solidFill>
                          <a:schemeClr val="tx1"/>
                        </a:solidFill>
                        <a:latin typeface="Courier New" pitchFamily="49" charset="0"/>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a:solidFill>
                            <a:schemeClr val="tx1"/>
                          </a:solidFill>
                          <a:latin typeface="宋体" pitchFamily="2" charset="-122"/>
                          <a:ea typeface="宋体" pitchFamily="2" charset="-122"/>
                          <a:cs typeface="Times New Roman" pitchFamily="18" charset="0"/>
                        </a:rPr>
                        <a:t>创建一种新字体</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sz="1800" b="1" kern="1200">
                          <a:solidFill>
                            <a:schemeClr val="tx1"/>
                          </a:solidFill>
                          <a:latin typeface="Courier New" pitchFamily="49" charset="0"/>
                          <a:ea typeface="+mn-ea"/>
                          <a:cs typeface="Courier New" pitchFamily="49" charset="0"/>
                        </a:rPr>
                        <a:t>public String getFontName();</a:t>
                      </a:r>
                      <a:endParaRPr lang="zh-CN" altLang="en-US" sz="1800" b="1" kern="120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a:solidFill>
                            <a:schemeClr val="tx1"/>
                          </a:solidFill>
                          <a:latin typeface="宋体" pitchFamily="2" charset="-122"/>
                          <a:ea typeface="宋体" pitchFamily="2" charset="-122"/>
                          <a:cs typeface="Times New Roman" pitchFamily="18" charset="0"/>
                        </a:rPr>
                        <a:t>返回当前字体的名称</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sz="2000" b="1" kern="1200">
                          <a:solidFill>
                            <a:schemeClr val="tx1"/>
                          </a:solidFill>
                          <a:latin typeface="Courier New" pitchFamily="49" charset="0"/>
                          <a:ea typeface="+mn-ea"/>
                          <a:cs typeface="Courier New" pitchFamily="49" charset="0"/>
                        </a:rPr>
                        <a:t>public int getStyle();</a:t>
                      </a:r>
                      <a:endParaRPr lang="zh-CN" altLang="en-US" sz="2000" b="1" kern="120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a:solidFill>
                            <a:schemeClr val="tx1"/>
                          </a:solidFill>
                          <a:latin typeface="宋体" pitchFamily="2" charset="-122"/>
                          <a:ea typeface="宋体" pitchFamily="2" charset="-122"/>
                          <a:cs typeface="Times New Roman" pitchFamily="18" charset="0"/>
                        </a:rPr>
                        <a:t>返回当前字体的风格</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altLang="zh-CN" sz="2000" b="1" kern="1200">
                          <a:solidFill>
                            <a:schemeClr val="tx1"/>
                          </a:solidFill>
                          <a:latin typeface="Courier New" pitchFamily="49" charset="0"/>
                          <a:ea typeface="+mn-ea"/>
                          <a:cs typeface="Courier New" pitchFamily="49" charset="0"/>
                        </a:rPr>
                        <a:t>public int getSize();</a:t>
                      </a:r>
                      <a:endParaRPr lang="zh-CN" altLang="en-US" sz="2000" b="1" kern="120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a:solidFill>
                            <a:schemeClr val="tx1"/>
                          </a:solidFill>
                          <a:latin typeface="宋体" pitchFamily="2" charset="-122"/>
                          <a:ea typeface="宋体" pitchFamily="2" charset="-122"/>
                          <a:cs typeface="Times New Roman" pitchFamily="18" charset="0"/>
                        </a:rPr>
                        <a:t>返回当前字体的大小</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altLang="zh-CN" sz="2000" b="1" kern="1200">
                          <a:solidFill>
                            <a:schemeClr val="tx1"/>
                          </a:solidFill>
                          <a:latin typeface="Courier New" pitchFamily="49" charset="0"/>
                          <a:ea typeface="+mn-ea"/>
                          <a:cs typeface="Courier New" pitchFamily="49" charset="0"/>
                        </a:rPr>
                        <a:t>public static Font getFont(String nm);</a:t>
                      </a:r>
                      <a:endParaRPr lang="zh-CN" altLang="en-US" sz="2000" b="1" kern="120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a:solidFill>
                            <a:schemeClr val="tx1"/>
                          </a:solidFill>
                          <a:latin typeface="宋体" pitchFamily="2" charset="-122"/>
                          <a:ea typeface="宋体" pitchFamily="2" charset="-122"/>
                          <a:cs typeface="Times New Roman" pitchFamily="18" charset="0"/>
                        </a:rPr>
                        <a:t>返回一个字体对象</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gridSpan="2">
                  <a:txBody>
                    <a:bodyPr/>
                    <a:lstStyle/>
                    <a:p>
                      <a:r>
                        <a:rPr lang="zh-CN" altLang="en-US" sz="2400" b="1" kern="1200">
                          <a:solidFill>
                            <a:schemeClr val="tx1"/>
                          </a:solidFill>
                          <a:latin typeface="宋体" pitchFamily="2" charset="-122"/>
                          <a:ea typeface="宋体" pitchFamily="2" charset="-122"/>
                          <a:cs typeface="Courier New" pitchFamily="49" charset="0"/>
                        </a:rPr>
                        <a:t>字体静态常量：</a:t>
                      </a:r>
                      <a:r>
                        <a:rPr lang="en-US" altLang="zh-CN" sz="2400" b="1" kern="1200">
                          <a:solidFill>
                            <a:schemeClr val="tx1"/>
                          </a:solidFill>
                          <a:latin typeface="Courier New" pitchFamily="49" charset="0"/>
                          <a:ea typeface="宋体" pitchFamily="2" charset="-122"/>
                          <a:cs typeface="Courier New" pitchFamily="49" charset="0"/>
                        </a:rPr>
                        <a:t>SANS_SERIF</a:t>
                      </a:r>
                      <a:r>
                        <a:rPr lang="zh-CN" altLang="en-US" sz="2400" b="1" kern="1200">
                          <a:solidFill>
                            <a:schemeClr val="tx1"/>
                          </a:solidFill>
                          <a:latin typeface="宋体" pitchFamily="2" charset="-122"/>
                          <a:ea typeface="宋体" pitchFamily="2" charset="-122"/>
                          <a:cs typeface="Courier New" pitchFamily="49" charset="0"/>
                        </a:rPr>
                        <a:t>、</a:t>
                      </a:r>
                      <a:r>
                        <a:rPr lang="en-US" altLang="zh-CN" sz="2400" b="1" kern="1200">
                          <a:solidFill>
                            <a:schemeClr val="tx1"/>
                          </a:solidFill>
                          <a:latin typeface="Courier New" pitchFamily="49" charset="0"/>
                          <a:ea typeface="宋体" pitchFamily="2" charset="-122"/>
                          <a:cs typeface="Courier New" pitchFamily="49" charset="0"/>
                        </a:rPr>
                        <a:t>SERIF</a:t>
                      </a:r>
                      <a:r>
                        <a:rPr lang="zh-CN" altLang="en-US" sz="2400" b="1" kern="1200">
                          <a:solidFill>
                            <a:schemeClr val="tx1"/>
                          </a:solidFill>
                          <a:latin typeface="Courier New" pitchFamily="49" charset="0"/>
                          <a:ea typeface="宋体" pitchFamily="2" charset="-122"/>
                          <a:cs typeface="Courier New" pitchFamily="49" charset="0"/>
                        </a:rPr>
                        <a:t>、</a:t>
                      </a:r>
                      <a:r>
                        <a:rPr lang="en-US" altLang="zh-CN" sz="2400" b="1" kern="1200">
                          <a:solidFill>
                            <a:schemeClr val="tx1"/>
                          </a:solidFill>
                          <a:latin typeface="Courier New" pitchFamily="49" charset="0"/>
                          <a:ea typeface="宋体" pitchFamily="2" charset="-122"/>
                          <a:cs typeface="Courier New" pitchFamily="49" charset="0"/>
                        </a:rPr>
                        <a:t>MONOSPACED</a:t>
                      </a:r>
                      <a:endParaRPr lang="zh-CN" altLang="en-US" sz="2400" b="1" kern="1200">
                        <a:solidFill>
                          <a:schemeClr val="tx1"/>
                        </a:solidFill>
                        <a:latin typeface="Courier New" pitchFamily="49" charset="0"/>
                        <a:ea typeface="宋体" pitchFamily="2" charset="-122"/>
                        <a:cs typeface="Courier New"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sz="24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gridSpan="2">
                  <a:txBody>
                    <a:bodyPr/>
                    <a:lstStyle/>
                    <a:p>
                      <a:r>
                        <a:rPr lang="zh-CN" altLang="en-US" sz="2400" b="1" kern="1200">
                          <a:solidFill>
                            <a:schemeClr val="tx1"/>
                          </a:solidFill>
                          <a:latin typeface="Courier New" pitchFamily="49" charset="0"/>
                          <a:ea typeface="宋体" pitchFamily="2" charset="-122"/>
                          <a:cs typeface="Courier New" pitchFamily="49" charset="0"/>
                        </a:rPr>
                        <a:t>风格静态常量：</a:t>
                      </a:r>
                      <a:r>
                        <a:rPr lang="en-US" altLang="zh-CN" sz="2400" b="1" kern="1200">
                          <a:solidFill>
                            <a:schemeClr val="tx1"/>
                          </a:solidFill>
                          <a:latin typeface="Courier New" pitchFamily="49" charset="0"/>
                          <a:ea typeface="宋体" pitchFamily="2" charset="-122"/>
                          <a:cs typeface="Courier New" pitchFamily="49" charset="0"/>
                        </a:rPr>
                        <a:t>PLAIN</a:t>
                      </a:r>
                      <a:r>
                        <a:rPr lang="zh-CN" altLang="en-US" sz="2400" b="1" kern="1200">
                          <a:solidFill>
                            <a:schemeClr val="tx1"/>
                          </a:solidFill>
                          <a:latin typeface="Courier New" pitchFamily="49" charset="0"/>
                          <a:ea typeface="宋体" pitchFamily="2" charset="-122"/>
                          <a:cs typeface="Courier New" pitchFamily="49" charset="0"/>
                        </a:rPr>
                        <a:t>、</a:t>
                      </a:r>
                      <a:r>
                        <a:rPr lang="en-US" altLang="zh-CN" sz="2400" b="1" kern="1200">
                          <a:solidFill>
                            <a:schemeClr val="tx1"/>
                          </a:solidFill>
                          <a:latin typeface="Courier New" pitchFamily="49" charset="0"/>
                          <a:ea typeface="宋体" pitchFamily="2" charset="-122"/>
                          <a:cs typeface="Courier New" pitchFamily="49" charset="0"/>
                        </a:rPr>
                        <a:t>BOLD</a:t>
                      </a:r>
                      <a:r>
                        <a:rPr lang="zh-CN" altLang="en-US" sz="2400" b="1" kern="1200">
                          <a:solidFill>
                            <a:schemeClr val="tx1"/>
                          </a:solidFill>
                          <a:latin typeface="Courier New" pitchFamily="49" charset="0"/>
                          <a:ea typeface="宋体" pitchFamily="2" charset="-122"/>
                          <a:cs typeface="Courier New" pitchFamily="49" charset="0"/>
                        </a:rPr>
                        <a:t>、</a:t>
                      </a:r>
                      <a:r>
                        <a:rPr lang="en-US" altLang="zh-CN" sz="2400" b="1" kern="1200">
                          <a:solidFill>
                            <a:schemeClr val="tx1"/>
                          </a:solidFill>
                          <a:latin typeface="Courier New" pitchFamily="49" charset="0"/>
                          <a:ea typeface="宋体" pitchFamily="2" charset="-122"/>
                          <a:cs typeface="Courier New" pitchFamily="49" charset="0"/>
                        </a:rPr>
                        <a:t>ITALIC</a:t>
                      </a:r>
                      <a:endParaRPr lang="zh-CN" altLang="en-US" sz="2400" b="1" kern="1200">
                        <a:solidFill>
                          <a:schemeClr val="tx1"/>
                        </a:solidFill>
                        <a:latin typeface="Courier New" pitchFamily="49" charset="0"/>
                        <a:ea typeface="宋体" pitchFamily="2" charset="-122"/>
                        <a:cs typeface="Courier New"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0935751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120</a:t>
            </a:fld>
            <a:endParaRPr lang="en-US" altLang="zh-CN" dirty="0"/>
          </a:p>
        </p:txBody>
      </p:sp>
      <p:sp>
        <p:nvSpPr>
          <p:cNvPr id="6" name="标题 5"/>
          <p:cNvSpPr>
            <a:spLocks noGrp="1"/>
          </p:cNvSpPr>
          <p:nvPr>
            <p:ph type="title"/>
          </p:nvPr>
        </p:nvSpPr>
        <p:spPr/>
        <p:txBody>
          <a:bodyPr/>
          <a:lstStyle/>
          <a:p>
            <a:r>
              <a:rPr lang="en-US" altLang="zh-CN"/>
              <a:t>QQ</a:t>
            </a:r>
            <a:r>
              <a:rPr lang="zh-CN" altLang="en-US"/>
              <a:t>登录界面</a:t>
            </a:r>
          </a:p>
        </p:txBody>
      </p:sp>
      <p:sp>
        <p:nvSpPr>
          <p:cNvPr id="5" name="TextBox 4"/>
          <p:cNvSpPr txBox="1"/>
          <p:nvPr/>
        </p:nvSpPr>
        <p:spPr>
          <a:xfrm>
            <a:off x="457200" y="1295400"/>
            <a:ext cx="8153400" cy="5016758"/>
          </a:xfrm>
          <a:prstGeom prst="rect">
            <a:avLst/>
          </a:prstGeom>
          <a:noFill/>
          <a:ln>
            <a:solidFill>
              <a:schemeClr val="tx1"/>
            </a:solidFill>
          </a:ln>
        </p:spPr>
        <p:txBody>
          <a:bodyPr wrap="square" rtlCol="0">
            <a:spAutoFit/>
          </a:bodyPr>
          <a:lstStyle/>
          <a:p>
            <a:pPr>
              <a:spcBef>
                <a:spcPts val="0"/>
              </a:spcBef>
              <a:buNone/>
            </a:pPr>
            <a:r>
              <a:rPr lang="en-US" altLang="zh-CN" sz="2000" b="1">
                <a:latin typeface="Courier New" pitchFamily="49" charset="0"/>
                <a:cs typeface="Courier New" pitchFamily="49" charset="0"/>
              </a:rPr>
              <a:t>import java.awt.*;</a:t>
            </a:r>
          </a:p>
          <a:p>
            <a:pPr>
              <a:spcBef>
                <a:spcPts val="0"/>
              </a:spcBef>
              <a:buNone/>
            </a:pPr>
            <a:r>
              <a:rPr lang="en-US" altLang="zh-CN" sz="2000" b="1">
                <a:latin typeface="Courier New" pitchFamily="49" charset="0"/>
                <a:cs typeface="Courier New" pitchFamily="49" charset="0"/>
              </a:rPr>
              <a:t>import javax.swing.*;</a:t>
            </a:r>
          </a:p>
          <a:p>
            <a:pPr>
              <a:spcBef>
                <a:spcPts val="0"/>
              </a:spcBef>
              <a:buNone/>
            </a:pPr>
            <a:r>
              <a:rPr lang="en-US" altLang="zh-CN" sz="2000" b="1">
                <a:latin typeface="Courier New" pitchFamily="49" charset="0"/>
                <a:cs typeface="Courier New" pitchFamily="49" charset="0"/>
              </a:rPr>
              <a:t>import java.awt.event.*;</a:t>
            </a:r>
          </a:p>
          <a:p>
            <a:pPr>
              <a:spcBef>
                <a:spcPts val="0"/>
              </a:spcBef>
              <a:buNone/>
            </a:pPr>
            <a:endParaRPr lang="en-US" altLang="zh-CN" sz="2000" b="1">
              <a:latin typeface="Courier New" pitchFamily="49" charset="0"/>
              <a:cs typeface="Courier New" pitchFamily="49" charset="0"/>
            </a:endParaRPr>
          </a:p>
          <a:p>
            <a:pPr>
              <a:spcBef>
                <a:spcPts val="0"/>
              </a:spcBef>
              <a:buNone/>
            </a:pPr>
            <a:r>
              <a:rPr lang="en-US" altLang="zh-CN" sz="2000" b="1">
                <a:latin typeface="Courier New" pitchFamily="49" charset="0"/>
                <a:cs typeface="Courier New" pitchFamily="49" charset="0"/>
              </a:rPr>
              <a:t>public class QQLogin extends JFrame </a:t>
            </a:r>
          </a:p>
          <a:p>
            <a:pPr>
              <a:spcBef>
                <a:spcPts val="0"/>
              </a:spcBef>
              <a:buNone/>
            </a:pPr>
            <a:r>
              <a:rPr lang="en-US" altLang="zh-CN" sz="2000" b="1">
                <a:latin typeface="Courier New" pitchFamily="49" charset="0"/>
                <a:cs typeface="Courier New" pitchFamily="49" charset="0"/>
              </a:rPr>
              <a:t>             implements ActionListener{</a:t>
            </a:r>
          </a:p>
          <a:p>
            <a:pPr>
              <a:spcBef>
                <a:spcPts val="0"/>
              </a:spcBef>
              <a:buNone/>
            </a:pPr>
            <a:r>
              <a:rPr lang="en-US" altLang="zh-CN" sz="2000" b="1">
                <a:latin typeface="Courier New" pitchFamily="49" charset="0"/>
                <a:cs typeface="Courier New" pitchFamily="49" charset="0"/>
              </a:rPr>
              <a:t>    JButton m_loginButton;</a:t>
            </a:r>
          </a:p>
          <a:p>
            <a:pPr>
              <a:spcBef>
                <a:spcPts val="0"/>
              </a:spcBef>
              <a:buNone/>
            </a:pPr>
            <a:r>
              <a:rPr lang="en-US" altLang="zh-CN" sz="2000" b="1">
                <a:latin typeface="Courier New" pitchFamily="49" charset="0"/>
                <a:cs typeface="Courier New" pitchFamily="49" charset="0"/>
              </a:rPr>
              <a:t>    public static void main(String[] args) { </a:t>
            </a:r>
          </a:p>
          <a:p>
            <a:pPr>
              <a:spcBef>
                <a:spcPts val="0"/>
              </a:spcBef>
              <a:buNone/>
            </a:pPr>
            <a:r>
              <a:rPr lang="en-US" altLang="zh-CN" sz="2000" b="1">
                <a:latin typeface="Courier New" pitchFamily="49" charset="0"/>
                <a:cs typeface="Courier New" pitchFamily="49" charset="0"/>
              </a:rPr>
              <a:t>        QQLogin app = new QQLogin();</a:t>
            </a:r>
          </a:p>
          <a:p>
            <a:pPr>
              <a:spcBef>
                <a:spcPts val="0"/>
              </a:spcBef>
              <a:buNone/>
            </a:pPr>
            <a:r>
              <a:rPr lang="en-US" altLang="zh-CN" sz="2000" b="1">
                <a:latin typeface="Courier New" pitchFamily="49" charset="0"/>
                <a:cs typeface="Courier New" pitchFamily="49" charset="0"/>
              </a:rPr>
              <a:t>        app.go();</a:t>
            </a:r>
          </a:p>
          <a:p>
            <a:pPr>
              <a:spcBef>
                <a:spcPts val="0"/>
              </a:spcBef>
              <a:buNone/>
            </a:pPr>
            <a:r>
              <a:rPr lang="en-US" altLang="zh-CN" sz="2000" b="1">
                <a:latin typeface="Courier New" pitchFamily="49" charset="0"/>
                <a:cs typeface="Courier New" pitchFamily="49" charset="0"/>
              </a:rPr>
              <a:t>    }</a:t>
            </a:r>
          </a:p>
          <a:p>
            <a:pPr>
              <a:spcBef>
                <a:spcPts val="0"/>
              </a:spcBef>
              <a:buNone/>
            </a:pPr>
            <a:r>
              <a:rPr lang="en-US" altLang="zh-CN" sz="2000" b="1">
                <a:latin typeface="Courier New" pitchFamily="49" charset="0"/>
                <a:cs typeface="Courier New" pitchFamily="49" charset="0"/>
              </a:rPr>
              <a:t>    public void go()</a:t>
            </a:r>
          </a:p>
          <a:p>
            <a:pPr>
              <a:spcBef>
                <a:spcPts val="0"/>
              </a:spcBef>
              <a:buNone/>
            </a:pPr>
            <a:r>
              <a:rPr lang="en-US" altLang="zh-CN" sz="2000" b="1">
                <a:latin typeface="Courier New" pitchFamily="49" charset="0"/>
                <a:cs typeface="Courier New" pitchFamily="49" charset="0"/>
              </a:rPr>
              <a:t>    {</a:t>
            </a:r>
          </a:p>
          <a:p>
            <a:pPr>
              <a:spcBef>
                <a:spcPts val="0"/>
              </a:spcBef>
              <a:buNone/>
            </a:pPr>
            <a:r>
              <a:rPr lang="en-US" altLang="zh-CN" sz="2000" b="1">
                <a:latin typeface="Courier New" pitchFamily="49" charset="0"/>
                <a:cs typeface="Courier New" pitchFamily="49" charset="0"/>
              </a:rPr>
              <a:t>        setTitle("QQ");</a:t>
            </a:r>
          </a:p>
          <a:p>
            <a:pPr>
              <a:spcBef>
                <a:spcPts val="0"/>
              </a:spcBef>
              <a:buNone/>
            </a:pPr>
            <a:r>
              <a:rPr lang="en-US" altLang="zh-CN" sz="2000" b="1">
                <a:latin typeface="Courier New" pitchFamily="49" charset="0"/>
                <a:cs typeface="Courier New" pitchFamily="49" charset="0"/>
              </a:rPr>
              <a:t>        setSize(395, 305);</a:t>
            </a:r>
          </a:p>
          <a:p>
            <a:pPr>
              <a:spcBef>
                <a:spcPts val="0"/>
              </a:spcBef>
              <a:buNone/>
            </a:pPr>
            <a:r>
              <a:rPr lang="en-US" altLang="zh-CN" sz="2000" b="1">
                <a:latin typeface="Courier New" pitchFamily="49" charset="0"/>
                <a:cs typeface="Courier New" pitchFamily="49" charset="0"/>
              </a:rPr>
              <a:t>        </a:t>
            </a:r>
            <a:r>
              <a:rPr lang="en-US" altLang="zh-CN" b="1">
                <a:latin typeface="Courier New" pitchFamily="49" charset="0"/>
                <a:cs typeface="Courier New" pitchFamily="49" charset="0"/>
              </a:rPr>
              <a:t>setDefaultCloseOperation(JFrame.EXIT_ON_CLOSE);</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121</a:t>
            </a:fld>
            <a:endParaRPr lang="en-US" altLang="zh-CN" dirty="0"/>
          </a:p>
        </p:txBody>
      </p:sp>
      <p:sp>
        <p:nvSpPr>
          <p:cNvPr id="6" name="标题 5"/>
          <p:cNvSpPr>
            <a:spLocks noGrp="1"/>
          </p:cNvSpPr>
          <p:nvPr>
            <p:ph type="title"/>
          </p:nvPr>
        </p:nvSpPr>
        <p:spPr/>
        <p:txBody>
          <a:bodyPr/>
          <a:lstStyle/>
          <a:p>
            <a:r>
              <a:rPr lang="en-US" altLang="zh-CN"/>
              <a:t>QQ</a:t>
            </a:r>
            <a:r>
              <a:rPr lang="zh-CN" altLang="en-US"/>
              <a:t>登录界面</a:t>
            </a:r>
            <a:r>
              <a:rPr lang="en-US" altLang="zh-CN">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5" name="TextBox 4"/>
          <p:cNvSpPr txBox="1"/>
          <p:nvPr/>
        </p:nvSpPr>
        <p:spPr>
          <a:xfrm>
            <a:off x="76200" y="1219200"/>
            <a:ext cx="8153400" cy="4770537"/>
          </a:xfrm>
          <a:prstGeom prst="rect">
            <a:avLst/>
          </a:prstGeom>
          <a:noFill/>
          <a:ln>
            <a:solidFill>
              <a:schemeClr val="tx1"/>
            </a:solidFill>
          </a:ln>
        </p:spPr>
        <p:txBody>
          <a:bodyPr wrap="square" rtlCol="0">
            <a:spAutoFit/>
          </a:bodyPr>
          <a:lstStyle/>
          <a:p>
            <a:pPr>
              <a:spcBef>
                <a:spcPts val="0"/>
              </a:spcBef>
              <a:buNone/>
            </a:pPr>
            <a:r>
              <a:rPr lang="zh-CN" altLang="en-US" sz="1600" b="1">
                <a:latin typeface="Courier New" pitchFamily="49" charset="0"/>
                <a:cs typeface="Courier New" pitchFamily="49" charset="0"/>
              </a:rPr>
              <a:t>    </a:t>
            </a:r>
            <a:r>
              <a:rPr lang="en-US" altLang="zh-CN" sz="1600" b="1">
                <a:latin typeface="Courier New" pitchFamily="49" charset="0"/>
                <a:cs typeface="Courier New" pitchFamily="49" charset="0"/>
              </a:rPr>
              <a:t>// </a:t>
            </a:r>
            <a:r>
              <a:rPr lang="zh-CN" altLang="en-US" sz="1600" b="1">
                <a:latin typeface="Courier New" pitchFamily="49" charset="0"/>
                <a:cs typeface="Courier New" pitchFamily="49" charset="0"/>
              </a:rPr>
              <a:t>设置背景图片</a:t>
            </a:r>
          </a:p>
          <a:p>
            <a:pPr>
              <a:spcBef>
                <a:spcPts val="0"/>
              </a:spcBef>
              <a:buNone/>
            </a:pPr>
            <a:r>
              <a:rPr lang="zh-CN" altLang="en-US" sz="1600" b="1">
                <a:latin typeface="Courier New" pitchFamily="49" charset="0"/>
                <a:cs typeface="Courier New" pitchFamily="49" charset="0"/>
              </a:rPr>
              <a:t>    </a:t>
            </a:r>
            <a:r>
              <a:rPr lang="en-US" altLang="zh-CN" sz="1600" b="1">
                <a:latin typeface="Courier New" pitchFamily="49" charset="0"/>
                <a:cs typeface="Courier New" pitchFamily="49" charset="0"/>
              </a:rPr>
              <a:t>ImageIcon bg = new ImageIcon("sky.jpg");</a:t>
            </a:r>
          </a:p>
          <a:p>
            <a:pPr>
              <a:spcBef>
                <a:spcPts val="0"/>
              </a:spcBef>
              <a:buNone/>
            </a:pPr>
            <a:r>
              <a:rPr lang="en-US" altLang="zh-CN" sz="1600" b="1">
                <a:latin typeface="Courier New" pitchFamily="49" charset="0"/>
                <a:cs typeface="Courier New" pitchFamily="49" charset="0"/>
              </a:rPr>
              <a:t>    JLabel label = new JLabel(bg);</a:t>
            </a:r>
          </a:p>
          <a:p>
            <a:pPr>
              <a:spcBef>
                <a:spcPts val="0"/>
              </a:spcBef>
              <a:buNone/>
            </a:pPr>
            <a:r>
              <a:rPr lang="en-US" altLang="zh-CN" sz="1600" b="1">
                <a:latin typeface="Courier New" pitchFamily="49" charset="0"/>
                <a:cs typeface="Courier New" pitchFamily="49" charset="0"/>
              </a:rPr>
              <a:t>    </a:t>
            </a:r>
            <a:r>
              <a:rPr lang="en-US" altLang="zh-CN" sz="1400" b="1">
                <a:latin typeface="Courier New" pitchFamily="49" charset="0"/>
                <a:cs typeface="Courier New" pitchFamily="49" charset="0"/>
              </a:rPr>
              <a:t>label.setBounds(0, 0, bg.getIconWidth(), bg.getIconHeight());</a:t>
            </a:r>
          </a:p>
          <a:p>
            <a:pPr>
              <a:spcBef>
                <a:spcPts val="0"/>
              </a:spcBef>
              <a:buNone/>
            </a:pPr>
            <a:r>
              <a:rPr lang="en-US" altLang="zh-CN" sz="1600" b="1">
                <a:latin typeface="Courier New" pitchFamily="49" charset="0"/>
                <a:cs typeface="Courier New" pitchFamily="49" charset="0"/>
              </a:rPr>
              <a:t>    </a:t>
            </a:r>
            <a:r>
              <a:rPr lang="en-US" altLang="zh-CN" sz="1400" b="1">
                <a:latin typeface="Courier New" pitchFamily="49" charset="0"/>
                <a:cs typeface="Courier New" pitchFamily="49" charset="0"/>
              </a:rPr>
              <a:t>getLayeredPane().add(label, new Integer(-30001)); </a:t>
            </a:r>
            <a:r>
              <a:rPr lang="en-US" altLang="zh-CN" sz="1100" b="1">
                <a:latin typeface="Courier New" pitchFamily="49" charset="0"/>
                <a:cs typeface="Courier New" pitchFamily="49" charset="0"/>
              </a:rPr>
              <a:t>//Integer.MIN_VALUE</a:t>
            </a:r>
          </a:p>
          <a:p>
            <a:pPr>
              <a:spcBef>
                <a:spcPts val="0"/>
              </a:spcBef>
              <a:buNone/>
            </a:pPr>
            <a:r>
              <a:rPr lang="en-US" altLang="zh-CN" sz="1600" b="1">
                <a:latin typeface="Courier New" pitchFamily="49" charset="0"/>
                <a:cs typeface="Courier New" pitchFamily="49" charset="0"/>
              </a:rPr>
              <a:t>    // </a:t>
            </a:r>
            <a:r>
              <a:rPr lang="zh-CN" altLang="en-US" sz="1600" b="1">
                <a:latin typeface="Courier New" pitchFamily="49" charset="0"/>
                <a:cs typeface="Courier New" pitchFamily="49" charset="0"/>
              </a:rPr>
              <a:t>设置</a:t>
            </a:r>
            <a:r>
              <a:rPr lang="en-US" altLang="zh-CN" sz="1600" b="1">
                <a:latin typeface="Courier New" pitchFamily="49" charset="0"/>
                <a:cs typeface="Courier New" pitchFamily="49" charset="0"/>
              </a:rPr>
              <a:t>ContentPane</a:t>
            </a:r>
            <a:r>
              <a:rPr lang="zh-CN" altLang="en-US" sz="1600" b="1">
                <a:latin typeface="Courier New" pitchFamily="49" charset="0"/>
                <a:cs typeface="Courier New" pitchFamily="49" charset="0"/>
              </a:rPr>
              <a:t>透明</a:t>
            </a:r>
          </a:p>
          <a:p>
            <a:pPr>
              <a:spcBef>
                <a:spcPts val="0"/>
              </a:spcBef>
              <a:buNone/>
            </a:pPr>
            <a:r>
              <a:rPr lang="zh-CN" altLang="en-US" sz="1600" b="1">
                <a:latin typeface="Courier New" pitchFamily="49" charset="0"/>
                <a:cs typeface="Courier New" pitchFamily="49" charset="0"/>
              </a:rPr>
              <a:t>    </a:t>
            </a:r>
            <a:r>
              <a:rPr lang="en-US" altLang="zh-CN" sz="1600" b="1">
                <a:latin typeface="Courier New" pitchFamily="49" charset="0"/>
                <a:cs typeface="Courier New" pitchFamily="49" charset="0"/>
              </a:rPr>
              <a:t>JPanel contentPane = (JPanel)getContentPane();</a:t>
            </a:r>
          </a:p>
          <a:p>
            <a:pPr>
              <a:spcBef>
                <a:spcPts val="0"/>
              </a:spcBef>
              <a:buNone/>
            </a:pPr>
            <a:r>
              <a:rPr lang="en-US" altLang="zh-CN" sz="1600" b="1">
                <a:latin typeface="Courier New" pitchFamily="49" charset="0"/>
                <a:cs typeface="Courier New" pitchFamily="49" charset="0"/>
              </a:rPr>
              <a:t>    contentPane.setOpaque(false);</a:t>
            </a:r>
          </a:p>
          <a:p>
            <a:pPr>
              <a:spcBef>
                <a:spcPts val="0"/>
              </a:spcBef>
              <a:buNone/>
            </a:pPr>
            <a:endParaRPr lang="en-US" altLang="zh-CN" sz="1600" b="1">
              <a:latin typeface="Courier New" pitchFamily="49" charset="0"/>
              <a:cs typeface="Courier New" pitchFamily="49" charset="0"/>
            </a:endParaRPr>
          </a:p>
          <a:p>
            <a:pPr>
              <a:spcBef>
                <a:spcPts val="0"/>
              </a:spcBef>
              <a:buNone/>
            </a:pPr>
            <a:r>
              <a:rPr lang="en-US" altLang="zh-CN" sz="1600" b="1">
                <a:latin typeface="Courier New" pitchFamily="49" charset="0"/>
                <a:cs typeface="Courier New" pitchFamily="49" charset="0"/>
              </a:rPr>
              <a:t>    // contentPane = topPanel + buttonPanel</a:t>
            </a:r>
          </a:p>
          <a:p>
            <a:pPr>
              <a:spcBef>
                <a:spcPts val="0"/>
              </a:spcBef>
              <a:buNone/>
            </a:pPr>
            <a:r>
              <a:rPr lang="en-US" altLang="zh-CN" sz="1600" b="1">
                <a:latin typeface="Courier New" pitchFamily="49" charset="0"/>
                <a:cs typeface="Courier New" pitchFamily="49" charset="0"/>
              </a:rPr>
              <a:t>    contentPane.setLayout(new BorderLayout());        </a:t>
            </a:r>
          </a:p>
          <a:p>
            <a:pPr>
              <a:spcBef>
                <a:spcPts val="0"/>
              </a:spcBef>
              <a:buNone/>
            </a:pPr>
            <a:r>
              <a:rPr lang="en-US" altLang="zh-CN" sz="1600" b="1">
                <a:latin typeface="Courier New" pitchFamily="49" charset="0"/>
                <a:cs typeface="Courier New" pitchFamily="49" charset="0"/>
              </a:rPr>
              <a:t>    JPanel topPanel = getTopPanel();</a:t>
            </a:r>
          </a:p>
          <a:p>
            <a:pPr>
              <a:spcBef>
                <a:spcPts val="0"/>
              </a:spcBef>
              <a:buNone/>
            </a:pPr>
            <a:r>
              <a:rPr lang="en-US" altLang="zh-CN" sz="1600" b="1">
                <a:latin typeface="Courier New" pitchFamily="49" charset="0"/>
                <a:cs typeface="Courier New" pitchFamily="49" charset="0"/>
              </a:rPr>
              <a:t>    topPanel.setOpaque(false);</a:t>
            </a:r>
          </a:p>
          <a:p>
            <a:pPr>
              <a:spcBef>
                <a:spcPts val="0"/>
              </a:spcBef>
              <a:buNone/>
            </a:pPr>
            <a:r>
              <a:rPr lang="en-US" altLang="zh-CN" sz="1600" b="1">
                <a:latin typeface="Courier New" pitchFamily="49" charset="0"/>
                <a:cs typeface="Courier New" pitchFamily="49" charset="0"/>
              </a:rPr>
              <a:t>    contentPane.add(topPanel, "Center");</a:t>
            </a:r>
          </a:p>
          <a:p>
            <a:pPr>
              <a:spcBef>
                <a:spcPts val="0"/>
              </a:spcBef>
              <a:buNone/>
            </a:pPr>
            <a:r>
              <a:rPr lang="en-US" altLang="zh-CN" sz="1600" b="1">
                <a:latin typeface="Courier New" pitchFamily="49" charset="0"/>
                <a:cs typeface="Courier New" pitchFamily="49" charset="0"/>
              </a:rPr>
              <a:t>    JPanel buttonPanel = getButtonPanel(); </a:t>
            </a:r>
          </a:p>
          <a:p>
            <a:pPr>
              <a:spcBef>
                <a:spcPts val="0"/>
              </a:spcBef>
              <a:buNone/>
            </a:pPr>
            <a:r>
              <a:rPr lang="en-US" altLang="zh-CN" sz="1600" b="1">
                <a:latin typeface="Courier New" pitchFamily="49" charset="0"/>
                <a:cs typeface="Courier New" pitchFamily="49" charset="0"/>
              </a:rPr>
              <a:t>    contentPane.add(buttonPanel, "South");</a:t>
            </a:r>
          </a:p>
          <a:p>
            <a:pPr>
              <a:spcBef>
                <a:spcPts val="0"/>
              </a:spcBef>
              <a:buNone/>
            </a:pPr>
            <a:r>
              <a:rPr lang="en-US" altLang="zh-CN" sz="1600" b="1">
                <a:latin typeface="Courier New" pitchFamily="49" charset="0"/>
                <a:cs typeface="Courier New" pitchFamily="49" charset="0"/>
              </a:rPr>
              <a:t>        </a:t>
            </a:r>
          </a:p>
          <a:p>
            <a:pPr>
              <a:spcBef>
                <a:spcPts val="0"/>
              </a:spcBef>
              <a:buNone/>
            </a:pPr>
            <a:r>
              <a:rPr lang="en-US" altLang="zh-CN" sz="1600" b="1">
                <a:latin typeface="Courier New" pitchFamily="49" charset="0"/>
                <a:cs typeface="Courier New" pitchFamily="49" charset="0"/>
              </a:rPr>
              <a:t>    setVisible(true);</a:t>
            </a:r>
          </a:p>
          <a:p>
            <a:pPr>
              <a:spcBef>
                <a:spcPts val="0"/>
              </a:spcBef>
              <a:buNone/>
            </a:pPr>
            <a:r>
              <a:rPr lang="en-US" altLang="zh-CN" sz="1600" b="1">
                <a:latin typeface="Courier New" pitchFamily="49" charset="0"/>
                <a:cs typeface="Courier New" pitchFamily="49" charset="0"/>
              </a:rPr>
              <a:t>}</a:t>
            </a:r>
          </a:p>
        </p:txBody>
      </p:sp>
      <p:pic>
        <p:nvPicPr>
          <p:cNvPr id="7" name="图片 6" descr="无标题.jpg"/>
          <p:cNvPicPr>
            <a:picLocks noChangeAspect="1"/>
          </p:cNvPicPr>
          <p:nvPr/>
        </p:nvPicPr>
        <p:blipFill>
          <a:blip r:embed="rId2" cstate="print"/>
          <a:stretch>
            <a:fillRect/>
          </a:stretch>
        </p:blipFill>
        <p:spPr>
          <a:xfrm>
            <a:off x="5334000" y="3733800"/>
            <a:ext cx="3752850" cy="2895600"/>
          </a:xfrm>
          <a:prstGeom prst="rect">
            <a:avLst/>
          </a:prstGeom>
        </p:spPr>
      </p:pic>
      <p:sp>
        <p:nvSpPr>
          <p:cNvPr id="9" name="矩形 8"/>
          <p:cNvSpPr/>
          <p:nvPr/>
        </p:nvSpPr>
        <p:spPr bwMode="auto">
          <a:xfrm>
            <a:off x="5410200" y="4038600"/>
            <a:ext cx="3581400" cy="2057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0" name="矩形 9"/>
          <p:cNvSpPr/>
          <p:nvPr/>
        </p:nvSpPr>
        <p:spPr bwMode="auto">
          <a:xfrm>
            <a:off x="5410200" y="6096000"/>
            <a:ext cx="3581400" cy="4572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1" name="矩形 10"/>
          <p:cNvSpPr/>
          <p:nvPr/>
        </p:nvSpPr>
        <p:spPr bwMode="auto">
          <a:xfrm>
            <a:off x="5410200" y="4038600"/>
            <a:ext cx="3581400" cy="25146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1" nodeType="clickEffect">
                                  <p:stCondLst>
                                    <p:cond delay="0"/>
                                  </p:stCondLst>
                                  <p:childTnLst>
                                    <p:animEffect transition="out" filter="wipe(down)">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122</a:t>
            </a:fld>
            <a:endParaRPr lang="en-US" altLang="zh-CN" dirty="0"/>
          </a:p>
        </p:txBody>
      </p:sp>
      <p:sp>
        <p:nvSpPr>
          <p:cNvPr id="6" name="标题 5"/>
          <p:cNvSpPr>
            <a:spLocks noGrp="1"/>
          </p:cNvSpPr>
          <p:nvPr>
            <p:ph type="title"/>
          </p:nvPr>
        </p:nvSpPr>
        <p:spPr/>
        <p:txBody>
          <a:bodyPr/>
          <a:lstStyle/>
          <a:p>
            <a:r>
              <a:rPr lang="en-US" altLang="zh-CN"/>
              <a:t>QQ</a:t>
            </a:r>
            <a:r>
              <a:rPr lang="zh-CN" altLang="en-US"/>
              <a:t>登录界面</a:t>
            </a:r>
            <a:r>
              <a:rPr lang="en-US" altLang="zh-CN">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5" name="TextBox 4"/>
          <p:cNvSpPr txBox="1"/>
          <p:nvPr/>
        </p:nvSpPr>
        <p:spPr>
          <a:xfrm>
            <a:off x="76200" y="914400"/>
            <a:ext cx="8153400" cy="5909310"/>
          </a:xfrm>
          <a:prstGeom prst="rect">
            <a:avLst/>
          </a:prstGeom>
          <a:noFill/>
          <a:ln>
            <a:solidFill>
              <a:schemeClr val="tx1"/>
            </a:solidFill>
          </a:ln>
        </p:spPr>
        <p:txBody>
          <a:bodyPr wrap="square" rtlCol="0">
            <a:spAutoFit/>
          </a:bodyPr>
          <a:lstStyle/>
          <a:p>
            <a:pPr>
              <a:spcBef>
                <a:spcPts val="0"/>
              </a:spcBef>
              <a:buNone/>
            </a:pPr>
            <a:r>
              <a:rPr lang="en-US" altLang="zh-CN" sz="1400" b="1">
                <a:latin typeface="Courier New" pitchFamily="49" charset="0"/>
                <a:cs typeface="Courier New" pitchFamily="49" charset="0"/>
              </a:rPr>
              <a:t>private JPanel getTopPanel() {</a:t>
            </a:r>
          </a:p>
          <a:p>
            <a:pPr>
              <a:spcBef>
                <a:spcPts val="0"/>
              </a:spcBef>
              <a:buNone/>
            </a:pPr>
            <a:r>
              <a:rPr lang="en-US" altLang="zh-CN" sz="1400" b="1">
                <a:latin typeface="Courier New" pitchFamily="49" charset="0"/>
                <a:cs typeface="Courier New" pitchFamily="49" charset="0"/>
              </a:rPr>
              <a:t>    // topPanel = blank + userInfoPanel</a:t>
            </a:r>
          </a:p>
          <a:p>
            <a:pPr>
              <a:spcBef>
                <a:spcPts val="0"/>
              </a:spcBef>
              <a:buNone/>
            </a:pPr>
            <a:r>
              <a:rPr lang="en-US" altLang="zh-CN" sz="1400" b="1">
                <a:latin typeface="Courier New" pitchFamily="49" charset="0"/>
                <a:cs typeface="Courier New" pitchFamily="49" charset="0"/>
              </a:rPr>
              <a:t>    JPanel panel = new JPanel();</a:t>
            </a:r>
          </a:p>
          <a:p>
            <a:pPr>
              <a:spcBef>
                <a:spcPts val="0"/>
              </a:spcBef>
              <a:buNone/>
            </a:pPr>
            <a:r>
              <a:rPr lang="en-US" altLang="zh-CN" sz="1400" b="1">
                <a:latin typeface="Courier New" pitchFamily="49" charset="0"/>
                <a:cs typeface="Courier New" pitchFamily="49" charset="0"/>
              </a:rPr>
              <a:t>    panel.setLayout(new GridLayout(2,1));</a:t>
            </a:r>
          </a:p>
          <a:p>
            <a:pPr>
              <a:spcBef>
                <a:spcPts val="0"/>
              </a:spcBef>
              <a:buNone/>
            </a:pPr>
            <a:r>
              <a:rPr lang="en-US" altLang="zh-CN" sz="1400" b="1">
                <a:latin typeface="Courier New" pitchFamily="49" charset="0"/>
                <a:cs typeface="Courier New" pitchFamily="49" charset="0"/>
              </a:rPr>
              <a:t>    panel.add(new JLabel(" "));</a:t>
            </a:r>
          </a:p>
          <a:p>
            <a:pPr>
              <a:spcBef>
                <a:spcPts val="0"/>
              </a:spcBef>
              <a:buNone/>
            </a:pPr>
            <a:r>
              <a:rPr lang="en-US" altLang="zh-CN" sz="1400" b="1">
                <a:latin typeface="Courier New" pitchFamily="49" charset="0"/>
                <a:cs typeface="Courier New" pitchFamily="49" charset="0"/>
              </a:rPr>
              <a:t>    JPanel userInfo = getUserInfoPanel();</a:t>
            </a:r>
          </a:p>
          <a:p>
            <a:pPr>
              <a:spcBef>
                <a:spcPts val="0"/>
              </a:spcBef>
              <a:buNone/>
            </a:pPr>
            <a:r>
              <a:rPr lang="en-US" altLang="zh-CN" sz="1400" b="1">
                <a:latin typeface="Courier New" pitchFamily="49" charset="0"/>
                <a:cs typeface="Courier New" pitchFamily="49" charset="0"/>
              </a:rPr>
              <a:t>    userInfo.setOpaque(false);</a:t>
            </a:r>
          </a:p>
          <a:p>
            <a:pPr>
              <a:spcBef>
                <a:spcPts val="0"/>
              </a:spcBef>
              <a:buNone/>
            </a:pPr>
            <a:r>
              <a:rPr lang="en-US" altLang="zh-CN" sz="1400" b="1">
                <a:latin typeface="Courier New" pitchFamily="49" charset="0"/>
                <a:cs typeface="Courier New" pitchFamily="49" charset="0"/>
              </a:rPr>
              <a:t>    panel.add(userInfo);</a:t>
            </a:r>
          </a:p>
          <a:p>
            <a:pPr>
              <a:spcBef>
                <a:spcPts val="0"/>
              </a:spcBef>
              <a:buNone/>
            </a:pPr>
            <a:r>
              <a:rPr lang="en-US" altLang="zh-CN" sz="1400" b="1">
                <a:latin typeface="Courier New" pitchFamily="49" charset="0"/>
                <a:cs typeface="Courier New" pitchFamily="49" charset="0"/>
              </a:rPr>
              <a:t>    return panel;</a:t>
            </a:r>
          </a:p>
          <a:p>
            <a:pPr>
              <a:spcBef>
                <a:spcPts val="0"/>
              </a:spcBef>
              <a:buNone/>
            </a:pPr>
            <a:r>
              <a:rPr lang="en-US" altLang="zh-CN" sz="1400" b="1">
                <a:latin typeface="Courier New" pitchFamily="49" charset="0"/>
                <a:cs typeface="Courier New" pitchFamily="49" charset="0"/>
              </a:rPr>
              <a:t>}</a:t>
            </a:r>
          </a:p>
          <a:p>
            <a:pPr>
              <a:spcBef>
                <a:spcPts val="0"/>
              </a:spcBef>
              <a:buNone/>
            </a:pPr>
            <a:r>
              <a:rPr lang="en-US" altLang="zh-CN" sz="1400" b="1">
                <a:latin typeface="Courier New" pitchFamily="49" charset="0"/>
                <a:cs typeface="Courier New" pitchFamily="49" charset="0"/>
              </a:rPr>
              <a:t>private JPanel getUserInfoPanel() {</a:t>
            </a:r>
          </a:p>
          <a:p>
            <a:pPr>
              <a:spcBef>
                <a:spcPts val="0"/>
              </a:spcBef>
              <a:buNone/>
            </a:pPr>
            <a:r>
              <a:rPr lang="en-US" altLang="zh-CN" sz="1400" b="1">
                <a:latin typeface="Courier New" pitchFamily="49" charset="0"/>
                <a:cs typeface="Courier New" pitchFamily="49" charset="0"/>
              </a:rPr>
              <a:t>    JPanel userInfoPanel = new JPanel();</a:t>
            </a:r>
          </a:p>
          <a:p>
            <a:pPr>
              <a:spcBef>
                <a:spcPts val="0"/>
              </a:spcBef>
              <a:buNone/>
            </a:pPr>
            <a:r>
              <a:rPr lang="en-US" altLang="zh-CN" sz="1400" b="1">
                <a:latin typeface="Courier New" pitchFamily="49" charset="0"/>
                <a:cs typeface="Courier New" pitchFamily="49" charset="0"/>
              </a:rPr>
              <a:t>    // userInfoPanel = </a:t>
            </a:r>
            <a:r>
              <a:rPr lang="zh-CN" altLang="en-US" sz="1400" b="1">
                <a:latin typeface="Courier New" pitchFamily="49" charset="0"/>
                <a:cs typeface="Courier New" pitchFamily="49" charset="0"/>
              </a:rPr>
              <a:t>头像 </a:t>
            </a:r>
            <a:r>
              <a:rPr lang="en-US" altLang="zh-CN" sz="1400" b="1">
                <a:latin typeface="Courier New" pitchFamily="49" charset="0"/>
                <a:cs typeface="Courier New" pitchFamily="49" charset="0"/>
              </a:rPr>
              <a:t>+ accountPanel + registerPanel</a:t>
            </a:r>
          </a:p>
          <a:p>
            <a:pPr>
              <a:spcBef>
                <a:spcPts val="0"/>
              </a:spcBef>
              <a:buNone/>
            </a:pPr>
            <a:r>
              <a:rPr lang="en-US" altLang="zh-CN" sz="1400" b="1">
                <a:latin typeface="Courier New" pitchFamily="49" charset="0"/>
                <a:cs typeface="Courier New" pitchFamily="49" charset="0"/>
              </a:rPr>
              <a:t>    userInfoPanel.setLayout(new FlowLayout());</a:t>
            </a:r>
          </a:p>
          <a:p>
            <a:pPr>
              <a:spcBef>
                <a:spcPts val="0"/>
              </a:spcBef>
              <a:buNone/>
            </a:pPr>
            <a:r>
              <a:rPr lang="en-US" altLang="zh-CN" sz="1400" b="1">
                <a:latin typeface="Courier New" pitchFamily="49" charset="0"/>
                <a:cs typeface="Courier New" pitchFamily="49" charset="0"/>
              </a:rPr>
              <a:t>    //1</a:t>
            </a:r>
            <a:r>
              <a:rPr lang="zh-CN" altLang="en-US" sz="1400" b="1">
                <a:latin typeface="Courier New" pitchFamily="49" charset="0"/>
                <a:cs typeface="Courier New" pitchFamily="49" charset="0"/>
              </a:rPr>
              <a:t>、头像</a:t>
            </a:r>
          </a:p>
          <a:p>
            <a:pPr>
              <a:spcBef>
                <a:spcPts val="0"/>
              </a:spcBef>
              <a:buNone/>
            </a:pPr>
            <a:r>
              <a:rPr lang="zh-CN" altLang="en-US" sz="1400" b="1">
                <a:latin typeface="Courier New" pitchFamily="49" charset="0"/>
                <a:cs typeface="Courier New" pitchFamily="49" charset="0"/>
              </a:rPr>
              <a:t>    </a:t>
            </a:r>
            <a:r>
              <a:rPr lang="en-US" altLang="zh-CN" sz="1400" b="1">
                <a:latin typeface="Courier New" pitchFamily="49" charset="0"/>
                <a:cs typeface="Courier New" pitchFamily="49" charset="0"/>
              </a:rPr>
              <a:t>JLabel pic = new JLabel(new ImageIcon("</a:t>
            </a:r>
            <a:r>
              <a:rPr lang="zh-CN" altLang="en-US" sz="1400" b="1">
                <a:latin typeface="Courier New" pitchFamily="49" charset="0"/>
                <a:cs typeface="Courier New" pitchFamily="49" charset="0"/>
              </a:rPr>
              <a:t>头像</a:t>
            </a:r>
            <a:r>
              <a:rPr lang="en-US" altLang="zh-CN" sz="1400" b="1">
                <a:latin typeface="Courier New" pitchFamily="49" charset="0"/>
                <a:cs typeface="Courier New" pitchFamily="49" charset="0"/>
              </a:rPr>
              <a:t>.jpg"));</a:t>
            </a:r>
          </a:p>
          <a:p>
            <a:pPr>
              <a:spcBef>
                <a:spcPts val="0"/>
              </a:spcBef>
              <a:buNone/>
            </a:pPr>
            <a:r>
              <a:rPr lang="en-US" altLang="zh-CN" sz="1400" b="1">
                <a:latin typeface="Courier New" pitchFamily="49" charset="0"/>
                <a:cs typeface="Courier New" pitchFamily="49" charset="0"/>
              </a:rPr>
              <a:t>    userInfoPanel.add(pic);        </a:t>
            </a:r>
          </a:p>
          <a:p>
            <a:pPr>
              <a:spcBef>
                <a:spcPts val="0"/>
              </a:spcBef>
              <a:buNone/>
            </a:pPr>
            <a:r>
              <a:rPr lang="en-US" altLang="zh-CN" sz="1400" b="1">
                <a:latin typeface="Courier New" pitchFamily="49" charset="0"/>
                <a:cs typeface="Courier New" pitchFamily="49" charset="0"/>
              </a:rPr>
              <a:t>    //2</a:t>
            </a:r>
            <a:r>
              <a:rPr lang="zh-CN" altLang="en-US" sz="1400" b="1">
                <a:latin typeface="Courier New" pitchFamily="49" charset="0"/>
                <a:cs typeface="Courier New" pitchFamily="49" charset="0"/>
              </a:rPr>
              <a:t>、用户名、密码、参数信息</a:t>
            </a:r>
          </a:p>
          <a:p>
            <a:pPr>
              <a:spcBef>
                <a:spcPts val="0"/>
              </a:spcBef>
              <a:buNone/>
            </a:pPr>
            <a:r>
              <a:rPr lang="zh-CN" altLang="en-US" sz="1400" b="1">
                <a:latin typeface="Courier New" pitchFamily="49" charset="0"/>
                <a:cs typeface="Courier New" pitchFamily="49" charset="0"/>
              </a:rPr>
              <a:t>    </a:t>
            </a:r>
            <a:r>
              <a:rPr lang="en-US" altLang="zh-CN" sz="1400" b="1">
                <a:latin typeface="Courier New" pitchFamily="49" charset="0"/>
                <a:cs typeface="Courier New" pitchFamily="49" charset="0"/>
              </a:rPr>
              <a:t>JPanel accountPanel = getAccountPanel();</a:t>
            </a:r>
          </a:p>
          <a:p>
            <a:pPr>
              <a:spcBef>
                <a:spcPts val="0"/>
              </a:spcBef>
              <a:buNone/>
            </a:pPr>
            <a:r>
              <a:rPr lang="en-US" altLang="zh-CN" sz="1400" b="1">
                <a:latin typeface="Courier New" pitchFamily="49" charset="0"/>
                <a:cs typeface="Courier New" pitchFamily="49" charset="0"/>
              </a:rPr>
              <a:t>    accountPanel.setOpaque(false);</a:t>
            </a:r>
          </a:p>
          <a:p>
            <a:pPr>
              <a:spcBef>
                <a:spcPts val="0"/>
              </a:spcBef>
              <a:buNone/>
            </a:pPr>
            <a:r>
              <a:rPr lang="en-US" altLang="zh-CN" sz="1400" b="1">
                <a:latin typeface="Courier New" pitchFamily="49" charset="0"/>
                <a:cs typeface="Courier New" pitchFamily="49" charset="0"/>
              </a:rPr>
              <a:t>    userInfoPanel.add(accountPanel);        </a:t>
            </a:r>
          </a:p>
          <a:p>
            <a:pPr>
              <a:spcBef>
                <a:spcPts val="0"/>
              </a:spcBef>
              <a:buNone/>
            </a:pPr>
            <a:r>
              <a:rPr lang="en-US" altLang="zh-CN" sz="1400" b="1">
                <a:latin typeface="Courier New" pitchFamily="49" charset="0"/>
                <a:cs typeface="Courier New" pitchFamily="49" charset="0"/>
              </a:rPr>
              <a:t>    //3</a:t>
            </a:r>
            <a:r>
              <a:rPr lang="zh-CN" altLang="en-US" sz="1400" b="1">
                <a:latin typeface="Courier New" pitchFamily="49" charset="0"/>
                <a:cs typeface="Courier New" pitchFamily="49" charset="0"/>
              </a:rPr>
              <a:t>、注册和找回密码按钮</a:t>
            </a:r>
          </a:p>
          <a:p>
            <a:pPr>
              <a:spcBef>
                <a:spcPts val="0"/>
              </a:spcBef>
              <a:buNone/>
            </a:pPr>
            <a:r>
              <a:rPr lang="zh-CN" altLang="en-US" sz="1400" b="1">
                <a:latin typeface="Courier New" pitchFamily="49" charset="0"/>
                <a:cs typeface="Courier New" pitchFamily="49" charset="0"/>
              </a:rPr>
              <a:t>    </a:t>
            </a:r>
            <a:r>
              <a:rPr lang="en-US" altLang="zh-CN" sz="1400" b="1">
                <a:latin typeface="Courier New" pitchFamily="49" charset="0"/>
                <a:cs typeface="Courier New" pitchFamily="49" charset="0"/>
              </a:rPr>
              <a:t>JPanel registerPanel = getRegisterPanel();</a:t>
            </a:r>
          </a:p>
          <a:p>
            <a:pPr>
              <a:spcBef>
                <a:spcPts val="0"/>
              </a:spcBef>
              <a:buNone/>
            </a:pPr>
            <a:r>
              <a:rPr lang="en-US" altLang="zh-CN" sz="1400" b="1">
                <a:latin typeface="Courier New" pitchFamily="49" charset="0"/>
                <a:cs typeface="Courier New" pitchFamily="49" charset="0"/>
              </a:rPr>
              <a:t>    registerPanel.setOpaque(false);</a:t>
            </a:r>
          </a:p>
          <a:p>
            <a:pPr>
              <a:spcBef>
                <a:spcPts val="0"/>
              </a:spcBef>
              <a:buNone/>
            </a:pPr>
            <a:r>
              <a:rPr lang="en-US" altLang="zh-CN" sz="1400" b="1">
                <a:latin typeface="Courier New" pitchFamily="49" charset="0"/>
                <a:cs typeface="Courier New" pitchFamily="49" charset="0"/>
              </a:rPr>
              <a:t>    userInfoPanel.add(registerPanel);        </a:t>
            </a:r>
          </a:p>
          <a:p>
            <a:pPr>
              <a:spcBef>
                <a:spcPts val="0"/>
              </a:spcBef>
              <a:buNone/>
            </a:pPr>
            <a:r>
              <a:rPr lang="en-US" altLang="zh-CN" sz="1400" b="1">
                <a:latin typeface="Courier New" pitchFamily="49" charset="0"/>
                <a:cs typeface="Courier New" pitchFamily="49" charset="0"/>
              </a:rPr>
              <a:t>    return(userInfoPanel);</a:t>
            </a:r>
          </a:p>
          <a:p>
            <a:pPr>
              <a:spcBef>
                <a:spcPts val="0"/>
              </a:spcBef>
              <a:buNone/>
            </a:pPr>
            <a:r>
              <a:rPr lang="en-US" altLang="zh-CN" sz="1400" b="1">
                <a:latin typeface="Courier New" pitchFamily="49" charset="0"/>
                <a:cs typeface="Courier New" pitchFamily="49" charset="0"/>
              </a:rPr>
              <a:t>}</a:t>
            </a:r>
          </a:p>
        </p:txBody>
      </p:sp>
      <p:pic>
        <p:nvPicPr>
          <p:cNvPr id="7" name="图片 6" descr="无标题.jpg"/>
          <p:cNvPicPr>
            <a:picLocks noChangeAspect="1"/>
          </p:cNvPicPr>
          <p:nvPr/>
        </p:nvPicPr>
        <p:blipFill>
          <a:blip r:embed="rId2" cstate="print"/>
          <a:stretch>
            <a:fillRect/>
          </a:stretch>
        </p:blipFill>
        <p:spPr>
          <a:xfrm>
            <a:off x="5334000" y="3886200"/>
            <a:ext cx="3752850" cy="2895600"/>
          </a:xfrm>
          <a:prstGeom prst="rect">
            <a:avLst/>
          </a:prstGeom>
        </p:spPr>
      </p:pic>
      <p:sp>
        <p:nvSpPr>
          <p:cNvPr id="9" name="矩形 8"/>
          <p:cNvSpPr/>
          <p:nvPr/>
        </p:nvSpPr>
        <p:spPr bwMode="auto">
          <a:xfrm>
            <a:off x="5410200" y="4191000"/>
            <a:ext cx="3581400" cy="10668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8" name="矩形 7"/>
          <p:cNvSpPr/>
          <p:nvPr/>
        </p:nvSpPr>
        <p:spPr bwMode="auto">
          <a:xfrm>
            <a:off x="5410200" y="5257800"/>
            <a:ext cx="3581400" cy="9906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1" name="矩形 10"/>
          <p:cNvSpPr/>
          <p:nvPr/>
        </p:nvSpPr>
        <p:spPr bwMode="auto">
          <a:xfrm>
            <a:off x="5410200" y="5257800"/>
            <a:ext cx="914400" cy="9906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2" name="矩形 11"/>
          <p:cNvSpPr/>
          <p:nvPr/>
        </p:nvSpPr>
        <p:spPr bwMode="auto">
          <a:xfrm>
            <a:off x="6324600" y="5257800"/>
            <a:ext cx="1676400" cy="9906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3" name="矩形 12"/>
          <p:cNvSpPr/>
          <p:nvPr/>
        </p:nvSpPr>
        <p:spPr bwMode="auto">
          <a:xfrm>
            <a:off x="8001000" y="5257800"/>
            <a:ext cx="990600" cy="9906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4" name="矩形 13"/>
          <p:cNvSpPr/>
          <p:nvPr/>
        </p:nvSpPr>
        <p:spPr bwMode="auto">
          <a:xfrm>
            <a:off x="5410200" y="4191000"/>
            <a:ext cx="3581400" cy="2057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1" nodeType="clickEffect">
                                  <p:stCondLst>
                                    <p:cond delay="0"/>
                                  </p:stCondLst>
                                  <p:childTnLst>
                                    <p:animEffect transition="out" filter="wipe(down)">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1" nodeType="clickEffect">
                                  <p:stCondLst>
                                    <p:cond delay="0"/>
                                  </p:stCondLst>
                                  <p:childTnLst>
                                    <p:animEffect transition="out" filter="wipe(down)">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1" nodeType="clickEffect">
                                  <p:stCondLst>
                                    <p:cond delay="0"/>
                                  </p:stCondLst>
                                  <p:childTnLst>
                                    <p:animEffect transition="out" filter="wipe(down)">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par>
                          <p:cTn id="35" fill="hold">
                            <p:stCondLst>
                              <p:cond delay="500"/>
                            </p:stCondLst>
                            <p:childTnLst>
                              <p:par>
                                <p:cTn id="36" presetID="2" presetClass="entr" presetSubtype="2"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1+#ppt_w/2"/>
                                          </p:val>
                                        </p:tav>
                                        <p:tav tm="100000">
                                          <p:val>
                                            <p:strVal val="#ppt_x"/>
                                          </p:val>
                                        </p:tav>
                                      </p:tavLst>
                                    </p:anim>
                                    <p:anim calcmode="lin" valueType="num">
                                      <p:cBhvr additive="base">
                                        <p:cTn id="4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1+#ppt_w/2"/>
                                          </p:val>
                                        </p:tav>
                                        <p:tav tm="100000">
                                          <p:val>
                                            <p:strVal val="#ppt_x"/>
                                          </p:val>
                                        </p:tav>
                                      </p:tavLst>
                                    </p:anim>
                                    <p:anim calcmode="lin" valueType="num">
                                      <p:cBhvr additive="base">
                                        <p:cTn id="51"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8" grpId="0" animBg="1"/>
      <p:bldP spid="8" grpId="1" animBg="1"/>
      <p:bldP spid="11" grpId="0" animBg="1"/>
      <p:bldP spid="12" grpId="0" animBg="1"/>
      <p:bldP spid="13" grpId="0" animBg="1"/>
      <p:bldP spid="14" grpId="0" animBg="1"/>
      <p:bldP spid="14" grpId="1"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123</a:t>
            </a:fld>
            <a:endParaRPr lang="en-US" altLang="zh-CN" dirty="0"/>
          </a:p>
        </p:txBody>
      </p:sp>
      <p:sp>
        <p:nvSpPr>
          <p:cNvPr id="6" name="标题 5"/>
          <p:cNvSpPr>
            <a:spLocks noGrp="1"/>
          </p:cNvSpPr>
          <p:nvPr>
            <p:ph type="title"/>
          </p:nvPr>
        </p:nvSpPr>
        <p:spPr/>
        <p:txBody>
          <a:bodyPr/>
          <a:lstStyle/>
          <a:p>
            <a:r>
              <a:rPr lang="en-US" altLang="zh-CN"/>
              <a:t>QQ</a:t>
            </a:r>
            <a:r>
              <a:rPr lang="zh-CN" altLang="en-US"/>
              <a:t>登录界面</a:t>
            </a:r>
            <a:r>
              <a:rPr lang="en-US" altLang="zh-CN">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5" name="TextBox 4"/>
          <p:cNvSpPr txBox="1"/>
          <p:nvPr/>
        </p:nvSpPr>
        <p:spPr>
          <a:xfrm>
            <a:off x="76200" y="1214021"/>
            <a:ext cx="8153400" cy="5262979"/>
          </a:xfrm>
          <a:prstGeom prst="rect">
            <a:avLst/>
          </a:prstGeom>
          <a:noFill/>
          <a:ln>
            <a:solidFill>
              <a:schemeClr val="tx1"/>
            </a:solidFill>
          </a:ln>
        </p:spPr>
        <p:txBody>
          <a:bodyPr wrap="square" rtlCol="0">
            <a:spAutoFit/>
          </a:bodyPr>
          <a:lstStyle/>
          <a:p>
            <a:pPr>
              <a:spcBef>
                <a:spcPts val="0"/>
              </a:spcBef>
              <a:buNone/>
            </a:pPr>
            <a:r>
              <a:rPr lang="en-US" altLang="zh-CN" sz="1400" b="1">
                <a:latin typeface="Courier New" pitchFamily="49" charset="0"/>
                <a:cs typeface="Courier New" pitchFamily="49" charset="0"/>
              </a:rPr>
              <a:t>private JPanel getAccountPanel() {</a:t>
            </a:r>
          </a:p>
          <a:p>
            <a:pPr>
              <a:spcBef>
                <a:spcPts val="0"/>
              </a:spcBef>
              <a:buNone/>
            </a:pPr>
            <a:r>
              <a:rPr lang="en-US" altLang="zh-CN" sz="1400" b="1">
                <a:latin typeface="Courier New" pitchFamily="49" charset="0"/>
                <a:cs typeface="Courier New" pitchFamily="49" charset="0"/>
              </a:rPr>
              <a:t>    JPanel accountPanel = new JPanel();</a:t>
            </a:r>
          </a:p>
          <a:p>
            <a:pPr>
              <a:spcBef>
                <a:spcPts val="0"/>
              </a:spcBef>
              <a:buNone/>
            </a:pPr>
            <a:r>
              <a:rPr lang="en-US" altLang="zh-CN" sz="1400" b="1">
                <a:latin typeface="Courier New" pitchFamily="49" charset="0"/>
                <a:cs typeface="Courier New" pitchFamily="49" charset="0"/>
              </a:rPr>
              <a:t>        </a:t>
            </a:r>
          </a:p>
          <a:p>
            <a:pPr>
              <a:spcBef>
                <a:spcPts val="0"/>
              </a:spcBef>
              <a:buNone/>
            </a:pPr>
            <a:r>
              <a:rPr lang="en-US" altLang="zh-CN" sz="1400" b="1">
                <a:latin typeface="Courier New" pitchFamily="49" charset="0"/>
                <a:cs typeface="Courier New" pitchFamily="49" charset="0"/>
              </a:rPr>
              <a:t>    //accountPanel = user + password + checkPanel</a:t>
            </a:r>
          </a:p>
          <a:p>
            <a:pPr>
              <a:spcBef>
                <a:spcPts val="0"/>
              </a:spcBef>
              <a:buNone/>
            </a:pPr>
            <a:r>
              <a:rPr lang="en-US" altLang="zh-CN" sz="1400" b="1">
                <a:latin typeface="Courier New" pitchFamily="49" charset="0"/>
                <a:cs typeface="Courier New" pitchFamily="49" charset="0"/>
              </a:rPr>
              <a:t>    accountPanel.setLayout(new BorderLayout(0, 5));        </a:t>
            </a:r>
          </a:p>
          <a:p>
            <a:pPr>
              <a:spcBef>
                <a:spcPts val="0"/>
              </a:spcBef>
              <a:buNone/>
            </a:pPr>
            <a:r>
              <a:rPr lang="en-US" altLang="zh-CN" sz="1400" b="1">
                <a:latin typeface="Courier New" pitchFamily="49" charset="0"/>
                <a:cs typeface="Courier New" pitchFamily="49" charset="0"/>
              </a:rPr>
              <a:t>    //1.</a:t>
            </a:r>
            <a:r>
              <a:rPr lang="zh-CN" altLang="en-US" sz="1400" b="1">
                <a:latin typeface="Courier New" pitchFamily="49" charset="0"/>
                <a:cs typeface="Courier New" pitchFamily="49" charset="0"/>
              </a:rPr>
              <a:t>用户帐号</a:t>
            </a:r>
          </a:p>
          <a:p>
            <a:pPr>
              <a:spcBef>
                <a:spcPts val="0"/>
              </a:spcBef>
              <a:buNone/>
            </a:pPr>
            <a:r>
              <a:rPr lang="zh-CN" altLang="en-US" sz="1400" b="1">
                <a:latin typeface="Courier New" pitchFamily="49" charset="0"/>
                <a:cs typeface="Courier New" pitchFamily="49" charset="0"/>
              </a:rPr>
              <a:t>    </a:t>
            </a:r>
            <a:r>
              <a:rPr lang="en-US" altLang="zh-CN" sz="1400" b="1">
                <a:latin typeface="Courier New" pitchFamily="49" charset="0"/>
                <a:cs typeface="Courier New" pitchFamily="49" charset="0"/>
              </a:rPr>
              <a:t>String[] ids = {"8278320112                        ", </a:t>
            </a:r>
          </a:p>
          <a:p>
            <a:pPr>
              <a:spcBef>
                <a:spcPts val="0"/>
              </a:spcBef>
              <a:buNone/>
            </a:pPr>
            <a:r>
              <a:rPr lang="en-US" altLang="zh-CN" sz="1400" b="1">
                <a:latin typeface="Courier New" pitchFamily="49" charset="0"/>
                <a:cs typeface="Courier New" pitchFamily="49" charset="0"/>
              </a:rPr>
              <a:t>                    "6278293426                        ", </a:t>
            </a:r>
          </a:p>
          <a:p>
            <a:pPr>
              <a:spcBef>
                <a:spcPts val="0"/>
              </a:spcBef>
              <a:buNone/>
            </a:pPr>
            <a:r>
              <a:rPr lang="en-US" altLang="zh-CN" sz="1400" b="1">
                <a:latin typeface="Courier New" pitchFamily="49" charset="0"/>
                <a:cs typeface="Courier New" pitchFamily="49" charset="0"/>
              </a:rPr>
              <a:t>                    "6277316851                        "};</a:t>
            </a:r>
          </a:p>
          <a:p>
            <a:pPr>
              <a:spcBef>
                <a:spcPts val="0"/>
              </a:spcBef>
              <a:buNone/>
            </a:pPr>
            <a:r>
              <a:rPr lang="en-US" altLang="zh-CN" sz="1400" b="1">
                <a:latin typeface="Courier New" pitchFamily="49" charset="0"/>
                <a:cs typeface="Courier New" pitchFamily="49" charset="0"/>
              </a:rPr>
              <a:t>    JComboBox&lt;String&gt; user = new JComboBox&lt;String&gt;(ids);</a:t>
            </a:r>
          </a:p>
          <a:p>
            <a:pPr>
              <a:spcBef>
                <a:spcPts val="0"/>
              </a:spcBef>
              <a:buNone/>
            </a:pPr>
            <a:r>
              <a:rPr lang="en-US" altLang="zh-CN" sz="1400" b="1">
                <a:latin typeface="Courier New" pitchFamily="49" charset="0"/>
                <a:cs typeface="Courier New" pitchFamily="49" charset="0"/>
              </a:rPr>
              <a:t>    user.setEditable(true);</a:t>
            </a:r>
          </a:p>
          <a:p>
            <a:pPr>
              <a:spcBef>
                <a:spcPts val="0"/>
              </a:spcBef>
              <a:buNone/>
            </a:pPr>
            <a:r>
              <a:rPr lang="en-US" altLang="zh-CN" sz="1400" b="1">
                <a:latin typeface="Courier New" pitchFamily="49" charset="0"/>
                <a:cs typeface="Courier New" pitchFamily="49" charset="0"/>
              </a:rPr>
              <a:t>    accountPanel.add(user, "North");</a:t>
            </a:r>
          </a:p>
          <a:p>
            <a:pPr>
              <a:spcBef>
                <a:spcPts val="0"/>
              </a:spcBef>
              <a:buNone/>
            </a:pPr>
            <a:endParaRPr lang="en-US" altLang="zh-CN" sz="1400" b="1">
              <a:latin typeface="Courier New" pitchFamily="49" charset="0"/>
              <a:cs typeface="Courier New" pitchFamily="49" charset="0"/>
            </a:endParaRPr>
          </a:p>
          <a:p>
            <a:pPr>
              <a:spcBef>
                <a:spcPts val="0"/>
              </a:spcBef>
              <a:buNone/>
            </a:pPr>
            <a:r>
              <a:rPr lang="en-US" altLang="zh-CN" sz="1400" b="1">
                <a:latin typeface="Courier New" pitchFamily="49" charset="0"/>
                <a:cs typeface="Courier New" pitchFamily="49" charset="0"/>
              </a:rPr>
              <a:t>    //2.</a:t>
            </a:r>
            <a:r>
              <a:rPr lang="zh-CN" altLang="en-US" sz="1400" b="1">
                <a:latin typeface="Courier New" pitchFamily="49" charset="0"/>
                <a:cs typeface="Courier New" pitchFamily="49" charset="0"/>
              </a:rPr>
              <a:t>密码</a:t>
            </a:r>
          </a:p>
          <a:p>
            <a:pPr>
              <a:spcBef>
                <a:spcPts val="0"/>
              </a:spcBef>
              <a:buNone/>
            </a:pPr>
            <a:r>
              <a:rPr lang="zh-CN" altLang="en-US" sz="1400" b="1">
                <a:latin typeface="Courier New" pitchFamily="49" charset="0"/>
                <a:cs typeface="Courier New" pitchFamily="49" charset="0"/>
              </a:rPr>
              <a:t>    </a:t>
            </a:r>
            <a:r>
              <a:rPr lang="en-US" altLang="zh-CN" sz="1400" b="1">
                <a:latin typeface="Courier New" pitchFamily="49" charset="0"/>
                <a:cs typeface="Courier New" pitchFamily="49" charset="0"/>
              </a:rPr>
              <a:t>JPasswordField password = new JPasswordField(15);</a:t>
            </a:r>
          </a:p>
          <a:p>
            <a:pPr>
              <a:spcBef>
                <a:spcPts val="0"/>
              </a:spcBef>
              <a:buNone/>
            </a:pPr>
            <a:r>
              <a:rPr lang="en-US" altLang="zh-CN" sz="1400" b="1">
                <a:latin typeface="Courier New" pitchFamily="49" charset="0"/>
                <a:cs typeface="Courier New" pitchFamily="49" charset="0"/>
              </a:rPr>
              <a:t>    accountPanel.add(password, "Center");</a:t>
            </a:r>
          </a:p>
          <a:p>
            <a:pPr>
              <a:spcBef>
                <a:spcPts val="0"/>
              </a:spcBef>
              <a:buNone/>
            </a:pPr>
            <a:r>
              <a:rPr lang="en-US" altLang="zh-CN" sz="1400" b="1">
                <a:latin typeface="Courier New" pitchFamily="49" charset="0"/>
                <a:cs typeface="Courier New" pitchFamily="49" charset="0"/>
              </a:rPr>
              <a:t>        </a:t>
            </a:r>
          </a:p>
          <a:p>
            <a:pPr>
              <a:spcBef>
                <a:spcPts val="0"/>
              </a:spcBef>
              <a:buNone/>
            </a:pPr>
            <a:r>
              <a:rPr lang="en-US" altLang="zh-CN" sz="1400" b="1">
                <a:latin typeface="Courier New" pitchFamily="49" charset="0"/>
                <a:cs typeface="Courier New" pitchFamily="49" charset="0"/>
              </a:rPr>
              <a:t>    //3.</a:t>
            </a:r>
            <a:r>
              <a:rPr lang="zh-CN" altLang="en-US" sz="1400" b="1">
                <a:latin typeface="Courier New" pitchFamily="49" charset="0"/>
                <a:cs typeface="Courier New" pitchFamily="49" charset="0"/>
              </a:rPr>
              <a:t>设置复选框</a:t>
            </a:r>
          </a:p>
          <a:p>
            <a:pPr>
              <a:spcBef>
                <a:spcPts val="0"/>
              </a:spcBef>
              <a:buNone/>
            </a:pPr>
            <a:r>
              <a:rPr lang="zh-CN" altLang="en-US" sz="1400" b="1">
                <a:latin typeface="Courier New" pitchFamily="49" charset="0"/>
                <a:cs typeface="Courier New" pitchFamily="49" charset="0"/>
              </a:rPr>
              <a:t>    </a:t>
            </a:r>
            <a:r>
              <a:rPr lang="en-US" altLang="zh-CN" sz="1400" b="1">
                <a:latin typeface="Courier New" pitchFamily="49" charset="0"/>
                <a:cs typeface="Courier New" pitchFamily="49" charset="0"/>
              </a:rPr>
              <a:t>JPanel checkPanel = getCheckPanel();</a:t>
            </a:r>
          </a:p>
          <a:p>
            <a:pPr>
              <a:spcBef>
                <a:spcPts val="0"/>
              </a:spcBef>
              <a:buNone/>
            </a:pPr>
            <a:r>
              <a:rPr lang="en-US" altLang="zh-CN" sz="1400" b="1">
                <a:latin typeface="Courier New" pitchFamily="49" charset="0"/>
                <a:cs typeface="Courier New" pitchFamily="49" charset="0"/>
              </a:rPr>
              <a:t>    checkPanel.setOpaque(false);</a:t>
            </a:r>
          </a:p>
          <a:p>
            <a:pPr>
              <a:spcBef>
                <a:spcPts val="0"/>
              </a:spcBef>
              <a:buNone/>
            </a:pPr>
            <a:r>
              <a:rPr lang="en-US" altLang="zh-CN" sz="1400" b="1">
                <a:latin typeface="Courier New" pitchFamily="49" charset="0"/>
                <a:cs typeface="Courier New" pitchFamily="49" charset="0"/>
              </a:rPr>
              <a:t>    accountPanel.add(checkPanel, "South");</a:t>
            </a:r>
          </a:p>
          <a:p>
            <a:pPr>
              <a:spcBef>
                <a:spcPts val="0"/>
              </a:spcBef>
              <a:buNone/>
            </a:pPr>
            <a:r>
              <a:rPr lang="en-US" altLang="zh-CN" sz="1400" b="1">
                <a:latin typeface="Courier New" pitchFamily="49" charset="0"/>
                <a:cs typeface="Courier New" pitchFamily="49" charset="0"/>
              </a:rPr>
              <a:t>                </a:t>
            </a:r>
          </a:p>
          <a:p>
            <a:pPr>
              <a:spcBef>
                <a:spcPts val="0"/>
              </a:spcBef>
              <a:buNone/>
            </a:pPr>
            <a:r>
              <a:rPr lang="en-US" altLang="zh-CN" sz="1400" b="1">
                <a:latin typeface="Courier New" pitchFamily="49" charset="0"/>
                <a:cs typeface="Courier New" pitchFamily="49" charset="0"/>
              </a:rPr>
              <a:t>    return(accountPanel);</a:t>
            </a:r>
          </a:p>
          <a:p>
            <a:pPr>
              <a:spcBef>
                <a:spcPts val="0"/>
              </a:spcBef>
              <a:buNone/>
            </a:pPr>
            <a:r>
              <a:rPr lang="en-US" altLang="zh-CN" sz="1400" b="1">
                <a:latin typeface="Courier New" pitchFamily="49" charset="0"/>
                <a:cs typeface="Courier New" pitchFamily="49" charset="0"/>
              </a:rPr>
              <a:t>}</a:t>
            </a:r>
          </a:p>
        </p:txBody>
      </p:sp>
      <p:pic>
        <p:nvPicPr>
          <p:cNvPr id="7" name="图片 6" descr="无标题.jpg"/>
          <p:cNvPicPr>
            <a:picLocks noChangeAspect="1"/>
          </p:cNvPicPr>
          <p:nvPr/>
        </p:nvPicPr>
        <p:blipFill>
          <a:blip r:embed="rId2" cstate="print"/>
          <a:stretch>
            <a:fillRect/>
          </a:stretch>
        </p:blipFill>
        <p:spPr>
          <a:xfrm>
            <a:off x="5334000" y="3886200"/>
            <a:ext cx="3752850" cy="2895600"/>
          </a:xfrm>
          <a:prstGeom prst="rect">
            <a:avLst/>
          </a:prstGeom>
        </p:spPr>
      </p:pic>
      <p:sp>
        <p:nvSpPr>
          <p:cNvPr id="12" name="矩形 11"/>
          <p:cNvSpPr/>
          <p:nvPr/>
        </p:nvSpPr>
        <p:spPr bwMode="auto">
          <a:xfrm>
            <a:off x="6324600" y="5257800"/>
            <a:ext cx="1676400" cy="9906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5" name="矩形 14"/>
          <p:cNvSpPr/>
          <p:nvPr/>
        </p:nvSpPr>
        <p:spPr bwMode="auto">
          <a:xfrm>
            <a:off x="6324600" y="5257800"/>
            <a:ext cx="1676400" cy="2520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6" name="矩形 15"/>
          <p:cNvSpPr/>
          <p:nvPr/>
        </p:nvSpPr>
        <p:spPr bwMode="auto">
          <a:xfrm>
            <a:off x="6324600" y="5562600"/>
            <a:ext cx="1676400" cy="2520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7" name="矩形 16"/>
          <p:cNvSpPr/>
          <p:nvPr/>
        </p:nvSpPr>
        <p:spPr bwMode="auto">
          <a:xfrm>
            <a:off x="6324600" y="5867400"/>
            <a:ext cx="1676400" cy="2520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1" nodeType="clickEffect">
                                  <p:stCondLst>
                                    <p:cond delay="0"/>
                                  </p:stCondLst>
                                  <p:childTnLst>
                                    <p:animEffect transition="out" filter="wipe(down)">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1+#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5" grpId="0" animBg="1"/>
      <p:bldP spid="16" grpId="0" animBg="1"/>
      <p:bldP spid="17"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124</a:t>
            </a:fld>
            <a:endParaRPr lang="en-US" altLang="zh-CN" dirty="0"/>
          </a:p>
        </p:txBody>
      </p:sp>
      <p:sp>
        <p:nvSpPr>
          <p:cNvPr id="6" name="标题 5"/>
          <p:cNvSpPr>
            <a:spLocks noGrp="1"/>
          </p:cNvSpPr>
          <p:nvPr>
            <p:ph type="title"/>
          </p:nvPr>
        </p:nvSpPr>
        <p:spPr/>
        <p:txBody>
          <a:bodyPr/>
          <a:lstStyle/>
          <a:p>
            <a:r>
              <a:rPr lang="en-US" altLang="zh-CN"/>
              <a:t>QQ</a:t>
            </a:r>
            <a:r>
              <a:rPr lang="zh-CN" altLang="en-US"/>
              <a:t>登录界面</a:t>
            </a:r>
            <a:r>
              <a:rPr lang="en-US" altLang="zh-CN">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5" name="TextBox 4"/>
          <p:cNvSpPr txBox="1"/>
          <p:nvPr/>
        </p:nvSpPr>
        <p:spPr>
          <a:xfrm>
            <a:off x="76200" y="1214021"/>
            <a:ext cx="8153400" cy="3754874"/>
          </a:xfrm>
          <a:prstGeom prst="rect">
            <a:avLst/>
          </a:prstGeom>
          <a:noFill/>
          <a:ln>
            <a:solidFill>
              <a:schemeClr val="tx1"/>
            </a:solidFill>
          </a:ln>
        </p:spPr>
        <p:txBody>
          <a:bodyPr wrap="square" rtlCol="0">
            <a:spAutoFit/>
          </a:bodyPr>
          <a:lstStyle/>
          <a:p>
            <a:pPr>
              <a:spcBef>
                <a:spcPts val="0"/>
              </a:spcBef>
              <a:buNone/>
            </a:pPr>
            <a:r>
              <a:rPr lang="en-US" altLang="zh-CN" sz="1400" b="1">
                <a:latin typeface="Courier New" pitchFamily="49" charset="0"/>
                <a:cs typeface="Courier New" pitchFamily="49" charset="0"/>
              </a:rPr>
              <a:t>    private JPanel getCheckPanel()</a:t>
            </a:r>
          </a:p>
          <a:p>
            <a:pPr>
              <a:spcBef>
                <a:spcPts val="0"/>
              </a:spcBef>
              <a:buNone/>
            </a:pPr>
            <a:r>
              <a:rPr lang="en-US" altLang="zh-CN" sz="1400" b="1">
                <a:latin typeface="Courier New" pitchFamily="49" charset="0"/>
                <a:cs typeface="Courier New" pitchFamily="49" charset="0"/>
              </a:rPr>
              <a:t>    {</a:t>
            </a:r>
          </a:p>
          <a:p>
            <a:pPr>
              <a:spcBef>
                <a:spcPts val="0"/>
              </a:spcBef>
              <a:buNone/>
            </a:pPr>
            <a:r>
              <a:rPr lang="en-US" altLang="zh-CN" sz="1400" b="1">
                <a:latin typeface="Courier New" pitchFamily="49" charset="0"/>
                <a:cs typeface="Courier New" pitchFamily="49" charset="0"/>
              </a:rPr>
              <a:t>        JPanel checkPanel = new JPanel();</a:t>
            </a:r>
          </a:p>
          <a:p>
            <a:pPr>
              <a:spcBef>
                <a:spcPts val="0"/>
              </a:spcBef>
              <a:buNone/>
            </a:pPr>
            <a:r>
              <a:rPr lang="en-US" altLang="zh-CN" sz="1400" b="1">
                <a:latin typeface="Courier New" pitchFamily="49" charset="0"/>
                <a:cs typeface="Courier New" pitchFamily="49" charset="0"/>
              </a:rPr>
              <a:t>        </a:t>
            </a:r>
          </a:p>
          <a:p>
            <a:pPr>
              <a:spcBef>
                <a:spcPts val="0"/>
              </a:spcBef>
              <a:buNone/>
            </a:pPr>
            <a:r>
              <a:rPr lang="en-US" altLang="zh-CN" sz="1400" b="1">
                <a:latin typeface="Courier New" pitchFamily="49" charset="0"/>
                <a:cs typeface="Courier New" pitchFamily="49" charset="0"/>
              </a:rPr>
              <a:t>        // checkPanel = check1 + check2</a:t>
            </a:r>
          </a:p>
          <a:p>
            <a:pPr>
              <a:spcBef>
                <a:spcPts val="0"/>
              </a:spcBef>
              <a:buNone/>
            </a:pPr>
            <a:r>
              <a:rPr lang="en-US" altLang="zh-CN" sz="1400" b="1">
                <a:latin typeface="Courier New" pitchFamily="49" charset="0"/>
                <a:cs typeface="Courier New" pitchFamily="49" charset="0"/>
              </a:rPr>
              <a:t>        checkPanel.setLayout(new BoxLayout(checkPanel,BoxLayout.X_AXIS));</a:t>
            </a:r>
          </a:p>
          <a:p>
            <a:pPr>
              <a:spcBef>
                <a:spcPts val="0"/>
              </a:spcBef>
              <a:buNone/>
            </a:pPr>
            <a:r>
              <a:rPr lang="en-US" altLang="zh-CN" sz="1400" b="1">
                <a:latin typeface="Courier New" pitchFamily="49" charset="0"/>
                <a:cs typeface="Courier New" pitchFamily="49" charset="0"/>
              </a:rPr>
              <a:t>        Font font= new Font("</a:t>
            </a:r>
            <a:r>
              <a:rPr lang="zh-CN" altLang="en-US" sz="1400" b="1">
                <a:latin typeface="Courier New" pitchFamily="49" charset="0"/>
                <a:cs typeface="Courier New" pitchFamily="49" charset="0"/>
              </a:rPr>
              <a:t>宋体</a:t>
            </a:r>
            <a:r>
              <a:rPr lang="en-US" altLang="zh-CN" sz="1400" b="1">
                <a:latin typeface="Courier New" pitchFamily="49" charset="0"/>
                <a:cs typeface="Courier New" pitchFamily="49" charset="0"/>
              </a:rPr>
              <a:t>", Font.BOLD, 12);</a:t>
            </a:r>
          </a:p>
          <a:p>
            <a:pPr>
              <a:spcBef>
                <a:spcPts val="0"/>
              </a:spcBef>
              <a:buNone/>
            </a:pPr>
            <a:r>
              <a:rPr lang="en-US" altLang="zh-CN" sz="1400" b="1">
                <a:latin typeface="Courier New" pitchFamily="49" charset="0"/>
                <a:cs typeface="Courier New" pitchFamily="49" charset="0"/>
              </a:rPr>
              <a:t>        JCheckBox check1 = new JCheckBox("</a:t>
            </a:r>
            <a:r>
              <a:rPr lang="zh-CN" altLang="en-US" sz="1400" b="1">
                <a:latin typeface="Courier New" pitchFamily="49" charset="0"/>
                <a:cs typeface="Courier New" pitchFamily="49" charset="0"/>
              </a:rPr>
              <a:t>记住密码</a:t>
            </a:r>
            <a:r>
              <a:rPr lang="en-US" altLang="zh-CN" sz="1400" b="1">
                <a:latin typeface="Courier New" pitchFamily="49" charset="0"/>
                <a:cs typeface="Courier New" pitchFamily="49" charset="0"/>
              </a:rPr>
              <a:t>", true);        </a:t>
            </a:r>
          </a:p>
          <a:p>
            <a:pPr>
              <a:spcBef>
                <a:spcPts val="0"/>
              </a:spcBef>
              <a:buNone/>
            </a:pPr>
            <a:r>
              <a:rPr lang="en-US" altLang="zh-CN" sz="1400" b="1">
                <a:latin typeface="Courier New" pitchFamily="49" charset="0"/>
                <a:cs typeface="Courier New" pitchFamily="49" charset="0"/>
              </a:rPr>
              <a:t>        check1.setFont(font);</a:t>
            </a:r>
          </a:p>
          <a:p>
            <a:pPr>
              <a:spcBef>
                <a:spcPts val="0"/>
              </a:spcBef>
              <a:buNone/>
            </a:pPr>
            <a:r>
              <a:rPr lang="en-US" altLang="zh-CN" sz="1400" b="1">
                <a:latin typeface="Courier New" pitchFamily="49" charset="0"/>
                <a:cs typeface="Courier New" pitchFamily="49" charset="0"/>
              </a:rPr>
              <a:t>        checkPanel.add(check1);</a:t>
            </a:r>
          </a:p>
          <a:p>
            <a:pPr>
              <a:spcBef>
                <a:spcPts val="0"/>
              </a:spcBef>
              <a:buNone/>
            </a:pPr>
            <a:r>
              <a:rPr lang="en-US" altLang="zh-CN" sz="1400" b="1">
                <a:latin typeface="Courier New" pitchFamily="49" charset="0"/>
                <a:cs typeface="Courier New" pitchFamily="49" charset="0"/>
              </a:rPr>
              <a:t>        </a:t>
            </a:r>
          </a:p>
          <a:p>
            <a:pPr>
              <a:spcBef>
                <a:spcPts val="0"/>
              </a:spcBef>
              <a:buNone/>
            </a:pPr>
            <a:r>
              <a:rPr lang="en-US" altLang="zh-CN" sz="1400" b="1">
                <a:latin typeface="Courier New" pitchFamily="49" charset="0"/>
                <a:cs typeface="Courier New" pitchFamily="49" charset="0"/>
              </a:rPr>
              <a:t>        JCheckBox check2 = new JCheckBox("</a:t>
            </a:r>
            <a:r>
              <a:rPr lang="zh-CN" altLang="en-US" sz="1400" b="1">
                <a:latin typeface="Courier New" pitchFamily="49" charset="0"/>
                <a:cs typeface="Courier New" pitchFamily="49" charset="0"/>
              </a:rPr>
              <a:t>自动登录</a:t>
            </a:r>
            <a:r>
              <a:rPr lang="en-US" altLang="zh-CN" sz="1400" b="1">
                <a:latin typeface="Courier New" pitchFamily="49" charset="0"/>
                <a:cs typeface="Courier New" pitchFamily="49" charset="0"/>
              </a:rPr>
              <a:t>", false);</a:t>
            </a:r>
          </a:p>
          <a:p>
            <a:pPr>
              <a:spcBef>
                <a:spcPts val="0"/>
              </a:spcBef>
              <a:buNone/>
            </a:pPr>
            <a:r>
              <a:rPr lang="en-US" altLang="zh-CN" sz="1400" b="1">
                <a:latin typeface="Courier New" pitchFamily="49" charset="0"/>
                <a:cs typeface="Courier New" pitchFamily="49" charset="0"/>
              </a:rPr>
              <a:t>        check2.setFont(font); </a:t>
            </a:r>
          </a:p>
          <a:p>
            <a:pPr>
              <a:spcBef>
                <a:spcPts val="0"/>
              </a:spcBef>
              <a:buNone/>
            </a:pPr>
            <a:r>
              <a:rPr lang="en-US" altLang="zh-CN" sz="1400" b="1">
                <a:latin typeface="Courier New" pitchFamily="49" charset="0"/>
                <a:cs typeface="Courier New" pitchFamily="49" charset="0"/>
              </a:rPr>
              <a:t>        checkPanel.add(check2);</a:t>
            </a:r>
          </a:p>
          <a:p>
            <a:pPr>
              <a:spcBef>
                <a:spcPts val="0"/>
              </a:spcBef>
              <a:buNone/>
            </a:pPr>
            <a:endParaRPr lang="en-US" altLang="zh-CN" sz="1400" b="1">
              <a:latin typeface="Courier New" pitchFamily="49" charset="0"/>
              <a:cs typeface="Courier New" pitchFamily="49" charset="0"/>
            </a:endParaRPr>
          </a:p>
          <a:p>
            <a:pPr>
              <a:spcBef>
                <a:spcPts val="0"/>
              </a:spcBef>
              <a:buNone/>
            </a:pPr>
            <a:r>
              <a:rPr lang="en-US" altLang="zh-CN" sz="1400" b="1">
                <a:latin typeface="Courier New" pitchFamily="49" charset="0"/>
                <a:cs typeface="Courier New" pitchFamily="49" charset="0"/>
              </a:rPr>
              <a:t>        return(checkPanel);</a:t>
            </a:r>
          </a:p>
          <a:p>
            <a:pPr>
              <a:spcBef>
                <a:spcPts val="0"/>
              </a:spcBef>
              <a:buNone/>
            </a:pPr>
            <a:r>
              <a:rPr lang="en-US" altLang="zh-CN" sz="1400" b="1">
                <a:latin typeface="Courier New" pitchFamily="49" charset="0"/>
                <a:cs typeface="Courier New" pitchFamily="49" charset="0"/>
              </a:rPr>
              <a:t>    }</a:t>
            </a:r>
          </a:p>
        </p:txBody>
      </p:sp>
      <p:pic>
        <p:nvPicPr>
          <p:cNvPr id="7" name="图片 6" descr="无标题.jpg"/>
          <p:cNvPicPr>
            <a:picLocks noChangeAspect="1"/>
          </p:cNvPicPr>
          <p:nvPr/>
        </p:nvPicPr>
        <p:blipFill>
          <a:blip r:embed="rId2" cstate="print"/>
          <a:stretch>
            <a:fillRect/>
          </a:stretch>
        </p:blipFill>
        <p:spPr>
          <a:xfrm>
            <a:off x="5334000" y="3886200"/>
            <a:ext cx="3752850" cy="2895600"/>
          </a:xfrm>
          <a:prstGeom prst="rect">
            <a:avLst/>
          </a:prstGeom>
        </p:spPr>
      </p:pic>
      <p:sp>
        <p:nvSpPr>
          <p:cNvPr id="17" name="矩形 16"/>
          <p:cNvSpPr/>
          <p:nvPr/>
        </p:nvSpPr>
        <p:spPr bwMode="auto">
          <a:xfrm>
            <a:off x="6324600" y="5808000"/>
            <a:ext cx="1676400" cy="2880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0" name="矩形 9"/>
          <p:cNvSpPr/>
          <p:nvPr/>
        </p:nvSpPr>
        <p:spPr bwMode="auto">
          <a:xfrm>
            <a:off x="6324600" y="5791200"/>
            <a:ext cx="720000" cy="3048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1" name="矩形 10"/>
          <p:cNvSpPr/>
          <p:nvPr/>
        </p:nvSpPr>
        <p:spPr bwMode="auto">
          <a:xfrm>
            <a:off x="7052400" y="5791200"/>
            <a:ext cx="900000" cy="3048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animBg="1"/>
      <p:bldP spid="11"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125</a:t>
            </a:fld>
            <a:endParaRPr lang="en-US" altLang="zh-CN" dirty="0"/>
          </a:p>
        </p:txBody>
      </p:sp>
      <p:sp>
        <p:nvSpPr>
          <p:cNvPr id="6" name="标题 5"/>
          <p:cNvSpPr>
            <a:spLocks noGrp="1"/>
          </p:cNvSpPr>
          <p:nvPr>
            <p:ph type="title"/>
          </p:nvPr>
        </p:nvSpPr>
        <p:spPr/>
        <p:txBody>
          <a:bodyPr/>
          <a:lstStyle/>
          <a:p>
            <a:r>
              <a:rPr lang="en-US" altLang="zh-CN"/>
              <a:t>QQ</a:t>
            </a:r>
            <a:r>
              <a:rPr lang="zh-CN" altLang="en-US"/>
              <a:t>登录界面</a:t>
            </a:r>
            <a:r>
              <a:rPr lang="en-US" altLang="zh-CN">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5" name="TextBox 4"/>
          <p:cNvSpPr txBox="1"/>
          <p:nvPr/>
        </p:nvSpPr>
        <p:spPr>
          <a:xfrm>
            <a:off x="76200" y="1214021"/>
            <a:ext cx="8153400" cy="5232202"/>
          </a:xfrm>
          <a:prstGeom prst="rect">
            <a:avLst/>
          </a:prstGeom>
          <a:noFill/>
          <a:ln>
            <a:solidFill>
              <a:schemeClr val="tx1"/>
            </a:solidFill>
          </a:ln>
        </p:spPr>
        <p:txBody>
          <a:bodyPr wrap="square" rtlCol="0">
            <a:spAutoFit/>
          </a:bodyPr>
          <a:lstStyle/>
          <a:p>
            <a:pPr>
              <a:spcBef>
                <a:spcPts val="0"/>
              </a:spcBef>
              <a:buNone/>
            </a:pPr>
            <a:r>
              <a:rPr lang="en-US" altLang="zh-CN" sz="1400" b="1">
                <a:latin typeface="Courier New" pitchFamily="49" charset="0"/>
                <a:cs typeface="Courier New" pitchFamily="49" charset="0"/>
              </a:rPr>
              <a:t>private JPanel getRegisterPanel()</a:t>
            </a:r>
          </a:p>
          <a:p>
            <a:pPr>
              <a:spcBef>
                <a:spcPts val="0"/>
              </a:spcBef>
              <a:buNone/>
            </a:pPr>
            <a:r>
              <a:rPr lang="en-US" altLang="zh-CN" sz="1400" b="1">
                <a:latin typeface="Courier New" pitchFamily="49" charset="0"/>
                <a:cs typeface="Courier New" pitchFamily="49" charset="0"/>
              </a:rPr>
              <a:t>{</a:t>
            </a:r>
          </a:p>
          <a:p>
            <a:pPr>
              <a:spcBef>
                <a:spcPts val="0"/>
              </a:spcBef>
              <a:buNone/>
            </a:pPr>
            <a:r>
              <a:rPr lang="en-US" altLang="zh-CN" sz="1400" b="1">
                <a:latin typeface="Courier New" pitchFamily="49" charset="0"/>
                <a:cs typeface="Courier New" pitchFamily="49" charset="0"/>
              </a:rPr>
              <a:t>    JPanel registerPanel = new JPanel(); </a:t>
            </a:r>
          </a:p>
          <a:p>
            <a:pPr>
              <a:spcBef>
                <a:spcPts val="0"/>
              </a:spcBef>
              <a:buNone/>
            </a:pPr>
            <a:r>
              <a:rPr lang="en-US" altLang="zh-CN" sz="1200" b="1">
                <a:latin typeface="Courier New" pitchFamily="49" charset="0"/>
                <a:cs typeface="Courier New" pitchFamily="49" charset="0"/>
              </a:rPr>
              <a:t>    registerPanel.setLayout(new BoxLayout(registerPanel, BoxLayout.Y_AXIS));</a:t>
            </a:r>
          </a:p>
          <a:p>
            <a:pPr>
              <a:spcBef>
                <a:spcPts val="0"/>
              </a:spcBef>
              <a:buNone/>
            </a:pPr>
            <a:endParaRPr lang="en-US" altLang="zh-CN" sz="1400" b="1">
              <a:latin typeface="Courier New" pitchFamily="49" charset="0"/>
              <a:cs typeface="Courier New" pitchFamily="49" charset="0"/>
            </a:endParaRPr>
          </a:p>
          <a:p>
            <a:pPr>
              <a:spcBef>
                <a:spcPts val="0"/>
              </a:spcBef>
              <a:buNone/>
            </a:pPr>
            <a:r>
              <a:rPr lang="en-US" altLang="zh-CN" sz="1400" b="1">
                <a:latin typeface="Courier New" pitchFamily="49" charset="0"/>
                <a:cs typeface="Courier New" pitchFamily="49" charset="0"/>
              </a:rPr>
              <a:t>    // registerPanel = button1 + button2</a:t>
            </a:r>
          </a:p>
          <a:p>
            <a:pPr>
              <a:spcBef>
                <a:spcPts val="0"/>
              </a:spcBef>
              <a:buNone/>
            </a:pPr>
            <a:r>
              <a:rPr lang="en-US" altLang="zh-CN" sz="1400" b="1">
                <a:latin typeface="Courier New" pitchFamily="49" charset="0"/>
                <a:cs typeface="Courier New" pitchFamily="49" charset="0"/>
              </a:rPr>
              <a:t>    JButton button1 = new JButton("</a:t>
            </a:r>
            <a:r>
              <a:rPr lang="zh-CN" altLang="en-US" sz="1400" b="1">
                <a:latin typeface="Courier New" pitchFamily="49" charset="0"/>
                <a:cs typeface="Courier New" pitchFamily="49" charset="0"/>
              </a:rPr>
              <a:t>注册帐号</a:t>
            </a:r>
            <a:r>
              <a:rPr lang="en-US" altLang="zh-CN" sz="1400" b="1">
                <a:latin typeface="Courier New" pitchFamily="49" charset="0"/>
                <a:cs typeface="Courier New" pitchFamily="49" charset="0"/>
              </a:rPr>
              <a:t>"); </a:t>
            </a:r>
          </a:p>
          <a:p>
            <a:pPr>
              <a:spcBef>
                <a:spcPts val="0"/>
              </a:spcBef>
              <a:buNone/>
            </a:pPr>
            <a:r>
              <a:rPr lang="en-US" altLang="zh-CN" sz="1400" b="1">
                <a:latin typeface="Courier New" pitchFamily="49" charset="0"/>
                <a:cs typeface="Courier New" pitchFamily="49" charset="0"/>
              </a:rPr>
              <a:t>    button1.setBorderPainted(false);</a:t>
            </a:r>
          </a:p>
          <a:p>
            <a:pPr>
              <a:spcBef>
                <a:spcPts val="0"/>
              </a:spcBef>
              <a:buNone/>
            </a:pPr>
            <a:r>
              <a:rPr lang="en-US" altLang="zh-CN" sz="1400" b="1">
                <a:latin typeface="Courier New" pitchFamily="49" charset="0"/>
                <a:cs typeface="Courier New" pitchFamily="49" charset="0"/>
              </a:rPr>
              <a:t>    button1.setFocusPainted(false);</a:t>
            </a:r>
          </a:p>
          <a:p>
            <a:pPr>
              <a:spcBef>
                <a:spcPts val="0"/>
              </a:spcBef>
              <a:buNone/>
            </a:pPr>
            <a:r>
              <a:rPr lang="en-US" altLang="zh-CN" sz="1400" b="1">
                <a:latin typeface="Courier New" pitchFamily="49" charset="0"/>
                <a:cs typeface="Courier New" pitchFamily="49" charset="0"/>
              </a:rPr>
              <a:t>    button1.setContentAreaFilled(false);</a:t>
            </a:r>
          </a:p>
          <a:p>
            <a:pPr>
              <a:spcBef>
                <a:spcPts val="0"/>
              </a:spcBef>
              <a:buNone/>
            </a:pPr>
            <a:r>
              <a:rPr lang="en-US" altLang="zh-CN" sz="1400" b="1">
                <a:latin typeface="Courier New" pitchFamily="49" charset="0"/>
                <a:cs typeface="Courier New" pitchFamily="49" charset="0"/>
              </a:rPr>
              <a:t>    button1.setAlignmentX(Component.LEFT_ALIGNMENT);</a:t>
            </a:r>
          </a:p>
          <a:p>
            <a:pPr>
              <a:spcBef>
                <a:spcPts val="0"/>
              </a:spcBef>
              <a:buNone/>
            </a:pPr>
            <a:r>
              <a:rPr lang="en-US" altLang="zh-CN" sz="1400" b="1">
                <a:latin typeface="Courier New" pitchFamily="49" charset="0"/>
                <a:cs typeface="Courier New" pitchFamily="49" charset="0"/>
              </a:rPr>
              <a:t>    registerPanel.add(button1);</a:t>
            </a:r>
          </a:p>
          <a:p>
            <a:pPr>
              <a:spcBef>
                <a:spcPts val="0"/>
              </a:spcBef>
              <a:buNone/>
            </a:pPr>
            <a:r>
              <a:rPr lang="en-US" altLang="zh-CN" sz="1400" b="1">
                <a:latin typeface="Courier New" pitchFamily="49" charset="0"/>
                <a:cs typeface="Courier New" pitchFamily="49" charset="0"/>
              </a:rPr>
              <a:t>    button1.addActionListener(this);</a:t>
            </a:r>
          </a:p>
          <a:p>
            <a:pPr>
              <a:spcBef>
                <a:spcPts val="0"/>
              </a:spcBef>
              <a:buNone/>
            </a:pPr>
            <a:r>
              <a:rPr lang="en-US" altLang="zh-CN" sz="1400" b="1">
                <a:latin typeface="Courier New" pitchFamily="49" charset="0"/>
                <a:cs typeface="Courier New" pitchFamily="49" charset="0"/>
              </a:rPr>
              <a:t>      </a:t>
            </a:r>
          </a:p>
          <a:p>
            <a:pPr>
              <a:spcBef>
                <a:spcPts val="0"/>
              </a:spcBef>
              <a:buNone/>
            </a:pPr>
            <a:r>
              <a:rPr lang="en-US" altLang="zh-CN" sz="1400" b="1">
                <a:latin typeface="Courier New" pitchFamily="49" charset="0"/>
                <a:cs typeface="Courier New" pitchFamily="49" charset="0"/>
              </a:rPr>
              <a:t>    JButton button2 = new JButton("</a:t>
            </a:r>
            <a:r>
              <a:rPr lang="zh-CN" altLang="en-US" sz="1400" b="1">
                <a:latin typeface="Courier New" pitchFamily="49" charset="0"/>
                <a:cs typeface="Courier New" pitchFamily="49" charset="0"/>
              </a:rPr>
              <a:t>找回密码</a:t>
            </a:r>
            <a:r>
              <a:rPr lang="en-US" altLang="zh-CN" sz="1400" b="1">
                <a:latin typeface="Courier New" pitchFamily="49" charset="0"/>
                <a:cs typeface="Courier New" pitchFamily="49" charset="0"/>
              </a:rPr>
              <a:t>");</a:t>
            </a:r>
          </a:p>
          <a:p>
            <a:pPr>
              <a:spcBef>
                <a:spcPts val="0"/>
              </a:spcBef>
              <a:buNone/>
            </a:pPr>
            <a:r>
              <a:rPr lang="en-US" altLang="zh-CN" sz="1400" b="1">
                <a:latin typeface="Courier New" pitchFamily="49" charset="0"/>
                <a:cs typeface="Courier New" pitchFamily="49" charset="0"/>
              </a:rPr>
              <a:t>    button2.setBorderPainted(false);</a:t>
            </a:r>
          </a:p>
          <a:p>
            <a:pPr>
              <a:spcBef>
                <a:spcPts val="0"/>
              </a:spcBef>
              <a:buNone/>
            </a:pPr>
            <a:r>
              <a:rPr lang="en-US" altLang="zh-CN" sz="1400" b="1">
                <a:latin typeface="Courier New" pitchFamily="49" charset="0"/>
                <a:cs typeface="Courier New" pitchFamily="49" charset="0"/>
              </a:rPr>
              <a:t>    button2.setFocusPainted(false);</a:t>
            </a:r>
          </a:p>
          <a:p>
            <a:pPr>
              <a:spcBef>
                <a:spcPts val="0"/>
              </a:spcBef>
              <a:buNone/>
            </a:pPr>
            <a:r>
              <a:rPr lang="en-US" altLang="zh-CN" sz="1400" b="1">
                <a:latin typeface="Courier New" pitchFamily="49" charset="0"/>
                <a:cs typeface="Courier New" pitchFamily="49" charset="0"/>
              </a:rPr>
              <a:t>    button2.setContentAreaFilled(false);</a:t>
            </a:r>
          </a:p>
          <a:p>
            <a:pPr>
              <a:spcBef>
                <a:spcPts val="0"/>
              </a:spcBef>
              <a:buNone/>
            </a:pPr>
            <a:r>
              <a:rPr lang="en-US" altLang="zh-CN" sz="1400" b="1">
                <a:latin typeface="Courier New" pitchFamily="49" charset="0"/>
                <a:cs typeface="Courier New" pitchFamily="49" charset="0"/>
              </a:rPr>
              <a:t>    button2.setAlignmentX(Component.LEFT_ALIGNMENT);</a:t>
            </a:r>
          </a:p>
          <a:p>
            <a:pPr>
              <a:spcBef>
                <a:spcPts val="0"/>
              </a:spcBef>
              <a:buNone/>
            </a:pPr>
            <a:r>
              <a:rPr lang="en-US" altLang="zh-CN" sz="1400" b="1">
                <a:latin typeface="Courier New" pitchFamily="49" charset="0"/>
                <a:cs typeface="Courier New" pitchFamily="49" charset="0"/>
              </a:rPr>
              <a:t>    registerPanel.add(button2);</a:t>
            </a:r>
          </a:p>
          <a:p>
            <a:pPr>
              <a:spcBef>
                <a:spcPts val="0"/>
              </a:spcBef>
              <a:buNone/>
            </a:pPr>
            <a:r>
              <a:rPr lang="en-US" altLang="zh-CN" sz="1400" b="1">
                <a:latin typeface="Courier New" pitchFamily="49" charset="0"/>
                <a:cs typeface="Courier New" pitchFamily="49" charset="0"/>
              </a:rPr>
              <a:t>    button2.addActionListener(this);</a:t>
            </a:r>
          </a:p>
          <a:p>
            <a:pPr>
              <a:spcBef>
                <a:spcPts val="0"/>
              </a:spcBef>
              <a:buNone/>
            </a:pPr>
            <a:r>
              <a:rPr lang="en-US" altLang="zh-CN" sz="1400" b="1">
                <a:latin typeface="Courier New" pitchFamily="49" charset="0"/>
                <a:cs typeface="Courier New" pitchFamily="49" charset="0"/>
              </a:rPr>
              <a:t>        </a:t>
            </a:r>
          </a:p>
          <a:p>
            <a:pPr>
              <a:spcBef>
                <a:spcPts val="0"/>
              </a:spcBef>
              <a:buNone/>
            </a:pPr>
            <a:r>
              <a:rPr lang="en-US" altLang="zh-CN" sz="1400" b="1">
                <a:latin typeface="Courier New" pitchFamily="49" charset="0"/>
                <a:cs typeface="Courier New" pitchFamily="49" charset="0"/>
              </a:rPr>
              <a:t>    return(registerPanel);</a:t>
            </a:r>
          </a:p>
          <a:p>
            <a:pPr>
              <a:spcBef>
                <a:spcPts val="0"/>
              </a:spcBef>
              <a:buNone/>
            </a:pPr>
            <a:r>
              <a:rPr lang="en-US" altLang="zh-CN" sz="1400" b="1">
                <a:latin typeface="Courier New" pitchFamily="49" charset="0"/>
                <a:cs typeface="Courier New" pitchFamily="49" charset="0"/>
              </a:rPr>
              <a:t>} </a:t>
            </a:r>
          </a:p>
        </p:txBody>
      </p:sp>
      <p:pic>
        <p:nvPicPr>
          <p:cNvPr id="7" name="图片 6" descr="无标题.jpg"/>
          <p:cNvPicPr>
            <a:picLocks noChangeAspect="1"/>
          </p:cNvPicPr>
          <p:nvPr/>
        </p:nvPicPr>
        <p:blipFill>
          <a:blip r:embed="rId2" cstate="print"/>
          <a:stretch>
            <a:fillRect/>
          </a:stretch>
        </p:blipFill>
        <p:spPr>
          <a:xfrm>
            <a:off x="5334000" y="3886200"/>
            <a:ext cx="3752850" cy="2895600"/>
          </a:xfrm>
          <a:prstGeom prst="rect">
            <a:avLst/>
          </a:prstGeom>
        </p:spPr>
      </p:pic>
      <p:sp>
        <p:nvSpPr>
          <p:cNvPr id="17" name="矩形 16"/>
          <p:cNvSpPr/>
          <p:nvPr/>
        </p:nvSpPr>
        <p:spPr bwMode="auto">
          <a:xfrm>
            <a:off x="8001000" y="5334000"/>
            <a:ext cx="990600" cy="6858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0" name="矩形 9"/>
          <p:cNvSpPr/>
          <p:nvPr/>
        </p:nvSpPr>
        <p:spPr bwMode="auto">
          <a:xfrm>
            <a:off x="8001000" y="5334000"/>
            <a:ext cx="936000" cy="3240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1" name="矩形 10"/>
          <p:cNvSpPr/>
          <p:nvPr/>
        </p:nvSpPr>
        <p:spPr bwMode="auto">
          <a:xfrm>
            <a:off x="8015400" y="5695800"/>
            <a:ext cx="936000" cy="3240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animBg="1"/>
      <p:bldP spid="11"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126</a:t>
            </a:fld>
            <a:endParaRPr lang="en-US" altLang="zh-CN" dirty="0"/>
          </a:p>
        </p:txBody>
      </p:sp>
      <p:sp>
        <p:nvSpPr>
          <p:cNvPr id="6" name="标题 5"/>
          <p:cNvSpPr>
            <a:spLocks noGrp="1"/>
          </p:cNvSpPr>
          <p:nvPr>
            <p:ph type="title"/>
          </p:nvPr>
        </p:nvSpPr>
        <p:spPr/>
        <p:txBody>
          <a:bodyPr/>
          <a:lstStyle/>
          <a:p>
            <a:r>
              <a:rPr lang="en-US" altLang="zh-CN"/>
              <a:t>QQ</a:t>
            </a:r>
            <a:r>
              <a:rPr lang="zh-CN" altLang="en-US"/>
              <a:t>登录界面</a:t>
            </a:r>
            <a:r>
              <a:rPr lang="en-US" altLang="zh-CN">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5" name="TextBox 4"/>
          <p:cNvSpPr txBox="1"/>
          <p:nvPr/>
        </p:nvSpPr>
        <p:spPr>
          <a:xfrm>
            <a:off x="76200" y="1214021"/>
            <a:ext cx="8153400" cy="5262979"/>
          </a:xfrm>
          <a:prstGeom prst="rect">
            <a:avLst/>
          </a:prstGeom>
          <a:noFill/>
          <a:ln>
            <a:solidFill>
              <a:schemeClr val="tx1"/>
            </a:solidFill>
          </a:ln>
        </p:spPr>
        <p:txBody>
          <a:bodyPr wrap="square" rtlCol="0">
            <a:spAutoFit/>
          </a:bodyPr>
          <a:lstStyle/>
          <a:p>
            <a:pPr>
              <a:spcBef>
                <a:spcPts val="0"/>
              </a:spcBef>
              <a:buNone/>
            </a:pPr>
            <a:r>
              <a:rPr lang="en-US" altLang="zh-CN" sz="1400" b="1">
                <a:latin typeface="Courier New" pitchFamily="49" charset="0"/>
                <a:cs typeface="Courier New" pitchFamily="49" charset="0"/>
              </a:rPr>
              <a:t>private JPanel getButtonPanel() {</a:t>
            </a:r>
          </a:p>
          <a:p>
            <a:pPr>
              <a:spcBef>
                <a:spcPts val="0"/>
              </a:spcBef>
              <a:buNone/>
            </a:pPr>
            <a:r>
              <a:rPr lang="en-US" altLang="zh-CN" sz="1400" b="1">
                <a:latin typeface="Courier New" pitchFamily="49" charset="0"/>
                <a:cs typeface="Courier New" pitchFamily="49" charset="0"/>
              </a:rPr>
              <a:t>    JPanel buttonPanel = new JPanel();</a:t>
            </a:r>
          </a:p>
          <a:p>
            <a:pPr>
              <a:spcBef>
                <a:spcPts val="0"/>
              </a:spcBef>
              <a:buNone/>
            </a:pPr>
            <a:r>
              <a:rPr lang="en-US" altLang="zh-CN" sz="1400" b="1">
                <a:latin typeface="Courier New" pitchFamily="49" charset="0"/>
                <a:cs typeface="Courier New" pitchFamily="49" charset="0"/>
              </a:rPr>
              <a:t>    buttonPanel.setLayout(new BorderLayout(50,0));</a:t>
            </a:r>
          </a:p>
          <a:p>
            <a:pPr>
              <a:spcBef>
                <a:spcPts val="0"/>
              </a:spcBef>
              <a:buNone/>
            </a:pPr>
            <a:endParaRPr lang="en-US" altLang="zh-CN" sz="1400" b="1">
              <a:latin typeface="Courier New" pitchFamily="49" charset="0"/>
              <a:cs typeface="Courier New" pitchFamily="49" charset="0"/>
            </a:endParaRPr>
          </a:p>
          <a:p>
            <a:pPr>
              <a:spcBef>
                <a:spcPts val="0"/>
              </a:spcBef>
              <a:buNone/>
            </a:pPr>
            <a:r>
              <a:rPr lang="en-US" altLang="zh-CN" sz="1400" b="1">
                <a:latin typeface="Courier New" pitchFamily="49" charset="0"/>
                <a:cs typeface="Courier New" pitchFamily="49" charset="0"/>
              </a:rPr>
              <a:t>    // buttonPanel = button1 + button2</a:t>
            </a:r>
          </a:p>
          <a:p>
            <a:pPr>
              <a:spcBef>
                <a:spcPts val="0"/>
              </a:spcBef>
              <a:buNone/>
            </a:pPr>
            <a:r>
              <a:rPr lang="en-US" altLang="zh-CN" sz="1400" b="1">
                <a:latin typeface="Courier New" pitchFamily="49" charset="0"/>
                <a:cs typeface="Courier New" pitchFamily="49" charset="0"/>
              </a:rPr>
              <a:t>    JButton button1 = new JButton(new ImageIcon("</a:t>
            </a:r>
            <a:r>
              <a:rPr lang="zh-CN" altLang="en-US" sz="1400" b="1">
                <a:latin typeface="Courier New" pitchFamily="49" charset="0"/>
                <a:cs typeface="Courier New" pitchFamily="49" charset="0"/>
              </a:rPr>
              <a:t>多帐号登录</a:t>
            </a:r>
            <a:r>
              <a:rPr lang="en-US" altLang="zh-CN" sz="1400" b="1">
                <a:latin typeface="Courier New" pitchFamily="49" charset="0"/>
                <a:cs typeface="Courier New" pitchFamily="49" charset="0"/>
              </a:rPr>
              <a:t>.jpg"));</a:t>
            </a:r>
          </a:p>
          <a:p>
            <a:pPr>
              <a:spcBef>
                <a:spcPts val="0"/>
              </a:spcBef>
              <a:buNone/>
            </a:pPr>
            <a:r>
              <a:rPr lang="en-US" altLang="zh-CN" sz="1400" b="1">
                <a:latin typeface="Courier New" pitchFamily="49" charset="0"/>
                <a:cs typeface="Courier New" pitchFamily="49" charset="0"/>
              </a:rPr>
              <a:t>    button1.setBorderPainted(false);</a:t>
            </a:r>
          </a:p>
          <a:p>
            <a:pPr>
              <a:spcBef>
                <a:spcPts val="0"/>
              </a:spcBef>
              <a:buNone/>
            </a:pPr>
            <a:r>
              <a:rPr lang="en-US" altLang="zh-CN" sz="1400" b="1">
                <a:latin typeface="Courier New" pitchFamily="49" charset="0"/>
                <a:cs typeface="Courier New" pitchFamily="49" charset="0"/>
              </a:rPr>
              <a:t>    button1.setFocusPainted(false);</a:t>
            </a:r>
          </a:p>
          <a:p>
            <a:pPr>
              <a:spcBef>
                <a:spcPts val="0"/>
              </a:spcBef>
              <a:buNone/>
            </a:pPr>
            <a:r>
              <a:rPr lang="en-US" altLang="zh-CN" sz="1400" b="1">
                <a:latin typeface="Courier New" pitchFamily="49" charset="0"/>
                <a:cs typeface="Courier New" pitchFamily="49" charset="0"/>
              </a:rPr>
              <a:t>    button1.setContentAreaFilled(false); </a:t>
            </a:r>
          </a:p>
          <a:p>
            <a:pPr>
              <a:spcBef>
                <a:spcPts val="0"/>
              </a:spcBef>
              <a:buNone/>
            </a:pPr>
            <a:r>
              <a:rPr lang="en-US" altLang="zh-CN" sz="1400" b="1">
                <a:latin typeface="Courier New" pitchFamily="49" charset="0"/>
                <a:cs typeface="Courier New" pitchFamily="49" charset="0"/>
              </a:rPr>
              <a:t>    buttonPanel.add(button1,"West");</a:t>
            </a:r>
          </a:p>
          <a:p>
            <a:pPr>
              <a:spcBef>
                <a:spcPts val="0"/>
              </a:spcBef>
              <a:buNone/>
            </a:pPr>
            <a:r>
              <a:rPr lang="en-US" altLang="zh-CN" sz="1400" b="1">
                <a:latin typeface="Courier New" pitchFamily="49" charset="0"/>
                <a:cs typeface="Courier New" pitchFamily="49" charset="0"/>
              </a:rPr>
              <a:t>    button1.addActionListener(this);       </a:t>
            </a:r>
          </a:p>
          <a:p>
            <a:pPr>
              <a:spcBef>
                <a:spcPts val="0"/>
              </a:spcBef>
              <a:buNone/>
            </a:pPr>
            <a:endParaRPr lang="en-US" altLang="zh-CN" sz="1400" b="1">
              <a:latin typeface="Courier New" pitchFamily="49" charset="0"/>
              <a:cs typeface="Courier New" pitchFamily="49" charset="0"/>
            </a:endParaRPr>
          </a:p>
          <a:p>
            <a:pPr>
              <a:spcBef>
                <a:spcPts val="0"/>
              </a:spcBef>
              <a:buNone/>
            </a:pPr>
            <a:r>
              <a:rPr lang="en-US" altLang="zh-CN" sz="1400" b="1">
                <a:latin typeface="Courier New" pitchFamily="49" charset="0"/>
                <a:cs typeface="Courier New" pitchFamily="49" charset="0"/>
              </a:rPr>
              <a:t>    m_loginButton = new JButton("      </a:t>
            </a:r>
            <a:r>
              <a:rPr lang="zh-CN" altLang="en-US" sz="1400" b="1">
                <a:latin typeface="Courier New" pitchFamily="49" charset="0"/>
                <a:cs typeface="Courier New" pitchFamily="49" charset="0"/>
              </a:rPr>
              <a:t>登           录      </a:t>
            </a:r>
            <a:r>
              <a:rPr lang="en-US" altLang="zh-CN" sz="1400" b="1">
                <a:latin typeface="Courier New" pitchFamily="49" charset="0"/>
                <a:cs typeface="Courier New" pitchFamily="49" charset="0"/>
              </a:rPr>
              <a:t>");</a:t>
            </a:r>
          </a:p>
          <a:p>
            <a:pPr>
              <a:spcBef>
                <a:spcPts val="0"/>
              </a:spcBef>
              <a:buNone/>
            </a:pPr>
            <a:r>
              <a:rPr lang="en-US" altLang="zh-CN" sz="1400" b="1">
                <a:latin typeface="Courier New" pitchFamily="49" charset="0"/>
                <a:cs typeface="Courier New" pitchFamily="49" charset="0"/>
              </a:rPr>
              <a:t>    buttonPanel.add(m_loginButton, "Center");</a:t>
            </a:r>
          </a:p>
          <a:p>
            <a:pPr>
              <a:spcBef>
                <a:spcPts val="0"/>
              </a:spcBef>
              <a:buNone/>
            </a:pPr>
            <a:r>
              <a:rPr lang="en-US" altLang="zh-CN" sz="1400" b="1">
                <a:latin typeface="Courier New" pitchFamily="49" charset="0"/>
                <a:cs typeface="Courier New" pitchFamily="49" charset="0"/>
              </a:rPr>
              <a:t>    m_loginButton.addActionListener(this);        </a:t>
            </a:r>
          </a:p>
          <a:p>
            <a:pPr>
              <a:spcBef>
                <a:spcPts val="0"/>
              </a:spcBef>
              <a:buNone/>
            </a:pPr>
            <a:endParaRPr lang="en-US" altLang="zh-CN" sz="1400" b="1">
              <a:latin typeface="Courier New" pitchFamily="49" charset="0"/>
              <a:cs typeface="Courier New" pitchFamily="49" charset="0"/>
            </a:endParaRPr>
          </a:p>
          <a:p>
            <a:pPr>
              <a:spcBef>
                <a:spcPts val="0"/>
              </a:spcBef>
              <a:buNone/>
            </a:pPr>
            <a:r>
              <a:rPr lang="en-US" altLang="zh-CN" sz="1400" b="1">
                <a:latin typeface="Courier New" pitchFamily="49" charset="0"/>
                <a:cs typeface="Courier New" pitchFamily="49" charset="0"/>
              </a:rPr>
              <a:t>    JButton button2 = new JButton(new ImageIcon("</a:t>
            </a:r>
            <a:r>
              <a:rPr lang="zh-CN" altLang="en-US" sz="1400" b="1">
                <a:latin typeface="Courier New" pitchFamily="49" charset="0"/>
                <a:cs typeface="Courier New" pitchFamily="49" charset="0"/>
              </a:rPr>
              <a:t>二维码登录</a:t>
            </a:r>
            <a:r>
              <a:rPr lang="en-US" altLang="zh-CN" sz="1400" b="1">
                <a:latin typeface="Courier New" pitchFamily="49" charset="0"/>
                <a:cs typeface="Courier New" pitchFamily="49" charset="0"/>
              </a:rPr>
              <a:t>.jpg"));</a:t>
            </a:r>
          </a:p>
          <a:p>
            <a:pPr>
              <a:spcBef>
                <a:spcPts val="0"/>
              </a:spcBef>
              <a:buNone/>
            </a:pPr>
            <a:r>
              <a:rPr lang="en-US" altLang="zh-CN" sz="1400" b="1">
                <a:latin typeface="Courier New" pitchFamily="49" charset="0"/>
                <a:cs typeface="Courier New" pitchFamily="49" charset="0"/>
              </a:rPr>
              <a:t>    button2.setBorderPainted(false);</a:t>
            </a:r>
          </a:p>
          <a:p>
            <a:pPr>
              <a:spcBef>
                <a:spcPts val="0"/>
              </a:spcBef>
              <a:buNone/>
            </a:pPr>
            <a:r>
              <a:rPr lang="en-US" altLang="zh-CN" sz="1400" b="1">
                <a:latin typeface="Courier New" pitchFamily="49" charset="0"/>
                <a:cs typeface="Courier New" pitchFamily="49" charset="0"/>
              </a:rPr>
              <a:t>    button2.setFocusPainted(false);</a:t>
            </a:r>
          </a:p>
          <a:p>
            <a:pPr>
              <a:spcBef>
                <a:spcPts val="0"/>
              </a:spcBef>
              <a:buNone/>
            </a:pPr>
            <a:r>
              <a:rPr lang="en-US" altLang="zh-CN" sz="1400" b="1">
                <a:latin typeface="Courier New" pitchFamily="49" charset="0"/>
                <a:cs typeface="Courier New" pitchFamily="49" charset="0"/>
              </a:rPr>
              <a:t>    button2.setContentAreaFilled(false);</a:t>
            </a:r>
          </a:p>
          <a:p>
            <a:pPr>
              <a:spcBef>
                <a:spcPts val="0"/>
              </a:spcBef>
              <a:buNone/>
            </a:pPr>
            <a:r>
              <a:rPr lang="en-US" altLang="zh-CN" sz="1400" b="1">
                <a:latin typeface="Courier New" pitchFamily="49" charset="0"/>
                <a:cs typeface="Courier New" pitchFamily="49" charset="0"/>
              </a:rPr>
              <a:t>    buttonPanel.add(button2 , "East");</a:t>
            </a:r>
          </a:p>
          <a:p>
            <a:pPr>
              <a:spcBef>
                <a:spcPts val="0"/>
              </a:spcBef>
              <a:buNone/>
            </a:pPr>
            <a:r>
              <a:rPr lang="en-US" altLang="zh-CN" sz="1400" b="1">
                <a:latin typeface="Courier New" pitchFamily="49" charset="0"/>
                <a:cs typeface="Courier New" pitchFamily="49" charset="0"/>
              </a:rPr>
              <a:t>    button2.addActionListener(this);        </a:t>
            </a:r>
          </a:p>
          <a:p>
            <a:pPr>
              <a:spcBef>
                <a:spcPts val="0"/>
              </a:spcBef>
              <a:buNone/>
            </a:pPr>
            <a:r>
              <a:rPr lang="en-US" altLang="zh-CN" sz="1400" b="1">
                <a:latin typeface="Courier New" pitchFamily="49" charset="0"/>
                <a:cs typeface="Courier New" pitchFamily="49" charset="0"/>
              </a:rPr>
              <a:t>    return(buttonPanel);</a:t>
            </a:r>
          </a:p>
          <a:p>
            <a:pPr>
              <a:spcBef>
                <a:spcPts val="0"/>
              </a:spcBef>
              <a:buNone/>
            </a:pPr>
            <a:r>
              <a:rPr lang="en-US" altLang="zh-CN" sz="1400" b="1">
                <a:latin typeface="Courier New" pitchFamily="49" charset="0"/>
                <a:cs typeface="Courier New" pitchFamily="49" charset="0"/>
              </a:rPr>
              <a:t>}</a:t>
            </a:r>
          </a:p>
        </p:txBody>
      </p:sp>
      <p:pic>
        <p:nvPicPr>
          <p:cNvPr id="7" name="图片 6" descr="无标题.jpg"/>
          <p:cNvPicPr>
            <a:picLocks noChangeAspect="1"/>
          </p:cNvPicPr>
          <p:nvPr/>
        </p:nvPicPr>
        <p:blipFill>
          <a:blip r:embed="rId2" cstate="print"/>
          <a:stretch>
            <a:fillRect/>
          </a:stretch>
        </p:blipFill>
        <p:spPr>
          <a:xfrm>
            <a:off x="5334000" y="3886200"/>
            <a:ext cx="3752850" cy="2895600"/>
          </a:xfrm>
          <a:prstGeom prst="rect">
            <a:avLst/>
          </a:prstGeom>
        </p:spPr>
      </p:pic>
      <p:sp>
        <p:nvSpPr>
          <p:cNvPr id="17" name="矩形 16"/>
          <p:cNvSpPr/>
          <p:nvPr/>
        </p:nvSpPr>
        <p:spPr bwMode="auto">
          <a:xfrm>
            <a:off x="5410200" y="6248400"/>
            <a:ext cx="3581400" cy="500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0" name="矩形 9"/>
          <p:cNvSpPr/>
          <p:nvPr/>
        </p:nvSpPr>
        <p:spPr bwMode="auto">
          <a:xfrm>
            <a:off x="5410200" y="6281400"/>
            <a:ext cx="685800" cy="500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1" name="矩形 10"/>
          <p:cNvSpPr/>
          <p:nvPr/>
        </p:nvSpPr>
        <p:spPr bwMode="auto">
          <a:xfrm>
            <a:off x="6400800" y="6281400"/>
            <a:ext cx="1600200" cy="500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9" name="矩形 8"/>
          <p:cNvSpPr/>
          <p:nvPr/>
        </p:nvSpPr>
        <p:spPr bwMode="auto">
          <a:xfrm>
            <a:off x="8382000" y="6248400"/>
            <a:ext cx="609600" cy="500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animBg="1"/>
      <p:bldP spid="11" grpId="0" animBg="1"/>
      <p:bldP spid="9"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127</a:t>
            </a:fld>
            <a:endParaRPr lang="en-US" altLang="zh-CN" dirty="0"/>
          </a:p>
        </p:txBody>
      </p:sp>
      <p:sp>
        <p:nvSpPr>
          <p:cNvPr id="6" name="标题 5"/>
          <p:cNvSpPr>
            <a:spLocks noGrp="1"/>
          </p:cNvSpPr>
          <p:nvPr>
            <p:ph type="title"/>
          </p:nvPr>
        </p:nvSpPr>
        <p:spPr/>
        <p:txBody>
          <a:bodyPr/>
          <a:lstStyle/>
          <a:p>
            <a:r>
              <a:rPr lang="en-US" altLang="zh-CN"/>
              <a:t>QQ</a:t>
            </a:r>
            <a:r>
              <a:rPr lang="zh-CN" altLang="en-US"/>
              <a:t>登录界面</a:t>
            </a:r>
            <a:r>
              <a:rPr lang="en-US" altLang="zh-CN">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5" name="TextBox 4"/>
          <p:cNvSpPr txBox="1"/>
          <p:nvPr/>
        </p:nvSpPr>
        <p:spPr>
          <a:xfrm>
            <a:off x="76200" y="1425476"/>
            <a:ext cx="8915400" cy="2308324"/>
          </a:xfrm>
          <a:prstGeom prst="rect">
            <a:avLst/>
          </a:prstGeom>
          <a:noFill/>
          <a:ln>
            <a:solidFill>
              <a:schemeClr val="tx1"/>
            </a:solidFill>
          </a:ln>
        </p:spPr>
        <p:txBody>
          <a:bodyPr wrap="square" rtlCol="0">
            <a:spAutoFit/>
          </a:bodyPr>
          <a:lstStyle/>
          <a:p>
            <a:pPr>
              <a:spcBef>
                <a:spcPts val="0"/>
              </a:spcBef>
              <a:buNone/>
            </a:pPr>
            <a:r>
              <a:rPr lang="en-US" altLang="zh-CN" b="1">
                <a:latin typeface="Courier New" pitchFamily="49" charset="0"/>
                <a:cs typeface="Courier New" pitchFamily="49" charset="0"/>
              </a:rPr>
              <a:t>public void actionPerformed(ActionEvent e){</a:t>
            </a:r>
          </a:p>
          <a:p>
            <a:pPr>
              <a:spcBef>
                <a:spcPts val="0"/>
              </a:spcBef>
              <a:buNone/>
            </a:pPr>
            <a:r>
              <a:rPr lang="en-US" altLang="zh-CN" b="1">
                <a:latin typeface="Courier New" pitchFamily="49" charset="0"/>
                <a:cs typeface="Courier New" pitchFamily="49" charset="0"/>
              </a:rPr>
              <a:t>        Object obj = e.getSource();</a:t>
            </a:r>
          </a:p>
          <a:p>
            <a:pPr>
              <a:spcBef>
                <a:spcPts val="0"/>
              </a:spcBef>
              <a:buNone/>
            </a:pPr>
            <a:r>
              <a:rPr lang="en-US" altLang="zh-CN" b="1">
                <a:latin typeface="Courier New" pitchFamily="49" charset="0"/>
                <a:cs typeface="Courier New" pitchFamily="49" charset="0"/>
              </a:rPr>
              <a:t>        if(obj == (Object)m_loginButton)</a:t>
            </a:r>
          </a:p>
          <a:p>
            <a:pPr>
              <a:spcBef>
                <a:spcPts val="0"/>
              </a:spcBef>
              <a:buNone/>
            </a:pPr>
            <a:r>
              <a:rPr lang="en-US" altLang="zh-CN" b="1">
                <a:latin typeface="Courier New" pitchFamily="49" charset="0"/>
                <a:cs typeface="Courier New" pitchFamily="49" charset="0"/>
              </a:rPr>
              <a:t>            JOptionPane.showMessageDialog(null, "login");</a:t>
            </a:r>
          </a:p>
          <a:p>
            <a:pPr>
              <a:spcBef>
                <a:spcPts val="0"/>
              </a:spcBef>
              <a:buNone/>
            </a:pPr>
            <a:r>
              <a:rPr lang="en-US" altLang="zh-CN" b="1">
                <a:latin typeface="Courier New" pitchFamily="49" charset="0"/>
                <a:cs typeface="Courier New" pitchFamily="49" charset="0"/>
              </a:rPr>
              <a:t>        else </a:t>
            </a:r>
          </a:p>
          <a:p>
            <a:pPr>
              <a:spcBef>
                <a:spcPts val="0"/>
              </a:spcBef>
              <a:buNone/>
            </a:pPr>
            <a:r>
              <a:rPr lang="en-US" altLang="zh-CN" b="1">
                <a:latin typeface="Courier New" pitchFamily="49" charset="0"/>
                <a:cs typeface="Courier New" pitchFamily="49" charset="0"/>
              </a:rPr>
              <a:t>           JOptionPane.showMessageDialog(null, </a:t>
            </a:r>
            <a:r>
              <a:rPr lang="en-US" altLang="zh-CN" sz="1600" b="1">
                <a:latin typeface="Courier New" pitchFamily="49" charset="0"/>
                <a:cs typeface="Courier New" pitchFamily="49" charset="0"/>
              </a:rPr>
              <a:t>"button pressed"</a:t>
            </a:r>
            <a:r>
              <a:rPr lang="en-US" altLang="zh-CN" b="1">
                <a:latin typeface="Courier New" pitchFamily="49" charset="0"/>
                <a:cs typeface="Courier New" pitchFamily="49" charset="0"/>
              </a:rPr>
              <a:t>);</a:t>
            </a:r>
          </a:p>
          <a:p>
            <a:pPr>
              <a:spcBef>
                <a:spcPts val="0"/>
              </a:spcBef>
              <a:buNone/>
            </a:pPr>
            <a:r>
              <a:rPr lang="en-US" altLang="zh-CN" b="1">
                <a:latin typeface="Courier New" pitchFamily="49" charset="0"/>
                <a:cs typeface="Courier New" pitchFamily="49" charset="0"/>
              </a:rPr>
              <a:t>    }</a:t>
            </a:r>
          </a:p>
          <a:p>
            <a:pPr>
              <a:spcBef>
                <a:spcPts val="0"/>
              </a:spcBef>
              <a:buNone/>
            </a:pPr>
            <a:r>
              <a:rPr lang="en-US" altLang="zh-CN" b="1">
                <a:latin typeface="Courier New" pitchFamily="49" charset="0"/>
                <a:cs typeface="Courier New" pitchFamily="49" charset="0"/>
              </a:rPr>
              <a:t>}</a:t>
            </a:r>
          </a:p>
        </p:txBody>
      </p:sp>
      <p:pic>
        <p:nvPicPr>
          <p:cNvPr id="7" name="图片 6" descr="无标题.jpg"/>
          <p:cNvPicPr>
            <a:picLocks noChangeAspect="1"/>
          </p:cNvPicPr>
          <p:nvPr/>
        </p:nvPicPr>
        <p:blipFill>
          <a:blip r:embed="rId2" cstate="print"/>
          <a:stretch>
            <a:fillRect/>
          </a:stretch>
        </p:blipFill>
        <p:spPr>
          <a:xfrm>
            <a:off x="5334000" y="3886200"/>
            <a:ext cx="3752850" cy="2895600"/>
          </a:xfrm>
          <a:prstGeom prst="rect">
            <a:avLst/>
          </a:prstGeom>
        </p:spPr>
      </p:pic>
      <p:sp>
        <p:nvSpPr>
          <p:cNvPr id="10" name="矩形 9"/>
          <p:cNvSpPr/>
          <p:nvPr/>
        </p:nvSpPr>
        <p:spPr bwMode="auto">
          <a:xfrm>
            <a:off x="5410200" y="6281400"/>
            <a:ext cx="685800" cy="500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1" name="矩形 10"/>
          <p:cNvSpPr/>
          <p:nvPr/>
        </p:nvSpPr>
        <p:spPr bwMode="auto">
          <a:xfrm>
            <a:off x="6400800" y="6281400"/>
            <a:ext cx="1600200" cy="500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9" name="矩形 8"/>
          <p:cNvSpPr/>
          <p:nvPr/>
        </p:nvSpPr>
        <p:spPr bwMode="auto">
          <a:xfrm>
            <a:off x="8382000" y="6248400"/>
            <a:ext cx="609600" cy="500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2" name="矩形 11"/>
          <p:cNvSpPr/>
          <p:nvPr/>
        </p:nvSpPr>
        <p:spPr bwMode="auto">
          <a:xfrm>
            <a:off x="8001000" y="5334000"/>
            <a:ext cx="936000" cy="3240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3" name="矩形 12"/>
          <p:cNvSpPr/>
          <p:nvPr/>
        </p:nvSpPr>
        <p:spPr bwMode="auto">
          <a:xfrm>
            <a:off x="8015400" y="5695800"/>
            <a:ext cx="936000" cy="3240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3</a:t>
            </a:r>
            <a:r>
              <a:rPr lang="zh-CN" altLang="en-US">
                <a:latin typeface="Times New Roman" pitchFamily="18" charset="0"/>
                <a:cs typeface="Times New Roman" pitchFamily="18" charset="0"/>
              </a:rPr>
              <a:t>、弹球游戏</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128</a:t>
            </a:fld>
            <a:endParaRPr lang="en-US" altLang="zh-CN"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676400"/>
            <a:ext cx="4512624" cy="4343400"/>
          </a:xfrm>
          <a:prstGeom prst="rect">
            <a:avLst/>
          </a:prstGeom>
        </p:spPr>
      </p:pic>
    </p:spTree>
    <p:extLst>
      <p:ext uri="{BB962C8B-B14F-4D97-AF65-F5344CB8AC3E}">
        <p14:creationId xmlns:p14="http://schemas.microsoft.com/office/powerpoint/2010/main" val="23028217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问题分析</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129</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6962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zh-CN" altLang="en-US" sz="3600" b="1" kern="0">
                <a:latin typeface="Times New Roman" panose="02020603050405020304" pitchFamily="18" charset="0"/>
                <a:ea typeface="宋体" pitchFamily="2" charset="-122"/>
                <a:cs typeface="Times New Roman" panose="02020603050405020304" pitchFamily="18" charset="0"/>
              </a:rPr>
              <a:t>什么东西会动？怎么动？</a:t>
            </a:r>
            <a:endPar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小球会动：有内在驱动力，在没有外力干涉的情形下自己也会动</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球拍会动：没有内在动力，自己不动，而是在玩家的按键控制下左右移动</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主要就是以上两种运动方式</a:t>
            </a:r>
            <a:endParaRPr lang="en-US" altLang="zh-CN" sz="3200" b="1" kern="0">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val="12681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4</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Graphics</a:t>
            </a:r>
            <a:r>
              <a:rPr lang="zh-CN" altLang="en-US">
                <a:latin typeface="Times New Roman" pitchFamily="18" charset="0"/>
                <a:cs typeface="Times New Roman" pitchFamily="18" charset="0"/>
              </a:rPr>
              <a:t>类</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13</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1430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zh-CN" altLang="en-US" sz="2800" b="1" kern="0">
                <a:latin typeface="Times New Roman" panose="02020603050405020304" pitchFamily="18" charset="0"/>
                <a:ea typeface="宋体" pitchFamily="2" charset="-122"/>
                <a:cs typeface="Times New Roman" panose="02020603050405020304" pitchFamily="18" charset="0"/>
              </a:rPr>
              <a:t>画图类</a:t>
            </a:r>
            <a:r>
              <a:rPr lang="en-US" altLang="zh-CN" sz="2800" b="1" kern="0">
                <a:latin typeface="Times New Roman" panose="02020603050405020304" pitchFamily="18" charset="0"/>
                <a:ea typeface="宋体" pitchFamily="2" charset="-122"/>
                <a:cs typeface="Times New Roman" panose="02020603050405020304" pitchFamily="18" charset="0"/>
              </a:rPr>
              <a:t>java.awt.Graphics</a:t>
            </a:r>
            <a:r>
              <a:rPr lang="zh-CN" altLang="en-US" sz="2800" b="1" kern="0">
                <a:latin typeface="Times New Roman" panose="02020603050405020304" pitchFamily="18" charset="0"/>
                <a:ea typeface="宋体" pitchFamily="2" charset="-122"/>
                <a:cs typeface="Times New Roman" panose="02020603050405020304" pitchFamily="18" charset="0"/>
              </a:rPr>
              <a:t>，一个抽象类，提供了一个与平台无关的绘图接口，“神笔”</a:t>
            </a:r>
            <a:endParaRPr lang="en-US" altLang="zh-CN" sz="2800" b="1" kern="0">
              <a:solidFill>
                <a:srgbClr val="0000FF"/>
              </a:solidFill>
              <a:latin typeface="Times New Roman" panose="02020603050405020304" pitchFamily="18" charset="0"/>
              <a:ea typeface="宋体" pitchFamily="2" charset="-122"/>
              <a:cs typeface="Times New Roman" panose="02020603050405020304" pitchFamily="18" charset="0"/>
            </a:endParaRPr>
          </a:p>
          <a:p>
            <a:pPr marL="450850" lvl="0" indent="-450850">
              <a:spcBef>
                <a:spcPts val="600"/>
              </a:spcBef>
              <a:buClr>
                <a:schemeClr val="tx1"/>
              </a:buClr>
              <a:buSzPct val="90000"/>
              <a:buFont typeface="Wingdings 2" pitchFamily="18" charset="2"/>
              <a:buChar char="ö"/>
              <a:defRPr/>
            </a:pPr>
            <a:r>
              <a:rPr lang="zh-CN" altLang="en-US" sz="2800" b="1" kern="0">
                <a:latin typeface="Times New Roman" panose="02020603050405020304" pitchFamily="18" charset="0"/>
                <a:ea typeface="宋体" pitchFamily="2" charset="-122"/>
                <a:cs typeface="Times New Roman" panose="02020603050405020304" pitchFamily="18" charset="0"/>
              </a:rPr>
              <a:t>各平台上实现的</a:t>
            </a:r>
            <a:r>
              <a:rPr lang="en-US" altLang="zh-CN" sz="2800" b="1" kern="0">
                <a:latin typeface="Times New Roman" panose="02020603050405020304" pitchFamily="18" charset="0"/>
                <a:ea typeface="宋体" pitchFamily="2" charset="-122"/>
                <a:cs typeface="Times New Roman" panose="02020603050405020304" pitchFamily="18" charset="0"/>
              </a:rPr>
              <a:t>Java</a:t>
            </a:r>
            <a:r>
              <a:rPr lang="zh-CN" altLang="en-US" sz="2800" b="1" kern="0">
                <a:latin typeface="Times New Roman" panose="02020603050405020304" pitchFamily="18" charset="0"/>
                <a:ea typeface="宋体" pitchFamily="2" charset="-122"/>
                <a:cs typeface="Times New Roman" panose="02020603050405020304" pitchFamily="18" charset="0"/>
              </a:rPr>
              <a:t>系统将创建一个</a:t>
            </a:r>
            <a:r>
              <a:rPr lang="en-US" altLang="zh-CN" sz="2800" b="1" kern="0">
                <a:latin typeface="Times New Roman" panose="02020603050405020304" pitchFamily="18" charset="0"/>
                <a:ea typeface="宋体" pitchFamily="2" charset="-122"/>
                <a:cs typeface="Times New Roman" panose="02020603050405020304" pitchFamily="18" charset="0"/>
              </a:rPr>
              <a:t>Graphics</a:t>
            </a:r>
            <a:r>
              <a:rPr lang="zh-CN" altLang="en-US" sz="2800" b="1" kern="0">
                <a:latin typeface="Times New Roman" panose="02020603050405020304" pitchFamily="18" charset="0"/>
                <a:ea typeface="宋体" pitchFamily="2" charset="-122"/>
                <a:cs typeface="Times New Roman" panose="02020603050405020304" pitchFamily="18" charset="0"/>
              </a:rPr>
              <a:t>类的子类，来实现绘图功能，但该子类对程序员是透明的</a:t>
            </a:r>
            <a:br>
              <a:rPr lang="en-US" altLang="zh-CN" sz="2800" b="1" kern="0">
                <a:latin typeface="Times New Roman" panose="02020603050405020304" pitchFamily="18" charset="0"/>
                <a:ea typeface="宋体" pitchFamily="2" charset="-122"/>
                <a:cs typeface="Times New Roman" panose="02020603050405020304" pitchFamily="18" charset="0"/>
              </a:rPr>
            </a:br>
            <a:endParaRPr kumimoji="0" lang="en-US" altLang="zh-CN" sz="28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425" y="3429000"/>
            <a:ext cx="4371975" cy="325004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3536092"/>
            <a:ext cx="2524125" cy="2809875"/>
          </a:xfrm>
          <a:prstGeom prst="rect">
            <a:avLst/>
          </a:prstGeom>
        </p:spPr>
      </p:pic>
    </p:spTree>
    <p:extLst>
      <p:ext uri="{BB962C8B-B14F-4D97-AF65-F5344CB8AC3E}">
        <p14:creationId xmlns:p14="http://schemas.microsoft.com/office/powerpoint/2010/main" val="297724959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有内在动力的运动</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130</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696200"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zh-CN" altLang="en-US" sz="3600" b="1" kern="0">
                <a:latin typeface="Times New Roman" panose="02020603050405020304" pitchFamily="18" charset="0"/>
                <a:ea typeface="宋体" pitchFamily="2" charset="-122"/>
                <a:cs typeface="Times New Roman" panose="02020603050405020304" pitchFamily="18" charset="0"/>
              </a:rPr>
              <a:t>如何实现有内在动力（</a:t>
            </a:r>
            <a:r>
              <a:rPr lang="zh-CN" altLang="en-US" sz="3600" b="1" kern="0">
                <a:solidFill>
                  <a:srgbClr val="0000FF"/>
                </a:solidFill>
                <a:latin typeface="Times New Roman" panose="02020603050405020304" pitchFamily="18" charset="0"/>
                <a:ea typeface="宋体" pitchFamily="2" charset="-122"/>
                <a:cs typeface="Times New Roman" panose="02020603050405020304" pitchFamily="18" charset="0"/>
              </a:rPr>
              <a:t>自己走</a:t>
            </a:r>
            <a:r>
              <a:rPr lang="zh-CN" altLang="en-US" sz="3600" b="1" kern="0">
                <a:latin typeface="Times New Roman" panose="02020603050405020304" pitchFamily="18" charset="0"/>
                <a:ea typeface="宋体" pitchFamily="2" charset="-122"/>
                <a:cs typeface="Times New Roman" panose="02020603050405020304" pitchFamily="18" charset="0"/>
              </a:rPr>
              <a:t>）？</a:t>
            </a:r>
            <a:endPar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运动由代码实现，这段代码需要一直不停地执行，如循环语句</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但若</a:t>
            </a:r>
            <a:r>
              <a:rPr lang="en-US" altLang="zh-CN" sz="3200" b="1" kern="0">
                <a:latin typeface="Times New Roman" pitchFamily="18" charset="0"/>
                <a:ea typeface="楷体_GB2312" pitchFamily="49" charset="-122"/>
                <a:cs typeface="Times New Roman" pitchFamily="18" charset="0"/>
              </a:rPr>
              <a:t>CPU</a:t>
            </a:r>
            <a:r>
              <a:rPr lang="zh-CN" altLang="en-US" sz="3200" b="1" kern="0">
                <a:latin typeface="Times New Roman" pitchFamily="18" charset="0"/>
                <a:ea typeface="楷体_GB2312" pitchFamily="49" charset="-122"/>
                <a:cs typeface="Times New Roman" pitchFamily="18" charset="0"/>
              </a:rPr>
              <a:t>一直执行某循环语句，如小球运动，则其他任务无法完成。故需要多线程编程，在另一线程中执行</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创建线程的两种方式：</a:t>
            </a:r>
            <a:r>
              <a:rPr lang="en-US" altLang="zh-CN" sz="3200" b="1" kern="0">
                <a:latin typeface="Times New Roman" pitchFamily="18" charset="0"/>
                <a:ea typeface="楷体_GB2312" pitchFamily="49" charset="-122"/>
                <a:cs typeface="Times New Roman" pitchFamily="18" charset="0"/>
              </a:rPr>
              <a:t>Thread</a:t>
            </a:r>
            <a:r>
              <a:rPr lang="zh-CN" altLang="en-US" sz="3200" b="1" kern="0">
                <a:latin typeface="Times New Roman" pitchFamily="18" charset="0"/>
                <a:ea typeface="楷体_GB2312" pitchFamily="49" charset="-122"/>
                <a:cs typeface="Times New Roman" pitchFamily="18" charset="0"/>
              </a:rPr>
              <a:t>类或</a:t>
            </a:r>
            <a:r>
              <a:rPr lang="en-US" altLang="zh-CN" sz="3200" b="1" kern="0">
                <a:latin typeface="Times New Roman" pitchFamily="18" charset="0"/>
                <a:ea typeface="楷体_GB2312" pitchFamily="49" charset="-122"/>
                <a:cs typeface="Times New Roman" pitchFamily="18" charset="0"/>
              </a:rPr>
              <a:t>Timer</a:t>
            </a:r>
            <a:r>
              <a:rPr lang="zh-CN" altLang="en-US" sz="3200" b="1" kern="0">
                <a:latin typeface="Times New Roman" pitchFamily="18" charset="0"/>
                <a:ea typeface="楷体_GB2312" pitchFamily="49" charset="-122"/>
                <a:cs typeface="Times New Roman" pitchFamily="18" charset="0"/>
              </a:rPr>
              <a:t>类</a:t>
            </a:r>
            <a:endParaRPr lang="en-US" altLang="zh-CN" sz="3200" b="1" kern="0">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val="220388359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Timer</a:t>
            </a:r>
            <a:r>
              <a:rPr lang="zh-CN" altLang="en-US">
                <a:latin typeface="Times New Roman" pitchFamily="18" charset="0"/>
                <a:cs typeface="Times New Roman" pitchFamily="18" charset="0"/>
              </a:rPr>
              <a:t>类</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131</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696200"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en-US" altLang="zh-CN" sz="3600" b="1" kern="0">
                <a:latin typeface="Times New Roman" panose="02020603050405020304" pitchFamily="18" charset="0"/>
                <a:ea typeface="宋体" pitchFamily="2" charset="-122"/>
                <a:cs typeface="Times New Roman" panose="02020603050405020304" pitchFamily="18" charset="0"/>
              </a:rPr>
              <a:t>Timer</a:t>
            </a:r>
            <a:r>
              <a:rPr lang="zh-CN" altLang="en-US" sz="3600" b="1" kern="0">
                <a:latin typeface="Times New Roman" panose="02020603050405020304" pitchFamily="18" charset="0"/>
                <a:ea typeface="宋体" pitchFamily="2" charset="-122"/>
                <a:cs typeface="Times New Roman" panose="02020603050405020304" pitchFamily="18" charset="0"/>
              </a:rPr>
              <a:t>（定时器）类</a:t>
            </a:r>
            <a:endPar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en-US" altLang="zh-CN" sz="3200" b="1" kern="0">
                <a:latin typeface="Times New Roman" pitchFamily="18" charset="0"/>
                <a:ea typeface="楷体_GB2312" pitchFamily="49" charset="-122"/>
                <a:cs typeface="Times New Roman" pitchFamily="18" charset="0"/>
              </a:rPr>
              <a:t>javax.swing.Timer</a:t>
            </a: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构造函数：</a:t>
            </a:r>
            <a:br>
              <a:rPr lang="en-US" altLang="zh-CN" sz="3200" b="1" kern="0">
                <a:latin typeface="Times New Roman" pitchFamily="18" charset="0"/>
                <a:ea typeface="楷体_GB2312" pitchFamily="49" charset="-122"/>
                <a:cs typeface="Times New Roman" pitchFamily="18" charset="0"/>
              </a:rPr>
            </a:br>
            <a:r>
              <a:rPr lang="en-US" altLang="zh-CN" sz="2800" b="1" kern="0">
                <a:latin typeface="Times New Roman" pitchFamily="18" charset="0"/>
                <a:ea typeface="楷体_GB2312" pitchFamily="49" charset="-122"/>
                <a:cs typeface="Times New Roman" pitchFamily="18" charset="0"/>
              </a:rPr>
              <a:t>Timer(int delay, ActionListener listener)</a:t>
            </a: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每隔</a:t>
            </a:r>
            <a:r>
              <a:rPr lang="en-US" altLang="zh-CN" sz="3200" b="1" kern="0">
                <a:latin typeface="Times New Roman" pitchFamily="18" charset="0"/>
                <a:ea typeface="楷体_GB2312" pitchFamily="49" charset="-122"/>
                <a:cs typeface="Times New Roman" pitchFamily="18" charset="0"/>
              </a:rPr>
              <a:t>delay</a:t>
            </a:r>
            <a:r>
              <a:rPr lang="zh-CN" altLang="en-US" sz="3200" b="1" kern="0">
                <a:latin typeface="Times New Roman" pitchFamily="18" charset="0"/>
                <a:ea typeface="楷体_GB2312" pitchFamily="49" charset="-122"/>
                <a:cs typeface="Times New Roman" pitchFamily="18" charset="0"/>
              </a:rPr>
              <a:t>毫秒，系统自动触发</a:t>
            </a:r>
            <a:r>
              <a:rPr lang="en-US" altLang="zh-CN" sz="3200" b="1" kern="0">
                <a:latin typeface="Times New Roman" pitchFamily="18" charset="0"/>
                <a:ea typeface="楷体_GB2312" pitchFamily="49" charset="-122"/>
                <a:cs typeface="Times New Roman" pitchFamily="18" charset="0"/>
              </a:rPr>
              <a:t>ActionListener</a:t>
            </a:r>
            <a:r>
              <a:rPr lang="zh-CN" altLang="en-US" sz="3200" b="1" kern="0">
                <a:latin typeface="Times New Roman" pitchFamily="18" charset="0"/>
                <a:ea typeface="楷体_GB2312" pitchFamily="49" charset="-122"/>
                <a:cs typeface="Times New Roman" pitchFamily="18" charset="0"/>
              </a:rPr>
              <a:t>监听器中的事件处理器（</a:t>
            </a:r>
            <a:r>
              <a:rPr lang="en-US" altLang="zh-CN" sz="3200" b="1" kern="0">
                <a:latin typeface="Times New Roman" pitchFamily="18" charset="0"/>
                <a:ea typeface="楷体_GB2312" pitchFamily="49" charset="-122"/>
                <a:cs typeface="Times New Roman" pitchFamily="18" charset="0"/>
              </a:rPr>
              <a:t>actionPerformed</a:t>
            </a:r>
            <a:r>
              <a:rPr lang="zh-CN" altLang="en-US" sz="3200" b="1" kern="0">
                <a:latin typeface="Times New Roman" pitchFamily="18" charset="0"/>
                <a:ea typeface="楷体_GB2312" pitchFamily="49" charset="-122"/>
                <a:cs typeface="Times New Roman" pitchFamily="18" charset="0"/>
              </a:rPr>
              <a:t>方法）</a:t>
            </a:r>
            <a:endParaRPr lang="en-US" altLang="zh-CN" sz="3200" b="1" kern="0">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val="38636571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没有内在动力的运动</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132</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696200"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zh-CN" altLang="en-US" sz="3600" b="1" kern="0">
                <a:latin typeface="Times New Roman" panose="02020603050405020304" pitchFamily="18" charset="0"/>
                <a:ea typeface="宋体" pitchFamily="2" charset="-122"/>
                <a:cs typeface="Times New Roman" panose="02020603050405020304" pitchFamily="18" charset="0"/>
              </a:rPr>
              <a:t>如何实现没有内在动力（推着走）？</a:t>
            </a:r>
            <a:endPar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由外力（异步事件）推动，如键盘按键、鼠标点击等</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此即典型的</a:t>
            </a:r>
            <a:r>
              <a:rPr lang="en-US" altLang="zh-CN" sz="3200" b="1" kern="0">
                <a:latin typeface="Times New Roman" pitchFamily="18" charset="0"/>
                <a:ea typeface="楷体_GB2312" pitchFamily="49" charset="-122"/>
                <a:cs typeface="Times New Roman" pitchFamily="18" charset="0"/>
              </a:rPr>
              <a:t>Java</a:t>
            </a:r>
            <a:r>
              <a:rPr lang="zh-CN" altLang="en-US" sz="3200" b="1" kern="0">
                <a:latin typeface="Times New Roman" pitchFamily="18" charset="0"/>
                <a:ea typeface="楷体_GB2312" pitchFamily="49" charset="-122"/>
                <a:cs typeface="Times New Roman" pitchFamily="18" charset="0"/>
              </a:rPr>
              <a:t>事件模型，用前面介绍过的方法处理</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需要解决事件源和事件处理器之间的数据共享问题</a:t>
            </a:r>
            <a:endParaRPr lang="en-US" altLang="zh-CN" sz="3200" b="1" kern="0">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val="74103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dissolve">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133</a:t>
            </a:fld>
            <a:endParaRPr lang="en-US" altLang="zh-CN"/>
          </a:p>
        </p:txBody>
      </p:sp>
      <p:sp>
        <p:nvSpPr>
          <p:cNvPr id="5" name="标题 5"/>
          <p:cNvSpPr>
            <a:spLocks noGrp="1"/>
          </p:cNvSpPr>
          <p:nvPr>
            <p:ph type="title"/>
          </p:nvPr>
        </p:nvSpPr>
        <p:spPr>
          <a:xfrm>
            <a:off x="152400" y="228600"/>
            <a:ext cx="8839200" cy="685800"/>
          </a:xfrm>
        </p:spPr>
        <p:txBody>
          <a:bodyPr/>
          <a:lstStyle/>
          <a:p>
            <a:r>
              <a:rPr lang="zh-CN" altLang="en-US">
                <a:latin typeface="Times New Roman" pitchFamily="18" charset="0"/>
                <a:cs typeface="Times New Roman" pitchFamily="18" charset="0"/>
              </a:rPr>
              <a:t>其他游戏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745726"/>
            <a:ext cx="4038600" cy="303607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 y="1447800"/>
            <a:ext cx="3535680" cy="493014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228600"/>
            <a:ext cx="4419600" cy="3478795"/>
          </a:xfrm>
          <a:prstGeom prst="rect">
            <a:avLst/>
          </a:prstGeom>
        </p:spPr>
      </p:pic>
    </p:spTree>
    <p:extLst>
      <p:ext uri="{BB962C8B-B14F-4D97-AF65-F5344CB8AC3E}">
        <p14:creationId xmlns:p14="http://schemas.microsoft.com/office/powerpoint/2010/main" val="165712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134</a:t>
            </a:fld>
            <a:endParaRPr lang="en-US" altLang="zh-CN"/>
          </a:p>
        </p:txBody>
      </p:sp>
      <p:sp>
        <p:nvSpPr>
          <p:cNvPr id="5" name="标题 5"/>
          <p:cNvSpPr>
            <a:spLocks noGrp="1"/>
          </p:cNvSpPr>
          <p:nvPr>
            <p:ph type="title"/>
          </p:nvPr>
        </p:nvSpPr>
        <p:spPr>
          <a:xfrm>
            <a:off x="152400" y="228600"/>
            <a:ext cx="8839200" cy="685800"/>
          </a:xfrm>
        </p:spPr>
        <p:txBody>
          <a:bodyPr/>
          <a:lstStyle/>
          <a:p>
            <a:r>
              <a:rPr lang="zh-CN" altLang="en-US">
                <a:latin typeface="Times New Roman" pitchFamily="18" charset="0"/>
                <a:cs typeface="Times New Roman" pitchFamily="18" charset="0"/>
              </a:rPr>
              <a:t>设计架构</a:t>
            </a:r>
          </a:p>
        </p:txBody>
      </p:sp>
      <p:sp>
        <p:nvSpPr>
          <p:cNvPr id="2" name="矩形 1"/>
          <p:cNvSpPr/>
          <p:nvPr/>
        </p:nvSpPr>
        <p:spPr bwMode="auto">
          <a:xfrm>
            <a:off x="2209800" y="3682220"/>
            <a:ext cx="4343400" cy="914399"/>
          </a:xfrm>
          <a:prstGeom prst="rect">
            <a:avLst/>
          </a:prstGeom>
          <a:solidFill>
            <a:srgbClr val="E8B6E7">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758420"/>
            <a:ext cx="2362200" cy="79541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025" y="3758420"/>
            <a:ext cx="1628775" cy="795411"/>
          </a:xfrm>
          <a:prstGeom prst="rect">
            <a:avLst/>
          </a:prstGeom>
        </p:spPr>
      </p:pic>
      <p:sp>
        <p:nvSpPr>
          <p:cNvPr id="10" name="TextBox 9"/>
          <p:cNvSpPr txBox="1"/>
          <p:nvPr/>
        </p:nvSpPr>
        <p:spPr>
          <a:xfrm>
            <a:off x="1066800" y="3741003"/>
            <a:ext cx="1112805" cy="830997"/>
          </a:xfrm>
          <a:prstGeom prst="rect">
            <a:avLst/>
          </a:prstGeom>
          <a:noFill/>
        </p:spPr>
        <p:txBody>
          <a:bodyPr wrap="none" rtlCol="0">
            <a:spAutoFit/>
          </a:bodyPr>
          <a:lstStyle/>
          <a:p>
            <a:pPr>
              <a:buNone/>
            </a:pPr>
            <a:r>
              <a:rPr lang="zh-CN" altLang="en-US" sz="2400" b="1">
                <a:latin typeface="宋体" pitchFamily="2" charset="-122"/>
                <a:ea typeface="宋体" pitchFamily="2" charset="-122"/>
              </a:rPr>
              <a:t>内存数</a:t>
            </a:r>
            <a:br>
              <a:rPr lang="en-US" altLang="zh-CN" sz="2400" b="1">
                <a:latin typeface="宋体" pitchFamily="2" charset="-122"/>
                <a:ea typeface="宋体" pitchFamily="2" charset="-122"/>
              </a:rPr>
            </a:br>
            <a:r>
              <a:rPr lang="zh-CN" altLang="en-US" sz="2400" b="1">
                <a:latin typeface="宋体" pitchFamily="2" charset="-122"/>
                <a:ea typeface="宋体" pitchFamily="2" charset="-122"/>
              </a:rPr>
              <a:t>据结构</a:t>
            </a: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 y="1386840"/>
            <a:ext cx="1706880" cy="1127760"/>
          </a:xfrm>
          <a:prstGeom prst="rect">
            <a:avLst/>
          </a:prstGeom>
        </p:spPr>
      </p:pic>
      <p:sp>
        <p:nvSpPr>
          <p:cNvPr id="12" name="TextBox 11"/>
          <p:cNvSpPr txBox="1"/>
          <p:nvPr/>
        </p:nvSpPr>
        <p:spPr>
          <a:xfrm>
            <a:off x="1113723" y="2514600"/>
            <a:ext cx="958917" cy="400110"/>
          </a:xfrm>
          <a:prstGeom prst="rect">
            <a:avLst/>
          </a:prstGeom>
          <a:noFill/>
        </p:spPr>
        <p:txBody>
          <a:bodyPr wrap="none" rtlCol="0">
            <a:spAutoFit/>
          </a:bodyPr>
          <a:lstStyle/>
          <a:p>
            <a:pPr>
              <a:buNone/>
            </a:pPr>
            <a:r>
              <a:rPr lang="zh-CN" altLang="en-US" sz="2000" b="1">
                <a:latin typeface="宋体" pitchFamily="2" charset="-122"/>
                <a:ea typeface="宋体" pitchFamily="2" charset="-122"/>
              </a:rPr>
              <a:t>多线程</a:t>
            </a:r>
          </a:p>
        </p:txBody>
      </p:sp>
      <p:sp>
        <p:nvSpPr>
          <p:cNvPr id="13" name="椭圆 12"/>
          <p:cNvSpPr/>
          <p:nvPr/>
        </p:nvSpPr>
        <p:spPr bwMode="auto">
          <a:xfrm>
            <a:off x="533400" y="1295400"/>
            <a:ext cx="2133600" cy="161931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4126" y="1371600"/>
            <a:ext cx="873074" cy="1226820"/>
          </a:xfrm>
          <a:prstGeom prst="rect">
            <a:avLst/>
          </a:prstGeom>
        </p:spPr>
      </p:pic>
      <p:sp>
        <p:nvSpPr>
          <p:cNvPr id="15" name="TextBox 14"/>
          <p:cNvSpPr txBox="1"/>
          <p:nvPr/>
        </p:nvSpPr>
        <p:spPr>
          <a:xfrm>
            <a:off x="3384483" y="2514600"/>
            <a:ext cx="958917" cy="400110"/>
          </a:xfrm>
          <a:prstGeom prst="rect">
            <a:avLst/>
          </a:prstGeom>
          <a:noFill/>
        </p:spPr>
        <p:txBody>
          <a:bodyPr wrap="none" rtlCol="0">
            <a:spAutoFit/>
          </a:bodyPr>
          <a:lstStyle/>
          <a:p>
            <a:pPr>
              <a:buNone/>
            </a:pPr>
            <a:r>
              <a:rPr lang="zh-CN" altLang="en-US" sz="2000" b="1">
                <a:latin typeface="宋体" pitchFamily="2" charset="-122"/>
                <a:ea typeface="宋体" pitchFamily="2" charset="-122"/>
              </a:rPr>
              <a:t>定时器</a:t>
            </a:r>
          </a:p>
        </p:txBody>
      </p:sp>
      <p:sp>
        <p:nvSpPr>
          <p:cNvPr id="17" name="椭圆 16"/>
          <p:cNvSpPr/>
          <p:nvPr/>
        </p:nvSpPr>
        <p:spPr bwMode="auto">
          <a:xfrm>
            <a:off x="2819400" y="1295400"/>
            <a:ext cx="2133600" cy="161931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8" name="椭圆 17"/>
          <p:cNvSpPr/>
          <p:nvPr/>
        </p:nvSpPr>
        <p:spPr bwMode="auto">
          <a:xfrm>
            <a:off x="76200" y="914400"/>
            <a:ext cx="5257800" cy="2209800"/>
          </a:xfrm>
          <a:prstGeom prst="ellipse">
            <a:avLst/>
          </a:prstGeom>
          <a:solidFill>
            <a:schemeClr val="accent5">
              <a:alpha val="30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19" name="TextBox 18"/>
          <p:cNvSpPr txBox="1"/>
          <p:nvPr/>
        </p:nvSpPr>
        <p:spPr>
          <a:xfrm>
            <a:off x="2057400" y="986135"/>
            <a:ext cx="1112805" cy="461665"/>
          </a:xfrm>
          <a:prstGeom prst="rect">
            <a:avLst/>
          </a:prstGeom>
          <a:noFill/>
        </p:spPr>
        <p:txBody>
          <a:bodyPr wrap="none" rtlCol="0">
            <a:spAutoFit/>
          </a:bodyPr>
          <a:lstStyle/>
          <a:p>
            <a:pPr>
              <a:buNone/>
            </a:pPr>
            <a:r>
              <a:rPr lang="zh-CN" altLang="en-US" sz="2400" b="1">
                <a:solidFill>
                  <a:srgbClr val="0000FF"/>
                </a:solidFill>
                <a:latin typeface="宋体" pitchFamily="2" charset="-122"/>
                <a:ea typeface="宋体" pitchFamily="2" charset="-122"/>
              </a:rPr>
              <a:t>自己走</a:t>
            </a:r>
            <a:endParaRPr lang="en-US" altLang="zh-CN" sz="2400" b="1">
              <a:solidFill>
                <a:srgbClr val="0000FF"/>
              </a:solidFill>
              <a:latin typeface="宋体" pitchFamily="2" charset="-122"/>
              <a:ea typeface="宋体" pitchFamily="2" charset="-122"/>
            </a:endParaRPr>
          </a:p>
        </p:txBody>
      </p:sp>
      <p:pic>
        <p:nvPicPr>
          <p:cNvPr id="22" name="图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2825" y="5181600"/>
            <a:ext cx="1257165" cy="1546860"/>
          </a:xfrm>
          <a:prstGeom prst="rect">
            <a:avLst/>
          </a:prstGeom>
        </p:spPr>
      </p:pic>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800" y="1371600"/>
            <a:ext cx="1592580" cy="1181100"/>
          </a:xfrm>
          <a:prstGeom prst="rect">
            <a:avLst/>
          </a:prstGeom>
        </p:spPr>
      </p:pic>
      <p:sp>
        <p:nvSpPr>
          <p:cNvPr id="21" name="TextBox 20"/>
          <p:cNvSpPr txBox="1"/>
          <p:nvPr/>
        </p:nvSpPr>
        <p:spPr>
          <a:xfrm>
            <a:off x="6583395" y="990600"/>
            <a:ext cx="1112805" cy="461665"/>
          </a:xfrm>
          <a:prstGeom prst="rect">
            <a:avLst/>
          </a:prstGeom>
          <a:noFill/>
        </p:spPr>
        <p:txBody>
          <a:bodyPr wrap="none" rtlCol="0">
            <a:spAutoFit/>
          </a:bodyPr>
          <a:lstStyle/>
          <a:p>
            <a:pPr>
              <a:buNone/>
            </a:pPr>
            <a:r>
              <a:rPr lang="zh-CN" altLang="en-US" sz="2400" b="1">
                <a:solidFill>
                  <a:srgbClr val="0000FF"/>
                </a:solidFill>
                <a:latin typeface="宋体" pitchFamily="2" charset="-122"/>
                <a:ea typeface="宋体" pitchFamily="2" charset="-122"/>
              </a:rPr>
              <a:t>推着走</a:t>
            </a:r>
            <a:endParaRPr lang="en-US" altLang="zh-CN" sz="2400" b="1">
              <a:solidFill>
                <a:srgbClr val="0000FF"/>
              </a:solidFill>
              <a:latin typeface="宋体" pitchFamily="2" charset="-122"/>
              <a:ea typeface="宋体" pitchFamily="2" charset="-122"/>
            </a:endParaRPr>
          </a:p>
        </p:txBody>
      </p:sp>
      <p:sp>
        <p:nvSpPr>
          <p:cNvPr id="26" name="TextBox 25"/>
          <p:cNvSpPr txBox="1"/>
          <p:nvPr/>
        </p:nvSpPr>
        <p:spPr>
          <a:xfrm>
            <a:off x="6629400" y="2514600"/>
            <a:ext cx="1217000" cy="400110"/>
          </a:xfrm>
          <a:prstGeom prst="rect">
            <a:avLst/>
          </a:prstGeom>
          <a:noFill/>
        </p:spPr>
        <p:txBody>
          <a:bodyPr wrap="none" rtlCol="0">
            <a:spAutoFit/>
          </a:bodyPr>
          <a:lstStyle/>
          <a:p>
            <a:pPr>
              <a:buNone/>
            </a:pPr>
            <a:r>
              <a:rPr lang="zh-CN" altLang="en-US" sz="2000" b="1">
                <a:latin typeface="宋体" pitchFamily="2" charset="-122"/>
                <a:ea typeface="宋体" pitchFamily="2" charset="-122"/>
              </a:rPr>
              <a:t>事件模型</a:t>
            </a:r>
          </a:p>
        </p:txBody>
      </p:sp>
      <p:cxnSp>
        <p:nvCxnSpPr>
          <p:cNvPr id="28" name="直接箭头连接符 27"/>
          <p:cNvCxnSpPr/>
          <p:nvPr/>
        </p:nvCxnSpPr>
        <p:spPr bwMode="auto">
          <a:xfrm>
            <a:off x="3025741" y="2971800"/>
            <a:ext cx="1012859" cy="685800"/>
          </a:xfrm>
          <a:prstGeom prst="straightConnector1">
            <a:avLst/>
          </a:prstGeom>
          <a:noFill/>
          <a:ln w="76200" cap="flat" cmpd="sng" algn="ctr">
            <a:solidFill>
              <a:schemeClr val="tx1"/>
            </a:solidFill>
            <a:prstDash val="solid"/>
            <a:round/>
            <a:headEnd type="none" w="med" len="med"/>
            <a:tailEnd type="arrow"/>
          </a:ln>
          <a:effectLst/>
        </p:spPr>
      </p:cxnSp>
      <p:cxnSp>
        <p:nvCxnSpPr>
          <p:cNvPr id="30" name="直接箭头连接符 29"/>
          <p:cNvCxnSpPr/>
          <p:nvPr/>
        </p:nvCxnSpPr>
        <p:spPr bwMode="auto">
          <a:xfrm flipH="1">
            <a:off x="5334000" y="2918460"/>
            <a:ext cx="1423988" cy="739140"/>
          </a:xfrm>
          <a:prstGeom prst="straightConnector1">
            <a:avLst/>
          </a:prstGeom>
          <a:noFill/>
          <a:ln w="76200" cap="flat" cmpd="sng" algn="ctr">
            <a:solidFill>
              <a:schemeClr val="tx1"/>
            </a:solidFill>
            <a:prstDash val="solid"/>
            <a:round/>
            <a:headEnd type="none" w="med" len="med"/>
            <a:tailEnd type="arrow"/>
          </a:ln>
          <a:effectLst/>
        </p:spPr>
      </p:cxnSp>
      <p:sp>
        <p:nvSpPr>
          <p:cNvPr id="32" name="椭圆 31"/>
          <p:cNvSpPr/>
          <p:nvPr/>
        </p:nvSpPr>
        <p:spPr bwMode="auto">
          <a:xfrm>
            <a:off x="2906830" y="5181600"/>
            <a:ext cx="2620995" cy="1623060"/>
          </a:xfrm>
          <a:prstGeom prst="ellipse">
            <a:avLst/>
          </a:prstGeom>
          <a:solidFill>
            <a:schemeClr val="accent5">
              <a:alpha val="30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20" name="椭圆 19"/>
          <p:cNvSpPr/>
          <p:nvPr/>
        </p:nvSpPr>
        <p:spPr bwMode="auto">
          <a:xfrm>
            <a:off x="5791200" y="1066800"/>
            <a:ext cx="2819400" cy="1847910"/>
          </a:xfrm>
          <a:prstGeom prst="ellipse">
            <a:avLst/>
          </a:prstGeom>
          <a:solidFill>
            <a:schemeClr val="accent5">
              <a:alpha val="30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33" name="TextBox 32"/>
          <p:cNvSpPr txBox="1"/>
          <p:nvPr/>
        </p:nvSpPr>
        <p:spPr>
          <a:xfrm>
            <a:off x="1375347" y="5507605"/>
            <a:ext cx="2206053" cy="1274195"/>
          </a:xfrm>
          <a:prstGeom prst="rect">
            <a:avLst/>
          </a:prstGeom>
          <a:noFill/>
        </p:spPr>
        <p:txBody>
          <a:bodyPr wrap="none" rtlCol="0">
            <a:spAutoFit/>
          </a:bodyPr>
          <a:lstStyle/>
          <a:p>
            <a:pPr algn="ctr">
              <a:buNone/>
            </a:pPr>
            <a:r>
              <a:rPr lang="zh-CN" altLang="en-US" sz="2400" b="1">
                <a:latin typeface="宋体" pitchFamily="2" charset="-122"/>
                <a:ea typeface="宋体" pitchFamily="2" charset="-122"/>
              </a:rPr>
              <a:t>绘图</a:t>
            </a:r>
            <a:endParaRPr lang="en-US" altLang="zh-CN" sz="2400" b="1">
              <a:latin typeface="宋体" pitchFamily="2" charset="-122"/>
              <a:ea typeface="宋体" pitchFamily="2" charset="-122"/>
            </a:endParaRPr>
          </a:p>
          <a:p>
            <a:pPr algn="ctr">
              <a:buNone/>
            </a:pPr>
            <a:r>
              <a:rPr lang="zh-CN" altLang="en-US" sz="2400" b="1">
                <a:latin typeface="宋体" pitchFamily="2" charset="-122"/>
                <a:ea typeface="宋体" pitchFamily="2" charset="-122"/>
              </a:rPr>
              <a:t>模块</a:t>
            </a:r>
            <a:endParaRPr lang="en-US" altLang="zh-CN" sz="2400" b="1">
              <a:latin typeface="宋体" pitchFamily="2" charset="-122"/>
              <a:ea typeface="宋体" pitchFamily="2" charset="-122"/>
            </a:endParaRPr>
          </a:p>
          <a:p>
            <a:pPr algn="ctr">
              <a:buNone/>
            </a:pPr>
            <a:r>
              <a:rPr lang="en-US" altLang="zh-CN" sz="2000" b="1">
                <a:latin typeface="Times New Roman" pitchFamily="18" charset="0"/>
                <a:ea typeface="宋体" pitchFamily="2" charset="-122"/>
                <a:cs typeface="Times New Roman" pitchFamily="18" charset="0"/>
              </a:rPr>
              <a:t>paintComponent()</a:t>
            </a:r>
            <a:endParaRPr lang="zh-CN" altLang="en-US" sz="2000" b="1">
              <a:latin typeface="Times New Roman" pitchFamily="18" charset="0"/>
              <a:ea typeface="宋体" pitchFamily="2" charset="-122"/>
              <a:cs typeface="Times New Roman" pitchFamily="18" charset="0"/>
            </a:endParaRPr>
          </a:p>
        </p:txBody>
      </p:sp>
      <p:cxnSp>
        <p:nvCxnSpPr>
          <p:cNvPr id="34" name="直接箭头连接符 33"/>
          <p:cNvCxnSpPr/>
          <p:nvPr/>
        </p:nvCxnSpPr>
        <p:spPr bwMode="auto">
          <a:xfrm>
            <a:off x="4267200" y="4572000"/>
            <a:ext cx="0" cy="609601"/>
          </a:xfrm>
          <a:prstGeom prst="straightConnector1">
            <a:avLst/>
          </a:prstGeom>
          <a:noFill/>
          <a:ln w="76200" cap="flat" cmpd="sng" algn="ctr">
            <a:solidFill>
              <a:schemeClr val="tx1"/>
            </a:solidFill>
            <a:prstDash val="solid"/>
            <a:round/>
            <a:headEnd type="none" w="med" len="med"/>
            <a:tailEnd type="arrow"/>
          </a:ln>
          <a:effectLst/>
        </p:spPr>
      </p:cxnSp>
      <p:cxnSp>
        <p:nvCxnSpPr>
          <p:cNvPr id="37" name="直接箭头连接符 36"/>
          <p:cNvCxnSpPr>
            <a:endCxn id="40" idx="1"/>
          </p:cNvCxnSpPr>
          <p:nvPr/>
        </p:nvCxnSpPr>
        <p:spPr bwMode="auto">
          <a:xfrm flipV="1">
            <a:off x="5562600" y="5765006"/>
            <a:ext cx="1143000" cy="102394"/>
          </a:xfrm>
          <a:prstGeom prst="straightConnector1">
            <a:avLst/>
          </a:prstGeom>
          <a:noFill/>
          <a:ln w="76200" cap="flat" cmpd="sng" algn="ctr">
            <a:solidFill>
              <a:schemeClr val="tx1"/>
            </a:solidFill>
            <a:prstDash val="solid"/>
            <a:round/>
            <a:headEnd type="none" w="med" len="med"/>
            <a:tailEnd type="arrow"/>
          </a:ln>
          <a:effectLst/>
        </p:spPr>
      </p:cxnSp>
      <p:pic>
        <p:nvPicPr>
          <p:cNvPr id="40" name="图片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05600" y="4900612"/>
            <a:ext cx="2286000" cy="1728788"/>
          </a:xfrm>
          <a:prstGeom prst="rect">
            <a:avLst/>
          </a:prstGeom>
        </p:spPr>
      </p:pic>
      <p:sp>
        <p:nvSpPr>
          <p:cNvPr id="43" name="TextBox 42"/>
          <p:cNvSpPr txBox="1"/>
          <p:nvPr/>
        </p:nvSpPr>
        <p:spPr>
          <a:xfrm>
            <a:off x="7848600" y="1660469"/>
            <a:ext cx="881973" cy="701731"/>
          </a:xfrm>
          <a:prstGeom prst="rect">
            <a:avLst/>
          </a:prstGeom>
          <a:noFill/>
        </p:spPr>
        <p:txBody>
          <a:bodyPr wrap="none" rtlCol="0">
            <a:spAutoFit/>
          </a:bodyPr>
          <a:lstStyle/>
          <a:p>
            <a:pPr>
              <a:buNone/>
            </a:pPr>
            <a:r>
              <a:rPr lang="zh-CN" altLang="en-US" b="1">
                <a:latin typeface="宋体" pitchFamily="2" charset="-122"/>
                <a:ea typeface="宋体" pitchFamily="2" charset="-122"/>
              </a:rPr>
              <a:t>键盘、</a:t>
            </a:r>
            <a:endParaRPr lang="en-US" altLang="zh-CN" b="1">
              <a:latin typeface="宋体" pitchFamily="2" charset="-122"/>
              <a:ea typeface="宋体" pitchFamily="2" charset="-122"/>
            </a:endParaRPr>
          </a:p>
          <a:p>
            <a:pPr>
              <a:buNone/>
            </a:pPr>
            <a:r>
              <a:rPr lang="zh-CN" altLang="en-US" b="1">
                <a:latin typeface="宋体" pitchFamily="2" charset="-122"/>
                <a:ea typeface="宋体" pitchFamily="2" charset="-122"/>
              </a:rPr>
              <a:t>鼠标</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小球的运动轨迹</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135</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519988" cy="514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63915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里程碑之一</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136</a:t>
            </a:fld>
            <a:endParaRPr lang="en-US" altLang="zh-C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66853"/>
            <a:ext cx="7620000" cy="5175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43400" y="3200400"/>
            <a:ext cx="3962400" cy="954107"/>
          </a:xfrm>
          <a:prstGeom prst="rect">
            <a:avLst/>
          </a:prstGeom>
          <a:noFill/>
        </p:spPr>
        <p:txBody>
          <a:bodyPr wrap="square" rtlCol="0">
            <a:spAutoFit/>
          </a:bodyPr>
          <a:lstStyle/>
          <a:p>
            <a:pPr>
              <a:buNone/>
            </a:pPr>
            <a:r>
              <a:rPr lang="zh-CN" altLang="en-US" sz="2800" b="1">
                <a:solidFill>
                  <a:srgbClr val="990000"/>
                </a:solidFill>
                <a:latin typeface="宋体" pitchFamily="2" charset="-122"/>
                <a:ea typeface="宋体" pitchFamily="2" charset="-122"/>
              </a:rPr>
              <a:t>实现方式：在每个节拍更新一次小球的位置</a:t>
            </a:r>
          </a:p>
        </p:txBody>
      </p:sp>
    </p:spTree>
    <p:extLst>
      <p:ext uri="{BB962C8B-B14F-4D97-AF65-F5344CB8AC3E}">
        <p14:creationId xmlns:p14="http://schemas.microsoft.com/office/powerpoint/2010/main" val="161961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一个节拍</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137</a:t>
            </a:fld>
            <a:endParaRPr lang="en-US" altLang="zh-CN"/>
          </a:p>
        </p:txBody>
      </p:sp>
      <p:sp>
        <p:nvSpPr>
          <p:cNvPr id="3" name="椭圆 2"/>
          <p:cNvSpPr/>
          <p:nvPr/>
        </p:nvSpPr>
        <p:spPr bwMode="auto">
          <a:xfrm>
            <a:off x="3168481" y="2246531"/>
            <a:ext cx="457200" cy="457200"/>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7" name="椭圆 6"/>
          <p:cNvSpPr/>
          <p:nvPr/>
        </p:nvSpPr>
        <p:spPr bwMode="auto">
          <a:xfrm>
            <a:off x="4616281" y="3389531"/>
            <a:ext cx="457200" cy="457200"/>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5" name="TextBox 4"/>
          <p:cNvSpPr txBox="1"/>
          <p:nvPr/>
        </p:nvSpPr>
        <p:spPr>
          <a:xfrm>
            <a:off x="2034093" y="1828800"/>
            <a:ext cx="1210588" cy="646331"/>
          </a:xfrm>
          <a:prstGeom prst="rect">
            <a:avLst/>
          </a:prstGeom>
          <a:noFill/>
        </p:spPr>
        <p:txBody>
          <a:bodyPr wrap="none" rtlCol="0">
            <a:spAutoFit/>
          </a:bodyPr>
          <a:lstStyle/>
          <a:p>
            <a:pPr>
              <a:buNone/>
            </a:pPr>
            <a:r>
              <a:rPr lang="en-US" altLang="zh-CN" sz="3600"/>
              <a:t>(x, y)</a:t>
            </a:r>
            <a:endParaRPr lang="zh-CN" altLang="en-US" sz="3600"/>
          </a:p>
        </p:txBody>
      </p:sp>
      <p:cxnSp>
        <p:nvCxnSpPr>
          <p:cNvPr id="9" name="直接箭头连接符 8"/>
          <p:cNvCxnSpPr/>
          <p:nvPr/>
        </p:nvCxnSpPr>
        <p:spPr bwMode="auto">
          <a:xfrm>
            <a:off x="3549481" y="2627531"/>
            <a:ext cx="1136591" cy="876246"/>
          </a:xfrm>
          <a:prstGeom prst="straightConnector1">
            <a:avLst/>
          </a:prstGeom>
          <a:noFill/>
          <a:ln w="53975" cap="flat" cmpd="sng" algn="ctr">
            <a:solidFill>
              <a:srgbClr val="7030A0"/>
            </a:solidFill>
            <a:prstDash val="solid"/>
            <a:round/>
            <a:headEnd type="none" w="med" len="med"/>
            <a:tailEnd type="stealth" w="lg" len="lg"/>
          </a:ln>
          <a:effectLst/>
        </p:spPr>
      </p:cxnSp>
      <p:sp>
        <p:nvSpPr>
          <p:cNvPr id="17" name="TextBox 16"/>
          <p:cNvSpPr txBox="1"/>
          <p:nvPr/>
        </p:nvSpPr>
        <p:spPr>
          <a:xfrm>
            <a:off x="4540081" y="3846731"/>
            <a:ext cx="2775119" cy="646331"/>
          </a:xfrm>
          <a:prstGeom prst="rect">
            <a:avLst/>
          </a:prstGeom>
          <a:noFill/>
        </p:spPr>
        <p:txBody>
          <a:bodyPr wrap="none" rtlCol="0">
            <a:spAutoFit/>
          </a:bodyPr>
          <a:lstStyle/>
          <a:p>
            <a:pPr>
              <a:buNone/>
            </a:pPr>
            <a:r>
              <a:rPr lang="en-US" altLang="zh-CN" sz="3600"/>
              <a:t>(x+∆</a:t>
            </a:r>
            <a:r>
              <a:rPr lang="en-US" altLang="zh-CN" sz="3600">
                <a:sym typeface="Wingdings 3"/>
              </a:rPr>
              <a:t>x</a:t>
            </a:r>
            <a:r>
              <a:rPr lang="en-US" altLang="zh-CN" sz="3600"/>
              <a:t>, y+∆y)</a:t>
            </a:r>
            <a:endParaRPr lang="zh-CN" altLang="en-US" sz="3600"/>
          </a:p>
        </p:txBody>
      </p:sp>
      <p:cxnSp>
        <p:nvCxnSpPr>
          <p:cNvPr id="18" name="直接箭头连接符 17"/>
          <p:cNvCxnSpPr/>
          <p:nvPr/>
        </p:nvCxnSpPr>
        <p:spPr bwMode="auto">
          <a:xfrm>
            <a:off x="3625681" y="2475131"/>
            <a:ext cx="1224000" cy="0"/>
          </a:xfrm>
          <a:prstGeom prst="straightConnector1">
            <a:avLst/>
          </a:prstGeom>
          <a:noFill/>
          <a:ln w="53975" cap="flat" cmpd="sng" algn="ctr">
            <a:solidFill>
              <a:srgbClr val="7030A0"/>
            </a:solidFill>
            <a:prstDash val="dash"/>
            <a:round/>
            <a:headEnd type="none" w="med" len="med"/>
            <a:tailEnd type="stealth" w="lg" len="lg"/>
          </a:ln>
          <a:effectLst/>
        </p:spPr>
      </p:cxnSp>
      <p:cxnSp>
        <p:nvCxnSpPr>
          <p:cNvPr id="20" name="直接箭头连接符 19"/>
          <p:cNvCxnSpPr/>
          <p:nvPr/>
        </p:nvCxnSpPr>
        <p:spPr bwMode="auto">
          <a:xfrm>
            <a:off x="3397081" y="2703731"/>
            <a:ext cx="0" cy="1044000"/>
          </a:xfrm>
          <a:prstGeom prst="straightConnector1">
            <a:avLst/>
          </a:prstGeom>
          <a:noFill/>
          <a:ln w="53975" cap="flat" cmpd="sng" algn="ctr">
            <a:solidFill>
              <a:srgbClr val="7030A0"/>
            </a:solidFill>
            <a:prstDash val="dash"/>
            <a:round/>
            <a:headEnd type="none" w="med" len="med"/>
            <a:tailEnd type="stealth" w="lg" len="lg"/>
          </a:ln>
          <a:effectLst/>
        </p:spPr>
      </p:cxnSp>
      <p:sp>
        <p:nvSpPr>
          <p:cNvPr id="22" name="TextBox 21"/>
          <p:cNvSpPr txBox="1"/>
          <p:nvPr/>
        </p:nvSpPr>
        <p:spPr>
          <a:xfrm>
            <a:off x="3842454" y="1752600"/>
            <a:ext cx="697627" cy="646331"/>
          </a:xfrm>
          <a:prstGeom prst="rect">
            <a:avLst/>
          </a:prstGeom>
          <a:noFill/>
        </p:spPr>
        <p:txBody>
          <a:bodyPr wrap="none" rtlCol="0">
            <a:spAutoFit/>
          </a:bodyPr>
          <a:lstStyle/>
          <a:p>
            <a:pPr>
              <a:buNone/>
            </a:pPr>
            <a:r>
              <a:rPr lang="en-US" altLang="zh-CN" sz="3600"/>
              <a:t>∆</a:t>
            </a:r>
            <a:r>
              <a:rPr lang="en-US" altLang="zh-CN" sz="3600">
                <a:sym typeface="Wingdings 3"/>
              </a:rPr>
              <a:t>x</a:t>
            </a:r>
            <a:endParaRPr lang="zh-CN" altLang="en-US" sz="3600"/>
          </a:p>
        </p:txBody>
      </p:sp>
      <p:sp>
        <p:nvSpPr>
          <p:cNvPr id="23" name="TextBox 22"/>
          <p:cNvSpPr txBox="1"/>
          <p:nvPr/>
        </p:nvSpPr>
        <p:spPr>
          <a:xfrm>
            <a:off x="2623254" y="2856131"/>
            <a:ext cx="697627" cy="646331"/>
          </a:xfrm>
          <a:prstGeom prst="rect">
            <a:avLst/>
          </a:prstGeom>
          <a:noFill/>
        </p:spPr>
        <p:txBody>
          <a:bodyPr wrap="none" rtlCol="0">
            <a:spAutoFit/>
          </a:bodyPr>
          <a:lstStyle/>
          <a:p>
            <a:pPr>
              <a:buNone/>
            </a:pPr>
            <a:r>
              <a:rPr lang="en-US" altLang="zh-CN" sz="3600"/>
              <a:t>∆y</a:t>
            </a:r>
            <a:endParaRPr lang="zh-CN" altLang="en-US" sz="3600"/>
          </a:p>
        </p:txBody>
      </p:sp>
      <p:sp>
        <p:nvSpPr>
          <p:cNvPr id="21" name="TextBox 20"/>
          <p:cNvSpPr txBox="1"/>
          <p:nvPr/>
        </p:nvSpPr>
        <p:spPr>
          <a:xfrm>
            <a:off x="2590800" y="4648200"/>
            <a:ext cx="4758034" cy="1348061"/>
          </a:xfrm>
          <a:prstGeom prst="rect">
            <a:avLst/>
          </a:prstGeom>
          <a:noFill/>
        </p:spPr>
        <p:txBody>
          <a:bodyPr wrap="none" rtlCol="0">
            <a:spAutoFit/>
          </a:bodyPr>
          <a:lstStyle/>
          <a:p>
            <a:pPr>
              <a:buNone/>
            </a:pPr>
            <a:r>
              <a:rPr lang="zh-CN" altLang="en-US" sz="2400" b="1">
                <a:solidFill>
                  <a:schemeClr val="accent1">
                    <a:lumMod val="50000"/>
                  </a:schemeClr>
                </a:solidFill>
              </a:rPr>
              <a:t>一种实现方法</a:t>
            </a:r>
            <a:endParaRPr lang="en-US" altLang="zh-CN" sz="2400" b="1">
              <a:solidFill>
                <a:schemeClr val="accent1">
                  <a:lumMod val="50000"/>
                </a:schemeClr>
              </a:solidFill>
            </a:endParaRPr>
          </a:p>
          <a:p>
            <a:pPr marL="457200" indent="-457200">
              <a:buFont typeface="Wingdings" pitchFamily="2" charset="2"/>
              <a:buChar char="ü"/>
            </a:pPr>
            <a:r>
              <a:rPr lang="zh-CN" altLang="zh-CN" sz="2400" b="1">
                <a:solidFill>
                  <a:schemeClr val="accent1">
                    <a:lumMod val="50000"/>
                  </a:schemeClr>
                </a:solidFill>
              </a:rPr>
              <a:t>∆</a:t>
            </a:r>
            <a:r>
              <a:rPr lang="en-US" altLang="zh-CN" sz="2400" b="1">
                <a:solidFill>
                  <a:schemeClr val="accent1">
                    <a:lumMod val="50000"/>
                  </a:schemeClr>
                </a:solidFill>
              </a:rPr>
              <a:t>y = 10</a:t>
            </a:r>
          </a:p>
          <a:p>
            <a:pPr marL="457200" indent="-457200">
              <a:buFont typeface="Wingdings" pitchFamily="2" charset="2"/>
              <a:buChar char="ü"/>
            </a:pPr>
            <a:r>
              <a:rPr lang="zh-CN" altLang="zh-CN" sz="2400" b="1">
                <a:solidFill>
                  <a:schemeClr val="accent1">
                    <a:lumMod val="50000"/>
                  </a:schemeClr>
                </a:solidFill>
              </a:rPr>
              <a:t>∆</a:t>
            </a:r>
            <a:r>
              <a:rPr lang="en-US" altLang="zh-CN" sz="2400" b="1">
                <a:solidFill>
                  <a:schemeClr val="accent1">
                    <a:lumMod val="50000"/>
                  </a:schemeClr>
                </a:solidFill>
              </a:rPr>
              <a:t>x</a:t>
            </a:r>
            <a:r>
              <a:rPr lang="zh-CN" altLang="en-US" sz="2400" b="1">
                <a:solidFill>
                  <a:schemeClr val="accent1">
                    <a:lumMod val="50000"/>
                  </a:schemeClr>
                </a:solidFill>
              </a:rPr>
              <a:t>为</a:t>
            </a:r>
            <a:r>
              <a:rPr lang="en-US" altLang="zh-CN" sz="2400" b="1">
                <a:solidFill>
                  <a:schemeClr val="accent1">
                    <a:lumMod val="50000"/>
                  </a:schemeClr>
                </a:solidFill>
              </a:rPr>
              <a:t>-10~10</a:t>
            </a:r>
            <a:r>
              <a:rPr lang="zh-CN" altLang="en-US" sz="2400" b="1">
                <a:solidFill>
                  <a:schemeClr val="accent1">
                    <a:lumMod val="50000"/>
                  </a:schemeClr>
                </a:solidFill>
              </a:rPr>
              <a:t>之间的一个随机数</a:t>
            </a:r>
          </a:p>
        </p:txBody>
      </p:sp>
    </p:spTree>
    <p:extLst>
      <p:ext uri="{BB962C8B-B14F-4D97-AF65-F5344CB8AC3E}">
        <p14:creationId xmlns:p14="http://schemas.microsoft.com/office/powerpoint/2010/main" val="246779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里程碑之二</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138</a:t>
            </a:fld>
            <a:endParaRPr lang="en-US" altLang="zh-CN"/>
          </a:p>
        </p:txBody>
      </p:sp>
      <p:sp>
        <p:nvSpPr>
          <p:cNvPr id="3" name="椭圆 2"/>
          <p:cNvSpPr/>
          <p:nvPr/>
        </p:nvSpPr>
        <p:spPr bwMode="auto">
          <a:xfrm>
            <a:off x="2241262" y="2479404"/>
            <a:ext cx="457200" cy="457200"/>
          </a:xfrm>
          <a:prstGeom prst="ellipse">
            <a:avLst/>
          </a:prstGeom>
          <a:solidFill>
            <a:srgbClr val="DD93D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7" name="椭圆 6"/>
          <p:cNvSpPr/>
          <p:nvPr/>
        </p:nvSpPr>
        <p:spPr bwMode="auto">
          <a:xfrm>
            <a:off x="3689062" y="3622404"/>
            <a:ext cx="457200" cy="457200"/>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cxnSp>
        <p:nvCxnSpPr>
          <p:cNvPr id="9" name="直接箭头连接符 8"/>
          <p:cNvCxnSpPr/>
          <p:nvPr/>
        </p:nvCxnSpPr>
        <p:spPr bwMode="auto">
          <a:xfrm>
            <a:off x="2622262" y="2860404"/>
            <a:ext cx="1136591" cy="876246"/>
          </a:xfrm>
          <a:prstGeom prst="straightConnector1">
            <a:avLst/>
          </a:prstGeom>
          <a:noFill/>
          <a:ln w="53975" cap="flat" cmpd="sng" algn="ctr">
            <a:solidFill>
              <a:srgbClr val="7030A0"/>
            </a:solidFill>
            <a:prstDash val="dash"/>
            <a:round/>
            <a:headEnd type="none" w="med" len="med"/>
            <a:tailEnd type="stealth" w="lg" len="lg"/>
          </a:ln>
          <a:effectLst/>
        </p:spPr>
      </p:cxnSp>
      <p:sp>
        <p:nvSpPr>
          <p:cNvPr id="6" name="矩形 5"/>
          <p:cNvSpPr/>
          <p:nvPr/>
        </p:nvSpPr>
        <p:spPr bwMode="auto">
          <a:xfrm>
            <a:off x="2469862" y="4096800"/>
            <a:ext cx="3549938" cy="228600"/>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cxnSp>
        <p:nvCxnSpPr>
          <p:cNvPr id="15" name="直接箭头连接符 14"/>
          <p:cNvCxnSpPr/>
          <p:nvPr/>
        </p:nvCxnSpPr>
        <p:spPr bwMode="auto">
          <a:xfrm>
            <a:off x="2721600" y="2689800"/>
            <a:ext cx="1224000" cy="0"/>
          </a:xfrm>
          <a:prstGeom prst="straightConnector1">
            <a:avLst/>
          </a:prstGeom>
          <a:noFill/>
          <a:ln w="53975" cap="flat" cmpd="sng" algn="ctr">
            <a:solidFill>
              <a:srgbClr val="7030A0"/>
            </a:solidFill>
            <a:prstDash val="dash"/>
            <a:round/>
            <a:headEnd type="none" w="med" len="med"/>
            <a:tailEnd type="stealth" w="lg" len="lg"/>
          </a:ln>
          <a:effectLst/>
        </p:spPr>
      </p:cxnSp>
      <p:cxnSp>
        <p:nvCxnSpPr>
          <p:cNvPr id="16" name="直接箭头连接符 15"/>
          <p:cNvCxnSpPr/>
          <p:nvPr/>
        </p:nvCxnSpPr>
        <p:spPr bwMode="auto">
          <a:xfrm>
            <a:off x="2491200" y="2918400"/>
            <a:ext cx="0" cy="1044000"/>
          </a:xfrm>
          <a:prstGeom prst="straightConnector1">
            <a:avLst/>
          </a:prstGeom>
          <a:noFill/>
          <a:ln w="53975" cap="flat" cmpd="sng" algn="ctr">
            <a:solidFill>
              <a:srgbClr val="7030A0"/>
            </a:solidFill>
            <a:prstDash val="dash"/>
            <a:round/>
            <a:headEnd type="none" w="med" len="med"/>
            <a:tailEnd type="stealth" w="lg" len="lg"/>
          </a:ln>
          <a:effectLst/>
        </p:spPr>
      </p:cxnSp>
      <p:sp>
        <p:nvSpPr>
          <p:cNvPr id="24" name="TextBox 23"/>
          <p:cNvSpPr txBox="1"/>
          <p:nvPr/>
        </p:nvSpPr>
        <p:spPr>
          <a:xfrm>
            <a:off x="2883773" y="2060138"/>
            <a:ext cx="697627" cy="646331"/>
          </a:xfrm>
          <a:prstGeom prst="rect">
            <a:avLst/>
          </a:prstGeom>
          <a:noFill/>
        </p:spPr>
        <p:txBody>
          <a:bodyPr wrap="none" rtlCol="0">
            <a:spAutoFit/>
          </a:bodyPr>
          <a:lstStyle/>
          <a:p>
            <a:pPr>
              <a:buNone/>
            </a:pPr>
            <a:r>
              <a:rPr lang="en-US" altLang="zh-CN" sz="3600"/>
              <a:t>∆</a:t>
            </a:r>
            <a:r>
              <a:rPr lang="en-US" altLang="zh-CN" sz="3600">
                <a:sym typeface="Wingdings 3"/>
              </a:rPr>
              <a:t>x</a:t>
            </a:r>
            <a:endParaRPr lang="zh-CN" altLang="en-US" sz="3600"/>
          </a:p>
        </p:txBody>
      </p:sp>
      <p:sp>
        <p:nvSpPr>
          <p:cNvPr id="25" name="TextBox 24"/>
          <p:cNvSpPr txBox="1"/>
          <p:nvPr/>
        </p:nvSpPr>
        <p:spPr>
          <a:xfrm>
            <a:off x="1740773" y="3048000"/>
            <a:ext cx="697627" cy="646331"/>
          </a:xfrm>
          <a:prstGeom prst="rect">
            <a:avLst/>
          </a:prstGeom>
          <a:noFill/>
        </p:spPr>
        <p:txBody>
          <a:bodyPr wrap="none" rtlCol="0">
            <a:spAutoFit/>
          </a:bodyPr>
          <a:lstStyle/>
          <a:p>
            <a:pPr>
              <a:buNone/>
            </a:pPr>
            <a:r>
              <a:rPr lang="en-US" altLang="zh-CN" sz="3600"/>
              <a:t>∆y</a:t>
            </a:r>
            <a:endParaRPr lang="zh-CN" altLang="en-US" sz="3600"/>
          </a:p>
        </p:txBody>
      </p:sp>
    </p:spTree>
    <p:extLst>
      <p:ext uri="{BB962C8B-B14F-4D97-AF65-F5344CB8AC3E}">
        <p14:creationId xmlns:p14="http://schemas.microsoft.com/office/powerpoint/2010/main" val="73064259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里程碑之二</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139</a:t>
            </a:fld>
            <a:endParaRPr lang="en-US" altLang="zh-CN"/>
          </a:p>
        </p:txBody>
      </p:sp>
      <p:sp>
        <p:nvSpPr>
          <p:cNvPr id="7" name="椭圆 6"/>
          <p:cNvSpPr/>
          <p:nvPr/>
        </p:nvSpPr>
        <p:spPr bwMode="auto">
          <a:xfrm>
            <a:off x="3689062" y="3622404"/>
            <a:ext cx="457200" cy="457200"/>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6" name="矩形 5"/>
          <p:cNvSpPr/>
          <p:nvPr/>
        </p:nvSpPr>
        <p:spPr bwMode="auto">
          <a:xfrm>
            <a:off x="2469862" y="4096800"/>
            <a:ext cx="3549938" cy="228600"/>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cxnSp>
        <p:nvCxnSpPr>
          <p:cNvPr id="19" name="直接箭头连接符 18"/>
          <p:cNvCxnSpPr/>
          <p:nvPr/>
        </p:nvCxnSpPr>
        <p:spPr bwMode="auto">
          <a:xfrm>
            <a:off x="4140000" y="3870000"/>
            <a:ext cx="1224000" cy="0"/>
          </a:xfrm>
          <a:prstGeom prst="straightConnector1">
            <a:avLst/>
          </a:prstGeom>
          <a:noFill/>
          <a:ln w="53975" cap="flat" cmpd="sng" algn="ctr">
            <a:solidFill>
              <a:srgbClr val="7030A0"/>
            </a:solidFill>
            <a:prstDash val="solid"/>
            <a:round/>
            <a:headEnd type="none" w="med" len="med"/>
            <a:tailEnd type="stealth" w="lg" len="lg"/>
          </a:ln>
          <a:effectLst/>
        </p:spPr>
      </p:cxnSp>
      <p:cxnSp>
        <p:nvCxnSpPr>
          <p:cNvPr id="26" name="直接箭头连接符 25"/>
          <p:cNvCxnSpPr/>
          <p:nvPr/>
        </p:nvCxnSpPr>
        <p:spPr bwMode="auto">
          <a:xfrm>
            <a:off x="3962400" y="2590800"/>
            <a:ext cx="0" cy="1044000"/>
          </a:xfrm>
          <a:prstGeom prst="straightConnector1">
            <a:avLst/>
          </a:prstGeom>
          <a:noFill/>
          <a:ln w="53975" cap="flat" cmpd="sng" algn="ctr">
            <a:solidFill>
              <a:srgbClr val="7030A0"/>
            </a:solidFill>
            <a:prstDash val="solid"/>
            <a:round/>
            <a:headEnd type="stealth" w="lg" len="lg"/>
            <a:tailEnd type="none" w="lg" len="lg"/>
          </a:ln>
          <a:effectLst/>
        </p:spPr>
      </p:cxnSp>
      <p:sp>
        <p:nvSpPr>
          <p:cNvPr id="27" name="TextBox 26"/>
          <p:cNvSpPr txBox="1"/>
          <p:nvPr/>
        </p:nvSpPr>
        <p:spPr>
          <a:xfrm>
            <a:off x="4267200" y="3773269"/>
            <a:ext cx="697627" cy="646331"/>
          </a:xfrm>
          <a:prstGeom prst="rect">
            <a:avLst/>
          </a:prstGeom>
          <a:noFill/>
        </p:spPr>
        <p:txBody>
          <a:bodyPr wrap="none" rtlCol="0">
            <a:spAutoFit/>
          </a:bodyPr>
          <a:lstStyle/>
          <a:p>
            <a:pPr>
              <a:buNone/>
            </a:pPr>
            <a:r>
              <a:rPr lang="en-US" altLang="zh-CN" sz="3600"/>
              <a:t>∆</a:t>
            </a:r>
            <a:r>
              <a:rPr lang="en-US" altLang="zh-CN" sz="3600">
                <a:sym typeface="Wingdings 3"/>
              </a:rPr>
              <a:t>x</a:t>
            </a:r>
            <a:endParaRPr lang="zh-CN" altLang="en-US" sz="3600"/>
          </a:p>
        </p:txBody>
      </p:sp>
      <p:cxnSp>
        <p:nvCxnSpPr>
          <p:cNvPr id="28" name="直接箭头连接符 27"/>
          <p:cNvCxnSpPr/>
          <p:nvPr/>
        </p:nvCxnSpPr>
        <p:spPr bwMode="auto">
          <a:xfrm flipV="1">
            <a:off x="4114800" y="2708004"/>
            <a:ext cx="1066800" cy="1025796"/>
          </a:xfrm>
          <a:prstGeom prst="straightConnector1">
            <a:avLst/>
          </a:prstGeom>
          <a:noFill/>
          <a:ln w="53975" cap="flat" cmpd="sng" algn="ctr">
            <a:solidFill>
              <a:srgbClr val="7030A0"/>
            </a:solidFill>
            <a:prstDash val="solid"/>
            <a:round/>
            <a:headEnd type="none" w="med" len="med"/>
            <a:tailEnd type="stealth" w="lg" len="lg"/>
          </a:ln>
          <a:effectLst/>
        </p:spPr>
      </p:cxnSp>
      <p:sp>
        <p:nvSpPr>
          <p:cNvPr id="29" name="TextBox 28"/>
          <p:cNvSpPr txBox="1"/>
          <p:nvPr/>
        </p:nvSpPr>
        <p:spPr>
          <a:xfrm>
            <a:off x="3110885" y="2782669"/>
            <a:ext cx="851515" cy="646331"/>
          </a:xfrm>
          <a:prstGeom prst="rect">
            <a:avLst/>
          </a:prstGeom>
          <a:noFill/>
        </p:spPr>
        <p:txBody>
          <a:bodyPr wrap="none" rtlCol="0">
            <a:spAutoFit/>
          </a:bodyPr>
          <a:lstStyle/>
          <a:p>
            <a:pPr>
              <a:buNone/>
            </a:pPr>
            <a:r>
              <a:rPr lang="en-US" altLang="zh-CN" sz="3600"/>
              <a:t>-∆y</a:t>
            </a:r>
            <a:endParaRPr lang="zh-CN" altLang="en-US" sz="3600"/>
          </a:p>
        </p:txBody>
      </p:sp>
      <p:sp>
        <p:nvSpPr>
          <p:cNvPr id="30" name="椭圆 29"/>
          <p:cNvSpPr/>
          <p:nvPr/>
        </p:nvSpPr>
        <p:spPr bwMode="auto">
          <a:xfrm>
            <a:off x="5105400" y="2362200"/>
            <a:ext cx="457200" cy="457200"/>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Tree>
    <p:extLst>
      <p:ext uri="{BB962C8B-B14F-4D97-AF65-F5344CB8AC3E}">
        <p14:creationId xmlns:p14="http://schemas.microsoft.com/office/powerpoint/2010/main" val="1718638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ea typeface="宋体" charset="-122"/>
                <a:cs typeface="Times New Roman" panose="02020603050405020304" pitchFamily="18" charset="0"/>
              </a:rPr>
              <a:t>Graphics</a:t>
            </a:r>
            <a:r>
              <a:rPr lang="zh-CN" altLang="en-US">
                <a:latin typeface="宋体" pitchFamily="2" charset="-122"/>
                <a:ea typeface="宋体" charset="-122"/>
              </a:rPr>
              <a:t>类常用方法</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14</a:t>
            </a:fld>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val="2002508505"/>
              </p:ext>
            </p:extLst>
          </p:nvPr>
        </p:nvGraphicFramePr>
        <p:xfrm>
          <a:off x="304800" y="1192687"/>
          <a:ext cx="8534400" cy="5436713"/>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423831">
                <a:tc>
                  <a:txBody>
                    <a:bodyPr/>
                    <a:lstStyle/>
                    <a:p>
                      <a:r>
                        <a:rPr lang="zh-CN" altLang="en-US" sz="1800">
                          <a:solidFill>
                            <a:schemeClr val="tx1"/>
                          </a:solidFill>
                          <a:latin typeface="宋体" pitchFamily="2" charset="-122"/>
                          <a:ea typeface="宋体" pitchFamily="2" charset="-122"/>
                        </a:rPr>
                        <a:t>方法名称</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1800">
                          <a:solidFill>
                            <a:schemeClr val="tx1"/>
                          </a:solidFill>
                          <a:latin typeface="宋体" pitchFamily="2" charset="-122"/>
                          <a:ea typeface="宋体" pitchFamily="2" charset="-122"/>
                        </a:rPr>
                        <a:t>功能描述</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72697">
                <a:tc>
                  <a:txBody>
                    <a:bodyPr/>
                    <a:lstStyle/>
                    <a:p>
                      <a:r>
                        <a:rPr lang="en-US" altLang="zh-CN" sz="1200" b="1">
                          <a:solidFill>
                            <a:schemeClr val="tx1"/>
                          </a:solidFill>
                          <a:latin typeface="Times New Roman" panose="02020603050405020304" pitchFamily="18" charset="0"/>
                          <a:cs typeface="Times New Roman" panose="02020603050405020304" pitchFamily="18" charset="0"/>
                        </a:rPr>
                        <a:t>public void drawString(String str, int x, int y)</a:t>
                      </a:r>
                      <a:endParaRPr lang="zh-CN" altLang="en-US" sz="1200" b="1">
                        <a:solidFill>
                          <a:schemeClr val="tx1"/>
                        </a:solidFill>
                        <a:latin typeface="Times New Roman" panose="02020603050405020304" pitchFamily="18" charset="0"/>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a:solidFill>
                            <a:schemeClr val="tx1"/>
                          </a:solidFill>
                          <a:latin typeface="Times New Roman" panose="02020603050405020304" pitchFamily="18" charset="0"/>
                          <a:ea typeface="宋体" pitchFamily="2" charset="-122"/>
                          <a:cs typeface="Times New Roman" panose="02020603050405020304" pitchFamily="18" charset="0"/>
                        </a:rPr>
                        <a:t>绘制字符串，左上角的坐标是（</a:t>
                      </a:r>
                      <a:r>
                        <a:rPr lang="en-US" altLang="zh-CN" sz="1200" b="1">
                          <a:solidFill>
                            <a:schemeClr val="tx1"/>
                          </a:solidFill>
                          <a:latin typeface="Times New Roman" panose="02020603050405020304" pitchFamily="18" charset="0"/>
                          <a:ea typeface="宋体" pitchFamily="2" charset="-122"/>
                          <a:cs typeface="Times New Roman" panose="02020603050405020304" pitchFamily="18" charset="0"/>
                        </a:rPr>
                        <a:t>x,y)</a:t>
                      </a:r>
                      <a:endParaRPr lang="zh-CN" altLang="en-US" sz="1200" b="1">
                        <a:solidFill>
                          <a:schemeClr val="tx1"/>
                        </a:solidFill>
                        <a:latin typeface="Times New Roman" panose="02020603050405020304" pitchFamily="18" charset="0"/>
                        <a:ea typeface="宋体"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72697">
                <a:tc>
                  <a:txBody>
                    <a:bodyPr/>
                    <a:lstStyle/>
                    <a:p>
                      <a:r>
                        <a:rPr lang="en-US" altLang="zh-CN" sz="1200" b="1" kern="1200">
                          <a:solidFill>
                            <a:schemeClr val="tx1"/>
                          </a:solidFill>
                          <a:latin typeface="Times New Roman" panose="02020603050405020304" pitchFamily="18" charset="0"/>
                          <a:ea typeface="+mn-ea"/>
                          <a:cs typeface="Times New Roman" panose="02020603050405020304" pitchFamily="18" charset="0"/>
                        </a:rPr>
                        <a:t>public void drawLine(int x1, int y1, int x2, int y2)</a:t>
                      </a:r>
                      <a:endParaRPr lang="zh-CN" altLang="en-US" sz="1200" b="1" kern="120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a:solidFill>
                            <a:schemeClr val="tx1"/>
                          </a:solidFill>
                          <a:latin typeface="Times New Roman" panose="02020603050405020304" pitchFamily="18" charset="0"/>
                          <a:ea typeface="宋体" pitchFamily="2" charset="-122"/>
                          <a:cs typeface="Times New Roman" panose="02020603050405020304" pitchFamily="18" charset="0"/>
                        </a:rPr>
                        <a:t>在</a:t>
                      </a:r>
                      <a:r>
                        <a:rPr lang="en-US" altLang="zh-CN" sz="1200" b="1">
                          <a:solidFill>
                            <a:schemeClr val="tx1"/>
                          </a:solidFill>
                          <a:latin typeface="Times New Roman" panose="02020603050405020304" pitchFamily="18" charset="0"/>
                          <a:ea typeface="宋体" pitchFamily="2" charset="-122"/>
                          <a:cs typeface="Times New Roman" panose="02020603050405020304" pitchFamily="18" charset="0"/>
                        </a:rPr>
                        <a:t>(x1,y1)</a:t>
                      </a:r>
                      <a:r>
                        <a:rPr lang="zh-CN" altLang="en-US" sz="1200" b="1">
                          <a:solidFill>
                            <a:schemeClr val="tx1"/>
                          </a:solidFill>
                          <a:latin typeface="Times New Roman" panose="02020603050405020304" pitchFamily="18" charset="0"/>
                          <a:ea typeface="宋体" pitchFamily="2" charset="-122"/>
                          <a:cs typeface="Times New Roman" panose="02020603050405020304" pitchFamily="18" charset="0"/>
                        </a:rPr>
                        <a:t>与</a:t>
                      </a:r>
                      <a:r>
                        <a:rPr lang="en-US" altLang="zh-CN" sz="1200" b="1">
                          <a:solidFill>
                            <a:schemeClr val="tx1"/>
                          </a:solidFill>
                          <a:latin typeface="Times New Roman" panose="02020603050405020304" pitchFamily="18" charset="0"/>
                          <a:ea typeface="宋体" pitchFamily="2" charset="-122"/>
                          <a:cs typeface="Times New Roman" panose="02020603050405020304" pitchFamily="18" charset="0"/>
                        </a:rPr>
                        <a:t>(x2,y2)</a:t>
                      </a:r>
                      <a:r>
                        <a:rPr lang="zh-CN" altLang="en-US" sz="1200" b="1">
                          <a:solidFill>
                            <a:schemeClr val="tx1"/>
                          </a:solidFill>
                          <a:latin typeface="Times New Roman" panose="02020603050405020304" pitchFamily="18" charset="0"/>
                          <a:ea typeface="宋体" pitchFamily="2" charset="-122"/>
                          <a:cs typeface="Times New Roman" panose="02020603050405020304" pitchFamily="18" charset="0"/>
                        </a:rPr>
                        <a:t>两点之间绘制一条线段</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2697">
                <a:tc>
                  <a:txBody>
                    <a:bodyPr/>
                    <a:lstStyle/>
                    <a:p>
                      <a:r>
                        <a:rPr lang="en-US" altLang="zh-CN" sz="1200" b="1" kern="1200">
                          <a:solidFill>
                            <a:schemeClr val="tx1"/>
                          </a:solidFill>
                          <a:latin typeface="Times New Roman" panose="02020603050405020304" pitchFamily="18" charset="0"/>
                          <a:ea typeface="+mn-ea"/>
                          <a:cs typeface="Times New Roman" panose="02020603050405020304" pitchFamily="18" charset="0"/>
                        </a:rPr>
                        <a:t>public void drawRect(int x, int y, int width, int height)</a:t>
                      </a:r>
                      <a:endParaRPr lang="zh-CN" altLang="en-US" sz="1200" b="1" kern="120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000" b="1">
                          <a:solidFill>
                            <a:schemeClr val="tx1"/>
                          </a:solidFill>
                          <a:latin typeface="Times New Roman" panose="02020603050405020304" pitchFamily="18" charset="0"/>
                          <a:ea typeface="宋体" pitchFamily="2" charset="-122"/>
                          <a:cs typeface="Times New Roman" panose="02020603050405020304" pitchFamily="18" charset="0"/>
                        </a:rPr>
                        <a:t>用指定的</a:t>
                      </a:r>
                      <a:r>
                        <a:rPr lang="en-US" altLang="zh-CN" sz="1000" b="1">
                          <a:solidFill>
                            <a:schemeClr val="tx1"/>
                          </a:solidFill>
                          <a:latin typeface="Times New Roman" panose="02020603050405020304" pitchFamily="18" charset="0"/>
                          <a:ea typeface="宋体" pitchFamily="2" charset="-122"/>
                          <a:cs typeface="Times New Roman" panose="02020603050405020304" pitchFamily="18" charset="0"/>
                        </a:rPr>
                        <a:t>width</a:t>
                      </a:r>
                      <a:r>
                        <a:rPr lang="zh-CN" altLang="en-US" sz="1000" b="1">
                          <a:solidFill>
                            <a:schemeClr val="tx1"/>
                          </a:solidFill>
                          <a:latin typeface="Times New Roman" panose="02020603050405020304" pitchFamily="18" charset="0"/>
                          <a:ea typeface="宋体" pitchFamily="2" charset="-122"/>
                          <a:cs typeface="Times New Roman" panose="02020603050405020304" pitchFamily="18" charset="0"/>
                        </a:rPr>
                        <a:t>和</a:t>
                      </a:r>
                      <a:r>
                        <a:rPr lang="en-US" altLang="zh-CN" sz="1000" b="1">
                          <a:solidFill>
                            <a:schemeClr val="tx1"/>
                          </a:solidFill>
                          <a:latin typeface="Times New Roman" panose="02020603050405020304" pitchFamily="18" charset="0"/>
                          <a:ea typeface="宋体" pitchFamily="2" charset="-122"/>
                          <a:cs typeface="Times New Roman" panose="02020603050405020304" pitchFamily="18" charset="0"/>
                        </a:rPr>
                        <a:t>height</a:t>
                      </a:r>
                      <a:r>
                        <a:rPr lang="zh-CN" altLang="en-US" sz="1000" b="1">
                          <a:solidFill>
                            <a:schemeClr val="tx1"/>
                          </a:solidFill>
                          <a:latin typeface="Times New Roman" panose="02020603050405020304" pitchFamily="18" charset="0"/>
                          <a:ea typeface="宋体" pitchFamily="2" charset="-122"/>
                          <a:cs typeface="Times New Roman" panose="02020603050405020304" pitchFamily="18" charset="0"/>
                        </a:rPr>
                        <a:t>绘制矩形，左上角坐标为</a:t>
                      </a:r>
                      <a:r>
                        <a:rPr lang="en-US" altLang="zh-CN" sz="1000" b="1">
                          <a:solidFill>
                            <a:schemeClr val="tx1"/>
                          </a:solidFill>
                          <a:latin typeface="Times New Roman" panose="02020603050405020304" pitchFamily="18" charset="0"/>
                          <a:ea typeface="宋体" pitchFamily="2" charset="-122"/>
                          <a:cs typeface="Times New Roman" panose="02020603050405020304" pitchFamily="18" charset="0"/>
                        </a:rPr>
                        <a:t>(x,y)</a:t>
                      </a:r>
                      <a:endParaRPr lang="zh-CN" altLang="en-US" sz="1000" b="1">
                        <a:solidFill>
                          <a:schemeClr val="tx1"/>
                        </a:solidFill>
                        <a:latin typeface="Times New Roman" panose="02020603050405020304" pitchFamily="18" charset="0"/>
                        <a:ea typeface="宋体"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72697">
                <a:tc>
                  <a:txBody>
                    <a:bodyPr/>
                    <a:lstStyle/>
                    <a:p>
                      <a:r>
                        <a:rPr lang="en-US" altLang="zh-CN" sz="1200" b="1" kern="1200">
                          <a:solidFill>
                            <a:schemeClr val="tx1"/>
                          </a:solidFill>
                          <a:latin typeface="Times New Roman" panose="02020603050405020304" pitchFamily="18" charset="0"/>
                          <a:ea typeface="+mn-ea"/>
                          <a:cs typeface="Times New Roman" panose="02020603050405020304" pitchFamily="18" charset="0"/>
                        </a:rPr>
                        <a:t>public void fillRect(int x, int y, int width, int height)</a:t>
                      </a:r>
                      <a:endParaRPr lang="zh-CN" altLang="en-US" sz="1200" b="1" kern="120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000" b="1">
                          <a:solidFill>
                            <a:schemeClr val="tx1"/>
                          </a:solidFill>
                          <a:latin typeface="Times New Roman" panose="02020603050405020304" pitchFamily="18" charset="0"/>
                          <a:ea typeface="宋体" pitchFamily="2" charset="-122"/>
                          <a:cs typeface="Times New Roman" panose="02020603050405020304" pitchFamily="18" charset="0"/>
                        </a:rPr>
                        <a:t>用指定的</a:t>
                      </a:r>
                      <a:r>
                        <a:rPr lang="en-US" altLang="zh-CN" sz="1000" b="1">
                          <a:solidFill>
                            <a:schemeClr val="tx1"/>
                          </a:solidFill>
                          <a:latin typeface="Times New Roman" panose="02020603050405020304" pitchFamily="18" charset="0"/>
                          <a:ea typeface="宋体" pitchFamily="2" charset="-122"/>
                          <a:cs typeface="Times New Roman" panose="02020603050405020304" pitchFamily="18" charset="0"/>
                        </a:rPr>
                        <a:t>width</a:t>
                      </a:r>
                      <a:r>
                        <a:rPr lang="zh-CN" altLang="en-US" sz="1000" b="1">
                          <a:solidFill>
                            <a:schemeClr val="tx1"/>
                          </a:solidFill>
                          <a:latin typeface="Times New Roman" panose="02020603050405020304" pitchFamily="18" charset="0"/>
                          <a:ea typeface="宋体" pitchFamily="2" charset="-122"/>
                          <a:cs typeface="Times New Roman" panose="02020603050405020304" pitchFamily="18" charset="0"/>
                        </a:rPr>
                        <a:t>和</a:t>
                      </a:r>
                      <a:r>
                        <a:rPr lang="en-US" altLang="zh-CN" sz="1000" b="1">
                          <a:solidFill>
                            <a:schemeClr val="tx1"/>
                          </a:solidFill>
                          <a:latin typeface="Times New Roman" panose="02020603050405020304" pitchFamily="18" charset="0"/>
                          <a:ea typeface="宋体" pitchFamily="2" charset="-122"/>
                          <a:cs typeface="Times New Roman" panose="02020603050405020304" pitchFamily="18" charset="0"/>
                        </a:rPr>
                        <a:t>height</a:t>
                      </a:r>
                      <a:r>
                        <a:rPr lang="zh-CN" altLang="en-US" sz="1000" b="1">
                          <a:solidFill>
                            <a:schemeClr val="tx1"/>
                          </a:solidFill>
                          <a:latin typeface="Times New Roman" panose="02020603050405020304" pitchFamily="18" charset="0"/>
                          <a:ea typeface="宋体" pitchFamily="2" charset="-122"/>
                          <a:cs typeface="Times New Roman" panose="02020603050405020304" pitchFamily="18" charset="0"/>
                        </a:rPr>
                        <a:t>绘制一个实心矩形，左上角坐标为</a:t>
                      </a:r>
                      <a:r>
                        <a:rPr lang="en-US" altLang="zh-CN" sz="1000" b="1">
                          <a:solidFill>
                            <a:schemeClr val="tx1"/>
                          </a:solidFill>
                          <a:latin typeface="Times New Roman" panose="02020603050405020304" pitchFamily="18" charset="0"/>
                          <a:ea typeface="宋体" pitchFamily="2" charset="-122"/>
                          <a:cs typeface="Times New Roman" panose="02020603050405020304" pitchFamily="18" charset="0"/>
                        </a:rPr>
                        <a:t>(x,y)</a:t>
                      </a:r>
                      <a:endParaRPr lang="zh-CN" altLang="en-US" sz="1000" b="1">
                        <a:solidFill>
                          <a:schemeClr val="tx1"/>
                        </a:solidFill>
                        <a:latin typeface="Times New Roman" panose="02020603050405020304" pitchFamily="18" charset="0"/>
                        <a:ea typeface="宋体"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72697">
                <a:tc>
                  <a:txBody>
                    <a:bodyPr/>
                    <a:lstStyle/>
                    <a:p>
                      <a:r>
                        <a:rPr lang="en-US" altLang="zh-CN" sz="1200" b="1" kern="1200">
                          <a:solidFill>
                            <a:schemeClr val="tx1"/>
                          </a:solidFill>
                          <a:latin typeface="Times New Roman" panose="02020603050405020304" pitchFamily="18" charset="0"/>
                          <a:ea typeface="+mn-ea"/>
                          <a:cs typeface="Times New Roman" panose="02020603050405020304" pitchFamily="18" charset="0"/>
                        </a:rPr>
                        <a:t>public void clearRect(int x, int y, int width, int height)</a:t>
                      </a:r>
                      <a:endParaRPr lang="zh-CN" altLang="en-US" sz="1200" b="1" kern="120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000" b="1">
                          <a:solidFill>
                            <a:schemeClr val="tx1"/>
                          </a:solidFill>
                          <a:latin typeface="宋体" pitchFamily="2" charset="-122"/>
                          <a:ea typeface="宋体" pitchFamily="2" charset="-122"/>
                          <a:cs typeface="Times New Roman" pitchFamily="18" charset="0"/>
                        </a:rPr>
                        <a:t>用指定的</a:t>
                      </a:r>
                      <a:r>
                        <a:rPr lang="en-US" altLang="zh-CN" sz="1000" b="1">
                          <a:solidFill>
                            <a:schemeClr val="tx1"/>
                          </a:solidFill>
                          <a:latin typeface="宋体" pitchFamily="2" charset="-122"/>
                          <a:ea typeface="宋体" pitchFamily="2" charset="-122"/>
                          <a:cs typeface="Times New Roman" pitchFamily="18" charset="0"/>
                        </a:rPr>
                        <a:t>width</a:t>
                      </a:r>
                      <a:r>
                        <a:rPr lang="zh-CN" altLang="en-US" sz="1000" b="1">
                          <a:solidFill>
                            <a:schemeClr val="tx1"/>
                          </a:solidFill>
                          <a:latin typeface="宋体" pitchFamily="2" charset="-122"/>
                          <a:ea typeface="宋体" pitchFamily="2" charset="-122"/>
                          <a:cs typeface="Times New Roman" pitchFamily="18" charset="0"/>
                        </a:rPr>
                        <a:t>和</a:t>
                      </a:r>
                      <a:r>
                        <a:rPr lang="en-US" altLang="zh-CN" sz="1000" b="1">
                          <a:solidFill>
                            <a:schemeClr val="tx1"/>
                          </a:solidFill>
                          <a:latin typeface="宋体" pitchFamily="2" charset="-122"/>
                          <a:ea typeface="宋体" pitchFamily="2" charset="-122"/>
                          <a:cs typeface="Times New Roman" pitchFamily="18" charset="0"/>
                        </a:rPr>
                        <a:t>height</a:t>
                      </a:r>
                      <a:r>
                        <a:rPr lang="zh-CN" altLang="en-US" sz="1000" b="1">
                          <a:solidFill>
                            <a:schemeClr val="tx1"/>
                          </a:solidFill>
                          <a:latin typeface="宋体" pitchFamily="2" charset="-122"/>
                          <a:ea typeface="宋体" pitchFamily="2" charset="-122"/>
                          <a:cs typeface="Times New Roman" pitchFamily="18" charset="0"/>
                        </a:rPr>
                        <a:t>，以当前背景色绘制一个实心矩形</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93895">
                <a:tc>
                  <a:txBody>
                    <a:bodyPr/>
                    <a:lstStyle/>
                    <a:p>
                      <a:r>
                        <a:rPr lang="en-US" altLang="zh-CN" sz="1000" b="1" kern="1200">
                          <a:solidFill>
                            <a:schemeClr val="tx1"/>
                          </a:solidFill>
                          <a:latin typeface="Times New Roman" panose="02020603050405020304" pitchFamily="18" charset="0"/>
                          <a:ea typeface="+mn-ea"/>
                          <a:cs typeface="Times New Roman" panose="02020603050405020304" pitchFamily="18" charset="0"/>
                        </a:rPr>
                        <a:t>public void drawRoundRect(int x, int y, int width, int height, int arcWidth, int arcHeight)</a:t>
                      </a:r>
                      <a:endParaRPr lang="zh-CN" altLang="en-US" sz="1000" b="1" kern="120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000" b="1">
                          <a:solidFill>
                            <a:schemeClr val="tx1"/>
                          </a:solidFill>
                          <a:latin typeface="宋体" pitchFamily="2" charset="-122"/>
                          <a:ea typeface="宋体" pitchFamily="2" charset="-122"/>
                          <a:cs typeface="Times New Roman" pitchFamily="18" charset="0"/>
                        </a:rPr>
                        <a:t>用指定的</a:t>
                      </a:r>
                      <a:r>
                        <a:rPr lang="en-US" altLang="zh-CN" sz="1000" b="1">
                          <a:solidFill>
                            <a:schemeClr val="tx1"/>
                          </a:solidFill>
                          <a:latin typeface="宋体" pitchFamily="2" charset="-122"/>
                          <a:ea typeface="宋体" pitchFamily="2" charset="-122"/>
                          <a:cs typeface="Times New Roman" pitchFamily="18" charset="0"/>
                        </a:rPr>
                        <a:t>width</a:t>
                      </a:r>
                      <a:r>
                        <a:rPr lang="zh-CN" altLang="en-US" sz="1000" b="1">
                          <a:solidFill>
                            <a:schemeClr val="tx1"/>
                          </a:solidFill>
                          <a:latin typeface="宋体" pitchFamily="2" charset="-122"/>
                          <a:ea typeface="宋体" pitchFamily="2" charset="-122"/>
                          <a:cs typeface="Times New Roman" pitchFamily="18" charset="0"/>
                        </a:rPr>
                        <a:t>和</a:t>
                      </a:r>
                      <a:r>
                        <a:rPr lang="en-US" altLang="zh-CN" sz="1000" b="1">
                          <a:solidFill>
                            <a:schemeClr val="tx1"/>
                          </a:solidFill>
                          <a:latin typeface="宋体" pitchFamily="2" charset="-122"/>
                          <a:ea typeface="宋体" pitchFamily="2" charset="-122"/>
                          <a:cs typeface="Times New Roman" pitchFamily="18" charset="0"/>
                        </a:rPr>
                        <a:t>height</a:t>
                      </a:r>
                      <a:r>
                        <a:rPr lang="zh-CN" altLang="en-US" sz="1000" b="1">
                          <a:solidFill>
                            <a:schemeClr val="tx1"/>
                          </a:solidFill>
                          <a:latin typeface="宋体" pitchFamily="2" charset="-122"/>
                          <a:ea typeface="宋体" pitchFamily="2" charset="-122"/>
                          <a:cs typeface="Times New Roman" pitchFamily="18" charset="0"/>
                        </a:rPr>
                        <a:t>绘制一个圆角矩形，圆角是一个椭圆的</a:t>
                      </a:r>
                      <a:r>
                        <a:rPr lang="en-US" altLang="zh-CN" sz="1000" b="1">
                          <a:solidFill>
                            <a:schemeClr val="tx1"/>
                          </a:solidFill>
                          <a:latin typeface="宋体" pitchFamily="2" charset="-122"/>
                          <a:ea typeface="宋体" pitchFamily="2" charset="-122"/>
                          <a:cs typeface="Times New Roman" pitchFamily="18" charset="0"/>
                        </a:rPr>
                        <a:t>1/4</a:t>
                      </a:r>
                      <a:r>
                        <a:rPr lang="zh-CN" altLang="en-US" sz="1000" b="1">
                          <a:solidFill>
                            <a:schemeClr val="tx1"/>
                          </a:solidFill>
                          <a:latin typeface="宋体" pitchFamily="2" charset="-122"/>
                          <a:ea typeface="宋体" pitchFamily="2" charset="-122"/>
                          <a:cs typeface="Times New Roman" pitchFamily="18" charset="0"/>
                        </a:rPr>
                        <a:t>弧，此椭圆由</a:t>
                      </a:r>
                      <a:r>
                        <a:rPr lang="en-US" altLang="zh-CN" sz="1000" b="1">
                          <a:solidFill>
                            <a:schemeClr val="tx1"/>
                          </a:solidFill>
                          <a:latin typeface="宋体" pitchFamily="2" charset="-122"/>
                          <a:ea typeface="宋体" pitchFamily="2" charset="-122"/>
                          <a:cs typeface="Times New Roman" pitchFamily="18" charset="0"/>
                        </a:rPr>
                        <a:t>arcWidth</a:t>
                      </a:r>
                      <a:r>
                        <a:rPr lang="zh-CN" altLang="en-US" sz="1000" b="1">
                          <a:solidFill>
                            <a:schemeClr val="tx1"/>
                          </a:solidFill>
                          <a:latin typeface="宋体" pitchFamily="2" charset="-122"/>
                          <a:ea typeface="宋体" pitchFamily="2" charset="-122"/>
                          <a:cs typeface="Times New Roman" pitchFamily="18" charset="0"/>
                        </a:rPr>
                        <a:t>、</a:t>
                      </a:r>
                      <a:r>
                        <a:rPr lang="en-US" altLang="zh-CN" sz="1000" b="1">
                          <a:solidFill>
                            <a:schemeClr val="tx1"/>
                          </a:solidFill>
                          <a:latin typeface="宋体" pitchFamily="2" charset="-122"/>
                          <a:ea typeface="宋体" pitchFamily="2" charset="-122"/>
                          <a:cs typeface="Times New Roman" pitchFamily="18" charset="0"/>
                        </a:rPr>
                        <a:t>arcHeight</a:t>
                      </a:r>
                      <a:r>
                        <a:rPr lang="zh-CN" altLang="en-US" sz="1000" b="1">
                          <a:solidFill>
                            <a:schemeClr val="tx1"/>
                          </a:solidFill>
                          <a:latin typeface="宋体" pitchFamily="2" charset="-122"/>
                          <a:ea typeface="宋体" pitchFamily="2" charset="-122"/>
                          <a:cs typeface="Times New Roman" pitchFamily="18" charset="0"/>
                        </a:rPr>
                        <a:t>确定两轴长。</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66161">
                <a:tc>
                  <a:txBody>
                    <a:bodyPr/>
                    <a:lstStyle/>
                    <a:p>
                      <a:r>
                        <a:rPr lang="en-US" altLang="zh-CN" sz="1000" b="1" kern="1200">
                          <a:solidFill>
                            <a:schemeClr val="tx1"/>
                          </a:solidFill>
                          <a:latin typeface="Times New Roman" panose="02020603050405020304" pitchFamily="18" charset="0"/>
                          <a:ea typeface="+mn-ea"/>
                          <a:cs typeface="Times New Roman" panose="02020603050405020304" pitchFamily="18" charset="0"/>
                        </a:rPr>
                        <a:t>public void fillRoundRect(int x, int y, int width, int height, int arcWidth, int arcHeight)</a:t>
                      </a:r>
                      <a:endParaRPr lang="zh-CN" altLang="en-US" sz="1000" b="1" kern="120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000" b="1">
                          <a:solidFill>
                            <a:schemeClr val="tx1"/>
                          </a:solidFill>
                          <a:latin typeface="宋体" pitchFamily="2" charset="-122"/>
                          <a:ea typeface="宋体" pitchFamily="2" charset="-122"/>
                          <a:cs typeface="Times New Roman" pitchFamily="18" charset="0"/>
                        </a:rPr>
                        <a:t>用当前色绘制实心圆角矩形，各参数含义同</a:t>
                      </a:r>
                      <a:r>
                        <a:rPr lang="en-US" altLang="zh-CN" sz="1000" b="1">
                          <a:solidFill>
                            <a:schemeClr val="tx1"/>
                          </a:solidFill>
                          <a:latin typeface="宋体" pitchFamily="2" charset="-122"/>
                          <a:ea typeface="宋体" pitchFamily="2" charset="-122"/>
                          <a:cs typeface="Times New Roman" pitchFamily="18" charset="0"/>
                        </a:rPr>
                        <a:t>drawRoundRect</a:t>
                      </a:r>
                      <a:r>
                        <a:rPr lang="zh-CN" altLang="en-US" sz="1000" b="1">
                          <a:solidFill>
                            <a:schemeClr val="tx1"/>
                          </a:solidFill>
                          <a:latin typeface="宋体" pitchFamily="2" charset="-122"/>
                          <a:ea typeface="宋体" pitchFamily="2" charset="-122"/>
                          <a:cs typeface="Times New Roman" pitchFamily="18" charset="0"/>
                        </a:rPr>
                        <a:t>。</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93895">
                <a:tc>
                  <a:txBody>
                    <a:bodyPr/>
                    <a:lstStyle/>
                    <a:p>
                      <a:r>
                        <a:rPr lang="en-US" altLang="zh-CN" sz="1200" b="1" kern="1200">
                          <a:solidFill>
                            <a:schemeClr val="tx1"/>
                          </a:solidFill>
                          <a:latin typeface="Times New Roman" panose="02020603050405020304" pitchFamily="18" charset="0"/>
                          <a:ea typeface="+mn-ea"/>
                          <a:cs typeface="Times New Roman" panose="02020603050405020304" pitchFamily="18" charset="0"/>
                        </a:rPr>
                        <a:t>public void drawPolygon(int[] xPoints, int [] yPoints, int nPoints)</a:t>
                      </a:r>
                      <a:endParaRPr lang="zh-CN" altLang="en-US" sz="1200" b="1" kern="120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000" b="1">
                          <a:solidFill>
                            <a:schemeClr val="tx1"/>
                          </a:solidFill>
                          <a:latin typeface="宋体" pitchFamily="2" charset="-122"/>
                          <a:ea typeface="宋体" pitchFamily="2" charset="-122"/>
                          <a:cs typeface="Times New Roman" pitchFamily="18" charset="0"/>
                        </a:rPr>
                        <a:t>用</a:t>
                      </a:r>
                      <a:r>
                        <a:rPr lang="en-US" altLang="zh-CN" sz="1000" b="1">
                          <a:solidFill>
                            <a:schemeClr val="tx1"/>
                          </a:solidFill>
                          <a:latin typeface="宋体" pitchFamily="2" charset="-122"/>
                          <a:ea typeface="宋体" pitchFamily="2" charset="-122"/>
                          <a:cs typeface="Times New Roman" pitchFamily="18" charset="0"/>
                        </a:rPr>
                        <a:t>xPoints</a:t>
                      </a:r>
                      <a:r>
                        <a:rPr lang="zh-CN" altLang="en-US" sz="1000" b="1">
                          <a:solidFill>
                            <a:schemeClr val="tx1"/>
                          </a:solidFill>
                          <a:latin typeface="宋体" pitchFamily="2" charset="-122"/>
                          <a:ea typeface="宋体" pitchFamily="2" charset="-122"/>
                          <a:cs typeface="Times New Roman" pitchFamily="18" charset="0"/>
                        </a:rPr>
                        <a:t>，</a:t>
                      </a:r>
                      <a:r>
                        <a:rPr lang="en-US" altLang="zh-CN" sz="1000" b="1">
                          <a:solidFill>
                            <a:schemeClr val="tx1"/>
                          </a:solidFill>
                          <a:latin typeface="宋体" pitchFamily="2" charset="-122"/>
                          <a:ea typeface="宋体" pitchFamily="2" charset="-122"/>
                          <a:cs typeface="Times New Roman" pitchFamily="18" charset="0"/>
                        </a:rPr>
                        <a:t>yPoints</a:t>
                      </a:r>
                      <a:r>
                        <a:rPr lang="zh-CN" altLang="en-US" sz="1000" b="1">
                          <a:solidFill>
                            <a:schemeClr val="tx1"/>
                          </a:solidFill>
                          <a:latin typeface="宋体" pitchFamily="2" charset="-122"/>
                          <a:ea typeface="宋体" pitchFamily="2" charset="-122"/>
                          <a:cs typeface="Times New Roman" pitchFamily="18" charset="0"/>
                        </a:rPr>
                        <a:t>数组指定的点的坐标依次相连绘制多边形，共选用前</a:t>
                      </a:r>
                      <a:r>
                        <a:rPr lang="en-US" altLang="zh-CN" sz="1000" b="1">
                          <a:solidFill>
                            <a:schemeClr val="tx1"/>
                          </a:solidFill>
                          <a:latin typeface="宋体" pitchFamily="2" charset="-122"/>
                          <a:ea typeface="宋体" pitchFamily="2" charset="-122"/>
                          <a:cs typeface="Times New Roman" pitchFamily="18" charset="0"/>
                        </a:rPr>
                        <a:t>nPoints</a:t>
                      </a:r>
                      <a:r>
                        <a:rPr lang="zh-CN" altLang="en-US" sz="1000" b="1">
                          <a:solidFill>
                            <a:schemeClr val="tx1"/>
                          </a:solidFill>
                          <a:latin typeface="宋体" pitchFamily="2" charset="-122"/>
                          <a:ea typeface="宋体" pitchFamily="2" charset="-122"/>
                          <a:cs typeface="Times New Roman" pitchFamily="18" charset="0"/>
                        </a:rPr>
                        <a:t>个点。</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72697">
                <a:tc>
                  <a:txBody>
                    <a:bodyPr/>
                    <a:lstStyle/>
                    <a:p>
                      <a:r>
                        <a:rPr lang="en-US" altLang="zh-CN" sz="1200" b="1" kern="1200">
                          <a:solidFill>
                            <a:schemeClr val="tx1"/>
                          </a:solidFill>
                          <a:latin typeface="Times New Roman" panose="02020603050405020304" pitchFamily="18" charset="0"/>
                          <a:ea typeface="+mn-ea"/>
                          <a:cs typeface="Times New Roman" panose="02020603050405020304" pitchFamily="18" charset="0"/>
                        </a:rPr>
                        <a:t>public void fillPolygon(int[] xPoints, int [] yPoints, int nPoints)</a:t>
                      </a:r>
                      <a:endParaRPr lang="zh-CN" altLang="en-US" sz="1200" b="1" kern="120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a:solidFill>
                            <a:schemeClr val="tx1"/>
                          </a:solidFill>
                          <a:latin typeface="宋体" pitchFamily="2" charset="-122"/>
                          <a:ea typeface="宋体" pitchFamily="2" charset="-122"/>
                          <a:cs typeface="Times New Roman" pitchFamily="18" charset="0"/>
                        </a:rPr>
                        <a:t>绘制实心多边形，各参数含义同</a:t>
                      </a:r>
                      <a:r>
                        <a:rPr lang="en-US" altLang="zh-CN" sz="1200" b="1">
                          <a:solidFill>
                            <a:schemeClr val="tx1"/>
                          </a:solidFill>
                          <a:latin typeface="宋体" pitchFamily="2" charset="-122"/>
                          <a:ea typeface="宋体" pitchFamily="2" charset="-122"/>
                          <a:cs typeface="Times New Roman" pitchFamily="18" charset="0"/>
                        </a:rPr>
                        <a:t>drawPolygon</a:t>
                      </a:r>
                      <a:r>
                        <a:rPr lang="zh-CN" altLang="en-US" sz="1200" b="1">
                          <a:solidFill>
                            <a:schemeClr val="tx1"/>
                          </a:solidFill>
                          <a:latin typeface="宋体" pitchFamily="2" charset="-122"/>
                          <a:ea typeface="宋体" pitchFamily="2" charset="-122"/>
                          <a:cs typeface="Times New Roman" pitchFamily="18" charset="0"/>
                        </a:rPr>
                        <a:t>。</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72697">
                <a:tc>
                  <a:txBody>
                    <a:bodyPr/>
                    <a:lstStyle/>
                    <a:p>
                      <a:r>
                        <a:rPr lang="en-US" altLang="zh-CN" sz="1200" b="1" kern="1200">
                          <a:solidFill>
                            <a:schemeClr val="tx1"/>
                          </a:solidFill>
                          <a:latin typeface="Times New Roman" panose="02020603050405020304" pitchFamily="18" charset="0"/>
                          <a:ea typeface="+mn-ea"/>
                          <a:cs typeface="Times New Roman" panose="02020603050405020304" pitchFamily="18" charset="0"/>
                        </a:rPr>
                        <a:t>public void drawOval(int x, int y, int width, int height)</a:t>
                      </a:r>
                      <a:endParaRPr lang="zh-CN" altLang="en-US" sz="1200" b="1" kern="120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a:solidFill>
                            <a:schemeClr val="tx1"/>
                          </a:solidFill>
                          <a:latin typeface="宋体" pitchFamily="2" charset="-122"/>
                          <a:ea typeface="宋体" pitchFamily="2" charset="-122"/>
                          <a:cs typeface="Times New Roman" pitchFamily="18" charset="0"/>
                        </a:rPr>
                        <a:t>用指定的</a:t>
                      </a:r>
                      <a:r>
                        <a:rPr lang="en-US" altLang="zh-CN" sz="1200" b="1">
                          <a:solidFill>
                            <a:schemeClr val="tx1"/>
                          </a:solidFill>
                          <a:latin typeface="宋体" pitchFamily="2" charset="-122"/>
                          <a:ea typeface="宋体" pitchFamily="2" charset="-122"/>
                          <a:cs typeface="Times New Roman" pitchFamily="18" charset="0"/>
                        </a:rPr>
                        <a:t>width</a:t>
                      </a:r>
                      <a:r>
                        <a:rPr lang="zh-CN" altLang="en-US" sz="1200" b="1">
                          <a:solidFill>
                            <a:schemeClr val="tx1"/>
                          </a:solidFill>
                          <a:latin typeface="宋体" pitchFamily="2" charset="-122"/>
                          <a:ea typeface="宋体" pitchFamily="2" charset="-122"/>
                          <a:cs typeface="Times New Roman" pitchFamily="18" charset="0"/>
                        </a:rPr>
                        <a:t>和</a:t>
                      </a:r>
                      <a:r>
                        <a:rPr lang="en-US" altLang="zh-CN" sz="1200" b="1">
                          <a:solidFill>
                            <a:schemeClr val="tx1"/>
                          </a:solidFill>
                          <a:latin typeface="宋体" pitchFamily="2" charset="-122"/>
                          <a:ea typeface="宋体" pitchFamily="2" charset="-122"/>
                          <a:cs typeface="Times New Roman" pitchFamily="18" charset="0"/>
                        </a:rPr>
                        <a:t>height</a:t>
                      </a:r>
                      <a:r>
                        <a:rPr lang="zh-CN" altLang="en-US" sz="1200" b="1">
                          <a:solidFill>
                            <a:schemeClr val="tx1"/>
                          </a:solidFill>
                          <a:latin typeface="宋体" pitchFamily="2" charset="-122"/>
                          <a:ea typeface="宋体" pitchFamily="2" charset="-122"/>
                          <a:cs typeface="Times New Roman" pitchFamily="18" charset="0"/>
                        </a:rPr>
                        <a:t>，以当前色绘制一个椭圆</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72697">
                <a:tc>
                  <a:txBody>
                    <a:bodyPr/>
                    <a:lstStyle/>
                    <a:p>
                      <a:r>
                        <a:rPr lang="en-US" altLang="zh-CN" sz="1200" b="1" kern="1200">
                          <a:solidFill>
                            <a:schemeClr val="tx1"/>
                          </a:solidFill>
                          <a:latin typeface="Times New Roman" panose="02020603050405020304" pitchFamily="18" charset="0"/>
                          <a:ea typeface="+mn-ea"/>
                          <a:cs typeface="Times New Roman" panose="02020603050405020304" pitchFamily="18" charset="0"/>
                        </a:rPr>
                        <a:t>public void fillOval(int x, int y, int width, int height)</a:t>
                      </a:r>
                      <a:endParaRPr lang="zh-CN" altLang="en-US" sz="1200" b="1" kern="120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a:solidFill>
                            <a:schemeClr val="tx1"/>
                          </a:solidFill>
                          <a:latin typeface="宋体" pitchFamily="2" charset="-122"/>
                          <a:ea typeface="宋体" pitchFamily="2" charset="-122"/>
                          <a:cs typeface="Times New Roman" pitchFamily="18" charset="0"/>
                        </a:rPr>
                        <a:t>绘制实心椭圆，各参数含义同</a:t>
                      </a:r>
                      <a:r>
                        <a:rPr lang="en-US" altLang="zh-CN" sz="1200" b="1">
                          <a:solidFill>
                            <a:schemeClr val="tx1"/>
                          </a:solidFill>
                          <a:latin typeface="宋体" pitchFamily="2" charset="-122"/>
                          <a:ea typeface="宋体" pitchFamily="2" charset="-122"/>
                          <a:cs typeface="Times New Roman" pitchFamily="18" charset="0"/>
                        </a:rPr>
                        <a:t>drawOval</a:t>
                      </a:r>
                      <a:endParaRPr lang="zh-CN" altLang="en-US" sz="12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93895">
                <a:tc>
                  <a:txBody>
                    <a:bodyPr/>
                    <a:lstStyle/>
                    <a:p>
                      <a:r>
                        <a:rPr lang="en-US" altLang="zh-CN" sz="1050" b="1" kern="1200">
                          <a:solidFill>
                            <a:schemeClr val="tx1"/>
                          </a:solidFill>
                          <a:latin typeface="Times New Roman" panose="02020603050405020304" pitchFamily="18" charset="0"/>
                          <a:ea typeface="+mn-ea"/>
                          <a:cs typeface="Times New Roman" panose="02020603050405020304" pitchFamily="18" charset="0"/>
                        </a:rPr>
                        <a:t>public void drawArc(int x, int y,int width, int height, int startAngle, int arcAngle)</a:t>
                      </a:r>
                      <a:endParaRPr lang="zh-CN" altLang="en-US" sz="1050" b="1" kern="120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000" b="1">
                          <a:solidFill>
                            <a:schemeClr val="tx1"/>
                          </a:solidFill>
                          <a:latin typeface="宋体" pitchFamily="2" charset="-122"/>
                          <a:ea typeface="宋体" pitchFamily="2" charset="-122"/>
                          <a:cs typeface="Times New Roman" pitchFamily="18" charset="0"/>
                        </a:rPr>
                        <a:t>绘制指定</a:t>
                      </a:r>
                      <a:r>
                        <a:rPr lang="en-US" altLang="zh-CN" sz="1000" b="1">
                          <a:solidFill>
                            <a:schemeClr val="tx1"/>
                          </a:solidFill>
                          <a:latin typeface="宋体" pitchFamily="2" charset="-122"/>
                          <a:ea typeface="宋体" pitchFamily="2" charset="-122"/>
                          <a:cs typeface="Times New Roman" pitchFamily="18" charset="0"/>
                        </a:rPr>
                        <a:t>width</a:t>
                      </a:r>
                      <a:r>
                        <a:rPr lang="zh-CN" altLang="en-US" sz="1000" b="1">
                          <a:solidFill>
                            <a:schemeClr val="tx1"/>
                          </a:solidFill>
                          <a:latin typeface="宋体" pitchFamily="2" charset="-122"/>
                          <a:ea typeface="宋体" pitchFamily="2" charset="-122"/>
                          <a:cs typeface="Times New Roman" pitchFamily="18" charset="0"/>
                        </a:rPr>
                        <a:t>和</a:t>
                      </a:r>
                      <a:r>
                        <a:rPr lang="en-US" altLang="zh-CN" sz="1000" b="1">
                          <a:solidFill>
                            <a:schemeClr val="tx1"/>
                          </a:solidFill>
                          <a:latin typeface="宋体" pitchFamily="2" charset="-122"/>
                          <a:ea typeface="宋体" pitchFamily="2" charset="-122"/>
                          <a:cs typeface="Times New Roman" pitchFamily="18" charset="0"/>
                        </a:rPr>
                        <a:t>height</a:t>
                      </a:r>
                      <a:r>
                        <a:rPr lang="zh-CN" altLang="en-US" sz="1000" b="1">
                          <a:solidFill>
                            <a:schemeClr val="tx1"/>
                          </a:solidFill>
                          <a:latin typeface="宋体" pitchFamily="2" charset="-122"/>
                          <a:ea typeface="宋体" pitchFamily="2" charset="-122"/>
                          <a:cs typeface="Times New Roman" pitchFamily="18" charset="0"/>
                        </a:rPr>
                        <a:t>的椭圆，但只截取从</a:t>
                      </a:r>
                      <a:r>
                        <a:rPr lang="en-US" altLang="zh-CN" sz="1000" b="1">
                          <a:solidFill>
                            <a:schemeClr val="tx1"/>
                          </a:solidFill>
                          <a:latin typeface="宋体" pitchFamily="2" charset="-122"/>
                          <a:ea typeface="宋体" pitchFamily="2" charset="-122"/>
                          <a:cs typeface="Times New Roman" pitchFamily="18" charset="0"/>
                        </a:rPr>
                        <a:t>startAngle</a:t>
                      </a:r>
                      <a:r>
                        <a:rPr lang="zh-CN" altLang="en-US" sz="1000" b="1">
                          <a:solidFill>
                            <a:schemeClr val="tx1"/>
                          </a:solidFill>
                          <a:latin typeface="宋体" pitchFamily="2" charset="-122"/>
                          <a:ea typeface="宋体" pitchFamily="2" charset="-122"/>
                          <a:cs typeface="Times New Roman" pitchFamily="18" charset="0"/>
                        </a:rPr>
                        <a:t>开始，并扫过</a:t>
                      </a:r>
                      <a:r>
                        <a:rPr lang="en-US" altLang="zh-CN" sz="1000" b="1">
                          <a:solidFill>
                            <a:schemeClr val="tx1"/>
                          </a:solidFill>
                          <a:latin typeface="宋体" pitchFamily="2" charset="-122"/>
                          <a:ea typeface="宋体" pitchFamily="2" charset="-122"/>
                          <a:cs typeface="Times New Roman" pitchFamily="18" charset="0"/>
                        </a:rPr>
                        <a:t>arcAngle</a:t>
                      </a:r>
                      <a:r>
                        <a:rPr lang="zh-CN" altLang="en-US" sz="1000" b="1">
                          <a:solidFill>
                            <a:schemeClr val="tx1"/>
                          </a:solidFill>
                          <a:latin typeface="宋体" pitchFamily="2" charset="-122"/>
                          <a:ea typeface="宋体" pitchFamily="2" charset="-122"/>
                          <a:cs typeface="Times New Roman" pitchFamily="18" charset="0"/>
                        </a:rPr>
                        <a:t>度数的弧线</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66161">
                <a:tc>
                  <a:txBody>
                    <a:bodyPr/>
                    <a:lstStyle/>
                    <a:p>
                      <a:r>
                        <a:rPr lang="en-US" altLang="zh-CN" sz="1100" b="1" kern="1200">
                          <a:solidFill>
                            <a:schemeClr val="tx1"/>
                          </a:solidFill>
                          <a:latin typeface="Times New Roman" panose="02020603050405020304" pitchFamily="18" charset="0"/>
                          <a:ea typeface="+mn-ea"/>
                          <a:cs typeface="Times New Roman" panose="02020603050405020304" pitchFamily="18" charset="0"/>
                        </a:rPr>
                        <a:t>public void fillArc(int x, int y,int width, int height, int startAngle, int arcAngle)</a:t>
                      </a:r>
                      <a:endParaRPr lang="zh-CN" altLang="en-US" sz="1100" b="1" kern="120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000" b="1">
                          <a:solidFill>
                            <a:schemeClr val="tx1"/>
                          </a:solidFill>
                          <a:latin typeface="宋体" pitchFamily="2" charset="-122"/>
                          <a:ea typeface="宋体" pitchFamily="2" charset="-122"/>
                          <a:cs typeface="Times New Roman" pitchFamily="18" charset="0"/>
                        </a:rPr>
                        <a:t>绘制一条实心弧线（即扇形），各参数含义同</a:t>
                      </a:r>
                      <a:r>
                        <a:rPr lang="en-US" altLang="zh-CN" sz="1000" b="1">
                          <a:solidFill>
                            <a:schemeClr val="tx1"/>
                          </a:solidFill>
                          <a:latin typeface="宋体" pitchFamily="2" charset="-122"/>
                          <a:ea typeface="宋体" pitchFamily="2" charset="-122"/>
                          <a:cs typeface="Times New Roman" pitchFamily="18" charset="0"/>
                        </a:rPr>
                        <a:t>drawArc</a:t>
                      </a:r>
                      <a:endParaRPr lang="zh-CN" altLang="en-US" sz="1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272697">
                <a:tc>
                  <a:txBody>
                    <a:bodyPr/>
                    <a:lstStyle/>
                    <a:p>
                      <a:r>
                        <a:rPr lang="en-US" altLang="zh-CN" sz="1200" b="1" kern="1200">
                          <a:solidFill>
                            <a:schemeClr val="tx1"/>
                          </a:solidFill>
                          <a:latin typeface="Times New Roman" panose="02020603050405020304" pitchFamily="18" charset="0"/>
                          <a:ea typeface="+mn-ea"/>
                          <a:cs typeface="Times New Roman" panose="02020603050405020304" pitchFamily="18" charset="0"/>
                        </a:rPr>
                        <a:t>public Color getColor()</a:t>
                      </a:r>
                      <a:endParaRPr lang="zh-CN" altLang="en-US" sz="1200" b="1" kern="120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a:solidFill>
                            <a:schemeClr val="tx1"/>
                          </a:solidFill>
                          <a:latin typeface="宋体" pitchFamily="2" charset="-122"/>
                          <a:ea typeface="宋体" pitchFamily="2" charset="-122"/>
                          <a:cs typeface="Times New Roman" pitchFamily="18" charset="0"/>
                        </a:rPr>
                        <a:t>获得当前的颜色</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272697">
                <a:tc>
                  <a:txBody>
                    <a:bodyPr/>
                    <a:lstStyle/>
                    <a:p>
                      <a:r>
                        <a:rPr lang="en-US" altLang="zh-CN" sz="1200" b="1" kern="1200">
                          <a:solidFill>
                            <a:schemeClr val="tx1"/>
                          </a:solidFill>
                          <a:latin typeface="Times New Roman" panose="02020603050405020304" pitchFamily="18" charset="0"/>
                          <a:ea typeface="+mn-ea"/>
                          <a:cs typeface="Times New Roman" panose="02020603050405020304" pitchFamily="18" charset="0"/>
                        </a:rPr>
                        <a:t>public void setColor(Color c)</a:t>
                      </a:r>
                      <a:endParaRPr lang="zh-CN" altLang="en-US" sz="1200" b="1" kern="120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a:solidFill>
                            <a:schemeClr val="tx1"/>
                          </a:solidFill>
                          <a:latin typeface="宋体" pitchFamily="2" charset="-122"/>
                          <a:ea typeface="宋体" pitchFamily="2" charset="-122"/>
                          <a:cs typeface="Times New Roman" pitchFamily="18" charset="0"/>
                        </a:rPr>
                        <a:t>设置当前颜色</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r h="272697">
                <a:tc>
                  <a:txBody>
                    <a:bodyPr/>
                    <a:lstStyle/>
                    <a:p>
                      <a:r>
                        <a:rPr lang="en-US" altLang="zh-CN" sz="1200" b="1" kern="1200">
                          <a:solidFill>
                            <a:schemeClr val="tx1"/>
                          </a:solidFill>
                          <a:latin typeface="Times New Roman" panose="02020603050405020304" pitchFamily="18" charset="0"/>
                          <a:ea typeface="+mn-ea"/>
                          <a:cs typeface="Times New Roman" panose="02020603050405020304" pitchFamily="18" charset="0"/>
                        </a:rPr>
                        <a:t>public Font getFont()</a:t>
                      </a:r>
                      <a:endParaRPr lang="zh-CN" altLang="en-US" sz="1200" b="1" kern="120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a:solidFill>
                            <a:schemeClr val="tx1"/>
                          </a:solidFill>
                          <a:latin typeface="宋体" pitchFamily="2" charset="-122"/>
                          <a:ea typeface="宋体" pitchFamily="2" charset="-122"/>
                          <a:cs typeface="Times New Roman" pitchFamily="18" charset="0"/>
                        </a:rPr>
                        <a:t>获得当前字体</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r h="272697">
                <a:tc>
                  <a:txBody>
                    <a:bodyPr/>
                    <a:lstStyle/>
                    <a:p>
                      <a:r>
                        <a:rPr lang="en-US" altLang="zh-CN" sz="1200" b="1" kern="1200">
                          <a:solidFill>
                            <a:schemeClr val="tx1"/>
                          </a:solidFill>
                          <a:latin typeface="Times New Roman" panose="02020603050405020304" pitchFamily="18" charset="0"/>
                          <a:ea typeface="+mn-ea"/>
                          <a:cs typeface="Times New Roman" panose="02020603050405020304" pitchFamily="18" charset="0"/>
                        </a:rPr>
                        <a:t>public void setFont(Font f)</a:t>
                      </a:r>
                      <a:endParaRPr lang="zh-CN" altLang="en-US" sz="1200" b="1" kern="120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a:solidFill>
                            <a:schemeClr val="tx1"/>
                          </a:solidFill>
                          <a:latin typeface="宋体" pitchFamily="2" charset="-122"/>
                          <a:ea typeface="宋体" pitchFamily="2" charset="-122"/>
                          <a:cs typeface="Times New Roman" pitchFamily="18" charset="0"/>
                        </a:rPr>
                        <a:t>设置当前字体为</a:t>
                      </a:r>
                      <a:r>
                        <a:rPr lang="en-US" altLang="zh-CN" sz="1200" b="1">
                          <a:solidFill>
                            <a:schemeClr val="tx1"/>
                          </a:solidFill>
                          <a:latin typeface="宋体" pitchFamily="2" charset="-122"/>
                          <a:ea typeface="宋体" pitchFamily="2" charset="-122"/>
                          <a:cs typeface="Times New Roman" pitchFamily="18" charset="0"/>
                        </a:rPr>
                        <a:t>f</a:t>
                      </a:r>
                      <a:r>
                        <a:rPr lang="zh-CN" altLang="en-US" sz="1200" b="1">
                          <a:solidFill>
                            <a:schemeClr val="tx1"/>
                          </a:solidFill>
                          <a:latin typeface="宋体" pitchFamily="2" charset="-122"/>
                          <a:ea typeface="宋体" pitchFamily="2" charset="-122"/>
                          <a:cs typeface="Times New Roman" pitchFamily="18" charset="0"/>
                        </a:rPr>
                        <a:t>指定的字体、风格和大小</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63676949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源代码（</a:t>
            </a:r>
            <a:r>
              <a:rPr lang="en-US" altLang="zh-CN"/>
              <a:t>1</a:t>
            </a:r>
            <a:r>
              <a:rPr lang="zh-CN" altLang="en-US"/>
              <a:t>）</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140</a:t>
            </a:fld>
            <a:endParaRPr lang="en-US" altLang="zh-CN"/>
          </a:p>
        </p:txBody>
      </p:sp>
      <p:sp>
        <p:nvSpPr>
          <p:cNvPr id="5" name="Text Box 3"/>
          <p:cNvSpPr txBox="1">
            <a:spLocks noChangeArrowheads="1"/>
          </p:cNvSpPr>
          <p:nvPr/>
        </p:nvSpPr>
        <p:spPr bwMode="auto">
          <a:xfrm>
            <a:off x="304800" y="1149489"/>
            <a:ext cx="8458200" cy="56323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import java.util.Random;</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import java.awt.*;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import java.awt.event.*;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import javax.swing.Timer;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import javax.swing.*;</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public class PinBall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final int TABLE_WIDTH = 300;  // </a:t>
            </a:r>
            <a:r>
              <a:rPr kumimoji="1" lang="zh-CN" altLang="en-US" sz="1800" b="1">
                <a:solidFill>
                  <a:schemeClr val="tx1"/>
                </a:solidFill>
                <a:ea typeface="宋体" charset="-122"/>
                <a:cs typeface="Times New Roman" pitchFamily="18" charset="0"/>
              </a:rPr>
              <a:t>桌面宽度</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private final int TABLE_HEIGHT = 400; // </a:t>
            </a:r>
            <a:r>
              <a:rPr kumimoji="1" lang="zh-CN" altLang="en-US" sz="1800" b="1">
                <a:solidFill>
                  <a:schemeClr val="tx1"/>
                </a:solidFill>
                <a:ea typeface="宋体" charset="-122"/>
                <a:cs typeface="Times New Roman" pitchFamily="18" charset="0"/>
              </a:rPr>
              <a:t>桌面高度</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private final int RACKET_Y = 360;     //</a:t>
            </a:r>
            <a:r>
              <a:rPr kumimoji="1" lang="zh-CN" altLang="en-US" sz="1800" b="1">
                <a:solidFill>
                  <a:schemeClr val="tx1"/>
                </a:solidFill>
                <a:ea typeface="宋体" charset="-122"/>
                <a:cs typeface="Times New Roman" pitchFamily="18" charset="0"/>
              </a:rPr>
              <a:t>球拍的垂直位置</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private final int RACKET_HEIGHT = 20; // </a:t>
            </a:r>
            <a:r>
              <a:rPr kumimoji="1" lang="zh-CN" altLang="en-US" sz="1800" b="1">
                <a:solidFill>
                  <a:schemeClr val="tx1"/>
                </a:solidFill>
                <a:ea typeface="宋体" charset="-122"/>
                <a:cs typeface="Times New Roman" pitchFamily="18" charset="0"/>
              </a:rPr>
              <a:t>球拍的高度</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private final int RACKET_WIDTH = 60;  // </a:t>
            </a:r>
            <a:r>
              <a:rPr kumimoji="1" lang="zh-CN" altLang="en-US" sz="1800" b="1">
                <a:solidFill>
                  <a:schemeClr val="tx1"/>
                </a:solidFill>
                <a:ea typeface="宋体" charset="-122"/>
                <a:cs typeface="Times New Roman" pitchFamily="18" charset="0"/>
              </a:rPr>
              <a:t>球拍的宽度</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private final int BALL_SIZE = 16;     // </a:t>
            </a:r>
            <a:r>
              <a:rPr kumimoji="1" lang="zh-CN" altLang="en-US" sz="1800" b="1">
                <a:solidFill>
                  <a:schemeClr val="tx1"/>
                </a:solidFill>
                <a:ea typeface="宋体" charset="-122"/>
                <a:cs typeface="Times New Roman" pitchFamily="18" charset="0"/>
              </a:rPr>
              <a:t>小球的大小</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private JFrame frame = new JFrame("</a:t>
            </a:r>
            <a:r>
              <a:rPr kumimoji="1" lang="zh-CN" altLang="en-US" sz="1800" b="1">
                <a:solidFill>
                  <a:schemeClr val="tx1"/>
                </a:solidFill>
                <a:ea typeface="宋体" charset="-122"/>
                <a:cs typeface="Times New Roman" pitchFamily="18" charset="0"/>
              </a:rPr>
              <a:t>弹球游戏</a:t>
            </a: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Random rand = new Random();</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int ySpeed = 10;  // </a:t>
            </a:r>
            <a:r>
              <a:rPr kumimoji="1" lang="zh-CN" altLang="en-US" sz="1800" b="1">
                <a:solidFill>
                  <a:schemeClr val="tx1"/>
                </a:solidFill>
                <a:ea typeface="宋体" charset="-122"/>
                <a:cs typeface="Times New Roman" pitchFamily="18" charset="0"/>
              </a:rPr>
              <a:t>小球纵向的运行速度</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a:t>
            </a:r>
            <a:r>
              <a:rPr kumimoji="1" lang="zh-CN" altLang="en-US" sz="1800" b="1">
                <a:solidFill>
                  <a:schemeClr val="tx1"/>
                </a:solidFill>
                <a:ea typeface="宋体" charset="-122"/>
                <a:cs typeface="Times New Roman" pitchFamily="18" charset="0"/>
              </a:rPr>
              <a:t>返回一个</a:t>
            </a:r>
            <a:r>
              <a:rPr kumimoji="1" lang="en-US" altLang="zh-CN" sz="1800" b="1">
                <a:solidFill>
                  <a:schemeClr val="tx1"/>
                </a:solidFill>
                <a:ea typeface="宋体" charset="-122"/>
                <a:cs typeface="Times New Roman" pitchFamily="18" charset="0"/>
              </a:rPr>
              <a:t>-0.5~0.5</a:t>
            </a:r>
            <a:r>
              <a:rPr kumimoji="1" lang="zh-CN" altLang="en-US" sz="1800" b="1">
                <a:solidFill>
                  <a:schemeClr val="tx1"/>
                </a:solidFill>
                <a:ea typeface="宋体" charset="-122"/>
                <a:cs typeface="Times New Roman" pitchFamily="18" charset="0"/>
              </a:rPr>
              <a:t>的比率，用于控制小球的运动方向</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private double xyRate = rand.nextDouble() - 0.5;</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int xSpeed = (int)(ySpeed * xyRate * 2); //</a:t>
            </a:r>
            <a:r>
              <a:rPr kumimoji="1" lang="zh-CN" altLang="en-US" sz="1800" b="1">
                <a:solidFill>
                  <a:schemeClr val="tx1"/>
                </a:solidFill>
                <a:ea typeface="宋体" charset="-122"/>
                <a:cs typeface="Times New Roman" pitchFamily="18" charset="0"/>
              </a:rPr>
              <a:t>小球横向的运行速度</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private int ballX = rand.nextInt(200) + 20; //</a:t>
            </a:r>
            <a:r>
              <a:rPr kumimoji="1" lang="zh-CN" altLang="en-US" sz="1800" b="1">
                <a:solidFill>
                  <a:schemeClr val="tx1"/>
                </a:solidFill>
                <a:ea typeface="宋体" charset="-122"/>
                <a:cs typeface="Times New Roman" pitchFamily="18" charset="0"/>
              </a:rPr>
              <a:t>小球的初始横坐标</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private int ballY = rand.nextInt(10) + 20; // </a:t>
            </a:r>
            <a:r>
              <a:rPr kumimoji="1" lang="zh-CN" altLang="en-US" sz="1800" b="1">
                <a:solidFill>
                  <a:schemeClr val="tx1"/>
                </a:solidFill>
                <a:ea typeface="宋体" charset="-122"/>
                <a:cs typeface="Times New Roman" pitchFamily="18" charset="0"/>
              </a:rPr>
              <a:t>小球的初始纵坐标</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private int racketX = rand.nextInt(200);  // </a:t>
            </a:r>
            <a:r>
              <a:rPr kumimoji="1" lang="zh-CN" altLang="en-US" sz="1800" b="1">
                <a:solidFill>
                  <a:schemeClr val="tx1"/>
                </a:solidFill>
                <a:ea typeface="宋体" charset="-122"/>
                <a:cs typeface="Times New Roman" pitchFamily="18" charset="0"/>
              </a:rPr>
              <a:t>球拍的水平位置</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private MyPanel tableArea = new MyPanel();</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Timer timer;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boolean isLose = false; //</a:t>
            </a:r>
            <a:r>
              <a:rPr kumimoji="1" lang="zh-CN" altLang="en-US" sz="1800" b="1">
                <a:solidFill>
                  <a:schemeClr val="tx1"/>
                </a:solidFill>
                <a:ea typeface="宋体" charset="-122"/>
                <a:cs typeface="Times New Roman" pitchFamily="18" charset="0"/>
              </a:rPr>
              <a:t>游戏是否结束的旗标</a:t>
            </a:r>
          </a:p>
        </p:txBody>
      </p:sp>
    </p:spTree>
    <p:extLst>
      <p:ext uri="{BB962C8B-B14F-4D97-AF65-F5344CB8AC3E}">
        <p14:creationId xmlns:p14="http://schemas.microsoft.com/office/powerpoint/2010/main" val="386652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源代码（</a:t>
            </a:r>
            <a:r>
              <a:rPr lang="en-US" altLang="zh-CN"/>
              <a:t>2</a:t>
            </a:r>
            <a:r>
              <a:rPr lang="zh-CN" altLang="en-US"/>
              <a:t>）</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141</a:t>
            </a:fld>
            <a:endParaRPr lang="en-US" altLang="zh-CN"/>
          </a:p>
        </p:txBody>
      </p:sp>
      <p:sp>
        <p:nvSpPr>
          <p:cNvPr id="5" name="Text Box 3"/>
          <p:cNvSpPr txBox="1">
            <a:spLocks noChangeArrowheads="1"/>
          </p:cNvSpPr>
          <p:nvPr/>
        </p:nvSpPr>
        <p:spPr bwMode="auto">
          <a:xfrm>
            <a:off x="304800" y="1310819"/>
            <a:ext cx="8458200" cy="49398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public void init(){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tableArea.setPreferredSize(</a:t>
            </a:r>
            <a:r>
              <a:rPr kumimoji="1" lang="en-US" altLang="zh-CN" sz="1600" b="1">
                <a:solidFill>
                  <a:schemeClr val="tx1"/>
                </a:solidFill>
                <a:ea typeface="宋体" charset="-122"/>
                <a:cs typeface="Times New Roman" pitchFamily="18" charset="0"/>
              </a:rPr>
              <a:t>new Dimension(TABLE_WIDTH, TABLE_HEIGHT));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frame.add(tableArea);</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 </a:t>
            </a:r>
            <a:r>
              <a:rPr kumimoji="1" lang="zh-CN" altLang="en-US" sz="1800" b="1">
                <a:solidFill>
                  <a:schemeClr val="tx1"/>
                </a:solidFill>
                <a:ea typeface="宋体" charset="-122"/>
                <a:cs typeface="Times New Roman" pitchFamily="18" charset="0"/>
              </a:rPr>
              <a:t>定义键盘监听器</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KeyAdapter keyProcessor = new KeyAdapter() {</a:t>
            </a:r>
          </a:p>
          <a:p>
            <a:pPr eaLnBrk="1" hangingPunct="1">
              <a:lnSpc>
                <a:spcPts val="1800"/>
              </a:lnSpc>
              <a:spcBef>
                <a:spcPts val="0"/>
              </a:spcBef>
              <a:buNone/>
            </a:pPr>
            <a:r>
              <a:rPr kumimoji="1" lang="en-US" altLang="zh-CN" sz="1800" b="1">
                <a:solidFill>
                  <a:srgbClr val="990000"/>
                </a:solidFill>
                <a:ea typeface="宋体" charset="-122"/>
                <a:cs typeface="Times New Roman" pitchFamily="18" charset="0"/>
              </a:rPr>
              <a:t>            public void keyPressed(KeyEvent ke)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r>
              <a:rPr kumimoji="1" lang="zh-CN" altLang="en-US" sz="1800" b="1">
                <a:solidFill>
                  <a:schemeClr val="tx1"/>
                </a:solidFill>
                <a:ea typeface="宋体" charset="-122"/>
                <a:cs typeface="Times New Roman" pitchFamily="18" charset="0"/>
              </a:rPr>
              <a:t>按下向左、向右键时，球拍水平坐标分别减少、增加</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if(ke.getKeyCode() == KeyEvent.VK_LEFT)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if(racketX &gt;= 10) </a:t>
            </a:r>
            <a:r>
              <a:rPr kumimoji="1" lang="en-US" altLang="zh-CN" sz="1800" b="1">
                <a:solidFill>
                  <a:srgbClr val="990000"/>
                </a:solidFill>
                <a:ea typeface="宋体" charset="-122"/>
                <a:cs typeface="Times New Roman" pitchFamily="18" charset="0"/>
              </a:rPr>
              <a:t>racketX -= 10;</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else if(racketX &gt; 0) </a:t>
            </a:r>
            <a:r>
              <a:rPr kumimoji="1" lang="en-US" altLang="zh-CN" sz="1800" b="1">
                <a:solidFill>
                  <a:srgbClr val="990000"/>
                </a:solidFill>
                <a:ea typeface="宋体" charset="-122"/>
                <a:cs typeface="Times New Roman" pitchFamily="18" charset="0"/>
              </a:rPr>
              <a:t>racketX = 0;</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if(ke.getKeyCode() == KeyEvent.VK_RIGHT)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if(racketX &lt;= TABLE_WIDTH-RACKET_WIDTH-10)</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r>
              <a:rPr kumimoji="1" lang="en-US" altLang="zh-CN" sz="1800" b="1">
                <a:solidFill>
                  <a:srgbClr val="990000"/>
                </a:solidFill>
                <a:ea typeface="宋体" charset="-122"/>
                <a:cs typeface="Times New Roman" pitchFamily="18" charset="0"/>
              </a:rPr>
              <a:t>racketX += 10;</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else if(racketX &lt;= TABLE_WIDTH-RACKET_WIDTH)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r>
              <a:rPr kumimoji="1" lang="en-US" altLang="zh-CN" sz="1800" b="1">
                <a:solidFill>
                  <a:srgbClr val="990000"/>
                </a:solidFill>
                <a:ea typeface="宋体" charset="-122"/>
                <a:cs typeface="Times New Roman" pitchFamily="18" charset="0"/>
              </a:rPr>
              <a:t>racketX = TABLE_WIDTH-RACKET_WIDTH;</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r>
              <a:rPr kumimoji="1" lang="zh-CN" altLang="en-US" sz="1800" b="1">
                <a:solidFill>
                  <a:schemeClr val="tx1"/>
                </a:solidFill>
                <a:ea typeface="宋体" charset="-122"/>
                <a:cs typeface="Times New Roman" pitchFamily="18" charset="0"/>
              </a:rPr>
              <a:t>为窗口对象添加键盘监听器</a:t>
            </a:r>
          </a:p>
          <a:p>
            <a:pPr eaLnBrk="1" hangingPunct="1">
              <a:lnSpc>
                <a:spcPts val="18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frame.addKeyListener(keyProcessor);</a:t>
            </a:r>
          </a:p>
        </p:txBody>
      </p:sp>
    </p:spTree>
    <p:extLst>
      <p:ext uri="{BB962C8B-B14F-4D97-AF65-F5344CB8AC3E}">
        <p14:creationId xmlns:p14="http://schemas.microsoft.com/office/powerpoint/2010/main" val="321161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源代码（</a:t>
            </a:r>
            <a:r>
              <a:rPr lang="en-US" altLang="zh-CN"/>
              <a:t>3</a:t>
            </a:r>
            <a:r>
              <a:rPr lang="zh-CN" altLang="en-US"/>
              <a:t>）</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142</a:t>
            </a:fld>
            <a:endParaRPr lang="en-US" altLang="zh-CN"/>
          </a:p>
        </p:txBody>
      </p:sp>
      <p:sp>
        <p:nvSpPr>
          <p:cNvPr id="5" name="Text Box 3"/>
          <p:cNvSpPr txBox="1">
            <a:spLocks noChangeArrowheads="1"/>
          </p:cNvSpPr>
          <p:nvPr/>
        </p:nvSpPr>
        <p:spPr bwMode="auto">
          <a:xfrm>
            <a:off x="304800" y="1066800"/>
            <a:ext cx="8458200" cy="5760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7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 </a:t>
            </a:r>
            <a:r>
              <a:rPr kumimoji="1" lang="zh-CN" altLang="en-US" sz="1800" b="1">
                <a:solidFill>
                  <a:schemeClr val="tx1"/>
                </a:solidFill>
                <a:ea typeface="宋体" charset="-122"/>
                <a:cs typeface="Times New Roman" pitchFamily="18" charset="0"/>
              </a:rPr>
              <a:t>定义每</a:t>
            </a:r>
            <a:r>
              <a:rPr kumimoji="1" lang="en-US" altLang="zh-CN" sz="1800" b="1">
                <a:solidFill>
                  <a:schemeClr val="tx1"/>
                </a:solidFill>
                <a:ea typeface="宋体" charset="-122"/>
                <a:cs typeface="Times New Roman" pitchFamily="18" charset="0"/>
              </a:rPr>
              <a:t>0.1</a:t>
            </a:r>
            <a:r>
              <a:rPr kumimoji="1" lang="zh-CN" altLang="en-US" sz="1800" b="1">
                <a:solidFill>
                  <a:schemeClr val="tx1"/>
                </a:solidFill>
                <a:ea typeface="宋体" charset="-122"/>
                <a:cs typeface="Times New Roman" pitchFamily="18" charset="0"/>
              </a:rPr>
              <a:t>秒执行一次的事件监听器</a:t>
            </a:r>
          </a:p>
          <a:p>
            <a:pPr eaLnBrk="1" hangingPunct="1">
              <a:lnSpc>
                <a:spcPts val="17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ActionListener taskPerformer = new ActionListener() {</a:t>
            </a:r>
          </a:p>
          <a:p>
            <a:pPr eaLnBrk="1" hangingPunct="1">
              <a:lnSpc>
                <a:spcPts val="1700"/>
              </a:lnSpc>
              <a:spcBef>
                <a:spcPts val="0"/>
              </a:spcBef>
              <a:buNone/>
            </a:pPr>
            <a:r>
              <a:rPr kumimoji="1" lang="en-US" altLang="zh-CN" sz="1800" b="1">
                <a:solidFill>
                  <a:srgbClr val="990000"/>
                </a:solidFill>
                <a:ea typeface="宋体" charset="-122"/>
                <a:cs typeface="Times New Roman" pitchFamily="18" charset="0"/>
              </a:rPr>
              <a:t>            public void actionPerformed(ActionEvent evt)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 </a:t>
            </a:r>
            <a:r>
              <a:rPr kumimoji="1" lang="zh-CN" altLang="en-US" sz="1800" b="1">
                <a:solidFill>
                  <a:schemeClr val="tx1"/>
                </a:solidFill>
                <a:ea typeface="宋体" charset="-122"/>
                <a:cs typeface="Times New Roman" pitchFamily="18" charset="0"/>
              </a:rPr>
              <a:t>如果小球碰到左、右边框，则在水平方向弹回</a:t>
            </a:r>
          </a:p>
          <a:p>
            <a:pPr eaLnBrk="1" hangingPunct="1">
              <a:lnSpc>
                <a:spcPts val="17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if(ballX &lt;= 0 || ballX &gt;= TABLE_WIDTH - BALL_SIZE)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a:t>
            </a:r>
            <a:r>
              <a:rPr kumimoji="1" lang="en-US" altLang="zh-CN" sz="1800" b="1">
                <a:solidFill>
                  <a:srgbClr val="990000"/>
                </a:solidFill>
                <a:ea typeface="宋体" charset="-122"/>
                <a:cs typeface="Times New Roman" pitchFamily="18" charset="0"/>
              </a:rPr>
              <a:t>xSpeed = -xSpeed;</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 </a:t>
            </a:r>
            <a:r>
              <a:rPr kumimoji="1" lang="zh-CN" altLang="en-US" sz="1800" b="1">
                <a:solidFill>
                  <a:schemeClr val="tx1"/>
                </a:solidFill>
                <a:ea typeface="宋体" charset="-122"/>
                <a:cs typeface="Times New Roman" pitchFamily="18" charset="0"/>
              </a:rPr>
              <a:t>若小球在竖直方向低于球拍，且横向不在球拍范围之内，则游戏结束</a:t>
            </a:r>
          </a:p>
          <a:p>
            <a:pPr eaLnBrk="1" hangingPunct="1">
              <a:lnSpc>
                <a:spcPts val="17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if(ballY &gt;= RACKET_Y - BALL_SIZE &amp;&amp;</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(ballX &lt; racketX || ballX &gt; racketX + RACKET_WIDTH))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timer.stop();</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a:t>
            </a:r>
            <a:r>
              <a:rPr kumimoji="1" lang="en-US" altLang="zh-CN" sz="1800" b="1">
                <a:solidFill>
                  <a:srgbClr val="990000"/>
                </a:solidFill>
                <a:ea typeface="宋体" charset="-122"/>
                <a:cs typeface="Times New Roman" pitchFamily="18" charset="0"/>
              </a:rPr>
              <a:t>isLose = true;</a:t>
            </a:r>
            <a:r>
              <a:rPr kumimoji="1" lang="en-US" altLang="zh-CN" sz="1800" b="1">
                <a:solidFill>
                  <a:schemeClr val="tx1"/>
                </a:solidFill>
                <a:ea typeface="宋体" charset="-122"/>
                <a:cs typeface="Times New Roman" pitchFamily="18" charset="0"/>
              </a:rPr>
              <a:t>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frame.repaint();</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 </a:t>
            </a:r>
            <a:r>
              <a:rPr kumimoji="1" lang="zh-CN" altLang="en-US" sz="1800" b="1">
                <a:solidFill>
                  <a:schemeClr val="tx1"/>
                </a:solidFill>
                <a:ea typeface="宋体" charset="-122"/>
                <a:cs typeface="Times New Roman" pitchFamily="18" charset="0"/>
              </a:rPr>
              <a:t>若小球到达上边框或到达下边框且位于球拍之内，则在竖直方向上弹回</a:t>
            </a:r>
          </a:p>
          <a:p>
            <a:pPr eaLnBrk="1" hangingPunct="1">
              <a:lnSpc>
                <a:spcPts val="17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else if(ballY &lt;= 0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(ballY &gt;= RACKET_Y - BALL_SIZE &amp;&amp;</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ballX &gt; racketX &amp;&amp; ballX &lt;= racketX + RACKET_WIDTH))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a:t>
            </a:r>
            <a:r>
              <a:rPr kumimoji="1" lang="en-US" altLang="zh-CN" sz="1800" b="1">
                <a:solidFill>
                  <a:srgbClr val="990000"/>
                </a:solidFill>
                <a:ea typeface="宋体" charset="-122"/>
                <a:cs typeface="Times New Roman" pitchFamily="18" charset="0"/>
              </a:rPr>
              <a:t>ySpeed = -ySpeed;</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a:t>
            </a:r>
            <a:r>
              <a:rPr kumimoji="1" lang="zh-CN" altLang="en-US" sz="1800" b="1">
                <a:solidFill>
                  <a:schemeClr val="tx1"/>
                </a:solidFill>
                <a:ea typeface="宋体" charset="-122"/>
                <a:cs typeface="Times New Roman" pitchFamily="18" charset="0"/>
              </a:rPr>
              <a:t>小球坐标增加</a:t>
            </a:r>
          </a:p>
          <a:p>
            <a:pPr eaLnBrk="1" hangingPunct="1">
              <a:lnSpc>
                <a:spcPts val="1700"/>
              </a:lnSpc>
              <a:spcBef>
                <a:spcPts val="0"/>
              </a:spcBef>
              <a:buNone/>
            </a:pPr>
            <a:r>
              <a:rPr kumimoji="1" lang="zh-CN" altLang="en-US" sz="1800" b="1">
                <a:solidFill>
                  <a:srgbClr val="990000"/>
                </a:solidFill>
                <a:ea typeface="宋体" charset="-122"/>
                <a:cs typeface="Times New Roman" pitchFamily="18" charset="0"/>
              </a:rPr>
              <a:t>                </a:t>
            </a:r>
            <a:r>
              <a:rPr kumimoji="1" lang="en-US" altLang="zh-CN" sz="1800" b="1">
                <a:solidFill>
                  <a:srgbClr val="990000"/>
                </a:solidFill>
                <a:ea typeface="宋体" charset="-122"/>
                <a:cs typeface="Times New Roman" pitchFamily="18" charset="0"/>
              </a:rPr>
              <a:t>ballY += ySpeed;</a:t>
            </a:r>
          </a:p>
          <a:p>
            <a:pPr eaLnBrk="1" hangingPunct="1">
              <a:lnSpc>
                <a:spcPts val="1700"/>
              </a:lnSpc>
              <a:spcBef>
                <a:spcPts val="0"/>
              </a:spcBef>
              <a:buNone/>
            </a:pPr>
            <a:r>
              <a:rPr kumimoji="1" lang="en-US" altLang="zh-CN" sz="1800" b="1">
                <a:solidFill>
                  <a:srgbClr val="990000"/>
                </a:solidFill>
                <a:ea typeface="宋体" charset="-122"/>
                <a:cs typeface="Times New Roman" pitchFamily="18" charset="0"/>
              </a:rPr>
              <a:t>                ballX += xSpeed;</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frame.repaint();</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700"/>
              </a:lnSpc>
              <a:spcBef>
                <a:spcPts val="0"/>
              </a:spcBef>
              <a:buNone/>
            </a:pPr>
            <a:r>
              <a:rPr kumimoji="1" lang="en-US" altLang="zh-CN" sz="1800" b="1">
                <a:solidFill>
                  <a:schemeClr val="tx1"/>
                </a:solidFill>
                <a:ea typeface="宋体" charset="-122"/>
                <a:cs typeface="Times New Roman" pitchFamily="18" charset="0"/>
              </a:rPr>
              <a:t>        }; </a:t>
            </a:r>
            <a:endParaRPr kumimoji="1" lang="zh-CN" altLang="en-US" sz="1800" b="1">
              <a:solidFill>
                <a:schemeClr val="tx1"/>
              </a:solidFill>
              <a:ea typeface="宋体" charset="-122"/>
              <a:cs typeface="Times New Roman" pitchFamily="18" charset="0"/>
            </a:endParaRPr>
          </a:p>
        </p:txBody>
      </p:sp>
    </p:spTree>
    <p:extLst>
      <p:ext uri="{BB962C8B-B14F-4D97-AF65-F5344CB8AC3E}">
        <p14:creationId xmlns:p14="http://schemas.microsoft.com/office/powerpoint/2010/main" val="421249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源代码（</a:t>
            </a:r>
            <a:r>
              <a:rPr lang="en-US" altLang="zh-CN"/>
              <a:t>4</a:t>
            </a:r>
            <a:r>
              <a:rPr lang="zh-CN" altLang="en-US"/>
              <a:t>）</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143</a:t>
            </a:fld>
            <a:endParaRPr lang="en-US" altLang="zh-CN"/>
          </a:p>
        </p:txBody>
      </p:sp>
      <p:sp>
        <p:nvSpPr>
          <p:cNvPr id="5" name="Text Box 3"/>
          <p:cNvSpPr txBox="1">
            <a:spLocks noChangeArrowheads="1"/>
          </p:cNvSpPr>
          <p:nvPr/>
        </p:nvSpPr>
        <p:spPr bwMode="auto">
          <a:xfrm>
            <a:off x="304800" y="1149489"/>
            <a:ext cx="8458200" cy="56351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timer = new Timer(100, taskPerformer);</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timer.start();</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frame.pack();</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frame.setVisible(true);</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          </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public static void main(String[] args) { </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new PinBall().init();    </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private class MyPanel extends JPanel {</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 </a:t>
            </a:r>
            <a:r>
              <a:rPr kumimoji="1" lang="zh-CN" altLang="en-US" sz="1800" b="1">
                <a:solidFill>
                  <a:schemeClr val="tx1"/>
                </a:solidFill>
                <a:ea typeface="宋体" charset="-122"/>
                <a:cs typeface="Times New Roman" pitchFamily="18" charset="0"/>
              </a:rPr>
              <a:t>重写</a:t>
            </a:r>
            <a:r>
              <a:rPr kumimoji="1" lang="en-US" altLang="zh-CN" sz="1800" b="1">
                <a:solidFill>
                  <a:schemeClr val="tx1"/>
                </a:solidFill>
                <a:ea typeface="宋体" charset="-122"/>
                <a:cs typeface="Times New Roman" pitchFamily="18" charset="0"/>
              </a:rPr>
              <a:t>JPanel</a:t>
            </a:r>
            <a:r>
              <a:rPr kumimoji="1" lang="zh-CN" altLang="en-US" sz="1800" b="1">
                <a:solidFill>
                  <a:schemeClr val="tx1"/>
                </a:solidFill>
                <a:ea typeface="宋体" charset="-122"/>
                <a:cs typeface="Times New Roman" pitchFamily="18" charset="0"/>
              </a:rPr>
              <a:t>的</a:t>
            </a:r>
            <a:r>
              <a:rPr kumimoji="1" lang="en-US" altLang="zh-CN" sz="1800" b="1">
                <a:solidFill>
                  <a:schemeClr val="tx1"/>
                </a:solidFill>
                <a:ea typeface="宋体" charset="-122"/>
                <a:cs typeface="Times New Roman" pitchFamily="18" charset="0"/>
              </a:rPr>
              <a:t>paintComponent</a:t>
            </a:r>
            <a:r>
              <a:rPr kumimoji="1" lang="zh-CN" altLang="en-US" sz="1800" b="1">
                <a:solidFill>
                  <a:schemeClr val="tx1"/>
                </a:solidFill>
                <a:ea typeface="宋体" charset="-122"/>
                <a:cs typeface="Times New Roman" pitchFamily="18" charset="0"/>
              </a:rPr>
              <a:t>方法，实现绘图</a:t>
            </a:r>
          </a:p>
          <a:p>
            <a:pPr eaLnBrk="1" hangingPunct="1">
              <a:lnSpc>
                <a:spcPts val="16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public void paintComponent(Graphics g) {</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if(</a:t>
            </a:r>
            <a:r>
              <a:rPr kumimoji="1" lang="en-US" altLang="zh-CN" sz="1800" b="1">
                <a:solidFill>
                  <a:srgbClr val="990000"/>
                </a:solidFill>
                <a:ea typeface="宋体" charset="-122"/>
                <a:cs typeface="Times New Roman" pitchFamily="18" charset="0"/>
              </a:rPr>
              <a:t>isLose</a:t>
            </a:r>
            <a:r>
              <a:rPr kumimoji="1" lang="en-US" altLang="zh-CN" sz="1800" b="1">
                <a:solidFill>
                  <a:schemeClr val="tx1"/>
                </a:solidFill>
                <a:ea typeface="宋体" charset="-122"/>
                <a:cs typeface="Times New Roman" pitchFamily="18" charset="0"/>
              </a:rPr>
              <a:t>) {</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g.setColor(new Color(255, 0, 0));</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g.setFont(new Font("Times", Font.BOLD, 30));</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g.drawString("</a:t>
            </a:r>
            <a:r>
              <a:rPr kumimoji="1" lang="zh-CN" altLang="en-US" sz="1800" b="1">
                <a:solidFill>
                  <a:schemeClr val="tx1"/>
                </a:solidFill>
                <a:ea typeface="宋体" charset="-122"/>
                <a:cs typeface="Times New Roman" pitchFamily="18" charset="0"/>
              </a:rPr>
              <a:t>游戏已结束！</a:t>
            </a:r>
            <a:r>
              <a:rPr kumimoji="1" lang="en-US" altLang="zh-CN" sz="1800" b="1">
                <a:solidFill>
                  <a:schemeClr val="tx1"/>
                </a:solidFill>
                <a:ea typeface="宋体" charset="-122"/>
                <a:cs typeface="Times New Roman" pitchFamily="18" charset="0"/>
              </a:rPr>
              <a:t>", 50, 200);</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else {</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a:t>
            </a:r>
            <a:r>
              <a:rPr kumimoji="1" lang="zh-CN" altLang="en-US" sz="1800" b="1">
                <a:solidFill>
                  <a:schemeClr val="tx1"/>
                </a:solidFill>
                <a:ea typeface="宋体" charset="-122"/>
                <a:cs typeface="Times New Roman" pitchFamily="18" charset="0"/>
              </a:rPr>
              <a:t>设置颜色，并绘制小球</a:t>
            </a:r>
          </a:p>
          <a:p>
            <a:pPr eaLnBrk="1" hangingPunct="1">
              <a:lnSpc>
                <a:spcPts val="16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g.setColor(new Color(255, 0, 0));</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g.fillOval(</a:t>
            </a:r>
            <a:r>
              <a:rPr kumimoji="1" lang="en-US" altLang="zh-CN" sz="1800" b="1">
                <a:solidFill>
                  <a:srgbClr val="990000"/>
                </a:solidFill>
                <a:ea typeface="宋体" charset="-122"/>
                <a:cs typeface="Times New Roman" pitchFamily="18" charset="0"/>
              </a:rPr>
              <a:t>ballX, ballY</a:t>
            </a:r>
            <a:r>
              <a:rPr kumimoji="1" lang="en-US" altLang="zh-CN" sz="1800" b="1">
                <a:solidFill>
                  <a:schemeClr val="tx1"/>
                </a:solidFill>
                <a:ea typeface="宋体" charset="-122"/>
                <a:cs typeface="Times New Roman" pitchFamily="18" charset="0"/>
              </a:rPr>
              <a:t>, BALL_SIZE, BALL_SIZE);</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 </a:t>
            </a:r>
            <a:r>
              <a:rPr kumimoji="1" lang="zh-CN" altLang="en-US" sz="1800" b="1">
                <a:solidFill>
                  <a:schemeClr val="tx1"/>
                </a:solidFill>
                <a:ea typeface="宋体" charset="-122"/>
                <a:cs typeface="Times New Roman" pitchFamily="18" charset="0"/>
              </a:rPr>
              <a:t>设置颜色，并绘制球拍</a:t>
            </a:r>
          </a:p>
          <a:p>
            <a:pPr eaLnBrk="1" hangingPunct="1">
              <a:lnSpc>
                <a:spcPts val="1600"/>
              </a:lnSpc>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g.setColor(new Color(80, 80, 200));</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g.fillRect(</a:t>
            </a:r>
            <a:r>
              <a:rPr kumimoji="1" lang="en-US" altLang="zh-CN" sz="1800" b="1">
                <a:solidFill>
                  <a:srgbClr val="990000"/>
                </a:solidFill>
                <a:ea typeface="宋体" charset="-122"/>
                <a:cs typeface="Times New Roman" pitchFamily="18" charset="0"/>
              </a:rPr>
              <a:t>racketX</a:t>
            </a:r>
            <a:r>
              <a:rPr kumimoji="1" lang="en-US" altLang="zh-CN" sz="1800" b="1">
                <a:solidFill>
                  <a:schemeClr val="tx1"/>
                </a:solidFill>
                <a:ea typeface="宋体" charset="-122"/>
                <a:cs typeface="Times New Roman" pitchFamily="18" charset="0"/>
              </a:rPr>
              <a:t>, RACKET_Y, RACKET_WIDTH, RACKET_HEIGHT);</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    }    </a:t>
            </a:r>
          </a:p>
          <a:p>
            <a:pPr eaLnBrk="1" hangingPunct="1">
              <a:lnSpc>
                <a:spcPts val="1600"/>
              </a:lnSpc>
              <a:spcBef>
                <a:spcPts val="0"/>
              </a:spcBef>
              <a:buNone/>
            </a:pPr>
            <a:r>
              <a:rPr kumimoji="1" lang="en-US" altLang="zh-CN" sz="1800" b="1">
                <a:solidFill>
                  <a:schemeClr val="tx1"/>
                </a:solidFill>
                <a:ea typeface="宋体" charset="-122"/>
                <a:cs typeface="Times New Roman" pitchFamily="18" charset="0"/>
              </a:rPr>
              <a:t>}</a:t>
            </a:r>
            <a:endParaRPr kumimoji="1" lang="zh-CN" altLang="en-US" sz="1800" b="1">
              <a:solidFill>
                <a:schemeClr val="tx1"/>
              </a:solidFill>
              <a:ea typeface="宋体" charset="-122"/>
              <a:cs typeface="Times New Roman" pitchFamily="18" charset="0"/>
            </a:endParaRPr>
          </a:p>
        </p:txBody>
      </p:sp>
    </p:spTree>
    <p:extLst>
      <p:ext uri="{BB962C8B-B14F-4D97-AF65-F5344CB8AC3E}">
        <p14:creationId xmlns:p14="http://schemas.microsoft.com/office/powerpoint/2010/main" val="168038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144</a:t>
            </a:fld>
            <a:endParaRPr lang="en-US" altLang="zh-CN"/>
          </a:p>
        </p:txBody>
      </p:sp>
      <p:sp>
        <p:nvSpPr>
          <p:cNvPr id="5" name="标题 5"/>
          <p:cNvSpPr>
            <a:spLocks noGrp="1"/>
          </p:cNvSpPr>
          <p:nvPr>
            <p:ph type="title"/>
          </p:nvPr>
        </p:nvSpPr>
        <p:spPr>
          <a:xfrm>
            <a:off x="152400" y="228600"/>
            <a:ext cx="8839200" cy="685800"/>
          </a:xfrm>
        </p:spPr>
        <p:txBody>
          <a:bodyPr/>
          <a:lstStyle/>
          <a:p>
            <a:r>
              <a:rPr lang="zh-CN" altLang="en-US">
                <a:latin typeface="Times New Roman" pitchFamily="18" charset="0"/>
                <a:cs typeface="Times New Roman" pitchFamily="18" charset="0"/>
              </a:rPr>
              <a:t>五子棋</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981200"/>
            <a:ext cx="3429000" cy="3634740"/>
          </a:xfrm>
          <a:prstGeom prst="rect">
            <a:avLst/>
          </a:prstGeom>
        </p:spPr>
      </p:pic>
    </p:spTree>
    <p:extLst>
      <p:ext uri="{BB962C8B-B14F-4D97-AF65-F5344CB8AC3E}">
        <p14:creationId xmlns:p14="http://schemas.microsoft.com/office/powerpoint/2010/main" val="333203154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145</a:t>
            </a:fld>
            <a:endParaRPr lang="en-US" altLang="zh-CN"/>
          </a:p>
        </p:txBody>
      </p:sp>
      <p:sp>
        <p:nvSpPr>
          <p:cNvPr id="7" name="Text Box 5"/>
          <p:cNvSpPr txBox="1">
            <a:spLocks noChangeArrowheads="1"/>
          </p:cNvSpPr>
          <p:nvPr/>
        </p:nvSpPr>
        <p:spPr bwMode="auto">
          <a:xfrm>
            <a:off x="533400" y="2691825"/>
            <a:ext cx="8275022" cy="584775"/>
          </a:xfrm>
          <a:prstGeom prst="rect">
            <a:avLst/>
          </a:prstGeom>
          <a:noFill/>
          <a:ln w="9525">
            <a:noFill/>
            <a:miter lim="800000"/>
            <a:headEnd/>
            <a:tailEnd/>
          </a:ln>
        </p:spPr>
        <p:txBody>
          <a:bodyPr wrap="none">
            <a:spAutoFit/>
          </a:bodyPr>
          <a:lstStyle/>
          <a:p>
            <a:pPr fontAlgn="ctr">
              <a:spcBef>
                <a:spcPct val="50000"/>
              </a:spcBef>
              <a:buNone/>
            </a:pPr>
            <a:r>
              <a:rPr kumimoji="1" lang="en-US" altLang="zh-CN" sz="3200" b="1">
                <a:solidFill>
                  <a:srgbClr val="C00000"/>
                </a:solidFill>
                <a:latin typeface="Times New Roman" pitchFamily="18" charset="0"/>
                <a:ea typeface="宋体" charset="-122"/>
              </a:rPr>
              <a:t>http://docs.oracle.com/javase/tutorial/uiswing/</a:t>
            </a:r>
          </a:p>
        </p:txBody>
      </p:sp>
      <p:sp>
        <p:nvSpPr>
          <p:cNvPr id="5" name="标题 5"/>
          <p:cNvSpPr>
            <a:spLocks noGrp="1"/>
          </p:cNvSpPr>
          <p:nvPr>
            <p:ph type="title"/>
          </p:nvPr>
        </p:nvSpPr>
        <p:spPr>
          <a:xfrm>
            <a:off x="152400" y="228600"/>
            <a:ext cx="8839200" cy="685800"/>
          </a:xfrm>
        </p:spPr>
        <p:txBody>
          <a:bodyPr/>
          <a:lstStyle/>
          <a:p>
            <a:r>
              <a:rPr lang="zh-CN" altLang="en-US">
                <a:latin typeface="Times New Roman" pitchFamily="18" charset="0"/>
                <a:cs typeface="Times New Roman" pitchFamily="18" charset="0"/>
              </a:rPr>
              <a:t>参考文档</a:t>
            </a:r>
          </a:p>
        </p:txBody>
      </p:sp>
    </p:spTree>
    <p:extLst>
      <p:ext uri="{BB962C8B-B14F-4D97-AF65-F5344CB8AC3E}">
        <p14:creationId xmlns:p14="http://schemas.microsoft.com/office/powerpoint/2010/main" val="216000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146</a:t>
            </a:fld>
            <a:endParaRPr lang="en-US" altLang="zh-CN"/>
          </a:p>
        </p:txBody>
      </p:sp>
      <p:sp>
        <p:nvSpPr>
          <p:cNvPr id="7" name="Text Box 5"/>
          <p:cNvSpPr txBox="1">
            <a:spLocks noChangeArrowheads="1"/>
          </p:cNvSpPr>
          <p:nvPr/>
        </p:nvSpPr>
        <p:spPr bwMode="auto">
          <a:xfrm>
            <a:off x="2279650" y="2551113"/>
            <a:ext cx="4346575" cy="1311275"/>
          </a:xfrm>
          <a:prstGeom prst="rect">
            <a:avLst/>
          </a:prstGeom>
          <a:noFill/>
          <a:ln w="9525">
            <a:noFill/>
            <a:miter lim="800000"/>
            <a:headEnd/>
            <a:tailEnd/>
          </a:ln>
        </p:spPr>
        <p:txBody>
          <a:bodyPr wrap="none">
            <a:spAutoFit/>
          </a:bodyPr>
          <a:lstStyle/>
          <a:p>
            <a:pPr fontAlgn="ctr">
              <a:spcBef>
                <a:spcPct val="50000"/>
              </a:spcBef>
              <a:buFont typeface="Wingdings" pitchFamily="2" charset="2"/>
              <a:buNone/>
            </a:pPr>
            <a:r>
              <a:rPr kumimoji="1" lang="zh-CN" altLang="en-US" sz="8000" b="1">
                <a:solidFill>
                  <a:srgbClr val="0000FF"/>
                </a:solidFill>
                <a:latin typeface="Times New Roman" pitchFamily="18" charset="0"/>
                <a:ea typeface="宋体" charset="-122"/>
              </a:rPr>
              <a:t>下 课 啦 </a:t>
            </a:r>
            <a:r>
              <a:rPr kumimoji="1" lang="en-US" altLang="zh-CN" sz="8000" b="1">
                <a:solidFill>
                  <a:srgbClr val="0000FF"/>
                </a:solidFill>
                <a:latin typeface="Times New Roman" pitchFamily="18" charset="0"/>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cs typeface="Times New Roman" panose="02020603050405020304" pitchFamily="18" charset="0"/>
              </a:rPr>
              <a:t>（</a:t>
            </a:r>
            <a:r>
              <a:rPr lang="en-US" altLang="zh-CN">
                <a:cs typeface="Times New Roman" pitchFamily="18" charset="0"/>
              </a:rPr>
              <a:t>1</a:t>
            </a:r>
            <a:r>
              <a:rPr lang="zh-CN" altLang="en-US">
                <a:cs typeface="Times New Roman" panose="02020603050405020304" pitchFamily="18" charset="0"/>
              </a:rPr>
              <a:t>）绘制基本图形</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15</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447800"/>
            <a:ext cx="77724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zh-CN" altLang="en-US" sz="3200" b="1" kern="0">
                <a:latin typeface="Times New Roman" panose="02020603050405020304" pitchFamily="18" charset="0"/>
                <a:ea typeface="宋体" pitchFamily="2" charset="-122"/>
                <a:cs typeface="Times New Roman" panose="02020603050405020304" pitchFamily="18" charset="0"/>
              </a:rPr>
              <a:t>如何在 一个窗口中绘制图形？窗口怎么画？标题怎么设？最小化最大化？</a:t>
            </a:r>
            <a:endParaRPr lang="en-US" altLang="zh-CN" sz="3200" b="1" kern="0">
              <a:latin typeface="Times New Roman" panose="02020603050405020304" pitchFamily="18" charset="0"/>
              <a:ea typeface="宋体" pitchFamily="2" charset="-122"/>
              <a:cs typeface="Times New Roman" panose="02020603050405020304" pitchFamily="18" charset="0"/>
            </a:endParaRPr>
          </a:p>
          <a:p>
            <a:pPr marL="450850" lvl="0" indent="-450850">
              <a:spcBef>
                <a:spcPct val="50000"/>
              </a:spcBef>
              <a:buClr>
                <a:schemeClr val="tx1"/>
              </a:buClr>
              <a:buSzPct val="90000"/>
              <a:buFont typeface="Wingdings 2" pitchFamily="18" charset="2"/>
              <a:buChar char="ö"/>
              <a:defRPr/>
            </a:pPr>
            <a:r>
              <a:rPr lang="en-US" altLang="zh-CN" sz="3200" b="1" kern="0">
                <a:latin typeface="Times New Roman" panose="02020603050405020304" pitchFamily="18" charset="0"/>
                <a:ea typeface="宋体" pitchFamily="2" charset="-122"/>
                <a:cs typeface="Times New Roman" panose="02020603050405020304" pitchFamily="18" charset="0"/>
              </a:rPr>
              <a:t>Java</a:t>
            </a:r>
            <a:r>
              <a:rPr lang="zh-CN" altLang="en-US" sz="3200" b="1" kern="0">
                <a:latin typeface="Times New Roman" panose="02020603050405020304" pitchFamily="18" charset="0"/>
                <a:ea typeface="宋体" pitchFamily="2" charset="-122"/>
                <a:cs typeface="Times New Roman" panose="02020603050405020304" pitchFamily="18" charset="0"/>
              </a:rPr>
              <a:t>编程与</a:t>
            </a:r>
            <a:r>
              <a:rPr lang="en-US" altLang="zh-CN" sz="3200" b="1" kern="0">
                <a:latin typeface="Times New Roman" panose="02020603050405020304" pitchFamily="18" charset="0"/>
                <a:ea typeface="宋体" pitchFamily="2" charset="-122"/>
                <a:cs typeface="Times New Roman" panose="02020603050405020304" pitchFamily="18" charset="0"/>
              </a:rPr>
              <a:t>C</a:t>
            </a:r>
            <a:r>
              <a:rPr lang="zh-CN" altLang="en-US" sz="3200" b="1" kern="0">
                <a:latin typeface="Times New Roman" panose="02020603050405020304" pitchFamily="18" charset="0"/>
                <a:ea typeface="宋体" pitchFamily="2" charset="-122"/>
                <a:cs typeface="Times New Roman" panose="02020603050405020304" pitchFamily="18" charset="0"/>
              </a:rPr>
              <a:t>编程不同，不是每次都需要从</a:t>
            </a:r>
            <a:r>
              <a:rPr lang="en-US" altLang="zh-CN" sz="3200" b="1" kern="0">
                <a:latin typeface="Times New Roman" panose="02020603050405020304" pitchFamily="18" charset="0"/>
                <a:ea typeface="宋体" pitchFamily="2" charset="-122"/>
                <a:cs typeface="Times New Roman" panose="02020603050405020304" pitchFamily="18" charset="0"/>
              </a:rPr>
              <a:t>0</a:t>
            </a:r>
            <a:r>
              <a:rPr lang="zh-CN" altLang="en-US" sz="3200" b="1" kern="0">
                <a:latin typeface="Times New Roman" panose="02020603050405020304" pitchFamily="18" charset="0"/>
                <a:ea typeface="宋体" pitchFamily="2" charset="-122"/>
                <a:cs typeface="Times New Roman" panose="02020603050405020304" pitchFamily="18" charset="0"/>
              </a:rPr>
              <a:t>开始另起炉灶，而是要站在巨人肩膀上</a:t>
            </a:r>
            <a:endParaRPr lang="en-US" altLang="zh-CN" sz="3200" b="1" kern="0">
              <a:solidFill>
                <a:srgbClr val="0000FF"/>
              </a:solidFill>
              <a:latin typeface="Times New Roman" panose="02020603050405020304" pitchFamily="18" charset="0"/>
              <a:ea typeface="宋体" pitchFamily="2" charset="-122"/>
              <a:cs typeface="Times New Roman" panose="02020603050405020304" pitchFamily="18" charset="0"/>
            </a:endParaRPr>
          </a:p>
          <a:p>
            <a:pPr marL="450850" lvl="0" indent="-450850">
              <a:spcBef>
                <a:spcPts val="600"/>
              </a:spcBef>
              <a:buClr>
                <a:schemeClr val="tx1"/>
              </a:buClr>
              <a:buSzPct val="90000"/>
              <a:buFont typeface="Wingdings 2" pitchFamily="18" charset="2"/>
              <a:buChar char="ö"/>
              <a:defRPr/>
            </a:pPr>
            <a:r>
              <a:rPr lang="zh-CN" altLang="en-US" sz="3200" b="1" kern="0">
                <a:latin typeface="Times New Roman" panose="02020603050405020304" pitchFamily="18" charset="0"/>
                <a:ea typeface="宋体" pitchFamily="2" charset="-122"/>
                <a:cs typeface="Times New Roman" panose="02020603050405020304" pitchFamily="18" charset="0"/>
              </a:rPr>
              <a:t>只需定制（个性化）图形绘制部分的代码即可，其余代码都是现成的</a:t>
            </a:r>
            <a:endParaRPr kumimoji="0" lang="en-US" altLang="zh-CN" sz="32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4152698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0000"/>
                </a:solidFill>
              </a:rPr>
              <a:t>代码框架</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16</a:t>
            </a:fld>
            <a:endParaRPr lang="en-US" altLang="zh-CN"/>
          </a:p>
        </p:txBody>
      </p:sp>
      <p:sp>
        <p:nvSpPr>
          <p:cNvPr id="5" name="Text Box 3"/>
          <p:cNvSpPr txBox="1">
            <a:spLocks noChangeArrowheads="1"/>
          </p:cNvSpPr>
          <p:nvPr/>
        </p:nvSpPr>
        <p:spPr bwMode="auto">
          <a:xfrm>
            <a:off x="381000" y="1219200"/>
            <a:ext cx="5181600" cy="53245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a:solidFill>
                  <a:schemeClr val="tx1"/>
                </a:solidFill>
                <a:ea typeface="宋体" charset="-122"/>
                <a:cs typeface="Times New Roman" pitchFamily="18" charset="0"/>
              </a:rPr>
              <a:t>import java.awt.*;</a:t>
            </a:r>
          </a:p>
          <a:p>
            <a:pPr eaLnBrk="1" hangingPunct="1">
              <a:spcBef>
                <a:spcPts val="0"/>
              </a:spcBef>
              <a:buNone/>
            </a:pPr>
            <a:r>
              <a:rPr kumimoji="1" lang="en-US" altLang="zh-CN" sz="2000" b="1">
                <a:solidFill>
                  <a:schemeClr val="tx1"/>
                </a:solidFill>
                <a:ea typeface="宋体" charset="-122"/>
                <a:cs typeface="Times New Roman" pitchFamily="18" charset="0"/>
              </a:rPr>
              <a:t>import javax.swing.*;</a:t>
            </a:r>
          </a:p>
          <a:p>
            <a:pPr eaLnBrk="1" hangingPunct="1">
              <a:spcBef>
                <a:spcPts val="0"/>
              </a:spcBef>
              <a:buNone/>
            </a:pPr>
            <a:r>
              <a:rPr kumimoji="1" lang="en-US" altLang="zh-CN" sz="2000" b="1">
                <a:solidFill>
                  <a:schemeClr val="tx1"/>
                </a:solidFill>
                <a:ea typeface="宋体" charset="-122"/>
                <a:cs typeface="Times New Roman" pitchFamily="18" charset="0"/>
              </a:rPr>
              <a:t>public class DrawShapes extends  JFrame {</a:t>
            </a:r>
          </a:p>
          <a:p>
            <a:pPr eaLnBrk="1" hangingPunct="1">
              <a:spcBef>
                <a:spcPts val="0"/>
              </a:spcBef>
              <a:buNone/>
            </a:pPr>
            <a:r>
              <a:rPr kumimoji="1" lang="en-US" altLang="zh-CN" sz="2000" b="1">
                <a:solidFill>
                  <a:schemeClr val="tx1"/>
                </a:solidFill>
                <a:ea typeface="宋体" charset="-122"/>
                <a:cs typeface="Times New Roman" pitchFamily="18" charset="0"/>
              </a:rPr>
              <a:t>        public DrawShapes () { </a:t>
            </a:r>
            <a:endParaRPr kumimoji="1" lang="en-US" altLang="zh-CN" sz="2000" b="1">
              <a:solidFill>
                <a:srgbClr val="0000FF"/>
              </a:solidFill>
              <a:ea typeface="宋体" charset="-122"/>
              <a:cs typeface="Times New Roman" pitchFamily="18" charset="0"/>
            </a:endParaRPr>
          </a:p>
          <a:p>
            <a:pPr eaLnBrk="1" hangingPunct="1">
              <a:spcBef>
                <a:spcPts val="0"/>
              </a:spcBef>
              <a:buNone/>
            </a:pPr>
            <a:r>
              <a:rPr kumimoji="1" lang="en-US" altLang="zh-CN" sz="2000" b="1">
                <a:solidFill>
                  <a:schemeClr val="tx1"/>
                </a:solidFill>
                <a:ea typeface="宋体" charset="-122"/>
                <a:cs typeface="Times New Roman" pitchFamily="18" charset="0"/>
              </a:rPr>
              <a:t>                setSize(300, 400); </a:t>
            </a:r>
            <a:r>
              <a:rPr kumimoji="1" lang="en-US" altLang="zh-CN" sz="2000" b="1">
                <a:solidFill>
                  <a:srgbClr val="0000FF"/>
                </a:solidFill>
                <a:ea typeface="宋体" charset="-122"/>
                <a:cs typeface="Times New Roman" pitchFamily="18" charset="0"/>
              </a:rPr>
              <a:t>//</a:t>
            </a:r>
            <a:r>
              <a:rPr kumimoji="1" lang="zh-CN" altLang="en-US" sz="2000" b="1">
                <a:solidFill>
                  <a:srgbClr val="0000FF"/>
                </a:solidFill>
                <a:ea typeface="宋体" charset="-122"/>
                <a:cs typeface="Times New Roman" pitchFamily="18" charset="0"/>
              </a:rPr>
              <a:t>设置窗口大小</a:t>
            </a:r>
            <a:endParaRPr kumimoji="1" lang="en-US" altLang="zh-CN" sz="2000" b="1">
              <a:solidFill>
                <a:srgbClr val="0000FF"/>
              </a:solidFill>
              <a:ea typeface="宋体" charset="-122"/>
              <a:cs typeface="Times New Roman" pitchFamily="18" charset="0"/>
            </a:endParaRPr>
          </a:p>
          <a:p>
            <a:pPr eaLnBrk="1" hangingPunct="1">
              <a:spcBef>
                <a:spcPts val="0"/>
              </a:spcBef>
              <a:buNone/>
            </a:pPr>
            <a:r>
              <a:rPr kumimoji="1" lang="en-US" altLang="zh-CN" sz="2000" b="1">
                <a:solidFill>
                  <a:schemeClr val="tx1"/>
                </a:solidFill>
                <a:ea typeface="宋体" charset="-122"/>
                <a:cs typeface="Times New Roman" pitchFamily="18" charset="0"/>
              </a:rPr>
              <a:t>                setVisible(true); </a:t>
            </a:r>
            <a:r>
              <a:rPr kumimoji="1" lang="en-US" altLang="zh-CN" sz="2000" b="1">
                <a:solidFill>
                  <a:srgbClr val="0000FF"/>
                </a:solidFill>
                <a:ea typeface="宋体" charset="-122"/>
                <a:cs typeface="Times New Roman" pitchFamily="18" charset="0"/>
              </a:rPr>
              <a:t>//</a:t>
            </a:r>
            <a:r>
              <a:rPr kumimoji="1" lang="zh-CN" altLang="en-US" sz="2000" b="1">
                <a:solidFill>
                  <a:srgbClr val="0000FF"/>
                </a:solidFill>
                <a:ea typeface="宋体" charset="-122"/>
                <a:cs typeface="Times New Roman" pitchFamily="18" charset="0"/>
              </a:rPr>
              <a:t>窗口可见</a:t>
            </a:r>
            <a:endParaRPr kumimoji="1" lang="en-US" altLang="zh-CN" sz="2000" b="1">
              <a:solidFill>
                <a:srgbClr val="0000FF"/>
              </a:solidFill>
              <a:ea typeface="宋体" charset="-122"/>
              <a:cs typeface="Times New Roman" pitchFamily="18" charset="0"/>
            </a:endParaRPr>
          </a:p>
          <a:p>
            <a:pPr eaLnBrk="1" hangingPunct="1">
              <a:spcBef>
                <a:spcPts val="0"/>
              </a:spcBef>
              <a:buNone/>
            </a:pPr>
            <a:r>
              <a:rPr kumimoji="1" lang="en-US" altLang="zh-CN" sz="2000" b="1">
                <a:solidFill>
                  <a:schemeClr val="tx1"/>
                </a:solidFill>
                <a:ea typeface="宋体" charset="-122"/>
                <a:cs typeface="Times New Roman" pitchFamily="18" charset="0"/>
              </a:rPr>
              <a:t>        }</a:t>
            </a:r>
          </a:p>
          <a:p>
            <a:pPr eaLnBrk="1" hangingPunct="1">
              <a:spcBef>
                <a:spcPts val="0"/>
              </a:spcBef>
              <a:buNone/>
            </a:pPr>
            <a:r>
              <a:rPr kumimoji="1" lang="en-US" altLang="zh-CN" sz="2000" b="1">
                <a:solidFill>
                  <a:schemeClr val="tx1"/>
                </a:solidFill>
                <a:ea typeface="宋体" charset="-122"/>
                <a:cs typeface="Times New Roman" pitchFamily="18" charset="0"/>
              </a:rPr>
              <a:t>        public void paint(Graphics g) {</a:t>
            </a:r>
          </a:p>
          <a:p>
            <a:pPr eaLnBrk="1" hangingPunct="1">
              <a:spcBef>
                <a:spcPts val="0"/>
              </a:spcBef>
              <a:buNone/>
            </a:pPr>
            <a:r>
              <a:rPr kumimoji="1" lang="en-US" altLang="zh-CN" sz="2000" b="1">
                <a:solidFill>
                  <a:schemeClr val="tx1"/>
                </a:solidFill>
                <a:ea typeface="宋体" charset="-122"/>
                <a:cs typeface="Times New Roman" pitchFamily="18" charset="0"/>
              </a:rPr>
              <a:t>                super.paint(g);</a:t>
            </a:r>
          </a:p>
          <a:p>
            <a:pPr eaLnBrk="1" hangingPunct="1">
              <a:spcBef>
                <a:spcPts val="0"/>
              </a:spcBef>
              <a:buNone/>
            </a:pPr>
            <a:r>
              <a:rPr kumimoji="1" lang="en-US" altLang="zh-CN" sz="2000" b="1">
                <a:solidFill>
                  <a:schemeClr val="tx1"/>
                </a:solidFill>
                <a:ea typeface="宋体" charset="-122"/>
                <a:cs typeface="Times New Roman" pitchFamily="18" charset="0"/>
              </a:rPr>
              <a:t>                </a:t>
            </a:r>
            <a:r>
              <a:rPr kumimoji="1" lang="en-US" altLang="zh-CN" sz="2000" b="1">
                <a:solidFill>
                  <a:srgbClr val="0000FF"/>
                </a:solidFill>
                <a:ea typeface="宋体" charset="-122"/>
                <a:cs typeface="Times New Roman" pitchFamily="18" charset="0"/>
              </a:rPr>
              <a:t>//</a:t>
            </a:r>
            <a:r>
              <a:rPr kumimoji="1" lang="zh-CN" altLang="en-US" sz="2000" b="1">
                <a:solidFill>
                  <a:srgbClr val="0000FF"/>
                </a:solidFill>
                <a:ea typeface="宋体" charset="-122"/>
                <a:cs typeface="Times New Roman" pitchFamily="18" charset="0"/>
              </a:rPr>
              <a:t>使用</a:t>
            </a:r>
            <a:r>
              <a:rPr kumimoji="1" lang="en-US" altLang="zh-CN" sz="2000" b="1">
                <a:solidFill>
                  <a:srgbClr val="0000FF"/>
                </a:solidFill>
                <a:ea typeface="宋体" charset="-122"/>
                <a:cs typeface="Times New Roman" pitchFamily="18" charset="0"/>
              </a:rPr>
              <a:t>g</a:t>
            </a:r>
            <a:r>
              <a:rPr kumimoji="1" lang="zh-CN" altLang="en-US" sz="2000" b="1">
                <a:solidFill>
                  <a:srgbClr val="0000FF"/>
                </a:solidFill>
                <a:ea typeface="宋体" charset="-122"/>
                <a:cs typeface="Times New Roman" pitchFamily="18" charset="0"/>
              </a:rPr>
              <a:t>来画图</a:t>
            </a:r>
            <a:endParaRPr kumimoji="1" lang="en-US" altLang="zh-CN" sz="2000" b="1">
              <a:solidFill>
                <a:srgbClr val="0000FF"/>
              </a:solidFill>
              <a:ea typeface="宋体" charset="-122"/>
              <a:cs typeface="Times New Roman" pitchFamily="18" charset="0"/>
            </a:endParaRPr>
          </a:p>
          <a:p>
            <a:pPr eaLnBrk="1" hangingPunct="1">
              <a:spcBef>
                <a:spcPts val="0"/>
              </a:spcBef>
              <a:buNone/>
            </a:pPr>
            <a:r>
              <a:rPr kumimoji="1" lang="en-US" altLang="zh-CN" sz="2000" b="1">
                <a:solidFill>
                  <a:schemeClr val="tx1"/>
                </a:solidFill>
                <a:ea typeface="宋体" charset="-122"/>
                <a:cs typeface="Times New Roman" pitchFamily="18" charset="0"/>
              </a:rPr>
              <a:t>        }</a:t>
            </a:r>
          </a:p>
          <a:p>
            <a:pPr eaLnBrk="1" hangingPunct="1">
              <a:spcBef>
                <a:spcPts val="0"/>
              </a:spcBef>
              <a:buNone/>
            </a:pPr>
            <a:r>
              <a:rPr kumimoji="1" lang="en-US" altLang="zh-CN" sz="2000" b="1">
                <a:solidFill>
                  <a:schemeClr val="tx1"/>
                </a:solidFill>
                <a:ea typeface="宋体" charset="-122"/>
                <a:cs typeface="Times New Roman" pitchFamily="18" charset="0"/>
              </a:rPr>
              <a:t>       public static void main(String[] args) { </a:t>
            </a:r>
          </a:p>
          <a:p>
            <a:pPr eaLnBrk="1" hangingPunct="1">
              <a:spcBef>
                <a:spcPts val="0"/>
              </a:spcBef>
              <a:buNone/>
            </a:pPr>
            <a:r>
              <a:rPr kumimoji="1" lang="en-US" altLang="zh-CN" sz="2000" b="1">
                <a:solidFill>
                  <a:schemeClr val="tx1"/>
                </a:solidFill>
                <a:ea typeface="宋体" charset="-122"/>
                <a:cs typeface="Times New Roman" pitchFamily="18" charset="0"/>
              </a:rPr>
              <a:t>           DrawShapes app = new DrawShapes();   </a:t>
            </a:r>
          </a:p>
          <a:p>
            <a:pPr eaLnBrk="1" hangingPunct="1">
              <a:spcBef>
                <a:spcPts val="0"/>
              </a:spcBef>
              <a:buNone/>
            </a:pPr>
            <a:r>
              <a:rPr kumimoji="1" lang="en-US" altLang="zh-CN" sz="2000" b="1">
                <a:solidFill>
                  <a:schemeClr val="tx1"/>
                </a:solidFill>
                <a:ea typeface="宋体" charset="-122"/>
                <a:cs typeface="Times New Roman" pitchFamily="18" charset="0"/>
              </a:rPr>
              <a:t>           app.setDefaultCloseOperation(</a:t>
            </a:r>
            <a:br>
              <a:rPr kumimoji="1" lang="en-US" altLang="zh-CN" sz="2000" b="1">
                <a:solidFill>
                  <a:schemeClr val="tx1"/>
                </a:solidFill>
                <a:ea typeface="宋体" charset="-122"/>
                <a:cs typeface="Times New Roman" pitchFamily="18" charset="0"/>
              </a:rPr>
            </a:br>
            <a:r>
              <a:rPr kumimoji="1" lang="en-US" altLang="zh-CN" sz="2000" b="1">
                <a:solidFill>
                  <a:schemeClr val="tx1"/>
                </a:solidFill>
                <a:ea typeface="宋体" charset="-122"/>
                <a:cs typeface="Times New Roman" pitchFamily="18" charset="0"/>
              </a:rPr>
              <a:t>                     JFrame.EXIT_ON_CLOSE); </a:t>
            </a:r>
          </a:p>
          <a:p>
            <a:pPr eaLnBrk="1" hangingPunct="1">
              <a:spcBef>
                <a:spcPts val="0"/>
              </a:spcBef>
              <a:buNone/>
            </a:pPr>
            <a:r>
              <a:rPr kumimoji="1" lang="en-US" altLang="zh-CN" sz="2000" b="1">
                <a:solidFill>
                  <a:schemeClr val="tx1"/>
                </a:solidFill>
                <a:ea typeface="宋体" charset="-122"/>
                <a:cs typeface="Times New Roman" pitchFamily="18" charset="0"/>
              </a:rPr>
              <a:t>       }</a:t>
            </a:r>
          </a:p>
          <a:p>
            <a:pPr eaLnBrk="1" hangingPunct="1">
              <a:spcBef>
                <a:spcPts val="0"/>
              </a:spcBef>
              <a:buNone/>
            </a:pPr>
            <a:r>
              <a:rPr kumimoji="1" lang="en-US" altLang="zh-CN" sz="2000" b="1">
                <a:solidFill>
                  <a:schemeClr val="tx1"/>
                </a:solidFill>
                <a:ea typeface="宋体" charset="-122"/>
                <a:cs typeface="Times New Roman" pitchFamily="18" charset="0"/>
              </a:rPr>
              <a:t>}</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580" y="1295400"/>
            <a:ext cx="3055620" cy="4142518"/>
          </a:xfrm>
          <a:prstGeom prst="rect">
            <a:avLst/>
          </a:prstGeom>
        </p:spPr>
      </p:pic>
      <p:sp>
        <p:nvSpPr>
          <p:cNvPr id="7" name="TextBox 6"/>
          <p:cNvSpPr txBox="1"/>
          <p:nvPr/>
        </p:nvSpPr>
        <p:spPr>
          <a:xfrm>
            <a:off x="6248400" y="5562600"/>
            <a:ext cx="2350323" cy="461665"/>
          </a:xfrm>
          <a:prstGeom prst="rect">
            <a:avLst/>
          </a:prstGeom>
          <a:noFill/>
        </p:spPr>
        <p:txBody>
          <a:bodyPr wrap="none" rtlCol="0">
            <a:spAutoFit/>
          </a:bodyPr>
          <a:lstStyle/>
          <a:p>
            <a:pPr>
              <a:buNone/>
            </a:pPr>
            <a:r>
              <a:rPr lang="zh-CN" altLang="en-US" sz="2400" b="1" dirty="0">
                <a:solidFill>
                  <a:srgbClr val="FF0000"/>
                </a:solidFill>
                <a:latin typeface="宋体" pitchFamily="2" charset="-122"/>
                <a:ea typeface="宋体" pitchFamily="2" charset="-122"/>
              </a:rPr>
              <a:t>程序执行过程？</a:t>
            </a:r>
          </a:p>
        </p:txBody>
      </p:sp>
    </p:spTree>
    <p:extLst>
      <p:ext uri="{BB962C8B-B14F-4D97-AF65-F5344CB8AC3E}">
        <p14:creationId xmlns:p14="http://schemas.microsoft.com/office/powerpoint/2010/main" val="351579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cs typeface="Times New Roman" panose="02020603050405020304" pitchFamily="18" charset="0"/>
              </a:rPr>
              <a:t>绘制基本图形</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17</a:t>
            </a:fld>
            <a:endParaRPr lang="en-US" altLang="zh-CN"/>
          </a:p>
        </p:txBody>
      </p:sp>
      <p:sp>
        <p:nvSpPr>
          <p:cNvPr id="6" name="Text Box 3"/>
          <p:cNvSpPr txBox="1">
            <a:spLocks noChangeArrowheads="1"/>
          </p:cNvSpPr>
          <p:nvPr/>
        </p:nvSpPr>
        <p:spPr bwMode="auto">
          <a:xfrm>
            <a:off x="381000" y="1219200"/>
            <a:ext cx="8305800" cy="28315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dirty="0">
                <a:solidFill>
                  <a:schemeClr val="tx1"/>
                </a:solidFill>
                <a:ea typeface="宋体" charset="-122"/>
                <a:cs typeface="Times New Roman" pitchFamily="18" charset="0"/>
              </a:rPr>
              <a:t>// </a:t>
            </a:r>
            <a:r>
              <a:rPr kumimoji="1" lang="en-US" altLang="zh-CN" sz="2000" b="1" dirty="0" err="1">
                <a:solidFill>
                  <a:schemeClr val="tx1"/>
                </a:solidFill>
                <a:ea typeface="宋体" charset="-122"/>
                <a:cs typeface="Times New Roman" pitchFamily="18" charset="0"/>
              </a:rPr>
              <a:t>setSize</a:t>
            </a:r>
            <a:r>
              <a:rPr kumimoji="1" lang="en-US" altLang="zh-CN" sz="2000" b="1" dirty="0">
                <a:solidFill>
                  <a:schemeClr val="tx1"/>
                </a:solidFill>
                <a:ea typeface="宋体" charset="-122"/>
                <a:cs typeface="Times New Roman" pitchFamily="18" charset="0"/>
              </a:rPr>
              <a:t>(420, 200);</a:t>
            </a:r>
          </a:p>
          <a:p>
            <a:pPr eaLnBrk="1" hangingPunct="1">
              <a:spcBef>
                <a:spcPts val="0"/>
              </a:spcBef>
              <a:buNone/>
            </a:pPr>
            <a:r>
              <a:rPr kumimoji="1" lang="en-US" altLang="zh-CN" sz="2000" b="1" dirty="0" err="1">
                <a:solidFill>
                  <a:srgbClr val="0000FF"/>
                </a:solidFill>
                <a:ea typeface="宋体" charset="-122"/>
                <a:cs typeface="Times New Roman" pitchFamily="18" charset="0"/>
              </a:rPr>
              <a:t>g.drawLine</a:t>
            </a:r>
            <a:r>
              <a:rPr kumimoji="1" lang="en-US" altLang="zh-CN" sz="2000" b="1" dirty="0">
                <a:solidFill>
                  <a:srgbClr val="0000FF"/>
                </a:solidFill>
                <a:ea typeface="宋体" charset="-122"/>
                <a:cs typeface="Times New Roman" pitchFamily="18" charset="0"/>
              </a:rPr>
              <a:t>(15, 50, 350, 50 );</a:t>
            </a:r>
            <a:r>
              <a:rPr kumimoji="1" lang="en-US" altLang="zh-CN" sz="2000" b="1" dirty="0">
                <a:solidFill>
                  <a:schemeClr val="tx1"/>
                </a:solidFill>
                <a:ea typeface="宋体" charset="-122"/>
                <a:cs typeface="Times New Roman" pitchFamily="18" charset="0"/>
              </a:rPr>
              <a:t>   // </a:t>
            </a:r>
            <a:r>
              <a:rPr kumimoji="1" lang="fr-FR" altLang="zh-CN" sz="2000" b="1" dirty="0">
                <a:solidFill>
                  <a:schemeClr val="tx1"/>
                </a:solidFill>
                <a:ea typeface="宋体" charset="-122"/>
                <a:cs typeface="Times New Roman" pitchFamily="18" charset="0"/>
              </a:rPr>
              <a:t>drawLine(int x1, int y1, int x2, int y2)</a:t>
            </a:r>
            <a:endParaRPr kumimoji="1" lang="en-US" altLang="zh-CN" sz="2000" b="1" dirty="0">
              <a:solidFill>
                <a:schemeClr val="tx1"/>
              </a:solidFill>
              <a:ea typeface="宋体" charset="-122"/>
              <a:cs typeface="Times New Roman" pitchFamily="18" charset="0"/>
            </a:endParaRPr>
          </a:p>
          <a:p>
            <a:pPr eaLnBrk="1" hangingPunct="1">
              <a:spcBef>
                <a:spcPts val="0"/>
              </a:spcBef>
              <a:buNone/>
            </a:pPr>
            <a:r>
              <a:rPr kumimoji="1" lang="en-US" altLang="zh-CN" sz="2000" b="1" dirty="0" err="1">
                <a:solidFill>
                  <a:srgbClr val="0000FF"/>
                </a:solidFill>
                <a:ea typeface="宋体" charset="-122"/>
                <a:cs typeface="Times New Roman" pitchFamily="18" charset="0"/>
              </a:rPr>
              <a:t>g.drawRect</a:t>
            </a:r>
            <a:r>
              <a:rPr kumimoji="1" lang="en-US" altLang="zh-CN" sz="2000" b="1" dirty="0">
                <a:solidFill>
                  <a:srgbClr val="0000FF"/>
                </a:solidFill>
                <a:ea typeface="宋体" charset="-122"/>
                <a:cs typeface="Times New Roman" pitchFamily="18" charset="0"/>
              </a:rPr>
              <a:t>(15, 60, 90, 55 ); </a:t>
            </a:r>
            <a:r>
              <a:rPr kumimoji="1" lang="en-US" altLang="zh-CN" sz="2000" b="1" dirty="0">
                <a:solidFill>
                  <a:schemeClr val="tx1"/>
                </a:solidFill>
                <a:ea typeface="宋体" charset="-122"/>
                <a:cs typeface="Times New Roman" pitchFamily="18" charset="0"/>
              </a:rPr>
              <a:t>   // </a:t>
            </a:r>
            <a:r>
              <a:rPr kumimoji="1" lang="en-US" altLang="zh-CN" sz="2000" b="1" dirty="0" err="1">
                <a:solidFill>
                  <a:schemeClr val="tx1"/>
                </a:solidFill>
                <a:ea typeface="宋体" charset="-122"/>
                <a:cs typeface="Times New Roman" pitchFamily="18" charset="0"/>
              </a:rPr>
              <a:t>drawRect</a:t>
            </a:r>
            <a:r>
              <a:rPr kumimoji="1" lang="en-US" altLang="zh-CN" sz="2000" b="1" dirty="0">
                <a:solidFill>
                  <a:schemeClr val="tx1"/>
                </a:solidFill>
                <a:ea typeface="宋体" charset="-122"/>
                <a:cs typeface="Times New Roman" pitchFamily="18" charset="0"/>
              </a:rPr>
              <a:t>(int x, int y, int width, int height)</a:t>
            </a:r>
          </a:p>
          <a:p>
            <a:pPr eaLnBrk="1" hangingPunct="1">
              <a:spcBef>
                <a:spcPts val="0"/>
              </a:spcBef>
              <a:buNone/>
            </a:pPr>
            <a:r>
              <a:rPr kumimoji="1" lang="en-US" altLang="zh-CN" sz="2000" b="1" dirty="0" err="1">
                <a:solidFill>
                  <a:srgbClr val="0000FF"/>
                </a:solidFill>
                <a:ea typeface="宋体" charset="-122"/>
                <a:cs typeface="Times New Roman" pitchFamily="18" charset="0"/>
              </a:rPr>
              <a:t>g.fillRect</a:t>
            </a:r>
            <a:r>
              <a:rPr kumimoji="1" lang="en-US" altLang="zh-CN" sz="2000" b="1" dirty="0">
                <a:solidFill>
                  <a:srgbClr val="0000FF"/>
                </a:solidFill>
                <a:ea typeface="宋体" charset="-122"/>
                <a:cs typeface="Times New Roman" pitchFamily="18" charset="0"/>
              </a:rPr>
              <a:t>( 110, 60, 90, 55 );</a:t>
            </a:r>
            <a:r>
              <a:rPr kumimoji="1" lang="en-US" altLang="zh-CN" sz="2000" b="1" dirty="0">
                <a:solidFill>
                  <a:schemeClr val="tx1"/>
                </a:solidFill>
                <a:ea typeface="宋体" charset="-122"/>
                <a:cs typeface="Times New Roman" pitchFamily="18" charset="0"/>
              </a:rPr>
              <a:t>     // </a:t>
            </a:r>
            <a:r>
              <a:rPr kumimoji="1" lang="en-US" altLang="zh-CN" sz="2000" b="1" dirty="0" err="1">
                <a:solidFill>
                  <a:schemeClr val="tx1"/>
                </a:solidFill>
                <a:ea typeface="宋体" charset="-122"/>
                <a:cs typeface="Times New Roman" pitchFamily="18" charset="0"/>
              </a:rPr>
              <a:t>fillRect</a:t>
            </a:r>
            <a:r>
              <a:rPr kumimoji="1" lang="en-US" altLang="zh-CN" sz="2000" b="1" dirty="0">
                <a:solidFill>
                  <a:schemeClr val="tx1"/>
                </a:solidFill>
                <a:ea typeface="宋体" charset="-122"/>
                <a:cs typeface="Times New Roman" pitchFamily="18" charset="0"/>
              </a:rPr>
              <a:t>(int x, int y, int width, int height)</a:t>
            </a:r>
          </a:p>
          <a:p>
            <a:pPr eaLnBrk="1" hangingPunct="1">
              <a:spcBef>
                <a:spcPts val="0"/>
              </a:spcBef>
              <a:buNone/>
            </a:pPr>
            <a:r>
              <a:rPr kumimoji="1" lang="en-US" altLang="zh-CN" sz="1800" b="1" dirty="0">
                <a:solidFill>
                  <a:schemeClr val="tx1"/>
                </a:solidFill>
                <a:ea typeface="宋体" charset="-122"/>
                <a:cs typeface="Times New Roman" pitchFamily="18" charset="0"/>
              </a:rPr>
              <a:t>// </a:t>
            </a:r>
            <a:r>
              <a:rPr kumimoji="1" lang="en-US" altLang="zh-CN" sz="1800" b="1" dirty="0" err="1">
                <a:solidFill>
                  <a:schemeClr val="tx1"/>
                </a:solidFill>
                <a:ea typeface="宋体" charset="-122"/>
                <a:cs typeface="Times New Roman" pitchFamily="18" charset="0"/>
              </a:rPr>
              <a:t>drawRoundRect</a:t>
            </a:r>
            <a:r>
              <a:rPr kumimoji="1" lang="en-US" altLang="zh-CN" sz="1800" b="1" dirty="0">
                <a:solidFill>
                  <a:schemeClr val="tx1"/>
                </a:solidFill>
                <a:ea typeface="宋体" charset="-122"/>
                <a:cs typeface="Times New Roman" pitchFamily="18" charset="0"/>
              </a:rPr>
              <a:t>(int x, int y, int width, int height, int </a:t>
            </a:r>
            <a:r>
              <a:rPr kumimoji="1" lang="en-US" altLang="zh-CN" sz="1800" b="1" dirty="0" err="1">
                <a:solidFill>
                  <a:schemeClr val="tx1"/>
                </a:solidFill>
                <a:ea typeface="宋体" charset="-122"/>
                <a:cs typeface="Times New Roman" pitchFamily="18" charset="0"/>
              </a:rPr>
              <a:t>arcWidth</a:t>
            </a:r>
            <a:r>
              <a:rPr kumimoji="1" lang="en-US" altLang="zh-CN" sz="1800" b="1" dirty="0">
                <a:solidFill>
                  <a:schemeClr val="tx1"/>
                </a:solidFill>
                <a:ea typeface="宋体" charset="-122"/>
                <a:cs typeface="Times New Roman" pitchFamily="18" charset="0"/>
              </a:rPr>
              <a:t>, int </a:t>
            </a:r>
            <a:r>
              <a:rPr kumimoji="1" lang="en-US" altLang="zh-CN" sz="1800" b="1" dirty="0" err="1">
                <a:solidFill>
                  <a:schemeClr val="tx1"/>
                </a:solidFill>
                <a:ea typeface="宋体" charset="-122"/>
                <a:cs typeface="Times New Roman" pitchFamily="18" charset="0"/>
              </a:rPr>
              <a:t>arcHeight</a:t>
            </a:r>
            <a:r>
              <a:rPr kumimoji="1" lang="en-US" altLang="zh-CN" sz="1800" b="1" dirty="0">
                <a:solidFill>
                  <a:schemeClr val="tx1"/>
                </a:solidFill>
                <a:ea typeface="宋体" charset="-122"/>
                <a:cs typeface="Times New Roman" pitchFamily="18" charset="0"/>
              </a:rPr>
              <a:t>)</a:t>
            </a:r>
          </a:p>
          <a:p>
            <a:pPr eaLnBrk="1" hangingPunct="1">
              <a:spcBef>
                <a:spcPts val="0"/>
              </a:spcBef>
              <a:buNone/>
            </a:pPr>
            <a:r>
              <a:rPr kumimoji="1" lang="en-US" altLang="zh-CN" sz="2000" b="1" dirty="0" err="1">
                <a:solidFill>
                  <a:srgbClr val="0000FF"/>
                </a:solidFill>
                <a:ea typeface="宋体" charset="-122"/>
                <a:cs typeface="Times New Roman" pitchFamily="18" charset="0"/>
              </a:rPr>
              <a:t>g.fillRoundRect</a:t>
            </a:r>
            <a:r>
              <a:rPr kumimoji="1" lang="en-US" altLang="zh-CN" sz="2000" b="1" dirty="0">
                <a:solidFill>
                  <a:srgbClr val="0000FF"/>
                </a:solidFill>
                <a:ea typeface="宋体" charset="-122"/>
                <a:cs typeface="Times New Roman" pitchFamily="18" charset="0"/>
              </a:rPr>
              <a:t>( 205, 60, 90, 55, 50, 50 ); </a:t>
            </a:r>
          </a:p>
          <a:p>
            <a:pPr eaLnBrk="1" hangingPunct="1">
              <a:spcBef>
                <a:spcPts val="0"/>
              </a:spcBef>
              <a:buNone/>
            </a:pPr>
            <a:r>
              <a:rPr kumimoji="1" lang="en-US" altLang="zh-CN" sz="2000" b="1" dirty="0" err="1">
                <a:solidFill>
                  <a:srgbClr val="0000FF"/>
                </a:solidFill>
                <a:ea typeface="宋体" charset="-122"/>
                <a:cs typeface="Times New Roman" pitchFamily="18" charset="0"/>
              </a:rPr>
              <a:t>g.drawRoundRect</a:t>
            </a:r>
            <a:r>
              <a:rPr kumimoji="1" lang="en-US" altLang="zh-CN" sz="2000" b="1" dirty="0">
                <a:solidFill>
                  <a:srgbClr val="0000FF"/>
                </a:solidFill>
                <a:ea typeface="宋体" charset="-122"/>
                <a:cs typeface="Times New Roman" pitchFamily="18" charset="0"/>
              </a:rPr>
              <a:t>( 300, 60, 90, 55, 20, 20 ); </a:t>
            </a:r>
          </a:p>
          <a:p>
            <a:pPr eaLnBrk="1" hangingPunct="1">
              <a:spcBef>
                <a:spcPts val="0"/>
              </a:spcBef>
              <a:buNone/>
            </a:pPr>
            <a:r>
              <a:rPr kumimoji="1" lang="en-US" altLang="zh-CN" sz="2000" b="1" dirty="0" err="1">
                <a:solidFill>
                  <a:srgbClr val="0000FF"/>
                </a:solidFill>
                <a:ea typeface="宋体" charset="-122"/>
                <a:cs typeface="Times New Roman" pitchFamily="18" charset="0"/>
              </a:rPr>
              <a:t>g.drawOval</a:t>
            </a:r>
            <a:r>
              <a:rPr kumimoji="1" lang="en-US" altLang="zh-CN" sz="2000" b="1" dirty="0">
                <a:solidFill>
                  <a:srgbClr val="0000FF"/>
                </a:solidFill>
                <a:ea typeface="宋体" charset="-122"/>
                <a:cs typeface="Times New Roman" pitchFamily="18" charset="0"/>
              </a:rPr>
              <a:t>( 15, 120, 90, 55 );</a:t>
            </a:r>
            <a:r>
              <a:rPr kumimoji="1" lang="en-US" altLang="zh-CN" sz="2000" b="1" dirty="0">
                <a:solidFill>
                  <a:schemeClr val="tx1"/>
                </a:solidFill>
                <a:ea typeface="宋体" charset="-122"/>
                <a:cs typeface="Times New Roman" pitchFamily="18" charset="0"/>
              </a:rPr>
              <a:t>  // </a:t>
            </a:r>
            <a:r>
              <a:rPr kumimoji="1" lang="en-US" altLang="zh-CN" sz="2000" b="1" dirty="0" err="1">
                <a:solidFill>
                  <a:schemeClr val="tx1"/>
                </a:solidFill>
                <a:ea typeface="宋体" charset="-122"/>
                <a:cs typeface="Times New Roman" pitchFamily="18" charset="0"/>
              </a:rPr>
              <a:t>drawOval</a:t>
            </a:r>
            <a:r>
              <a:rPr kumimoji="1" lang="en-US" altLang="zh-CN" sz="2000" b="1" dirty="0">
                <a:solidFill>
                  <a:schemeClr val="tx1"/>
                </a:solidFill>
                <a:ea typeface="宋体" charset="-122"/>
                <a:cs typeface="Times New Roman" pitchFamily="18" charset="0"/>
              </a:rPr>
              <a:t>(int x, int y, int width, int height) </a:t>
            </a:r>
          </a:p>
          <a:p>
            <a:pPr eaLnBrk="1" hangingPunct="1">
              <a:spcBef>
                <a:spcPts val="0"/>
              </a:spcBef>
              <a:buNone/>
            </a:pPr>
            <a:r>
              <a:rPr kumimoji="1" lang="en-US" altLang="zh-CN" sz="2000" b="1" dirty="0" err="1">
                <a:solidFill>
                  <a:srgbClr val="0000FF"/>
                </a:solidFill>
                <a:ea typeface="宋体" charset="-122"/>
                <a:cs typeface="Times New Roman" pitchFamily="18" charset="0"/>
              </a:rPr>
              <a:t>g.fillOval</a:t>
            </a:r>
            <a:r>
              <a:rPr kumimoji="1" lang="en-US" altLang="zh-CN" sz="2000" b="1" dirty="0">
                <a:solidFill>
                  <a:srgbClr val="0000FF"/>
                </a:solidFill>
                <a:ea typeface="宋体" charset="-122"/>
                <a:cs typeface="Times New Roman" pitchFamily="18" charset="0"/>
              </a:rPr>
              <a:t>( 110, 120, 90, 55 );</a:t>
            </a:r>
            <a:r>
              <a:rPr kumimoji="1" lang="en-US" altLang="zh-CN" sz="2000" b="1" dirty="0">
                <a:solidFill>
                  <a:schemeClr val="tx1"/>
                </a:solidFill>
                <a:ea typeface="宋体" charset="-122"/>
                <a:cs typeface="Times New Roman" pitchFamily="18" charset="0"/>
              </a:rPr>
              <a:t>   //</a:t>
            </a:r>
            <a:r>
              <a:rPr kumimoji="1" lang="en-US" altLang="zh-CN" sz="2000" b="1" dirty="0" err="1">
                <a:solidFill>
                  <a:schemeClr val="tx1"/>
                </a:solidFill>
                <a:ea typeface="宋体" charset="-122"/>
                <a:cs typeface="Times New Roman" pitchFamily="18" charset="0"/>
              </a:rPr>
              <a:t>fillOval</a:t>
            </a:r>
            <a:r>
              <a:rPr kumimoji="1" lang="en-US" altLang="zh-CN" sz="2000" b="1" dirty="0">
                <a:solidFill>
                  <a:schemeClr val="tx1"/>
                </a:solidFill>
                <a:ea typeface="宋体" charset="-122"/>
                <a:cs typeface="Times New Roman" pitchFamily="18" charset="0"/>
              </a:rPr>
              <a:t>(int x, int y, int width, int height)</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4290703"/>
            <a:ext cx="4648200" cy="2262497"/>
          </a:xfrm>
          <a:prstGeom prst="rect">
            <a:avLst/>
          </a:prstGeom>
        </p:spPr>
      </p:pic>
    </p:spTree>
    <p:extLst>
      <p:ext uri="{BB962C8B-B14F-4D97-AF65-F5344CB8AC3E}">
        <p14:creationId xmlns:p14="http://schemas.microsoft.com/office/powerpoint/2010/main" val="152252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cs typeface="Times New Roman" panose="02020603050405020304" pitchFamily="18" charset="0"/>
              </a:rPr>
              <a:t>绘制图片</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18</a:t>
            </a:fld>
            <a:endParaRPr lang="en-US" altLang="zh-CN"/>
          </a:p>
        </p:txBody>
      </p:sp>
      <p:sp>
        <p:nvSpPr>
          <p:cNvPr id="7" name="Text Box 3"/>
          <p:cNvSpPr txBox="1">
            <a:spLocks noChangeArrowheads="1"/>
          </p:cNvSpPr>
          <p:nvPr/>
        </p:nvSpPr>
        <p:spPr bwMode="auto">
          <a:xfrm>
            <a:off x="228600" y="914400"/>
            <a:ext cx="8686800" cy="59093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1800" b="1">
                <a:solidFill>
                  <a:schemeClr val="tx1"/>
                </a:solidFill>
                <a:ea typeface="宋体" charset="-122"/>
                <a:cs typeface="Times New Roman" pitchFamily="18" charset="0"/>
              </a:rPr>
              <a:t>import java.awt.*;</a:t>
            </a:r>
          </a:p>
          <a:p>
            <a:pPr eaLnBrk="1" hangingPunct="1">
              <a:spcBef>
                <a:spcPts val="0"/>
              </a:spcBef>
              <a:buNone/>
            </a:pPr>
            <a:r>
              <a:rPr kumimoji="1" lang="en-US" altLang="zh-CN" sz="1800" b="1">
                <a:solidFill>
                  <a:schemeClr val="tx1"/>
                </a:solidFill>
                <a:ea typeface="宋体" charset="-122"/>
                <a:cs typeface="Times New Roman" pitchFamily="18" charset="0"/>
              </a:rPr>
              <a:t>import javax.swing.*;</a:t>
            </a:r>
          </a:p>
          <a:p>
            <a:pPr eaLnBrk="1" hangingPunct="1">
              <a:spcBef>
                <a:spcPts val="0"/>
              </a:spcBef>
              <a:buNone/>
            </a:pPr>
            <a:r>
              <a:rPr kumimoji="1" lang="en-US" altLang="zh-CN" sz="1800" b="1">
                <a:solidFill>
                  <a:schemeClr val="tx1"/>
                </a:solidFill>
                <a:ea typeface="宋体" charset="-122"/>
                <a:cs typeface="Times New Roman" pitchFamily="18" charset="0"/>
              </a:rPr>
              <a:t>import java.io.*;</a:t>
            </a:r>
          </a:p>
          <a:p>
            <a:pPr eaLnBrk="1" hangingPunct="1">
              <a:spcBef>
                <a:spcPts val="0"/>
              </a:spcBef>
              <a:buNone/>
            </a:pPr>
            <a:r>
              <a:rPr kumimoji="1" lang="en-US" altLang="zh-CN" sz="1800" b="1">
                <a:solidFill>
                  <a:schemeClr val="tx1"/>
                </a:solidFill>
                <a:ea typeface="宋体" charset="-122"/>
                <a:cs typeface="Times New Roman" pitchFamily="18" charset="0"/>
              </a:rPr>
              <a:t>import javax.imageio.*;</a:t>
            </a:r>
          </a:p>
          <a:p>
            <a:pPr eaLnBrk="1" hangingPunct="1">
              <a:spcBef>
                <a:spcPts val="0"/>
              </a:spcBef>
              <a:buNone/>
            </a:pPr>
            <a:r>
              <a:rPr kumimoji="1" lang="en-US" altLang="zh-CN" sz="1800" b="1">
                <a:solidFill>
                  <a:schemeClr val="tx1"/>
                </a:solidFill>
                <a:ea typeface="宋体" charset="-122"/>
                <a:cs typeface="Times New Roman" pitchFamily="18" charset="0"/>
              </a:rPr>
              <a:t>public class DrawImage extends JFrame {  </a:t>
            </a:r>
          </a:p>
          <a:p>
            <a:pPr eaLnBrk="1" hangingPunct="1">
              <a:spcBef>
                <a:spcPts val="0"/>
              </a:spcBef>
              <a:buNone/>
            </a:pPr>
            <a:r>
              <a:rPr kumimoji="1" lang="en-US" altLang="zh-CN" sz="1800" b="1">
                <a:solidFill>
                  <a:schemeClr val="tx1"/>
                </a:solidFill>
                <a:ea typeface="宋体" charset="-122"/>
                <a:cs typeface="Times New Roman" pitchFamily="18" charset="0"/>
              </a:rPr>
              <a:t>        public DrawImage() { </a:t>
            </a:r>
            <a:endParaRPr kumimoji="1" lang="zh-CN" altLang="en-US" sz="1800" b="1">
              <a:solidFill>
                <a:schemeClr val="tx1"/>
              </a:solidFill>
              <a:ea typeface="宋体" charset="-122"/>
              <a:cs typeface="Times New Roman" pitchFamily="18" charset="0"/>
            </a:endParaRPr>
          </a:p>
          <a:p>
            <a:pPr eaLnBrk="1" hangingPunct="1">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setSize(820, 600); </a:t>
            </a:r>
          </a:p>
          <a:p>
            <a:pPr eaLnBrk="1" hangingPunct="1">
              <a:spcBef>
                <a:spcPts val="0"/>
              </a:spcBef>
              <a:buNone/>
            </a:pPr>
            <a:r>
              <a:rPr kumimoji="1" lang="en-US" altLang="zh-CN" sz="1800" b="1">
                <a:solidFill>
                  <a:schemeClr val="tx1"/>
                </a:solidFill>
                <a:ea typeface="宋体" charset="-122"/>
                <a:cs typeface="Times New Roman" pitchFamily="18" charset="0"/>
              </a:rPr>
              <a:t>                setVisible(true); </a:t>
            </a:r>
            <a:endParaRPr kumimoji="1" lang="zh-CN" altLang="en-US" sz="1800" b="1">
              <a:solidFill>
                <a:schemeClr val="tx1"/>
              </a:solidFill>
              <a:ea typeface="宋体" charset="-122"/>
              <a:cs typeface="Times New Roman" pitchFamily="18" charset="0"/>
            </a:endParaRPr>
          </a:p>
          <a:p>
            <a:pPr eaLnBrk="1" hangingPunct="1">
              <a:spcBef>
                <a:spcPts val="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a:t>
            </a:r>
          </a:p>
          <a:p>
            <a:pPr eaLnBrk="1" hangingPunct="1">
              <a:spcBef>
                <a:spcPts val="0"/>
              </a:spcBef>
              <a:buNone/>
            </a:pPr>
            <a:r>
              <a:rPr kumimoji="1" lang="en-US" altLang="zh-CN" sz="1800" b="1">
                <a:solidFill>
                  <a:schemeClr val="tx1"/>
                </a:solidFill>
                <a:ea typeface="宋体" charset="-122"/>
                <a:cs typeface="Times New Roman" pitchFamily="18" charset="0"/>
              </a:rPr>
              <a:t>        public void paint(Graphics g) {</a:t>
            </a:r>
          </a:p>
          <a:p>
            <a:pPr eaLnBrk="1" hangingPunct="1">
              <a:spcBef>
                <a:spcPts val="0"/>
              </a:spcBef>
              <a:buNone/>
            </a:pPr>
            <a:r>
              <a:rPr kumimoji="1" lang="en-US" altLang="zh-CN" sz="1800" b="1">
                <a:solidFill>
                  <a:schemeClr val="tx1"/>
                </a:solidFill>
                <a:ea typeface="宋体" charset="-122"/>
                <a:cs typeface="Times New Roman" pitchFamily="18" charset="0"/>
              </a:rPr>
              <a:t>                super.paint(g);</a:t>
            </a:r>
          </a:p>
          <a:p>
            <a:pPr eaLnBrk="1" hangingPunct="1">
              <a:spcBef>
                <a:spcPts val="0"/>
              </a:spcBef>
              <a:buNone/>
            </a:pPr>
            <a:r>
              <a:rPr kumimoji="1" lang="en-US" altLang="zh-CN" sz="1800" b="1">
                <a:solidFill>
                  <a:schemeClr val="tx1"/>
                </a:solidFill>
                <a:ea typeface="宋体" charset="-122"/>
                <a:cs typeface="Times New Roman" pitchFamily="18" charset="0"/>
              </a:rPr>
              <a:t>                try{</a:t>
            </a:r>
          </a:p>
          <a:p>
            <a:pPr eaLnBrk="1" hangingPunct="1">
              <a:spcBef>
                <a:spcPts val="0"/>
              </a:spcBef>
              <a:buNone/>
            </a:pPr>
            <a:r>
              <a:rPr kumimoji="1" lang="en-US" altLang="zh-CN" sz="1800" b="1">
                <a:solidFill>
                  <a:schemeClr val="tx1"/>
                </a:solidFill>
                <a:ea typeface="宋体" charset="-122"/>
                <a:cs typeface="Times New Roman" pitchFamily="18" charset="0"/>
              </a:rPr>
              <a:t>                        Image im = ImageIO.read(new File("xuebaxuezha.jpg"));</a:t>
            </a:r>
          </a:p>
          <a:p>
            <a:pPr eaLnBrk="1" hangingPunct="1">
              <a:spcBef>
                <a:spcPts val="0"/>
              </a:spcBef>
              <a:buNone/>
            </a:pPr>
            <a:r>
              <a:rPr kumimoji="1" lang="en-US" altLang="zh-CN" sz="1800" b="1">
                <a:solidFill>
                  <a:schemeClr val="tx1"/>
                </a:solidFill>
                <a:ea typeface="宋体" charset="-122"/>
                <a:cs typeface="Times New Roman" pitchFamily="18" charset="0"/>
              </a:rPr>
              <a:t>                        g.drawImage(im, 10, 30, im.getWidth(null), im.getHeight(null), null);</a:t>
            </a:r>
          </a:p>
          <a:p>
            <a:pPr eaLnBrk="1" hangingPunct="1">
              <a:spcBef>
                <a:spcPts val="0"/>
              </a:spcBef>
              <a:buNone/>
            </a:pPr>
            <a:r>
              <a:rPr kumimoji="1" lang="en-US" altLang="zh-CN" sz="1800" b="1">
                <a:solidFill>
                  <a:schemeClr val="tx1"/>
                </a:solidFill>
                <a:ea typeface="宋体" charset="-122"/>
                <a:cs typeface="Times New Roman" pitchFamily="18" charset="0"/>
              </a:rPr>
              <a:t>                 } catch(IOException e1){}                  </a:t>
            </a:r>
          </a:p>
          <a:p>
            <a:pPr eaLnBrk="1" hangingPunct="1">
              <a:spcBef>
                <a:spcPts val="0"/>
              </a:spcBef>
              <a:buNone/>
            </a:pPr>
            <a:r>
              <a:rPr kumimoji="1" lang="en-US" altLang="zh-CN" sz="1800" b="1">
                <a:solidFill>
                  <a:schemeClr val="tx1"/>
                </a:solidFill>
                <a:ea typeface="宋体" charset="-122"/>
                <a:cs typeface="Times New Roman" pitchFamily="18" charset="0"/>
              </a:rPr>
              <a:t>        } </a:t>
            </a:r>
          </a:p>
          <a:p>
            <a:pPr eaLnBrk="1" hangingPunct="1">
              <a:spcBef>
                <a:spcPts val="0"/>
              </a:spcBef>
              <a:buNone/>
            </a:pPr>
            <a:r>
              <a:rPr kumimoji="1" lang="en-US" altLang="zh-CN" sz="1800" b="1">
                <a:solidFill>
                  <a:schemeClr val="tx1"/>
                </a:solidFill>
                <a:ea typeface="宋体" charset="-122"/>
                <a:cs typeface="Times New Roman" pitchFamily="18" charset="0"/>
              </a:rPr>
              <a:t>        public static void main(String[] args) { </a:t>
            </a:r>
          </a:p>
          <a:p>
            <a:pPr eaLnBrk="1" hangingPunct="1">
              <a:spcBef>
                <a:spcPts val="0"/>
              </a:spcBef>
              <a:buNone/>
            </a:pPr>
            <a:r>
              <a:rPr kumimoji="1" lang="en-US" altLang="zh-CN" sz="1800" b="1">
                <a:solidFill>
                  <a:schemeClr val="tx1"/>
                </a:solidFill>
                <a:ea typeface="宋体" charset="-122"/>
                <a:cs typeface="Times New Roman" pitchFamily="18" charset="0"/>
              </a:rPr>
              <a:t>                DrawImage app = new DrawImage();   </a:t>
            </a:r>
          </a:p>
          <a:p>
            <a:pPr eaLnBrk="1" hangingPunct="1">
              <a:spcBef>
                <a:spcPts val="0"/>
              </a:spcBef>
              <a:buNone/>
            </a:pPr>
            <a:r>
              <a:rPr kumimoji="1" lang="en-US" altLang="zh-CN" sz="1800" b="1">
                <a:solidFill>
                  <a:schemeClr val="tx1"/>
                </a:solidFill>
                <a:ea typeface="宋体" charset="-122"/>
                <a:cs typeface="Times New Roman" pitchFamily="18" charset="0"/>
              </a:rPr>
              <a:t>                app.setDefaultCloseOperation(JFrame.EXIT_ON_CLOSE);   </a:t>
            </a:r>
          </a:p>
          <a:p>
            <a:pPr eaLnBrk="1" hangingPunct="1">
              <a:spcBef>
                <a:spcPts val="0"/>
              </a:spcBef>
              <a:buNone/>
            </a:pPr>
            <a:r>
              <a:rPr kumimoji="1" lang="en-US" altLang="zh-CN" sz="1800" b="1">
                <a:solidFill>
                  <a:schemeClr val="tx1"/>
                </a:solidFill>
                <a:ea typeface="宋体" charset="-122"/>
                <a:cs typeface="Times New Roman" pitchFamily="18" charset="0"/>
              </a:rPr>
              <a:t>        }</a:t>
            </a:r>
          </a:p>
          <a:p>
            <a:pPr eaLnBrk="1" hangingPunct="1">
              <a:spcBef>
                <a:spcPts val="0"/>
              </a:spcBef>
              <a:buNone/>
            </a:pPr>
            <a:r>
              <a:rPr kumimoji="1" lang="en-US" altLang="zh-CN" sz="1800" b="1">
                <a:solidFill>
                  <a:schemeClr val="tx1"/>
                </a:solidFill>
                <a:ea typeface="宋体" charset="-122"/>
                <a:cs typeface="Times New Roman" pitchFamily="18" charset="0"/>
              </a:rPr>
              <a:t>}</a:t>
            </a:r>
          </a:p>
        </p:txBody>
      </p:sp>
    </p:spTree>
    <p:extLst>
      <p:ext uri="{BB962C8B-B14F-4D97-AF65-F5344CB8AC3E}">
        <p14:creationId xmlns:p14="http://schemas.microsoft.com/office/powerpoint/2010/main" val="290955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19</a:t>
            </a:fld>
            <a:endParaRPr lang="en-US" altLang="zh-CN"/>
          </a:p>
        </p:txBody>
      </p:sp>
      <p:sp>
        <p:nvSpPr>
          <p:cNvPr id="3" name="标题 2"/>
          <p:cNvSpPr>
            <a:spLocks noGrp="1"/>
          </p:cNvSpPr>
          <p:nvPr>
            <p:ph type="title"/>
          </p:nvPr>
        </p:nvSpPr>
        <p:spPr/>
        <p:txBody>
          <a:bodyPr/>
          <a:lstStyle/>
          <a:p>
            <a:r>
              <a:rPr lang="zh-CN" altLang="en-US"/>
              <a:t>运行结果</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9" y="1371600"/>
            <a:ext cx="6694805" cy="4953000"/>
          </a:xfrm>
          <a:prstGeom prst="rect">
            <a:avLst/>
          </a:prstGeom>
        </p:spPr>
      </p:pic>
    </p:spTree>
    <p:extLst>
      <p:ext uri="{BB962C8B-B14F-4D97-AF65-F5344CB8AC3E}">
        <p14:creationId xmlns:p14="http://schemas.microsoft.com/office/powerpoint/2010/main" val="1340794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教学内容</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a:t>
            </a:fld>
            <a:endParaRPr lang="en-US" altLang="zh-CN"/>
          </a:p>
        </p:txBody>
      </p:sp>
      <p:sp>
        <p:nvSpPr>
          <p:cNvPr id="6" name="Line 11"/>
          <p:cNvSpPr>
            <a:spLocks noChangeShapeType="1"/>
          </p:cNvSpPr>
          <p:nvPr/>
        </p:nvSpPr>
        <p:spPr bwMode="auto">
          <a:xfrm>
            <a:off x="2438400" y="2354262"/>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 name="Text Box 12"/>
          <p:cNvSpPr txBox="1">
            <a:spLocks noChangeArrowheads="1"/>
          </p:cNvSpPr>
          <p:nvPr/>
        </p:nvSpPr>
        <p:spPr bwMode="auto">
          <a:xfrm>
            <a:off x="2700338" y="1774825"/>
            <a:ext cx="1008609" cy="584775"/>
          </a:xfrm>
          <a:prstGeom prst="rect">
            <a:avLst/>
          </a:prstGeom>
          <a:noFill/>
          <a:ln w="9525" algn="ctr">
            <a:noFill/>
            <a:miter lim="800000"/>
            <a:headEnd/>
            <a:tailEnd/>
          </a:ln>
        </p:spPr>
        <p:txBody>
          <a:bodyPr wrap="none">
            <a:spAutoFit/>
          </a:bodyPr>
          <a:lstStyle/>
          <a:p>
            <a:pPr eaLnBrk="0" hangingPunct="0">
              <a:buNone/>
            </a:pPr>
            <a:r>
              <a:rPr lang="zh-CN" altLang="en-US" sz="3200" b="1">
                <a:solidFill>
                  <a:srgbClr val="FF0000"/>
                </a:solidFill>
                <a:ea typeface="宋体" charset="-122"/>
              </a:rPr>
              <a:t>概述</a:t>
            </a:r>
            <a:endParaRPr lang="en-US" altLang="zh-CN" sz="3200" b="1">
              <a:solidFill>
                <a:srgbClr val="FF0000"/>
              </a:solidFill>
              <a:ea typeface="宋体" charset="-122"/>
            </a:endParaRPr>
          </a:p>
        </p:txBody>
      </p:sp>
      <p:grpSp>
        <p:nvGrpSpPr>
          <p:cNvPr id="3" name="Group 45"/>
          <p:cNvGrpSpPr>
            <a:grpSpLocks/>
          </p:cNvGrpSpPr>
          <p:nvPr/>
        </p:nvGrpSpPr>
        <p:grpSpPr bwMode="auto">
          <a:xfrm>
            <a:off x="1828800" y="1851025"/>
            <a:ext cx="608013" cy="533400"/>
            <a:chOff x="1152" y="1275"/>
            <a:chExt cx="383" cy="336"/>
          </a:xfrm>
        </p:grpSpPr>
        <p:grpSp>
          <p:nvGrpSpPr>
            <p:cNvPr id="5" name="Group 3"/>
            <p:cNvGrpSpPr>
              <a:grpSpLocks/>
            </p:cNvGrpSpPr>
            <p:nvPr/>
          </p:nvGrpSpPr>
          <p:grpSpPr bwMode="auto">
            <a:xfrm>
              <a:off x="1152" y="1275"/>
              <a:ext cx="383" cy="336"/>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13"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0" name="Text Box 13"/>
            <p:cNvSpPr txBox="1">
              <a:spLocks noChangeArrowheads="1"/>
            </p:cNvSpPr>
            <p:nvPr/>
          </p:nvSpPr>
          <p:spPr bwMode="gray">
            <a:xfrm>
              <a:off x="1235" y="1298"/>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1</a:t>
              </a:r>
            </a:p>
          </p:txBody>
        </p:sp>
      </p:grpSp>
      <p:sp>
        <p:nvSpPr>
          <p:cNvPr id="14" name="Line 14"/>
          <p:cNvSpPr>
            <a:spLocks noChangeShapeType="1"/>
          </p:cNvSpPr>
          <p:nvPr/>
        </p:nvSpPr>
        <p:spPr bwMode="auto">
          <a:xfrm>
            <a:off x="2438400" y="3289600"/>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15" name="Text Box 15"/>
          <p:cNvSpPr txBox="1">
            <a:spLocks noChangeArrowheads="1"/>
          </p:cNvSpPr>
          <p:nvPr/>
        </p:nvSpPr>
        <p:spPr bwMode="auto">
          <a:xfrm>
            <a:off x="2700338" y="2689225"/>
            <a:ext cx="2627642" cy="584775"/>
          </a:xfrm>
          <a:prstGeom prst="rect">
            <a:avLst/>
          </a:prstGeom>
          <a:noFill/>
          <a:ln w="9525" algn="ctr">
            <a:noFill/>
            <a:miter lim="800000"/>
            <a:headEnd/>
            <a:tailEnd/>
          </a:ln>
        </p:spPr>
        <p:txBody>
          <a:bodyPr wrap="none">
            <a:spAutoFit/>
          </a:bodyPr>
          <a:lstStyle/>
          <a:p>
            <a:pPr eaLnBrk="0" hangingPunct="0">
              <a:buNone/>
            </a:pPr>
            <a:r>
              <a:rPr lang="en-US" altLang="zh-CN" sz="3200" b="1">
                <a:solidFill>
                  <a:schemeClr val="tx2"/>
                </a:solidFill>
                <a:latin typeface="Times New Roman" pitchFamily="18" charset="0"/>
                <a:ea typeface="宋体" charset="-122"/>
                <a:cs typeface="Times New Roman" pitchFamily="18" charset="0"/>
              </a:rPr>
              <a:t>Graphics</a:t>
            </a:r>
            <a:r>
              <a:rPr lang="zh-CN" altLang="en-US" sz="3200" b="1">
                <a:solidFill>
                  <a:schemeClr val="tx2"/>
                </a:solidFill>
                <a:ea typeface="宋体" charset="-122"/>
              </a:rPr>
              <a:t>绘图</a:t>
            </a:r>
            <a:endParaRPr lang="en-US" altLang="zh-CN" sz="3200" b="1">
              <a:solidFill>
                <a:schemeClr val="tx2"/>
              </a:solidFill>
              <a:ea typeface="宋体" charset="-122"/>
            </a:endParaRPr>
          </a:p>
        </p:txBody>
      </p:sp>
      <p:grpSp>
        <p:nvGrpSpPr>
          <p:cNvPr id="8" name="Group 46"/>
          <p:cNvGrpSpPr>
            <a:grpSpLocks/>
          </p:cNvGrpSpPr>
          <p:nvPr/>
        </p:nvGrpSpPr>
        <p:grpSpPr bwMode="auto">
          <a:xfrm>
            <a:off x="1828800" y="2789284"/>
            <a:ext cx="608013" cy="533400"/>
            <a:chOff x="1152" y="1851"/>
            <a:chExt cx="383" cy="336"/>
          </a:xfrm>
        </p:grpSpPr>
        <p:grpSp>
          <p:nvGrpSpPr>
            <p:cNvPr id="9" name="Group 7"/>
            <p:cNvGrpSpPr>
              <a:grpSpLocks/>
            </p:cNvGrpSpPr>
            <p:nvPr/>
          </p:nvGrpSpPr>
          <p:grpSpPr bwMode="auto">
            <a:xfrm>
              <a:off x="1152" y="1851"/>
              <a:ext cx="383" cy="336"/>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1"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8"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2</a:t>
              </a:r>
            </a:p>
          </p:txBody>
        </p:sp>
      </p:grpSp>
      <p:sp>
        <p:nvSpPr>
          <p:cNvPr id="22" name="Line 25"/>
          <p:cNvSpPr>
            <a:spLocks noChangeShapeType="1"/>
          </p:cNvSpPr>
          <p:nvPr/>
        </p:nvSpPr>
        <p:spPr bwMode="auto">
          <a:xfrm>
            <a:off x="2438400" y="4195225"/>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3" name="Text Box 26"/>
          <p:cNvSpPr txBox="1">
            <a:spLocks noChangeArrowheads="1"/>
          </p:cNvSpPr>
          <p:nvPr/>
        </p:nvSpPr>
        <p:spPr bwMode="auto">
          <a:xfrm>
            <a:off x="2700338" y="3603625"/>
            <a:ext cx="2079415" cy="584775"/>
          </a:xfrm>
          <a:prstGeom prst="rect">
            <a:avLst/>
          </a:prstGeom>
          <a:noFill/>
          <a:ln w="9525" algn="ctr">
            <a:noFill/>
            <a:miter lim="800000"/>
            <a:headEnd/>
            <a:tailEnd/>
          </a:ln>
        </p:spPr>
        <p:txBody>
          <a:bodyPr wrap="none">
            <a:spAutoFit/>
          </a:bodyPr>
          <a:lstStyle/>
          <a:p>
            <a:pPr eaLnBrk="0" hangingPunct="0">
              <a:buNone/>
            </a:pPr>
            <a:r>
              <a:rPr lang="en-US" altLang="zh-CN" sz="3200" b="1">
                <a:solidFill>
                  <a:schemeClr val="tx2"/>
                </a:solidFill>
                <a:latin typeface="Times New Roman" pitchFamily="18" charset="0"/>
                <a:ea typeface="宋体" charset="-122"/>
                <a:cs typeface="Times New Roman" pitchFamily="18" charset="0"/>
              </a:rPr>
              <a:t>Swing</a:t>
            </a:r>
            <a:r>
              <a:rPr lang="zh-CN" altLang="en-US" sz="3200" b="1">
                <a:solidFill>
                  <a:schemeClr val="tx2"/>
                </a:solidFill>
                <a:ea typeface="宋体" charset="-122"/>
              </a:rPr>
              <a:t>组件</a:t>
            </a:r>
            <a:endParaRPr lang="en-US" altLang="zh-CN" sz="3200" b="1">
              <a:solidFill>
                <a:schemeClr val="tx2"/>
              </a:solidFill>
              <a:ea typeface="宋体" charset="-122"/>
            </a:endParaRPr>
          </a:p>
        </p:txBody>
      </p:sp>
      <p:grpSp>
        <p:nvGrpSpPr>
          <p:cNvPr id="16" name="Group 47"/>
          <p:cNvGrpSpPr>
            <a:grpSpLocks/>
          </p:cNvGrpSpPr>
          <p:nvPr/>
        </p:nvGrpSpPr>
        <p:grpSpPr bwMode="auto">
          <a:xfrm>
            <a:off x="1828800" y="3693055"/>
            <a:ext cx="608013" cy="533400"/>
            <a:chOff x="1152" y="2413"/>
            <a:chExt cx="383" cy="336"/>
          </a:xfrm>
        </p:grpSpPr>
        <p:grpSp>
          <p:nvGrpSpPr>
            <p:cNvPr id="17" name="Group 17"/>
            <p:cNvGrpSpPr>
              <a:grpSpLocks/>
            </p:cNvGrpSpPr>
            <p:nvPr/>
          </p:nvGrpSpPr>
          <p:grpSpPr bwMode="auto">
            <a:xfrm>
              <a:off x="1152" y="2413"/>
              <a:ext cx="383" cy="336"/>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9"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26" name="Text Box 27"/>
            <p:cNvSpPr txBox="1">
              <a:spLocks noChangeArrowheads="1"/>
            </p:cNvSpPr>
            <p:nvPr/>
          </p:nvSpPr>
          <p:spPr bwMode="gray">
            <a:xfrm>
              <a:off x="1235" y="2443"/>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3</a:t>
              </a:r>
            </a:p>
          </p:txBody>
        </p:sp>
      </p:grpSp>
      <p:sp>
        <p:nvSpPr>
          <p:cNvPr id="30" name="Line 14"/>
          <p:cNvSpPr>
            <a:spLocks noChangeShapeType="1"/>
          </p:cNvSpPr>
          <p:nvPr/>
        </p:nvSpPr>
        <p:spPr bwMode="auto">
          <a:xfrm>
            <a:off x="2438400" y="5148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 name="Text Box 15"/>
          <p:cNvSpPr txBox="1">
            <a:spLocks noChangeArrowheads="1"/>
          </p:cNvSpPr>
          <p:nvPr/>
        </p:nvSpPr>
        <p:spPr bwMode="auto">
          <a:xfrm>
            <a:off x="2700338" y="4572000"/>
            <a:ext cx="2079415" cy="584775"/>
          </a:xfrm>
          <a:prstGeom prst="rect">
            <a:avLst/>
          </a:prstGeom>
          <a:noFill/>
          <a:ln w="9525" algn="ctr">
            <a:noFill/>
            <a:miter lim="800000"/>
            <a:headEnd/>
            <a:tailEnd/>
          </a:ln>
        </p:spPr>
        <p:txBody>
          <a:bodyPr wrap="none">
            <a:spAutoFit/>
          </a:bodyPr>
          <a:lstStyle/>
          <a:p>
            <a:pPr eaLnBrk="0" hangingPunct="0">
              <a:buNone/>
            </a:pPr>
            <a:r>
              <a:rPr lang="en-US" altLang="zh-CN" sz="3200" b="1">
                <a:solidFill>
                  <a:schemeClr val="tx2"/>
                </a:solidFill>
                <a:latin typeface="Times New Roman" pitchFamily="18" charset="0"/>
                <a:ea typeface="宋体" charset="-122"/>
                <a:cs typeface="Times New Roman" pitchFamily="18" charset="0"/>
              </a:rPr>
              <a:t>Swing</a:t>
            </a:r>
            <a:r>
              <a:rPr lang="zh-CN" altLang="en-US" sz="3200" b="1">
                <a:solidFill>
                  <a:schemeClr val="tx2"/>
                </a:solidFill>
                <a:latin typeface="Times New Roman" pitchFamily="18" charset="0"/>
                <a:ea typeface="宋体" charset="-122"/>
                <a:cs typeface="Times New Roman" pitchFamily="18" charset="0"/>
              </a:rPr>
              <a:t>举例</a:t>
            </a:r>
            <a:endParaRPr lang="en-US" altLang="zh-CN" sz="3200" b="1">
              <a:solidFill>
                <a:schemeClr val="tx2"/>
              </a:solidFill>
              <a:ea typeface="宋体" charset="-122"/>
            </a:endParaRPr>
          </a:p>
        </p:txBody>
      </p:sp>
      <p:grpSp>
        <p:nvGrpSpPr>
          <p:cNvPr id="24" name="Group 46"/>
          <p:cNvGrpSpPr>
            <a:grpSpLocks/>
          </p:cNvGrpSpPr>
          <p:nvPr/>
        </p:nvGrpSpPr>
        <p:grpSpPr bwMode="auto">
          <a:xfrm>
            <a:off x="1828800" y="4625975"/>
            <a:ext cx="608013" cy="533400"/>
            <a:chOff x="1152" y="1851"/>
            <a:chExt cx="383" cy="336"/>
          </a:xfrm>
        </p:grpSpPr>
        <p:grpSp>
          <p:nvGrpSpPr>
            <p:cNvPr id="25" name="Group 7"/>
            <p:cNvGrpSpPr>
              <a:grpSpLocks/>
            </p:cNvGrpSpPr>
            <p:nvPr/>
          </p:nvGrpSpPr>
          <p:grpSpPr bwMode="auto">
            <a:xfrm>
              <a:off x="1152" y="1851"/>
              <a:ext cx="383" cy="336"/>
              <a:chOff x="3174" y="2656"/>
              <a:chExt cx="1549" cy="1351"/>
            </a:xfrm>
          </p:grpSpPr>
          <p:sp>
            <p:nvSpPr>
              <p:cNvPr id="3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3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37"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4</a:t>
              </a:r>
            </a:p>
          </p:txBody>
        </p:sp>
      </p:grpSp>
    </p:spTree>
    <p:extLst>
      <p:ext uri="{BB962C8B-B14F-4D97-AF65-F5344CB8AC3E}">
        <p14:creationId xmlns:p14="http://schemas.microsoft.com/office/powerpoint/2010/main" val="3160152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228600" y="595491"/>
            <a:ext cx="7082790" cy="61863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1800" b="1" dirty="0">
                <a:solidFill>
                  <a:schemeClr val="tx1"/>
                </a:solidFill>
                <a:ea typeface="宋体" charset="-122"/>
                <a:cs typeface="Times New Roman" pitchFamily="18" charset="0"/>
              </a:rPr>
              <a:t>import </a:t>
            </a:r>
            <a:r>
              <a:rPr kumimoji="1" lang="en-US" altLang="zh-CN" sz="1800" b="1" dirty="0" err="1">
                <a:solidFill>
                  <a:schemeClr val="tx1"/>
                </a:solidFill>
                <a:ea typeface="宋体" charset="-122"/>
                <a:cs typeface="Times New Roman" pitchFamily="18" charset="0"/>
              </a:rPr>
              <a:t>java.awt</a:t>
            </a:r>
            <a:r>
              <a:rPr kumimoji="1" lang="en-US" altLang="zh-CN" sz="1800" b="1" dirty="0">
                <a:solidFill>
                  <a:schemeClr val="tx1"/>
                </a:solidFill>
                <a:ea typeface="宋体" charset="-122"/>
                <a:cs typeface="Times New Roman" pitchFamily="18" charset="0"/>
              </a:rPr>
              <a:t>.*;</a:t>
            </a:r>
          </a:p>
          <a:p>
            <a:pPr eaLnBrk="1" hangingPunct="1">
              <a:spcBef>
                <a:spcPts val="0"/>
              </a:spcBef>
              <a:buNone/>
            </a:pPr>
            <a:r>
              <a:rPr kumimoji="1" lang="en-US" altLang="zh-CN" sz="1800" b="1" dirty="0">
                <a:solidFill>
                  <a:schemeClr val="tx1"/>
                </a:solidFill>
                <a:ea typeface="宋体" charset="-122"/>
                <a:cs typeface="Times New Roman" pitchFamily="18" charset="0"/>
              </a:rPr>
              <a:t>import </a:t>
            </a:r>
            <a:r>
              <a:rPr kumimoji="1" lang="en-US" altLang="zh-CN" sz="1800" b="1" dirty="0" err="1">
                <a:solidFill>
                  <a:schemeClr val="tx1"/>
                </a:solidFill>
                <a:ea typeface="宋体" charset="-122"/>
                <a:cs typeface="Times New Roman" pitchFamily="18" charset="0"/>
              </a:rPr>
              <a:t>javax.swing</a:t>
            </a:r>
            <a:r>
              <a:rPr kumimoji="1" lang="en-US" altLang="zh-CN" sz="1800" b="1" dirty="0">
                <a:solidFill>
                  <a:schemeClr val="tx1"/>
                </a:solidFill>
                <a:ea typeface="宋体" charset="-122"/>
                <a:cs typeface="Times New Roman" pitchFamily="18" charset="0"/>
              </a:rPr>
              <a:t>.*;</a:t>
            </a:r>
          </a:p>
          <a:p>
            <a:pPr eaLnBrk="1" hangingPunct="1">
              <a:spcBef>
                <a:spcPts val="0"/>
              </a:spcBef>
              <a:buNone/>
            </a:pPr>
            <a:r>
              <a:rPr kumimoji="1" lang="en-US" altLang="zh-CN" sz="1800" b="1" dirty="0">
                <a:solidFill>
                  <a:schemeClr val="tx1"/>
                </a:solidFill>
                <a:ea typeface="宋体" charset="-122"/>
                <a:cs typeface="Times New Roman" pitchFamily="18" charset="0"/>
              </a:rPr>
              <a:t>public class </a:t>
            </a:r>
            <a:r>
              <a:rPr kumimoji="1" lang="en-US" altLang="zh-CN" sz="1800" b="1" dirty="0" err="1">
                <a:solidFill>
                  <a:schemeClr val="tx1"/>
                </a:solidFill>
                <a:ea typeface="宋体" charset="-122"/>
                <a:cs typeface="Times New Roman" pitchFamily="18" charset="0"/>
              </a:rPr>
              <a:t>DrawColor</a:t>
            </a:r>
            <a:r>
              <a:rPr kumimoji="1" lang="en-US" altLang="zh-CN" sz="1800" b="1" dirty="0">
                <a:solidFill>
                  <a:schemeClr val="tx1"/>
                </a:solidFill>
                <a:ea typeface="宋体" charset="-122"/>
                <a:cs typeface="Times New Roman" pitchFamily="18" charset="0"/>
              </a:rPr>
              <a:t> extends  </a:t>
            </a:r>
            <a:r>
              <a:rPr kumimoji="1" lang="en-US" altLang="zh-CN" sz="1800" b="1" dirty="0" err="1">
                <a:solidFill>
                  <a:schemeClr val="tx1"/>
                </a:solidFill>
                <a:ea typeface="宋体" charset="-122"/>
                <a:cs typeface="Times New Roman" pitchFamily="18" charset="0"/>
              </a:rPr>
              <a:t>JFrame</a:t>
            </a:r>
            <a:r>
              <a:rPr kumimoji="1" lang="en-US" altLang="zh-CN" sz="1800" b="1" dirty="0">
                <a:solidFill>
                  <a:schemeClr val="tx1"/>
                </a:solidFill>
                <a:ea typeface="宋体" charset="-122"/>
                <a:cs typeface="Times New Roman" pitchFamily="18" charset="0"/>
              </a:rPr>
              <a:t> {</a:t>
            </a:r>
          </a:p>
          <a:p>
            <a:pPr eaLnBrk="1" hangingPunct="1">
              <a:spcBef>
                <a:spcPts val="0"/>
              </a:spcBef>
              <a:buNone/>
            </a:pPr>
            <a:r>
              <a:rPr kumimoji="1" lang="en-US" altLang="zh-CN" sz="1800" b="1" dirty="0">
                <a:solidFill>
                  <a:schemeClr val="tx1"/>
                </a:solidFill>
                <a:ea typeface="宋体" charset="-122"/>
                <a:cs typeface="Times New Roman" pitchFamily="18" charset="0"/>
              </a:rPr>
              <a:t>        public </a:t>
            </a:r>
            <a:r>
              <a:rPr kumimoji="1" lang="en-US" altLang="zh-CN" sz="1800" b="1" dirty="0" err="1">
                <a:solidFill>
                  <a:schemeClr val="tx1"/>
                </a:solidFill>
                <a:ea typeface="宋体" charset="-122"/>
                <a:cs typeface="Times New Roman" pitchFamily="18" charset="0"/>
              </a:rPr>
              <a:t>DrawColor</a:t>
            </a:r>
            <a:r>
              <a:rPr kumimoji="1" lang="en-US" altLang="zh-CN" sz="1800" b="1" dirty="0">
                <a:solidFill>
                  <a:schemeClr val="tx1"/>
                </a:solidFill>
                <a:ea typeface="宋体" charset="-122"/>
                <a:cs typeface="Times New Roman" pitchFamily="18" charset="0"/>
              </a:rPr>
              <a:t> () { </a:t>
            </a:r>
          </a:p>
          <a:p>
            <a:pPr eaLnBrk="1" hangingPunct="1">
              <a:spcBef>
                <a:spcPts val="0"/>
              </a:spcBef>
              <a:buNone/>
            </a:pPr>
            <a:r>
              <a:rPr kumimoji="1" lang="en-US" altLang="zh-CN" sz="1800" b="1" dirty="0">
                <a:solidFill>
                  <a:schemeClr val="tx1"/>
                </a:solidFill>
                <a:ea typeface="宋体" charset="-122"/>
                <a:cs typeface="Times New Roman" pitchFamily="18" charset="0"/>
              </a:rPr>
              <a:t>                </a:t>
            </a:r>
            <a:r>
              <a:rPr kumimoji="1" lang="en-US" altLang="zh-CN" sz="1800" b="1" dirty="0">
                <a:solidFill>
                  <a:srgbClr val="0000FF"/>
                </a:solidFill>
                <a:ea typeface="宋体" charset="-122"/>
                <a:cs typeface="Times New Roman" pitchFamily="18" charset="0"/>
              </a:rPr>
              <a:t>super("Color and Font");</a:t>
            </a:r>
            <a:endParaRPr kumimoji="1" lang="zh-CN" altLang="en-US" sz="1800" b="1" dirty="0">
              <a:solidFill>
                <a:schemeClr val="tx1"/>
              </a:solidFill>
              <a:ea typeface="宋体" charset="-122"/>
              <a:cs typeface="Times New Roman" pitchFamily="18" charset="0"/>
            </a:endParaRPr>
          </a:p>
          <a:p>
            <a:pPr eaLnBrk="1" hangingPunct="1">
              <a:spcBef>
                <a:spcPts val="0"/>
              </a:spcBef>
              <a:buNone/>
            </a:pPr>
            <a:r>
              <a:rPr kumimoji="1" lang="zh-CN" altLang="en-US" sz="1800" b="1" dirty="0">
                <a:solidFill>
                  <a:schemeClr val="tx1"/>
                </a:solidFill>
                <a:ea typeface="宋体" charset="-122"/>
                <a:cs typeface="Times New Roman" pitchFamily="18" charset="0"/>
              </a:rPr>
              <a:t>                </a:t>
            </a:r>
            <a:r>
              <a:rPr kumimoji="1" lang="en-US" altLang="zh-CN" sz="1800" b="1" dirty="0" err="1">
                <a:solidFill>
                  <a:schemeClr val="tx1"/>
                </a:solidFill>
                <a:ea typeface="宋体" charset="-122"/>
                <a:cs typeface="Times New Roman" pitchFamily="18" charset="0"/>
              </a:rPr>
              <a:t>setSize</a:t>
            </a:r>
            <a:r>
              <a:rPr kumimoji="1" lang="en-US" altLang="zh-CN" sz="1800" b="1" dirty="0">
                <a:solidFill>
                  <a:schemeClr val="tx1"/>
                </a:solidFill>
                <a:ea typeface="宋体" charset="-122"/>
                <a:cs typeface="Times New Roman" pitchFamily="18" charset="0"/>
              </a:rPr>
              <a:t>(360, 200); </a:t>
            </a:r>
          </a:p>
          <a:p>
            <a:pPr eaLnBrk="1" hangingPunct="1">
              <a:spcBef>
                <a:spcPts val="0"/>
              </a:spcBef>
              <a:buNone/>
            </a:pPr>
            <a:r>
              <a:rPr kumimoji="1" lang="en-US" altLang="zh-CN" sz="1800" b="1" dirty="0">
                <a:solidFill>
                  <a:schemeClr val="tx1"/>
                </a:solidFill>
                <a:ea typeface="宋体" charset="-122"/>
                <a:cs typeface="Times New Roman" pitchFamily="18" charset="0"/>
              </a:rPr>
              <a:t>                </a:t>
            </a:r>
            <a:r>
              <a:rPr kumimoji="1" lang="en-US" altLang="zh-CN" sz="1800" b="1" dirty="0" err="1">
                <a:solidFill>
                  <a:schemeClr val="tx1"/>
                </a:solidFill>
                <a:ea typeface="宋体" charset="-122"/>
                <a:cs typeface="Times New Roman" pitchFamily="18" charset="0"/>
              </a:rPr>
              <a:t>setVisible</a:t>
            </a:r>
            <a:r>
              <a:rPr kumimoji="1" lang="en-US" altLang="zh-CN" sz="1800" b="1" dirty="0">
                <a:solidFill>
                  <a:schemeClr val="tx1"/>
                </a:solidFill>
                <a:ea typeface="宋体" charset="-122"/>
                <a:cs typeface="Times New Roman" pitchFamily="18" charset="0"/>
              </a:rPr>
              <a:t>(true); </a:t>
            </a:r>
            <a:endParaRPr kumimoji="1" lang="zh-CN" altLang="en-US" sz="1800" b="1" dirty="0">
              <a:solidFill>
                <a:schemeClr val="tx1"/>
              </a:solidFill>
              <a:ea typeface="宋体" charset="-122"/>
              <a:cs typeface="Times New Roman" pitchFamily="18" charset="0"/>
            </a:endParaRPr>
          </a:p>
          <a:p>
            <a:pPr eaLnBrk="1" hangingPunct="1">
              <a:spcBef>
                <a:spcPts val="0"/>
              </a:spcBef>
              <a:buNone/>
            </a:pPr>
            <a:r>
              <a:rPr kumimoji="1" lang="zh-CN" altLang="en-US" sz="1800" b="1" dirty="0">
                <a:solidFill>
                  <a:schemeClr val="tx1"/>
                </a:solidFill>
                <a:ea typeface="宋体" charset="-122"/>
                <a:cs typeface="Times New Roman" pitchFamily="18" charset="0"/>
              </a:rPr>
              <a:t>        </a:t>
            </a:r>
            <a:r>
              <a:rPr kumimoji="1" lang="en-US" altLang="zh-CN" sz="1800" b="1" dirty="0">
                <a:solidFill>
                  <a:schemeClr val="tx1"/>
                </a:solidFill>
                <a:ea typeface="宋体" charset="-122"/>
                <a:cs typeface="Times New Roman" pitchFamily="18" charset="0"/>
              </a:rPr>
              <a:t>}</a:t>
            </a:r>
          </a:p>
          <a:p>
            <a:pPr eaLnBrk="1" hangingPunct="1">
              <a:spcBef>
                <a:spcPts val="0"/>
              </a:spcBef>
              <a:buNone/>
            </a:pPr>
            <a:r>
              <a:rPr kumimoji="1" lang="en-US" altLang="zh-CN" sz="1800" b="1" dirty="0">
                <a:solidFill>
                  <a:schemeClr val="tx1"/>
                </a:solidFill>
                <a:ea typeface="宋体" charset="-122"/>
                <a:cs typeface="Times New Roman" pitchFamily="18" charset="0"/>
              </a:rPr>
              <a:t>        public void paint(Graphics g) {</a:t>
            </a:r>
          </a:p>
          <a:p>
            <a:pPr eaLnBrk="1" hangingPunct="1">
              <a:spcBef>
                <a:spcPts val="0"/>
              </a:spcBef>
              <a:buNone/>
            </a:pPr>
            <a:r>
              <a:rPr kumimoji="1" lang="en-US" altLang="zh-CN" sz="1800" b="1" dirty="0">
                <a:solidFill>
                  <a:schemeClr val="tx1"/>
                </a:solidFill>
                <a:ea typeface="宋体" charset="-122"/>
                <a:cs typeface="Times New Roman" pitchFamily="18" charset="0"/>
              </a:rPr>
              <a:t>                </a:t>
            </a:r>
            <a:r>
              <a:rPr kumimoji="1" lang="en-US" altLang="zh-CN" sz="1800" b="1" dirty="0" err="1">
                <a:solidFill>
                  <a:schemeClr val="tx1"/>
                </a:solidFill>
                <a:ea typeface="宋体" charset="-122"/>
                <a:cs typeface="Times New Roman" pitchFamily="18" charset="0"/>
              </a:rPr>
              <a:t>super.paint</a:t>
            </a:r>
            <a:r>
              <a:rPr kumimoji="1" lang="en-US" altLang="zh-CN" sz="1800" b="1" dirty="0">
                <a:solidFill>
                  <a:schemeClr val="tx1"/>
                </a:solidFill>
                <a:ea typeface="宋体" charset="-122"/>
                <a:cs typeface="Times New Roman" pitchFamily="18" charset="0"/>
              </a:rPr>
              <a:t>(g);               </a:t>
            </a:r>
          </a:p>
          <a:p>
            <a:pPr eaLnBrk="1" hangingPunct="1">
              <a:spcBef>
                <a:spcPts val="0"/>
              </a:spcBef>
              <a:buNone/>
            </a:pPr>
            <a:r>
              <a:rPr kumimoji="1" lang="en-US" altLang="zh-CN" sz="1800" b="1" dirty="0">
                <a:solidFill>
                  <a:srgbClr val="0000FF"/>
                </a:solidFill>
                <a:ea typeface="宋体" charset="-122"/>
                <a:cs typeface="Times New Roman" pitchFamily="18" charset="0"/>
              </a:rPr>
              <a:t>                </a:t>
            </a:r>
            <a:r>
              <a:rPr kumimoji="1" lang="en-US" altLang="zh-CN" sz="1800" b="1" dirty="0" err="1">
                <a:solidFill>
                  <a:srgbClr val="0000FF"/>
                </a:solidFill>
                <a:ea typeface="宋体" charset="-122"/>
                <a:cs typeface="Times New Roman" pitchFamily="18" charset="0"/>
              </a:rPr>
              <a:t>g.setColor</a:t>
            </a:r>
            <a:r>
              <a:rPr kumimoji="1" lang="en-US" altLang="zh-CN" sz="1800" b="1" dirty="0">
                <a:solidFill>
                  <a:srgbClr val="0000FF"/>
                </a:solidFill>
                <a:ea typeface="宋体" charset="-122"/>
                <a:cs typeface="Times New Roman" pitchFamily="18" charset="0"/>
              </a:rPr>
              <a:t>(</a:t>
            </a:r>
            <a:r>
              <a:rPr kumimoji="1" lang="en-US" altLang="zh-CN" sz="1800" b="1" dirty="0" err="1">
                <a:solidFill>
                  <a:srgbClr val="0000FF"/>
                </a:solidFill>
                <a:ea typeface="宋体" charset="-122"/>
                <a:cs typeface="Times New Roman" pitchFamily="18" charset="0"/>
              </a:rPr>
              <a:t>Color.BLACK</a:t>
            </a:r>
            <a:r>
              <a:rPr kumimoji="1" lang="en-US" altLang="zh-CN" sz="1800" b="1" dirty="0">
                <a:solidFill>
                  <a:srgbClr val="0000FF"/>
                </a:solidFill>
                <a:ea typeface="宋体" charset="-122"/>
                <a:cs typeface="Times New Roman" pitchFamily="18" charset="0"/>
              </a:rPr>
              <a:t>);</a:t>
            </a:r>
          </a:p>
          <a:p>
            <a:pPr eaLnBrk="1" hangingPunct="1">
              <a:spcBef>
                <a:spcPts val="0"/>
              </a:spcBef>
              <a:buNone/>
            </a:pPr>
            <a:r>
              <a:rPr kumimoji="1" lang="en-US" altLang="zh-CN" sz="1800" b="1" dirty="0">
                <a:solidFill>
                  <a:srgbClr val="0000FF"/>
                </a:solidFill>
                <a:ea typeface="宋体" charset="-122"/>
                <a:cs typeface="Times New Roman" pitchFamily="18" charset="0"/>
              </a:rPr>
              <a:t>                </a:t>
            </a:r>
            <a:r>
              <a:rPr kumimoji="1" lang="en-US" altLang="zh-CN" sz="1800" b="1" dirty="0" err="1">
                <a:solidFill>
                  <a:srgbClr val="0000FF"/>
                </a:solidFill>
                <a:ea typeface="宋体" charset="-122"/>
                <a:cs typeface="Times New Roman" pitchFamily="18" charset="0"/>
              </a:rPr>
              <a:t>g.fillRect</a:t>
            </a:r>
            <a:r>
              <a:rPr kumimoji="1" lang="en-US" altLang="zh-CN" sz="1800" b="1" dirty="0">
                <a:solidFill>
                  <a:srgbClr val="0000FF"/>
                </a:solidFill>
                <a:ea typeface="宋体" charset="-122"/>
                <a:cs typeface="Times New Roman" pitchFamily="18" charset="0"/>
              </a:rPr>
              <a:t>(20, 50, 100, 50);</a:t>
            </a:r>
          </a:p>
          <a:p>
            <a:pPr eaLnBrk="1" hangingPunct="1">
              <a:spcBef>
                <a:spcPts val="0"/>
              </a:spcBef>
              <a:buNone/>
            </a:pPr>
            <a:r>
              <a:rPr kumimoji="1" lang="en-US" altLang="zh-CN" sz="1800" b="1" dirty="0">
                <a:solidFill>
                  <a:srgbClr val="0000FF"/>
                </a:solidFill>
                <a:ea typeface="宋体" charset="-122"/>
                <a:cs typeface="Times New Roman" pitchFamily="18" charset="0"/>
              </a:rPr>
              <a:t>                </a:t>
            </a:r>
            <a:r>
              <a:rPr kumimoji="1" lang="en-US" altLang="zh-CN" sz="1800" b="1" dirty="0" err="1">
                <a:solidFill>
                  <a:srgbClr val="0000FF"/>
                </a:solidFill>
                <a:ea typeface="宋体" charset="-122"/>
                <a:cs typeface="Times New Roman" pitchFamily="18" charset="0"/>
              </a:rPr>
              <a:t>g.setColor</a:t>
            </a:r>
            <a:r>
              <a:rPr kumimoji="1" lang="en-US" altLang="zh-CN" sz="1800" b="1" dirty="0">
                <a:solidFill>
                  <a:srgbClr val="0000FF"/>
                </a:solidFill>
                <a:ea typeface="宋体" charset="-122"/>
                <a:cs typeface="Times New Roman" pitchFamily="18" charset="0"/>
              </a:rPr>
              <a:t>(</a:t>
            </a:r>
            <a:r>
              <a:rPr kumimoji="1" lang="en-US" altLang="zh-CN" sz="1800" b="1" dirty="0" err="1">
                <a:solidFill>
                  <a:srgbClr val="0000FF"/>
                </a:solidFill>
                <a:ea typeface="宋体" charset="-122"/>
                <a:cs typeface="Times New Roman" pitchFamily="18" charset="0"/>
              </a:rPr>
              <a:t>Color.RED</a:t>
            </a:r>
            <a:r>
              <a:rPr kumimoji="1" lang="en-US" altLang="zh-CN" sz="1800" b="1" dirty="0">
                <a:solidFill>
                  <a:srgbClr val="0000FF"/>
                </a:solidFill>
                <a:ea typeface="宋体" charset="-122"/>
                <a:cs typeface="Times New Roman" pitchFamily="18" charset="0"/>
              </a:rPr>
              <a:t>);</a:t>
            </a:r>
          </a:p>
          <a:p>
            <a:pPr eaLnBrk="1" hangingPunct="1">
              <a:spcBef>
                <a:spcPts val="0"/>
              </a:spcBef>
              <a:buNone/>
            </a:pPr>
            <a:r>
              <a:rPr kumimoji="1" lang="en-US" altLang="zh-CN" sz="1800" b="1" dirty="0">
                <a:solidFill>
                  <a:srgbClr val="0000FF"/>
                </a:solidFill>
                <a:ea typeface="宋体" charset="-122"/>
                <a:cs typeface="Times New Roman" pitchFamily="18" charset="0"/>
              </a:rPr>
              <a:t>                </a:t>
            </a:r>
            <a:r>
              <a:rPr kumimoji="1" lang="en-US" altLang="zh-CN" sz="1800" b="1" dirty="0" err="1">
                <a:solidFill>
                  <a:srgbClr val="0000FF"/>
                </a:solidFill>
                <a:ea typeface="宋体" charset="-122"/>
                <a:cs typeface="Times New Roman" pitchFamily="18" charset="0"/>
              </a:rPr>
              <a:t>g.fillOval</a:t>
            </a:r>
            <a:r>
              <a:rPr kumimoji="1" lang="en-US" altLang="zh-CN" sz="1800" b="1" dirty="0">
                <a:solidFill>
                  <a:srgbClr val="0000FF"/>
                </a:solidFill>
                <a:ea typeface="宋体" charset="-122"/>
                <a:cs typeface="Times New Roman" pitchFamily="18" charset="0"/>
              </a:rPr>
              <a:t>(70, 60, 40, 70);</a:t>
            </a:r>
          </a:p>
          <a:p>
            <a:pPr eaLnBrk="1" hangingPunct="1">
              <a:spcBef>
                <a:spcPts val="0"/>
              </a:spcBef>
              <a:buNone/>
            </a:pPr>
            <a:r>
              <a:rPr kumimoji="1" lang="en-US" altLang="zh-CN" sz="1800" b="1" dirty="0">
                <a:solidFill>
                  <a:srgbClr val="0000FF"/>
                </a:solidFill>
                <a:ea typeface="宋体" charset="-122"/>
                <a:cs typeface="Times New Roman" pitchFamily="18" charset="0"/>
              </a:rPr>
              <a:t>                </a:t>
            </a:r>
            <a:r>
              <a:rPr kumimoji="1" lang="en-US" altLang="zh-CN" sz="1800" b="1" dirty="0" err="1">
                <a:solidFill>
                  <a:srgbClr val="0000FF"/>
                </a:solidFill>
                <a:ea typeface="宋体" charset="-122"/>
                <a:cs typeface="Times New Roman" pitchFamily="18" charset="0"/>
              </a:rPr>
              <a:t>g.setColor</a:t>
            </a:r>
            <a:r>
              <a:rPr kumimoji="1" lang="en-US" altLang="zh-CN" sz="1800" b="1" dirty="0">
                <a:solidFill>
                  <a:srgbClr val="0000FF"/>
                </a:solidFill>
                <a:ea typeface="宋体" charset="-122"/>
                <a:cs typeface="Times New Roman" pitchFamily="18" charset="0"/>
              </a:rPr>
              <a:t>(</a:t>
            </a:r>
            <a:r>
              <a:rPr kumimoji="1" lang="en-US" altLang="zh-CN" sz="1800" b="1" dirty="0" err="1">
                <a:solidFill>
                  <a:srgbClr val="0000FF"/>
                </a:solidFill>
                <a:ea typeface="宋体" charset="-122"/>
                <a:cs typeface="Times New Roman" pitchFamily="18" charset="0"/>
              </a:rPr>
              <a:t>Color.BLUE</a:t>
            </a:r>
            <a:r>
              <a:rPr kumimoji="1" lang="en-US" altLang="zh-CN" sz="1800" b="1" dirty="0">
                <a:solidFill>
                  <a:srgbClr val="0000FF"/>
                </a:solidFill>
                <a:ea typeface="宋体" charset="-122"/>
                <a:cs typeface="Times New Roman" pitchFamily="18" charset="0"/>
              </a:rPr>
              <a:t>);</a:t>
            </a:r>
          </a:p>
          <a:p>
            <a:pPr eaLnBrk="1" hangingPunct="1">
              <a:spcBef>
                <a:spcPts val="0"/>
              </a:spcBef>
              <a:buNone/>
            </a:pPr>
            <a:r>
              <a:rPr kumimoji="1" lang="en-US" altLang="zh-CN" sz="1800" b="1" dirty="0">
                <a:solidFill>
                  <a:srgbClr val="0000FF"/>
                </a:solidFill>
                <a:ea typeface="宋体" charset="-122"/>
                <a:cs typeface="Times New Roman" pitchFamily="18" charset="0"/>
              </a:rPr>
              <a:t>                </a:t>
            </a:r>
            <a:r>
              <a:rPr kumimoji="1" lang="en-US" altLang="zh-CN" sz="1800" b="1" dirty="0" err="1">
                <a:solidFill>
                  <a:srgbClr val="0000FF"/>
                </a:solidFill>
                <a:ea typeface="宋体" charset="-122"/>
                <a:cs typeface="Times New Roman" pitchFamily="18" charset="0"/>
              </a:rPr>
              <a:t>g.setFont</a:t>
            </a:r>
            <a:r>
              <a:rPr kumimoji="1" lang="en-US" altLang="zh-CN" sz="1800" b="1" dirty="0">
                <a:solidFill>
                  <a:srgbClr val="0000FF"/>
                </a:solidFill>
                <a:ea typeface="宋体" charset="-122"/>
                <a:cs typeface="Times New Roman" pitchFamily="18" charset="0"/>
              </a:rPr>
              <a:t>( new Font( "Monospaced", </a:t>
            </a:r>
            <a:r>
              <a:rPr kumimoji="1" lang="en-US" altLang="zh-CN" sz="1800" b="1" dirty="0" err="1">
                <a:solidFill>
                  <a:srgbClr val="0000FF"/>
                </a:solidFill>
                <a:ea typeface="宋体" charset="-122"/>
                <a:cs typeface="Times New Roman" pitchFamily="18" charset="0"/>
              </a:rPr>
              <a:t>Font.ITALIC</a:t>
            </a:r>
            <a:r>
              <a:rPr kumimoji="1" lang="en-US" altLang="zh-CN" sz="1800" b="1" dirty="0">
                <a:solidFill>
                  <a:srgbClr val="0000FF"/>
                </a:solidFill>
                <a:ea typeface="宋体" charset="-122"/>
                <a:cs typeface="Times New Roman" pitchFamily="18" charset="0"/>
              </a:rPr>
              <a:t>, 24 ) );</a:t>
            </a:r>
          </a:p>
          <a:p>
            <a:pPr eaLnBrk="1" hangingPunct="1">
              <a:spcBef>
                <a:spcPts val="0"/>
              </a:spcBef>
              <a:buNone/>
            </a:pPr>
            <a:r>
              <a:rPr kumimoji="1" lang="en-US" altLang="zh-CN" sz="1800" b="1" dirty="0">
                <a:solidFill>
                  <a:srgbClr val="0000FF"/>
                </a:solidFill>
                <a:ea typeface="宋体" charset="-122"/>
                <a:cs typeface="Times New Roman" pitchFamily="18" charset="0"/>
              </a:rPr>
              <a:t>                </a:t>
            </a:r>
            <a:r>
              <a:rPr kumimoji="1" lang="en-US" altLang="zh-CN" sz="1800" b="1" dirty="0" err="1">
                <a:solidFill>
                  <a:srgbClr val="0000FF"/>
                </a:solidFill>
                <a:ea typeface="宋体" charset="-122"/>
                <a:cs typeface="Times New Roman" pitchFamily="18" charset="0"/>
              </a:rPr>
              <a:t>g.drawString</a:t>
            </a:r>
            <a:r>
              <a:rPr kumimoji="1" lang="en-US" altLang="zh-CN" sz="1800" b="1" dirty="0">
                <a:solidFill>
                  <a:srgbClr val="0000FF"/>
                </a:solidFill>
                <a:ea typeface="宋体" charset="-122"/>
                <a:cs typeface="Times New Roman" pitchFamily="18" charset="0"/>
              </a:rPr>
              <a:t>( "Monospaced 24 point italic.", 20, 150 );</a:t>
            </a:r>
          </a:p>
          <a:p>
            <a:pPr eaLnBrk="1" hangingPunct="1">
              <a:spcBef>
                <a:spcPts val="0"/>
              </a:spcBef>
              <a:buNone/>
            </a:pPr>
            <a:r>
              <a:rPr kumimoji="1" lang="en-US" altLang="zh-CN" sz="1800" b="1" dirty="0">
                <a:solidFill>
                  <a:schemeClr val="tx1"/>
                </a:solidFill>
                <a:ea typeface="宋体" charset="-122"/>
                <a:cs typeface="Times New Roman" pitchFamily="18" charset="0"/>
              </a:rPr>
              <a:t>        }</a:t>
            </a:r>
          </a:p>
          <a:p>
            <a:pPr eaLnBrk="1" hangingPunct="1">
              <a:spcBef>
                <a:spcPts val="0"/>
              </a:spcBef>
              <a:buNone/>
            </a:pPr>
            <a:r>
              <a:rPr kumimoji="1" lang="en-US" altLang="zh-CN" sz="1800" b="1" dirty="0">
                <a:solidFill>
                  <a:schemeClr val="tx1"/>
                </a:solidFill>
                <a:ea typeface="宋体" charset="-122"/>
                <a:cs typeface="Times New Roman" pitchFamily="18" charset="0"/>
              </a:rPr>
              <a:t>       public static void main(String[] </a:t>
            </a:r>
            <a:r>
              <a:rPr kumimoji="1" lang="en-US" altLang="zh-CN" sz="1800" b="1" dirty="0" err="1">
                <a:solidFill>
                  <a:schemeClr val="tx1"/>
                </a:solidFill>
                <a:ea typeface="宋体" charset="-122"/>
                <a:cs typeface="Times New Roman" pitchFamily="18" charset="0"/>
              </a:rPr>
              <a:t>args</a:t>
            </a:r>
            <a:r>
              <a:rPr kumimoji="1" lang="en-US" altLang="zh-CN" sz="1800" b="1" dirty="0">
                <a:solidFill>
                  <a:schemeClr val="tx1"/>
                </a:solidFill>
                <a:ea typeface="宋体" charset="-122"/>
                <a:cs typeface="Times New Roman" pitchFamily="18" charset="0"/>
              </a:rPr>
              <a:t>) { </a:t>
            </a:r>
          </a:p>
          <a:p>
            <a:pPr eaLnBrk="1" hangingPunct="1">
              <a:spcBef>
                <a:spcPts val="0"/>
              </a:spcBef>
              <a:buNone/>
            </a:pPr>
            <a:r>
              <a:rPr kumimoji="1" lang="en-US" altLang="zh-CN" sz="1800" b="1" dirty="0">
                <a:solidFill>
                  <a:schemeClr val="tx1"/>
                </a:solidFill>
                <a:ea typeface="宋体" charset="-122"/>
                <a:cs typeface="Times New Roman" pitchFamily="18" charset="0"/>
              </a:rPr>
              <a:t>               </a:t>
            </a:r>
            <a:r>
              <a:rPr kumimoji="1" lang="en-US" altLang="zh-CN" sz="1800" b="1" dirty="0" err="1">
                <a:solidFill>
                  <a:schemeClr val="tx1"/>
                </a:solidFill>
                <a:ea typeface="宋体" charset="-122"/>
                <a:cs typeface="Times New Roman" pitchFamily="18" charset="0"/>
              </a:rPr>
              <a:t>DrawColor</a:t>
            </a:r>
            <a:r>
              <a:rPr kumimoji="1" lang="en-US" altLang="zh-CN" sz="1800" b="1" dirty="0">
                <a:solidFill>
                  <a:schemeClr val="tx1"/>
                </a:solidFill>
                <a:ea typeface="宋体" charset="-122"/>
                <a:cs typeface="Times New Roman" pitchFamily="18" charset="0"/>
              </a:rPr>
              <a:t> app = new </a:t>
            </a:r>
            <a:r>
              <a:rPr kumimoji="1" lang="en-US" altLang="zh-CN" sz="1800" b="1" dirty="0" err="1">
                <a:solidFill>
                  <a:schemeClr val="tx1"/>
                </a:solidFill>
                <a:ea typeface="宋体" charset="-122"/>
                <a:cs typeface="Times New Roman" pitchFamily="18" charset="0"/>
              </a:rPr>
              <a:t>DrawColor</a:t>
            </a:r>
            <a:r>
              <a:rPr kumimoji="1" lang="en-US" altLang="zh-CN" sz="1800" b="1" dirty="0">
                <a:solidFill>
                  <a:schemeClr val="tx1"/>
                </a:solidFill>
                <a:ea typeface="宋体" charset="-122"/>
                <a:cs typeface="Times New Roman" pitchFamily="18" charset="0"/>
              </a:rPr>
              <a:t>();   </a:t>
            </a:r>
          </a:p>
          <a:p>
            <a:pPr eaLnBrk="1" hangingPunct="1">
              <a:spcBef>
                <a:spcPts val="0"/>
              </a:spcBef>
              <a:buNone/>
            </a:pPr>
            <a:r>
              <a:rPr kumimoji="1" lang="en-US" altLang="zh-CN" sz="1800" b="1" dirty="0">
                <a:solidFill>
                  <a:schemeClr val="tx1"/>
                </a:solidFill>
                <a:ea typeface="宋体" charset="-122"/>
                <a:cs typeface="Times New Roman" pitchFamily="18" charset="0"/>
              </a:rPr>
              <a:t>               </a:t>
            </a:r>
            <a:r>
              <a:rPr kumimoji="1" lang="en-US" altLang="zh-CN" sz="1800" b="1" dirty="0" err="1">
                <a:solidFill>
                  <a:schemeClr val="tx1"/>
                </a:solidFill>
                <a:ea typeface="宋体" charset="-122"/>
                <a:cs typeface="Times New Roman" pitchFamily="18" charset="0"/>
              </a:rPr>
              <a:t>app.setDefaultCloseOperation</a:t>
            </a:r>
            <a:r>
              <a:rPr kumimoji="1" lang="en-US" altLang="zh-CN" sz="1800" b="1" dirty="0">
                <a:solidFill>
                  <a:schemeClr val="tx1"/>
                </a:solidFill>
                <a:ea typeface="宋体" charset="-122"/>
                <a:cs typeface="Times New Roman" pitchFamily="18" charset="0"/>
              </a:rPr>
              <a:t>(</a:t>
            </a:r>
            <a:r>
              <a:rPr kumimoji="1" lang="en-US" altLang="zh-CN" sz="1800" b="1" dirty="0" err="1">
                <a:solidFill>
                  <a:schemeClr val="tx1"/>
                </a:solidFill>
                <a:ea typeface="宋体" charset="-122"/>
                <a:cs typeface="Times New Roman" pitchFamily="18" charset="0"/>
              </a:rPr>
              <a:t>JFrame.EXIT_ON_CLOSE</a:t>
            </a:r>
            <a:r>
              <a:rPr kumimoji="1" lang="en-US" altLang="zh-CN" sz="1800" b="1" dirty="0">
                <a:solidFill>
                  <a:schemeClr val="tx1"/>
                </a:solidFill>
                <a:ea typeface="宋体" charset="-122"/>
                <a:cs typeface="Times New Roman" pitchFamily="18" charset="0"/>
              </a:rPr>
              <a:t>); </a:t>
            </a:r>
          </a:p>
          <a:p>
            <a:pPr eaLnBrk="1" hangingPunct="1">
              <a:spcBef>
                <a:spcPts val="0"/>
              </a:spcBef>
              <a:buNone/>
            </a:pPr>
            <a:r>
              <a:rPr kumimoji="1" lang="en-US" altLang="zh-CN" sz="1800" b="1" dirty="0">
                <a:solidFill>
                  <a:schemeClr val="tx1"/>
                </a:solidFill>
                <a:ea typeface="宋体" charset="-122"/>
                <a:cs typeface="Times New Roman" pitchFamily="18" charset="0"/>
              </a:rPr>
              <a:t>       }}</a:t>
            </a:r>
          </a:p>
        </p:txBody>
      </p:sp>
      <p:sp>
        <p:nvSpPr>
          <p:cNvPr id="2" name="标题 1"/>
          <p:cNvSpPr>
            <a:spLocks noGrp="1"/>
          </p:cNvSpPr>
          <p:nvPr>
            <p:ph type="title"/>
          </p:nvPr>
        </p:nvSpPr>
        <p:spPr/>
        <p:txBody>
          <a:bodyPr/>
          <a:lstStyle/>
          <a:p>
            <a:r>
              <a:rPr lang="zh-CN" altLang="en-US">
                <a:cs typeface="Times New Roman" panose="02020603050405020304" pitchFamily="18" charset="0"/>
              </a:rPr>
              <a:t>（</a:t>
            </a:r>
            <a:r>
              <a:rPr lang="en-US" altLang="zh-CN">
                <a:cs typeface="Times New Roman" pitchFamily="18" charset="0"/>
              </a:rPr>
              <a:t>2</a:t>
            </a:r>
            <a:r>
              <a:rPr lang="zh-CN" altLang="en-US">
                <a:cs typeface="Times New Roman" panose="02020603050405020304" pitchFamily="18" charset="0"/>
              </a:rPr>
              <a:t>）颜色与字体</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20</a:t>
            </a:fld>
            <a:endParaRPr lang="en-US"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981200"/>
            <a:ext cx="3962400" cy="2257778"/>
          </a:xfrm>
          <a:prstGeom prst="rect">
            <a:avLst/>
          </a:prstGeom>
        </p:spPr>
      </p:pic>
    </p:spTree>
    <p:extLst>
      <p:ext uri="{BB962C8B-B14F-4D97-AF65-F5344CB8AC3E}">
        <p14:creationId xmlns:p14="http://schemas.microsoft.com/office/powerpoint/2010/main" val="64903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cs typeface="Times New Roman" panose="02020603050405020304" pitchFamily="18" charset="0"/>
              </a:rPr>
              <a:t>绘制图形边框</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21</a:t>
            </a:fld>
            <a:endParaRPr lang="en-US" altLang="zh-CN"/>
          </a:p>
        </p:txBody>
      </p:sp>
      <p:sp>
        <p:nvSpPr>
          <p:cNvPr id="6" name="Text Box 3"/>
          <p:cNvSpPr txBox="1">
            <a:spLocks noChangeArrowheads="1"/>
          </p:cNvSpPr>
          <p:nvPr/>
        </p:nvSpPr>
        <p:spPr bwMode="auto">
          <a:xfrm>
            <a:off x="533400" y="2057401"/>
            <a:ext cx="4343400" cy="25545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a:solidFill>
                  <a:schemeClr val="tx1"/>
                </a:solidFill>
                <a:ea typeface="宋体" charset="-122"/>
                <a:cs typeface="Times New Roman" pitchFamily="18" charset="0"/>
              </a:rPr>
              <a:t>        // setSize(250, 200);</a:t>
            </a:r>
          </a:p>
          <a:p>
            <a:pPr eaLnBrk="1" hangingPunct="1">
              <a:spcBef>
                <a:spcPts val="0"/>
              </a:spcBef>
              <a:buNone/>
            </a:pPr>
            <a:r>
              <a:rPr kumimoji="1" lang="en-US" altLang="zh-CN" sz="2000" b="1">
                <a:solidFill>
                  <a:schemeClr val="tx1"/>
                </a:solidFill>
                <a:ea typeface="宋体" charset="-122"/>
                <a:cs typeface="Times New Roman" pitchFamily="18" charset="0"/>
              </a:rPr>
              <a:t>        // </a:t>
            </a:r>
            <a:r>
              <a:rPr kumimoji="1" lang="zh-CN" altLang="en-US" sz="2000" b="1">
                <a:solidFill>
                  <a:schemeClr val="tx1"/>
                </a:solidFill>
                <a:ea typeface="宋体" charset="-122"/>
                <a:cs typeface="Times New Roman" pitchFamily="18" charset="0"/>
              </a:rPr>
              <a:t>先画实心矩形</a:t>
            </a:r>
            <a:endParaRPr kumimoji="1" lang="en-US" altLang="zh-CN" sz="2000" b="1">
              <a:solidFill>
                <a:schemeClr val="tx1"/>
              </a:solidFill>
              <a:ea typeface="宋体" charset="-122"/>
              <a:cs typeface="Times New Roman" pitchFamily="18" charset="0"/>
            </a:endParaRPr>
          </a:p>
          <a:p>
            <a:pPr eaLnBrk="1" hangingPunct="1">
              <a:spcBef>
                <a:spcPts val="0"/>
              </a:spcBef>
              <a:buNone/>
            </a:pPr>
            <a:r>
              <a:rPr kumimoji="1" lang="en-US" altLang="zh-CN" sz="2000" b="1">
                <a:solidFill>
                  <a:schemeClr val="tx1"/>
                </a:solidFill>
                <a:ea typeface="宋体" charset="-122"/>
                <a:cs typeface="Times New Roman" pitchFamily="18" charset="0"/>
              </a:rPr>
              <a:t>        g.setColor(Color.RED);</a:t>
            </a:r>
          </a:p>
          <a:p>
            <a:pPr eaLnBrk="1" hangingPunct="1">
              <a:spcBef>
                <a:spcPts val="0"/>
              </a:spcBef>
              <a:buNone/>
            </a:pPr>
            <a:r>
              <a:rPr kumimoji="1" lang="en-US" altLang="zh-CN" sz="2000" b="1">
                <a:solidFill>
                  <a:schemeClr val="tx1"/>
                </a:solidFill>
                <a:ea typeface="宋体" charset="-122"/>
                <a:cs typeface="Times New Roman" pitchFamily="18" charset="0"/>
              </a:rPr>
              <a:t>        g.fillRect(50, 50, 150, 80);</a:t>
            </a:r>
          </a:p>
          <a:p>
            <a:pPr eaLnBrk="1" hangingPunct="1">
              <a:spcBef>
                <a:spcPts val="0"/>
              </a:spcBef>
              <a:buNone/>
            </a:pPr>
            <a:endParaRPr kumimoji="1" lang="en-US" altLang="zh-CN" sz="2000" b="1">
              <a:solidFill>
                <a:schemeClr val="tx1"/>
              </a:solidFill>
              <a:ea typeface="宋体" charset="-122"/>
              <a:cs typeface="Times New Roman" pitchFamily="18" charset="0"/>
            </a:endParaRPr>
          </a:p>
          <a:p>
            <a:pPr eaLnBrk="1" hangingPunct="1">
              <a:spcBef>
                <a:spcPts val="0"/>
              </a:spcBef>
              <a:buNone/>
            </a:pPr>
            <a:r>
              <a:rPr kumimoji="1" lang="en-US" altLang="zh-CN" sz="2000" b="1">
                <a:solidFill>
                  <a:schemeClr val="tx1"/>
                </a:solidFill>
                <a:ea typeface="宋体" charset="-122"/>
                <a:cs typeface="Times New Roman" pitchFamily="18" charset="0"/>
              </a:rPr>
              <a:t>        // </a:t>
            </a:r>
            <a:r>
              <a:rPr kumimoji="1" lang="zh-CN" altLang="en-US" sz="2000" b="1">
                <a:solidFill>
                  <a:schemeClr val="tx1"/>
                </a:solidFill>
                <a:ea typeface="宋体" charset="-122"/>
                <a:cs typeface="Times New Roman" pitchFamily="18" charset="0"/>
              </a:rPr>
              <a:t>再画黑色边框</a:t>
            </a:r>
            <a:endParaRPr kumimoji="1" lang="en-US" altLang="zh-CN" sz="2000" b="1">
              <a:solidFill>
                <a:schemeClr val="tx1"/>
              </a:solidFill>
              <a:ea typeface="宋体" charset="-122"/>
              <a:cs typeface="Times New Roman" pitchFamily="18" charset="0"/>
            </a:endParaRPr>
          </a:p>
          <a:p>
            <a:pPr eaLnBrk="1" hangingPunct="1">
              <a:spcBef>
                <a:spcPts val="0"/>
              </a:spcBef>
              <a:buNone/>
            </a:pPr>
            <a:r>
              <a:rPr kumimoji="1" lang="en-US" altLang="zh-CN" sz="2000" b="1">
                <a:solidFill>
                  <a:schemeClr val="tx1"/>
                </a:solidFill>
                <a:ea typeface="宋体" charset="-122"/>
                <a:cs typeface="Times New Roman" pitchFamily="18" charset="0"/>
              </a:rPr>
              <a:t>        g.setColor(Color.BLACK);</a:t>
            </a:r>
          </a:p>
          <a:p>
            <a:pPr eaLnBrk="1" hangingPunct="1">
              <a:spcBef>
                <a:spcPts val="0"/>
              </a:spcBef>
              <a:buNone/>
            </a:pPr>
            <a:r>
              <a:rPr kumimoji="1" lang="en-US" altLang="zh-CN" sz="2000" b="1">
                <a:solidFill>
                  <a:schemeClr val="tx1"/>
                </a:solidFill>
                <a:ea typeface="宋体" charset="-122"/>
                <a:cs typeface="Times New Roman" pitchFamily="18" charset="0"/>
              </a:rPr>
              <a:t>        g.drawRect(50, 50, 150, 80);</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2057400"/>
            <a:ext cx="3091654" cy="2554545"/>
          </a:xfrm>
          <a:prstGeom prst="rect">
            <a:avLst/>
          </a:prstGeom>
        </p:spPr>
      </p:pic>
      <p:sp>
        <p:nvSpPr>
          <p:cNvPr id="7" name="TextBox 6"/>
          <p:cNvSpPr txBox="1"/>
          <p:nvPr/>
        </p:nvSpPr>
        <p:spPr>
          <a:xfrm>
            <a:off x="1867701" y="5105400"/>
            <a:ext cx="4152099" cy="523220"/>
          </a:xfrm>
          <a:prstGeom prst="rect">
            <a:avLst/>
          </a:prstGeom>
          <a:noFill/>
        </p:spPr>
        <p:txBody>
          <a:bodyPr wrap="none" rtlCol="0">
            <a:spAutoFit/>
          </a:bodyPr>
          <a:lstStyle/>
          <a:p>
            <a:pPr>
              <a:buNone/>
            </a:pPr>
            <a:r>
              <a:rPr lang="zh-CN" altLang="en-US" sz="2800" b="1" dirty="0">
                <a:solidFill>
                  <a:srgbClr val="FF0000"/>
                </a:solidFill>
                <a:latin typeface="宋体" pitchFamily="2" charset="-122"/>
                <a:ea typeface="宋体" pitchFamily="2" charset="-122"/>
              </a:rPr>
              <a:t>如果顺序反了会怎么样？</a:t>
            </a:r>
          </a:p>
        </p:txBody>
      </p:sp>
    </p:spTree>
    <p:extLst>
      <p:ext uri="{BB962C8B-B14F-4D97-AF65-F5344CB8AC3E}">
        <p14:creationId xmlns:p14="http://schemas.microsoft.com/office/powerpoint/2010/main" val="381003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cs typeface="Times New Roman" panose="02020603050405020304" pitchFamily="18" charset="0"/>
              </a:rPr>
              <a:t>图形的重叠与覆盖</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22</a:t>
            </a:fld>
            <a:endParaRPr lang="en-US" altLang="zh-CN"/>
          </a:p>
        </p:txBody>
      </p:sp>
      <p:sp>
        <p:nvSpPr>
          <p:cNvPr id="6" name="Text Box 3"/>
          <p:cNvSpPr txBox="1">
            <a:spLocks noChangeArrowheads="1"/>
          </p:cNvSpPr>
          <p:nvPr/>
        </p:nvSpPr>
        <p:spPr bwMode="auto">
          <a:xfrm>
            <a:off x="533400" y="2773501"/>
            <a:ext cx="4343400" cy="31700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dirty="0">
                <a:solidFill>
                  <a:schemeClr val="tx1"/>
                </a:solidFill>
                <a:ea typeface="宋体" charset="-122"/>
                <a:cs typeface="Times New Roman" pitchFamily="18" charset="0"/>
              </a:rPr>
              <a:t>        // </a:t>
            </a:r>
            <a:r>
              <a:rPr kumimoji="1" lang="en-US" altLang="zh-CN" sz="2000" b="1" dirty="0" err="1">
                <a:solidFill>
                  <a:schemeClr val="tx1"/>
                </a:solidFill>
                <a:ea typeface="宋体" charset="-122"/>
                <a:cs typeface="Times New Roman" pitchFamily="18" charset="0"/>
              </a:rPr>
              <a:t>setSize</a:t>
            </a:r>
            <a:r>
              <a:rPr kumimoji="1" lang="en-US" altLang="zh-CN" sz="2000" b="1" dirty="0">
                <a:solidFill>
                  <a:schemeClr val="tx1"/>
                </a:solidFill>
                <a:ea typeface="宋体" charset="-122"/>
                <a:cs typeface="Times New Roman" pitchFamily="18" charset="0"/>
              </a:rPr>
              <a:t>(250, 200);</a:t>
            </a:r>
          </a:p>
          <a:p>
            <a:pPr eaLnBrk="1" hangingPunct="1">
              <a:spcBef>
                <a:spcPts val="0"/>
              </a:spcBef>
              <a:buNone/>
            </a:pPr>
            <a:r>
              <a:rPr kumimoji="1" lang="en-US" altLang="zh-CN" sz="2000" b="1" dirty="0">
                <a:solidFill>
                  <a:schemeClr val="tx1"/>
                </a:solidFill>
                <a:ea typeface="宋体" charset="-122"/>
                <a:cs typeface="Times New Roman" pitchFamily="18" charset="0"/>
              </a:rPr>
              <a:t>        </a:t>
            </a:r>
            <a:r>
              <a:rPr kumimoji="1" lang="en-US" altLang="zh-CN" sz="2000" b="1" dirty="0" err="1">
                <a:solidFill>
                  <a:schemeClr val="tx1"/>
                </a:solidFill>
                <a:ea typeface="宋体" charset="-122"/>
                <a:cs typeface="Times New Roman" pitchFamily="18" charset="0"/>
              </a:rPr>
              <a:t>g.setColor</a:t>
            </a:r>
            <a:r>
              <a:rPr kumimoji="1" lang="en-US" altLang="zh-CN" sz="2000" b="1" dirty="0">
                <a:solidFill>
                  <a:schemeClr val="tx1"/>
                </a:solidFill>
                <a:ea typeface="宋体" charset="-122"/>
                <a:cs typeface="Times New Roman" pitchFamily="18" charset="0"/>
              </a:rPr>
              <a:t>(</a:t>
            </a:r>
            <a:r>
              <a:rPr kumimoji="1" lang="en-US" altLang="zh-CN" sz="2000" b="1" dirty="0" err="1">
                <a:solidFill>
                  <a:schemeClr val="tx1"/>
                </a:solidFill>
                <a:ea typeface="宋体" charset="-122"/>
                <a:cs typeface="Times New Roman" pitchFamily="18" charset="0"/>
              </a:rPr>
              <a:t>Color.BLACK</a:t>
            </a:r>
            <a:r>
              <a:rPr kumimoji="1" lang="en-US" altLang="zh-CN" sz="2000" b="1" dirty="0">
                <a:solidFill>
                  <a:schemeClr val="tx1"/>
                </a:solidFill>
                <a:ea typeface="宋体" charset="-122"/>
                <a:cs typeface="Times New Roman" pitchFamily="18" charset="0"/>
              </a:rPr>
              <a:t>);</a:t>
            </a:r>
          </a:p>
          <a:p>
            <a:pPr eaLnBrk="1" hangingPunct="1">
              <a:spcBef>
                <a:spcPts val="0"/>
              </a:spcBef>
              <a:buNone/>
            </a:pPr>
            <a:r>
              <a:rPr kumimoji="1" lang="en-US" altLang="zh-CN" sz="2000" b="1" dirty="0">
                <a:solidFill>
                  <a:schemeClr val="tx1"/>
                </a:solidFill>
                <a:ea typeface="宋体" charset="-122"/>
                <a:cs typeface="Times New Roman" pitchFamily="18" charset="0"/>
              </a:rPr>
              <a:t>        </a:t>
            </a:r>
            <a:r>
              <a:rPr kumimoji="1" lang="en-US" altLang="zh-CN" sz="2000" b="1" dirty="0" err="1">
                <a:solidFill>
                  <a:schemeClr val="tx1"/>
                </a:solidFill>
                <a:ea typeface="宋体" charset="-122"/>
                <a:cs typeface="Times New Roman" pitchFamily="18" charset="0"/>
              </a:rPr>
              <a:t>g.fillRect</a:t>
            </a:r>
            <a:r>
              <a:rPr kumimoji="1" lang="en-US" altLang="zh-CN" sz="2000" b="1" dirty="0">
                <a:solidFill>
                  <a:schemeClr val="tx1"/>
                </a:solidFill>
                <a:ea typeface="宋体" charset="-122"/>
                <a:cs typeface="Times New Roman" pitchFamily="18" charset="0"/>
              </a:rPr>
              <a:t>(20, 60, 100, 50);</a:t>
            </a:r>
          </a:p>
          <a:p>
            <a:pPr eaLnBrk="1" hangingPunct="1">
              <a:spcBef>
                <a:spcPts val="0"/>
              </a:spcBef>
              <a:buNone/>
            </a:pPr>
            <a:r>
              <a:rPr kumimoji="1" lang="en-US" altLang="zh-CN" sz="2000" b="1" dirty="0">
                <a:solidFill>
                  <a:schemeClr val="tx1"/>
                </a:solidFill>
                <a:ea typeface="宋体" charset="-122"/>
                <a:cs typeface="Times New Roman" pitchFamily="18" charset="0"/>
              </a:rPr>
              <a:t>        </a:t>
            </a:r>
          </a:p>
          <a:p>
            <a:pPr eaLnBrk="1" hangingPunct="1">
              <a:spcBef>
                <a:spcPts val="0"/>
              </a:spcBef>
              <a:buNone/>
            </a:pPr>
            <a:r>
              <a:rPr kumimoji="1" lang="en-US" altLang="zh-CN" sz="2000" b="1" dirty="0">
                <a:solidFill>
                  <a:schemeClr val="tx1"/>
                </a:solidFill>
                <a:ea typeface="宋体" charset="-122"/>
                <a:cs typeface="Times New Roman" pitchFamily="18" charset="0"/>
              </a:rPr>
              <a:t>        </a:t>
            </a:r>
            <a:r>
              <a:rPr kumimoji="1" lang="en-US" altLang="zh-CN" sz="2000" b="1" dirty="0" err="1">
                <a:solidFill>
                  <a:schemeClr val="tx1"/>
                </a:solidFill>
                <a:ea typeface="宋体" charset="-122"/>
                <a:cs typeface="Times New Roman" pitchFamily="18" charset="0"/>
              </a:rPr>
              <a:t>g.setColor</a:t>
            </a:r>
            <a:r>
              <a:rPr kumimoji="1" lang="en-US" altLang="zh-CN" sz="2000" b="1" dirty="0">
                <a:solidFill>
                  <a:schemeClr val="tx1"/>
                </a:solidFill>
                <a:ea typeface="宋体" charset="-122"/>
                <a:cs typeface="Times New Roman" pitchFamily="18" charset="0"/>
              </a:rPr>
              <a:t>(</a:t>
            </a:r>
            <a:r>
              <a:rPr kumimoji="1" lang="en-US" altLang="zh-CN" sz="2000" b="1" dirty="0" err="1">
                <a:solidFill>
                  <a:schemeClr val="tx1"/>
                </a:solidFill>
                <a:ea typeface="宋体" charset="-122"/>
                <a:cs typeface="Times New Roman" pitchFamily="18" charset="0"/>
              </a:rPr>
              <a:t>Color.RED</a:t>
            </a:r>
            <a:r>
              <a:rPr kumimoji="1" lang="en-US" altLang="zh-CN" sz="2000" b="1" dirty="0">
                <a:solidFill>
                  <a:schemeClr val="tx1"/>
                </a:solidFill>
                <a:ea typeface="宋体" charset="-122"/>
                <a:cs typeface="Times New Roman" pitchFamily="18" charset="0"/>
              </a:rPr>
              <a:t>);</a:t>
            </a:r>
          </a:p>
          <a:p>
            <a:pPr eaLnBrk="1" hangingPunct="1">
              <a:spcBef>
                <a:spcPts val="0"/>
              </a:spcBef>
              <a:buNone/>
            </a:pPr>
            <a:r>
              <a:rPr kumimoji="1" lang="en-US" altLang="zh-CN" sz="2000" b="1" dirty="0">
                <a:solidFill>
                  <a:schemeClr val="tx1"/>
                </a:solidFill>
                <a:ea typeface="宋体" charset="-122"/>
                <a:cs typeface="Times New Roman" pitchFamily="18" charset="0"/>
              </a:rPr>
              <a:t>        </a:t>
            </a:r>
            <a:r>
              <a:rPr kumimoji="1" lang="en-US" altLang="zh-CN" sz="2000" b="1" dirty="0" err="1">
                <a:solidFill>
                  <a:schemeClr val="tx1"/>
                </a:solidFill>
                <a:ea typeface="宋体" charset="-122"/>
                <a:cs typeface="Times New Roman" pitchFamily="18" charset="0"/>
              </a:rPr>
              <a:t>g.fillOval</a:t>
            </a:r>
            <a:r>
              <a:rPr kumimoji="1" lang="en-US" altLang="zh-CN" sz="2000" b="1" dirty="0">
                <a:solidFill>
                  <a:schemeClr val="tx1"/>
                </a:solidFill>
                <a:ea typeface="宋体" charset="-122"/>
                <a:cs typeface="Times New Roman" pitchFamily="18" charset="0"/>
              </a:rPr>
              <a:t>(30, 100, 20, 20);</a:t>
            </a:r>
          </a:p>
          <a:p>
            <a:pPr eaLnBrk="1" hangingPunct="1">
              <a:spcBef>
                <a:spcPts val="0"/>
              </a:spcBef>
              <a:buNone/>
            </a:pPr>
            <a:r>
              <a:rPr kumimoji="1" lang="en-US" altLang="zh-CN" sz="2000" b="1" dirty="0">
                <a:solidFill>
                  <a:schemeClr val="tx1"/>
                </a:solidFill>
                <a:ea typeface="宋体" charset="-122"/>
                <a:cs typeface="Times New Roman" pitchFamily="18" charset="0"/>
              </a:rPr>
              <a:t>        </a:t>
            </a:r>
            <a:r>
              <a:rPr kumimoji="1" lang="en-US" altLang="zh-CN" sz="2000" b="1" dirty="0" err="1">
                <a:solidFill>
                  <a:schemeClr val="tx1"/>
                </a:solidFill>
                <a:ea typeface="宋体" charset="-122"/>
                <a:cs typeface="Times New Roman" pitchFamily="18" charset="0"/>
              </a:rPr>
              <a:t>g.fillOval</a:t>
            </a:r>
            <a:r>
              <a:rPr kumimoji="1" lang="en-US" altLang="zh-CN" sz="2000" b="1" dirty="0">
                <a:solidFill>
                  <a:schemeClr val="tx1"/>
                </a:solidFill>
                <a:ea typeface="宋体" charset="-122"/>
                <a:cs typeface="Times New Roman" pitchFamily="18" charset="0"/>
              </a:rPr>
              <a:t>(90, 100, 20, 20);</a:t>
            </a:r>
          </a:p>
          <a:p>
            <a:pPr eaLnBrk="1" hangingPunct="1">
              <a:spcBef>
                <a:spcPts val="0"/>
              </a:spcBef>
              <a:buNone/>
            </a:pPr>
            <a:r>
              <a:rPr kumimoji="1" lang="en-US" altLang="zh-CN" sz="2000" b="1" dirty="0">
                <a:solidFill>
                  <a:schemeClr val="tx1"/>
                </a:solidFill>
                <a:ea typeface="宋体" charset="-122"/>
                <a:cs typeface="Times New Roman" pitchFamily="18" charset="0"/>
              </a:rPr>
              <a:t>        </a:t>
            </a:r>
          </a:p>
          <a:p>
            <a:pPr eaLnBrk="1" hangingPunct="1">
              <a:spcBef>
                <a:spcPts val="0"/>
              </a:spcBef>
              <a:buNone/>
            </a:pPr>
            <a:r>
              <a:rPr kumimoji="1" lang="en-US" altLang="zh-CN" sz="2000" b="1" dirty="0">
                <a:solidFill>
                  <a:schemeClr val="tx1"/>
                </a:solidFill>
                <a:ea typeface="宋体" charset="-122"/>
                <a:cs typeface="Times New Roman" pitchFamily="18" charset="0"/>
              </a:rPr>
              <a:t>        </a:t>
            </a:r>
            <a:r>
              <a:rPr kumimoji="1" lang="en-US" altLang="zh-CN" sz="2000" b="1" dirty="0" err="1">
                <a:solidFill>
                  <a:schemeClr val="tx1"/>
                </a:solidFill>
                <a:ea typeface="宋体" charset="-122"/>
                <a:cs typeface="Times New Roman" pitchFamily="18" charset="0"/>
              </a:rPr>
              <a:t>g.setColor</a:t>
            </a:r>
            <a:r>
              <a:rPr kumimoji="1" lang="en-US" altLang="zh-CN" sz="2000" b="1" dirty="0">
                <a:solidFill>
                  <a:schemeClr val="tx1"/>
                </a:solidFill>
                <a:ea typeface="宋体" charset="-122"/>
                <a:cs typeface="Times New Roman" pitchFamily="18" charset="0"/>
              </a:rPr>
              <a:t>(</a:t>
            </a:r>
            <a:r>
              <a:rPr kumimoji="1" lang="en-US" altLang="zh-CN" sz="2000" b="1" dirty="0" err="1">
                <a:solidFill>
                  <a:schemeClr val="tx1"/>
                </a:solidFill>
                <a:ea typeface="宋体" charset="-122"/>
                <a:cs typeface="Times New Roman" pitchFamily="18" charset="0"/>
              </a:rPr>
              <a:t>Color.CYAN</a:t>
            </a:r>
            <a:r>
              <a:rPr kumimoji="1" lang="en-US" altLang="zh-CN" sz="2000" b="1" dirty="0">
                <a:solidFill>
                  <a:schemeClr val="tx1"/>
                </a:solidFill>
                <a:ea typeface="宋体" charset="-122"/>
                <a:cs typeface="Times New Roman" pitchFamily="18" charset="0"/>
              </a:rPr>
              <a:t>);</a:t>
            </a:r>
          </a:p>
          <a:p>
            <a:pPr eaLnBrk="1" hangingPunct="1">
              <a:spcBef>
                <a:spcPts val="0"/>
              </a:spcBef>
              <a:buNone/>
            </a:pPr>
            <a:r>
              <a:rPr kumimoji="1" lang="en-US" altLang="zh-CN" sz="2000" b="1" dirty="0">
                <a:solidFill>
                  <a:schemeClr val="tx1"/>
                </a:solidFill>
                <a:ea typeface="宋体" charset="-122"/>
                <a:cs typeface="Times New Roman" pitchFamily="18" charset="0"/>
              </a:rPr>
              <a:t>        </a:t>
            </a:r>
            <a:r>
              <a:rPr kumimoji="1" lang="en-US" altLang="zh-CN" sz="2000" b="1" dirty="0" err="1">
                <a:solidFill>
                  <a:schemeClr val="tx1"/>
                </a:solidFill>
                <a:ea typeface="宋体" charset="-122"/>
                <a:cs typeface="Times New Roman" pitchFamily="18" charset="0"/>
              </a:rPr>
              <a:t>g.fillRect</a:t>
            </a:r>
            <a:r>
              <a:rPr kumimoji="1" lang="en-US" altLang="zh-CN" sz="2000" b="1" dirty="0">
                <a:solidFill>
                  <a:schemeClr val="tx1"/>
                </a:solidFill>
                <a:ea typeface="宋体" charset="-122"/>
                <a:cs typeface="Times New Roman" pitchFamily="18" charset="0"/>
              </a:rPr>
              <a:t>(90, 70, 30, 20);</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3050792"/>
            <a:ext cx="3048000" cy="2542108"/>
          </a:xfrm>
          <a:prstGeom prst="rect">
            <a:avLst/>
          </a:prstGeom>
        </p:spPr>
      </p:pic>
      <p:sp>
        <p:nvSpPr>
          <p:cNvPr id="8" name="TextBox 7"/>
          <p:cNvSpPr txBox="1"/>
          <p:nvPr/>
        </p:nvSpPr>
        <p:spPr>
          <a:xfrm>
            <a:off x="724701" y="1447800"/>
            <a:ext cx="8119530" cy="1040285"/>
          </a:xfrm>
          <a:prstGeom prst="rect">
            <a:avLst/>
          </a:prstGeom>
          <a:noFill/>
        </p:spPr>
        <p:txBody>
          <a:bodyPr wrap="none" rtlCol="0">
            <a:spAutoFit/>
          </a:bodyPr>
          <a:lstStyle/>
          <a:p>
            <a:pPr>
              <a:buNone/>
            </a:pPr>
            <a:r>
              <a:rPr lang="zh-CN" altLang="en-US" sz="2800" b="1">
                <a:solidFill>
                  <a:srgbClr val="990000"/>
                </a:solidFill>
                <a:latin typeface="宋体" pitchFamily="2" charset="-122"/>
                <a:ea typeface="宋体" pitchFamily="2" charset="-122"/>
              </a:rPr>
              <a:t>如果两个图形占用了相同的一块区域（即重叠），</a:t>
            </a:r>
            <a:endParaRPr lang="en-US" altLang="zh-CN" sz="2800" b="1">
              <a:solidFill>
                <a:srgbClr val="990000"/>
              </a:solidFill>
              <a:latin typeface="宋体" pitchFamily="2" charset="-122"/>
              <a:ea typeface="宋体" pitchFamily="2" charset="-122"/>
            </a:endParaRPr>
          </a:p>
          <a:p>
            <a:pPr>
              <a:buNone/>
            </a:pPr>
            <a:r>
              <a:rPr lang="zh-CN" altLang="en-US" sz="2800" b="1">
                <a:solidFill>
                  <a:srgbClr val="990000"/>
                </a:solidFill>
                <a:latin typeface="宋体" pitchFamily="2" charset="-122"/>
                <a:ea typeface="宋体" pitchFamily="2" charset="-122"/>
              </a:rPr>
              <a:t>则后画的图形是可见的</a:t>
            </a:r>
          </a:p>
        </p:txBody>
      </p:sp>
    </p:spTree>
    <p:extLst>
      <p:ext uri="{BB962C8B-B14F-4D97-AF65-F5344CB8AC3E}">
        <p14:creationId xmlns:p14="http://schemas.microsoft.com/office/powerpoint/2010/main" val="1584065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ea typeface="宋体" charset="-122"/>
                <a:cs typeface="Times New Roman" panose="02020603050405020304" pitchFamily="18" charset="0"/>
              </a:rPr>
              <a:t>（</a:t>
            </a:r>
            <a:r>
              <a:rPr lang="en-US" altLang="zh-CN">
                <a:latin typeface="Times New Roman" panose="02020603050405020304" pitchFamily="18" charset="0"/>
                <a:ea typeface="宋体" charset="-122"/>
                <a:cs typeface="Times New Roman" panose="02020603050405020304" pitchFamily="18" charset="0"/>
              </a:rPr>
              <a:t>3</a:t>
            </a:r>
            <a:r>
              <a:rPr lang="zh-CN" altLang="en-US">
                <a:latin typeface="Times New Roman" panose="02020603050405020304" pitchFamily="18" charset="0"/>
                <a:ea typeface="宋体" charset="-122"/>
                <a:cs typeface="Times New Roman" panose="02020603050405020304" pitchFamily="18" charset="0"/>
              </a:rPr>
              <a:t>）一个绘图例子</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23</a:t>
            </a:fld>
            <a:endParaRPr lang="en-US" altLang="zh-CN"/>
          </a:p>
        </p:txBody>
      </p:sp>
      <p:sp>
        <p:nvSpPr>
          <p:cNvPr id="5" name="Text Box 3"/>
          <p:cNvSpPr txBox="1">
            <a:spLocks noChangeArrowheads="1"/>
          </p:cNvSpPr>
          <p:nvPr/>
        </p:nvSpPr>
        <p:spPr bwMode="auto">
          <a:xfrm>
            <a:off x="228600" y="1571685"/>
            <a:ext cx="5029200" cy="4524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400" b="1" dirty="0">
                <a:solidFill>
                  <a:schemeClr val="tx1"/>
                </a:solidFill>
                <a:ea typeface="宋体" charset="-122"/>
                <a:cs typeface="Times New Roman" pitchFamily="18" charset="0"/>
              </a:rPr>
              <a:t>import </a:t>
            </a:r>
            <a:r>
              <a:rPr kumimoji="1" lang="en-US" altLang="zh-CN" sz="2400" b="1" dirty="0" err="1">
                <a:solidFill>
                  <a:schemeClr val="tx1"/>
                </a:solidFill>
                <a:ea typeface="宋体" charset="-122"/>
                <a:cs typeface="Times New Roman" pitchFamily="18" charset="0"/>
              </a:rPr>
              <a:t>java.awt</a:t>
            </a:r>
            <a:r>
              <a:rPr kumimoji="1" lang="en-US" altLang="zh-CN" sz="2400" b="1" dirty="0">
                <a:solidFill>
                  <a:schemeClr val="tx1"/>
                </a:solidFill>
                <a:ea typeface="宋体" charset="-122"/>
                <a:cs typeface="Times New Roman" pitchFamily="18" charset="0"/>
              </a:rPr>
              <a:t>.*;</a:t>
            </a:r>
          </a:p>
          <a:p>
            <a:pPr eaLnBrk="1" hangingPunct="1">
              <a:spcBef>
                <a:spcPts val="0"/>
              </a:spcBef>
              <a:buNone/>
            </a:pPr>
            <a:r>
              <a:rPr kumimoji="1" lang="en-US" altLang="zh-CN" sz="2400" b="1" dirty="0">
                <a:solidFill>
                  <a:schemeClr val="tx1"/>
                </a:solidFill>
                <a:ea typeface="宋体" charset="-122"/>
                <a:cs typeface="Times New Roman" pitchFamily="18" charset="0"/>
              </a:rPr>
              <a:t>import </a:t>
            </a:r>
            <a:r>
              <a:rPr kumimoji="1" lang="en-US" altLang="zh-CN" sz="2400" b="1" dirty="0" err="1">
                <a:solidFill>
                  <a:schemeClr val="tx1"/>
                </a:solidFill>
                <a:ea typeface="宋体" charset="-122"/>
                <a:cs typeface="Times New Roman" pitchFamily="18" charset="0"/>
              </a:rPr>
              <a:t>javax.swing</a:t>
            </a:r>
            <a:r>
              <a:rPr kumimoji="1" lang="en-US" altLang="zh-CN" sz="2400" b="1" dirty="0">
                <a:solidFill>
                  <a:schemeClr val="tx1"/>
                </a:solidFill>
                <a:ea typeface="宋体" charset="-122"/>
                <a:cs typeface="Times New Roman" pitchFamily="18" charset="0"/>
              </a:rPr>
              <a:t>.*;</a:t>
            </a:r>
          </a:p>
          <a:p>
            <a:pPr eaLnBrk="1" hangingPunct="1">
              <a:spcBef>
                <a:spcPts val="0"/>
              </a:spcBef>
              <a:buNone/>
            </a:pPr>
            <a:endParaRPr kumimoji="1" lang="en-US" altLang="zh-CN" sz="2400" b="1" dirty="0">
              <a:solidFill>
                <a:schemeClr val="tx1"/>
              </a:solidFill>
              <a:ea typeface="宋体" charset="-122"/>
              <a:cs typeface="Times New Roman" pitchFamily="18" charset="0"/>
            </a:endParaRPr>
          </a:p>
          <a:p>
            <a:pPr eaLnBrk="1" hangingPunct="1">
              <a:spcBef>
                <a:spcPts val="0"/>
              </a:spcBef>
              <a:buNone/>
            </a:pPr>
            <a:r>
              <a:rPr kumimoji="1" lang="en-US" altLang="zh-CN" sz="2400" b="1" dirty="0">
                <a:solidFill>
                  <a:schemeClr val="tx1"/>
                </a:solidFill>
                <a:ea typeface="宋体" charset="-122"/>
                <a:cs typeface="Times New Roman" pitchFamily="18" charset="0"/>
              </a:rPr>
              <a:t>public class </a:t>
            </a:r>
            <a:r>
              <a:rPr kumimoji="1" lang="en-US" altLang="zh-CN" sz="2400" b="1" dirty="0" err="1">
                <a:solidFill>
                  <a:schemeClr val="tx1"/>
                </a:solidFill>
                <a:ea typeface="宋体" charset="-122"/>
                <a:cs typeface="Times New Roman" pitchFamily="18" charset="0"/>
              </a:rPr>
              <a:t>GraphicsTester</a:t>
            </a:r>
            <a:r>
              <a:rPr kumimoji="1" lang="en-US" altLang="zh-CN" sz="2400" b="1" dirty="0">
                <a:solidFill>
                  <a:schemeClr val="tx1"/>
                </a:solidFill>
                <a:ea typeface="宋体" charset="-122"/>
                <a:cs typeface="Times New Roman" pitchFamily="18" charset="0"/>
              </a:rPr>
              <a:t> extends </a:t>
            </a:r>
          </a:p>
          <a:p>
            <a:pPr eaLnBrk="1" hangingPunct="1">
              <a:spcBef>
                <a:spcPts val="0"/>
              </a:spcBef>
              <a:buNone/>
            </a:pPr>
            <a:r>
              <a:rPr kumimoji="1" lang="en-US" altLang="zh-CN" sz="2400" b="1" dirty="0">
                <a:solidFill>
                  <a:schemeClr val="tx1"/>
                </a:solidFill>
                <a:ea typeface="宋体" charset="-122"/>
                <a:cs typeface="Times New Roman" pitchFamily="18" charset="0"/>
              </a:rPr>
              <a:t>                                     </a:t>
            </a:r>
            <a:r>
              <a:rPr kumimoji="1" lang="en-US" altLang="zh-CN" sz="2400" b="1" dirty="0" err="1">
                <a:solidFill>
                  <a:schemeClr val="tx1"/>
                </a:solidFill>
                <a:ea typeface="宋体" charset="-122"/>
                <a:cs typeface="Times New Roman" pitchFamily="18" charset="0"/>
              </a:rPr>
              <a:t>JFrame</a:t>
            </a:r>
            <a:r>
              <a:rPr kumimoji="1" lang="en-US" altLang="zh-CN" sz="2400" b="1" dirty="0">
                <a:solidFill>
                  <a:schemeClr val="tx1"/>
                </a:solidFill>
                <a:ea typeface="宋体" charset="-122"/>
                <a:cs typeface="Times New Roman" pitchFamily="18" charset="0"/>
              </a:rPr>
              <a:t> {</a:t>
            </a:r>
          </a:p>
          <a:p>
            <a:pPr eaLnBrk="1" hangingPunct="1">
              <a:spcBef>
                <a:spcPts val="0"/>
              </a:spcBef>
              <a:buNone/>
            </a:pPr>
            <a:r>
              <a:rPr kumimoji="1" lang="en-US" altLang="zh-CN" sz="2400" b="1" dirty="0">
                <a:solidFill>
                  <a:schemeClr val="tx1"/>
                </a:solidFill>
                <a:ea typeface="宋体" charset="-122"/>
                <a:cs typeface="Times New Roman" pitchFamily="18" charset="0"/>
              </a:rPr>
              <a:t>        public </a:t>
            </a:r>
            <a:r>
              <a:rPr kumimoji="1" lang="en-US" altLang="zh-CN" sz="2400" b="1" dirty="0" err="1">
                <a:solidFill>
                  <a:schemeClr val="tx1"/>
                </a:solidFill>
                <a:ea typeface="宋体" charset="-122"/>
                <a:cs typeface="Times New Roman" pitchFamily="18" charset="0"/>
              </a:rPr>
              <a:t>GraphicsTester</a:t>
            </a:r>
            <a:r>
              <a:rPr kumimoji="1" lang="en-US" altLang="zh-CN" sz="2400" b="1" dirty="0">
                <a:solidFill>
                  <a:schemeClr val="tx1"/>
                </a:solidFill>
                <a:ea typeface="宋体" charset="-122"/>
                <a:cs typeface="Times New Roman" pitchFamily="18" charset="0"/>
              </a:rPr>
              <a:t>() { </a:t>
            </a:r>
          </a:p>
          <a:p>
            <a:pPr eaLnBrk="1" hangingPunct="1">
              <a:spcBef>
                <a:spcPts val="0"/>
              </a:spcBef>
              <a:buNone/>
            </a:pPr>
            <a:r>
              <a:rPr kumimoji="1" lang="en-US" altLang="zh-CN" sz="2400" b="1" dirty="0">
                <a:solidFill>
                  <a:schemeClr val="tx1"/>
                </a:solidFill>
                <a:ea typeface="宋体" charset="-122"/>
                <a:cs typeface="Times New Roman" pitchFamily="18" charset="0"/>
              </a:rPr>
              <a:t>                super("</a:t>
            </a:r>
            <a:r>
              <a:rPr kumimoji="1" lang="zh-CN" altLang="en-US" sz="2400" b="1" dirty="0">
                <a:solidFill>
                  <a:schemeClr val="tx1"/>
                </a:solidFill>
                <a:ea typeface="宋体" charset="-122"/>
                <a:cs typeface="Times New Roman" pitchFamily="18" charset="0"/>
              </a:rPr>
              <a:t>画图</a:t>
            </a:r>
            <a:r>
              <a:rPr kumimoji="1" lang="en-US" altLang="zh-CN" sz="2400" b="1" dirty="0">
                <a:solidFill>
                  <a:schemeClr val="tx1"/>
                </a:solidFill>
                <a:ea typeface="宋体" charset="-122"/>
                <a:cs typeface="Times New Roman" pitchFamily="18" charset="0"/>
              </a:rPr>
              <a:t>");</a:t>
            </a:r>
          </a:p>
          <a:p>
            <a:pPr eaLnBrk="1" hangingPunct="1">
              <a:spcBef>
                <a:spcPts val="0"/>
              </a:spcBef>
              <a:buNone/>
            </a:pPr>
            <a:r>
              <a:rPr kumimoji="1" lang="en-US" altLang="zh-CN" sz="2400" b="1" dirty="0">
                <a:solidFill>
                  <a:schemeClr val="tx1"/>
                </a:solidFill>
                <a:ea typeface="宋体" charset="-122"/>
                <a:cs typeface="Times New Roman" pitchFamily="18" charset="0"/>
              </a:rPr>
              <a:t>                </a:t>
            </a:r>
            <a:r>
              <a:rPr kumimoji="1" lang="en-US" altLang="zh-CN" sz="2400" b="1" dirty="0" err="1">
                <a:solidFill>
                  <a:schemeClr val="tx1"/>
                </a:solidFill>
                <a:ea typeface="宋体" charset="-122"/>
                <a:cs typeface="Times New Roman" pitchFamily="18" charset="0"/>
              </a:rPr>
              <a:t>setSize</a:t>
            </a:r>
            <a:r>
              <a:rPr kumimoji="1" lang="en-US" altLang="zh-CN" sz="2400" b="1" dirty="0">
                <a:solidFill>
                  <a:schemeClr val="tx1"/>
                </a:solidFill>
                <a:ea typeface="宋体" charset="-122"/>
                <a:cs typeface="Times New Roman" pitchFamily="18" charset="0"/>
              </a:rPr>
              <a:t>(370, 460);</a:t>
            </a:r>
          </a:p>
          <a:p>
            <a:pPr eaLnBrk="1" hangingPunct="1">
              <a:spcBef>
                <a:spcPts val="0"/>
              </a:spcBef>
              <a:buNone/>
            </a:pPr>
            <a:r>
              <a:rPr kumimoji="1" lang="en-US" altLang="zh-CN" sz="2400" b="1" dirty="0">
                <a:solidFill>
                  <a:schemeClr val="tx1"/>
                </a:solidFill>
                <a:ea typeface="宋体" charset="-122"/>
                <a:cs typeface="Times New Roman" pitchFamily="18" charset="0"/>
              </a:rPr>
              <a:t>                </a:t>
            </a:r>
            <a:r>
              <a:rPr kumimoji="1" lang="en-US" altLang="zh-CN" sz="2400" b="1" dirty="0" err="1">
                <a:solidFill>
                  <a:schemeClr val="tx1"/>
                </a:solidFill>
                <a:ea typeface="宋体" charset="-122"/>
                <a:cs typeface="Times New Roman" pitchFamily="18" charset="0"/>
              </a:rPr>
              <a:t>setVisible</a:t>
            </a:r>
            <a:r>
              <a:rPr kumimoji="1" lang="en-US" altLang="zh-CN" sz="2400" b="1" dirty="0">
                <a:solidFill>
                  <a:schemeClr val="tx1"/>
                </a:solidFill>
                <a:ea typeface="宋体" charset="-122"/>
                <a:cs typeface="Times New Roman" pitchFamily="18" charset="0"/>
              </a:rPr>
              <a:t>(true);</a:t>
            </a:r>
          </a:p>
          <a:p>
            <a:pPr eaLnBrk="1" hangingPunct="1">
              <a:spcBef>
                <a:spcPts val="0"/>
              </a:spcBef>
              <a:buNone/>
            </a:pPr>
            <a:r>
              <a:rPr kumimoji="1" lang="en-US" altLang="zh-CN" sz="2400" b="1" dirty="0">
                <a:solidFill>
                  <a:schemeClr val="tx1"/>
                </a:solidFill>
                <a:ea typeface="宋体" charset="-122"/>
                <a:cs typeface="Times New Roman" pitchFamily="18" charset="0"/>
              </a:rPr>
              <a:t>        }</a:t>
            </a:r>
          </a:p>
          <a:p>
            <a:pPr eaLnBrk="1" hangingPunct="1">
              <a:spcBef>
                <a:spcPts val="0"/>
              </a:spcBef>
              <a:buNone/>
            </a:pPr>
            <a:r>
              <a:rPr kumimoji="1" lang="en-US" altLang="zh-CN" sz="2400" b="1" dirty="0">
                <a:solidFill>
                  <a:schemeClr val="tx1"/>
                </a:solidFill>
                <a:ea typeface="宋体" charset="-122"/>
                <a:cs typeface="Times New Roman" pitchFamily="18" charset="0"/>
              </a:rPr>
              <a:t>        public void paint(Graphics g) {</a:t>
            </a:r>
          </a:p>
          <a:p>
            <a:pPr eaLnBrk="1" hangingPunct="1">
              <a:spcBef>
                <a:spcPts val="0"/>
              </a:spcBef>
              <a:buNone/>
            </a:pPr>
            <a:r>
              <a:rPr kumimoji="1" lang="en-US" altLang="zh-CN" sz="2400" b="1" dirty="0">
                <a:solidFill>
                  <a:schemeClr val="tx1"/>
                </a:solidFill>
                <a:ea typeface="宋体" charset="-122"/>
                <a:cs typeface="Times New Roman" pitchFamily="18" charset="0"/>
              </a:rPr>
              <a:t>                </a:t>
            </a:r>
            <a:r>
              <a:rPr kumimoji="1" lang="en-US" altLang="zh-CN" sz="2400" b="1" dirty="0" err="1">
                <a:solidFill>
                  <a:schemeClr val="tx1"/>
                </a:solidFill>
                <a:ea typeface="宋体" charset="-122"/>
                <a:cs typeface="Times New Roman" pitchFamily="18" charset="0"/>
              </a:rPr>
              <a:t>super.paint</a:t>
            </a:r>
            <a:r>
              <a:rPr kumimoji="1" lang="en-US" altLang="zh-CN" sz="2400" b="1" dirty="0">
                <a:solidFill>
                  <a:schemeClr val="tx1"/>
                </a:solidFill>
                <a:ea typeface="宋体" charset="-122"/>
                <a:cs typeface="Times New Roman" pitchFamily="18" charset="0"/>
              </a:rPr>
              <a:t>(g);</a:t>
            </a:r>
          </a:p>
        </p:txBody>
      </p:sp>
      <p:pic>
        <p:nvPicPr>
          <p:cNvPr id="8" name="图片 7" descr="无标题.jpg"/>
          <p:cNvPicPr>
            <a:picLocks noChangeAspect="1"/>
          </p:cNvPicPr>
          <p:nvPr/>
        </p:nvPicPr>
        <p:blipFill>
          <a:blip r:embed="rId2" cstate="print"/>
          <a:stretch>
            <a:fillRect/>
          </a:stretch>
        </p:blipFill>
        <p:spPr>
          <a:xfrm>
            <a:off x="5410200" y="1524000"/>
            <a:ext cx="3635314" cy="4495800"/>
          </a:xfrm>
          <a:prstGeom prst="rect">
            <a:avLst/>
          </a:prstGeom>
        </p:spPr>
      </p:pic>
    </p:spTree>
    <p:extLst>
      <p:ext uri="{BB962C8B-B14F-4D97-AF65-F5344CB8AC3E}">
        <p14:creationId xmlns:p14="http://schemas.microsoft.com/office/powerpoint/2010/main" val="54763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ea typeface="宋体" charset="-122"/>
                <a:cs typeface="Times New Roman" panose="02020603050405020304" pitchFamily="18" charset="0"/>
              </a:rPr>
              <a:t>用</a:t>
            </a:r>
            <a:r>
              <a:rPr lang="en-US" altLang="zh-CN">
                <a:latin typeface="Times New Roman" panose="02020603050405020304" pitchFamily="18" charset="0"/>
                <a:ea typeface="宋体" charset="-122"/>
                <a:cs typeface="Times New Roman" panose="02020603050405020304" pitchFamily="18" charset="0"/>
              </a:rPr>
              <a:t>Graphics</a:t>
            </a:r>
            <a:r>
              <a:rPr lang="zh-CN" altLang="en-US">
                <a:latin typeface="宋体" pitchFamily="2" charset="-122"/>
                <a:ea typeface="宋体" charset="-122"/>
              </a:rPr>
              <a:t>绘图</a:t>
            </a:r>
            <a:r>
              <a:rPr lang="en-US" altLang="zh-CN">
                <a:latin typeface="宋体" pitchFamily="2" charset="-122"/>
                <a:ea typeface="宋体" charset="-122"/>
              </a:rPr>
              <a:t>(2)</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24</a:t>
            </a:fld>
            <a:endParaRPr lang="en-US" altLang="zh-CN"/>
          </a:p>
        </p:txBody>
      </p:sp>
      <p:sp>
        <p:nvSpPr>
          <p:cNvPr id="5" name="Text Box 3"/>
          <p:cNvSpPr txBox="1">
            <a:spLocks noChangeArrowheads="1"/>
          </p:cNvSpPr>
          <p:nvPr/>
        </p:nvSpPr>
        <p:spPr bwMode="auto">
          <a:xfrm>
            <a:off x="152400" y="2322255"/>
            <a:ext cx="5029200" cy="25545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dirty="0" err="1">
                <a:solidFill>
                  <a:schemeClr val="tx1"/>
                </a:solidFill>
                <a:ea typeface="宋体" charset="-122"/>
                <a:cs typeface="Times New Roman" pitchFamily="18" charset="0"/>
              </a:rPr>
              <a:t>g.setColor</a:t>
            </a:r>
            <a:r>
              <a:rPr kumimoji="1" lang="en-US" altLang="zh-CN" sz="2000" b="1" dirty="0">
                <a:solidFill>
                  <a:schemeClr val="tx1"/>
                </a:solidFill>
                <a:ea typeface="宋体" charset="-122"/>
                <a:cs typeface="Times New Roman" pitchFamily="18" charset="0"/>
              </a:rPr>
              <a:t>(</a:t>
            </a:r>
            <a:r>
              <a:rPr kumimoji="1" lang="en-US" altLang="zh-CN" sz="2000" b="1" dirty="0" err="1">
                <a:solidFill>
                  <a:schemeClr val="tx1"/>
                </a:solidFill>
                <a:ea typeface="宋体" charset="-122"/>
                <a:cs typeface="Times New Roman" pitchFamily="18" charset="0"/>
              </a:rPr>
              <a:t>Color.WHITE</a:t>
            </a:r>
            <a:r>
              <a:rPr kumimoji="1" lang="en-US" altLang="zh-CN" sz="2000" b="1" dirty="0">
                <a:solidFill>
                  <a:schemeClr val="tx1"/>
                </a:solidFill>
                <a:ea typeface="宋体" charset="-122"/>
                <a:cs typeface="Times New Roman" pitchFamily="18" charset="0"/>
              </a:rPr>
              <a:t>); // </a:t>
            </a:r>
            <a:r>
              <a:rPr kumimoji="1" lang="zh-CN" altLang="en-US" sz="2000" b="1" dirty="0">
                <a:solidFill>
                  <a:schemeClr val="tx1"/>
                </a:solidFill>
                <a:ea typeface="宋体" charset="-122"/>
                <a:cs typeface="Times New Roman" pitchFamily="18" charset="0"/>
              </a:rPr>
              <a:t>设置当前颜色</a:t>
            </a:r>
          </a:p>
          <a:p>
            <a:pPr eaLnBrk="1" hangingPunct="1">
              <a:spcBef>
                <a:spcPts val="0"/>
              </a:spcBef>
              <a:buNone/>
            </a:pPr>
            <a:r>
              <a:rPr kumimoji="1" lang="en-US" altLang="zh-CN" sz="2000" b="1" dirty="0" err="1">
                <a:solidFill>
                  <a:schemeClr val="tx1"/>
                </a:solidFill>
                <a:ea typeface="宋体" charset="-122"/>
                <a:cs typeface="Times New Roman" pitchFamily="18" charset="0"/>
              </a:rPr>
              <a:t>g.fillRect</a:t>
            </a:r>
            <a:r>
              <a:rPr kumimoji="1" lang="en-US" altLang="zh-CN" sz="2000" b="1" dirty="0">
                <a:solidFill>
                  <a:schemeClr val="tx1"/>
                </a:solidFill>
                <a:ea typeface="宋体" charset="-122"/>
                <a:cs typeface="Times New Roman" pitchFamily="18" charset="0"/>
              </a:rPr>
              <a:t>(0, 0, 370, 450);    // </a:t>
            </a:r>
            <a:r>
              <a:rPr kumimoji="1" lang="zh-CN" altLang="en-US" sz="2000" b="1" dirty="0">
                <a:solidFill>
                  <a:schemeClr val="tx1"/>
                </a:solidFill>
                <a:ea typeface="宋体" charset="-122"/>
                <a:cs typeface="Times New Roman" pitchFamily="18" charset="0"/>
              </a:rPr>
              <a:t>绘制实心矩形</a:t>
            </a:r>
          </a:p>
          <a:p>
            <a:pPr eaLnBrk="1" hangingPunct="1">
              <a:spcBef>
                <a:spcPts val="0"/>
              </a:spcBef>
              <a:buNone/>
            </a:pPr>
            <a:r>
              <a:rPr kumimoji="1" lang="zh-CN" altLang="en-US" sz="2000" b="1" dirty="0">
                <a:solidFill>
                  <a:schemeClr val="tx1"/>
                </a:solidFill>
                <a:ea typeface="宋体" charset="-122"/>
                <a:cs typeface="Times New Roman" pitchFamily="18" charset="0"/>
              </a:rPr>
              <a:t>        </a:t>
            </a:r>
          </a:p>
          <a:p>
            <a:pPr eaLnBrk="1" hangingPunct="1">
              <a:spcBef>
                <a:spcPts val="0"/>
              </a:spcBef>
              <a:buNone/>
            </a:pPr>
            <a:r>
              <a:rPr kumimoji="1" lang="en-US" altLang="zh-CN" sz="2000" b="1" dirty="0">
                <a:solidFill>
                  <a:schemeClr val="tx1"/>
                </a:solidFill>
                <a:ea typeface="宋体" charset="-122"/>
                <a:cs typeface="Times New Roman" pitchFamily="18" charset="0"/>
              </a:rPr>
              <a:t>Color blue = new Color(0, 100, 255);  //</a:t>
            </a:r>
            <a:r>
              <a:rPr kumimoji="1" lang="zh-CN" altLang="en-US" sz="2000" b="1" dirty="0">
                <a:solidFill>
                  <a:schemeClr val="tx1"/>
                </a:solidFill>
                <a:ea typeface="宋体" charset="-122"/>
                <a:cs typeface="Times New Roman" pitchFamily="18" charset="0"/>
              </a:rPr>
              <a:t>创建新的颜色对象</a:t>
            </a:r>
          </a:p>
          <a:p>
            <a:pPr eaLnBrk="1" hangingPunct="1">
              <a:spcBef>
                <a:spcPts val="0"/>
              </a:spcBef>
              <a:buNone/>
            </a:pPr>
            <a:r>
              <a:rPr kumimoji="1" lang="en-US" altLang="zh-CN" sz="2000" b="1" dirty="0" err="1">
                <a:solidFill>
                  <a:schemeClr val="tx1"/>
                </a:solidFill>
                <a:ea typeface="宋体" charset="-122"/>
                <a:cs typeface="Times New Roman" pitchFamily="18" charset="0"/>
              </a:rPr>
              <a:t>g.setColor</a:t>
            </a:r>
            <a:r>
              <a:rPr kumimoji="1" lang="en-US" altLang="zh-CN" sz="2000" b="1" dirty="0">
                <a:solidFill>
                  <a:schemeClr val="tx1"/>
                </a:solidFill>
                <a:ea typeface="宋体" charset="-122"/>
                <a:cs typeface="Times New Roman" pitchFamily="18" charset="0"/>
              </a:rPr>
              <a:t>(blue);                   //</a:t>
            </a:r>
            <a:r>
              <a:rPr kumimoji="1" lang="zh-CN" altLang="en-US" sz="2000" b="1" dirty="0">
                <a:solidFill>
                  <a:schemeClr val="tx1"/>
                </a:solidFill>
                <a:ea typeface="宋体" charset="-122"/>
                <a:cs typeface="Times New Roman" pitchFamily="18" charset="0"/>
              </a:rPr>
              <a:t>设置当前颜色</a:t>
            </a:r>
          </a:p>
          <a:p>
            <a:pPr eaLnBrk="1" hangingPunct="1">
              <a:spcBef>
                <a:spcPts val="0"/>
              </a:spcBef>
              <a:buNone/>
            </a:pPr>
            <a:r>
              <a:rPr kumimoji="1" lang="en-US" altLang="zh-CN" sz="2000" b="1" dirty="0" err="1">
                <a:solidFill>
                  <a:schemeClr val="tx1"/>
                </a:solidFill>
                <a:ea typeface="宋体" charset="-122"/>
                <a:cs typeface="Times New Roman" pitchFamily="18" charset="0"/>
              </a:rPr>
              <a:t>g.fillOval</a:t>
            </a:r>
            <a:r>
              <a:rPr kumimoji="1" lang="en-US" altLang="zh-CN" sz="2000" b="1" dirty="0">
                <a:solidFill>
                  <a:schemeClr val="tx1"/>
                </a:solidFill>
                <a:ea typeface="宋体" charset="-122"/>
                <a:cs typeface="Times New Roman" pitchFamily="18" charset="0"/>
              </a:rPr>
              <a:t>(65, 60, 240, 230);  //</a:t>
            </a:r>
            <a:r>
              <a:rPr kumimoji="1" lang="zh-CN" altLang="en-US" sz="2000" b="1" dirty="0">
                <a:solidFill>
                  <a:schemeClr val="tx1"/>
                </a:solidFill>
                <a:ea typeface="宋体" charset="-122"/>
                <a:cs typeface="Times New Roman" pitchFamily="18" charset="0"/>
              </a:rPr>
              <a:t>绘制实心椭圆</a:t>
            </a:r>
          </a:p>
          <a:p>
            <a:pPr eaLnBrk="1" hangingPunct="1">
              <a:spcBef>
                <a:spcPts val="0"/>
              </a:spcBef>
              <a:buNone/>
            </a:pPr>
            <a:r>
              <a:rPr kumimoji="1" lang="en-US" altLang="zh-CN" sz="2000" b="1" dirty="0" err="1">
                <a:solidFill>
                  <a:schemeClr val="tx1"/>
                </a:solidFill>
                <a:ea typeface="宋体" charset="-122"/>
                <a:cs typeface="Times New Roman" pitchFamily="18" charset="0"/>
              </a:rPr>
              <a:t>g.fillRect</a:t>
            </a:r>
            <a:r>
              <a:rPr kumimoji="1" lang="en-US" altLang="zh-CN" sz="2000" b="1" dirty="0">
                <a:solidFill>
                  <a:schemeClr val="tx1"/>
                </a:solidFill>
                <a:ea typeface="宋体" charset="-122"/>
                <a:cs typeface="Times New Roman" pitchFamily="18" charset="0"/>
              </a:rPr>
              <a:t>(109, 290, 150, 120);//</a:t>
            </a:r>
            <a:r>
              <a:rPr kumimoji="1" lang="zh-CN" altLang="en-US" sz="2000" b="1" dirty="0">
                <a:solidFill>
                  <a:schemeClr val="tx1"/>
                </a:solidFill>
                <a:ea typeface="宋体" charset="-122"/>
                <a:cs typeface="Times New Roman" pitchFamily="18" charset="0"/>
              </a:rPr>
              <a:t>绘制实心矩形</a:t>
            </a:r>
            <a:endParaRPr kumimoji="1" lang="en-US" altLang="zh-CN" sz="2000" b="1" dirty="0">
              <a:solidFill>
                <a:schemeClr val="tx1"/>
              </a:solidFill>
              <a:ea typeface="宋体" charset="-122"/>
              <a:cs typeface="Times New Roman" pitchFamily="18" charset="0"/>
            </a:endParaRPr>
          </a:p>
        </p:txBody>
      </p:sp>
      <p:pic>
        <p:nvPicPr>
          <p:cNvPr id="6" name="图片 5" descr="无标题.jpg"/>
          <p:cNvPicPr>
            <a:picLocks noChangeAspect="1"/>
          </p:cNvPicPr>
          <p:nvPr/>
        </p:nvPicPr>
        <p:blipFill>
          <a:blip r:embed="rId2" cstate="print"/>
          <a:stretch>
            <a:fillRect/>
          </a:stretch>
        </p:blipFill>
        <p:spPr>
          <a:xfrm>
            <a:off x="5328000" y="1404546"/>
            <a:ext cx="3733800" cy="4615254"/>
          </a:xfrm>
          <a:prstGeom prst="rect">
            <a:avLst/>
          </a:prstGeom>
        </p:spPr>
      </p:pic>
    </p:spTree>
    <p:extLst>
      <p:ext uri="{BB962C8B-B14F-4D97-AF65-F5344CB8AC3E}">
        <p14:creationId xmlns:p14="http://schemas.microsoft.com/office/powerpoint/2010/main" val="26367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ea typeface="宋体" charset="-122"/>
                <a:cs typeface="Times New Roman" panose="02020603050405020304" pitchFamily="18" charset="0"/>
              </a:rPr>
              <a:t>用</a:t>
            </a:r>
            <a:r>
              <a:rPr lang="en-US" altLang="zh-CN">
                <a:latin typeface="Times New Roman" panose="02020603050405020304" pitchFamily="18" charset="0"/>
                <a:ea typeface="宋体" charset="-122"/>
                <a:cs typeface="Times New Roman" panose="02020603050405020304" pitchFamily="18" charset="0"/>
              </a:rPr>
              <a:t>Graphics</a:t>
            </a:r>
            <a:r>
              <a:rPr lang="zh-CN" altLang="en-US">
                <a:latin typeface="宋体" pitchFamily="2" charset="-122"/>
                <a:ea typeface="宋体" charset="-122"/>
              </a:rPr>
              <a:t>绘图</a:t>
            </a:r>
            <a:r>
              <a:rPr lang="en-US" altLang="zh-CN">
                <a:latin typeface="宋体" pitchFamily="2" charset="-122"/>
                <a:ea typeface="宋体" charset="-122"/>
              </a:rPr>
              <a:t>(3)</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25</a:t>
            </a:fld>
            <a:endParaRPr lang="en-US" altLang="zh-CN"/>
          </a:p>
        </p:txBody>
      </p:sp>
      <p:sp>
        <p:nvSpPr>
          <p:cNvPr id="5" name="Text Box 3"/>
          <p:cNvSpPr txBox="1">
            <a:spLocks noChangeArrowheads="1"/>
          </p:cNvSpPr>
          <p:nvPr/>
        </p:nvSpPr>
        <p:spPr bwMode="auto">
          <a:xfrm>
            <a:off x="152400" y="2322255"/>
            <a:ext cx="5029200" cy="2862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dirty="0">
                <a:solidFill>
                  <a:schemeClr val="tx1"/>
                </a:solidFill>
                <a:ea typeface="宋体" charset="-122"/>
                <a:cs typeface="Times New Roman" pitchFamily="18" charset="0"/>
              </a:rPr>
              <a:t>int </a:t>
            </a:r>
            <a:r>
              <a:rPr kumimoji="1" lang="en-US" altLang="zh-CN" sz="2000" b="1" dirty="0" err="1">
                <a:solidFill>
                  <a:schemeClr val="tx1"/>
                </a:solidFill>
                <a:ea typeface="宋体" charset="-122"/>
                <a:cs typeface="Times New Roman" pitchFamily="18" charset="0"/>
              </a:rPr>
              <a:t>xValues</a:t>
            </a:r>
            <a:r>
              <a:rPr kumimoji="1" lang="en-US" altLang="zh-CN" sz="2000" b="1" dirty="0">
                <a:solidFill>
                  <a:schemeClr val="tx1"/>
                </a:solidFill>
                <a:ea typeface="宋体" charset="-122"/>
                <a:cs typeface="Times New Roman" pitchFamily="18" charset="0"/>
              </a:rPr>
              <a:t>[]={109, 70, 63, 109};</a:t>
            </a:r>
          </a:p>
          <a:p>
            <a:pPr eaLnBrk="1" hangingPunct="1">
              <a:spcBef>
                <a:spcPts val="0"/>
              </a:spcBef>
              <a:buNone/>
            </a:pPr>
            <a:r>
              <a:rPr kumimoji="1" lang="en-US" altLang="zh-CN" sz="2000" b="1" dirty="0">
                <a:solidFill>
                  <a:schemeClr val="tx1"/>
                </a:solidFill>
                <a:ea typeface="宋体" charset="-122"/>
                <a:cs typeface="Times New Roman" pitchFamily="18" charset="0"/>
              </a:rPr>
              <a:t>int </a:t>
            </a:r>
            <a:r>
              <a:rPr kumimoji="1" lang="en-US" altLang="zh-CN" sz="2000" b="1" dirty="0" err="1">
                <a:solidFill>
                  <a:schemeClr val="tx1"/>
                </a:solidFill>
                <a:ea typeface="宋体" charset="-122"/>
                <a:cs typeface="Times New Roman" pitchFamily="18" charset="0"/>
              </a:rPr>
              <a:t>yValues</a:t>
            </a:r>
            <a:r>
              <a:rPr kumimoji="1" lang="en-US" altLang="zh-CN" sz="2000" b="1" dirty="0">
                <a:solidFill>
                  <a:schemeClr val="tx1"/>
                </a:solidFill>
                <a:ea typeface="宋体" charset="-122"/>
                <a:cs typeface="Times New Roman" pitchFamily="18" charset="0"/>
              </a:rPr>
              <a:t>[]={290, 278, 308, 321};</a:t>
            </a:r>
          </a:p>
          <a:p>
            <a:pPr eaLnBrk="1" hangingPunct="1">
              <a:spcBef>
                <a:spcPts val="0"/>
              </a:spcBef>
              <a:buNone/>
            </a:pPr>
            <a:r>
              <a:rPr kumimoji="1" lang="en-US" altLang="zh-CN" sz="2000" b="1" dirty="0" err="1">
                <a:solidFill>
                  <a:schemeClr val="tx1"/>
                </a:solidFill>
                <a:ea typeface="宋体" charset="-122"/>
                <a:cs typeface="Times New Roman" pitchFamily="18" charset="0"/>
              </a:rPr>
              <a:t>g.fillPolygon</a:t>
            </a:r>
            <a:r>
              <a:rPr kumimoji="1" lang="en-US" altLang="zh-CN" sz="2000" b="1" dirty="0">
                <a:solidFill>
                  <a:schemeClr val="tx1"/>
                </a:solidFill>
                <a:ea typeface="宋体" charset="-122"/>
                <a:cs typeface="Times New Roman" pitchFamily="18" charset="0"/>
              </a:rPr>
              <a:t>(</a:t>
            </a:r>
            <a:r>
              <a:rPr kumimoji="1" lang="en-US" altLang="zh-CN" sz="2000" b="1" dirty="0" err="1">
                <a:solidFill>
                  <a:schemeClr val="tx1"/>
                </a:solidFill>
                <a:ea typeface="宋体" charset="-122"/>
                <a:cs typeface="Times New Roman" pitchFamily="18" charset="0"/>
              </a:rPr>
              <a:t>xValues</a:t>
            </a:r>
            <a:r>
              <a:rPr kumimoji="1" lang="en-US" altLang="zh-CN" sz="2000" b="1" dirty="0">
                <a:solidFill>
                  <a:schemeClr val="tx1"/>
                </a:solidFill>
                <a:ea typeface="宋体" charset="-122"/>
                <a:cs typeface="Times New Roman" pitchFamily="18" charset="0"/>
              </a:rPr>
              <a:t>, </a:t>
            </a:r>
            <a:r>
              <a:rPr kumimoji="1" lang="en-US" altLang="zh-CN" sz="2000" b="1" dirty="0" err="1">
                <a:solidFill>
                  <a:schemeClr val="tx1"/>
                </a:solidFill>
                <a:ea typeface="宋体" charset="-122"/>
                <a:cs typeface="Times New Roman" pitchFamily="18" charset="0"/>
              </a:rPr>
              <a:t>yValues</a:t>
            </a:r>
            <a:r>
              <a:rPr kumimoji="1" lang="en-US" altLang="zh-CN" sz="2000" b="1" dirty="0">
                <a:solidFill>
                  <a:schemeClr val="tx1"/>
                </a:solidFill>
                <a:ea typeface="宋体" charset="-122"/>
                <a:cs typeface="Times New Roman" pitchFamily="18" charset="0"/>
              </a:rPr>
              <a:t>, 4);     //</a:t>
            </a:r>
            <a:r>
              <a:rPr kumimoji="1" lang="zh-CN" altLang="en-US" sz="2000" b="1" dirty="0">
                <a:solidFill>
                  <a:schemeClr val="tx1"/>
                </a:solidFill>
                <a:ea typeface="宋体" charset="-122"/>
                <a:cs typeface="Times New Roman" pitchFamily="18" charset="0"/>
              </a:rPr>
              <a:t>绘制实心多边形</a:t>
            </a:r>
          </a:p>
          <a:p>
            <a:pPr eaLnBrk="1" hangingPunct="1">
              <a:spcBef>
                <a:spcPts val="0"/>
              </a:spcBef>
              <a:buNone/>
            </a:pPr>
            <a:endParaRPr kumimoji="1" lang="zh-CN" altLang="en-US" sz="2000" b="1" dirty="0">
              <a:solidFill>
                <a:schemeClr val="tx1"/>
              </a:solidFill>
              <a:ea typeface="宋体" charset="-122"/>
              <a:cs typeface="Times New Roman" pitchFamily="18" charset="0"/>
            </a:endParaRPr>
          </a:p>
          <a:p>
            <a:pPr eaLnBrk="1" hangingPunct="1">
              <a:spcBef>
                <a:spcPts val="0"/>
              </a:spcBef>
              <a:buNone/>
            </a:pPr>
            <a:r>
              <a:rPr kumimoji="1" lang="en-US" altLang="zh-CN" sz="2000" b="1" dirty="0">
                <a:solidFill>
                  <a:schemeClr val="tx1"/>
                </a:solidFill>
                <a:ea typeface="宋体" charset="-122"/>
                <a:cs typeface="Times New Roman" pitchFamily="18" charset="0"/>
              </a:rPr>
              <a:t>int xValues2[]={259, 305, 295, 259};</a:t>
            </a:r>
          </a:p>
          <a:p>
            <a:pPr eaLnBrk="1" hangingPunct="1">
              <a:spcBef>
                <a:spcPts val="0"/>
              </a:spcBef>
              <a:buNone/>
            </a:pPr>
            <a:r>
              <a:rPr kumimoji="1" lang="en-US" altLang="zh-CN" sz="2000" b="1" dirty="0">
                <a:solidFill>
                  <a:schemeClr val="tx1"/>
                </a:solidFill>
                <a:ea typeface="宋体" charset="-122"/>
                <a:cs typeface="Times New Roman" pitchFamily="18" charset="0"/>
              </a:rPr>
              <a:t>int yValues2[]={290, 308, 332, 321};</a:t>
            </a:r>
          </a:p>
          <a:p>
            <a:pPr eaLnBrk="1" hangingPunct="1">
              <a:spcBef>
                <a:spcPts val="0"/>
              </a:spcBef>
              <a:buNone/>
            </a:pPr>
            <a:r>
              <a:rPr kumimoji="1" lang="en-US" altLang="zh-CN" sz="2000" b="1" dirty="0" err="1">
                <a:solidFill>
                  <a:schemeClr val="tx1"/>
                </a:solidFill>
                <a:ea typeface="宋体" charset="-122"/>
                <a:cs typeface="Times New Roman" pitchFamily="18" charset="0"/>
              </a:rPr>
              <a:t>g.fillPolygon</a:t>
            </a:r>
            <a:r>
              <a:rPr kumimoji="1" lang="en-US" altLang="zh-CN" sz="2000" b="1" dirty="0">
                <a:solidFill>
                  <a:schemeClr val="tx1"/>
                </a:solidFill>
                <a:ea typeface="宋体" charset="-122"/>
                <a:cs typeface="Times New Roman" pitchFamily="18" charset="0"/>
              </a:rPr>
              <a:t>(xValues2, yValues2, 4);   //</a:t>
            </a:r>
            <a:r>
              <a:rPr kumimoji="1" lang="zh-CN" altLang="en-US" sz="2000" b="1" dirty="0">
                <a:solidFill>
                  <a:schemeClr val="tx1"/>
                </a:solidFill>
                <a:ea typeface="宋体" charset="-122"/>
                <a:cs typeface="Times New Roman" pitchFamily="18" charset="0"/>
              </a:rPr>
              <a:t>绘制实心多边形 </a:t>
            </a:r>
            <a:endParaRPr kumimoji="1" lang="en-US" altLang="zh-CN" sz="2000" b="1" dirty="0">
              <a:solidFill>
                <a:schemeClr val="tx1"/>
              </a:solidFill>
              <a:ea typeface="宋体" charset="-122"/>
              <a:cs typeface="Times New Roman" pitchFamily="18" charset="0"/>
            </a:endParaRPr>
          </a:p>
        </p:txBody>
      </p:sp>
      <p:pic>
        <p:nvPicPr>
          <p:cNvPr id="7" name="图片 6" descr="无标题.jpg"/>
          <p:cNvPicPr>
            <a:picLocks noChangeAspect="1"/>
          </p:cNvPicPr>
          <p:nvPr/>
        </p:nvPicPr>
        <p:blipFill>
          <a:blip r:embed="rId2" cstate="print"/>
          <a:stretch>
            <a:fillRect/>
          </a:stretch>
        </p:blipFill>
        <p:spPr>
          <a:xfrm>
            <a:off x="5328000" y="1403999"/>
            <a:ext cx="3663600" cy="4545215"/>
          </a:xfrm>
          <a:prstGeom prst="rect">
            <a:avLst/>
          </a:prstGeom>
        </p:spPr>
      </p:pic>
    </p:spTree>
    <p:extLst>
      <p:ext uri="{BB962C8B-B14F-4D97-AF65-F5344CB8AC3E}">
        <p14:creationId xmlns:p14="http://schemas.microsoft.com/office/powerpoint/2010/main" val="26367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ea typeface="宋体" charset="-122"/>
                <a:cs typeface="Times New Roman" panose="02020603050405020304" pitchFamily="18" charset="0"/>
              </a:rPr>
              <a:t>用</a:t>
            </a:r>
            <a:r>
              <a:rPr lang="en-US" altLang="zh-CN">
                <a:latin typeface="Times New Roman" panose="02020603050405020304" pitchFamily="18" charset="0"/>
                <a:ea typeface="宋体" charset="-122"/>
                <a:cs typeface="Times New Roman" panose="02020603050405020304" pitchFamily="18" charset="0"/>
              </a:rPr>
              <a:t>Graphics</a:t>
            </a:r>
            <a:r>
              <a:rPr lang="zh-CN" altLang="en-US">
                <a:latin typeface="宋体" pitchFamily="2" charset="-122"/>
                <a:ea typeface="宋体" charset="-122"/>
              </a:rPr>
              <a:t>绘图</a:t>
            </a:r>
            <a:r>
              <a:rPr lang="en-US" altLang="zh-CN">
                <a:latin typeface="宋体" pitchFamily="2" charset="-122"/>
                <a:ea typeface="宋体" charset="-122"/>
              </a:rPr>
              <a:t>(4)</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26</a:t>
            </a:fld>
            <a:endParaRPr lang="en-US" altLang="zh-CN"/>
          </a:p>
        </p:txBody>
      </p:sp>
      <p:sp>
        <p:nvSpPr>
          <p:cNvPr id="5" name="Text Box 3"/>
          <p:cNvSpPr txBox="1">
            <a:spLocks noChangeArrowheads="1"/>
          </p:cNvSpPr>
          <p:nvPr/>
        </p:nvSpPr>
        <p:spPr bwMode="auto">
          <a:xfrm>
            <a:off x="152400" y="2160925"/>
            <a:ext cx="5029200" cy="3477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a:solidFill>
                  <a:schemeClr val="tx1"/>
                </a:solidFill>
                <a:ea typeface="宋体" charset="-122"/>
                <a:cs typeface="Times New Roman" pitchFamily="18" charset="0"/>
              </a:rPr>
              <a:t>g.setColor(Color.WHITE);   //</a:t>
            </a:r>
            <a:r>
              <a:rPr kumimoji="1" lang="zh-CN" altLang="en-US" sz="2000" b="1">
                <a:solidFill>
                  <a:schemeClr val="tx1"/>
                </a:solidFill>
                <a:ea typeface="宋体" charset="-122"/>
                <a:cs typeface="Times New Roman" pitchFamily="18" charset="0"/>
              </a:rPr>
              <a:t>设置当前颜色</a:t>
            </a:r>
          </a:p>
          <a:p>
            <a:pPr eaLnBrk="1" hangingPunct="1">
              <a:spcBef>
                <a:spcPts val="0"/>
              </a:spcBef>
              <a:buNone/>
            </a:pPr>
            <a:r>
              <a:rPr kumimoji="1" lang="en-US" altLang="zh-CN" sz="2000" b="1">
                <a:solidFill>
                  <a:schemeClr val="tx1"/>
                </a:solidFill>
                <a:ea typeface="宋体" charset="-122"/>
                <a:cs typeface="Times New Roman" pitchFamily="18" charset="0"/>
              </a:rPr>
              <a:t>g.fillOval(41, 271, 40, 40);   //</a:t>
            </a:r>
            <a:r>
              <a:rPr kumimoji="1" lang="zh-CN" altLang="en-US" sz="2000" b="1">
                <a:solidFill>
                  <a:schemeClr val="tx1"/>
                </a:solidFill>
                <a:ea typeface="宋体" charset="-122"/>
                <a:cs typeface="Times New Roman" pitchFamily="18" charset="0"/>
              </a:rPr>
              <a:t>绘制实心椭圆</a:t>
            </a:r>
          </a:p>
          <a:p>
            <a:pPr eaLnBrk="1" hangingPunct="1">
              <a:spcBef>
                <a:spcPts val="0"/>
              </a:spcBef>
              <a:buNone/>
            </a:pPr>
            <a:r>
              <a:rPr kumimoji="1" lang="en-US" altLang="zh-CN" sz="2000" b="1">
                <a:solidFill>
                  <a:schemeClr val="tx1"/>
                </a:solidFill>
                <a:ea typeface="宋体" charset="-122"/>
                <a:cs typeface="Times New Roman" pitchFamily="18" charset="0"/>
              </a:rPr>
              <a:t>g.fillOval(292, 305, 40, 40);  //</a:t>
            </a:r>
            <a:r>
              <a:rPr kumimoji="1" lang="zh-CN" altLang="en-US" sz="2000" b="1">
                <a:solidFill>
                  <a:schemeClr val="tx1"/>
                </a:solidFill>
                <a:ea typeface="宋体" charset="-122"/>
                <a:cs typeface="Times New Roman" pitchFamily="18" charset="0"/>
              </a:rPr>
              <a:t>绘制实心椭圆</a:t>
            </a:r>
          </a:p>
          <a:p>
            <a:pPr eaLnBrk="1" hangingPunct="1">
              <a:spcBef>
                <a:spcPts val="0"/>
              </a:spcBef>
              <a:buNone/>
            </a:pPr>
            <a:r>
              <a:rPr kumimoji="1" lang="en-US" altLang="zh-CN" sz="2000" b="1">
                <a:solidFill>
                  <a:schemeClr val="tx1"/>
                </a:solidFill>
                <a:ea typeface="宋体" charset="-122"/>
                <a:cs typeface="Times New Roman" pitchFamily="18" charset="0"/>
              </a:rPr>
              <a:t>g.fillOval(173, 402, 20, 20);  //</a:t>
            </a:r>
            <a:r>
              <a:rPr kumimoji="1" lang="zh-CN" altLang="en-US" sz="2000" b="1">
                <a:solidFill>
                  <a:schemeClr val="tx1"/>
                </a:solidFill>
                <a:ea typeface="宋体" charset="-122"/>
                <a:cs typeface="Times New Roman" pitchFamily="18" charset="0"/>
              </a:rPr>
              <a:t>绘制实心椭圆</a:t>
            </a:r>
          </a:p>
          <a:p>
            <a:pPr eaLnBrk="1" hangingPunct="1">
              <a:spcBef>
                <a:spcPts val="0"/>
              </a:spcBef>
              <a:buNone/>
            </a:pPr>
            <a:r>
              <a:rPr kumimoji="1" lang="en-US" altLang="zh-CN" sz="2000" b="1">
                <a:solidFill>
                  <a:schemeClr val="tx1"/>
                </a:solidFill>
                <a:ea typeface="宋体" charset="-122"/>
                <a:cs typeface="Times New Roman" pitchFamily="18" charset="0"/>
              </a:rPr>
              <a:t>g.fillOval(90,405, 90, 25);    //</a:t>
            </a:r>
            <a:r>
              <a:rPr kumimoji="1" lang="zh-CN" altLang="en-US" sz="2000" b="1">
                <a:solidFill>
                  <a:schemeClr val="tx1"/>
                </a:solidFill>
                <a:ea typeface="宋体" charset="-122"/>
                <a:cs typeface="Times New Roman" pitchFamily="18" charset="0"/>
              </a:rPr>
              <a:t>绘制实心椭圆</a:t>
            </a:r>
          </a:p>
          <a:p>
            <a:pPr eaLnBrk="1" hangingPunct="1">
              <a:spcBef>
                <a:spcPts val="0"/>
              </a:spcBef>
              <a:buNone/>
            </a:pPr>
            <a:r>
              <a:rPr kumimoji="1" lang="en-US" altLang="zh-CN" sz="2000" b="1">
                <a:solidFill>
                  <a:schemeClr val="tx1"/>
                </a:solidFill>
                <a:ea typeface="宋体" charset="-122"/>
                <a:cs typeface="Times New Roman" pitchFamily="18" charset="0"/>
              </a:rPr>
              <a:t>g.fillOval(186,405, 90, 25);   //</a:t>
            </a:r>
            <a:r>
              <a:rPr kumimoji="1" lang="zh-CN" altLang="en-US" sz="2000" b="1">
                <a:solidFill>
                  <a:schemeClr val="tx1"/>
                </a:solidFill>
                <a:ea typeface="宋体" charset="-122"/>
                <a:cs typeface="Times New Roman" pitchFamily="18" charset="0"/>
              </a:rPr>
              <a:t>绘制实心椭圆</a:t>
            </a:r>
          </a:p>
          <a:p>
            <a:pPr eaLnBrk="1" hangingPunct="1">
              <a:spcBef>
                <a:spcPts val="0"/>
              </a:spcBef>
              <a:buNone/>
            </a:pPr>
            <a:r>
              <a:rPr kumimoji="1" lang="en-US" altLang="zh-CN" sz="2000" b="1">
                <a:solidFill>
                  <a:schemeClr val="tx1"/>
                </a:solidFill>
                <a:ea typeface="宋体" charset="-122"/>
                <a:cs typeface="Times New Roman" pitchFamily="18" charset="0"/>
              </a:rPr>
              <a:t>g.setColor(Color.BLACK);  //</a:t>
            </a:r>
            <a:r>
              <a:rPr kumimoji="1" lang="zh-CN" altLang="en-US" sz="2000" b="1">
                <a:solidFill>
                  <a:schemeClr val="tx1"/>
                </a:solidFill>
                <a:ea typeface="宋体" charset="-122"/>
                <a:cs typeface="Times New Roman" pitchFamily="18" charset="0"/>
              </a:rPr>
              <a:t>设置当前颜色</a:t>
            </a:r>
          </a:p>
          <a:p>
            <a:pPr eaLnBrk="1" hangingPunct="1">
              <a:spcBef>
                <a:spcPts val="0"/>
              </a:spcBef>
              <a:buNone/>
            </a:pPr>
            <a:r>
              <a:rPr kumimoji="1" lang="en-US" altLang="zh-CN" sz="2000" b="1">
                <a:solidFill>
                  <a:schemeClr val="tx1"/>
                </a:solidFill>
                <a:ea typeface="宋体" charset="-122"/>
                <a:cs typeface="Times New Roman" pitchFamily="18" charset="0"/>
              </a:rPr>
              <a:t>g.drawOval(41, 271, 40, 40); //</a:t>
            </a:r>
            <a:r>
              <a:rPr kumimoji="1" lang="zh-CN" altLang="en-US" sz="2000" b="1">
                <a:solidFill>
                  <a:schemeClr val="tx1"/>
                </a:solidFill>
                <a:ea typeface="宋体" charset="-122"/>
                <a:cs typeface="Times New Roman" pitchFamily="18" charset="0"/>
              </a:rPr>
              <a:t>绘制空心椭圆</a:t>
            </a:r>
          </a:p>
          <a:p>
            <a:pPr eaLnBrk="1" hangingPunct="1">
              <a:spcBef>
                <a:spcPts val="0"/>
              </a:spcBef>
              <a:buNone/>
            </a:pPr>
            <a:r>
              <a:rPr kumimoji="1" lang="en-US" altLang="zh-CN" sz="2000" b="1">
                <a:solidFill>
                  <a:schemeClr val="tx1"/>
                </a:solidFill>
                <a:ea typeface="宋体" charset="-122"/>
                <a:cs typeface="Times New Roman" pitchFamily="18" charset="0"/>
              </a:rPr>
              <a:t>g.drawOval(292, 305, 40, 40); </a:t>
            </a:r>
            <a:r>
              <a:rPr kumimoji="1" lang="en-US" altLang="zh-CN" sz="1800" b="1">
                <a:solidFill>
                  <a:schemeClr val="tx1"/>
                </a:solidFill>
                <a:ea typeface="宋体" charset="-122"/>
                <a:cs typeface="Times New Roman" pitchFamily="18" charset="0"/>
              </a:rPr>
              <a:t>//</a:t>
            </a:r>
            <a:r>
              <a:rPr kumimoji="1" lang="zh-CN" altLang="en-US" sz="1800" b="1">
                <a:solidFill>
                  <a:schemeClr val="tx1"/>
                </a:solidFill>
                <a:ea typeface="宋体" charset="-122"/>
                <a:cs typeface="Times New Roman" pitchFamily="18" charset="0"/>
              </a:rPr>
              <a:t>绘制空心椭圆</a:t>
            </a:r>
          </a:p>
          <a:p>
            <a:pPr eaLnBrk="1" hangingPunct="1">
              <a:spcBef>
                <a:spcPts val="0"/>
              </a:spcBef>
              <a:buNone/>
            </a:pPr>
            <a:r>
              <a:rPr kumimoji="1" lang="en-US" altLang="zh-CN" sz="2000" b="1">
                <a:solidFill>
                  <a:schemeClr val="tx1"/>
                </a:solidFill>
                <a:ea typeface="宋体" charset="-122"/>
                <a:cs typeface="Times New Roman" pitchFamily="18" charset="0"/>
              </a:rPr>
              <a:t>g.drawOval(90,405, 90, 25);  //</a:t>
            </a:r>
            <a:r>
              <a:rPr kumimoji="1" lang="zh-CN" altLang="en-US" sz="2000" b="1">
                <a:solidFill>
                  <a:schemeClr val="tx1"/>
                </a:solidFill>
                <a:ea typeface="宋体" charset="-122"/>
                <a:cs typeface="Times New Roman" pitchFamily="18" charset="0"/>
              </a:rPr>
              <a:t>绘制空心椭圆</a:t>
            </a:r>
          </a:p>
          <a:p>
            <a:pPr eaLnBrk="1" hangingPunct="1">
              <a:spcBef>
                <a:spcPts val="0"/>
              </a:spcBef>
              <a:buNone/>
            </a:pPr>
            <a:r>
              <a:rPr kumimoji="1" lang="en-US" altLang="zh-CN" sz="2000" b="1">
                <a:solidFill>
                  <a:schemeClr val="tx1"/>
                </a:solidFill>
                <a:ea typeface="宋体" charset="-122"/>
                <a:cs typeface="Times New Roman" pitchFamily="18" charset="0"/>
              </a:rPr>
              <a:t>g.drawOval(186,405, 90, 25); </a:t>
            </a:r>
            <a:r>
              <a:rPr kumimoji="1" lang="en-US" altLang="zh-CN" sz="1800" b="1">
                <a:solidFill>
                  <a:schemeClr val="tx1"/>
                </a:solidFill>
                <a:ea typeface="宋体" charset="-122"/>
                <a:cs typeface="Times New Roman" pitchFamily="18" charset="0"/>
              </a:rPr>
              <a:t>//</a:t>
            </a:r>
            <a:r>
              <a:rPr kumimoji="1" lang="zh-CN" altLang="en-US" sz="1800" b="1">
                <a:solidFill>
                  <a:schemeClr val="tx1"/>
                </a:solidFill>
                <a:ea typeface="宋体" charset="-122"/>
                <a:cs typeface="Times New Roman" pitchFamily="18" charset="0"/>
              </a:rPr>
              <a:t>绘制空心椭圆</a:t>
            </a:r>
            <a:endParaRPr kumimoji="1" lang="en-US" altLang="zh-CN" sz="1800" b="1">
              <a:solidFill>
                <a:schemeClr val="tx1"/>
              </a:solidFill>
              <a:ea typeface="宋体" charset="-122"/>
              <a:cs typeface="Times New Roman" pitchFamily="18" charset="0"/>
            </a:endParaRPr>
          </a:p>
        </p:txBody>
      </p:sp>
      <p:pic>
        <p:nvPicPr>
          <p:cNvPr id="6" name="图片 5" descr="无标题.jpg"/>
          <p:cNvPicPr>
            <a:picLocks noChangeAspect="1"/>
          </p:cNvPicPr>
          <p:nvPr/>
        </p:nvPicPr>
        <p:blipFill>
          <a:blip r:embed="rId2" cstate="print"/>
          <a:stretch>
            <a:fillRect/>
          </a:stretch>
        </p:blipFill>
        <p:spPr>
          <a:xfrm>
            <a:off x="5328000" y="1404000"/>
            <a:ext cx="3654272" cy="4536000"/>
          </a:xfrm>
          <a:prstGeom prst="rect">
            <a:avLst/>
          </a:prstGeom>
        </p:spPr>
      </p:pic>
    </p:spTree>
    <p:extLst>
      <p:ext uri="{BB962C8B-B14F-4D97-AF65-F5344CB8AC3E}">
        <p14:creationId xmlns:p14="http://schemas.microsoft.com/office/powerpoint/2010/main" val="26367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ea typeface="宋体" charset="-122"/>
                <a:cs typeface="Times New Roman" panose="02020603050405020304" pitchFamily="18" charset="0"/>
              </a:rPr>
              <a:t>用</a:t>
            </a:r>
            <a:r>
              <a:rPr lang="en-US" altLang="zh-CN">
                <a:latin typeface="Times New Roman" panose="02020603050405020304" pitchFamily="18" charset="0"/>
                <a:ea typeface="宋体" charset="-122"/>
                <a:cs typeface="Times New Roman" panose="02020603050405020304" pitchFamily="18" charset="0"/>
              </a:rPr>
              <a:t>Graphics</a:t>
            </a:r>
            <a:r>
              <a:rPr lang="zh-CN" altLang="en-US">
                <a:latin typeface="宋体" pitchFamily="2" charset="-122"/>
                <a:ea typeface="宋体" charset="-122"/>
              </a:rPr>
              <a:t>绘图</a:t>
            </a:r>
            <a:r>
              <a:rPr lang="en-US" altLang="zh-CN">
                <a:latin typeface="宋体" pitchFamily="2" charset="-122"/>
                <a:ea typeface="宋体" charset="-122"/>
              </a:rPr>
              <a:t>(5)</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27</a:t>
            </a:fld>
            <a:endParaRPr lang="en-US" altLang="zh-CN"/>
          </a:p>
        </p:txBody>
      </p:sp>
      <p:sp>
        <p:nvSpPr>
          <p:cNvPr id="5" name="Text Box 3"/>
          <p:cNvSpPr txBox="1">
            <a:spLocks noChangeArrowheads="1"/>
          </p:cNvSpPr>
          <p:nvPr/>
        </p:nvSpPr>
        <p:spPr bwMode="auto">
          <a:xfrm>
            <a:off x="152400" y="1926372"/>
            <a:ext cx="5029200" cy="40934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a:solidFill>
                  <a:schemeClr val="tx1"/>
                </a:solidFill>
                <a:ea typeface="宋体" charset="-122"/>
                <a:cs typeface="Times New Roman" pitchFamily="18" charset="0"/>
              </a:rPr>
              <a:t>g.setColor(Color.WHITE);  //</a:t>
            </a:r>
            <a:r>
              <a:rPr kumimoji="1" lang="zh-CN" altLang="en-US" sz="2000" b="1">
                <a:solidFill>
                  <a:schemeClr val="tx1"/>
                </a:solidFill>
                <a:ea typeface="宋体" charset="-122"/>
                <a:cs typeface="Times New Roman" pitchFamily="18" charset="0"/>
              </a:rPr>
              <a:t>设置当前颜色</a:t>
            </a:r>
          </a:p>
          <a:p>
            <a:pPr eaLnBrk="1" hangingPunct="1">
              <a:spcBef>
                <a:spcPts val="0"/>
              </a:spcBef>
              <a:buNone/>
            </a:pPr>
            <a:r>
              <a:rPr kumimoji="1" lang="en-US" altLang="zh-CN" sz="2000" b="1">
                <a:solidFill>
                  <a:schemeClr val="tx1"/>
                </a:solidFill>
                <a:ea typeface="宋体" charset="-122"/>
                <a:cs typeface="Times New Roman" pitchFamily="18" charset="0"/>
              </a:rPr>
              <a:t>g.fillOval(85, 130, 200, 150); //</a:t>
            </a:r>
            <a:r>
              <a:rPr kumimoji="1" lang="zh-CN" altLang="en-US" sz="2000" b="1">
                <a:solidFill>
                  <a:schemeClr val="tx1"/>
                </a:solidFill>
                <a:ea typeface="宋体" charset="-122"/>
                <a:cs typeface="Times New Roman" pitchFamily="18" charset="0"/>
              </a:rPr>
              <a:t>绘制实心椭圆</a:t>
            </a:r>
          </a:p>
          <a:p>
            <a:pPr eaLnBrk="1" hangingPunct="1">
              <a:spcBef>
                <a:spcPts val="0"/>
              </a:spcBef>
              <a:buNone/>
            </a:pPr>
            <a:r>
              <a:rPr kumimoji="1" lang="en-US" altLang="zh-CN" sz="2000" b="1">
                <a:solidFill>
                  <a:schemeClr val="tx1"/>
                </a:solidFill>
                <a:ea typeface="宋体" charset="-122"/>
                <a:cs typeface="Times New Roman" pitchFamily="18" charset="0"/>
              </a:rPr>
              <a:t>g.fillOval(123, 260, 120, 112);//</a:t>
            </a:r>
            <a:r>
              <a:rPr kumimoji="1" lang="zh-CN" altLang="en-US" sz="2000" b="1">
                <a:solidFill>
                  <a:schemeClr val="tx1"/>
                </a:solidFill>
                <a:ea typeface="宋体" charset="-122"/>
                <a:cs typeface="Times New Roman" pitchFamily="18" charset="0"/>
              </a:rPr>
              <a:t>绘制实心椭圆</a:t>
            </a:r>
          </a:p>
          <a:p>
            <a:pPr eaLnBrk="1" hangingPunct="1">
              <a:spcBef>
                <a:spcPts val="0"/>
              </a:spcBef>
              <a:buNone/>
            </a:pPr>
            <a:r>
              <a:rPr kumimoji="1" lang="en-US" altLang="zh-CN" sz="2000" b="1">
                <a:solidFill>
                  <a:schemeClr val="tx1"/>
                </a:solidFill>
                <a:ea typeface="宋体" charset="-122"/>
                <a:cs typeface="Times New Roman" pitchFamily="18" charset="0"/>
              </a:rPr>
              <a:t>g.setColor(Color.RED);        //</a:t>
            </a:r>
            <a:r>
              <a:rPr kumimoji="1" lang="zh-CN" altLang="en-US" sz="2000" b="1">
                <a:solidFill>
                  <a:schemeClr val="tx1"/>
                </a:solidFill>
                <a:ea typeface="宋体" charset="-122"/>
                <a:cs typeface="Times New Roman" pitchFamily="18" charset="0"/>
              </a:rPr>
              <a:t>设置当前颜色</a:t>
            </a:r>
          </a:p>
          <a:p>
            <a:pPr eaLnBrk="1" hangingPunct="1">
              <a:spcBef>
                <a:spcPts val="0"/>
              </a:spcBef>
              <a:buNone/>
            </a:pPr>
            <a:r>
              <a:rPr kumimoji="1" lang="en-US" altLang="zh-CN" sz="2000" b="1">
                <a:solidFill>
                  <a:schemeClr val="tx1"/>
                </a:solidFill>
                <a:ea typeface="宋体" charset="-122"/>
                <a:cs typeface="Times New Roman" pitchFamily="18" charset="0"/>
              </a:rPr>
              <a:t>g.fillRoundRect(103,275,166,16,15,15);  //</a:t>
            </a:r>
            <a:r>
              <a:rPr kumimoji="1" lang="zh-CN" altLang="en-US" sz="2000" b="1">
                <a:solidFill>
                  <a:schemeClr val="tx1"/>
                </a:solidFill>
                <a:ea typeface="宋体" charset="-122"/>
                <a:cs typeface="Times New Roman" pitchFamily="18" charset="0"/>
              </a:rPr>
              <a:t>绘制实心圆角矩形</a:t>
            </a:r>
          </a:p>
          <a:p>
            <a:pPr eaLnBrk="1" hangingPunct="1">
              <a:spcBef>
                <a:spcPts val="0"/>
              </a:spcBef>
              <a:buNone/>
            </a:pPr>
            <a:r>
              <a:rPr kumimoji="1" lang="en-US" altLang="zh-CN" sz="2000" b="1">
                <a:solidFill>
                  <a:schemeClr val="tx1"/>
                </a:solidFill>
                <a:ea typeface="宋体" charset="-122"/>
                <a:cs typeface="Times New Roman" pitchFamily="18" charset="0"/>
              </a:rPr>
              <a:t>g.setColor(new Color(204, 204, 0));</a:t>
            </a:r>
            <a:r>
              <a:rPr kumimoji="1" lang="en-US" altLang="zh-CN" sz="1800" b="1">
                <a:solidFill>
                  <a:schemeClr val="tx1"/>
                </a:solidFill>
                <a:ea typeface="宋体" charset="-122"/>
                <a:cs typeface="Times New Roman" pitchFamily="18" charset="0"/>
              </a:rPr>
              <a:t>//</a:t>
            </a:r>
            <a:r>
              <a:rPr kumimoji="1" lang="zh-CN" altLang="en-US" sz="1800" b="1">
                <a:solidFill>
                  <a:schemeClr val="tx1"/>
                </a:solidFill>
                <a:ea typeface="宋体" charset="-122"/>
                <a:cs typeface="Times New Roman" pitchFamily="18" charset="0"/>
              </a:rPr>
              <a:t>设置颜色</a:t>
            </a:r>
          </a:p>
          <a:p>
            <a:pPr eaLnBrk="1" hangingPunct="1">
              <a:spcBef>
                <a:spcPts val="0"/>
              </a:spcBef>
              <a:buNone/>
            </a:pPr>
            <a:r>
              <a:rPr kumimoji="1" lang="en-US" altLang="zh-CN" sz="2000" b="1">
                <a:solidFill>
                  <a:schemeClr val="tx1"/>
                </a:solidFill>
                <a:ea typeface="宋体" charset="-122"/>
                <a:cs typeface="Times New Roman" pitchFamily="18" charset="0"/>
              </a:rPr>
              <a:t>g.fillOval(169, 278, 30, 30);  //</a:t>
            </a:r>
            <a:r>
              <a:rPr kumimoji="1" lang="zh-CN" altLang="en-US" sz="2000" b="1">
                <a:solidFill>
                  <a:schemeClr val="tx1"/>
                </a:solidFill>
                <a:ea typeface="宋体" charset="-122"/>
                <a:cs typeface="Times New Roman" pitchFamily="18" charset="0"/>
              </a:rPr>
              <a:t>绘制实心椭圆</a:t>
            </a:r>
          </a:p>
          <a:p>
            <a:pPr eaLnBrk="1" hangingPunct="1">
              <a:spcBef>
                <a:spcPts val="0"/>
              </a:spcBef>
              <a:buNone/>
            </a:pPr>
            <a:r>
              <a:rPr kumimoji="1" lang="en-US" altLang="zh-CN" sz="2000" b="1">
                <a:solidFill>
                  <a:schemeClr val="tx1"/>
                </a:solidFill>
                <a:ea typeface="宋体" charset="-122"/>
                <a:cs typeface="Times New Roman" pitchFamily="18" charset="0"/>
              </a:rPr>
              <a:t>g.setColor(Color.BLACK);  //</a:t>
            </a:r>
            <a:r>
              <a:rPr kumimoji="1" lang="zh-CN" altLang="en-US" sz="2000" b="1">
                <a:solidFill>
                  <a:schemeClr val="tx1"/>
                </a:solidFill>
                <a:ea typeface="宋体" charset="-122"/>
                <a:cs typeface="Times New Roman" pitchFamily="18" charset="0"/>
              </a:rPr>
              <a:t>设置当前颜色</a:t>
            </a:r>
          </a:p>
          <a:p>
            <a:pPr eaLnBrk="1" hangingPunct="1">
              <a:spcBef>
                <a:spcPts val="0"/>
              </a:spcBef>
              <a:buNone/>
            </a:pPr>
            <a:r>
              <a:rPr kumimoji="1" lang="en-US" altLang="zh-CN" sz="2000" b="1">
                <a:solidFill>
                  <a:schemeClr val="tx1"/>
                </a:solidFill>
                <a:ea typeface="宋体" charset="-122"/>
                <a:cs typeface="Times New Roman" pitchFamily="18" charset="0"/>
              </a:rPr>
              <a:t>g.drawLine(171,285,197,285);</a:t>
            </a:r>
            <a:r>
              <a:rPr kumimoji="1" lang="en-US" altLang="zh-CN" sz="1800" b="1">
                <a:solidFill>
                  <a:schemeClr val="tx1"/>
                </a:solidFill>
                <a:ea typeface="宋体" charset="-122"/>
                <a:cs typeface="Times New Roman" pitchFamily="18" charset="0"/>
              </a:rPr>
              <a:t>//</a:t>
            </a:r>
            <a:r>
              <a:rPr kumimoji="1" lang="zh-CN" altLang="en-US" sz="1800" b="1">
                <a:solidFill>
                  <a:schemeClr val="tx1"/>
                </a:solidFill>
                <a:ea typeface="宋体" charset="-122"/>
                <a:cs typeface="Times New Roman" pitchFamily="18" charset="0"/>
              </a:rPr>
              <a:t>绘制一条直线</a:t>
            </a:r>
            <a:endParaRPr kumimoji="1" lang="en-US" altLang="zh-CN" sz="1800" b="1">
              <a:solidFill>
                <a:schemeClr val="tx1"/>
              </a:solidFill>
              <a:ea typeface="宋体" charset="-122"/>
              <a:cs typeface="Times New Roman" pitchFamily="18" charset="0"/>
            </a:endParaRPr>
          </a:p>
          <a:p>
            <a:pPr eaLnBrk="1" hangingPunct="1">
              <a:spcBef>
                <a:spcPts val="0"/>
              </a:spcBef>
              <a:buNone/>
            </a:pPr>
            <a:r>
              <a:rPr kumimoji="1" lang="en-US" altLang="zh-CN" sz="2000" b="1">
                <a:solidFill>
                  <a:schemeClr val="tx1"/>
                </a:solidFill>
                <a:ea typeface="宋体" charset="-122"/>
                <a:cs typeface="Times New Roman" pitchFamily="18" charset="0"/>
              </a:rPr>
              <a:t>g.drawLine(169,290,200,290);</a:t>
            </a:r>
            <a:r>
              <a:rPr kumimoji="1" lang="en-US" altLang="zh-CN" sz="1800" b="1">
                <a:solidFill>
                  <a:schemeClr val="tx1"/>
                </a:solidFill>
                <a:ea typeface="宋体" charset="-122"/>
                <a:cs typeface="Times New Roman" pitchFamily="18" charset="0"/>
              </a:rPr>
              <a:t>//</a:t>
            </a:r>
            <a:r>
              <a:rPr kumimoji="1" lang="zh-CN" altLang="en-US" sz="1800" b="1">
                <a:solidFill>
                  <a:schemeClr val="tx1"/>
                </a:solidFill>
                <a:ea typeface="宋体" charset="-122"/>
                <a:cs typeface="Times New Roman" pitchFamily="18" charset="0"/>
              </a:rPr>
              <a:t>绘制一条直线</a:t>
            </a:r>
          </a:p>
          <a:p>
            <a:pPr eaLnBrk="1" hangingPunct="1">
              <a:spcBef>
                <a:spcPts val="0"/>
              </a:spcBef>
              <a:buNone/>
            </a:pPr>
            <a:r>
              <a:rPr kumimoji="1" lang="en-US" altLang="zh-CN" sz="2000" b="1">
                <a:solidFill>
                  <a:schemeClr val="tx1"/>
                </a:solidFill>
                <a:ea typeface="宋体" charset="-122"/>
                <a:cs typeface="Times New Roman" pitchFamily="18" charset="0"/>
              </a:rPr>
              <a:t>g.fillOval(179, 293, 10, 10);   //</a:t>
            </a:r>
            <a:r>
              <a:rPr kumimoji="1" lang="zh-CN" altLang="en-US" sz="2000" b="1">
                <a:solidFill>
                  <a:schemeClr val="tx1"/>
                </a:solidFill>
                <a:ea typeface="宋体" charset="-122"/>
                <a:cs typeface="Times New Roman" pitchFamily="18" charset="0"/>
              </a:rPr>
              <a:t>绘制实心椭圆</a:t>
            </a:r>
          </a:p>
          <a:p>
            <a:pPr eaLnBrk="1" hangingPunct="1">
              <a:spcBef>
                <a:spcPts val="0"/>
              </a:spcBef>
              <a:buNone/>
            </a:pPr>
            <a:r>
              <a:rPr kumimoji="1" lang="en-US" altLang="zh-CN" sz="2000" b="1">
                <a:solidFill>
                  <a:schemeClr val="tx1"/>
                </a:solidFill>
                <a:ea typeface="宋体" charset="-122"/>
                <a:cs typeface="Times New Roman" pitchFamily="18" charset="0"/>
              </a:rPr>
              <a:t>g.drawLine(184,300,184,307); </a:t>
            </a:r>
            <a:r>
              <a:rPr kumimoji="1" lang="en-US" altLang="zh-CN" sz="1800" b="1">
                <a:solidFill>
                  <a:schemeClr val="tx1"/>
                </a:solidFill>
                <a:ea typeface="宋体" charset="-122"/>
                <a:cs typeface="Times New Roman" pitchFamily="18" charset="0"/>
              </a:rPr>
              <a:t>//</a:t>
            </a:r>
            <a:r>
              <a:rPr kumimoji="1" lang="zh-CN" altLang="en-US" sz="1800" b="1">
                <a:solidFill>
                  <a:schemeClr val="tx1"/>
                </a:solidFill>
                <a:ea typeface="宋体" charset="-122"/>
                <a:cs typeface="Times New Roman" pitchFamily="18" charset="0"/>
              </a:rPr>
              <a:t>绘制一条直线</a:t>
            </a:r>
            <a:endParaRPr kumimoji="1" lang="en-US" altLang="zh-CN" sz="1800" b="1">
              <a:solidFill>
                <a:schemeClr val="tx1"/>
              </a:solidFill>
              <a:ea typeface="宋体" charset="-122"/>
              <a:cs typeface="Times New Roman" pitchFamily="18" charset="0"/>
            </a:endParaRPr>
          </a:p>
        </p:txBody>
      </p:sp>
      <p:pic>
        <p:nvPicPr>
          <p:cNvPr id="7" name="图片 6" descr="无标题.jpg"/>
          <p:cNvPicPr>
            <a:picLocks noChangeAspect="1"/>
          </p:cNvPicPr>
          <p:nvPr/>
        </p:nvPicPr>
        <p:blipFill>
          <a:blip r:embed="rId2" cstate="print"/>
          <a:stretch>
            <a:fillRect/>
          </a:stretch>
        </p:blipFill>
        <p:spPr>
          <a:xfrm>
            <a:off x="5328000" y="1483800"/>
            <a:ext cx="3644475" cy="4536000"/>
          </a:xfrm>
          <a:prstGeom prst="rect">
            <a:avLst/>
          </a:prstGeom>
        </p:spPr>
      </p:pic>
    </p:spTree>
    <p:extLst>
      <p:ext uri="{BB962C8B-B14F-4D97-AF65-F5344CB8AC3E}">
        <p14:creationId xmlns:p14="http://schemas.microsoft.com/office/powerpoint/2010/main" val="26367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ea typeface="宋体" charset="-122"/>
                <a:cs typeface="Times New Roman" panose="02020603050405020304" pitchFamily="18" charset="0"/>
              </a:rPr>
              <a:t>用</a:t>
            </a:r>
            <a:r>
              <a:rPr lang="en-US" altLang="zh-CN">
                <a:latin typeface="Times New Roman" panose="02020603050405020304" pitchFamily="18" charset="0"/>
                <a:ea typeface="宋体" charset="-122"/>
                <a:cs typeface="Times New Roman" panose="02020603050405020304" pitchFamily="18" charset="0"/>
              </a:rPr>
              <a:t>Graphics</a:t>
            </a:r>
            <a:r>
              <a:rPr lang="zh-CN" altLang="en-US">
                <a:latin typeface="宋体" pitchFamily="2" charset="-122"/>
                <a:ea typeface="宋体" charset="-122"/>
              </a:rPr>
              <a:t>绘图</a:t>
            </a:r>
            <a:r>
              <a:rPr lang="en-US" altLang="zh-CN">
                <a:latin typeface="宋体" pitchFamily="2" charset="-122"/>
                <a:ea typeface="宋体" charset="-122"/>
              </a:rPr>
              <a:t>(6)</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28</a:t>
            </a:fld>
            <a:endParaRPr lang="en-US" altLang="zh-CN"/>
          </a:p>
        </p:txBody>
      </p:sp>
      <p:sp>
        <p:nvSpPr>
          <p:cNvPr id="5" name="Text Box 3"/>
          <p:cNvSpPr txBox="1">
            <a:spLocks noChangeArrowheads="1"/>
          </p:cNvSpPr>
          <p:nvPr/>
        </p:nvSpPr>
        <p:spPr bwMode="auto">
          <a:xfrm>
            <a:off x="152400" y="1338620"/>
            <a:ext cx="5029200" cy="49859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1800" b="1">
                <a:solidFill>
                  <a:schemeClr val="tx1"/>
                </a:solidFill>
                <a:ea typeface="宋体" charset="-122"/>
                <a:cs typeface="Times New Roman" pitchFamily="18" charset="0"/>
              </a:rPr>
              <a:t>g.drawArc(148,290,70,70,0,-180); //</a:t>
            </a:r>
            <a:r>
              <a:rPr kumimoji="1" lang="zh-CN" altLang="en-US" sz="1800" b="1">
                <a:solidFill>
                  <a:schemeClr val="tx1"/>
                </a:solidFill>
                <a:ea typeface="宋体" charset="-122"/>
                <a:cs typeface="Times New Roman" pitchFamily="18" charset="0"/>
              </a:rPr>
              <a:t>绘制一段圆弧 </a:t>
            </a:r>
          </a:p>
          <a:p>
            <a:pPr eaLnBrk="1" hangingPunct="1">
              <a:spcBef>
                <a:spcPts val="0"/>
              </a:spcBef>
              <a:buNone/>
            </a:pPr>
            <a:r>
              <a:rPr kumimoji="1" lang="en-US" altLang="zh-CN" sz="2000" b="1">
                <a:solidFill>
                  <a:schemeClr val="tx1"/>
                </a:solidFill>
                <a:ea typeface="宋体" charset="-122"/>
                <a:cs typeface="Times New Roman" pitchFamily="18" charset="0"/>
              </a:rPr>
              <a:t>g.drawLine(148, 325, 218, 325);</a:t>
            </a:r>
            <a:r>
              <a:rPr kumimoji="1" lang="en-US" altLang="zh-CN" sz="1800" b="1">
                <a:solidFill>
                  <a:schemeClr val="tx1"/>
                </a:solidFill>
                <a:ea typeface="宋体" charset="-122"/>
                <a:cs typeface="Times New Roman" pitchFamily="18" charset="0"/>
              </a:rPr>
              <a:t>//</a:t>
            </a:r>
            <a:r>
              <a:rPr kumimoji="1" lang="zh-CN" altLang="en-US" sz="1800" b="1">
                <a:solidFill>
                  <a:schemeClr val="tx1"/>
                </a:solidFill>
                <a:ea typeface="宋体" charset="-122"/>
                <a:cs typeface="Times New Roman" pitchFamily="18" charset="0"/>
              </a:rPr>
              <a:t>绘制一直线</a:t>
            </a:r>
            <a:endParaRPr kumimoji="1" lang="en-US" altLang="zh-CN" sz="1800" b="1">
              <a:solidFill>
                <a:schemeClr val="tx1"/>
              </a:solidFill>
              <a:ea typeface="宋体" charset="-122"/>
              <a:cs typeface="Times New Roman" pitchFamily="18" charset="0"/>
            </a:endParaRPr>
          </a:p>
          <a:p>
            <a:pPr eaLnBrk="1" hangingPunct="1">
              <a:spcBef>
                <a:spcPts val="0"/>
              </a:spcBef>
              <a:buNone/>
            </a:pPr>
            <a:r>
              <a:rPr kumimoji="1" lang="en-US" altLang="zh-CN" sz="2000" b="1">
                <a:solidFill>
                  <a:schemeClr val="tx1"/>
                </a:solidFill>
                <a:ea typeface="宋体" charset="-122"/>
                <a:cs typeface="Times New Roman" pitchFamily="18" charset="0"/>
              </a:rPr>
              <a:t>g.setColor(Color.WHITE);  //</a:t>
            </a:r>
            <a:r>
              <a:rPr kumimoji="1" lang="zh-CN" altLang="en-US" sz="2000" b="1">
                <a:solidFill>
                  <a:schemeClr val="tx1"/>
                </a:solidFill>
                <a:ea typeface="宋体" charset="-122"/>
                <a:cs typeface="Times New Roman" pitchFamily="18" charset="0"/>
              </a:rPr>
              <a:t>设置当前颜色</a:t>
            </a:r>
          </a:p>
          <a:p>
            <a:pPr eaLnBrk="1" hangingPunct="1">
              <a:spcBef>
                <a:spcPts val="0"/>
              </a:spcBef>
              <a:buNone/>
            </a:pPr>
            <a:r>
              <a:rPr kumimoji="1" lang="en-US" altLang="zh-CN" sz="2000" b="1">
                <a:solidFill>
                  <a:schemeClr val="tx1"/>
                </a:solidFill>
                <a:ea typeface="宋体" charset="-122"/>
                <a:cs typeface="Times New Roman" pitchFamily="18" charset="0"/>
              </a:rPr>
              <a:t>g.fillOval(123,100, 60, 70);  //</a:t>
            </a:r>
            <a:r>
              <a:rPr kumimoji="1" lang="zh-CN" altLang="en-US" sz="2000" b="1">
                <a:solidFill>
                  <a:schemeClr val="tx1"/>
                </a:solidFill>
                <a:ea typeface="宋体" charset="-122"/>
                <a:cs typeface="Times New Roman" pitchFamily="18" charset="0"/>
              </a:rPr>
              <a:t>绘制实心椭圆</a:t>
            </a:r>
          </a:p>
          <a:p>
            <a:pPr eaLnBrk="1" hangingPunct="1">
              <a:spcBef>
                <a:spcPts val="0"/>
              </a:spcBef>
              <a:buNone/>
            </a:pPr>
            <a:r>
              <a:rPr kumimoji="1" lang="en-US" altLang="zh-CN" sz="2000" b="1">
                <a:solidFill>
                  <a:schemeClr val="tx1"/>
                </a:solidFill>
                <a:ea typeface="宋体" charset="-122"/>
                <a:cs typeface="Times New Roman" pitchFamily="18" charset="0"/>
              </a:rPr>
              <a:t>g.fillOval(183, 100, 60, 70); //</a:t>
            </a:r>
            <a:r>
              <a:rPr kumimoji="1" lang="zh-CN" altLang="en-US" sz="2000" b="1">
                <a:solidFill>
                  <a:schemeClr val="tx1"/>
                </a:solidFill>
                <a:ea typeface="宋体" charset="-122"/>
                <a:cs typeface="Times New Roman" pitchFamily="18" charset="0"/>
              </a:rPr>
              <a:t>绘制实心椭圆</a:t>
            </a:r>
          </a:p>
          <a:p>
            <a:pPr eaLnBrk="1" hangingPunct="1">
              <a:spcBef>
                <a:spcPts val="0"/>
              </a:spcBef>
              <a:buNone/>
            </a:pPr>
            <a:r>
              <a:rPr kumimoji="1" lang="en-US" altLang="zh-CN" sz="2000" b="1">
                <a:solidFill>
                  <a:schemeClr val="tx1"/>
                </a:solidFill>
                <a:ea typeface="宋体" charset="-122"/>
                <a:cs typeface="Times New Roman" pitchFamily="18" charset="0"/>
              </a:rPr>
              <a:t>g.setColor(Color.BLACK); //</a:t>
            </a:r>
            <a:r>
              <a:rPr kumimoji="1" lang="zh-CN" altLang="en-US" sz="2000" b="1">
                <a:solidFill>
                  <a:schemeClr val="tx1"/>
                </a:solidFill>
                <a:ea typeface="宋体" charset="-122"/>
                <a:cs typeface="Times New Roman" pitchFamily="18" charset="0"/>
              </a:rPr>
              <a:t>设置当前颜色</a:t>
            </a:r>
          </a:p>
          <a:p>
            <a:pPr eaLnBrk="1" hangingPunct="1">
              <a:spcBef>
                <a:spcPts val="0"/>
              </a:spcBef>
              <a:buNone/>
            </a:pPr>
            <a:r>
              <a:rPr kumimoji="1" lang="en-US" altLang="zh-CN" sz="2000" b="1">
                <a:solidFill>
                  <a:schemeClr val="tx1"/>
                </a:solidFill>
                <a:ea typeface="宋体" charset="-122"/>
                <a:cs typeface="Times New Roman" pitchFamily="18" charset="0"/>
              </a:rPr>
              <a:t>g.drawOval(123, 100, 60, 70);</a:t>
            </a:r>
            <a:r>
              <a:rPr kumimoji="1" lang="en-US" altLang="zh-CN" sz="1800" b="1">
                <a:solidFill>
                  <a:schemeClr val="tx1"/>
                </a:solidFill>
                <a:ea typeface="宋体" charset="-122"/>
                <a:cs typeface="Times New Roman" pitchFamily="18" charset="0"/>
              </a:rPr>
              <a:t>//</a:t>
            </a:r>
            <a:r>
              <a:rPr kumimoji="1" lang="zh-CN" altLang="en-US" sz="1800" b="1">
                <a:solidFill>
                  <a:schemeClr val="tx1"/>
                </a:solidFill>
                <a:ea typeface="宋体" charset="-122"/>
                <a:cs typeface="Times New Roman" pitchFamily="18" charset="0"/>
              </a:rPr>
              <a:t>绘制空心椭圆</a:t>
            </a:r>
          </a:p>
          <a:p>
            <a:pPr eaLnBrk="1" hangingPunct="1">
              <a:spcBef>
                <a:spcPts val="0"/>
              </a:spcBef>
              <a:buNone/>
            </a:pPr>
            <a:r>
              <a:rPr kumimoji="1" lang="en-US" altLang="zh-CN" sz="2000" b="1">
                <a:solidFill>
                  <a:schemeClr val="tx1"/>
                </a:solidFill>
                <a:ea typeface="宋体" charset="-122"/>
                <a:cs typeface="Times New Roman" pitchFamily="18" charset="0"/>
              </a:rPr>
              <a:t>g.drawOval(183, 100, 60, 70); </a:t>
            </a:r>
            <a:r>
              <a:rPr kumimoji="1" lang="en-US" altLang="zh-CN" sz="1800" b="1">
                <a:solidFill>
                  <a:schemeClr val="tx1"/>
                </a:solidFill>
                <a:ea typeface="宋体" charset="-122"/>
                <a:cs typeface="Times New Roman" pitchFamily="18" charset="0"/>
              </a:rPr>
              <a:t>//</a:t>
            </a:r>
            <a:r>
              <a:rPr kumimoji="1" lang="zh-CN" altLang="en-US" sz="1800" b="1">
                <a:solidFill>
                  <a:schemeClr val="tx1"/>
                </a:solidFill>
                <a:ea typeface="宋体" charset="-122"/>
                <a:cs typeface="Times New Roman" pitchFamily="18" charset="0"/>
              </a:rPr>
              <a:t>绘制空心椭圆</a:t>
            </a:r>
          </a:p>
          <a:p>
            <a:pPr eaLnBrk="1" hangingPunct="1">
              <a:spcBef>
                <a:spcPts val="0"/>
              </a:spcBef>
              <a:buNone/>
            </a:pPr>
            <a:r>
              <a:rPr kumimoji="1" lang="en-US" altLang="zh-CN" sz="2000" b="1">
                <a:solidFill>
                  <a:schemeClr val="tx1"/>
                </a:solidFill>
                <a:ea typeface="宋体" charset="-122"/>
                <a:cs typeface="Times New Roman" pitchFamily="18" charset="0"/>
              </a:rPr>
              <a:t>g.fillOval(152, 138, 10, 16); //</a:t>
            </a:r>
            <a:r>
              <a:rPr kumimoji="1" lang="zh-CN" altLang="en-US" sz="2000" b="1">
                <a:solidFill>
                  <a:schemeClr val="tx1"/>
                </a:solidFill>
                <a:ea typeface="宋体" charset="-122"/>
                <a:cs typeface="Times New Roman" pitchFamily="18" charset="0"/>
              </a:rPr>
              <a:t>绘制实心椭圆</a:t>
            </a:r>
          </a:p>
          <a:p>
            <a:pPr eaLnBrk="1" hangingPunct="1">
              <a:spcBef>
                <a:spcPts val="0"/>
              </a:spcBef>
              <a:buNone/>
            </a:pPr>
            <a:r>
              <a:rPr kumimoji="1" lang="en-US" altLang="zh-CN" sz="2000" b="1">
                <a:solidFill>
                  <a:schemeClr val="tx1"/>
                </a:solidFill>
                <a:ea typeface="宋体" charset="-122"/>
                <a:cs typeface="Times New Roman" pitchFamily="18" charset="0"/>
              </a:rPr>
              <a:t>g.fillOval(202, 138, 10, 16); //</a:t>
            </a:r>
            <a:r>
              <a:rPr kumimoji="1" lang="zh-CN" altLang="en-US" sz="2000" b="1">
                <a:solidFill>
                  <a:schemeClr val="tx1"/>
                </a:solidFill>
                <a:ea typeface="宋体" charset="-122"/>
                <a:cs typeface="Times New Roman" pitchFamily="18" charset="0"/>
              </a:rPr>
              <a:t>绘制实心椭圆</a:t>
            </a:r>
          </a:p>
          <a:p>
            <a:pPr eaLnBrk="1" hangingPunct="1">
              <a:spcBef>
                <a:spcPts val="0"/>
              </a:spcBef>
              <a:buNone/>
            </a:pPr>
            <a:r>
              <a:rPr kumimoji="1" lang="en-US" altLang="zh-CN" sz="2000" b="1">
                <a:solidFill>
                  <a:schemeClr val="tx1"/>
                </a:solidFill>
                <a:ea typeface="宋体" charset="-122"/>
                <a:cs typeface="Times New Roman" pitchFamily="18" charset="0"/>
              </a:rPr>
              <a:t>g.setColor(Color.RED);  //</a:t>
            </a:r>
            <a:r>
              <a:rPr kumimoji="1" lang="zh-CN" altLang="en-US" sz="2000" b="1">
                <a:solidFill>
                  <a:schemeClr val="tx1"/>
                </a:solidFill>
                <a:ea typeface="宋体" charset="-122"/>
                <a:cs typeface="Times New Roman" pitchFamily="18" charset="0"/>
              </a:rPr>
              <a:t>设置当前颜色</a:t>
            </a:r>
          </a:p>
          <a:p>
            <a:pPr eaLnBrk="1" hangingPunct="1">
              <a:spcBef>
                <a:spcPts val="0"/>
              </a:spcBef>
              <a:buNone/>
            </a:pPr>
            <a:r>
              <a:rPr kumimoji="1" lang="en-US" altLang="zh-CN" sz="2000" b="1">
                <a:solidFill>
                  <a:schemeClr val="tx1"/>
                </a:solidFill>
                <a:ea typeface="宋体" charset="-122"/>
                <a:cs typeface="Times New Roman" pitchFamily="18" charset="0"/>
              </a:rPr>
              <a:t>g.fillOval(169, 158, 27, 27); //</a:t>
            </a:r>
            <a:r>
              <a:rPr kumimoji="1" lang="zh-CN" altLang="en-US" sz="2000" b="1">
                <a:solidFill>
                  <a:schemeClr val="tx1"/>
                </a:solidFill>
                <a:ea typeface="宋体" charset="-122"/>
                <a:cs typeface="Times New Roman" pitchFamily="18" charset="0"/>
              </a:rPr>
              <a:t>绘制实心椭圆</a:t>
            </a:r>
          </a:p>
          <a:p>
            <a:pPr eaLnBrk="1" hangingPunct="1">
              <a:spcBef>
                <a:spcPts val="0"/>
              </a:spcBef>
              <a:buNone/>
            </a:pPr>
            <a:r>
              <a:rPr kumimoji="1" lang="en-US" altLang="zh-CN" sz="2000" b="1">
                <a:solidFill>
                  <a:schemeClr val="tx1"/>
                </a:solidFill>
                <a:ea typeface="宋体" charset="-122"/>
                <a:cs typeface="Times New Roman" pitchFamily="18" charset="0"/>
              </a:rPr>
              <a:t>g.setColor(Color.BLACK); //</a:t>
            </a:r>
            <a:r>
              <a:rPr kumimoji="1" lang="zh-CN" altLang="en-US" sz="2000" b="1">
                <a:solidFill>
                  <a:schemeClr val="tx1"/>
                </a:solidFill>
                <a:ea typeface="宋体" charset="-122"/>
                <a:cs typeface="Times New Roman" pitchFamily="18" charset="0"/>
              </a:rPr>
              <a:t>设置当前颜色</a:t>
            </a:r>
          </a:p>
          <a:p>
            <a:pPr eaLnBrk="1" hangingPunct="1">
              <a:spcBef>
                <a:spcPts val="0"/>
              </a:spcBef>
              <a:buNone/>
            </a:pPr>
            <a:r>
              <a:rPr kumimoji="1" lang="en-US" altLang="zh-CN" sz="2000" b="1">
                <a:solidFill>
                  <a:schemeClr val="tx1"/>
                </a:solidFill>
                <a:ea typeface="宋体" charset="-122"/>
                <a:cs typeface="Times New Roman" pitchFamily="18" charset="0"/>
              </a:rPr>
              <a:t>g.drawOval(169, 158, 27, 27);</a:t>
            </a:r>
            <a:r>
              <a:rPr kumimoji="1" lang="en-US" altLang="zh-CN" sz="1800" b="1">
                <a:solidFill>
                  <a:schemeClr val="tx1"/>
                </a:solidFill>
                <a:ea typeface="宋体" charset="-122"/>
                <a:cs typeface="Times New Roman" pitchFamily="18" charset="0"/>
              </a:rPr>
              <a:t>//</a:t>
            </a:r>
            <a:r>
              <a:rPr kumimoji="1" lang="zh-CN" altLang="en-US" sz="1800" b="1">
                <a:solidFill>
                  <a:schemeClr val="tx1"/>
                </a:solidFill>
                <a:ea typeface="宋体" charset="-122"/>
                <a:cs typeface="Times New Roman" pitchFamily="18" charset="0"/>
              </a:rPr>
              <a:t>绘制空心椭圆</a:t>
            </a:r>
            <a:endParaRPr kumimoji="1" lang="en-US" altLang="zh-CN" sz="1800" b="1">
              <a:solidFill>
                <a:schemeClr val="tx1"/>
              </a:solidFill>
              <a:ea typeface="宋体" charset="-122"/>
              <a:cs typeface="Times New Roman" pitchFamily="18" charset="0"/>
            </a:endParaRPr>
          </a:p>
          <a:p>
            <a:pPr eaLnBrk="1" hangingPunct="1">
              <a:spcBef>
                <a:spcPts val="0"/>
              </a:spcBef>
              <a:buNone/>
            </a:pPr>
            <a:r>
              <a:rPr kumimoji="1" lang="en-US" altLang="zh-CN" sz="2000" b="1">
                <a:solidFill>
                  <a:schemeClr val="tx1"/>
                </a:solidFill>
                <a:ea typeface="宋体" charset="-122"/>
                <a:cs typeface="Times New Roman" pitchFamily="18" charset="0"/>
              </a:rPr>
              <a:t>g.setColor(Color.WHITE);  //</a:t>
            </a:r>
            <a:r>
              <a:rPr kumimoji="1" lang="zh-CN" altLang="en-US" sz="2000" b="1">
                <a:solidFill>
                  <a:schemeClr val="tx1"/>
                </a:solidFill>
                <a:ea typeface="宋体" charset="-122"/>
                <a:cs typeface="Times New Roman" pitchFamily="18" charset="0"/>
              </a:rPr>
              <a:t>设置当前颜色</a:t>
            </a:r>
          </a:p>
          <a:p>
            <a:pPr eaLnBrk="1" hangingPunct="1">
              <a:spcBef>
                <a:spcPts val="0"/>
              </a:spcBef>
              <a:buNone/>
            </a:pPr>
            <a:r>
              <a:rPr kumimoji="1" lang="en-US" altLang="zh-CN" sz="2000" b="1">
                <a:solidFill>
                  <a:schemeClr val="tx1"/>
                </a:solidFill>
                <a:ea typeface="宋体" charset="-122"/>
                <a:cs typeface="Times New Roman" pitchFamily="18" charset="0"/>
              </a:rPr>
              <a:t>g.fillOval(184, 161, 10, 13); //</a:t>
            </a:r>
            <a:r>
              <a:rPr kumimoji="1" lang="zh-CN" altLang="en-US" sz="2000" b="1">
                <a:solidFill>
                  <a:schemeClr val="tx1"/>
                </a:solidFill>
                <a:ea typeface="宋体" charset="-122"/>
                <a:cs typeface="Times New Roman" pitchFamily="18" charset="0"/>
              </a:rPr>
              <a:t>绘制实心椭圆</a:t>
            </a:r>
            <a:endParaRPr kumimoji="1" lang="en-US" altLang="zh-CN" sz="1800" b="1">
              <a:solidFill>
                <a:schemeClr val="tx1"/>
              </a:solidFill>
              <a:ea typeface="宋体" charset="-122"/>
              <a:cs typeface="Times New Roman" pitchFamily="18" charset="0"/>
            </a:endParaRPr>
          </a:p>
        </p:txBody>
      </p:sp>
      <p:pic>
        <p:nvPicPr>
          <p:cNvPr id="6" name="图片 5" descr="无标题.jpg"/>
          <p:cNvPicPr>
            <a:picLocks noChangeAspect="1"/>
          </p:cNvPicPr>
          <p:nvPr/>
        </p:nvPicPr>
        <p:blipFill>
          <a:blip r:embed="rId2" cstate="print"/>
          <a:stretch>
            <a:fillRect/>
          </a:stretch>
        </p:blipFill>
        <p:spPr>
          <a:xfrm>
            <a:off x="5274000" y="1371600"/>
            <a:ext cx="3724584" cy="4648200"/>
          </a:xfrm>
          <a:prstGeom prst="rect">
            <a:avLst/>
          </a:prstGeom>
        </p:spPr>
      </p:pic>
    </p:spTree>
    <p:extLst>
      <p:ext uri="{BB962C8B-B14F-4D97-AF65-F5344CB8AC3E}">
        <p14:creationId xmlns:p14="http://schemas.microsoft.com/office/powerpoint/2010/main" val="26367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ea typeface="宋体" charset="-122"/>
                <a:cs typeface="Times New Roman" panose="02020603050405020304" pitchFamily="18" charset="0"/>
              </a:rPr>
              <a:t>用</a:t>
            </a:r>
            <a:r>
              <a:rPr lang="en-US" altLang="zh-CN">
                <a:latin typeface="Times New Roman" panose="02020603050405020304" pitchFamily="18" charset="0"/>
                <a:ea typeface="宋体" charset="-122"/>
                <a:cs typeface="Times New Roman" panose="02020603050405020304" pitchFamily="18" charset="0"/>
              </a:rPr>
              <a:t>Graphics</a:t>
            </a:r>
            <a:r>
              <a:rPr lang="zh-CN" altLang="en-US">
                <a:latin typeface="宋体" pitchFamily="2" charset="-122"/>
                <a:ea typeface="宋体" charset="-122"/>
              </a:rPr>
              <a:t>绘图</a:t>
            </a:r>
            <a:r>
              <a:rPr lang="en-US" altLang="zh-CN">
                <a:latin typeface="宋体" pitchFamily="2" charset="-122"/>
                <a:ea typeface="宋体" charset="-122"/>
              </a:rPr>
              <a:t>(7)</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29</a:t>
            </a:fld>
            <a:endParaRPr lang="en-US" altLang="zh-CN"/>
          </a:p>
        </p:txBody>
      </p:sp>
      <p:sp>
        <p:nvSpPr>
          <p:cNvPr id="5" name="Text Box 3"/>
          <p:cNvSpPr txBox="1">
            <a:spLocks noChangeArrowheads="1"/>
          </p:cNvSpPr>
          <p:nvPr/>
        </p:nvSpPr>
        <p:spPr bwMode="auto">
          <a:xfrm>
            <a:off x="152400" y="1412081"/>
            <a:ext cx="5029200" cy="5078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1800" b="1">
                <a:solidFill>
                  <a:schemeClr val="tx1"/>
                </a:solidFill>
                <a:ea typeface="宋体" charset="-122"/>
                <a:cs typeface="Times New Roman" pitchFamily="18" charset="0"/>
              </a:rPr>
              <a:t>g.setColor(Color.BLACK); //</a:t>
            </a:r>
            <a:r>
              <a:rPr kumimoji="1" lang="zh-CN" altLang="en-US" sz="1800" b="1">
                <a:solidFill>
                  <a:schemeClr val="tx1"/>
                </a:solidFill>
                <a:ea typeface="宋体" charset="-122"/>
                <a:cs typeface="Times New Roman" pitchFamily="18" charset="0"/>
              </a:rPr>
              <a:t>设置当前颜色</a:t>
            </a:r>
          </a:p>
          <a:p>
            <a:pPr eaLnBrk="1" hangingPunct="1">
              <a:spcBef>
                <a:spcPts val="0"/>
              </a:spcBef>
              <a:buNone/>
            </a:pPr>
            <a:r>
              <a:rPr kumimoji="1" lang="en-US" altLang="zh-CN" sz="1800" b="1">
                <a:solidFill>
                  <a:schemeClr val="tx1"/>
                </a:solidFill>
                <a:ea typeface="宋体" charset="-122"/>
                <a:cs typeface="Times New Roman" pitchFamily="18" charset="0"/>
              </a:rPr>
              <a:t>g.drawArc(90,60,190,190,-45,-90);//</a:t>
            </a:r>
            <a:r>
              <a:rPr kumimoji="1" lang="zh-CN" altLang="en-US" sz="1800" b="1">
                <a:solidFill>
                  <a:schemeClr val="tx1"/>
                </a:solidFill>
                <a:ea typeface="宋体" charset="-122"/>
                <a:cs typeface="Times New Roman" pitchFamily="18" charset="0"/>
              </a:rPr>
              <a:t>绘制一段圆弧 </a:t>
            </a:r>
          </a:p>
          <a:p>
            <a:pPr eaLnBrk="1" hangingPunct="1">
              <a:spcBef>
                <a:spcPts val="0"/>
              </a:spcBef>
              <a:buNone/>
            </a:pPr>
            <a:r>
              <a:rPr kumimoji="1" lang="en-US" altLang="zh-CN" sz="1800" b="1">
                <a:solidFill>
                  <a:schemeClr val="tx1"/>
                </a:solidFill>
                <a:ea typeface="宋体" charset="-122"/>
                <a:cs typeface="Times New Roman" pitchFamily="18" charset="0"/>
              </a:rPr>
              <a:t>g.drawLine(183, 185, 183, 250); //</a:t>
            </a:r>
            <a:r>
              <a:rPr kumimoji="1" lang="zh-CN" altLang="en-US" sz="1800" b="1">
                <a:solidFill>
                  <a:schemeClr val="tx1"/>
                </a:solidFill>
                <a:ea typeface="宋体" charset="-122"/>
                <a:cs typeface="Times New Roman" pitchFamily="18" charset="0"/>
              </a:rPr>
              <a:t>绘制一条直线 </a:t>
            </a:r>
          </a:p>
          <a:p>
            <a:pPr eaLnBrk="1" hangingPunct="1">
              <a:spcBef>
                <a:spcPts val="0"/>
              </a:spcBef>
              <a:buNone/>
            </a:pPr>
            <a:r>
              <a:rPr kumimoji="1" lang="en-US" altLang="zh-CN" sz="1800" b="1">
                <a:solidFill>
                  <a:schemeClr val="tx1"/>
                </a:solidFill>
                <a:ea typeface="宋体" charset="-122"/>
                <a:cs typeface="Times New Roman" pitchFamily="18" charset="0"/>
              </a:rPr>
              <a:t>g.drawLine(100, 182, 148, 189); //</a:t>
            </a:r>
            <a:r>
              <a:rPr kumimoji="1" lang="zh-CN" altLang="en-US" sz="1800" b="1">
                <a:solidFill>
                  <a:schemeClr val="tx1"/>
                </a:solidFill>
                <a:ea typeface="宋体" charset="-122"/>
                <a:cs typeface="Times New Roman" pitchFamily="18" charset="0"/>
              </a:rPr>
              <a:t>绘制一条直线</a:t>
            </a:r>
          </a:p>
          <a:p>
            <a:pPr eaLnBrk="1" hangingPunct="1">
              <a:spcBef>
                <a:spcPts val="0"/>
              </a:spcBef>
              <a:buNone/>
            </a:pPr>
            <a:r>
              <a:rPr kumimoji="1" lang="en-US" altLang="zh-CN" sz="1800" b="1">
                <a:solidFill>
                  <a:schemeClr val="tx1"/>
                </a:solidFill>
                <a:ea typeface="宋体" charset="-122"/>
                <a:cs typeface="Times New Roman" pitchFamily="18" charset="0"/>
              </a:rPr>
              <a:t>g.drawLine(93, 200, 148, 200);  //</a:t>
            </a:r>
            <a:r>
              <a:rPr kumimoji="1" lang="zh-CN" altLang="en-US" sz="1800" b="1">
                <a:solidFill>
                  <a:schemeClr val="tx1"/>
                </a:solidFill>
                <a:ea typeface="宋体" charset="-122"/>
                <a:cs typeface="Times New Roman" pitchFamily="18" charset="0"/>
              </a:rPr>
              <a:t>绘制一条直线</a:t>
            </a:r>
          </a:p>
          <a:p>
            <a:pPr eaLnBrk="1" hangingPunct="1">
              <a:spcBef>
                <a:spcPts val="0"/>
              </a:spcBef>
              <a:buNone/>
            </a:pPr>
            <a:r>
              <a:rPr kumimoji="1" lang="en-US" altLang="zh-CN" sz="1800" b="1">
                <a:solidFill>
                  <a:schemeClr val="tx1"/>
                </a:solidFill>
                <a:ea typeface="宋体" charset="-122"/>
                <a:cs typeface="Times New Roman" pitchFamily="18" charset="0"/>
              </a:rPr>
              <a:t>g.drawLine(98, 217, 148, 211);  //</a:t>
            </a:r>
            <a:r>
              <a:rPr kumimoji="1" lang="zh-CN" altLang="en-US" sz="1800" b="1">
                <a:solidFill>
                  <a:schemeClr val="tx1"/>
                </a:solidFill>
                <a:ea typeface="宋体" charset="-122"/>
                <a:cs typeface="Times New Roman" pitchFamily="18" charset="0"/>
              </a:rPr>
              <a:t>绘制一条直线</a:t>
            </a:r>
          </a:p>
          <a:p>
            <a:pPr eaLnBrk="1" hangingPunct="1">
              <a:spcBef>
                <a:spcPts val="0"/>
              </a:spcBef>
              <a:buNone/>
            </a:pPr>
            <a:r>
              <a:rPr kumimoji="1" lang="en-US" altLang="zh-CN" sz="1800" b="1">
                <a:solidFill>
                  <a:schemeClr val="tx1"/>
                </a:solidFill>
                <a:ea typeface="宋体" charset="-122"/>
                <a:cs typeface="Times New Roman" pitchFamily="18" charset="0"/>
              </a:rPr>
              <a:t>g.drawLine(219, 189, 268, 182); //</a:t>
            </a:r>
            <a:r>
              <a:rPr kumimoji="1" lang="zh-CN" altLang="en-US" sz="1800" b="1">
                <a:solidFill>
                  <a:schemeClr val="tx1"/>
                </a:solidFill>
                <a:ea typeface="宋体" charset="-122"/>
                <a:cs typeface="Times New Roman" pitchFamily="18" charset="0"/>
              </a:rPr>
              <a:t>绘制一条直线</a:t>
            </a:r>
          </a:p>
          <a:p>
            <a:pPr eaLnBrk="1" hangingPunct="1">
              <a:spcBef>
                <a:spcPts val="0"/>
              </a:spcBef>
              <a:buNone/>
            </a:pPr>
            <a:r>
              <a:rPr kumimoji="1" lang="en-US" altLang="zh-CN" sz="1800" b="1">
                <a:solidFill>
                  <a:schemeClr val="tx1"/>
                </a:solidFill>
                <a:ea typeface="宋体" charset="-122"/>
                <a:cs typeface="Times New Roman" pitchFamily="18" charset="0"/>
              </a:rPr>
              <a:t>g.drawLine(219, 200, 272, 200); //</a:t>
            </a:r>
            <a:r>
              <a:rPr kumimoji="1" lang="zh-CN" altLang="en-US" sz="1800" b="1">
                <a:solidFill>
                  <a:schemeClr val="tx1"/>
                </a:solidFill>
                <a:ea typeface="宋体" charset="-122"/>
                <a:cs typeface="Times New Roman" pitchFamily="18" charset="0"/>
              </a:rPr>
              <a:t>绘制一条直线</a:t>
            </a:r>
          </a:p>
          <a:p>
            <a:pPr eaLnBrk="1" hangingPunct="1">
              <a:spcBef>
                <a:spcPts val="0"/>
              </a:spcBef>
              <a:buNone/>
            </a:pPr>
            <a:r>
              <a:rPr kumimoji="1" lang="en-US" altLang="zh-CN" sz="1800" b="1">
                <a:solidFill>
                  <a:schemeClr val="tx1"/>
                </a:solidFill>
                <a:ea typeface="宋体" charset="-122"/>
                <a:cs typeface="Times New Roman" pitchFamily="18" charset="0"/>
              </a:rPr>
              <a:t>g.drawLine(219, 211, 269, 218); //</a:t>
            </a:r>
            <a:r>
              <a:rPr kumimoji="1" lang="zh-CN" altLang="en-US" sz="1800" b="1">
                <a:solidFill>
                  <a:schemeClr val="tx1"/>
                </a:solidFill>
                <a:ea typeface="宋体" charset="-122"/>
                <a:cs typeface="Times New Roman" pitchFamily="18" charset="0"/>
              </a:rPr>
              <a:t>绘制一条直线</a:t>
            </a:r>
          </a:p>
          <a:p>
            <a:pPr eaLnBrk="1" hangingPunct="1">
              <a:spcBef>
                <a:spcPts val="0"/>
              </a:spcBef>
              <a:buNone/>
            </a:pPr>
            <a:r>
              <a:rPr kumimoji="1" lang="en-US" altLang="zh-CN" sz="1800" b="1">
                <a:solidFill>
                  <a:schemeClr val="tx1"/>
                </a:solidFill>
                <a:ea typeface="宋体" charset="-122"/>
                <a:cs typeface="Times New Roman" pitchFamily="18" charset="0"/>
              </a:rPr>
              <a:t>g.setFont( new Font( "</a:t>
            </a:r>
            <a:r>
              <a:rPr kumimoji="1" lang="zh-CN" altLang="en-US" sz="1800" b="1">
                <a:solidFill>
                  <a:schemeClr val="tx1"/>
                </a:solidFill>
                <a:ea typeface="宋体" charset="-122"/>
                <a:cs typeface="Times New Roman" pitchFamily="18" charset="0"/>
              </a:rPr>
              <a:t>隶书</a:t>
            </a:r>
            <a:r>
              <a:rPr kumimoji="1" lang="en-US" altLang="zh-CN" sz="1800" b="1">
                <a:solidFill>
                  <a:schemeClr val="tx1"/>
                </a:solidFill>
                <a:ea typeface="宋体" charset="-122"/>
                <a:cs typeface="Times New Roman" pitchFamily="18" charset="0"/>
              </a:rPr>
              <a:t>", Font.PLAIN, 24) );    </a:t>
            </a:r>
          </a:p>
          <a:p>
            <a:pPr eaLnBrk="1" hangingPunct="1">
              <a:spcBef>
                <a:spcPts val="0"/>
              </a:spcBef>
              <a:buNone/>
            </a:pPr>
            <a:r>
              <a:rPr kumimoji="1" lang="en-US" altLang="zh-CN" sz="1800" b="1">
                <a:solidFill>
                  <a:schemeClr val="tx1"/>
                </a:solidFill>
                <a:ea typeface="宋体" charset="-122"/>
                <a:cs typeface="Times New Roman" pitchFamily="18" charset="0"/>
              </a:rPr>
              <a:t>g.setColor(Color.BLUE);           //</a:t>
            </a:r>
            <a:r>
              <a:rPr kumimoji="1" lang="zh-CN" altLang="en-US" sz="1800" b="1">
                <a:solidFill>
                  <a:schemeClr val="tx1"/>
                </a:solidFill>
                <a:ea typeface="宋体" charset="-122"/>
                <a:cs typeface="Times New Roman" pitchFamily="18" charset="0"/>
              </a:rPr>
              <a:t>设置颜色</a:t>
            </a:r>
          </a:p>
          <a:p>
            <a:pPr eaLnBrk="1" hangingPunct="1">
              <a:spcBef>
                <a:spcPts val="0"/>
              </a:spcBef>
              <a:buNone/>
            </a:pPr>
            <a:r>
              <a:rPr kumimoji="1" lang="en-US" altLang="zh-CN" sz="1800" b="1">
                <a:solidFill>
                  <a:schemeClr val="tx1"/>
                </a:solidFill>
                <a:ea typeface="宋体" charset="-122"/>
                <a:cs typeface="Times New Roman" pitchFamily="18" charset="0"/>
              </a:rPr>
              <a:t>g.drawString("</a:t>
            </a:r>
            <a:r>
              <a:rPr kumimoji="1" lang="zh-CN" altLang="en-US" sz="1800" b="1">
                <a:solidFill>
                  <a:schemeClr val="tx1"/>
                </a:solidFill>
                <a:ea typeface="宋体" charset="-122"/>
                <a:cs typeface="Times New Roman" pitchFamily="18" charset="0"/>
              </a:rPr>
              <a:t>哆啦</a:t>
            </a:r>
            <a:r>
              <a:rPr kumimoji="1" lang="en-US" altLang="zh-CN" sz="1800" b="1">
                <a:solidFill>
                  <a:schemeClr val="tx1"/>
                </a:solidFill>
                <a:ea typeface="宋体" charset="-122"/>
                <a:cs typeface="Times New Roman" pitchFamily="18" charset="0"/>
              </a:rPr>
              <a:t>a</a:t>
            </a:r>
            <a:r>
              <a:rPr kumimoji="1" lang="zh-CN" altLang="en-US" sz="1800" b="1">
                <a:solidFill>
                  <a:schemeClr val="tx1"/>
                </a:solidFill>
                <a:ea typeface="宋体" charset="-122"/>
                <a:cs typeface="Times New Roman" pitchFamily="18" charset="0"/>
              </a:rPr>
              <a:t>梦</a:t>
            </a:r>
            <a:r>
              <a:rPr kumimoji="1" lang="en-US" altLang="zh-CN" sz="1800" b="1">
                <a:solidFill>
                  <a:schemeClr val="tx1"/>
                </a:solidFill>
                <a:ea typeface="宋体" charset="-122"/>
                <a:cs typeface="Times New Roman" pitchFamily="18" charset="0"/>
              </a:rPr>
              <a:t>", 20, 70); </a:t>
            </a:r>
          </a:p>
          <a:p>
            <a:pPr eaLnBrk="1" hangingPunct="1">
              <a:spcBef>
                <a:spcPts val="0"/>
              </a:spcBef>
              <a:buNone/>
            </a:pPr>
            <a:r>
              <a:rPr kumimoji="1" lang="en-US" altLang="zh-CN" sz="1800" b="1">
                <a:solidFill>
                  <a:schemeClr val="tx1"/>
                </a:solidFill>
                <a:ea typeface="宋体" charset="-122"/>
                <a:cs typeface="Times New Roman" pitchFamily="18" charset="0"/>
              </a:rPr>
              <a:t>}</a:t>
            </a:r>
          </a:p>
          <a:p>
            <a:pPr eaLnBrk="1" hangingPunct="1">
              <a:spcBef>
                <a:spcPts val="0"/>
              </a:spcBef>
              <a:buNone/>
            </a:pPr>
            <a:r>
              <a:rPr kumimoji="1" lang="en-US" altLang="zh-CN" sz="1800" b="1">
                <a:solidFill>
                  <a:schemeClr val="tx1"/>
                </a:solidFill>
                <a:ea typeface="宋体" charset="-122"/>
                <a:cs typeface="Times New Roman" pitchFamily="18" charset="0"/>
              </a:rPr>
              <a:t>public static void main(String[] args) { </a:t>
            </a:r>
          </a:p>
          <a:p>
            <a:pPr eaLnBrk="1" hangingPunct="1">
              <a:spcBef>
                <a:spcPts val="0"/>
              </a:spcBef>
              <a:buNone/>
            </a:pPr>
            <a:r>
              <a:rPr kumimoji="1" lang="en-US" altLang="zh-CN" sz="1800" b="1">
                <a:solidFill>
                  <a:schemeClr val="tx1"/>
                </a:solidFill>
                <a:ea typeface="宋体" charset="-122"/>
                <a:cs typeface="Times New Roman" pitchFamily="18" charset="0"/>
              </a:rPr>
              <a:t>    GraphicsTester app = new GraphicsTester();</a:t>
            </a:r>
          </a:p>
          <a:p>
            <a:pPr eaLnBrk="1" hangingPunct="1">
              <a:spcBef>
                <a:spcPts val="0"/>
              </a:spcBef>
              <a:buNone/>
            </a:pPr>
            <a:r>
              <a:rPr kumimoji="1" lang="en-US" altLang="zh-CN" sz="1800" b="1">
                <a:solidFill>
                  <a:schemeClr val="tx1"/>
                </a:solidFill>
                <a:ea typeface="宋体" charset="-122"/>
                <a:cs typeface="Times New Roman" pitchFamily="18" charset="0"/>
              </a:rPr>
              <a:t>app.setDefaultCloseOperation(JFrame.EXIT_ON_CLOSE); </a:t>
            </a:r>
          </a:p>
          <a:p>
            <a:pPr eaLnBrk="1" hangingPunct="1">
              <a:spcBef>
                <a:spcPts val="0"/>
              </a:spcBef>
              <a:buNone/>
            </a:pPr>
            <a:r>
              <a:rPr kumimoji="1" lang="en-US" altLang="zh-CN" sz="1800" b="1">
                <a:solidFill>
                  <a:schemeClr val="tx1"/>
                </a:solidFill>
                <a:ea typeface="宋体" charset="-122"/>
                <a:cs typeface="Times New Roman" pitchFamily="18" charset="0"/>
              </a:rPr>
              <a:t>}</a:t>
            </a:r>
          </a:p>
        </p:txBody>
      </p:sp>
      <p:pic>
        <p:nvPicPr>
          <p:cNvPr id="8" name="图片 7" descr="无标题.jpg"/>
          <p:cNvPicPr>
            <a:picLocks noChangeAspect="1"/>
          </p:cNvPicPr>
          <p:nvPr/>
        </p:nvPicPr>
        <p:blipFill>
          <a:blip r:embed="rId2" cstate="print"/>
          <a:stretch>
            <a:fillRect/>
          </a:stretch>
        </p:blipFill>
        <p:spPr>
          <a:xfrm>
            <a:off x="5276850" y="1447800"/>
            <a:ext cx="3714750" cy="4598741"/>
          </a:xfrm>
          <a:prstGeom prst="rect">
            <a:avLst/>
          </a:prstGeom>
        </p:spPr>
      </p:pic>
    </p:spTree>
    <p:extLst>
      <p:ext uri="{BB962C8B-B14F-4D97-AF65-F5344CB8AC3E}">
        <p14:creationId xmlns:p14="http://schemas.microsoft.com/office/powerpoint/2010/main" val="26367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Why Swing?</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a:t>
            </a:fld>
            <a:endParaRPr lang="en-US" altLang="zh-CN"/>
          </a:p>
        </p:txBody>
      </p:sp>
      <p:sp>
        <p:nvSpPr>
          <p:cNvPr id="6" name="椭圆 5"/>
          <p:cNvSpPr/>
          <p:nvPr/>
        </p:nvSpPr>
        <p:spPr bwMode="auto">
          <a:xfrm>
            <a:off x="457200" y="2514600"/>
            <a:ext cx="2059200" cy="1371600"/>
          </a:xfrm>
          <a:prstGeom prst="ellipse">
            <a:avLst/>
          </a:prstGeom>
          <a:solidFill>
            <a:schemeClr val="accent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kumimoji="0" lang="en-US" altLang="zh-CN" sz="3600" b="0" i="0" u="none" strike="noStrike" cap="none" normalizeH="0" baseline="0">
                <a:ln>
                  <a:noFill/>
                </a:ln>
                <a:solidFill>
                  <a:srgbClr val="C00000"/>
                </a:solidFill>
                <a:effectLst/>
                <a:latin typeface="Arial" pitchFamily="34" charset="0"/>
                <a:ea typeface="黑体" pitchFamily="49" charset="-122"/>
              </a:rPr>
              <a:t>AWT</a:t>
            </a:r>
            <a:endParaRPr kumimoji="0" lang="zh-CN" altLang="en-US" sz="3600" b="0" i="0" u="none" strike="noStrike" cap="none" normalizeH="0" baseline="0">
              <a:ln>
                <a:noFill/>
              </a:ln>
              <a:solidFill>
                <a:srgbClr val="C00000"/>
              </a:solidFill>
              <a:effectLst/>
              <a:latin typeface="Arial" pitchFamily="34" charset="0"/>
              <a:ea typeface="黑体" pitchFamily="49" charset="-122"/>
            </a:endParaRPr>
          </a:p>
        </p:txBody>
      </p:sp>
      <p:sp>
        <p:nvSpPr>
          <p:cNvPr id="12" name="椭圆 11"/>
          <p:cNvSpPr/>
          <p:nvPr/>
        </p:nvSpPr>
        <p:spPr bwMode="auto">
          <a:xfrm>
            <a:off x="3544200" y="2514600"/>
            <a:ext cx="2057400" cy="1371600"/>
          </a:xfrm>
          <a:prstGeom prst="ellipse">
            <a:avLst/>
          </a:prstGeom>
          <a:solidFill>
            <a:schemeClr val="accent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kumimoji="0" lang="en-US" altLang="zh-CN" sz="3600" b="0" i="0" u="none" strike="noStrike" cap="none" normalizeH="0" baseline="0">
                <a:ln>
                  <a:noFill/>
                </a:ln>
                <a:solidFill>
                  <a:srgbClr val="C00000"/>
                </a:solidFill>
                <a:effectLst/>
                <a:latin typeface="Arial" pitchFamily="34" charset="0"/>
                <a:ea typeface="黑体" pitchFamily="49" charset="-122"/>
              </a:rPr>
              <a:t>Swing</a:t>
            </a:r>
            <a:endParaRPr kumimoji="0" lang="zh-CN" altLang="en-US" sz="3600" b="0" i="0" u="none" strike="noStrike" cap="none" normalizeH="0" baseline="0">
              <a:ln>
                <a:noFill/>
              </a:ln>
              <a:solidFill>
                <a:srgbClr val="C00000"/>
              </a:solidFill>
              <a:effectLst/>
              <a:latin typeface="Arial" pitchFamily="34" charset="0"/>
              <a:ea typeface="黑体" pitchFamily="49" charset="-122"/>
            </a:endParaRPr>
          </a:p>
        </p:txBody>
      </p:sp>
      <p:sp>
        <p:nvSpPr>
          <p:cNvPr id="13" name="椭圆 12"/>
          <p:cNvSpPr/>
          <p:nvPr/>
        </p:nvSpPr>
        <p:spPr bwMode="auto">
          <a:xfrm>
            <a:off x="6629400" y="2514600"/>
            <a:ext cx="2133600" cy="1371600"/>
          </a:xfrm>
          <a:prstGeom prst="ellipse">
            <a:avLst/>
          </a:prstGeom>
          <a:solidFill>
            <a:schemeClr val="accent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kumimoji="0" lang="en-US" altLang="zh-CN" sz="3000" b="0" i="0" u="none" strike="noStrike" cap="none" normalizeH="0" baseline="0">
                <a:ln>
                  <a:noFill/>
                </a:ln>
                <a:solidFill>
                  <a:srgbClr val="C00000"/>
                </a:solidFill>
                <a:effectLst/>
                <a:latin typeface="Arial" pitchFamily="34" charset="0"/>
                <a:ea typeface="黑体" pitchFamily="49" charset="-122"/>
              </a:rPr>
              <a:t>JavaFX</a:t>
            </a:r>
            <a:endParaRPr kumimoji="0" lang="zh-CN" altLang="en-US" sz="3000" b="0" i="0" u="none" strike="noStrike" cap="none" normalizeH="0" baseline="0">
              <a:ln>
                <a:noFill/>
              </a:ln>
              <a:solidFill>
                <a:srgbClr val="C00000"/>
              </a:solidFill>
              <a:effectLst/>
              <a:latin typeface="Arial" pitchFamily="34" charset="0"/>
              <a:ea typeface="黑体" pitchFamily="49" charset="-122"/>
            </a:endParaRPr>
          </a:p>
        </p:txBody>
      </p:sp>
      <p:cxnSp>
        <p:nvCxnSpPr>
          <p:cNvPr id="9" name="直接箭头连接符 8"/>
          <p:cNvCxnSpPr/>
          <p:nvPr/>
        </p:nvCxnSpPr>
        <p:spPr bwMode="auto">
          <a:xfrm>
            <a:off x="2590800" y="3276600"/>
            <a:ext cx="882000" cy="0"/>
          </a:xfrm>
          <a:prstGeom prst="straightConnector1">
            <a:avLst/>
          </a:prstGeom>
          <a:noFill/>
          <a:ln w="53975" cap="flat" cmpd="sng" algn="ctr">
            <a:solidFill>
              <a:srgbClr val="7030A0"/>
            </a:solidFill>
            <a:prstDash val="solid"/>
            <a:round/>
            <a:headEnd type="none" w="med" len="med"/>
            <a:tailEnd type="arrow"/>
          </a:ln>
          <a:effectLst/>
        </p:spPr>
      </p:cxnSp>
      <p:cxnSp>
        <p:nvCxnSpPr>
          <p:cNvPr id="14" name="直接箭头连接符 13"/>
          <p:cNvCxnSpPr/>
          <p:nvPr/>
        </p:nvCxnSpPr>
        <p:spPr bwMode="auto">
          <a:xfrm>
            <a:off x="5671200" y="3276600"/>
            <a:ext cx="882000" cy="0"/>
          </a:xfrm>
          <a:prstGeom prst="straightConnector1">
            <a:avLst/>
          </a:prstGeom>
          <a:noFill/>
          <a:ln w="53975" cap="flat" cmpd="sng" algn="ctr">
            <a:solidFill>
              <a:srgbClr val="7030A0"/>
            </a:solidFill>
            <a:prstDash val="solid"/>
            <a:round/>
            <a:headEnd type="none" w="med" len="med"/>
            <a:tailEnd type="arrow"/>
          </a:ln>
          <a:effectLst/>
        </p:spPr>
      </p:cxnSp>
      <p:sp>
        <p:nvSpPr>
          <p:cNvPr id="15" name="TextBox 14"/>
          <p:cNvSpPr txBox="1"/>
          <p:nvPr/>
        </p:nvSpPr>
        <p:spPr>
          <a:xfrm>
            <a:off x="3505200" y="4114800"/>
            <a:ext cx="2339102" cy="904863"/>
          </a:xfrm>
          <a:prstGeom prst="rect">
            <a:avLst/>
          </a:prstGeom>
          <a:noFill/>
        </p:spPr>
        <p:txBody>
          <a:bodyPr wrap="none" rtlCol="0">
            <a:spAutoFit/>
          </a:bodyPr>
          <a:lstStyle/>
          <a:p>
            <a:pPr>
              <a:buNone/>
            </a:pPr>
            <a:r>
              <a:rPr lang="zh-CN" altLang="en-US" sz="2400"/>
              <a:t>帮助文档很多</a:t>
            </a:r>
            <a:endParaRPr lang="en-US" altLang="zh-CN" sz="2400"/>
          </a:p>
          <a:p>
            <a:pPr>
              <a:buNone/>
            </a:pPr>
            <a:r>
              <a:rPr lang="zh-CN" altLang="en-US" sz="2400"/>
              <a:t>（书籍、网页）</a:t>
            </a:r>
          </a:p>
        </p:txBody>
      </p:sp>
    </p:spTree>
    <p:extLst>
      <p:ext uri="{BB962C8B-B14F-4D97-AF65-F5344CB8AC3E}">
        <p14:creationId xmlns:p14="http://schemas.microsoft.com/office/powerpoint/2010/main" val="1775224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ea typeface="宋体" charset="-122"/>
                <a:cs typeface="Times New Roman" panose="02020603050405020304" pitchFamily="18" charset="0"/>
              </a:rPr>
              <a:t>（</a:t>
            </a:r>
            <a:r>
              <a:rPr lang="en-US" altLang="zh-CN">
                <a:latin typeface="Times New Roman" panose="02020603050405020304" pitchFamily="18" charset="0"/>
                <a:ea typeface="宋体" charset="-122"/>
                <a:cs typeface="Times New Roman" panose="02020603050405020304" pitchFamily="18" charset="0"/>
              </a:rPr>
              <a:t>4</a:t>
            </a:r>
            <a:r>
              <a:rPr lang="zh-CN" altLang="en-US">
                <a:latin typeface="Times New Roman" panose="02020603050405020304" pitchFamily="18" charset="0"/>
                <a:ea typeface="宋体" charset="-122"/>
                <a:cs typeface="Times New Roman" panose="02020603050405020304" pitchFamily="18" charset="0"/>
              </a:rPr>
              <a:t>）图形编程</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30</a:t>
            </a:fld>
            <a:endParaRPr lang="en-US" altLang="zh-CN"/>
          </a:p>
        </p:txBody>
      </p:sp>
      <p:sp>
        <p:nvSpPr>
          <p:cNvPr id="6" name="Text Box 3"/>
          <p:cNvSpPr txBox="1">
            <a:spLocks noChangeArrowheads="1"/>
          </p:cNvSpPr>
          <p:nvPr/>
        </p:nvSpPr>
        <p:spPr bwMode="auto">
          <a:xfrm>
            <a:off x="76200" y="1981200"/>
            <a:ext cx="5110897" cy="37856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400" b="1" dirty="0">
                <a:solidFill>
                  <a:schemeClr val="tx1"/>
                </a:solidFill>
                <a:ea typeface="宋体" charset="-122"/>
                <a:cs typeface="Times New Roman" pitchFamily="18" charset="0"/>
              </a:rPr>
              <a:t>// </a:t>
            </a:r>
            <a:r>
              <a:rPr kumimoji="1" lang="en-US" altLang="zh-CN" sz="2400" b="1" dirty="0" err="1">
                <a:solidFill>
                  <a:schemeClr val="tx1"/>
                </a:solidFill>
                <a:ea typeface="宋体" charset="-122"/>
                <a:cs typeface="Times New Roman" pitchFamily="18" charset="0"/>
              </a:rPr>
              <a:t>setSize</a:t>
            </a:r>
            <a:r>
              <a:rPr kumimoji="1" lang="en-US" altLang="zh-CN" sz="2400" b="1" dirty="0">
                <a:solidFill>
                  <a:schemeClr val="tx1"/>
                </a:solidFill>
                <a:ea typeface="宋体" charset="-122"/>
                <a:cs typeface="Times New Roman" pitchFamily="18" charset="0"/>
              </a:rPr>
              <a:t>(480,  300);</a:t>
            </a:r>
          </a:p>
          <a:p>
            <a:pPr eaLnBrk="1" hangingPunct="1">
              <a:spcBef>
                <a:spcPts val="0"/>
              </a:spcBef>
              <a:buNone/>
            </a:pPr>
            <a:r>
              <a:rPr kumimoji="1" lang="nn-NO" altLang="zh-CN" sz="2400" b="1" dirty="0">
                <a:solidFill>
                  <a:schemeClr val="tx1"/>
                </a:solidFill>
                <a:ea typeface="宋体" charset="-122"/>
                <a:cs typeface="Times New Roman" pitchFamily="18" charset="0"/>
              </a:rPr>
              <a:t>g.setColor(Color.MAGENTA); //</a:t>
            </a:r>
            <a:r>
              <a:rPr kumimoji="1" lang="zh-CN" altLang="en-US" sz="2400" b="1" dirty="0">
                <a:solidFill>
                  <a:schemeClr val="tx1"/>
                </a:solidFill>
                <a:ea typeface="宋体" charset="-122"/>
                <a:cs typeface="Times New Roman" pitchFamily="18" charset="0"/>
              </a:rPr>
              <a:t>紫红</a:t>
            </a:r>
            <a:endParaRPr kumimoji="1" lang="nn-NO" altLang="zh-CN" sz="2400" b="1" dirty="0">
              <a:solidFill>
                <a:schemeClr val="tx1"/>
              </a:solidFill>
              <a:ea typeface="宋体" charset="-122"/>
              <a:cs typeface="Times New Roman" pitchFamily="18" charset="0"/>
            </a:endParaRPr>
          </a:p>
          <a:p>
            <a:pPr eaLnBrk="1" hangingPunct="1">
              <a:spcBef>
                <a:spcPts val="0"/>
              </a:spcBef>
              <a:buNone/>
            </a:pPr>
            <a:r>
              <a:rPr kumimoji="1" lang="nn-NO" altLang="zh-CN" sz="2400" b="1" dirty="0">
                <a:solidFill>
                  <a:schemeClr val="tx1"/>
                </a:solidFill>
                <a:ea typeface="宋体" charset="-122"/>
                <a:cs typeface="Times New Roman" pitchFamily="18" charset="0"/>
              </a:rPr>
              <a:t>for (int i = 1; i &lt;= 10; i++) {</a:t>
            </a:r>
          </a:p>
          <a:p>
            <a:pPr eaLnBrk="1" hangingPunct="1">
              <a:spcBef>
                <a:spcPts val="0"/>
              </a:spcBef>
              <a:buNone/>
            </a:pPr>
            <a:r>
              <a:rPr kumimoji="1" lang="nn-NO" altLang="zh-CN" sz="2400" b="1" dirty="0">
                <a:solidFill>
                  <a:schemeClr val="tx1"/>
                </a:solidFill>
                <a:ea typeface="宋体" charset="-122"/>
                <a:cs typeface="Times New Roman" pitchFamily="18" charset="0"/>
              </a:rPr>
              <a:t>       g.drawOval(                                  );</a:t>
            </a:r>
          </a:p>
          <a:p>
            <a:pPr eaLnBrk="1" hangingPunct="1">
              <a:spcBef>
                <a:spcPts val="0"/>
              </a:spcBef>
              <a:buNone/>
            </a:pPr>
            <a:r>
              <a:rPr kumimoji="1" lang="nn-NO" altLang="zh-CN" sz="2400" b="1" dirty="0">
                <a:solidFill>
                  <a:schemeClr val="tx1"/>
                </a:solidFill>
                <a:ea typeface="宋体" charset="-122"/>
                <a:cs typeface="Times New Roman" pitchFamily="18" charset="0"/>
              </a:rPr>
              <a:t>}</a:t>
            </a:r>
          </a:p>
          <a:p>
            <a:pPr eaLnBrk="1" hangingPunct="1">
              <a:spcBef>
                <a:spcPts val="0"/>
              </a:spcBef>
              <a:buNone/>
            </a:pPr>
            <a:endParaRPr kumimoji="1" lang="nn-NO" altLang="zh-CN" sz="2400" b="1" dirty="0">
              <a:solidFill>
                <a:schemeClr val="tx1"/>
              </a:solidFill>
              <a:ea typeface="宋体" charset="-122"/>
              <a:cs typeface="Times New Roman" pitchFamily="18" charset="0"/>
            </a:endParaRPr>
          </a:p>
          <a:p>
            <a:pPr eaLnBrk="1" hangingPunct="1">
              <a:spcBef>
                <a:spcPts val="0"/>
              </a:spcBef>
              <a:buNone/>
            </a:pPr>
            <a:r>
              <a:rPr kumimoji="1" lang="nn-NO" altLang="zh-CN" sz="2400" b="1" dirty="0">
                <a:solidFill>
                  <a:schemeClr val="tx1"/>
                </a:solidFill>
                <a:ea typeface="宋体" charset="-122"/>
                <a:cs typeface="Times New Roman" pitchFamily="18" charset="0"/>
              </a:rPr>
              <a:t>for (int i = 0; i &lt; 10; i++) {</a:t>
            </a:r>
          </a:p>
          <a:p>
            <a:pPr eaLnBrk="1" hangingPunct="1">
              <a:spcBef>
                <a:spcPts val="0"/>
              </a:spcBef>
              <a:buNone/>
            </a:pPr>
            <a:r>
              <a:rPr kumimoji="1" lang="nn-NO" altLang="zh-CN" sz="2400" b="1" dirty="0">
                <a:solidFill>
                  <a:schemeClr val="tx1"/>
                </a:solidFill>
                <a:ea typeface="宋体" charset="-122"/>
                <a:cs typeface="Times New Roman" pitchFamily="18" charset="0"/>
              </a:rPr>
              <a:t>        g.drawRect(</a:t>
            </a:r>
          </a:p>
          <a:p>
            <a:pPr eaLnBrk="1" hangingPunct="1">
              <a:spcBef>
                <a:spcPts val="0"/>
              </a:spcBef>
              <a:buNone/>
            </a:pPr>
            <a:r>
              <a:rPr kumimoji="1" lang="nn-NO" altLang="zh-CN" sz="2400" b="1" dirty="0">
                <a:solidFill>
                  <a:schemeClr val="tx1"/>
                </a:solidFill>
                <a:ea typeface="宋体" charset="-122"/>
                <a:cs typeface="Times New Roman" pitchFamily="18" charset="0"/>
              </a:rPr>
              <a:t>                                                               );</a:t>
            </a:r>
          </a:p>
          <a:p>
            <a:pPr eaLnBrk="1" hangingPunct="1">
              <a:spcBef>
                <a:spcPts val="0"/>
              </a:spcBef>
              <a:buNone/>
            </a:pPr>
            <a:r>
              <a:rPr kumimoji="1" lang="nn-NO" altLang="zh-CN" sz="2400" b="1" dirty="0">
                <a:solidFill>
                  <a:schemeClr val="tx1"/>
                </a:solidFill>
                <a:ea typeface="宋体" charset="-122"/>
                <a:cs typeface="Times New Roman" pitchFamily="18" charset="0"/>
              </a:rPr>
              <a:t>}</a:t>
            </a:r>
            <a:endParaRPr kumimoji="1" lang="en-US" altLang="zh-CN" sz="2400" b="1" dirty="0">
              <a:solidFill>
                <a:schemeClr val="tx1"/>
              </a:solidFill>
              <a:ea typeface="宋体" charset="-122"/>
              <a:cs typeface="Times New Roman" pitchFamily="18"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3297" y="2529750"/>
            <a:ext cx="3804503" cy="2423250"/>
          </a:xfrm>
          <a:prstGeom prst="rect">
            <a:avLst/>
          </a:prstGeom>
        </p:spPr>
      </p:pic>
      <p:sp>
        <p:nvSpPr>
          <p:cNvPr id="7" name="矩形 6"/>
          <p:cNvSpPr/>
          <p:nvPr/>
        </p:nvSpPr>
        <p:spPr>
          <a:xfrm>
            <a:off x="2367780" y="3106800"/>
            <a:ext cx="2509020" cy="461665"/>
          </a:xfrm>
          <a:prstGeom prst="rect">
            <a:avLst/>
          </a:prstGeom>
        </p:spPr>
        <p:txBody>
          <a:bodyPr wrap="none">
            <a:spAutoFit/>
          </a:bodyPr>
          <a:lstStyle/>
          <a:p>
            <a:pPr>
              <a:buNone/>
            </a:pPr>
            <a:r>
              <a:rPr kumimoji="1" lang="nn-NO" altLang="zh-CN" sz="2400" b="1" dirty="0">
                <a:solidFill>
                  <a:srgbClr val="990000"/>
                </a:solidFill>
                <a:latin typeface="Times New Roman" pitchFamily="18" charset="0"/>
                <a:ea typeface="宋体" charset="-122"/>
                <a:cs typeface="Times New Roman" pitchFamily="18" charset="0"/>
              </a:rPr>
              <a:t>30,  50,  20*i, 20*i</a:t>
            </a:r>
            <a:endParaRPr lang="zh-CN" altLang="en-US" sz="2400" dirty="0">
              <a:solidFill>
                <a:srgbClr val="990000"/>
              </a:solidFill>
              <a:latin typeface="Times New Roman" pitchFamily="18" charset="0"/>
              <a:cs typeface="Times New Roman" pitchFamily="18" charset="0"/>
            </a:endParaRPr>
          </a:p>
        </p:txBody>
      </p:sp>
      <p:sp>
        <p:nvSpPr>
          <p:cNvPr id="9" name="矩形 8"/>
          <p:cNvSpPr/>
          <p:nvPr/>
        </p:nvSpPr>
        <p:spPr>
          <a:xfrm>
            <a:off x="1219200" y="4939200"/>
            <a:ext cx="3786614" cy="461665"/>
          </a:xfrm>
          <a:prstGeom prst="rect">
            <a:avLst/>
          </a:prstGeom>
        </p:spPr>
        <p:txBody>
          <a:bodyPr wrap="none">
            <a:spAutoFit/>
          </a:bodyPr>
          <a:lstStyle/>
          <a:p>
            <a:pPr>
              <a:buNone/>
            </a:pPr>
            <a:r>
              <a:rPr kumimoji="1" lang="nn-NO" altLang="zh-CN" sz="2400" b="1">
                <a:solidFill>
                  <a:srgbClr val="990000"/>
                </a:solidFill>
                <a:latin typeface="Times New Roman" pitchFamily="18" charset="0"/>
                <a:ea typeface="宋体" charset="-122"/>
                <a:cs typeface="Times New Roman" pitchFamily="18" charset="0"/>
              </a:rPr>
              <a:t>250,  50+20*i,  200</a:t>
            </a:r>
            <a:r>
              <a:rPr kumimoji="1" lang="en-US" altLang="zh-CN" sz="2400" b="1">
                <a:solidFill>
                  <a:srgbClr val="990000"/>
                </a:solidFill>
                <a:latin typeface="Times New Roman" pitchFamily="18" charset="0"/>
                <a:ea typeface="宋体" charset="-122"/>
                <a:cs typeface="Times New Roman" pitchFamily="18" charset="0"/>
              </a:rPr>
              <a:t>-</a:t>
            </a:r>
            <a:r>
              <a:rPr kumimoji="1" lang="nn-NO" altLang="zh-CN" sz="2400" b="1">
                <a:solidFill>
                  <a:srgbClr val="990000"/>
                </a:solidFill>
                <a:latin typeface="Times New Roman" pitchFamily="18" charset="0"/>
                <a:ea typeface="宋体" charset="-122"/>
                <a:cs typeface="Times New Roman" pitchFamily="18" charset="0"/>
              </a:rPr>
              <a:t>20*i,  20</a:t>
            </a:r>
            <a:endParaRPr kumimoji="1" lang="zh-CN" altLang="en-US" sz="2400" b="1">
              <a:solidFill>
                <a:srgbClr val="990000"/>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280141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如何绘制重复图形？</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31</a:t>
            </a:fld>
            <a:endParaRPr lang="en-US" altLang="zh-CN"/>
          </a:p>
        </p:txBody>
      </p:sp>
      <p:sp>
        <p:nvSpPr>
          <p:cNvPr id="10" name="TextBox 9"/>
          <p:cNvSpPr txBox="1"/>
          <p:nvPr/>
        </p:nvSpPr>
        <p:spPr>
          <a:xfrm>
            <a:off x="2586191" y="5410199"/>
            <a:ext cx="3890809" cy="646331"/>
          </a:xfrm>
          <a:prstGeom prst="rect">
            <a:avLst/>
          </a:prstGeom>
          <a:noFill/>
        </p:spPr>
        <p:txBody>
          <a:bodyPr wrap="none" rtlCol="0">
            <a:spAutoFit/>
          </a:bodyPr>
          <a:lstStyle/>
          <a:p>
            <a:pPr>
              <a:buNone/>
            </a:pPr>
            <a:r>
              <a:rPr lang="zh-CN" altLang="en-US" sz="3600" b="1">
                <a:solidFill>
                  <a:srgbClr val="990000"/>
                </a:solidFill>
                <a:latin typeface="隶书" pitchFamily="49" charset="-122"/>
                <a:ea typeface="隶书" pitchFamily="49" charset="-122"/>
              </a:rPr>
              <a:t>函数化！参数化！</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676400"/>
            <a:ext cx="5486400" cy="3473150"/>
          </a:xfrm>
          <a:prstGeom prst="rect">
            <a:avLst/>
          </a:prstGeom>
        </p:spPr>
      </p:pic>
    </p:spTree>
    <p:extLst>
      <p:ext uri="{BB962C8B-B14F-4D97-AF65-F5344CB8AC3E}">
        <p14:creationId xmlns:p14="http://schemas.microsoft.com/office/powerpoint/2010/main" val="333782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绘制多辆小车</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32</a:t>
            </a:fld>
            <a:endParaRPr lang="en-US" altLang="zh-CN"/>
          </a:p>
        </p:txBody>
      </p:sp>
      <p:sp>
        <p:nvSpPr>
          <p:cNvPr id="5" name="Text Box 3"/>
          <p:cNvSpPr txBox="1">
            <a:spLocks noChangeArrowheads="1"/>
          </p:cNvSpPr>
          <p:nvPr/>
        </p:nvSpPr>
        <p:spPr bwMode="auto">
          <a:xfrm>
            <a:off x="152400" y="1219200"/>
            <a:ext cx="4876800" cy="50167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a:solidFill>
                  <a:schemeClr val="tx1"/>
                </a:solidFill>
                <a:ea typeface="宋体" charset="-122"/>
                <a:cs typeface="Times New Roman" pitchFamily="18" charset="0"/>
              </a:rPr>
              <a:t>import java.awt.*;</a:t>
            </a:r>
          </a:p>
          <a:p>
            <a:pPr eaLnBrk="1" hangingPunct="1">
              <a:spcBef>
                <a:spcPts val="0"/>
              </a:spcBef>
              <a:buNone/>
            </a:pPr>
            <a:r>
              <a:rPr kumimoji="1" lang="en-US" altLang="zh-CN" sz="2000" b="1">
                <a:solidFill>
                  <a:schemeClr val="tx1"/>
                </a:solidFill>
                <a:ea typeface="宋体" charset="-122"/>
                <a:cs typeface="Times New Roman" pitchFamily="18" charset="0"/>
              </a:rPr>
              <a:t>import javax.swing.*;</a:t>
            </a:r>
          </a:p>
          <a:p>
            <a:pPr eaLnBrk="1" hangingPunct="1">
              <a:spcBef>
                <a:spcPts val="0"/>
              </a:spcBef>
              <a:buNone/>
            </a:pPr>
            <a:r>
              <a:rPr kumimoji="1" lang="en-US" altLang="zh-CN" sz="2000" b="1">
                <a:solidFill>
                  <a:schemeClr val="tx1"/>
                </a:solidFill>
                <a:ea typeface="宋体" charset="-122"/>
                <a:cs typeface="Times New Roman" pitchFamily="18" charset="0"/>
              </a:rPr>
              <a:t>public class DrawCars extends  JFrame {</a:t>
            </a:r>
          </a:p>
          <a:p>
            <a:pPr eaLnBrk="1" hangingPunct="1">
              <a:spcBef>
                <a:spcPts val="0"/>
              </a:spcBef>
              <a:buNone/>
            </a:pPr>
            <a:r>
              <a:rPr kumimoji="1" lang="en-US" altLang="zh-CN" sz="2000" b="1">
                <a:solidFill>
                  <a:schemeClr val="tx1"/>
                </a:solidFill>
                <a:ea typeface="宋体" charset="-122"/>
                <a:cs typeface="Times New Roman" pitchFamily="18" charset="0"/>
              </a:rPr>
              <a:t>    public DrawCars () { </a:t>
            </a:r>
          </a:p>
          <a:p>
            <a:pPr eaLnBrk="1" hangingPunct="1">
              <a:spcBef>
                <a:spcPts val="0"/>
              </a:spcBef>
              <a:buNone/>
            </a:pPr>
            <a:r>
              <a:rPr kumimoji="1" lang="en-US" altLang="zh-CN" sz="2000" b="1">
                <a:solidFill>
                  <a:schemeClr val="tx1"/>
                </a:solidFill>
                <a:ea typeface="宋体" charset="-122"/>
                <a:cs typeface="Times New Roman" pitchFamily="18" charset="0"/>
              </a:rPr>
              <a:t>        super("DrawCars");</a:t>
            </a:r>
          </a:p>
          <a:p>
            <a:pPr eaLnBrk="1" hangingPunct="1">
              <a:spcBef>
                <a:spcPts val="0"/>
              </a:spcBef>
              <a:buNone/>
            </a:pPr>
            <a:r>
              <a:rPr kumimoji="1" lang="en-US" altLang="zh-CN" sz="2000" b="1">
                <a:solidFill>
                  <a:schemeClr val="tx1"/>
                </a:solidFill>
                <a:ea typeface="宋体" charset="-122"/>
                <a:cs typeface="Times New Roman" pitchFamily="18" charset="0"/>
              </a:rPr>
              <a:t>        setSize(480, 300); </a:t>
            </a:r>
          </a:p>
          <a:p>
            <a:pPr eaLnBrk="1" hangingPunct="1">
              <a:spcBef>
                <a:spcPts val="0"/>
              </a:spcBef>
              <a:buNone/>
            </a:pPr>
            <a:r>
              <a:rPr kumimoji="1" lang="en-US" altLang="zh-CN" sz="2000" b="1">
                <a:solidFill>
                  <a:schemeClr val="tx1"/>
                </a:solidFill>
                <a:ea typeface="宋体" charset="-122"/>
                <a:cs typeface="Times New Roman" pitchFamily="18" charset="0"/>
              </a:rPr>
              <a:t>        setVisible(true); </a:t>
            </a:r>
          </a:p>
          <a:p>
            <a:pPr eaLnBrk="1" hangingPunct="1">
              <a:spcBef>
                <a:spcPts val="0"/>
              </a:spcBef>
              <a:buNone/>
            </a:pPr>
            <a:r>
              <a:rPr kumimoji="1" lang="en-US" altLang="zh-CN" sz="2000" b="1">
                <a:solidFill>
                  <a:schemeClr val="tx1"/>
                </a:solidFill>
                <a:ea typeface="宋体" charset="-122"/>
                <a:cs typeface="Times New Roman" pitchFamily="18" charset="0"/>
              </a:rPr>
              <a:t>    }</a:t>
            </a:r>
          </a:p>
          <a:p>
            <a:pPr eaLnBrk="1" hangingPunct="1">
              <a:spcBef>
                <a:spcPts val="0"/>
              </a:spcBef>
              <a:buNone/>
            </a:pPr>
            <a:r>
              <a:rPr kumimoji="1" lang="en-US" altLang="zh-CN" sz="2000" b="1">
                <a:solidFill>
                  <a:schemeClr val="tx1"/>
                </a:solidFill>
                <a:ea typeface="宋体" charset="-122"/>
                <a:cs typeface="Times New Roman" pitchFamily="18" charset="0"/>
              </a:rPr>
              <a:t>    public void paint(Graphics g) {</a:t>
            </a:r>
          </a:p>
          <a:p>
            <a:pPr eaLnBrk="1" hangingPunct="1">
              <a:spcBef>
                <a:spcPts val="0"/>
              </a:spcBef>
              <a:buNone/>
            </a:pPr>
            <a:r>
              <a:rPr kumimoji="1" lang="en-US" altLang="zh-CN" sz="2000" b="1">
                <a:solidFill>
                  <a:schemeClr val="tx1"/>
                </a:solidFill>
                <a:ea typeface="宋体" charset="-122"/>
                <a:cs typeface="Times New Roman" pitchFamily="18" charset="0"/>
              </a:rPr>
              <a:t>        super.paint(g);               </a:t>
            </a:r>
          </a:p>
          <a:p>
            <a:pPr eaLnBrk="1" hangingPunct="1">
              <a:spcBef>
                <a:spcPts val="0"/>
              </a:spcBef>
              <a:buNone/>
            </a:pPr>
            <a:r>
              <a:rPr kumimoji="1" lang="en-US" altLang="zh-CN" sz="2000" b="1">
                <a:solidFill>
                  <a:schemeClr val="tx1"/>
                </a:solidFill>
                <a:ea typeface="宋体" charset="-122"/>
                <a:cs typeface="Times New Roman" pitchFamily="18" charset="0"/>
              </a:rPr>
              <a:t>        drawCar(g,  30,  50,  200);</a:t>
            </a:r>
          </a:p>
          <a:p>
            <a:pPr eaLnBrk="1" hangingPunct="1">
              <a:spcBef>
                <a:spcPts val="0"/>
              </a:spcBef>
              <a:buNone/>
            </a:pPr>
            <a:r>
              <a:rPr kumimoji="1" lang="en-US" altLang="zh-CN" sz="2000" b="1">
                <a:solidFill>
                  <a:schemeClr val="tx1"/>
                </a:solidFill>
                <a:ea typeface="宋体" charset="-122"/>
                <a:cs typeface="Times New Roman" pitchFamily="18" charset="0"/>
              </a:rPr>
              <a:t>        drawCar(g,  300,  80,  120);</a:t>
            </a:r>
          </a:p>
          <a:p>
            <a:pPr eaLnBrk="1" hangingPunct="1">
              <a:spcBef>
                <a:spcPts val="0"/>
              </a:spcBef>
              <a:buNone/>
            </a:pPr>
            <a:r>
              <a:rPr kumimoji="1" lang="en-US" altLang="zh-CN" sz="2000" b="1">
                <a:solidFill>
                  <a:schemeClr val="tx1"/>
                </a:solidFill>
                <a:ea typeface="宋体" charset="-122"/>
                <a:cs typeface="Times New Roman" pitchFamily="18" charset="0"/>
              </a:rPr>
              <a:t>        for (int i = 0;  i &lt; 5;  i++) {</a:t>
            </a:r>
          </a:p>
          <a:p>
            <a:pPr eaLnBrk="1" hangingPunct="1">
              <a:spcBef>
                <a:spcPts val="0"/>
              </a:spcBef>
              <a:buNone/>
            </a:pPr>
            <a:r>
              <a:rPr kumimoji="1" lang="en-US" altLang="zh-CN" sz="2000" b="1">
                <a:solidFill>
                  <a:schemeClr val="tx1"/>
                </a:solidFill>
                <a:ea typeface="宋体" charset="-122"/>
                <a:cs typeface="Times New Roman" pitchFamily="18" charset="0"/>
              </a:rPr>
              <a:t>            drawCar(g,  30 + i * 80,  200,  60);</a:t>
            </a:r>
          </a:p>
          <a:p>
            <a:pPr eaLnBrk="1" hangingPunct="1">
              <a:spcBef>
                <a:spcPts val="0"/>
              </a:spcBef>
              <a:buNone/>
            </a:pPr>
            <a:r>
              <a:rPr kumimoji="1" lang="en-US" altLang="zh-CN" sz="2000" b="1">
                <a:solidFill>
                  <a:schemeClr val="tx1"/>
                </a:solidFill>
                <a:ea typeface="宋体" charset="-122"/>
                <a:cs typeface="Times New Roman" pitchFamily="18" charset="0"/>
              </a:rPr>
              <a:t>        }</a:t>
            </a:r>
          </a:p>
          <a:p>
            <a:pPr eaLnBrk="1" hangingPunct="1">
              <a:spcBef>
                <a:spcPts val="0"/>
              </a:spcBef>
              <a:buNone/>
            </a:pPr>
            <a:r>
              <a:rPr kumimoji="1" lang="en-US" altLang="zh-CN" sz="2000" b="1">
                <a:solidFill>
                  <a:schemeClr val="tx1"/>
                </a:solidFill>
                <a:ea typeface="宋体" charset="-122"/>
                <a:cs typeface="Times New Roman" pitchFamily="18" charset="0"/>
              </a:rPr>
              <a:t>    }</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3169985"/>
            <a:ext cx="3779520" cy="2392615"/>
          </a:xfrm>
          <a:prstGeom prst="rect">
            <a:avLst/>
          </a:prstGeom>
        </p:spPr>
      </p:pic>
      <p:sp>
        <p:nvSpPr>
          <p:cNvPr id="8" name="矩形 7"/>
          <p:cNvSpPr/>
          <p:nvPr/>
        </p:nvSpPr>
        <p:spPr>
          <a:xfrm>
            <a:off x="3886200" y="2450068"/>
            <a:ext cx="5181600" cy="400110"/>
          </a:xfrm>
          <a:prstGeom prst="rect">
            <a:avLst/>
          </a:prstGeom>
          <a:solidFill>
            <a:schemeClr val="accent1">
              <a:alpha val="48000"/>
            </a:schemeClr>
          </a:solidFill>
          <a:ln w="25400">
            <a:solidFill>
              <a:schemeClr val="accent1">
                <a:lumMod val="25000"/>
              </a:schemeClr>
            </a:solidFill>
          </a:ln>
        </p:spPr>
        <p:txBody>
          <a:bodyPr wrap="square">
            <a:spAutoFit/>
          </a:bodyPr>
          <a:lstStyle/>
          <a:p>
            <a:pPr>
              <a:buNone/>
            </a:pPr>
            <a:r>
              <a:rPr lang="en-US" altLang="zh-CN" sz="2000" b="1">
                <a:solidFill>
                  <a:srgbClr val="0000FF"/>
                </a:solidFill>
                <a:latin typeface="Times New Roman" pitchFamily="18" charset="0"/>
                <a:cs typeface="Times New Roman" pitchFamily="18" charset="0"/>
              </a:rPr>
              <a:t>void drawCar(Graphics g, int x, int y, int size);</a:t>
            </a:r>
            <a:endParaRPr lang="zh-CN" altLang="en-US" sz="2000" b="1">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3863824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  </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33</a:t>
            </a:fld>
            <a:endParaRPr lang="en-US" altLang="zh-CN"/>
          </a:p>
        </p:txBody>
      </p:sp>
      <p:sp>
        <p:nvSpPr>
          <p:cNvPr id="5" name="Text Box 3"/>
          <p:cNvSpPr txBox="1">
            <a:spLocks noChangeArrowheads="1"/>
          </p:cNvSpPr>
          <p:nvPr/>
        </p:nvSpPr>
        <p:spPr bwMode="auto">
          <a:xfrm>
            <a:off x="304800" y="1463219"/>
            <a:ext cx="8153400"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a:solidFill>
                  <a:schemeClr val="tx1"/>
                </a:solidFill>
                <a:ea typeface="宋体" charset="-122"/>
                <a:cs typeface="Times New Roman" pitchFamily="18" charset="0"/>
              </a:rPr>
              <a:t> public void drawCar(Graphics g,  int x,  int y,  int size) {</a:t>
            </a:r>
          </a:p>
          <a:p>
            <a:pPr eaLnBrk="1" hangingPunct="1">
              <a:spcBef>
                <a:spcPts val="0"/>
              </a:spcBef>
              <a:buNone/>
            </a:pPr>
            <a:r>
              <a:rPr kumimoji="1" lang="en-US" altLang="zh-CN" sz="2000" b="1">
                <a:solidFill>
                  <a:schemeClr val="tx1"/>
                </a:solidFill>
                <a:ea typeface="宋体" charset="-122"/>
                <a:cs typeface="Times New Roman" pitchFamily="18" charset="0"/>
              </a:rPr>
              <a:t>        g.setColor(Color.BLACK);</a:t>
            </a:r>
          </a:p>
          <a:p>
            <a:pPr eaLnBrk="1" hangingPunct="1">
              <a:spcBef>
                <a:spcPts val="0"/>
              </a:spcBef>
              <a:buNone/>
            </a:pPr>
            <a:r>
              <a:rPr kumimoji="1" lang="en-US" altLang="zh-CN" sz="2000" b="1">
                <a:solidFill>
                  <a:schemeClr val="tx1"/>
                </a:solidFill>
                <a:ea typeface="宋体" charset="-122"/>
                <a:cs typeface="Times New Roman" pitchFamily="18" charset="0"/>
              </a:rPr>
              <a:t>        g.fillRect(x,   y,   size,   size / 2);        </a:t>
            </a:r>
          </a:p>
          <a:p>
            <a:pPr eaLnBrk="1" hangingPunct="1">
              <a:spcBef>
                <a:spcPts val="0"/>
              </a:spcBef>
              <a:buNone/>
            </a:pPr>
            <a:r>
              <a:rPr kumimoji="1" lang="en-US" altLang="zh-CN" sz="2000" b="1">
                <a:solidFill>
                  <a:schemeClr val="tx1"/>
                </a:solidFill>
                <a:ea typeface="宋体" charset="-122"/>
                <a:cs typeface="Times New Roman" pitchFamily="18" charset="0"/>
              </a:rPr>
              <a:t>        g.setColor(Color.RED);</a:t>
            </a:r>
          </a:p>
          <a:p>
            <a:pPr eaLnBrk="1" hangingPunct="1">
              <a:spcBef>
                <a:spcPts val="0"/>
              </a:spcBef>
              <a:buNone/>
            </a:pPr>
            <a:r>
              <a:rPr kumimoji="1" lang="en-US" altLang="zh-CN" sz="2000" b="1">
                <a:solidFill>
                  <a:schemeClr val="tx1"/>
                </a:solidFill>
                <a:ea typeface="宋体" charset="-122"/>
                <a:cs typeface="Times New Roman" pitchFamily="18" charset="0"/>
              </a:rPr>
              <a:t>        g.fillOval(x+size/10,   y+2*size/5,   size/5,   size/5);</a:t>
            </a:r>
          </a:p>
          <a:p>
            <a:pPr eaLnBrk="1" hangingPunct="1">
              <a:spcBef>
                <a:spcPts val="0"/>
              </a:spcBef>
              <a:buNone/>
            </a:pPr>
            <a:r>
              <a:rPr kumimoji="1" lang="en-US" altLang="zh-CN" sz="2000" b="1">
                <a:solidFill>
                  <a:schemeClr val="tx1"/>
                </a:solidFill>
                <a:ea typeface="宋体" charset="-122"/>
                <a:cs typeface="Times New Roman" pitchFamily="18" charset="0"/>
              </a:rPr>
              <a:t>        g.fillOval(x+7*size/10,   y+2*size/5,   size/5,   size/5);        </a:t>
            </a:r>
          </a:p>
          <a:p>
            <a:pPr eaLnBrk="1" hangingPunct="1">
              <a:spcBef>
                <a:spcPts val="0"/>
              </a:spcBef>
              <a:buNone/>
            </a:pPr>
            <a:r>
              <a:rPr kumimoji="1" lang="en-US" altLang="zh-CN" sz="2000" b="1">
                <a:solidFill>
                  <a:schemeClr val="tx1"/>
                </a:solidFill>
                <a:ea typeface="宋体" charset="-122"/>
                <a:cs typeface="Times New Roman" pitchFamily="18" charset="0"/>
              </a:rPr>
              <a:t>        g.setColor(Color.CYAN);</a:t>
            </a:r>
          </a:p>
          <a:p>
            <a:pPr eaLnBrk="1" hangingPunct="1">
              <a:spcBef>
                <a:spcPts val="0"/>
              </a:spcBef>
              <a:buNone/>
            </a:pPr>
            <a:r>
              <a:rPr kumimoji="1" lang="en-US" altLang="zh-CN" sz="2000" b="1">
                <a:solidFill>
                  <a:schemeClr val="tx1"/>
                </a:solidFill>
                <a:ea typeface="宋体" charset="-122"/>
                <a:cs typeface="Times New Roman" pitchFamily="18" charset="0"/>
              </a:rPr>
              <a:t>        g.fillRect(x+7*size/10,   y+size/10,   3*size/10,   size/5);</a:t>
            </a:r>
          </a:p>
          <a:p>
            <a:pPr eaLnBrk="1" hangingPunct="1">
              <a:spcBef>
                <a:spcPts val="0"/>
              </a:spcBef>
              <a:buNone/>
            </a:pPr>
            <a:r>
              <a:rPr kumimoji="1" lang="en-US" altLang="zh-CN" sz="2000" b="1">
                <a:solidFill>
                  <a:schemeClr val="tx1"/>
                </a:solidFill>
                <a:ea typeface="宋体" charset="-122"/>
                <a:cs typeface="Times New Roman" pitchFamily="18" charset="0"/>
              </a:rPr>
              <a:t>    }</a:t>
            </a:r>
          </a:p>
          <a:p>
            <a:pPr eaLnBrk="1" hangingPunct="1">
              <a:spcBef>
                <a:spcPts val="0"/>
              </a:spcBef>
              <a:buNone/>
            </a:pPr>
            <a:r>
              <a:rPr kumimoji="1" lang="en-US" altLang="zh-CN" sz="2000" b="1">
                <a:solidFill>
                  <a:schemeClr val="tx1"/>
                </a:solidFill>
                <a:ea typeface="宋体" charset="-122"/>
                <a:cs typeface="Times New Roman" pitchFamily="18" charset="0"/>
              </a:rPr>
              <a:t>        </a:t>
            </a:r>
          </a:p>
          <a:p>
            <a:pPr eaLnBrk="1" hangingPunct="1">
              <a:spcBef>
                <a:spcPts val="0"/>
              </a:spcBef>
              <a:buNone/>
            </a:pPr>
            <a:r>
              <a:rPr kumimoji="1" lang="en-US" altLang="zh-CN" sz="2000" b="1">
                <a:solidFill>
                  <a:schemeClr val="tx1"/>
                </a:solidFill>
                <a:ea typeface="宋体" charset="-122"/>
                <a:cs typeface="Times New Roman" pitchFamily="18" charset="0"/>
              </a:rPr>
              <a:t>    public static void main(String[] args) { </a:t>
            </a:r>
          </a:p>
          <a:p>
            <a:pPr eaLnBrk="1" hangingPunct="1">
              <a:spcBef>
                <a:spcPts val="0"/>
              </a:spcBef>
              <a:buNone/>
            </a:pPr>
            <a:r>
              <a:rPr kumimoji="1" lang="en-US" altLang="zh-CN" sz="2000" b="1">
                <a:solidFill>
                  <a:schemeClr val="tx1"/>
                </a:solidFill>
                <a:ea typeface="宋体" charset="-122"/>
                <a:cs typeface="Times New Roman" pitchFamily="18" charset="0"/>
              </a:rPr>
              <a:t>        DrawCars app = new DrawCars();   </a:t>
            </a:r>
          </a:p>
          <a:p>
            <a:pPr eaLnBrk="1" hangingPunct="1">
              <a:spcBef>
                <a:spcPts val="0"/>
              </a:spcBef>
              <a:buNone/>
            </a:pPr>
            <a:r>
              <a:rPr kumimoji="1" lang="en-US" altLang="zh-CN" sz="2000" b="1">
                <a:solidFill>
                  <a:schemeClr val="tx1"/>
                </a:solidFill>
                <a:ea typeface="宋体" charset="-122"/>
                <a:cs typeface="Times New Roman" pitchFamily="18" charset="0"/>
              </a:rPr>
              <a:t>        app.setDefaultCloseOperation(JFrame.EXIT_ON_CLOSE); </a:t>
            </a:r>
          </a:p>
          <a:p>
            <a:pPr eaLnBrk="1" hangingPunct="1">
              <a:spcBef>
                <a:spcPts val="0"/>
              </a:spcBef>
              <a:buNone/>
            </a:pPr>
            <a:r>
              <a:rPr kumimoji="1" lang="en-US" altLang="zh-CN" sz="2000" b="1">
                <a:solidFill>
                  <a:schemeClr val="tx1"/>
                </a:solidFill>
                <a:ea typeface="宋体" charset="-122"/>
                <a:cs typeface="Times New Roman" pitchFamily="18" charset="0"/>
              </a:rPr>
              <a:t>    }      </a:t>
            </a:r>
          </a:p>
          <a:p>
            <a:pPr eaLnBrk="1" hangingPunct="1">
              <a:spcBef>
                <a:spcPts val="0"/>
              </a:spcBef>
              <a:buNone/>
            </a:pPr>
            <a:r>
              <a:rPr kumimoji="1" lang="en-US" altLang="zh-CN" sz="2000" b="1">
                <a:solidFill>
                  <a:schemeClr val="tx1"/>
                </a:solidFill>
                <a:ea typeface="宋体" charset="-122"/>
                <a:cs typeface="Times New Roman" pitchFamily="18" charset="0"/>
              </a:rPr>
              <a:t>}</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221523"/>
            <a:ext cx="1905000" cy="1146528"/>
          </a:xfrm>
          <a:prstGeom prst="rect">
            <a:avLst/>
          </a:prstGeom>
        </p:spPr>
      </p:pic>
    </p:spTree>
    <p:extLst>
      <p:ext uri="{BB962C8B-B14F-4D97-AF65-F5344CB8AC3E}">
        <p14:creationId xmlns:p14="http://schemas.microsoft.com/office/powerpoint/2010/main" val="3984460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如何实现动画效果？</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34</a:t>
            </a:fld>
            <a:endParaRPr lang="en-US" altLang="zh-CN"/>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00200"/>
            <a:ext cx="6515100" cy="4343400"/>
          </a:xfrm>
          <a:prstGeom prst="rect">
            <a:avLst/>
          </a:prstGeom>
        </p:spPr>
      </p:pic>
      <p:sp>
        <p:nvSpPr>
          <p:cNvPr id="9" name="TextBox 8"/>
          <p:cNvSpPr txBox="1"/>
          <p:nvPr/>
        </p:nvSpPr>
        <p:spPr>
          <a:xfrm>
            <a:off x="7543800" y="2727472"/>
            <a:ext cx="1343638" cy="1311128"/>
          </a:xfrm>
          <a:prstGeom prst="rect">
            <a:avLst/>
          </a:prstGeom>
          <a:noFill/>
        </p:spPr>
        <p:txBody>
          <a:bodyPr wrap="none" rtlCol="0">
            <a:spAutoFit/>
          </a:bodyPr>
          <a:lstStyle/>
          <a:p>
            <a:pPr>
              <a:buNone/>
            </a:pPr>
            <a:r>
              <a:rPr lang="zh-CN" altLang="en-US" sz="3600" b="1">
                <a:solidFill>
                  <a:srgbClr val="0000FF"/>
                </a:solidFill>
                <a:latin typeface="隶书" pitchFamily="49" charset="-122"/>
                <a:ea typeface="隶书" pitchFamily="49" charset="-122"/>
              </a:rPr>
              <a:t>基本</a:t>
            </a:r>
            <a:endParaRPr lang="en-US" altLang="zh-CN" sz="3600" b="1">
              <a:solidFill>
                <a:srgbClr val="0000FF"/>
              </a:solidFill>
              <a:latin typeface="隶书" pitchFamily="49" charset="-122"/>
              <a:ea typeface="隶书" pitchFamily="49" charset="-122"/>
            </a:endParaRPr>
          </a:p>
          <a:p>
            <a:pPr>
              <a:buNone/>
            </a:pPr>
            <a:r>
              <a:rPr lang="zh-CN" altLang="en-US" sz="3600" b="1">
                <a:solidFill>
                  <a:srgbClr val="0000FF"/>
                </a:solidFill>
                <a:latin typeface="隶书" pitchFamily="49" charset="-122"/>
                <a:ea typeface="隶书" pitchFamily="49" charset="-122"/>
              </a:rPr>
              <a:t>思路</a:t>
            </a:r>
            <a:r>
              <a:rPr lang="en-US" altLang="zh-CN" sz="3600" b="1">
                <a:solidFill>
                  <a:srgbClr val="0000FF"/>
                </a:solidFill>
                <a:latin typeface="隶书" pitchFamily="49" charset="-122"/>
                <a:ea typeface="隶书" pitchFamily="49" charset="-122"/>
              </a:rPr>
              <a:t>?</a:t>
            </a:r>
            <a:endParaRPr lang="zh-CN" altLang="en-US" sz="3600" b="1">
              <a:solidFill>
                <a:srgbClr val="0000FF"/>
              </a:solidFill>
              <a:latin typeface="隶书" pitchFamily="49" charset="-122"/>
              <a:ea typeface="隶书" pitchFamily="49" charset="-122"/>
            </a:endParaRPr>
          </a:p>
        </p:txBody>
      </p:sp>
    </p:spTree>
    <p:extLst>
      <p:ext uri="{BB962C8B-B14F-4D97-AF65-F5344CB8AC3E}">
        <p14:creationId xmlns:p14="http://schemas.microsoft.com/office/powerpoint/2010/main" val="60171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TankShooting</a:t>
            </a:r>
            <a:r>
              <a:rPr lang="zh-CN" altLang="en-US"/>
              <a:t>参考代码</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35</a:t>
            </a:fld>
            <a:endParaRPr lang="en-US" altLang="zh-CN"/>
          </a:p>
        </p:txBody>
      </p:sp>
      <p:sp>
        <p:nvSpPr>
          <p:cNvPr id="9" name="Text Box 3"/>
          <p:cNvSpPr txBox="1">
            <a:spLocks noChangeArrowheads="1"/>
          </p:cNvSpPr>
          <p:nvPr/>
        </p:nvSpPr>
        <p:spPr bwMode="auto">
          <a:xfrm>
            <a:off x="457200" y="1371600"/>
            <a:ext cx="8229600"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a:solidFill>
                  <a:schemeClr val="tx1"/>
                </a:solidFill>
                <a:ea typeface="宋体" charset="-122"/>
                <a:cs typeface="Times New Roman" pitchFamily="18" charset="0"/>
              </a:rPr>
              <a:t>public void paint(Graphics g) {</a:t>
            </a:r>
          </a:p>
          <a:p>
            <a:pPr eaLnBrk="1" hangingPunct="1">
              <a:spcBef>
                <a:spcPts val="0"/>
              </a:spcBef>
              <a:buNone/>
            </a:pPr>
            <a:r>
              <a:rPr kumimoji="1" lang="en-US" altLang="zh-CN" sz="2000" b="1">
                <a:solidFill>
                  <a:schemeClr val="tx1"/>
                </a:solidFill>
                <a:ea typeface="宋体" charset="-122"/>
                <a:cs typeface="Times New Roman" pitchFamily="18" charset="0"/>
              </a:rPr>
              <a:t>        super.paint(g);</a:t>
            </a:r>
          </a:p>
          <a:p>
            <a:pPr eaLnBrk="1" hangingPunct="1">
              <a:spcBef>
                <a:spcPts val="0"/>
              </a:spcBef>
              <a:buNone/>
            </a:pPr>
            <a:r>
              <a:rPr kumimoji="1" lang="en-US" altLang="zh-CN" sz="2000" b="1">
                <a:solidFill>
                  <a:schemeClr val="tx1"/>
                </a:solidFill>
                <a:ea typeface="宋体" charset="-122"/>
                <a:cs typeface="Times New Roman" pitchFamily="18" charset="0"/>
              </a:rPr>
              <a:t>        g.setColor(Color.BLACK);</a:t>
            </a:r>
          </a:p>
          <a:p>
            <a:pPr eaLnBrk="1" hangingPunct="1">
              <a:spcBef>
                <a:spcPts val="0"/>
              </a:spcBef>
              <a:buNone/>
            </a:pPr>
            <a:r>
              <a:rPr kumimoji="1" lang="en-US" altLang="zh-CN" sz="2000" b="1">
                <a:solidFill>
                  <a:schemeClr val="tx1"/>
                </a:solidFill>
                <a:ea typeface="宋体" charset="-122"/>
                <a:cs typeface="Times New Roman" pitchFamily="18" charset="0"/>
              </a:rPr>
              <a:t>        g.fillRect(0, 0, 480, 300);</a:t>
            </a:r>
          </a:p>
          <a:p>
            <a:pPr eaLnBrk="1" hangingPunct="1">
              <a:spcBef>
                <a:spcPts val="0"/>
              </a:spcBef>
              <a:buNone/>
            </a:pPr>
            <a:r>
              <a:rPr kumimoji="1" lang="en-US" altLang="zh-CN" sz="2000" b="1">
                <a:solidFill>
                  <a:schemeClr val="tx1"/>
                </a:solidFill>
                <a:ea typeface="宋体" charset="-122"/>
                <a:cs typeface="Times New Roman" pitchFamily="18" charset="0"/>
              </a:rPr>
              <a:t>        ImageIcon icon = new ImageIcon("tank.jpg");</a:t>
            </a:r>
          </a:p>
          <a:p>
            <a:pPr eaLnBrk="1" hangingPunct="1">
              <a:spcBef>
                <a:spcPts val="0"/>
              </a:spcBef>
              <a:buNone/>
            </a:pPr>
            <a:r>
              <a:rPr kumimoji="1" lang="en-US" altLang="zh-CN" sz="2000" b="1">
                <a:solidFill>
                  <a:schemeClr val="tx1"/>
                </a:solidFill>
                <a:ea typeface="宋体" charset="-122"/>
                <a:cs typeface="Times New Roman" pitchFamily="18" charset="0"/>
              </a:rPr>
              <a:t>        Image im = icon.getImage();</a:t>
            </a:r>
          </a:p>
          <a:p>
            <a:pPr eaLnBrk="1" hangingPunct="1">
              <a:spcBef>
                <a:spcPts val="0"/>
              </a:spcBef>
              <a:buNone/>
            </a:pPr>
            <a:r>
              <a:rPr kumimoji="1" lang="en-US" altLang="zh-CN" sz="2000" b="1">
                <a:solidFill>
                  <a:schemeClr val="tx1"/>
                </a:solidFill>
                <a:ea typeface="宋体" charset="-122"/>
                <a:cs typeface="Times New Roman" pitchFamily="18" charset="0"/>
              </a:rPr>
              <a:t>        g.drawImage(im, 10, 120, im.getWidth(null), im.getHeight(null), null);</a:t>
            </a:r>
          </a:p>
          <a:p>
            <a:pPr eaLnBrk="1" hangingPunct="1">
              <a:spcBef>
                <a:spcPts val="0"/>
              </a:spcBef>
              <a:buNone/>
            </a:pPr>
            <a:r>
              <a:rPr kumimoji="1" lang="en-US" altLang="zh-CN" sz="2000" b="1">
                <a:solidFill>
                  <a:schemeClr val="tx1"/>
                </a:solidFill>
                <a:ea typeface="宋体" charset="-122"/>
                <a:cs typeface="Times New Roman" pitchFamily="18" charset="0"/>
              </a:rPr>
              <a:t>        for (int i = 1; i &lt;= 13; i++) {</a:t>
            </a:r>
          </a:p>
          <a:p>
            <a:pPr eaLnBrk="1" hangingPunct="1">
              <a:spcBef>
                <a:spcPts val="0"/>
              </a:spcBef>
              <a:buNone/>
            </a:pPr>
            <a:r>
              <a:rPr kumimoji="1" lang="en-US" altLang="zh-CN" sz="2000" b="1">
                <a:solidFill>
                  <a:schemeClr val="tx1"/>
                </a:solidFill>
                <a:ea typeface="宋体" charset="-122"/>
                <a:cs typeface="Times New Roman" pitchFamily="18" charset="0"/>
              </a:rPr>
              <a:t>            g.setColor(Color.YELLOW);</a:t>
            </a:r>
          </a:p>
          <a:p>
            <a:pPr eaLnBrk="1" hangingPunct="1">
              <a:spcBef>
                <a:spcPts val="0"/>
              </a:spcBef>
              <a:buNone/>
            </a:pPr>
            <a:r>
              <a:rPr kumimoji="1" lang="en-US" altLang="zh-CN" sz="2000" b="1">
                <a:solidFill>
                  <a:schemeClr val="tx1"/>
                </a:solidFill>
                <a:ea typeface="宋体" charset="-122"/>
                <a:cs typeface="Times New Roman" pitchFamily="18" charset="0"/>
              </a:rPr>
              <a:t>            g.fillOval(60+30 * i,   135,   20,   20);</a:t>
            </a:r>
          </a:p>
          <a:p>
            <a:pPr eaLnBrk="1" hangingPunct="1">
              <a:spcBef>
                <a:spcPts val="0"/>
              </a:spcBef>
              <a:buNone/>
            </a:pPr>
            <a:r>
              <a:rPr kumimoji="1" lang="en-US" altLang="zh-CN" sz="2000" b="1">
                <a:solidFill>
                  <a:schemeClr val="tx1"/>
                </a:solidFill>
                <a:ea typeface="宋体" charset="-122"/>
                <a:cs typeface="Times New Roman" pitchFamily="18" charset="0"/>
              </a:rPr>
              <a:t>            try { Thread.sleep(500); } catch(Exception e1){}</a:t>
            </a:r>
          </a:p>
          <a:p>
            <a:pPr eaLnBrk="1" hangingPunct="1">
              <a:spcBef>
                <a:spcPts val="0"/>
              </a:spcBef>
              <a:buNone/>
            </a:pPr>
            <a:r>
              <a:rPr kumimoji="1" lang="en-US" altLang="zh-CN" sz="2000" b="1">
                <a:solidFill>
                  <a:schemeClr val="tx1"/>
                </a:solidFill>
                <a:ea typeface="宋体" charset="-122"/>
                <a:cs typeface="Times New Roman" pitchFamily="18" charset="0"/>
              </a:rPr>
              <a:t>            g.setColor(Color.BLACK);</a:t>
            </a:r>
          </a:p>
          <a:p>
            <a:pPr eaLnBrk="1" hangingPunct="1">
              <a:spcBef>
                <a:spcPts val="0"/>
              </a:spcBef>
              <a:buNone/>
            </a:pPr>
            <a:r>
              <a:rPr kumimoji="1" lang="en-US" altLang="zh-CN" sz="2000" b="1">
                <a:solidFill>
                  <a:schemeClr val="tx1"/>
                </a:solidFill>
                <a:ea typeface="宋体" charset="-122"/>
                <a:cs typeface="Times New Roman" pitchFamily="18" charset="0"/>
              </a:rPr>
              <a:t>            g.fillOval(60+30 * i,   135,   20,   20);          </a:t>
            </a:r>
          </a:p>
          <a:p>
            <a:pPr eaLnBrk="1" hangingPunct="1">
              <a:spcBef>
                <a:spcPts val="0"/>
              </a:spcBef>
              <a:buNone/>
            </a:pPr>
            <a:r>
              <a:rPr kumimoji="1" lang="en-US" altLang="zh-CN" sz="2000" b="1">
                <a:solidFill>
                  <a:schemeClr val="tx1"/>
                </a:solidFill>
                <a:ea typeface="宋体" charset="-122"/>
                <a:cs typeface="Times New Roman" pitchFamily="18" charset="0"/>
              </a:rPr>
              <a:t>        }</a:t>
            </a:r>
          </a:p>
          <a:p>
            <a:pPr eaLnBrk="1" hangingPunct="1">
              <a:spcBef>
                <a:spcPts val="0"/>
              </a:spcBef>
              <a:buNone/>
            </a:pPr>
            <a:r>
              <a:rPr kumimoji="1" lang="en-US" altLang="zh-CN" sz="2000" b="1">
                <a:solidFill>
                  <a:schemeClr val="tx1"/>
                </a:solidFill>
                <a:ea typeface="宋体" charset="-122"/>
                <a:cs typeface="Times New Roman" pitchFamily="18" charset="0"/>
              </a:rPr>
              <a:t>    }</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4800600"/>
            <a:ext cx="3040380" cy="1918875"/>
          </a:xfrm>
          <a:prstGeom prst="rect">
            <a:avLst/>
          </a:prstGeom>
        </p:spPr>
      </p:pic>
    </p:spTree>
    <p:extLst>
      <p:ext uri="{BB962C8B-B14F-4D97-AF65-F5344CB8AC3E}">
        <p14:creationId xmlns:p14="http://schemas.microsoft.com/office/powerpoint/2010/main" val="1829306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教学内容</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36</a:t>
            </a:fld>
            <a:endParaRPr lang="en-US" altLang="zh-CN"/>
          </a:p>
        </p:txBody>
      </p:sp>
      <p:sp>
        <p:nvSpPr>
          <p:cNvPr id="6" name="Line 11"/>
          <p:cNvSpPr>
            <a:spLocks noChangeShapeType="1"/>
          </p:cNvSpPr>
          <p:nvPr/>
        </p:nvSpPr>
        <p:spPr bwMode="auto">
          <a:xfrm>
            <a:off x="2438400" y="2354262"/>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 name="Text Box 12"/>
          <p:cNvSpPr txBox="1">
            <a:spLocks noChangeArrowheads="1"/>
          </p:cNvSpPr>
          <p:nvPr/>
        </p:nvSpPr>
        <p:spPr bwMode="auto">
          <a:xfrm>
            <a:off x="2700338" y="1774825"/>
            <a:ext cx="1008609" cy="584775"/>
          </a:xfrm>
          <a:prstGeom prst="rect">
            <a:avLst/>
          </a:prstGeom>
          <a:noFill/>
          <a:ln w="9525" algn="ctr">
            <a:noFill/>
            <a:miter lim="800000"/>
            <a:headEnd/>
            <a:tailEnd/>
          </a:ln>
        </p:spPr>
        <p:txBody>
          <a:bodyPr wrap="none">
            <a:spAutoFit/>
          </a:bodyPr>
          <a:lstStyle/>
          <a:p>
            <a:pPr eaLnBrk="0" hangingPunct="0">
              <a:buNone/>
            </a:pPr>
            <a:r>
              <a:rPr lang="zh-CN" altLang="en-US" sz="3200" b="1">
                <a:ea typeface="宋体" charset="-122"/>
              </a:rPr>
              <a:t>概述</a:t>
            </a:r>
            <a:endParaRPr lang="en-US" altLang="zh-CN" sz="3200" b="1">
              <a:ea typeface="宋体" charset="-122"/>
            </a:endParaRPr>
          </a:p>
        </p:txBody>
      </p:sp>
      <p:grpSp>
        <p:nvGrpSpPr>
          <p:cNvPr id="3" name="Group 45"/>
          <p:cNvGrpSpPr>
            <a:grpSpLocks/>
          </p:cNvGrpSpPr>
          <p:nvPr/>
        </p:nvGrpSpPr>
        <p:grpSpPr bwMode="auto">
          <a:xfrm>
            <a:off x="1828800" y="1851025"/>
            <a:ext cx="608013" cy="533400"/>
            <a:chOff x="1152" y="1275"/>
            <a:chExt cx="383" cy="336"/>
          </a:xfrm>
        </p:grpSpPr>
        <p:grpSp>
          <p:nvGrpSpPr>
            <p:cNvPr id="5" name="Group 3"/>
            <p:cNvGrpSpPr>
              <a:grpSpLocks/>
            </p:cNvGrpSpPr>
            <p:nvPr/>
          </p:nvGrpSpPr>
          <p:grpSpPr bwMode="auto">
            <a:xfrm>
              <a:off x="1152" y="1275"/>
              <a:ext cx="383" cy="336"/>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13"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0" name="Text Box 13"/>
            <p:cNvSpPr txBox="1">
              <a:spLocks noChangeArrowheads="1"/>
            </p:cNvSpPr>
            <p:nvPr/>
          </p:nvSpPr>
          <p:spPr bwMode="gray">
            <a:xfrm>
              <a:off x="1235" y="1298"/>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1</a:t>
              </a:r>
            </a:p>
          </p:txBody>
        </p:sp>
      </p:grpSp>
      <p:sp>
        <p:nvSpPr>
          <p:cNvPr id="14" name="Line 14"/>
          <p:cNvSpPr>
            <a:spLocks noChangeShapeType="1"/>
          </p:cNvSpPr>
          <p:nvPr/>
        </p:nvSpPr>
        <p:spPr bwMode="auto">
          <a:xfrm>
            <a:off x="2438400" y="3289600"/>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15" name="Text Box 15"/>
          <p:cNvSpPr txBox="1">
            <a:spLocks noChangeArrowheads="1"/>
          </p:cNvSpPr>
          <p:nvPr/>
        </p:nvSpPr>
        <p:spPr bwMode="auto">
          <a:xfrm>
            <a:off x="2700338" y="2689225"/>
            <a:ext cx="2627642" cy="584775"/>
          </a:xfrm>
          <a:prstGeom prst="rect">
            <a:avLst/>
          </a:prstGeom>
          <a:noFill/>
          <a:ln w="9525" algn="ctr">
            <a:noFill/>
            <a:miter lim="800000"/>
            <a:headEnd/>
            <a:tailEnd/>
          </a:ln>
        </p:spPr>
        <p:txBody>
          <a:bodyPr wrap="none">
            <a:spAutoFit/>
          </a:bodyPr>
          <a:lstStyle/>
          <a:p>
            <a:pPr eaLnBrk="0" hangingPunct="0">
              <a:buNone/>
            </a:pPr>
            <a:r>
              <a:rPr lang="en-US" altLang="zh-CN" sz="3200" b="1">
                <a:latin typeface="Times New Roman" pitchFamily="18" charset="0"/>
                <a:ea typeface="宋体" charset="-122"/>
                <a:cs typeface="Times New Roman" pitchFamily="18" charset="0"/>
              </a:rPr>
              <a:t>Graphics</a:t>
            </a:r>
            <a:r>
              <a:rPr lang="zh-CN" altLang="en-US" sz="3200" b="1">
                <a:ea typeface="宋体" charset="-122"/>
              </a:rPr>
              <a:t>绘图</a:t>
            </a:r>
            <a:endParaRPr lang="en-US" altLang="zh-CN" sz="3200" b="1">
              <a:ea typeface="宋体" charset="-122"/>
            </a:endParaRPr>
          </a:p>
        </p:txBody>
      </p:sp>
      <p:grpSp>
        <p:nvGrpSpPr>
          <p:cNvPr id="8" name="Group 46"/>
          <p:cNvGrpSpPr>
            <a:grpSpLocks/>
          </p:cNvGrpSpPr>
          <p:nvPr/>
        </p:nvGrpSpPr>
        <p:grpSpPr bwMode="auto">
          <a:xfrm>
            <a:off x="1828800" y="2789284"/>
            <a:ext cx="608013" cy="533400"/>
            <a:chOff x="1152" y="1851"/>
            <a:chExt cx="383" cy="336"/>
          </a:xfrm>
        </p:grpSpPr>
        <p:grpSp>
          <p:nvGrpSpPr>
            <p:cNvPr id="9" name="Group 7"/>
            <p:cNvGrpSpPr>
              <a:grpSpLocks/>
            </p:cNvGrpSpPr>
            <p:nvPr/>
          </p:nvGrpSpPr>
          <p:grpSpPr bwMode="auto">
            <a:xfrm>
              <a:off x="1152" y="1851"/>
              <a:ext cx="383" cy="336"/>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1"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8"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2</a:t>
              </a:r>
            </a:p>
          </p:txBody>
        </p:sp>
      </p:grpSp>
      <p:sp>
        <p:nvSpPr>
          <p:cNvPr id="22" name="Line 25"/>
          <p:cNvSpPr>
            <a:spLocks noChangeShapeType="1"/>
          </p:cNvSpPr>
          <p:nvPr/>
        </p:nvSpPr>
        <p:spPr bwMode="auto">
          <a:xfrm>
            <a:off x="2438400" y="4195225"/>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3" name="Text Box 26"/>
          <p:cNvSpPr txBox="1">
            <a:spLocks noChangeArrowheads="1"/>
          </p:cNvSpPr>
          <p:nvPr/>
        </p:nvSpPr>
        <p:spPr bwMode="auto">
          <a:xfrm>
            <a:off x="2700338" y="3603625"/>
            <a:ext cx="2079415" cy="584775"/>
          </a:xfrm>
          <a:prstGeom prst="rect">
            <a:avLst/>
          </a:prstGeom>
          <a:noFill/>
          <a:ln w="9525" algn="ctr">
            <a:noFill/>
            <a:miter lim="800000"/>
            <a:headEnd/>
            <a:tailEnd/>
          </a:ln>
        </p:spPr>
        <p:txBody>
          <a:bodyPr wrap="none">
            <a:spAutoFit/>
          </a:bodyPr>
          <a:lstStyle/>
          <a:p>
            <a:pPr eaLnBrk="0" hangingPunct="0">
              <a:buNone/>
            </a:pPr>
            <a:r>
              <a:rPr lang="en-US" altLang="zh-CN" sz="3200" b="1">
                <a:solidFill>
                  <a:srgbClr val="FF0000"/>
                </a:solidFill>
                <a:latin typeface="Times New Roman" pitchFamily="18" charset="0"/>
                <a:ea typeface="宋体" charset="-122"/>
                <a:cs typeface="Times New Roman" pitchFamily="18" charset="0"/>
              </a:rPr>
              <a:t>Swing</a:t>
            </a:r>
            <a:r>
              <a:rPr lang="zh-CN" altLang="en-US" sz="3200" b="1">
                <a:solidFill>
                  <a:srgbClr val="FF0000"/>
                </a:solidFill>
                <a:ea typeface="宋体" charset="-122"/>
              </a:rPr>
              <a:t>组件</a:t>
            </a:r>
            <a:endParaRPr lang="en-US" altLang="zh-CN" sz="3200" b="1">
              <a:solidFill>
                <a:srgbClr val="FF0000"/>
              </a:solidFill>
              <a:ea typeface="宋体" charset="-122"/>
            </a:endParaRPr>
          </a:p>
        </p:txBody>
      </p:sp>
      <p:grpSp>
        <p:nvGrpSpPr>
          <p:cNvPr id="16" name="Group 47"/>
          <p:cNvGrpSpPr>
            <a:grpSpLocks/>
          </p:cNvGrpSpPr>
          <p:nvPr/>
        </p:nvGrpSpPr>
        <p:grpSpPr bwMode="auto">
          <a:xfrm>
            <a:off x="1828800" y="3693055"/>
            <a:ext cx="608013" cy="533400"/>
            <a:chOff x="1152" y="2413"/>
            <a:chExt cx="383" cy="336"/>
          </a:xfrm>
        </p:grpSpPr>
        <p:grpSp>
          <p:nvGrpSpPr>
            <p:cNvPr id="17" name="Group 17"/>
            <p:cNvGrpSpPr>
              <a:grpSpLocks/>
            </p:cNvGrpSpPr>
            <p:nvPr/>
          </p:nvGrpSpPr>
          <p:grpSpPr bwMode="auto">
            <a:xfrm>
              <a:off x="1152" y="2413"/>
              <a:ext cx="383" cy="336"/>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9"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26" name="Text Box 27"/>
            <p:cNvSpPr txBox="1">
              <a:spLocks noChangeArrowheads="1"/>
            </p:cNvSpPr>
            <p:nvPr/>
          </p:nvSpPr>
          <p:spPr bwMode="gray">
            <a:xfrm>
              <a:off x="1235" y="2443"/>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3</a:t>
              </a:r>
            </a:p>
          </p:txBody>
        </p:sp>
      </p:grpSp>
      <p:sp>
        <p:nvSpPr>
          <p:cNvPr id="30" name="Line 14"/>
          <p:cNvSpPr>
            <a:spLocks noChangeShapeType="1"/>
          </p:cNvSpPr>
          <p:nvPr/>
        </p:nvSpPr>
        <p:spPr bwMode="auto">
          <a:xfrm>
            <a:off x="2438400" y="5148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 name="Text Box 15"/>
          <p:cNvSpPr txBox="1">
            <a:spLocks noChangeArrowheads="1"/>
          </p:cNvSpPr>
          <p:nvPr/>
        </p:nvSpPr>
        <p:spPr bwMode="auto">
          <a:xfrm>
            <a:off x="2700338" y="4572000"/>
            <a:ext cx="2079415" cy="584775"/>
          </a:xfrm>
          <a:prstGeom prst="rect">
            <a:avLst/>
          </a:prstGeom>
          <a:noFill/>
          <a:ln w="9525" algn="ctr">
            <a:noFill/>
            <a:miter lim="800000"/>
            <a:headEnd/>
            <a:tailEnd/>
          </a:ln>
        </p:spPr>
        <p:txBody>
          <a:bodyPr wrap="none">
            <a:spAutoFit/>
          </a:bodyPr>
          <a:lstStyle/>
          <a:p>
            <a:pPr eaLnBrk="0" hangingPunct="0">
              <a:buNone/>
            </a:pPr>
            <a:r>
              <a:rPr lang="en-US" altLang="zh-CN" sz="3200" b="1">
                <a:solidFill>
                  <a:schemeClr val="tx2"/>
                </a:solidFill>
                <a:latin typeface="Times New Roman" pitchFamily="18" charset="0"/>
                <a:ea typeface="宋体" charset="-122"/>
                <a:cs typeface="Times New Roman" pitchFamily="18" charset="0"/>
              </a:rPr>
              <a:t>Swing</a:t>
            </a:r>
            <a:r>
              <a:rPr lang="zh-CN" altLang="en-US" sz="3200" b="1">
                <a:solidFill>
                  <a:schemeClr val="tx2"/>
                </a:solidFill>
                <a:latin typeface="Times New Roman" pitchFamily="18" charset="0"/>
                <a:ea typeface="宋体" charset="-122"/>
                <a:cs typeface="Times New Roman" pitchFamily="18" charset="0"/>
              </a:rPr>
              <a:t>举例</a:t>
            </a:r>
            <a:endParaRPr lang="en-US" altLang="zh-CN" sz="3200" b="1">
              <a:solidFill>
                <a:schemeClr val="tx2"/>
              </a:solidFill>
              <a:ea typeface="宋体" charset="-122"/>
            </a:endParaRPr>
          </a:p>
        </p:txBody>
      </p:sp>
      <p:grpSp>
        <p:nvGrpSpPr>
          <p:cNvPr id="24" name="Group 46"/>
          <p:cNvGrpSpPr>
            <a:grpSpLocks/>
          </p:cNvGrpSpPr>
          <p:nvPr/>
        </p:nvGrpSpPr>
        <p:grpSpPr bwMode="auto">
          <a:xfrm>
            <a:off x="1828800" y="4625975"/>
            <a:ext cx="608013" cy="533400"/>
            <a:chOff x="1152" y="1851"/>
            <a:chExt cx="383" cy="336"/>
          </a:xfrm>
        </p:grpSpPr>
        <p:grpSp>
          <p:nvGrpSpPr>
            <p:cNvPr id="25" name="Group 7"/>
            <p:cNvGrpSpPr>
              <a:grpSpLocks/>
            </p:cNvGrpSpPr>
            <p:nvPr/>
          </p:nvGrpSpPr>
          <p:grpSpPr bwMode="auto">
            <a:xfrm>
              <a:off x="1152" y="1851"/>
              <a:ext cx="383" cy="336"/>
              <a:chOff x="3174" y="2656"/>
              <a:chExt cx="1549" cy="1351"/>
            </a:xfrm>
          </p:grpSpPr>
          <p:sp>
            <p:nvSpPr>
              <p:cNvPr id="3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3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37"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4</a:t>
              </a:r>
            </a:p>
          </p:txBody>
        </p:sp>
      </p:grpSp>
    </p:spTree>
    <p:extLst>
      <p:ext uri="{BB962C8B-B14F-4D97-AF65-F5344CB8AC3E}">
        <p14:creationId xmlns:p14="http://schemas.microsoft.com/office/powerpoint/2010/main" val="3160152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1</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Swing</a:t>
            </a:r>
            <a:r>
              <a:rPr lang="zh-CN" altLang="en-US">
                <a:latin typeface="Times New Roman" pitchFamily="18" charset="0"/>
                <a:cs typeface="Times New Roman" pitchFamily="18" charset="0"/>
              </a:rPr>
              <a:t>概述</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37</a:t>
            </a:fld>
            <a:endParaRPr lang="en-US" altLang="zh-CN" dirty="0"/>
          </a:p>
        </p:txBody>
      </p:sp>
      <p:sp>
        <p:nvSpPr>
          <p:cNvPr id="5" name="内容占位符 2"/>
          <p:cNvSpPr>
            <a:spLocks noGrp="1"/>
          </p:cNvSpPr>
          <p:nvPr>
            <p:ph idx="1"/>
          </p:nvPr>
        </p:nvSpPr>
        <p:spPr>
          <a:xfrm>
            <a:off x="762000" y="1371600"/>
            <a:ext cx="7696200" cy="4953000"/>
          </a:xfrm>
        </p:spPr>
        <p:txBody>
          <a:bodyPr/>
          <a:lstStyle/>
          <a:p>
            <a:r>
              <a:rPr lang="zh-CN" altLang="en-US" sz="3200">
                <a:latin typeface="Times New Roman" pitchFamily="18" charset="0"/>
                <a:cs typeface="Times New Roman" pitchFamily="18" charset="0"/>
              </a:rPr>
              <a:t>基本的</a:t>
            </a:r>
            <a:r>
              <a:rPr lang="en-US" altLang="zh-CN" sz="3200">
                <a:latin typeface="Times New Roman" pitchFamily="18" charset="0"/>
                <a:cs typeface="Times New Roman" pitchFamily="18" charset="0"/>
              </a:rPr>
              <a:t>GUI</a:t>
            </a:r>
            <a:r>
              <a:rPr lang="zh-CN" altLang="en-US" sz="3200">
                <a:latin typeface="Times New Roman" pitchFamily="18" charset="0"/>
                <a:cs typeface="Times New Roman" pitchFamily="18" charset="0"/>
              </a:rPr>
              <a:t>元素都在两个包中实现：</a:t>
            </a:r>
            <a:r>
              <a:rPr lang="en-US" altLang="zh-CN" sz="3200">
                <a:latin typeface="Times New Roman" pitchFamily="18" charset="0"/>
                <a:cs typeface="Times New Roman" pitchFamily="18" charset="0"/>
              </a:rPr>
              <a:t>java.awt</a:t>
            </a:r>
            <a:r>
              <a:rPr lang="zh-CN" altLang="en-US" sz="3200">
                <a:latin typeface="Times New Roman" pitchFamily="18" charset="0"/>
                <a:cs typeface="Times New Roman" pitchFamily="18" charset="0"/>
              </a:rPr>
              <a:t>和</a:t>
            </a:r>
            <a:r>
              <a:rPr lang="en-US" altLang="zh-CN" sz="3200">
                <a:latin typeface="Times New Roman" pitchFamily="18" charset="0"/>
                <a:cs typeface="Times New Roman" pitchFamily="18" charset="0"/>
              </a:rPr>
              <a:t>javax.swing</a:t>
            </a:r>
          </a:p>
          <a:p>
            <a:pPr>
              <a:spcBef>
                <a:spcPts val="1200"/>
              </a:spcBef>
            </a:pPr>
            <a:r>
              <a:rPr lang="en-US" altLang="zh-CN" sz="3200">
                <a:latin typeface="Times New Roman" pitchFamily="18" charset="0"/>
                <a:cs typeface="Times New Roman" pitchFamily="18" charset="0"/>
              </a:rPr>
              <a:t>Abstract Windowing Toolkit(AWT)</a:t>
            </a:r>
            <a:endParaRPr lang="en-US" altLang="zh-CN" sz="3200" dirty="0">
              <a:latin typeface="Times New Roman" pitchFamily="18" charset="0"/>
              <a:cs typeface="Times New Roman" pitchFamily="18" charset="0"/>
            </a:endParaRPr>
          </a:p>
          <a:p>
            <a:pPr lvl="1">
              <a:spcBef>
                <a:spcPts val="600"/>
              </a:spcBef>
              <a:spcAft>
                <a:spcPts val="0"/>
              </a:spcAft>
            </a:pPr>
            <a:r>
              <a:rPr lang="en-US" altLang="zh-CN" sz="2800">
                <a:latin typeface="Times New Roman" pitchFamily="18" charset="0"/>
                <a:cs typeface="Times New Roman" pitchFamily="18" charset="0"/>
              </a:rPr>
              <a:t>JDK1.0</a:t>
            </a:r>
            <a:r>
              <a:rPr lang="zh-CN" altLang="en-US" sz="2800">
                <a:latin typeface="Times New Roman" pitchFamily="18" charset="0"/>
                <a:cs typeface="Times New Roman" pitchFamily="18" charset="0"/>
              </a:rPr>
              <a:t>中引入的一组</a:t>
            </a:r>
            <a:r>
              <a:rPr lang="en-US" altLang="zh-CN" sz="2800">
                <a:latin typeface="Times New Roman" pitchFamily="18" charset="0"/>
                <a:cs typeface="Times New Roman" pitchFamily="18" charset="0"/>
              </a:rPr>
              <a:t>GUI</a:t>
            </a:r>
            <a:r>
              <a:rPr lang="zh-CN" altLang="en-US" sz="2800">
                <a:latin typeface="Times New Roman" pitchFamily="18" charset="0"/>
                <a:cs typeface="Times New Roman" pitchFamily="18" charset="0"/>
              </a:rPr>
              <a:t>组件，依赖于本地</a:t>
            </a:r>
            <a:r>
              <a:rPr lang="en-US" altLang="zh-CN" sz="2800">
                <a:latin typeface="Times New Roman" pitchFamily="18" charset="0"/>
                <a:cs typeface="Times New Roman" pitchFamily="18" charset="0"/>
              </a:rPr>
              <a:t>GUI</a:t>
            </a:r>
            <a:r>
              <a:rPr lang="zh-CN" altLang="en-US" sz="2800">
                <a:latin typeface="Times New Roman" pitchFamily="18" charset="0"/>
                <a:cs typeface="Times New Roman" pitchFamily="18" charset="0"/>
              </a:rPr>
              <a:t>，在不同</a:t>
            </a:r>
            <a:r>
              <a:rPr lang="en-US" altLang="zh-CN" sz="2800">
                <a:latin typeface="Times New Roman" pitchFamily="18" charset="0"/>
                <a:cs typeface="Times New Roman" pitchFamily="18" charset="0"/>
              </a:rPr>
              <a:t>OS</a:t>
            </a:r>
            <a:r>
              <a:rPr lang="zh-CN" altLang="en-US" sz="2800">
                <a:latin typeface="Times New Roman" pitchFamily="18" charset="0"/>
                <a:cs typeface="Times New Roman" pitchFamily="18" charset="0"/>
              </a:rPr>
              <a:t>平台上显示不同</a:t>
            </a:r>
            <a:endParaRPr lang="en-US" altLang="zh-CN" sz="2800" dirty="0">
              <a:latin typeface="Times New Roman" pitchFamily="18" charset="0"/>
              <a:cs typeface="Times New Roman" pitchFamily="18" charset="0"/>
            </a:endParaRPr>
          </a:p>
          <a:p>
            <a:pPr>
              <a:spcBef>
                <a:spcPts val="1200"/>
              </a:spcBef>
            </a:pPr>
            <a:r>
              <a:rPr lang="en-US" altLang="zh-CN" sz="3200">
                <a:latin typeface="Times New Roman" pitchFamily="18" charset="0"/>
                <a:cs typeface="Times New Roman" pitchFamily="18" charset="0"/>
              </a:rPr>
              <a:t>Swing</a:t>
            </a:r>
          </a:p>
          <a:p>
            <a:pPr lvl="1">
              <a:spcBef>
                <a:spcPts val="0"/>
              </a:spcBef>
            </a:pPr>
            <a:r>
              <a:rPr lang="en-US" altLang="zh-CN">
                <a:latin typeface="Times New Roman" pitchFamily="18" charset="0"/>
                <a:cs typeface="Times New Roman" pitchFamily="18" charset="0"/>
              </a:rPr>
              <a:t>Java1.2</a:t>
            </a:r>
            <a:r>
              <a:rPr lang="zh-CN" altLang="en-US">
                <a:latin typeface="Times New Roman" pitchFamily="18" charset="0"/>
                <a:cs typeface="Times New Roman" pitchFamily="18" charset="0"/>
              </a:rPr>
              <a:t>推出，基于</a:t>
            </a:r>
            <a:r>
              <a:rPr lang="en-US" altLang="zh-CN">
                <a:latin typeface="Times New Roman" pitchFamily="18" charset="0"/>
                <a:cs typeface="Times New Roman" pitchFamily="18" charset="0"/>
              </a:rPr>
              <a:t>AWT</a:t>
            </a:r>
            <a:r>
              <a:rPr lang="zh-CN" altLang="en-US">
                <a:latin typeface="Times New Roman" pitchFamily="18" charset="0"/>
                <a:cs typeface="Times New Roman" pitchFamily="18" charset="0"/>
              </a:rPr>
              <a:t>，纯</a:t>
            </a:r>
            <a:r>
              <a:rPr lang="en-US" altLang="zh-CN">
                <a:latin typeface="Times New Roman" pitchFamily="18" charset="0"/>
                <a:cs typeface="Times New Roman" pitchFamily="18" charset="0"/>
              </a:rPr>
              <a:t>Java</a:t>
            </a:r>
            <a:r>
              <a:rPr lang="zh-CN" altLang="en-US">
                <a:latin typeface="Times New Roman" pitchFamily="18" charset="0"/>
                <a:cs typeface="Times New Roman" pitchFamily="18" charset="0"/>
              </a:rPr>
              <a:t>实现，类名加</a:t>
            </a:r>
            <a:r>
              <a:rPr lang="en-US" altLang="zh-CN">
                <a:latin typeface="Times New Roman" pitchFamily="18" charset="0"/>
                <a:cs typeface="Times New Roman" pitchFamily="18" charset="0"/>
              </a:rPr>
              <a:t>J</a:t>
            </a:r>
          </a:p>
          <a:p>
            <a:pPr lvl="1">
              <a:spcBef>
                <a:spcPts val="0"/>
              </a:spcBef>
            </a:pPr>
            <a:r>
              <a:rPr lang="zh-CN" altLang="en-US">
                <a:latin typeface="Times New Roman" pitchFamily="18" charset="0"/>
                <a:cs typeface="Times New Roman" pitchFamily="18" charset="0"/>
              </a:rPr>
              <a:t>不同平台上的应用程序显示风格一致</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dissolve">
                                      <p:cBhvr>
                                        <p:cTn id="20" dur="500"/>
                                        <p:tgtEl>
                                          <p:spTgt spid="5">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dissolve">
                                      <p:cBhvr>
                                        <p:cTn id="23" dur="500"/>
                                        <p:tgtEl>
                                          <p:spTgt spid="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dissolve">
                                      <p:cBhvr>
                                        <p:cTn id="2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Swing</a:t>
            </a:r>
            <a:r>
              <a:rPr lang="zh-CN" altLang="en-US">
                <a:latin typeface="Times New Roman" panose="02020603050405020304" pitchFamily="18" charset="0"/>
                <a:cs typeface="Times New Roman" panose="02020603050405020304" pitchFamily="18" charset="0"/>
              </a:rPr>
              <a:t>相关类</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38</a:t>
            </a:fld>
            <a:endParaRPr lang="en-US" altLang="zh-CN"/>
          </a:p>
        </p:txBody>
      </p:sp>
      <p:sp>
        <p:nvSpPr>
          <p:cNvPr id="6" name="Text Box 5"/>
          <p:cNvSpPr txBox="1">
            <a:spLocks noChangeArrowheads="1"/>
          </p:cNvSpPr>
          <p:nvPr/>
        </p:nvSpPr>
        <p:spPr bwMode="auto">
          <a:xfrm>
            <a:off x="261937" y="3657600"/>
            <a:ext cx="118745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Object</a:t>
            </a:r>
          </a:p>
        </p:txBody>
      </p:sp>
      <p:sp>
        <p:nvSpPr>
          <p:cNvPr id="7" name="Text Box 7"/>
          <p:cNvSpPr txBox="1">
            <a:spLocks noChangeArrowheads="1"/>
          </p:cNvSpPr>
          <p:nvPr/>
        </p:nvSpPr>
        <p:spPr bwMode="auto">
          <a:xfrm>
            <a:off x="1962150" y="1879600"/>
            <a:ext cx="1468437"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AWTEvent</a:t>
            </a:r>
          </a:p>
        </p:txBody>
      </p:sp>
      <p:sp>
        <p:nvSpPr>
          <p:cNvPr id="9" name="Text Box 9"/>
          <p:cNvSpPr txBox="1">
            <a:spLocks noChangeArrowheads="1"/>
          </p:cNvSpPr>
          <p:nvPr/>
        </p:nvSpPr>
        <p:spPr bwMode="auto">
          <a:xfrm>
            <a:off x="1962149" y="3352800"/>
            <a:ext cx="1465200" cy="40011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Component</a:t>
            </a:r>
          </a:p>
        </p:txBody>
      </p:sp>
      <p:sp>
        <p:nvSpPr>
          <p:cNvPr id="11" name="Text Box 11"/>
          <p:cNvSpPr txBox="1">
            <a:spLocks noChangeArrowheads="1"/>
          </p:cNvSpPr>
          <p:nvPr/>
        </p:nvSpPr>
        <p:spPr bwMode="auto">
          <a:xfrm>
            <a:off x="1962150" y="4419600"/>
            <a:ext cx="2187575" cy="40011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MenuComponent</a:t>
            </a:r>
          </a:p>
        </p:txBody>
      </p:sp>
      <p:sp>
        <p:nvSpPr>
          <p:cNvPr id="12" name="Text Box 12"/>
          <p:cNvSpPr txBox="1">
            <a:spLocks noChangeArrowheads="1"/>
          </p:cNvSpPr>
          <p:nvPr/>
        </p:nvSpPr>
        <p:spPr bwMode="auto">
          <a:xfrm>
            <a:off x="1962150" y="5486400"/>
            <a:ext cx="274320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LayoutManager</a:t>
            </a:r>
          </a:p>
        </p:txBody>
      </p:sp>
      <p:sp>
        <p:nvSpPr>
          <p:cNvPr id="13" name="Text Box 13"/>
          <p:cNvSpPr txBox="1">
            <a:spLocks noChangeArrowheads="1"/>
          </p:cNvSpPr>
          <p:nvPr/>
        </p:nvSpPr>
        <p:spPr bwMode="auto">
          <a:xfrm>
            <a:off x="3619499" y="3352800"/>
            <a:ext cx="1292400" cy="39960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Container</a:t>
            </a:r>
          </a:p>
        </p:txBody>
      </p:sp>
      <p:sp>
        <p:nvSpPr>
          <p:cNvPr id="14" name="Text Box 14"/>
          <p:cNvSpPr txBox="1">
            <a:spLocks noChangeArrowheads="1"/>
          </p:cNvSpPr>
          <p:nvPr/>
        </p:nvSpPr>
        <p:spPr bwMode="auto">
          <a:xfrm>
            <a:off x="4835525" y="2133600"/>
            <a:ext cx="91440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Panel</a:t>
            </a:r>
          </a:p>
        </p:txBody>
      </p:sp>
      <p:sp>
        <p:nvSpPr>
          <p:cNvPr id="15" name="Text Box 15"/>
          <p:cNvSpPr txBox="1">
            <a:spLocks noChangeArrowheads="1"/>
          </p:cNvSpPr>
          <p:nvPr/>
        </p:nvSpPr>
        <p:spPr bwMode="auto">
          <a:xfrm>
            <a:off x="6207124" y="2133600"/>
            <a:ext cx="941387" cy="40011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Applet</a:t>
            </a:r>
          </a:p>
        </p:txBody>
      </p:sp>
      <p:sp>
        <p:nvSpPr>
          <p:cNvPr id="16" name="Text Box 16"/>
          <p:cNvSpPr txBox="1">
            <a:spLocks noChangeArrowheads="1"/>
          </p:cNvSpPr>
          <p:nvPr/>
        </p:nvSpPr>
        <p:spPr bwMode="auto">
          <a:xfrm>
            <a:off x="4683125" y="4343400"/>
            <a:ext cx="129540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Window</a:t>
            </a:r>
          </a:p>
        </p:txBody>
      </p:sp>
      <p:sp>
        <p:nvSpPr>
          <p:cNvPr id="17" name="Text Box 17"/>
          <p:cNvSpPr txBox="1">
            <a:spLocks noChangeArrowheads="1"/>
          </p:cNvSpPr>
          <p:nvPr/>
        </p:nvSpPr>
        <p:spPr bwMode="auto">
          <a:xfrm>
            <a:off x="6207125" y="4343400"/>
            <a:ext cx="106680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Frame</a:t>
            </a:r>
          </a:p>
        </p:txBody>
      </p:sp>
      <p:sp>
        <p:nvSpPr>
          <p:cNvPr id="18" name="Line 18"/>
          <p:cNvSpPr>
            <a:spLocks noChangeShapeType="1"/>
          </p:cNvSpPr>
          <p:nvPr/>
        </p:nvSpPr>
        <p:spPr bwMode="auto">
          <a:xfrm>
            <a:off x="1738800" y="2088000"/>
            <a:ext cx="1587" cy="3618000"/>
          </a:xfrm>
          <a:prstGeom prst="line">
            <a:avLst/>
          </a:prstGeom>
          <a:noFill/>
          <a:ln w="9525">
            <a:solidFill>
              <a:schemeClr val="tx1"/>
            </a:solidFill>
            <a:round/>
            <a:headEnd/>
            <a:tailEnd/>
          </a:ln>
        </p:spPr>
        <p:txBody>
          <a:bodyPr wrap="none" anchor="ctr"/>
          <a:lstStyle/>
          <a:p>
            <a:pPr>
              <a:buNone/>
            </a:pPr>
            <a:endParaRPr lang="zh-CN" altLang="en-US" b="1"/>
          </a:p>
        </p:txBody>
      </p:sp>
      <p:sp>
        <p:nvSpPr>
          <p:cNvPr id="19" name="Line 19"/>
          <p:cNvSpPr>
            <a:spLocks noChangeShapeType="1"/>
          </p:cNvSpPr>
          <p:nvPr/>
        </p:nvSpPr>
        <p:spPr bwMode="auto">
          <a:xfrm>
            <a:off x="1733550" y="21082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1" name="Line 21"/>
          <p:cNvSpPr>
            <a:spLocks noChangeShapeType="1"/>
          </p:cNvSpPr>
          <p:nvPr/>
        </p:nvSpPr>
        <p:spPr bwMode="auto">
          <a:xfrm>
            <a:off x="1733550" y="35814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3" name="Line 23"/>
          <p:cNvSpPr>
            <a:spLocks noChangeShapeType="1"/>
          </p:cNvSpPr>
          <p:nvPr/>
        </p:nvSpPr>
        <p:spPr bwMode="auto">
          <a:xfrm>
            <a:off x="1733550" y="46482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4" name="Line 24"/>
          <p:cNvSpPr>
            <a:spLocks noChangeShapeType="1"/>
          </p:cNvSpPr>
          <p:nvPr/>
        </p:nvSpPr>
        <p:spPr bwMode="auto">
          <a:xfrm>
            <a:off x="1733550" y="57150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5" name="Line 25"/>
          <p:cNvSpPr>
            <a:spLocks noChangeShapeType="1"/>
          </p:cNvSpPr>
          <p:nvPr/>
        </p:nvSpPr>
        <p:spPr bwMode="auto">
          <a:xfrm>
            <a:off x="1504950" y="38862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6" name="Line 26"/>
          <p:cNvSpPr>
            <a:spLocks noChangeShapeType="1"/>
          </p:cNvSpPr>
          <p:nvPr/>
        </p:nvSpPr>
        <p:spPr bwMode="auto">
          <a:xfrm>
            <a:off x="3390900" y="35814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7" name="Line 27"/>
          <p:cNvSpPr>
            <a:spLocks noChangeShapeType="1"/>
          </p:cNvSpPr>
          <p:nvPr/>
        </p:nvSpPr>
        <p:spPr bwMode="auto">
          <a:xfrm>
            <a:off x="5749925" y="2362200"/>
            <a:ext cx="4572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8" name="Line 28"/>
          <p:cNvSpPr>
            <a:spLocks noChangeShapeType="1"/>
          </p:cNvSpPr>
          <p:nvPr/>
        </p:nvSpPr>
        <p:spPr bwMode="auto">
          <a:xfrm>
            <a:off x="5978525" y="45720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9" name="Line 29"/>
          <p:cNvSpPr>
            <a:spLocks noChangeShapeType="1"/>
          </p:cNvSpPr>
          <p:nvPr/>
        </p:nvSpPr>
        <p:spPr bwMode="auto">
          <a:xfrm flipV="1">
            <a:off x="4149725" y="2362200"/>
            <a:ext cx="685800" cy="990600"/>
          </a:xfrm>
          <a:prstGeom prst="line">
            <a:avLst/>
          </a:prstGeom>
          <a:noFill/>
          <a:ln w="9525">
            <a:solidFill>
              <a:schemeClr val="tx1"/>
            </a:solidFill>
            <a:round/>
            <a:headEnd/>
            <a:tailEnd/>
          </a:ln>
        </p:spPr>
        <p:txBody>
          <a:bodyPr wrap="none" anchor="ctr"/>
          <a:lstStyle/>
          <a:p>
            <a:pPr>
              <a:buNone/>
            </a:pPr>
            <a:endParaRPr lang="zh-CN" altLang="en-US" b="1"/>
          </a:p>
        </p:txBody>
      </p:sp>
      <p:sp>
        <p:nvSpPr>
          <p:cNvPr id="30" name="Line 30"/>
          <p:cNvSpPr>
            <a:spLocks noChangeShapeType="1"/>
          </p:cNvSpPr>
          <p:nvPr/>
        </p:nvSpPr>
        <p:spPr bwMode="auto">
          <a:xfrm>
            <a:off x="4149725" y="3810000"/>
            <a:ext cx="533400" cy="838200"/>
          </a:xfrm>
          <a:prstGeom prst="line">
            <a:avLst/>
          </a:prstGeom>
          <a:noFill/>
          <a:ln w="9525">
            <a:solidFill>
              <a:schemeClr val="tx1"/>
            </a:solidFill>
            <a:round/>
            <a:headEnd/>
            <a:tailEnd/>
          </a:ln>
        </p:spPr>
        <p:txBody>
          <a:bodyPr wrap="none" anchor="ctr"/>
          <a:lstStyle/>
          <a:p>
            <a:pPr>
              <a:buNone/>
            </a:pPr>
            <a:endParaRPr lang="zh-CN" altLang="en-US" b="1"/>
          </a:p>
        </p:txBody>
      </p:sp>
      <p:sp>
        <p:nvSpPr>
          <p:cNvPr id="31" name="Text Box 0"/>
          <p:cNvSpPr txBox="1">
            <a:spLocks noChangeArrowheads="1"/>
          </p:cNvSpPr>
          <p:nvPr/>
        </p:nvSpPr>
        <p:spPr bwMode="auto">
          <a:xfrm>
            <a:off x="7605712" y="4319588"/>
            <a:ext cx="1066800" cy="406400"/>
          </a:xfrm>
          <a:prstGeom prst="rect">
            <a:avLst/>
          </a:prstGeom>
          <a:noFill/>
          <a:ln w="9525">
            <a:solidFill>
              <a:schemeClr val="bg2"/>
            </a:solidFill>
            <a:miter lim="800000"/>
            <a:headEnd/>
            <a:tailEnd/>
          </a:ln>
        </p:spPr>
        <p:txBody>
          <a:bodyPr>
            <a:spAutoFit/>
          </a:bodyPr>
          <a:lstStyle/>
          <a:p>
            <a:pPr>
              <a:buNone/>
            </a:pPr>
            <a:r>
              <a:rPr kumimoji="1" lang="en-US" altLang="zh-CN" sz="2000" b="1" dirty="0" err="1">
                <a:solidFill>
                  <a:srgbClr val="990000"/>
                </a:solidFill>
                <a:latin typeface="Times New Roman" pitchFamily="18" charset="0"/>
              </a:rPr>
              <a:t>JFrame</a:t>
            </a:r>
            <a:endParaRPr kumimoji="1" lang="en-US" altLang="zh-CN" sz="2000" b="1" dirty="0">
              <a:solidFill>
                <a:srgbClr val="990000"/>
              </a:solidFill>
              <a:latin typeface="Times New Roman" pitchFamily="18" charset="0"/>
            </a:endParaRPr>
          </a:p>
        </p:txBody>
      </p:sp>
      <p:sp>
        <p:nvSpPr>
          <p:cNvPr id="32" name="Line 1"/>
          <p:cNvSpPr>
            <a:spLocks noChangeShapeType="1"/>
          </p:cNvSpPr>
          <p:nvPr/>
        </p:nvSpPr>
        <p:spPr bwMode="auto">
          <a:xfrm>
            <a:off x="7377112" y="4548188"/>
            <a:ext cx="228600" cy="1587"/>
          </a:xfrm>
          <a:prstGeom prst="line">
            <a:avLst/>
          </a:prstGeom>
          <a:noFill/>
          <a:ln w="9525">
            <a:solidFill>
              <a:schemeClr val="tx1"/>
            </a:solidFill>
            <a:round/>
            <a:headEnd/>
            <a:tailEnd/>
          </a:ln>
        </p:spPr>
        <p:txBody>
          <a:bodyPr wrap="none" anchor="ctr"/>
          <a:lstStyle/>
          <a:p>
            <a:pPr>
              <a:buNone/>
            </a:pPr>
            <a:endParaRPr lang="zh-CN" altLang="en-US" b="1"/>
          </a:p>
        </p:txBody>
      </p:sp>
      <p:sp>
        <p:nvSpPr>
          <p:cNvPr id="33" name="Text Box 2"/>
          <p:cNvSpPr txBox="1">
            <a:spLocks noChangeArrowheads="1"/>
          </p:cNvSpPr>
          <p:nvPr/>
        </p:nvSpPr>
        <p:spPr bwMode="auto">
          <a:xfrm>
            <a:off x="7605712" y="2159000"/>
            <a:ext cx="1081088" cy="406400"/>
          </a:xfrm>
          <a:prstGeom prst="rect">
            <a:avLst/>
          </a:prstGeom>
          <a:noFill/>
          <a:ln w="9525">
            <a:solidFill>
              <a:schemeClr val="bg2"/>
            </a:solidFill>
            <a:miter lim="800000"/>
            <a:headEnd/>
            <a:tailEnd/>
          </a:ln>
        </p:spPr>
        <p:txBody>
          <a:bodyPr>
            <a:spAutoFit/>
          </a:bodyPr>
          <a:lstStyle/>
          <a:p>
            <a:pPr>
              <a:buNone/>
            </a:pPr>
            <a:r>
              <a:rPr kumimoji="1" lang="en-US" altLang="zh-CN" sz="2000" b="1" dirty="0" err="1">
                <a:solidFill>
                  <a:srgbClr val="990000"/>
                </a:solidFill>
                <a:latin typeface="Times New Roman" pitchFamily="18" charset="0"/>
              </a:rPr>
              <a:t>JApplet</a:t>
            </a:r>
            <a:endParaRPr kumimoji="1" lang="en-US" altLang="zh-CN" sz="2000" b="1" dirty="0">
              <a:solidFill>
                <a:srgbClr val="990000"/>
              </a:solidFill>
              <a:latin typeface="Times New Roman" pitchFamily="18" charset="0"/>
            </a:endParaRPr>
          </a:p>
        </p:txBody>
      </p:sp>
      <p:sp>
        <p:nvSpPr>
          <p:cNvPr id="34" name="Line 3"/>
          <p:cNvSpPr>
            <a:spLocks noChangeShapeType="1"/>
          </p:cNvSpPr>
          <p:nvPr/>
        </p:nvSpPr>
        <p:spPr bwMode="auto">
          <a:xfrm>
            <a:off x="7148512" y="2387600"/>
            <a:ext cx="4572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35" name="Text Box 4"/>
          <p:cNvSpPr txBox="1">
            <a:spLocks noChangeArrowheads="1"/>
          </p:cNvSpPr>
          <p:nvPr/>
        </p:nvSpPr>
        <p:spPr bwMode="auto">
          <a:xfrm>
            <a:off x="5127625" y="3335338"/>
            <a:ext cx="1685925" cy="406400"/>
          </a:xfrm>
          <a:prstGeom prst="rect">
            <a:avLst/>
          </a:prstGeom>
          <a:noFill/>
          <a:ln w="9525">
            <a:solidFill>
              <a:schemeClr val="bg2"/>
            </a:solidFill>
            <a:miter lim="800000"/>
            <a:headEnd/>
            <a:tailEnd/>
          </a:ln>
        </p:spPr>
        <p:txBody>
          <a:bodyPr>
            <a:spAutoFit/>
          </a:bodyPr>
          <a:lstStyle/>
          <a:p>
            <a:pPr>
              <a:buNone/>
            </a:pPr>
            <a:r>
              <a:rPr kumimoji="1" lang="en-US" altLang="zh-CN" sz="2000" b="1" dirty="0" err="1">
                <a:solidFill>
                  <a:srgbClr val="990000"/>
                </a:solidFill>
                <a:latin typeface="Times New Roman" pitchFamily="18" charset="0"/>
              </a:rPr>
              <a:t>JComponent</a:t>
            </a:r>
            <a:endParaRPr kumimoji="1" lang="en-US" altLang="zh-CN" sz="2000" b="1" dirty="0">
              <a:solidFill>
                <a:srgbClr val="990000"/>
              </a:solidFill>
              <a:latin typeface="Times New Roman" pitchFamily="18" charset="0"/>
            </a:endParaRPr>
          </a:p>
        </p:txBody>
      </p:sp>
      <p:sp>
        <p:nvSpPr>
          <p:cNvPr id="36" name="Line 5"/>
          <p:cNvSpPr>
            <a:spLocks noChangeShapeType="1"/>
          </p:cNvSpPr>
          <p:nvPr/>
        </p:nvSpPr>
        <p:spPr bwMode="auto">
          <a:xfrm>
            <a:off x="4899025" y="3563938"/>
            <a:ext cx="228600" cy="1587"/>
          </a:xfrm>
          <a:prstGeom prst="line">
            <a:avLst/>
          </a:prstGeom>
          <a:noFill/>
          <a:ln w="9525">
            <a:solidFill>
              <a:schemeClr val="tx1"/>
            </a:solidFill>
            <a:round/>
            <a:headEnd/>
            <a:tailEnd/>
          </a:ln>
        </p:spPr>
        <p:txBody>
          <a:bodyPr wrap="none" anchor="ctr"/>
          <a:lstStyle/>
          <a:p>
            <a:pPr>
              <a:buNone/>
            </a:pPr>
            <a:endParaRPr lang="zh-CN" altLang="en-US" b="1"/>
          </a:p>
        </p:txBody>
      </p:sp>
      <p:sp>
        <p:nvSpPr>
          <p:cNvPr id="37" name="Text Box 6"/>
          <p:cNvSpPr txBox="1">
            <a:spLocks noChangeArrowheads="1"/>
          </p:cNvSpPr>
          <p:nvPr/>
        </p:nvSpPr>
        <p:spPr bwMode="auto">
          <a:xfrm>
            <a:off x="7042150" y="3311525"/>
            <a:ext cx="1066800" cy="406400"/>
          </a:xfrm>
          <a:prstGeom prst="rect">
            <a:avLst/>
          </a:prstGeom>
          <a:noFill/>
          <a:ln w="9525">
            <a:solidFill>
              <a:schemeClr val="bg2"/>
            </a:solidFill>
            <a:miter lim="800000"/>
            <a:headEnd/>
            <a:tailEnd/>
          </a:ln>
        </p:spPr>
        <p:txBody>
          <a:bodyPr>
            <a:spAutoFit/>
          </a:bodyPr>
          <a:lstStyle/>
          <a:p>
            <a:pPr>
              <a:buNone/>
            </a:pPr>
            <a:r>
              <a:rPr kumimoji="1" lang="en-US" altLang="zh-CN" sz="2000" b="1" dirty="0" err="1">
                <a:solidFill>
                  <a:srgbClr val="990000"/>
                </a:solidFill>
                <a:latin typeface="Times New Roman" pitchFamily="18" charset="0"/>
              </a:rPr>
              <a:t>JPanel</a:t>
            </a:r>
            <a:endParaRPr kumimoji="1" lang="en-US" altLang="zh-CN" sz="2000" b="1" dirty="0">
              <a:solidFill>
                <a:srgbClr val="990000"/>
              </a:solidFill>
              <a:latin typeface="Times New Roman" pitchFamily="18" charset="0"/>
            </a:endParaRPr>
          </a:p>
        </p:txBody>
      </p:sp>
      <p:sp>
        <p:nvSpPr>
          <p:cNvPr id="38" name="Line 7"/>
          <p:cNvSpPr>
            <a:spLocks noChangeShapeType="1"/>
          </p:cNvSpPr>
          <p:nvPr/>
        </p:nvSpPr>
        <p:spPr bwMode="auto">
          <a:xfrm>
            <a:off x="6813550" y="3540125"/>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39" name="矩形 38"/>
          <p:cNvSpPr/>
          <p:nvPr/>
        </p:nvSpPr>
        <p:spPr bwMode="auto">
          <a:xfrm>
            <a:off x="1828800" y="3200400"/>
            <a:ext cx="5105400" cy="762000"/>
          </a:xfrm>
          <a:prstGeom prst="rect">
            <a:avLst/>
          </a:prstGeom>
          <a:solidFill>
            <a:schemeClr val="accent2">
              <a:lumMod val="40000"/>
              <a:lumOff val="60000"/>
              <a:alpha val="35000"/>
            </a:scheme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Tree>
    <p:extLst>
      <p:ext uri="{BB962C8B-B14F-4D97-AF65-F5344CB8AC3E}">
        <p14:creationId xmlns:p14="http://schemas.microsoft.com/office/powerpoint/2010/main" val="110494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组件</a:t>
            </a:r>
            <a:r>
              <a:rPr lang="en-US" altLang="zh-CN">
                <a:latin typeface="Times New Roman" pitchFamily="18" charset="0"/>
                <a:cs typeface="Times New Roman" pitchFamily="18" charset="0"/>
              </a:rPr>
              <a:t>(Component)</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39</a:t>
            </a:fld>
            <a:endParaRPr lang="en-US" altLang="zh-CN" dirty="0"/>
          </a:p>
        </p:txBody>
      </p:sp>
      <p:sp>
        <p:nvSpPr>
          <p:cNvPr id="5" name="内容占位符 2"/>
          <p:cNvSpPr>
            <a:spLocks noGrp="1"/>
          </p:cNvSpPr>
          <p:nvPr>
            <p:ph idx="1"/>
          </p:nvPr>
        </p:nvSpPr>
        <p:spPr>
          <a:xfrm>
            <a:off x="762000" y="1676400"/>
            <a:ext cx="7696200" cy="4267200"/>
          </a:xfrm>
        </p:spPr>
        <p:txBody>
          <a:bodyPr/>
          <a:lstStyle/>
          <a:p>
            <a:r>
              <a:rPr lang="zh-CN" altLang="en-US" sz="3200" dirty="0">
                <a:latin typeface="Times New Roman" pitchFamily="18" charset="0"/>
                <a:cs typeface="Times New Roman" pitchFamily="18" charset="0"/>
              </a:rPr>
              <a:t>组件是</a:t>
            </a:r>
            <a:r>
              <a:rPr lang="en-US" altLang="zh-CN" sz="3200" dirty="0">
                <a:latin typeface="Times New Roman" pitchFamily="18" charset="0"/>
                <a:cs typeface="Times New Roman" pitchFamily="18" charset="0"/>
              </a:rPr>
              <a:t>Java</a:t>
            </a:r>
            <a:r>
              <a:rPr lang="zh-CN" altLang="en-US" sz="3200" dirty="0">
                <a:latin typeface="Times New Roman" pitchFamily="18" charset="0"/>
                <a:cs typeface="Times New Roman" pitchFamily="18" charset="0"/>
              </a:rPr>
              <a:t>图形用户界面最基本的组成部分，它是一个可以图形化的方式显示在屏幕上并能与用户进行交互的对象，如按钮、标签等。</a:t>
            </a:r>
            <a:endParaRPr lang="en-US" altLang="zh-CN"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字符 </a:t>
            </a:r>
            <a:r>
              <a:rPr lang="en-US" altLang="zh-CN">
                <a:latin typeface="Times New Roman" panose="02020603050405020304" pitchFamily="18" charset="0"/>
                <a:cs typeface="Times New Roman" panose="02020603050405020304" pitchFamily="18" charset="0"/>
              </a:rPr>
              <a:t>VS </a:t>
            </a:r>
            <a:r>
              <a:rPr lang="zh-CN" altLang="en-US">
                <a:latin typeface="Times New Roman" panose="02020603050405020304" pitchFamily="18" charset="0"/>
                <a:cs typeface="Times New Roman" panose="02020603050405020304" pitchFamily="18" charset="0"/>
              </a:rPr>
              <a:t>图形界面</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a:t>
            </a:fld>
            <a:endParaRPr lang="en-US" altLang="zh-CN"/>
          </a:p>
        </p:txBody>
      </p:sp>
      <p:sp>
        <p:nvSpPr>
          <p:cNvPr id="7" name="TextBox 6"/>
          <p:cNvSpPr txBox="1"/>
          <p:nvPr/>
        </p:nvSpPr>
        <p:spPr>
          <a:xfrm>
            <a:off x="1156480" y="5410200"/>
            <a:ext cx="2348720" cy="523220"/>
          </a:xfrm>
          <a:prstGeom prst="rect">
            <a:avLst/>
          </a:prstGeom>
          <a:noFill/>
        </p:spPr>
        <p:txBody>
          <a:bodyPr wrap="none" rtlCol="0">
            <a:spAutoFit/>
          </a:bodyPr>
          <a:lstStyle/>
          <a:p>
            <a:pPr>
              <a:buNone/>
            </a:pPr>
            <a:r>
              <a:rPr lang="zh-CN" altLang="en-US" sz="2800" b="1">
                <a:solidFill>
                  <a:srgbClr val="0000FF"/>
                </a:solidFill>
                <a:latin typeface="宋体" pitchFamily="2" charset="-122"/>
                <a:ea typeface="宋体" pitchFamily="2" charset="-122"/>
                <a:cs typeface="Times New Roman" pitchFamily="18" charset="0"/>
              </a:rPr>
              <a:t>字符用户界面</a:t>
            </a:r>
          </a:p>
        </p:txBody>
      </p:sp>
      <p:pic>
        <p:nvPicPr>
          <p:cNvPr id="10" name="图片 9" descr="无标题.jpg"/>
          <p:cNvPicPr>
            <a:picLocks noChangeAspect="1"/>
          </p:cNvPicPr>
          <p:nvPr/>
        </p:nvPicPr>
        <p:blipFill>
          <a:blip r:embed="rId2" cstate="print"/>
          <a:stretch>
            <a:fillRect/>
          </a:stretch>
        </p:blipFill>
        <p:spPr>
          <a:xfrm>
            <a:off x="76201" y="2057400"/>
            <a:ext cx="5486400" cy="3124200"/>
          </a:xfrm>
          <a:prstGeom prst="rect">
            <a:avLst/>
          </a:prstGeom>
        </p:spPr>
      </p:pic>
      <p:pic>
        <p:nvPicPr>
          <p:cNvPr id="11" name="图片 10" descr="无标题.jpg"/>
          <p:cNvPicPr>
            <a:picLocks noChangeAspect="1"/>
          </p:cNvPicPr>
          <p:nvPr/>
        </p:nvPicPr>
        <p:blipFill>
          <a:blip r:embed="rId3" cstate="print"/>
          <a:stretch>
            <a:fillRect/>
          </a:stretch>
        </p:blipFill>
        <p:spPr>
          <a:xfrm>
            <a:off x="4876800" y="2057400"/>
            <a:ext cx="4199890" cy="3124200"/>
          </a:xfrm>
          <a:prstGeom prst="rect">
            <a:avLst/>
          </a:prstGeom>
        </p:spPr>
      </p:pic>
      <p:sp>
        <p:nvSpPr>
          <p:cNvPr id="12" name="TextBox 11"/>
          <p:cNvSpPr txBox="1"/>
          <p:nvPr/>
        </p:nvSpPr>
        <p:spPr>
          <a:xfrm>
            <a:off x="5791200" y="5410200"/>
            <a:ext cx="2348720" cy="523220"/>
          </a:xfrm>
          <a:prstGeom prst="rect">
            <a:avLst/>
          </a:prstGeom>
          <a:noFill/>
        </p:spPr>
        <p:txBody>
          <a:bodyPr wrap="none" rtlCol="0">
            <a:spAutoFit/>
          </a:bodyPr>
          <a:lstStyle/>
          <a:p>
            <a:pPr>
              <a:buNone/>
            </a:pPr>
            <a:r>
              <a:rPr lang="zh-CN" altLang="en-US" sz="2800" b="1">
                <a:solidFill>
                  <a:srgbClr val="0000FF"/>
                </a:solidFill>
                <a:latin typeface="宋体" pitchFamily="2" charset="-122"/>
                <a:ea typeface="宋体" pitchFamily="2" charset="-122"/>
                <a:cs typeface="Times New Roman" pitchFamily="18" charset="0"/>
              </a:rPr>
              <a:t>图形用户界面</a:t>
            </a:r>
          </a:p>
        </p:txBody>
      </p:sp>
    </p:spTree>
    <p:extLst>
      <p:ext uri="{BB962C8B-B14F-4D97-AF65-F5344CB8AC3E}">
        <p14:creationId xmlns:p14="http://schemas.microsoft.com/office/powerpoint/2010/main" val="1127298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2</a:t>
            </a:r>
            <a:r>
              <a:rPr lang="zh-CN" altLang="en-US">
                <a:latin typeface="Times New Roman" pitchFamily="18" charset="0"/>
                <a:cs typeface="Times New Roman" pitchFamily="18" charset="0"/>
              </a:rPr>
              <a:t>、容器</a:t>
            </a:r>
            <a:r>
              <a:rPr lang="en-US" altLang="zh-CN">
                <a:latin typeface="Times New Roman" pitchFamily="18" charset="0"/>
                <a:cs typeface="Times New Roman" pitchFamily="18" charset="0"/>
              </a:rPr>
              <a:t>(Container)</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40</a:t>
            </a:fld>
            <a:endParaRPr lang="en-US" altLang="zh-CN" dirty="0"/>
          </a:p>
        </p:txBody>
      </p:sp>
      <p:sp>
        <p:nvSpPr>
          <p:cNvPr id="5" name="内容占位符 2"/>
          <p:cNvSpPr>
            <a:spLocks noGrp="1"/>
          </p:cNvSpPr>
          <p:nvPr>
            <p:ph idx="1"/>
          </p:nvPr>
        </p:nvSpPr>
        <p:spPr>
          <a:xfrm>
            <a:off x="762000" y="1219200"/>
            <a:ext cx="7696200" cy="4953000"/>
          </a:xfrm>
        </p:spPr>
        <p:txBody>
          <a:bodyPr/>
          <a:lstStyle/>
          <a:p>
            <a:pPr>
              <a:spcBef>
                <a:spcPts val="1200"/>
              </a:spcBef>
            </a:pPr>
            <a:r>
              <a:rPr lang="zh-CN" altLang="en-US" sz="3200">
                <a:latin typeface="Times New Roman" pitchFamily="18" charset="0"/>
                <a:cs typeface="Times New Roman" pitchFamily="18" charset="0"/>
              </a:rPr>
              <a:t>容器：</a:t>
            </a:r>
            <a:r>
              <a:rPr lang="en-US" altLang="zh-CN" sz="3200">
                <a:latin typeface="Times New Roman" pitchFamily="18" charset="0"/>
                <a:cs typeface="Times New Roman" pitchFamily="18" charset="0"/>
              </a:rPr>
              <a:t>Component</a:t>
            </a:r>
            <a:r>
              <a:rPr lang="zh-CN" altLang="en-US" sz="3200">
                <a:latin typeface="Times New Roman" pitchFamily="18" charset="0"/>
                <a:cs typeface="Times New Roman" pitchFamily="18" charset="0"/>
              </a:rPr>
              <a:t>的子类，具有组件的所有性质，另外还具有容纳其他组件和容器的功能。</a:t>
            </a:r>
            <a:endParaRPr lang="en-US" altLang="zh-CN" sz="3200">
              <a:latin typeface="Times New Roman" pitchFamily="18" charset="0"/>
              <a:cs typeface="Times New Roman" pitchFamily="18" charset="0"/>
            </a:endParaRPr>
          </a:p>
          <a:p>
            <a:pPr>
              <a:spcBef>
                <a:spcPts val="1200"/>
              </a:spcBef>
            </a:pPr>
            <a:r>
              <a:rPr lang="zh-CN" altLang="en-US" sz="3200">
                <a:latin typeface="Times New Roman" pitchFamily="18" charset="0"/>
                <a:cs typeface="Times New Roman" pitchFamily="18" charset="0"/>
              </a:rPr>
              <a:t>顶层容器：</a:t>
            </a:r>
            <a:r>
              <a:rPr lang="en-US" altLang="zh-CN">
                <a:latin typeface="Times New Roman" pitchFamily="18" charset="0"/>
                <a:cs typeface="Times New Roman" pitchFamily="18" charset="0"/>
              </a:rPr>
              <a:t>Applet</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Dialog</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Frame</a:t>
            </a:r>
            <a:endParaRPr lang="en-US" altLang="zh-CN" dirty="0">
              <a:latin typeface="Times New Roman" pitchFamily="18" charset="0"/>
              <a:cs typeface="Times New Roman" pitchFamily="18" charset="0"/>
            </a:endParaRPr>
          </a:p>
        </p:txBody>
      </p:sp>
      <p:pic>
        <p:nvPicPr>
          <p:cNvPr id="6" name="Picture 4"/>
          <p:cNvPicPr>
            <a:picLocks noChangeAspect="1" noChangeArrowheads="1"/>
          </p:cNvPicPr>
          <p:nvPr/>
        </p:nvPicPr>
        <p:blipFill>
          <a:blip r:embed="rId2" cstate="print"/>
          <a:srcRect/>
          <a:stretch>
            <a:fillRect/>
          </a:stretch>
        </p:blipFill>
        <p:spPr bwMode="auto">
          <a:xfrm>
            <a:off x="323850" y="3730625"/>
            <a:ext cx="8497888" cy="25177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srcRect/>
          <a:stretch>
            <a:fillRect/>
          </a:stretch>
        </p:blipFill>
        <p:spPr bwMode="auto">
          <a:xfrm>
            <a:off x="3352800" y="1196975"/>
            <a:ext cx="5549900" cy="5459413"/>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41</a:t>
            </a:fld>
            <a:endParaRPr lang="en-US" altLang="zh-CN" dirty="0"/>
          </a:p>
        </p:txBody>
      </p:sp>
      <p:sp>
        <p:nvSpPr>
          <p:cNvPr id="5" name="内容占位符 2"/>
          <p:cNvSpPr>
            <a:spLocks noGrp="1"/>
          </p:cNvSpPr>
          <p:nvPr>
            <p:ph idx="1"/>
          </p:nvPr>
        </p:nvSpPr>
        <p:spPr>
          <a:xfrm>
            <a:off x="457200" y="1371600"/>
            <a:ext cx="7696200" cy="4953000"/>
          </a:xfrm>
        </p:spPr>
        <p:txBody>
          <a:bodyPr/>
          <a:lstStyle/>
          <a:p>
            <a:pPr>
              <a:spcBef>
                <a:spcPts val="1200"/>
              </a:spcBef>
            </a:pPr>
            <a:r>
              <a:rPr lang="zh-CN" altLang="en-US" sz="3200">
                <a:latin typeface="Times New Roman" pitchFamily="18" charset="0"/>
                <a:cs typeface="Times New Roman" pitchFamily="18" charset="0"/>
              </a:rPr>
              <a:t>通用途容器：</a:t>
            </a:r>
            <a:endParaRPr lang="en-US" altLang="zh-CN" sz="3200">
              <a:latin typeface="Times New Roman" pitchFamily="18" charset="0"/>
              <a:cs typeface="Times New Roman" pitchFamily="18" charset="0"/>
            </a:endParaRPr>
          </a:p>
          <a:p>
            <a:pPr lvl="1">
              <a:spcBef>
                <a:spcPts val="1200"/>
              </a:spcBef>
            </a:pPr>
            <a:r>
              <a:rPr lang="en-US" altLang="zh-CN" sz="2800">
                <a:latin typeface="Times New Roman" pitchFamily="18" charset="0"/>
                <a:cs typeface="Times New Roman" pitchFamily="18" charset="0"/>
              </a:rPr>
              <a:t>Panel</a:t>
            </a:r>
          </a:p>
          <a:p>
            <a:pPr lvl="1">
              <a:spcBef>
                <a:spcPts val="1200"/>
              </a:spcBef>
            </a:pPr>
            <a:r>
              <a:rPr lang="en-US" altLang="zh-CN" sz="2800">
                <a:latin typeface="Times New Roman" pitchFamily="18" charset="0"/>
                <a:cs typeface="Times New Roman" pitchFamily="18" charset="0"/>
              </a:rPr>
              <a:t>Scroll pane</a:t>
            </a:r>
          </a:p>
          <a:p>
            <a:pPr lvl="1">
              <a:spcBef>
                <a:spcPts val="1200"/>
              </a:spcBef>
            </a:pPr>
            <a:r>
              <a:rPr lang="en-US" altLang="zh-CN" sz="2800">
                <a:latin typeface="Times New Roman" pitchFamily="18" charset="0"/>
                <a:cs typeface="Times New Roman" pitchFamily="18" charset="0"/>
              </a:rPr>
              <a:t>Split pane</a:t>
            </a:r>
          </a:p>
          <a:p>
            <a:pPr lvl="1">
              <a:spcBef>
                <a:spcPts val="1200"/>
              </a:spcBef>
            </a:pPr>
            <a:r>
              <a:rPr lang="en-US" altLang="zh-CN" sz="2800">
                <a:latin typeface="Times New Roman" pitchFamily="18" charset="0"/>
                <a:cs typeface="Times New Roman" pitchFamily="18" charset="0"/>
              </a:rPr>
              <a:t>Tabbed pane</a:t>
            </a:r>
          </a:p>
          <a:p>
            <a:pPr lvl="1">
              <a:spcBef>
                <a:spcPts val="1200"/>
              </a:spcBef>
            </a:pPr>
            <a:r>
              <a:rPr lang="en-US" altLang="zh-CN" sz="2800">
                <a:latin typeface="Times New Roman" pitchFamily="18" charset="0"/>
                <a:cs typeface="Times New Roman" pitchFamily="18" charset="0"/>
              </a:rPr>
              <a:t>Tool bar</a:t>
            </a:r>
            <a:endParaRPr lang="en-US" altLang="zh-CN" sz="28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cstate="print"/>
          <a:srcRect/>
          <a:stretch>
            <a:fillRect/>
          </a:stretch>
        </p:blipFill>
        <p:spPr bwMode="auto">
          <a:xfrm>
            <a:off x="2514600" y="2259770"/>
            <a:ext cx="6521450" cy="4522029"/>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42</a:t>
            </a:fld>
            <a:endParaRPr lang="en-US" altLang="zh-CN" dirty="0"/>
          </a:p>
        </p:txBody>
      </p:sp>
      <p:sp>
        <p:nvSpPr>
          <p:cNvPr id="5" name="内容占位符 2"/>
          <p:cNvSpPr>
            <a:spLocks noGrp="1"/>
          </p:cNvSpPr>
          <p:nvPr>
            <p:ph idx="1"/>
          </p:nvPr>
        </p:nvSpPr>
        <p:spPr>
          <a:xfrm>
            <a:off x="76200" y="1295400"/>
            <a:ext cx="7696200" cy="4953000"/>
          </a:xfrm>
        </p:spPr>
        <p:txBody>
          <a:bodyPr/>
          <a:lstStyle/>
          <a:p>
            <a:pPr>
              <a:spcBef>
                <a:spcPts val="1200"/>
              </a:spcBef>
            </a:pPr>
            <a:r>
              <a:rPr lang="zh-CN" altLang="en-US" sz="3200">
                <a:latin typeface="Times New Roman" pitchFamily="18" charset="0"/>
                <a:cs typeface="Times New Roman" pitchFamily="18" charset="0"/>
              </a:rPr>
              <a:t>专用容器：</a:t>
            </a:r>
            <a:endParaRPr lang="en-US" altLang="zh-CN" sz="3200">
              <a:latin typeface="Times New Roman" pitchFamily="18" charset="0"/>
              <a:cs typeface="Times New Roman" pitchFamily="18" charset="0"/>
            </a:endParaRPr>
          </a:p>
          <a:p>
            <a:pPr lvl="1">
              <a:spcBef>
                <a:spcPts val="0"/>
              </a:spcBef>
            </a:pPr>
            <a:r>
              <a:rPr lang="en-US" altLang="zh-CN" sz="2800">
                <a:latin typeface="Times New Roman" pitchFamily="18" charset="0"/>
                <a:cs typeface="Times New Roman" pitchFamily="18" charset="0"/>
              </a:rPr>
              <a:t>Internal frame</a:t>
            </a:r>
          </a:p>
          <a:p>
            <a:pPr lvl="1">
              <a:spcBef>
                <a:spcPts val="0"/>
              </a:spcBef>
            </a:pPr>
            <a:r>
              <a:rPr lang="en-US" altLang="zh-CN" sz="2800">
                <a:latin typeface="Times New Roman" pitchFamily="18" charset="0"/>
                <a:cs typeface="Times New Roman" pitchFamily="18" charset="0"/>
              </a:rPr>
              <a:t>Layered pane</a:t>
            </a:r>
          </a:p>
          <a:p>
            <a:pPr lvl="1">
              <a:spcBef>
                <a:spcPts val="0"/>
              </a:spcBef>
            </a:pPr>
            <a:r>
              <a:rPr lang="en-US" altLang="zh-CN" sz="2800">
                <a:latin typeface="Times New Roman" pitchFamily="18" charset="0"/>
                <a:cs typeface="Times New Roman" pitchFamily="18" charset="0"/>
              </a:rPr>
              <a:t>Root pane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Frames</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43</a:t>
            </a:fld>
            <a:endParaRPr lang="en-US" altLang="zh-CN" dirty="0"/>
          </a:p>
        </p:txBody>
      </p:sp>
      <p:pic>
        <p:nvPicPr>
          <p:cNvPr id="44" name="Picture 6"/>
          <p:cNvPicPr>
            <a:picLocks noChangeAspect="1"/>
          </p:cNvPicPr>
          <p:nvPr/>
        </p:nvPicPr>
        <p:blipFill>
          <a:blip r:embed="rId2" cstate="print"/>
          <a:srcRect/>
          <a:stretch>
            <a:fillRect/>
          </a:stretch>
        </p:blipFill>
        <p:spPr bwMode="auto">
          <a:xfrm>
            <a:off x="1535113" y="1731963"/>
            <a:ext cx="6251575" cy="4541837"/>
          </a:xfrm>
          <a:prstGeom prst="rect">
            <a:avLst/>
          </a:prstGeom>
          <a:noFill/>
          <a:ln w="9525">
            <a:noFill/>
            <a:miter lim="800000"/>
            <a:headEnd/>
            <a:tailEnd/>
          </a:ln>
        </p:spPr>
      </p:pic>
      <p:pic>
        <p:nvPicPr>
          <p:cNvPr id="45" name="Picture 5"/>
          <p:cNvPicPr>
            <a:picLocks noChangeAspect="1"/>
          </p:cNvPicPr>
          <p:nvPr/>
        </p:nvPicPr>
        <p:blipFill>
          <a:blip r:embed="rId3" cstate="print"/>
          <a:srcRect/>
          <a:stretch>
            <a:fillRect/>
          </a:stretch>
        </p:blipFill>
        <p:spPr bwMode="auto">
          <a:xfrm>
            <a:off x="1219200" y="2138363"/>
            <a:ext cx="6858000" cy="3995737"/>
          </a:xfrm>
          <a:prstGeom prst="rect">
            <a:avLst/>
          </a:prstGeom>
          <a:noFill/>
          <a:ln w="9525">
            <a:noFill/>
            <a:miter lim="800000"/>
            <a:headEnd/>
            <a:tailEnd/>
          </a:ln>
        </p:spPr>
      </p:pic>
      <p:sp>
        <p:nvSpPr>
          <p:cNvPr id="46" name="Text Box 8"/>
          <p:cNvSpPr txBox="1">
            <a:spLocks noChangeArrowheads="1"/>
          </p:cNvSpPr>
          <p:nvPr/>
        </p:nvSpPr>
        <p:spPr bwMode="auto">
          <a:xfrm>
            <a:off x="3352800" y="3429000"/>
            <a:ext cx="2560316" cy="461665"/>
          </a:xfrm>
          <a:prstGeom prst="rect">
            <a:avLst/>
          </a:prstGeom>
          <a:noFill/>
          <a:ln w="9525">
            <a:noFill/>
            <a:miter lim="800000"/>
            <a:headEnd/>
            <a:tailEnd/>
          </a:ln>
        </p:spPr>
        <p:txBody>
          <a:bodyPr wrap="none">
            <a:spAutoFit/>
          </a:bodyPr>
          <a:lstStyle/>
          <a:p>
            <a:pPr>
              <a:buNone/>
            </a:pPr>
            <a:r>
              <a:rPr lang="en-US" altLang="en-US" sz="2400" b="0">
                <a:solidFill>
                  <a:schemeClr val="tx1"/>
                </a:solidFill>
                <a:latin typeface="Maiandra GD" pitchFamily="34" charset="0"/>
              </a:rPr>
              <a:t>Mac OS X Frame</a:t>
            </a:r>
          </a:p>
        </p:txBody>
      </p:sp>
      <p:sp>
        <p:nvSpPr>
          <p:cNvPr id="47" name="Text Box 16"/>
          <p:cNvSpPr txBox="1">
            <a:spLocks noChangeArrowheads="1"/>
          </p:cNvSpPr>
          <p:nvPr/>
        </p:nvSpPr>
        <p:spPr bwMode="auto">
          <a:xfrm>
            <a:off x="3200400" y="3352800"/>
            <a:ext cx="3048000" cy="830997"/>
          </a:xfrm>
          <a:prstGeom prst="rect">
            <a:avLst/>
          </a:prstGeom>
          <a:noFill/>
          <a:ln w="9525">
            <a:noFill/>
            <a:miter lim="800000"/>
            <a:headEnd/>
            <a:tailEnd/>
          </a:ln>
        </p:spPr>
        <p:txBody>
          <a:bodyPr>
            <a:spAutoFit/>
          </a:bodyPr>
          <a:lstStyle/>
          <a:p>
            <a:pPr algn="ctr">
              <a:spcBef>
                <a:spcPct val="50000"/>
              </a:spcBef>
              <a:buNone/>
            </a:pPr>
            <a:r>
              <a:rPr lang="en-US" altLang="en-US" sz="2400" b="0">
                <a:solidFill>
                  <a:schemeClr val="tx1"/>
                </a:solidFill>
                <a:latin typeface="Copperplate Gothic Light" pitchFamily="34" charset="0"/>
              </a:rPr>
              <a:t>Microsoft Windows Frame</a:t>
            </a:r>
          </a:p>
        </p:txBody>
      </p:sp>
      <p:grpSp>
        <p:nvGrpSpPr>
          <p:cNvPr id="48" name="Group 37"/>
          <p:cNvGrpSpPr>
            <a:grpSpLocks/>
          </p:cNvGrpSpPr>
          <p:nvPr/>
        </p:nvGrpSpPr>
        <p:grpSpPr bwMode="auto">
          <a:xfrm>
            <a:off x="1752600" y="1143000"/>
            <a:ext cx="5867400" cy="5486400"/>
            <a:chOff x="336" y="1158"/>
            <a:chExt cx="3696" cy="3350"/>
          </a:xfrm>
        </p:grpSpPr>
        <p:grpSp>
          <p:nvGrpSpPr>
            <p:cNvPr id="49" name="Group 35"/>
            <p:cNvGrpSpPr>
              <a:grpSpLocks/>
            </p:cNvGrpSpPr>
            <p:nvPr/>
          </p:nvGrpSpPr>
          <p:grpSpPr bwMode="auto">
            <a:xfrm>
              <a:off x="336" y="1158"/>
              <a:ext cx="3696" cy="3350"/>
              <a:chOff x="336" y="1158"/>
              <a:chExt cx="3696" cy="3350"/>
            </a:xfrm>
          </p:grpSpPr>
          <p:pic>
            <p:nvPicPr>
              <p:cNvPr id="51" name="Picture 30" descr="dircommands"/>
              <p:cNvPicPr>
                <a:picLocks noChangeAspect="1" noChangeArrowheads="1"/>
              </p:cNvPicPr>
              <p:nvPr/>
            </p:nvPicPr>
            <p:blipFill>
              <a:blip r:embed="rId4" cstate="print"/>
              <a:srcRect/>
              <a:stretch>
                <a:fillRect/>
              </a:stretch>
            </p:blipFill>
            <p:spPr bwMode="auto">
              <a:xfrm>
                <a:off x="336" y="1158"/>
                <a:ext cx="3696" cy="3350"/>
              </a:xfrm>
              <a:prstGeom prst="rect">
                <a:avLst/>
              </a:prstGeom>
              <a:noFill/>
              <a:ln w="9525">
                <a:noFill/>
                <a:miter lim="800000"/>
                <a:headEnd/>
                <a:tailEnd/>
              </a:ln>
            </p:spPr>
          </p:pic>
          <p:sp>
            <p:nvSpPr>
              <p:cNvPr id="52" name="Rectangle 32"/>
              <p:cNvSpPr>
                <a:spLocks noChangeArrowheads="1"/>
              </p:cNvSpPr>
              <p:nvPr/>
            </p:nvSpPr>
            <p:spPr bwMode="auto">
              <a:xfrm>
                <a:off x="384" y="1536"/>
                <a:ext cx="3600" cy="2736"/>
              </a:xfrm>
              <a:prstGeom prst="rect">
                <a:avLst/>
              </a:prstGeom>
              <a:solidFill>
                <a:schemeClr val="bg1"/>
              </a:solidFill>
              <a:ln w="9525">
                <a:solidFill>
                  <a:schemeClr val="bg1"/>
                </a:solidFill>
                <a:miter lim="800000"/>
                <a:headEnd/>
                <a:tailEnd/>
              </a:ln>
            </p:spPr>
            <p:txBody>
              <a:bodyPr wrap="none" anchor="ctr"/>
              <a:lstStyle/>
              <a:p>
                <a:endParaRPr lang="en-US" altLang="en-US"/>
              </a:p>
            </p:txBody>
          </p:sp>
          <p:sp>
            <p:nvSpPr>
              <p:cNvPr id="53" name="Line 34"/>
              <p:cNvSpPr>
                <a:spLocks noChangeShapeType="1"/>
              </p:cNvSpPr>
              <p:nvPr/>
            </p:nvSpPr>
            <p:spPr bwMode="auto">
              <a:xfrm>
                <a:off x="384" y="1536"/>
                <a:ext cx="3600" cy="0"/>
              </a:xfrm>
              <a:prstGeom prst="line">
                <a:avLst/>
              </a:prstGeom>
              <a:noFill/>
              <a:ln w="38100">
                <a:solidFill>
                  <a:schemeClr val="bg1"/>
                </a:solidFill>
                <a:round/>
                <a:headEnd/>
                <a:tailEnd/>
              </a:ln>
            </p:spPr>
            <p:txBody>
              <a:bodyPr/>
              <a:lstStyle/>
              <a:p>
                <a:endParaRPr lang="zh-CN" altLang="en-US"/>
              </a:p>
            </p:txBody>
          </p:sp>
        </p:grpSp>
        <p:sp>
          <p:nvSpPr>
            <p:cNvPr id="50" name="Line 36"/>
            <p:cNvSpPr>
              <a:spLocks noChangeShapeType="1"/>
            </p:cNvSpPr>
            <p:nvPr/>
          </p:nvSpPr>
          <p:spPr bwMode="auto">
            <a:xfrm>
              <a:off x="384" y="4272"/>
              <a:ext cx="3600" cy="0"/>
            </a:xfrm>
            <a:prstGeom prst="line">
              <a:avLst/>
            </a:prstGeom>
            <a:noFill/>
            <a:ln w="76200">
              <a:solidFill>
                <a:schemeClr val="bg1"/>
              </a:solidFill>
              <a:round/>
              <a:headEnd/>
              <a:tailEnd/>
            </a:ln>
          </p:spPr>
          <p:txBody>
            <a:bodyPr/>
            <a:lstStyle/>
            <a:p>
              <a:endParaRPr lang="zh-CN" altLang="en-US"/>
            </a:p>
          </p:txBody>
        </p:sp>
      </p:grpSp>
      <p:sp>
        <p:nvSpPr>
          <p:cNvPr id="54" name="Text Box 39"/>
          <p:cNvSpPr txBox="1">
            <a:spLocks noChangeArrowheads="1"/>
          </p:cNvSpPr>
          <p:nvPr/>
        </p:nvSpPr>
        <p:spPr bwMode="auto">
          <a:xfrm>
            <a:off x="3124200" y="3276600"/>
            <a:ext cx="3124200" cy="954088"/>
          </a:xfrm>
          <a:prstGeom prst="rect">
            <a:avLst/>
          </a:prstGeom>
          <a:noFill/>
          <a:ln w="9525">
            <a:noFill/>
            <a:miter lim="800000"/>
            <a:headEnd/>
            <a:tailEnd/>
          </a:ln>
        </p:spPr>
        <p:txBody>
          <a:bodyPr>
            <a:spAutoFit/>
          </a:bodyPr>
          <a:lstStyle/>
          <a:p>
            <a:pPr algn="ctr">
              <a:spcBef>
                <a:spcPct val="50000"/>
              </a:spcBef>
              <a:buNone/>
            </a:pPr>
            <a:r>
              <a:rPr lang="en-US" altLang="en-US" sz="2800" b="0">
                <a:solidFill>
                  <a:schemeClr val="tx1"/>
                </a:solidFill>
                <a:latin typeface="Copperplate Gothic Light" pitchFamily="34" charset="0"/>
              </a:rPr>
              <a:t>GNOME (Sunlab) Frame</a:t>
            </a:r>
          </a:p>
        </p:txBody>
      </p:sp>
      <p:sp>
        <p:nvSpPr>
          <p:cNvPr id="55" name="Rectangle 47"/>
          <p:cNvSpPr>
            <a:spLocks noChangeArrowheads="1"/>
          </p:cNvSpPr>
          <p:nvPr/>
        </p:nvSpPr>
        <p:spPr bwMode="auto">
          <a:xfrm>
            <a:off x="3200400" y="3276600"/>
            <a:ext cx="3048000" cy="990600"/>
          </a:xfrm>
          <a:prstGeom prst="rect">
            <a:avLst/>
          </a:prstGeom>
          <a:solidFill>
            <a:schemeClr val="bg1"/>
          </a:solidFill>
          <a:ln w="9525">
            <a:solidFill>
              <a:schemeClr val="bg1"/>
            </a:solidFill>
            <a:miter lim="800000"/>
            <a:headEnd/>
            <a:tailEnd/>
          </a:ln>
        </p:spPr>
        <p:txBody>
          <a:bodyPr wrap="none" anchor="ctr"/>
          <a:lstStyle/>
          <a:p>
            <a:pPr>
              <a:buNone/>
            </a:pPr>
            <a:endParaRPr lang="en-US" altLang="en-US"/>
          </a:p>
        </p:txBody>
      </p:sp>
      <p:sp>
        <p:nvSpPr>
          <p:cNvPr id="56" name="AutoShape 50"/>
          <p:cNvSpPr>
            <a:spLocks noChangeArrowheads="1"/>
          </p:cNvSpPr>
          <p:nvPr/>
        </p:nvSpPr>
        <p:spPr bwMode="auto">
          <a:xfrm>
            <a:off x="3886200" y="990600"/>
            <a:ext cx="1143000" cy="533400"/>
          </a:xfrm>
          <a:prstGeom prst="irregularSeal1">
            <a:avLst/>
          </a:prstGeom>
          <a:noFill/>
          <a:ln w="38100">
            <a:solidFill>
              <a:srgbClr val="FF0000"/>
            </a:solidFill>
            <a:miter lim="800000"/>
            <a:headEnd/>
            <a:tailEnd/>
          </a:ln>
        </p:spPr>
        <p:txBody>
          <a:bodyPr wrap="none" anchor="ctr"/>
          <a:lstStyle/>
          <a:p>
            <a:endParaRPr lang="en-US" altLang="en-US"/>
          </a:p>
        </p:txBody>
      </p:sp>
      <p:sp>
        <p:nvSpPr>
          <p:cNvPr id="57" name="Text Box 40"/>
          <p:cNvSpPr txBox="1">
            <a:spLocks noChangeArrowheads="1"/>
          </p:cNvSpPr>
          <p:nvPr/>
        </p:nvSpPr>
        <p:spPr bwMode="auto">
          <a:xfrm>
            <a:off x="1905000" y="1784896"/>
            <a:ext cx="5867400" cy="4539704"/>
          </a:xfrm>
          <a:prstGeom prst="rect">
            <a:avLst/>
          </a:prstGeom>
          <a:noFill/>
          <a:ln w="9525">
            <a:noFill/>
            <a:miter lim="800000"/>
            <a:headEnd/>
            <a:tailEnd/>
          </a:ln>
        </p:spPr>
        <p:txBody>
          <a:bodyPr>
            <a:spAutoFit/>
          </a:bodyPr>
          <a:lstStyle/>
          <a:p>
            <a:pPr>
              <a:spcBef>
                <a:spcPts val="0"/>
              </a:spcBef>
              <a:buNone/>
            </a:pPr>
            <a:r>
              <a:rPr lang="en-US" altLang="en-US" sz="1700" b="1">
                <a:latin typeface="Courier New" pitchFamily="49" charset="0"/>
                <a:cs typeface="Courier New" pitchFamily="49" charset="0"/>
              </a:rPr>
              <a:t>public class GraphicsTester extends </a:t>
            </a:r>
            <a:r>
              <a:rPr lang="en-US" altLang="en-US" sz="1700" b="1">
                <a:solidFill>
                  <a:srgbClr val="FF3300"/>
                </a:solidFill>
                <a:latin typeface="Courier New" pitchFamily="49" charset="0"/>
                <a:cs typeface="Courier New" pitchFamily="49" charset="0"/>
              </a:rPr>
              <a:t>javax.swing.JFrame </a:t>
            </a:r>
            <a:r>
              <a:rPr lang="en-US" altLang="en-US" sz="1700" b="1">
                <a:latin typeface="Courier New" pitchFamily="49" charset="0"/>
                <a:cs typeface="Courier New" pitchFamily="49" charset="0"/>
              </a:rPr>
              <a:t>{</a:t>
            </a:r>
          </a:p>
          <a:p>
            <a:pPr>
              <a:spcBef>
                <a:spcPts val="0"/>
              </a:spcBef>
              <a:buNone/>
            </a:pPr>
            <a:endParaRPr lang="en-US" altLang="en-US" sz="1700" b="1">
              <a:latin typeface="Courier New" pitchFamily="49" charset="0"/>
              <a:cs typeface="Courier New" pitchFamily="49" charset="0"/>
            </a:endParaRPr>
          </a:p>
          <a:p>
            <a:pPr>
              <a:spcBef>
                <a:spcPts val="0"/>
              </a:spcBef>
              <a:buNone/>
            </a:pPr>
            <a:r>
              <a:rPr lang="en-US" altLang="en-US" sz="1700" b="1">
                <a:latin typeface="Courier New" pitchFamily="49" charset="0"/>
                <a:cs typeface="Courier New" pitchFamily="49" charset="0"/>
              </a:rPr>
              <a:t>  public GraphicsTester() {</a:t>
            </a:r>
          </a:p>
          <a:p>
            <a:pPr>
              <a:spcBef>
                <a:spcPts val="0"/>
              </a:spcBef>
              <a:buNone/>
            </a:pPr>
            <a:r>
              <a:rPr lang="en-US" altLang="en-US" sz="1700" b="1">
                <a:latin typeface="Courier New" pitchFamily="49" charset="0"/>
                <a:cs typeface="Courier New" pitchFamily="49" charset="0"/>
              </a:rPr>
              <a:t>    super(“Frame”);</a:t>
            </a:r>
          </a:p>
          <a:p>
            <a:pPr>
              <a:spcBef>
                <a:spcPts val="0"/>
              </a:spcBef>
              <a:buNone/>
            </a:pPr>
            <a:r>
              <a:rPr lang="en-US" altLang="en-US" sz="1700" b="1">
                <a:latin typeface="Courier New" pitchFamily="49" charset="0"/>
                <a:cs typeface="Courier New" pitchFamily="49" charset="0"/>
              </a:rPr>
              <a:t>    setSize(500, 450); </a:t>
            </a:r>
            <a:r>
              <a:rPr lang="en-US" altLang="en-US" sz="1700" b="1">
                <a:solidFill>
                  <a:srgbClr val="006600"/>
                </a:solidFill>
                <a:latin typeface="Courier New" pitchFamily="49" charset="0"/>
                <a:cs typeface="Courier New" pitchFamily="49" charset="0"/>
              </a:rPr>
              <a:t>//size varies</a:t>
            </a:r>
          </a:p>
          <a:p>
            <a:pPr>
              <a:spcBef>
                <a:spcPts val="0"/>
              </a:spcBef>
              <a:buNone/>
            </a:pPr>
            <a:r>
              <a:rPr lang="en-US" altLang="en-US" sz="1700" b="1">
                <a:solidFill>
                  <a:schemeClr val="bg2"/>
                </a:solidFill>
                <a:latin typeface="Courier New" pitchFamily="49" charset="0"/>
                <a:cs typeface="Courier New" pitchFamily="49" charset="0"/>
              </a:rPr>
              <a:t>    </a:t>
            </a:r>
            <a:r>
              <a:rPr lang="en-US" altLang="en-US" sz="1700" b="1">
                <a:latin typeface="Courier New" pitchFamily="49" charset="0"/>
                <a:cs typeface="Courier New" pitchFamily="49" charset="0"/>
              </a:rPr>
              <a:t>setDefaultCloseOperation(</a:t>
            </a:r>
          </a:p>
          <a:p>
            <a:pPr>
              <a:spcBef>
                <a:spcPts val="0"/>
              </a:spcBef>
              <a:buNone/>
            </a:pPr>
            <a:r>
              <a:rPr lang="en-US" altLang="en-US" sz="1700" b="1">
                <a:latin typeface="Courier New" pitchFamily="49" charset="0"/>
                <a:cs typeface="Courier New" pitchFamily="49" charset="0"/>
              </a:rPr>
              <a:t>		             EXIT_ON_CLOSE);</a:t>
            </a:r>
          </a:p>
          <a:p>
            <a:pPr>
              <a:spcBef>
                <a:spcPts val="0"/>
              </a:spcBef>
              <a:buNone/>
            </a:pPr>
            <a:r>
              <a:rPr lang="en-US" altLang="en-US" sz="1700" b="1">
                <a:latin typeface="Courier New" pitchFamily="49" charset="0"/>
                <a:cs typeface="Courier New" pitchFamily="49" charset="0"/>
              </a:rPr>
              <a:t>    </a:t>
            </a:r>
          </a:p>
          <a:p>
            <a:pPr>
              <a:spcBef>
                <a:spcPts val="0"/>
              </a:spcBef>
              <a:buNone/>
            </a:pPr>
            <a:r>
              <a:rPr lang="en-US" altLang="en-US" sz="1700" b="1">
                <a:latin typeface="Courier New" pitchFamily="49" charset="0"/>
                <a:cs typeface="Courier New" pitchFamily="49" charset="0"/>
              </a:rPr>
              <a:t>    setVisible(true);</a:t>
            </a:r>
          </a:p>
          <a:p>
            <a:pPr>
              <a:spcBef>
                <a:spcPts val="0"/>
              </a:spcBef>
              <a:buNone/>
            </a:pPr>
            <a:r>
              <a:rPr lang="en-US" altLang="en-US" sz="1700" b="1">
                <a:latin typeface="Courier New" pitchFamily="49" charset="0"/>
                <a:cs typeface="Courier New" pitchFamily="49" charset="0"/>
              </a:rPr>
              <a:t>  }</a:t>
            </a:r>
          </a:p>
          <a:p>
            <a:pPr>
              <a:spcBef>
                <a:spcPts val="0"/>
              </a:spcBef>
              <a:buNone/>
            </a:pPr>
            <a:endParaRPr lang="en-US" altLang="en-US" sz="1700" b="1">
              <a:solidFill>
                <a:srgbClr val="CC3399"/>
              </a:solidFill>
              <a:latin typeface="Courier New" pitchFamily="49" charset="0"/>
              <a:cs typeface="Courier New" pitchFamily="49" charset="0"/>
            </a:endParaRPr>
          </a:p>
          <a:p>
            <a:pPr>
              <a:spcBef>
                <a:spcPts val="0"/>
              </a:spcBef>
              <a:buNone/>
            </a:pPr>
            <a:r>
              <a:rPr lang="en-US" altLang="en-US" sz="1700" b="1">
                <a:latin typeface="Courier New" pitchFamily="49" charset="0"/>
                <a:cs typeface="Courier New" pitchFamily="49" charset="0"/>
              </a:rPr>
              <a:t>  public static void main(String[] argv) {</a:t>
            </a:r>
          </a:p>
          <a:p>
            <a:pPr>
              <a:spcBef>
                <a:spcPts val="0"/>
              </a:spcBef>
              <a:buNone/>
            </a:pPr>
            <a:r>
              <a:rPr lang="en-US" altLang="en-US" sz="1700" b="1">
                <a:latin typeface="Courier New" pitchFamily="49" charset="0"/>
                <a:cs typeface="Courier New" pitchFamily="49" charset="0"/>
              </a:rPr>
              <a:t>    GraphicsTester </a:t>
            </a:r>
            <a:r>
              <a:rPr lang="en-US" altLang="zh-CN" sz="1700" b="1">
                <a:latin typeface="Courier New" pitchFamily="49" charset="0"/>
                <a:cs typeface="Courier New" pitchFamily="49" charset="0"/>
              </a:rPr>
              <a:t>a</a:t>
            </a:r>
            <a:r>
              <a:rPr lang="en-US" altLang="en-US" sz="1700" b="1">
                <a:latin typeface="Courier New" pitchFamily="49" charset="0"/>
                <a:cs typeface="Courier New" pitchFamily="49" charset="0"/>
              </a:rPr>
              <a:t>pp = new </a:t>
            </a:r>
          </a:p>
          <a:p>
            <a:pPr>
              <a:spcBef>
                <a:spcPts val="0"/>
              </a:spcBef>
              <a:buNone/>
            </a:pPr>
            <a:r>
              <a:rPr lang="en-US" altLang="en-US" sz="1700" b="1">
                <a:latin typeface="Courier New" pitchFamily="49" charset="0"/>
                <a:cs typeface="Courier New" pitchFamily="49" charset="0"/>
              </a:rPr>
              <a:t>                      GraphicsTester();</a:t>
            </a:r>
          </a:p>
          <a:p>
            <a:pPr>
              <a:spcBef>
                <a:spcPts val="0"/>
              </a:spcBef>
              <a:buNone/>
            </a:pPr>
            <a:r>
              <a:rPr lang="en-US" altLang="en-US" sz="1700" b="1">
                <a:latin typeface="Courier New" pitchFamily="49" charset="0"/>
                <a:cs typeface="Courier New" pitchFamily="49" charset="0"/>
              </a:rPr>
              <a:t>  }</a:t>
            </a:r>
          </a:p>
          <a:p>
            <a:pPr>
              <a:spcBef>
                <a:spcPts val="0"/>
              </a:spcBef>
              <a:buNone/>
            </a:pPr>
            <a:r>
              <a:rPr lang="en-US" altLang="en-US" sz="1700" b="1">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1000"/>
                                        <p:tgtEl>
                                          <p:spTgt spid="46"/>
                                        </p:tgtEl>
                                      </p:cBhvr>
                                    </p:animEffect>
                                    <p:anim calcmode="lin" valueType="num">
                                      <p:cBhvr>
                                        <p:cTn id="11" dur="1000" fill="hold"/>
                                        <p:tgtEl>
                                          <p:spTgt spid="46"/>
                                        </p:tgtEl>
                                        <p:attrNameLst>
                                          <p:attrName>ppt_x</p:attrName>
                                        </p:attrNameLst>
                                      </p:cBhvr>
                                      <p:tavLst>
                                        <p:tav tm="0">
                                          <p:val>
                                            <p:strVal val="#ppt_x"/>
                                          </p:val>
                                        </p:tav>
                                        <p:tav tm="100000">
                                          <p:val>
                                            <p:strVal val="#ppt_x"/>
                                          </p:val>
                                        </p:tav>
                                      </p:tavLst>
                                    </p:anim>
                                    <p:anim calcmode="lin" valueType="num">
                                      <p:cBhvr>
                                        <p:cTn id="12"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5"/>
                                        </p:tgtEl>
                                      </p:cBhvr>
                                    </p:animEffect>
                                    <p:set>
                                      <p:cBhvr>
                                        <p:cTn id="17" dur="1" fill="hold">
                                          <p:stCondLst>
                                            <p:cond delay="499"/>
                                          </p:stCondLst>
                                        </p:cTn>
                                        <p:tgtEl>
                                          <p:spTgt spid="45"/>
                                        </p:tgtEl>
                                        <p:attrNameLst>
                                          <p:attrName>style.visibility</p:attrName>
                                        </p:attrNameLst>
                                      </p:cBhvr>
                                      <p:to>
                                        <p:strVal val="hidden"/>
                                      </p:to>
                                    </p:set>
                                  </p:childTnLst>
                                </p:cTn>
                              </p:par>
                            </p:childTnLst>
                          </p:cTn>
                        </p:par>
                        <p:par>
                          <p:cTn id="18" fill="hold">
                            <p:stCondLst>
                              <p:cond delay="500"/>
                            </p:stCondLst>
                            <p:childTnLst>
                              <p:par>
                                <p:cTn id="19" presetID="2" presetClass="exit" presetSubtype="2" fill="hold" grpId="1" nodeType="afterEffect">
                                  <p:stCondLst>
                                    <p:cond delay="0"/>
                                  </p:stCondLst>
                                  <p:childTnLst>
                                    <p:anim calcmode="lin" valueType="num">
                                      <p:cBhvr additive="base">
                                        <p:cTn id="20" dur="500"/>
                                        <p:tgtEl>
                                          <p:spTgt spid="46"/>
                                        </p:tgtEl>
                                        <p:attrNameLst>
                                          <p:attrName>ppt_x</p:attrName>
                                        </p:attrNameLst>
                                      </p:cBhvr>
                                      <p:tavLst>
                                        <p:tav tm="0">
                                          <p:val>
                                            <p:strVal val="ppt_x"/>
                                          </p:val>
                                        </p:tav>
                                        <p:tav tm="100000">
                                          <p:val>
                                            <p:strVal val="1+ppt_w/2"/>
                                          </p:val>
                                        </p:tav>
                                      </p:tavLst>
                                    </p:anim>
                                    <p:anim calcmode="lin" valueType="num">
                                      <p:cBhvr additive="base">
                                        <p:cTn id="21" dur="500"/>
                                        <p:tgtEl>
                                          <p:spTgt spid="46"/>
                                        </p:tgtEl>
                                        <p:attrNameLst>
                                          <p:attrName>ppt_y</p:attrName>
                                        </p:attrNameLst>
                                      </p:cBhvr>
                                      <p:tavLst>
                                        <p:tav tm="0">
                                          <p:val>
                                            <p:strVal val="ppt_y"/>
                                          </p:val>
                                        </p:tav>
                                        <p:tav tm="100000">
                                          <p:val>
                                            <p:strVal val="ppt_y"/>
                                          </p:val>
                                        </p:tav>
                                      </p:tavLst>
                                    </p:anim>
                                    <p:set>
                                      <p:cBhvr>
                                        <p:cTn id="22" dur="1" fill="hold">
                                          <p:stCondLst>
                                            <p:cond delay="499"/>
                                          </p:stCondLst>
                                        </p:cTn>
                                        <p:tgtEl>
                                          <p:spTgt spid="46"/>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childTnLst>
                          </p:cTn>
                        </p:par>
                        <p:par>
                          <p:cTn id="26" fill="hold">
                            <p:stCondLst>
                              <p:cond delay="1000"/>
                            </p:stCondLst>
                            <p:childTnLst>
                              <p:par>
                                <p:cTn id="27" presetID="47" presetClass="entr" presetSubtype="0" fill="hold" grpId="0" nodeType="afterEffect">
                                  <p:stCondLst>
                                    <p:cond delay="0"/>
                                  </p:stCondLst>
                                  <p:iterate type="lt">
                                    <p:tmPct val="0"/>
                                  </p:iterate>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anim calcmode="lin" valueType="num">
                                      <p:cBhvr>
                                        <p:cTn id="30" dur="500" fill="hold"/>
                                        <p:tgtEl>
                                          <p:spTgt spid="47"/>
                                        </p:tgtEl>
                                        <p:attrNameLst>
                                          <p:attrName>ppt_x</p:attrName>
                                        </p:attrNameLst>
                                      </p:cBhvr>
                                      <p:tavLst>
                                        <p:tav tm="0">
                                          <p:val>
                                            <p:strVal val="#ppt_x"/>
                                          </p:val>
                                        </p:tav>
                                        <p:tav tm="100000">
                                          <p:val>
                                            <p:strVal val="#ppt_x"/>
                                          </p:val>
                                        </p:tav>
                                      </p:tavLst>
                                    </p:anim>
                                    <p:anim calcmode="lin" valueType="num">
                                      <p:cBhvr>
                                        <p:cTn id="31" dur="5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44"/>
                                        </p:tgtEl>
                                      </p:cBhvr>
                                    </p:animEffect>
                                    <p:set>
                                      <p:cBhvr>
                                        <p:cTn id="36" dur="1" fill="hold">
                                          <p:stCondLst>
                                            <p:cond delay="499"/>
                                          </p:stCondLst>
                                        </p:cTn>
                                        <p:tgtEl>
                                          <p:spTgt spid="44"/>
                                        </p:tgtEl>
                                        <p:attrNameLst>
                                          <p:attrName>style.visibility</p:attrName>
                                        </p:attrNameLst>
                                      </p:cBhvr>
                                      <p:to>
                                        <p:strVal val="hidden"/>
                                      </p:to>
                                    </p:set>
                                  </p:childTnLst>
                                </p:cTn>
                              </p:par>
                            </p:childTnLst>
                          </p:cTn>
                        </p:par>
                        <p:par>
                          <p:cTn id="37" fill="hold">
                            <p:stCondLst>
                              <p:cond delay="500"/>
                            </p:stCondLst>
                            <p:childTnLst>
                              <p:par>
                                <p:cTn id="38" presetID="2" presetClass="exit" presetSubtype="8" fill="hold" grpId="1" nodeType="afterEffect">
                                  <p:stCondLst>
                                    <p:cond delay="0"/>
                                  </p:stCondLst>
                                  <p:iterate type="lt">
                                    <p:tmPct val="0"/>
                                  </p:iterate>
                                  <p:childTnLst>
                                    <p:anim calcmode="lin" valueType="num">
                                      <p:cBhvr additive="base">
                                        <p:cTn id="39" dur="500"/>
                                        <p:tgtEl>
                                          <p:spTgt spid="47"/>
                                        </p:tgtEl>
                                        <p:attrNameLst>
                                          <p:attrName>ppt_x</p:attrName>
                                        </p:attrNameLst>
                                      </p:cBhvr>
                                      <p:tavLst>
                                        <p:tav tm="0">
                                          <p:val>
                                            <p:strVal val="ppt_x"/>
                                          </p:val>
                                        </p:tav>
                                        <p:tav tm="100000">
                                          <p:val>
                                            <p:strVal val="0-ppt_w/2"/>
                                          </p:val>
                                        </p:tav>
                                      </p:tavLst>
                                    </p:anim>
                                    <p:anim calcmode="lin" valueType="num">
                                      <p:cBhvr additive="base">
                                        <p:cTn id="40" dur="500"/>
                                        <p:tgtEl>
                                          <p:spTgt spid="47"/>
                                        </p:tgtEl>
                                        <p:attrNameLst>
                                          <p:attrName>ppt_y</p:attrName>
                                        </p:attrNameLst>
                                      </p:cBhvr>
                                      <p:tavLst>
                                        <p:tav tm="0">
                                          <p:val>
                                            <p:strVal val="ppt_y"/>
                                          </p:val>
                                        </p:tav>
                                        <p:tav tm="100000">
                                          <p:val>
                                            <p:strVal val="ppt_y"/>
                                          </p:val>
                                        </p:tav>
                                      </p:tavLst>
                                    </p:anim>
                                    <p:set>
                                      <p:cBhvr>
                                        <p:cTn id="41" dur="1" fill="hold">
                                          <p:stCondLst>
                                            <p:cond delay="499"/>
                                          </p:stCondLst>
                                        </p:cTn>
                                        <p:tgtEl>
                                          <p:spTgt spid="47"/>
                                        </p:tgtEl>
                                        <p:attrNameLst>
                                          <p:attrName>style.visibility</p:attrName>
                                        </p:attrNameLst>
                                      </p:cBhvr>
                                      <p:to>
                                        <p:strVal val="hidden"/>
                                      </p:to>
                                    </p:set>
                                  </p:childTnLst>
                                </p:cTn>
                              </p:par>
                            </p:childTnLst>
                          </p:cTn>
                        </p:par>
                        <p:par>
                          <p:cTn id="42" fill="hold">
                            <p:stCondLst>
                              <p:cond delay="1000"/>
                            </p:stCondLst>
                            <p:childTnLst>
                              <p:par>
                                <p:cTn id="43" presetID="50" presetClass="entr" presetSubtype="0" decel="100000" fill="hold" nodeType="after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p:cTn id="45" dur="1000" fill="hold"/>
                                        <p:tgtEl>
                                          <p:spTgt spid="48"/>
                                        </p:tgtEl>
                                        <p:attrNameLst>
                                          <p:attrName>ppt_w</p:attrName>
                                        </p:attrNameLst>
                                      </p:cBhvr>
                                      <p:tavLst>
                                        <p:tav tm="0">
                                          <p:val>
                                            <p:strVal val="#ppt_w+.3"/>
                                          </p:val>
                                        </p:tav>
                                        <p:tav tm="100000">
                                          <p:val>
                                            <p:strVal val="#ppt_w"/>
                                          </p:val>
                                        </p:tav>
                                      </p:tavLst>
                                    </p:anim>
                                    <p:anim calcmode="lin" valueType="num">
                                      <p:cBhvr>
                                        <p:cTn id="46" dur="1000" fill="hold"/>
                                        <p:tgtEl>
                                          <p:spTgt spid="48"/>
                                        </p:tgtEl>
                                        <p:attrNameLst>
                                          <p:attrName>ppt_h</p:attrName>
                                        </p:attrNameLst>
                                      </p:cBhvr>
                                      <p:tavLst>
                                        <p:tav tm="0">
                                          <p:val>
                                            <p:strVal val="#ppt_h"/>
                                          </p:val>
                                        </p:tav>
                                        <p:tav tm="100000">
                                          <p:val>
                                            <p:strVal val="#ppt_h"/>
                                          </p:val>
                                        </p:tav>
                                      </p:tavLst>
                                    </p:anim>
                                    <p:animEffect transition="in" filter="fade">
                                      <p:cBhvr>
                                        <p:cTn id="47" dur="1000"/>
                                        <p:tgtEl>
                                          <p:spTgt spid="48"/>
                                        </p:tgtEl>
                                      </p:cBhvr>
                                    </p:animEffect>
                                  </p:childTnLst>
                                </p:cTn>
                              </p:par>
                              <p:par>
                                <p:cTn id="48" presetID="47" presetClass="entr" presetSubtype="0" fill="hold" grpId="0" nodeType="withEffect">
                                  <p:stCondLst>
                                    <p:cond delay="0"/>
                                  </p:stCondLst>
                                  <p:iterate type="lt">
                                    <p:tmPct val="0"/>
                                  </p:iterate>
                                  <p:childTnLst>
                                    <p:set>
                                      <p:cBhvr>
                                        <p:cTn id="49" dur="1" fill="hold">
                                          <p:stCondLst>
                                            <p:cond delay="0"/>
                                          </p:stCondLst>
                                        </p:cTn>
                                        <p:tgtEl>
                                          <p:spTgt spid="54"/>
                                        </p:tgtEl>
                                        <p:attrNameLst>
                                          <p:attrName>style.visibility</p:attrName>
                                        </p:attrNameLst>
                                      </p:cBhvr>
                                      <p:to>
                                        <p:strVal val="visible"/>
                                      </p:to>
                                    </p:set>
                                    <p:animEffect transition="in" filter="fade">
                                      <p:cBhvr>
                                        <p:cTn id="50" dur="1000"/>
                                        <p:tgtEl>
                                          <p:spTgt spid="54"/>
                                        </p:tgtEl>
                                      </p:cBhvr>
                                    </p:animEffect>
                                    <p:anim calcmode="lin" valueType="num">
                                      <p:cBhvr>
                                        <p:cTn id="51" dur="1000" fill="hold"/>
                                        <p:tgtEl>
                                          <p:spTgt spid="54"/>
                                        </p:tgtEl>
                                        <p:attrNameLst>
                                          <p:attrName>ppt_x</p:attrName>
                                        </p:attrNameLst>
                                      </p:cBhvr>
                                      <p:tavLst>
                                        <p:tav tm="0">
                                          <p:val>
                                            <p:strVal val="#ppt_x"/>
                                          </p:val>
                                        </p:tav>
                                        <p:tav tm="100000">
                                          <p:val>
                                            <p:strVal val="#ppt_x"/>
                                          </p:val>
                                        </p:tav>
                                      </p:tavLst>
                                    </p:anim>
                                    <p:anim calcmode="lin" valueType="num">
                                      <p:cBhvr>
                                        <p:cTn id="52"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0" presetClass="exit" presetSubtype="0" accel="100000" fill="hold" grpId="1" nodeType="clickEffect">
                                  <p:stCondLst>
                                    <p:cond delay="0"/>
                                  </p:stCondLst>
                                  <p:iterate type="lt">
                                    <p:tmPct val="0"/>
                                  </p:iterate>
                                  <p:childTnLst>
                                    <p:anim calcmode="lin" valueType="num">
                                      <p:cBhvr>
                                        <p:cTn id="56" dur="1000"/>
                                        <p:tgtEl>
                                          <p:spTgt spid="54"/>
                                        </p:tgtEl>
                                        <p:attrNameLst>
                                          <p:attrName>ppt_w</p:attrName>
                                        </p:attrNameLst>
                                      </p:cBhvr>
                                      <p:tavLst>
                                        <p:tav tm="0">
                                          <p:val>
                                            <p:strVal val="ppt_w"/>
                                          </p:val>
                                        </p:tav>
                                        <p:tav tm="100000">
                                          <p:val>
                                            <p:strVal val="ppt_w+.3"/>
                                          </p:val>
                                        </p:tav>
                                      </p:tavLst>
                                    </p:anim>
                                    <p:anim calcmode="lin" valueType="num">
                                      <p:cBhvr>
                                        <p:cTn id="57" dur="1000"/>
                                        <p:tgtEl>
                                          <p:spTgt spid="54"/>
                                        </p:tgtEl>
                                        <p:attrNameLst>
                                          <p:attrName>ppt_h</p:attrName>
                                        </p:attrNameLst>
                                      </p:cBhvr>
                                      <p:tavLst>
                                        <p:tav tm="0">
                                          <p:val>
                                            <p:strVal val="ppt_h"/>
                                          </p:val>
                                        </p:tav>
                                        <p:tav tm="100000">
                                          <p:val>
                                            <p:strVal val="ppt_h"/>
                                          </p:val>
                                        </p:tav>
                                      </p:tavLst>
                                    </p:anim>
                                    <p:animEffect transition="out" filter="fade">
                                      <p:cBhvr>
                                        <p:cTn id="58" dur="1000"/>
                                        <p:tgtEl>
                                          <p:spTgt spid="54"/>
                                        </p:tgtEl>
                                      </p:cBhvr>
                                    </p:animEffect>
                                    <p:set>
                                      <p:cBhvr>
                                        <p:cTn id="59" dur="1" fill="hold">
                                          <p:stCondLst>
                                            <p:cond delay="999"/>
                                          </p:stCondLst>
                                        </p:cTn>
                                        <p:tgtEl>
                                          <p:spTgt spid="54"/>
                                        </p:tgtEl>
                                        <p:attrNameLst>
                                          <p:attrName>style.visibility</p:attrName>
                                        </p:attrNameLst>
                                      </p:cBhvr>
                                      <p:to>
                                        <p:strVal val="hidden"/>
                                      </p:to>
                                    </p:set>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0" presetClass="entr" presetSubtype="0" fill="hold" nodeType="withEffect">
                                  <p:stCondLst>
                                    <p:cond delay="0"/>
                                  </p:stCondLst>
                                  <p:childTnLst>
                                    <p:set>
                                      <p:cBhvr>
                                        <p:cTn id="64" dur="1" fill="hold">
                                          <p:stCondLst>
                                            <p:cond delay="0"/>
                                          </p:stCondLst>
                                        </p:cTn>
                                        <p:tgtEl>
                                          <p:spTgt spid="57">
                                            <p:txEl>
                                              <p:pRg st="0" end="0"/>
                                            </p:txEl>
                                          </p:spTgt>
                                        </p:tgtEl>
                                        <p:attrNameLst>
                                          <p:attrName>style.visibility</p:attrName>
                                        </p:attrNameLst>
                                      </p:cBhvr>
                                      <p:to>
                                        <p:strVal val="visible"/>
                                      </p:to>
                                    </p:set>
                                    <p:animEffect transition="in" filter="fade">
                                      <p:cBhvr>
                                        <p:cTn id="65" dur="500"/>
                                        <p:tgtEl>
                                          <p:spTgt spid="57">
                                            <p:txEl>
                                              <p:pRg st="0" end="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7">
                                            <p:txEl>
                                              <p:pRg st="15" end="15"/>
                                            </p:txEl>
                                          </p:spTgt>
                                        </p:tgtEl>
                                        <p:attrNameLst>
                                          <p:attrName>style.visibility</p:attrName>
                                        </p:attrNameLst>
                                      </p:cBhvr>
                                      <p:to>
                                        <p:strVal val="visible"/>
                                      </p:to>
                                    </p:set>
                                    <p:animEffect transition="in" filter="fade">
                                      <p:cBhvr>
                                        <p:cTn id="68" dur="500"/>
                                        <p:tgtEl>
                                          <p:spTgt spid="57">
                                            <p:txEl>
                                              <p:pRg st="15" end="1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57">
                                            <p:txEl>
                                              <p:pRg st="2" end="2"/>
                                            </p:txEl>
                                          </p:spTgt>
                                        </p:tgtEl>
                                        <p:attrNameLst>
                                          <p:attrName>style.visibility</p:attrName>
                                        </p:attrNameLst>
                                      </p:cBhvr>
                                      <p:to>
                                        <p:strVal val="visible"/>
                                      </p:to>
                                    </p:set>
                                    <p:animEffect transition="in" filter="fade">
                                      <p:cBhvr>
                                        <p:cTn id="73" dur="500"/>
                                        <p:tgtEl>
                                          <p:spTgt spid="57">
                                            <p:txEl>
                                              <p:pRg st="2" end="2"/>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57">
                                            <p:txEl>
                                              <p:pRg st="9" end="9"/>
                                            </p:txEl>
                                          </p:spTgt>
                                        </p:tgtEl>
                                        <p:attrNameLst>
                                          <p:attrName>style.visibility</p:attrName>
                                        </p:attrNameLst>
                                      </p:cBhvr>
                                      <p:to>
                                        <p:strVal val="visible"/>
                                      </p:to>
                                    </p:set>
                                    <p:animEffect transition="in" filter="fade">
                                      <p:cBhvr>
                                        <p:cTn id="76" dur="500"/>
                                        <p:tgtEl>
                                          <p:spTgt spid="57">
                                            <p:txEl>
                                              <p:pRg st="9" end="9"/>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7">
                                            <p:txEl>
                                              <p:pRg st="3" end="3"/>
                                            </p:txEl>
                                          </p:spTgt>
                                        </p:tgtEl>
                                        <p:attrNameLst>
                                          <p:attrName>style.visibility</p:attrName>
                                        </p:attrNameLst>
                                      </p:cBhvr>
                                      <p:to>
                                        <p:strVal val="visible"/>
                                      </p:to>
                                    </p:set>
                                    <p:animEffect transition="in" filter="fade">
                                      <p:cBhvr>
                                        <p:cTn id="81" dur="500"/>
                                        <p:tgtEl>
                                          <p:spTgt spid="57">
                                            <p:txEl>
                                              <p:pRg st="3" end="3"/>
                                            </p:txEl>
                                          </p:spTgt>
                                        </p:tgtEl>
                                      </p:cBhvr>
                                    </p:animEffect>
                                  </p:childTnLst>
                                </p:cTn>
                              </p:par>
                              <p:par>
                                <p:cTn id="82" presetID="50" presetClass="entr" presetSubtype="0" decel="100000" fill="hold" grpId="0" nodeType="withEffect">
                                  <p:stCondLst>
                                    <p:cond delay="0"/>
                                  </p:stCondLst>
                                  <p:childTnLst>
                                    <p:set>
                                      <p:cBhvr>
                                        <p:cTn id="83" dur="1" fill="hold">
                                          <p:stCondLst>
                                            <p:cond delay="0"/>
                                          </p:stCondLst>
                                        </p:cTn>
                                        <p:tgtEl>
                                          <p:spTgt spid="56"/>
                                        </p:tgtEl>
                                        <p:attrNameLst>
                                          <p:attrName>style.visibility</p:attrName>
                                        </p:attrNameLst>
                                      </p:cBhvr>
                                      <p:to>
                                        <p:strVal val="visible"/>
                                      </p:to>
                                    </p:set>
                                    <p:anim calcmode="lin" valueType="num">
                                      <p:cBhvr>
                                        <p:cTn id="84" dur="1000" fill="hold"/>
                                        <p:tgtEl>
                                          <p:spTgt spid="56"/>
                                        </p:tgtEl>
                                        <p:attrNameLst>
                                          <p:attrName>ppt_w</p:attrName>
                                        </p:attrNameLst>
                                      </p:cBhvr>
                                      <p:tavLst>
                                        <p:tav tm="0">
                                          <p:val>
                                            <p:strVal val="#ppt_w+.3"/>
                                          </p:val>
                                        </p:tav>
                                        <p:tav tm="100000">
                                          <p:val>
                                            <p:strVal val="#ppt_w"/>
                                          </p:val>
                                        </p:tav>
                                      </p:tavLst>
                                    </p:anim>
                                    <p:anim calcmode="lin" valueType="num">
                                      <p:cBhvr>
                                        <p:cTn id="85" dur="1000" fill="hold"/>
                                        <p:tgtEl>
                                          <p:spTgt spid="56"/>
                                        </p:tgtEl>
                                        <p:attrNameLst>
                                          <p:attrName>ppt_h</p:attrName>
                                        </p:attrNameLst>
                                      </p:cBhvr>
                                      <p:tavLst>
                                        <p:tav tm="0">
                                          <p:val>
                                            <p:strVal val="#ppt_h"/>
                                          </p:val>
                                        </p:tav>
                                        <p:tav tm="100000">
                                          <p:val>
                                            <p:strVal val="#ppt_h"/>
                                          </p:val>
                                        </p:tav>
                                      </p:tavLst>
                                    </p:anim>
                                    <p:animEffect transition="in" filter="fade">
                                      <p:cBhvr>
                                        <p:cTn id="86" dur="1000"/>
                                        <p:tgtEl>
                                          <p:spTgt spid="5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1" nodeType="clickEffect">
                                  <p:stCondLst>
                                    <p:cond delay="0"/>
                                  </p:stCondLst>
                                  <p:childTnLst>
                                    <p:animEffect transition="out" filter="fade">
                                      <p:cBhvr>
                                        <p:cTn id="90" dur="2000"/>
                                        <p:tgtEl>
                                          <p:spTgt spid="56"/>
                                        </p:tgtEl>
                                      </p:cBhvr>
                                    </p:animEffect>
                                    <p:set>
                                      <p:cBhvr>
                                        <p:cTn id="91" dur="1" fill="hold">
                                          <p:stCondLst>
                                            <p:cond delay="1999"/>
                                          </p:stCondLst>
                                        </p:cTn>
                                        <p:tgtEl>
                                          <p:spTgt spid="56"/>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7">
                                            <p:txEl>
                                              <p:pRg st="4" end="4"/>
                                            </p:txEl>
                                          </p:spTgt>
                                        </p:tgtEl>
                                        <p:attrNameLst>
                                          <p:attrName>style.visibility</p:attrName>
                                        </p:attrNameLst>
                                      </p:cBhvr>
                                      <p:to>
                                        <p:strVal val="visible"/>
                                      </p:to>
                                    </p:set>
                                    <p:animEffect transition="in" filter="fade">
                                      <p:cBhvr>
                                        <p:cTn id="96" dur="500"/>
                                        <p:tgtEl>
                                          <p:spTgt spid="57">
                                            <p:txEl>
                                              <p:pRg st="4" end="4"/>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57">
                                            <p:txEl>
                                              <p:pRg st="5" end="5"/>
                                            </p:txEl>
                                          </p:spTgt>
                                        </p:tgtEl>
                                        <p:attrNameLst>
                                          <p:attrName>style.visibility</p:attrName>
                                        </p:attrNameLst>
                                      </p:cBhvr>
                                      <p:to>
                                        <p:strVal val="visible"/>
                                      </p:to>
                                    </p:set>
                                    <p:animEffect transition="in" filter="fade">
                                      <p:cBhvr>
                                        <p:cTn id="101" dur="500"/>
                                        <p:tgtEl>
                                          <p:spTgt spid="57">
                                            <p:txEl>
                                              <p:pRg st="5" end="5"/>
                                            </p:txEl>
                                          </p:spTgt>
                                        </p:tgtEl>
                                      </p:cBhvr>
                                    </p:animEffect>
                                  </p:childTnLst>
                                </p:cTn>
                              </p:par>
                              <p:par>
                                <p:cTn id="102" presetID="10" presetClass="entr" presetSubtype="0" fill="hold" nodeType="withEffect">
                                  <p:stCondLst>
                                    <p:cond delay="0"/>
                                  </p:stCondLst>
                                  <p:childTnLst>
                                    <p:set>
                                      <p:cBhvr>
                                        <p:cTn id="103" dur="1" fill="hold">
                                          <p:stCondLst>
                                            <p:cond delay="0"/>
                                          </p:stCondLst>
                                        </p:cTn>
                                        <p:tgtEl>
                                          <p:spTgt spid="57">
                                            <p:txEl>
                                              <p:pRg st="6" end="6"/>
                                            </p:txEl>
                                          </p:spTgt>
                                        </p:tgtEl>
                                        <p:attrNameLst>
                                          <p:attrName>style.visibility</p:attrName>
                                        </p:attrNameLst>
                                      </p:cBhvr>
                                      <p:to>
                                        <p:strVal val="visible"/>
                                      </p:to>
                                    </p:set>
                                    <p:animEffect transition="in" filter="fade">
                                      <p:cBhvr>
                                        <p:cTn id="104" dur="500"/>
                                        <p:tgtEl>
                                          <p:spTgt spid="57">
                                            <p:txEl>
                                              <p:pRg st="6" end="6"/>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57">
                                            <p:txEl>
                                              <p:pRg st="8" end="8"/>
                                            </p:txEl>
                                          </p:spTgt>
                                        </p:tgtEl>
                                        <p:attrNameLst>
                                          <p:attrName>style.visibility</p:attrName>
                                        </p:attrNameLst>
                                      </p:cBhvr>
                                      <p:to>
                                        <p:strVal val="visible"/>
                                      </p:to>
                                    </p:set>
                                    <p:animEffect transition="in" filter="fade">
                                      <p:cBhvr>
                                        <p:cTn id="109" dur="500"/>
                                        <p:tgtEl>
                                          <p:spTgt spid="57">
                                            <p:txEl>
                                              <p:pRg st="8" end="8"/>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57">
                                            <p:txEl>
                                              <p:pRg st="11" end="11"/>
                                            </p:txEl>
                                          </p:spTgt>
                                        </p:tgtEl>
                                        <p:attrNameLst>
                                          <p:attrName>style.visibility</p:attrName>
                                        </p:attrNameLst>
                                      </p:cBhvr>
                                      <p:to>
                                        <p:strVal val="visible"/>
                                      </p:to>
                                    </p:set>
                                    <p:animEffect transition="in" filter="fade">
                                      <p:cBhvr>
                                        <p:cTn id="114" dur="500"/>
                                        <p:tgtEl>
                                          <p:spTgt spid="57">
                                            <p:txEl>
                                              <p:pRg st="11" end="11"/>
                                            </p:txEl>
                                          </p:spTgt>
                                        </p:tgtEl>
                                      </p:cBhvr>
                                    </p:animEffect>
                                  </p:childTnLst>
                                </p:cTn>
                              </p:par>
                              <p:par>
                                <p:cTn id="115" presetID="10" presetClass="entr" presetSubtype="0" fill="hold" nodeType="withEffect">
                                  <p:stCondLst>
                                    <p:cond delay="0"/>
                                  </p:stCondLst>
                                  <p:childTnLst>
                                    <p:set>
                                      <p:cBhvr>
                                        <p:cTn id="116" dur="1" fill="hold">
                                          <p:stCondLst>
                                            <p:cond delay="0"/>
                                          </p:stCondLst>
                                        </p:cTn>
                                        <p:tgtEl>
                                          <p:spTgt spid="57">
                                            <p:txEl>
                                              <p:pRg st="12" end="12"/>
                                            </p:txEl>
                                          </p:spTgt>
                                        </p:tgtEl>
                                        <p:attrNameLst>
                                          <p:attrName>style.visibility</p:attrName>
                                        </p:attrNameLst>
                                      </p:cBhvr>
                                      <p:to>
                                        <p:strVal val="visible"/>
                                      </p:to>
                                    </p:set>
                                    <p:animEffect transition="in" filter="fade">
                                      <p:cBhvr>
                                        <p:cTn id="117" dur="500"/>
                                        <p:tgtEl>
                                          <p:spTgt spid="57">
                                            <p:txEl>
                                              <p:pRg st="12" end="12"/>
                                            </p:txEl>
                                          </p:spTgt>
                                        </p:tgtEl>
                                      </p:cBhvr>
                                    </p:animEffect>
                                  </p:childTnLst>
                                </p:cTn>
                              </p:par>
                              <p:par>
                                <p:cTn id="118" presetID="10" presetClass="entr" presetSubtype="0" fill="hold" nodeType="withEffect">
                                  <p:stCondLst>
                                    <p:cond delay="0"/>
                                  </p:stCondLst>
                                  <p:childTnLst>
                                    <p:set>
                                      <p:cBhvr>
                                        <p:cTn id="119" dur="1" fill="hold">
                                          <p:stCondLst>
                                            <p:cond delay="0"/>
                                          </p:stCondLst>
                                        </p:cTn>
                                        <p:tgtEl>
                                          <p:spTgt spid="57">
                                            <p:txEl>
                                              <p:pRg st="13" end="13"/>
                                            </p:txEl>
                                          </p:spTgt>
                                        </p:tgtEl>
                                        <p:attrNameLst>
                                          <p:attrName>style.visibility</p:attrName>
                                        </p:attrNameLst>
                                      </p:cBhvr>
                                      <p:to>
                                        <p:strVal val="visible"/>
                                      </p:to>
                                    </p:set>
                                    <p:animEffect transition="in" filter="fade">
                                      <p:cBhvr>
                                        <p:cTn id="120" dur="500"/>
                                        <p:tgtEl>
                                          <p:spTgt spid="57">
                                            <p:txEl>
                                              <p:pRg st="13" end="13"/>
                                            </p:txEl>
                                          </p:spTgt>
                                        </p:tgtEl>
                                      </p:cBhvr>
                                    </p:animEffect>
                                  </p:childTnLst>
                                </p:cTn>
                              </p:par>
                              <p:par>
                                <p:cTn id="121" presetID="10" presetClass="entr" presetSubtype="0" fill="hold" nodeType="withEffect">
                                  <p:stCondLst>
                                    <p:cond delay="0"/>
                                  </p:stCondLst>
                                  <p:childTnLst>
                                    <p:set>
                                      <p:cBhvr>
                                        <p:cTn id="122" dur="1" fill="hold">
                                          <p:stCondLst>
                                            <p:cond delay="0"/>
                                          </p:stCondLst>
                                        </p:cTn>
                                        <p:tgtEl>
                                          <p:spTgt spid="57">
                                            <p:txEl>
                                              <p:pRg st="14" end="14"/>
                                            </p:txEl>
                                          </p:spTgt>
                                        </p:tgtEl>
                                        <p:attrNameLst>
                                          <p:attrName>style.visibility</p:attrName>
                                        </p:attrNameLst>
                                      </p:cBhvr>
                                      <p:to>
                                        <p:strVal val="visible"/>
                                      </p:to>
                                    </p:set>
                                    <p:animEffect transition="in" filter="fade">
                                      <p:cBhvr>
                                        <p:cTn id="123" dur="500"/>
                                        <p:tgtEl>
                                          <p:spTgt spid="5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47" grpId="0"/>
      <p:bldP spid="47" grpId="1"/>
      <p:bldP spid="54" grpId="0"/>
      <p:bldP spid="54" grpId="1"/>
      <p:bldP spid="55" grpId="0" animBg="1"/>
      <p:bldP spid="56" grpId="0" animBg="1"/>
      <p:bldP spid="56"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44</a:t>
            </a:fld>
            <a:endParaRPr lang="en-US" altLang="zh-CN" dirty="0"/>
          </a:p>
        </p:txBody>
      </p:sp>
      <p:sp>
        <p:nvSpPr>
          <p:cNvPr id="6" name="标题 5"/>
          <p:cNvSpPr>
            <a:spLocks noGrp="1"/>
          </p:cNvSpPr>
          <p:nvPr>
            <p:ph type="title"/>
          </p:nvPr>
        </p:nvSpPr>
        <p:spPr/>
        <p:txBody>
          <a:bodyPr/>
          <a:lstStyle/>
          <a:p>
            <a:r>
              <a:rPr lang="zh-CN" altLang="en-US"/>
              <a:t>直接在</a:t>
            </a:r>
            <a:r>
              <a:rPr lang="en-US" altLang="zh-CN">
                <a:latin typeface="Times New Roman" pitchFamily="18" charset="0"/>
                <a:cs typeface="Times New Roman" pitchFamily="18" charset="0"/>
              </a:rPr>
              <a:t>Frame</a:t>
            </a:r>
            <a:r>
              <a:rPr lang="zh-CN" altLang="en-US"/>
              <a:t>上画图</a:t>
            </a:r>
          </a:p>
        </p:txBody>
      </p:sp>
      <p:sp>
        <p:nvSpPr>
          <p:cNvPr id="7" name="TextBox 6"/>
          <p:cNvSpPr txBox="1"/>
          <p:nvPr/>
        </p:nvSpPr>
        <p:spPr>
          <a:xfrm>
            <a:off x="457200" y="1228665"/>
            <a:ext cx="8153400" cy="5324535"/>
          </a:xfrm>
          <a:prstGeom prst="rect">
            <a:avLst/>
          </a:prstGeom>
          <a:noFill/>
          <a:ln>
            <a:solidFill>
              <a:schemeClr val="tx1"/>
            </a:solidFill>
          </a:ln>
        </p:spPr>
        <p:txBody>
          <a:bodyPr wrap="square" rtlCol="0">
            <a:spAutoFit/>
          </a:bodyPr>
          <a:lstStyle/>
          <a:p>
            <a:pPr>
              <a:spcBef>
                <a:spcPts val="0"/>
              </a:spcBef>
              <a:buNone/>
            </a:pPr>
            <a:r>
              <a:rPr lang="en-US" altLang="zh-CN" sz="2000" b="1">
                <a:latin typeface="Courier New" pitchFamily="49" charset="0"/>
                <a:cs typeface="Courier New" pitchFamily="49" charset="0"/>
              </a:rPr>
              <a:t>import javax.swing.*;</a:t>
            </a:r>
          </a:p>
          <a:p>
            <a:pPr>
              <a:spcBef>
                <a:spcPts val="0"/>
              </a:spcBef>
              <a:buNone/>
            </a:pPr>
            <a:r>
              <a:rPr lang="en-US" altLang="zh-CN" sz="2000" b="1">
                <a:latin typeface="Courier New" pitchFamily="49" charset="0"/>
                <a:cs typeface="Courier New" pitchFamily="49" charset="0"/>
              </a:rPr>
              <a:t>import java.awt.*;</a:t>
            </a:r>
          </a:p>
          <a:p>
            <a:pPr>
              <a:spcBef>
                <a:spcPts val="0"/>
              </a:spcBef>
              <a:buNone/>
            </a:pPr>
            <a:r>
              <a:rPr lang="en-US" altLang="zh-CN" sz="2000" b="1">
                <a:latin typeface="Courier New" pitchFamily="49" charset="0"/>
                <a:cs typeface="Courier New" pitchFamily="49" charset="0"/>
              </a:rPr>
              <a:t>public class PaintFrame extends JFrame {   </a:t>
            </a:r>
          </a:p>
          <a:p>
            <a:pPr>
              <a:spcBef>
                <a:spcPts val="0"/>
              </a:spcBef>
              <a:buNone/>
            </a:pPr>
            <a:r>
              <a:rPr lang="en-US" altLang="zh-CN" sz="2000" b="1">
                <a:latin typeface="Courier New" pitchFamily="49" charset="0"/>
                <a:cs typeface="Courier New" pitchFamily="49" charset="0"/>
              </a:rPr>
              <a:t>    public PaintFrame() { </a:t>
            </a:r>
          </a:p>
          <a:p>
            <a:pPr>
              <a:spcBef>
                <a:spcPts val="0"/>
              </a:spcBef>
              <a:buNone/>
            </a:pPr>
            <a:r>
              <a:rPr lang="en-US" altLang="zh-CN" sz="2000" b="1">
                <a:latin typeface="Courier New" pitchFamily="49" charset="0"/>
                <a:cs typeface="Courier New" pitchFamily="49" charset="0"/>
              </a:rPr>
              <a:t>        setTitle("Drawing Graphics in Frames");</a:t>
            </a:r>
          </a:p>
          <a:p>
            <a:pPr>
              <a:spcBef>
                <a:spcPts val="0"/>
              </a:spcBef>
              <a:buNone/>
            </a:pPr>
            <a:r>
              <a:rPr lang="en-US" altLang="zh-CN" sz="2000" b="1">
                <a:latin typeface="Courier New" pitchFamily="49" charset="0"/>
                <a:cs typeface="Courier New" pitchFamily="49" charset="0"/>
              </a:rPr>
              <a:t>        setBounds(100,50,300,300);</a:t>
            </a:r>
          </a:p>
          <a:p>
            <a:pPr>
              <a:spcBef>
                <a:spcPts val="0"/>
              </a:spcBef>
              <a:buNone/>
            </a:pPr>
            <a:r>
              <a:rPr lang="en-US" altLang="zh-CN" sz="2000" b="1">
                <a:latin typeface="Courier New" pitchFamily="49" charset="0"/>
                <a:cs typeface="Courier New" pitchFamily="49" charset="0"/>
              </a:rPr>
              <a:t>        </a:t>
            </a:r>
            <a:r>
              <a:rPr lang="en-US" altLang="zh-CN" b="1">
                <a:latin typeface="Courier New" pitchFamily="49" charset="0"/>
                <a:cs typeface="Courier New" pitchFamily="49" charset="0"/>
              </a:rPr>
              <a:t>setDefaultCloseOperation(JFrame.EXIT_ON_CLOSE);</a:t>
            </a:r>
          </a:p>
          <a:p>
            <a:pPr>
              <a:spcBef>
                <a:spcPts val="0"/>
              </a:spcBef>
              <a:buNone/>
            </a:pPr>
            <a:r>
              <a:rPr lang="en-US" altLang="zh-CN" sz="2000" b="1">
                <a:latin typeface="Courier New" pitchFamily="49" charset="0"/>
                <a:cs typeface="Courier New" pitchFamily="49" charset="0"/>
              </a:rPr>
              <a:t>        setVisible(true);</a:t>
            </a:r>
          </a:p>
          <a:p>
            <a:pPr>
              <a:spcBef>
                <a:spcPts val="0"/>
              </a:spcBef>
              <a:buNone/>
            </a:pPr>
            <a:r>
              <a:rPr lang="en-US" altLang="zh-CN" sz="2000" b="1">
                <a:latin typeface="Courier New" pitchFamily="49" charset="0"/>
                <a:cs typeface="Courier New" pitchFamily="49" charset="0"/>
              </a:rPr>
              <a:t>    }   </a:t>
            </a:r>
          </a:p>
          <a:p>
            <a:pPr>
              <a:spcBef>
                <a:spcPts val="0"/>
              </a:spcBef>
              <a:buNone/>
            </a:pPr>
            <a:r>
              <a:rPr lang="en-US" altLang="zh-CN" sz="2000" b="1">
                <a:latin typeface="Courier New" pitchFamily="49" charset="0"/>
                <a:cs typeface="Courier New" pitchFamily="49" charset="0"/>
              </a:rPr>
              <a:t>    public static void main(String[] args) { </a:t>
            </a:r>
          </a:p>
          <a:p>
            <a:pPr>
              <a:spcBef>
                <a:spcPts val="0"/>
              </a:spcBef>
              <a:buNone/>
            </a:pPr>
            <a:r>
              <a:rPr lang="en-US" altLang="zh-CN" sz="2000" b="1">
                <a:latin typeface="Courier New" pitchFamily="49" charset="0"/>
                <a:cs typeface="Courier New" pitchFamily="49" charset="0"/>
              </a:rPr>
              <a:t>        PaintFrame frame = new PaintFrame();        </a:t>
            </a:r>
          </a:p>
          <a:p>
            <a:pPr>
              <a:spcBef>
                <a:spcPts val="0"/>
              </a:spcBef>
              <a:buNone/>
            </a:pPr>
            <a:r>
              <a:rPr lang="en-US" altLang="zh-CN" sz="2000" b="1">
                <a:latin typeface="Courier New" pitchFamily="49" charset="0"/>
                <a:cs typeface="Courier New" pitchFamily="49" charset="0"/>
              </a:rPr>
              <a:t>    }</a:t>
            </a:r>
          </a:p>
          <a:p>
            <a:pPr>
              <a:spcBef>
                <a:spcPts val="0"/>
              </a:spcBef>
              <a:buNone/>
            </a:pPr>
            <a:r>
              <a:rPr lang="en-US" altLang="zh-CN" sz="2000" b="1">
                <a:latin typeface="Courier New" pitchFamily="49" charset="0"/>
                <a:cs typeface="Courier New" pitchFamily="49" charset="0"/>
              </a:rPr>
              <a:t>    public void </a:t>
            </a:r>
            <a:r>
              <a:rPr lang="en-US" altLang="zh-CN" sz="2000" b="1">
                <a:solidFill>
                  <a:srgbClr val="0000FF"/>
                </a:solidFill>
                <a:latin typeface="Courier New" pitchFamily="49" charset="0"/>
                <a:cs typeface="Courier New" pitchFamily="49" charset="0"/>
              </a:rPr>
              <a:t>paint</a:t>
            </a:r>
            <a:r>
              <a:rPr lang="en-US" altLang="zh-CN" sz="2000" b="1">
                <a:latin typeface="Courier New" pitchFamily="49" charset="0"/>
                <a:cs typeface="Courier New" pitchFamily="49" charset="0"/>
              </a:rPr>
              <a:t>(Graphics g) {</a:t>
            </a:r>
          </a:p>
          <a:p>
            <a:pPr>
              <a:spcBef>
                <a:spcPts val="0"/>
              </a:spcBef>
              <a:buNone/>
            </a:pPr>
            <a:r>
              <a:rPr lang="en-US" altLang="zh-CN" sz="2000" b="1">
                <a:latin typeface="Courier New" pitchFamily="49" charset="0"/>
                <a:cs typeface="Courier New" pitchFamily="49" charset="0"/>
              </a:rPr>
              <a:t>        g.setColor(Color.RED);</a:t>
            </a:r>
          </a:p>
          <a:p>
            <a:pPr>
              <a:spcBef>
                <a:spcPts val="0"/>
              </a:spcBef>
              <a:buNone/>
            </a:pPr>
            <a:r>
              <a:rPr lang="en-US" altLang="zh-CN" sz="2000" b="1">
                <a:latin typeface="Courier New" pitchFamily="49" charset="0"/>
                <a:cs typeface="Courier New" pitchFamily="49" charset="0"/>
              </a:rPr>
              <a:t>        g.fillOval(20, 20, 100, 100);</a:t>
            </a:r>
          </a:p>
          <a:p>
            <a:pPr>
              <a:spcBef>
                <a:spcPts val="0"/>
              </a:spcBef>
              <a:buNone/>
            </a:pPr>
            <a:r>
              <a:rPr lang="en-US" altLang="zh-CN" sz="2000" b="1">
                <a:latin typeface="Courier New" pitchFamily="49" charset="0"/>
                <a:cs typeface="Courier New" pitchFamily="49" charset="0"/>
              </a:rPr>
              <a:t>    }    </a:t>
            </a:r>
          </a:p>
          <a:p>
            <a:pPr>
              <a:spcBef>
                <a:spcPts val="0"/>
              </a:spcBef>
              <a:buNone/>
            </a:pPr>
            <a:r>
              <a:rPr lang="en-US" altLang="zh-CN" sz="2000" b="1">
                <a:latin typeface="Courier New" pitchFamily="49" charset="0"/>
                <a:cs typeface="Courier New" pitchFamily="49" charset="0"/>
              </a:rPr>
              <a:t>}</a:t>
            </a:r>
          </a:p>
        </p:txBody>
      </p:sp>
      <p:pic>
        <p:nvPicPr>
          <p:cNvPr id="9" name="图片 8" descr="无标题.jpg"/>
          <p:cNvPicPr>
            <a:picLocks noChangeAspect="1"/>
          </p:cNvPicPr>
          <p:nvPr/>
        </p:nvPicPr>
        <p:blipFill>
          <a:blip r:embed="rId2" cstate="print"/>
          <a:stretch>
            <a:fillRect/>
          </a:stretch>
        </p:blipFill>
        <p:spPr>
          <a:xfrm>
            <a:off x="6172200" y="3543300"/>
            <a:ext cx="2847975" cy="2857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Panels</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45</a:t>
            </a:fld>
            <a:endParaRPr lang="en-US" altLang="zh-CN" dirty="0"/>
          </a:p>
        </p:txBody>
      </p:sp>
      <p:sp>
        <p:nvSpPr>
          <p:cNvPr id="18" name="Rectangle 3"/>
          <p:cNvSpPr txBox="1">
            <a:spLocks noChangeArrowheads="1"/>
          </p:cNvSpPr>
          <p:nvPr/>
        </p:nvSpPr>
        <p:spPr bwMode="auto">
          <a:xfrm>
            <a:off x="1219200" y="1066800"/>
            <a:ext cx="7086600" cy="541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ct val="20000"/>
              </a:spcBef>
              <a:spcAft>
                <a:spcPct val="0"/>
              </a:spcAft>
              <a:buClrTx/>
              <a:buSzPct val="90000"/>
              <a:buFont typeface="Wingdings 2" pitchFamily="18" charset="2"/>
              <a:buChar char=""/>
              <a:tabLst/>
              <a:defRPr/>
            </a:pPr>
            <a:r>
              <a:rPr kumimoji="0" lang="en-US" altLang="en-US" sz="2400" b="1" i="0" u="none" strike="noStrike" kern="0" cap="none" spc="0" normalizeH="0" baseline="0" noProof="0">
                <a:ln>
                  <a:noFill/>
                </a:ln>
                <a:solidFill>
                  <a:schemeClr val="tx1"/>
                </a:solidFill>
                <a:effectLst/>
                <a:uLnTx/>
                <a:uFillTx/>
                <a:latin typeface="Times New Roman" pitchFamily="18" charset="0"/>
                <a:ea typeface="宋体" pitchFamily="2" charset="-122"/>
                <a:cs typeface="Times New Roman" pitchFamily="18" charset="0"/>
              </a:rPr>
              <a:t>JFrame</a:t>
            </a:r>
            <a:r>
              <a:rPr kumimoji="0" lang="zh-CN" altLang="en-US" sz="2400" b="1" i="0" u="none" strike="noStrike" kern="0" cap="none" spc="0" normalizeH="0" baseline="0" noProof="0">
                <a:ln>
                  <a:noFill/>
                </a:ln>
                <a:solidFill>
                  <a:schemeClr val="tx1"/>
                </a:solidFill>
                <a:effectLst/>
                <a:uLnTx/>
                <a:uFillTx/>
                <a:latin typeface="Times New Roman" pitchFamily="18" charset="0"/>
                <a:ea typeface="宋体" pitchFamily="2" charset="-122"/>
                <a:cs typeface="Times New Roman" pitchFamily="18" charset="0"/>
              </a:rPr>
              <a:t>包括</a:t>
            </a:r>
            <a:r>
              <a:rPr kumimoji="0" lang="en-US" altLang="en-US" sz="2400" b="1" i="0" u="none" strike="noStrike" kern="0" cap="none" spc="0" normalizeH="0" baseline="0" noProof="0">
                <a:ln>
                  <a:noFill/>
                </a:ln>
                <a:solidFill>
                  <a:schemeClr val="tx1"/>
                </a:solidFill>
                <a:effectLst/>
                <a:uLnTx/>
                <a:uFillTx/>
                <a:latin typeface="Times New Roman" pitchFamily="18" charset="0"/>
                <a:ea typeface="宋体" pitchFamily="2" charset="-122"/>
                <a:cs typeface="Times New Roman" pitchFamily="18" charset="0"/>
              </a:rPr>
              <a:t>JPanel</a:t>
            </a:r>
          </a:p>
          <a:p>
            <a:pPr marL="901700" marR="0" lvl="1" indent="-444500" algn="l" defTabSz="914400" rtl="0" eaLnBrk="1" fontAlgn="base" latinLnBrk="0" hangingPunct="1">
              <a:lnSpc>
                <a:spcPct val="100000"/>
              </a:lnSpc>
              <a:spcBef>
                <a:spcPts val="0"/>
              </a:spcBef>
              <a:spcAft>
                <a:spcPct val="0"/>
              </a:spcAft>
              <a:buClrTx/>
              <a:buSzPct val="90000"/>
              <a:buFont typeface="Wingdings" pitchFamily="2" charset="2"/>
              <a:buChar char=""/>
              <a:tabLst/>
              <a:defRPr/>
            </a:pPr>
            <a:r>
              <a:rPr kumimoji="0" lang="zh-CN" altLang="en-US" sz="2000" b="1" i="0" u="none" strike="noStrike" kern="0" cap="none" spc="0" normalizeH="0" baseline="0" noProof="0">
                <a:ln>
                  <a:noFill/>
                </a:ln>
                <a:solidFill>
                  <a:schemeClr val="tx1"/>
                </a:solidFill>
                <a:effectLst/>
                <a:uLnTx/>
                <a:uFillTx/>
                <a:latin typeface="Times New Roman" pitchFamily="18" charset="0"/>
                <a:ea typeface="楷体" pitchFamily="49" charset="-122"/>
                <a:cs typeface="Times New Roman" pitchFamily="18" charset="0"/>
              </a:rPr>
              <a:t>把</a:t>
            </a:r>
            <a:r>
              <a:rPr kumimoji="0" lang="en-US" altLang="en-US" sz="2000" b="1" i="0" u="none" strike="noStrike" kern="0" cap="none" spc="0" normalizeH="0" baseline="0" noProof="0">
                <a:ln>
                  <a:noFill/>
                </a:ln>
                <a:solidFill>
                  <a:schemeClr val="tx1"/>
                </a:solidFill>
                <a:effectLst/>
                <a:uLnTx/>
                <a:uFillTx/>
                <a:latin typeface="Times New Roman" pitchFamily="18" charset="0"/>
                <a:ea typeface="楷体" pitchFamily="49" charset="-122"/>
                <a:cs typeface="Times New Roman" pitchFamily="18" charset="0"/>
              </a:rPr>
              <a:t>JFrame</a:t>
            </a:r>
            <a:r>
              <a:rPr kumimoji="0" lang="zh-CN" altLang="en-US" sz="2000" b="1" i="0" u="none" strike="noStrike" kern="0" cap="none" spc="0" normalizeH="0" baseline="0" noProof="0">
                <a:ln>
                  <a:noFill/>
                </a:ln>
                <a:solidFill>
                  <a:schemeClr val="tx1"/>
                </a:solidFill>
                <a:effectLst/>
                <a:uLnTx/>
                <a:uFillTx/>
                <a:latin typeface="Times New Roman" pitchFamily="18" charset="0"/>
                <a:ea typeface="楷体" pitchFamily="49" charset="-122"/>
                <a:cs typeface="Times New Roman" pitchFamily="18" charset="0"/>
              </a:rPr>
              <a:t>看成窗框</a:t>
            </a:r>
            <a:endParaRPr kumimoji="0" lang="en-US" altLang="en-US" sz="2000" b="1" i="0" u="none" strike="noStrike" kern="0" cap="none" spc="0" normalizeH="0" baseline="0" noProof="0">
              <a:ln>
                <a:noFill/>
              </a:ln>
              <a:solidFill>
                <a:srgbClr val="008000"/>
              </a:solidFill>
              <a:effectLst/>
              <a:uLnTx/>
              <a:uFillTx/>
              <a:latin typeface="Times New Roman" pitchFamily="18" charset="0"/>
              <a:ea typeface="楷体" pitchFamily="49" charset="-122"/>
              <a:cs typeface="Times New Roman" pitchFamily="18" charset="0"/>
            </a:endParaRPr>
          </a:p>
          <a:p>
            <a:pPr marL="901700" marR="0" lvl="1" indent="-444500" algn="l" defTabSz="914400" rtl="0" eaLnBrk="1" fontAlgn="base" latinLnBrk="0" hangingPunct="1">
              <a:lnSpc>
                <a:spcPct val="100000"/>
              </a:lnSpc>
              <a:spcBef>
                <a:spcPts val="0"/>
              </a:spcBef>
              <a:spcAft>
                <a:spcPct val="0"/>
              </a:spcAft>
              <a:buClrTx/>
              <a:buSzPct val="90000"/>
              <a:buFont typeface="Wingdings" pitchFamily="2" charset="2"/>
              <a:buChar char=""/>
              <a:tabLst/>
              <a:defRPr/>
            </a:pPr>
            <a:r>
              <a:rPr kumimoji="0" lang="zh-CN" altLang="en-US" sz="2000" b="1" i="0" u="none" strike="noStrike" kern="0" cap="none" spc="0" normalizeH="0" baseline="0" noProof="0">
                <a:ln>
                  <a:noFill/>
                </a:ln>
                <a:solidFill>
                  <a:schemeClr val="tx1"/>
                </a:solidFill>
                <a:effectLst/>
                <a:uLnTx/>
                <a:uFillTx/>
                <a:latin typeface="Times New Roman" pitchFamily="18" charset="0"/>
                <a:ea typeface="楷体" pitchFamily="49" charset="-122"/>
                <a:cs typeface="Times New Roman" pitchFamily="18" charset="0"/>
              </a:rPr>
              <a:t>把</a:t>
            </a:r>
            <a:r>
              <a:rPr kumimoji="0" lang="en-US" altLang="en-US" sz="2000" b="1" i="0" u="none" strike="noStrike" kern="0" cap="none" spc="0" normalizeH="0" baseline="0" noProof="0">
                <a:ln>
                  <a:noFill/>
                </a:ln>
                <a:solidFill>
                  <a:schemeClr val="tx1"/>
                </a:solidFill>
                <a:effectLst/>
                <a:uLnTx/>
                <a:uFillTx/>
                <a:latin typeface="Times New Roman" pitchFamily="18" charset="0"/>
                <a:ea typeface="楷体" pitchFamily="49" charset="-122"/>
                <a:cs typeface="Times New Roman" pitchFamily="18" charset="0"/>
              </a:rPr>
              <a:t>JPanel</a:t>
            </a:r>
            <a:r>
              <a:rPr kumimoji="0" lang="zh-CN" altLang="en-US" sz="2000" b="1" i="0" u="none" strike="noStrike" kern="0" cap="none" spc="0" normalizeH="0" baseline="0" noProof="0">
                <a:ln>
                  <a:noFill/>
                </a:ln>
                <a:solidFill>
                  <a:schemeClr val="tx1"/>
                </a:solidFill>
                <a:effectLst/>
                <a:uLnTx/>
                <a:uFillTx/>
                <a:latin typeface="Times New Roman" pitchFamily="18" charset="0"/>
                <a:ea typeface="楷体" pitchFamily="49" charset="-122"/>
                <a:cs typeface="Times New Roman" pitchFamily="18" charset="0"/>
              </a:rPr>
              <a:t>看成窗玻璃</a:t>
            </a:r>
            <a:endParaRPr kumimoji="0" lang="en-US" altLang="en-US" sz="2000" b="1" i="0" u="none" strike="noStrike" kern="0" cap="none" spc="0" normalizeH="0" baseline="0" noProof="0">
              <a:ln>
                <a:noFill/>
              </a:ln>
              <a:solidFill>
                <a:srgbClr val="0000CC"/>
              </a:solidFill>
              <a:effectLst/>
              <a:uLnTx/>
              <a:uFillTx/>
              <a:latin typeface="Times New Roman" pitchFamily="18" charset="0"/>
              <a:ea typeface="楷体" pitchFamily="49" charset="-122"/>
              <a:cs typeface="Times New Roman" pitchFamily="18" charset="0"/>
            </a:endParaRPr>
          </a:p>
          <a:p>
            <a:pPr marL="901700" marR="0" lvl="1" indent="-444500" algn="l" defTabSz="914400" rtl="0" eaLnBrk="1" fontAlgn="base" latinLnBrk="0" hangingPunct="1">
              <a:lnSpc>
                <a:spcPct val="100000"/>
              </a:lnSpc>
              <a:spcBef>
                <a:spcPts val="1920"/>
              </a:spcBef>
              <a:spcAft>
                <a:spcPct val="0"/>
              </a:spcAft>
              <a:buClrTx/>
              <a:buSzPct val="90000"/>
              <a:buFont typeface="Wingdings" pitchFamily="2" charset="2"/>
              <a:buChar char=""/>
              <a:tabLst/>
              <a:defRPr/>
            </a:pPr>
            <a:endParaRPr kumimoji="0" lang="en-US" altLang="en-US" sz="1800" b="1" i="0" u="none" strike="noStrike" kern="0" cap="none" spc="0" normalizeH="0" baseline="0" noProof="0">
              <a:ln>
                <a:noFill/>
              </a:ln>
              <a:solidFill>
                <a:schemeClr val="tx1"/>
              </a:solidFill>
              <a:effectLst/>
              <a:uLnTx/>
              <a:uFillTx/>
              <a:latin typeface="楷体" pitchFamily="49" charset="-122"/>
              <a:ea typeface="楷体" pitchFamily="49" charset="-122"/>
            </a:endParaRPr>
          </a:p>
          <a:p>
            <a:pPr marL="901700" marR="0" lvl="1" indent="-444500" algn="l" defTabSz="914400" rtl="0" eaLnBrk="1" fontAlgn="base" latinLnBrk="0" hangingPunct="1">
              <a:lnSpc>
                <a:spcPct val="100000"/>
              </a:lnSpc>
              <a:spcBef>
                <a:spcPts val="1920"/>
              </a:spcBef>
              <a:spcAft>
                <a:spcPct val="0"/>
              </a:spcAft>
              <a:buClrTx/>
              <a:buSzPct val="90000"/>
              <a:buFont typeface="Wingdings" pitchFamily="2" charset="2"/>
              <a:buChar char=""/>
              <a:tabLst/>
              <a:defRPr/>
            </a:pPr>
            <a:endParaRPr kumimoji="0" lang="en-US" altLang="en-US" sz="1800" b="1" i="0" u="none" strike="noStrike" kern="0" cap="none" spc="0" normalizeH="0" baseline="0" noProof="0">
              <a:ln>
                <a:noFill/>
              </a:ln>
              <a:solidFill>
                <a:schemeClr val="tx1"/>
              </a:solidFill>
              <a:effectLst/>
              <a:uLnTx/>
              <a:uFillTx/>
              <a:latin typeface="楷体" pitchFamily="49" charset="-122"/>
              <a:ea typeface="楷体" pitchFamily="49" charset="-122"/>
            </a:endParaRPr>
          </a:p>
          <a:p>
            <a:pPr marL="901700" marR="0" lvl="1" indent="-444500" algn="l" defTabSz="914400" rtl="0" eaLnBrk="1" fontAlgn="base" latinLnBrk="0" hangingPunct="1">
              <a:lnSpc>
                <a:spcPct val="100000"/>
              </a:lnSpc>
              <a:spcBef>
                <a:spcPts val="1920"/>
              </a:spcBef>
              <a:spcAft>
                <a:spcPct val="0"/>
              </a:spcAft>
              <a:buClrTx/>
              <a:buSzPct val="90000"/>
              <a:buFont typeface="Wingdings" pitchFamily="2" charset="2"/>
              <a:buChar char=""/>
              <a:tabLst/>
              <a:defRPr/>
            </a:pPr>
            <a:endParaRPr kumimoji="0" lang="en-US" altLang="en-US" sz="1800" b="1" i="0" u="none" strike="noStrike" kern="0" cap="none" spc="0" normalizeH="0" baseline="0" noProof="0">
              <a:ln>
                <a:noFill/>
              </a:ln>
              <a:solidFill>
                <a:schemeClr val="tx1"/>
              </a:solidFill>
              <a:effectLst/>
              <a:uLnTx/>
              <a:uFillTx/>
              <a:latin typeface="楷体" pitchFamily="49" charset="-122"/>
              <a:ea typeface="楷体" pitchFamily="49" charset="-122"/>
            </a:endParaRPr>
          </a:p>
          <a:p>
            <a:pPr marL="901700" marR="0" lvl="1" indent="-444500" algn="l" defTabSz="914400" rtl="0" eaLnBrk="1" fontAlgn="base" latinLnBrk="0" hangingPunct="1">
              <a:lnSpc>
                <a:spcPct val="100000"/>
              </a:lnSpc>
              <a:spcBef>
                <a:spcPts val="1920"/>
              </a:spcBef>
              <a:spcAft>
                <a:spcPct val="0"/>
              </a:spcAft>
              <a:buClrTx/>
              <a:buSzPct val="90000"/>
              <a:buFont typeface="Wingdings" pitchFamily="2" charset="2"/>
              <a:buChar char=""/>
              <a:tabLst/>
              <a:defRPr/>
            </a:pPr>
            <a:endParaRPr kumimoji="0" lang="en-US" altLang="en-US" sz="1800" b="1" i="0" u="none" strike="noStrike" kern="0" cap="none" spc="0" normalizeH="0" baseline="0" noProof="0">
              <a:ln>
                <a:noFill/>
              </a:ln>
              <a:solidFill>
                <a:schemeClr val="tx1"/>
              </a:solidFill>
              <a:effectLst/>
              <a:uLnTx/>
              <a:uFillTx/>
              <a:latin typeface="楷体" pitchFamily="49" charset="-122"/>
              <a:ea typeface="楷体" pitchFamily="49" charset="-122"/>
            </a:endParaRPr>
          </a:p>
          <a:p>
            <a:pPr marL="901700" marR="0" lvl="1" indent="-444500" algn="l" defTabSz="914400" rtl="0" eaLnBrk="1" fontAlgn="base" latinLnBrk="0" hangingPunct="1">
              <a:lnSpc>
                <a:spcPct val="100000"/>
              </a:lnSpc>
              <a:spcBef>
                <a:spcPts val="1920"/>
              </a:spcBef>
              <a:spcAft>
                <a:spcPct val="0"/>
              </a:spcAft>
              <a:buClrTx/>
              <a:buSzPct val="90000"/>
              <a:buFont typeface="Wingdings" pitchFamily="2" charset="2"/>
              <a:buChar char=""/>
              <a:tabLst/>
              <a:defRPr/>
            </a:pPr>
            <a:endParaRPr kumimoji="0" lang="en-US" altLang="en-US" sz="1800" b="1" i="0" u="none" strike="noStrike" kern="0" cap="none" spc="0" normalizeH="0" baseline="0" noProof="0">
              <a:ln>
                <a:noFill/>
              </a:ln>
              <a:solidFill>
                <a:schemeClr val="tx1"/>
              </a:solidFill>
              <a:effectLst/>
              <a:uLnTx/>
              <a:uFillTx/>
              <a:latin typeface="楷体" pitchFamily="49" charset="-122"/>
              <a:ea typeface="楷体" pitchFamily="49" charset="-122"/>
            </a:endParaRPr>
          </a:p>
          <a:p>
            <a:pPr marL="901700" marR="0" lvl="1" indent="-444500" algn="l" defTabSz="914400" rtl="0" eaLnBrk="1" fontAlgn="base" latinLnBrk="0" hangingPunct="1">
              <a:lnSpc>
                <a:spcPct val="100000"/>
              </a:lnSpc>
              <a:spcBef>
                <a:spcPts val="1920"/>
              </a:spcBef>
              <a:spcAft>
                <a:spcPct val="0"/>
              </a:spcAft>
              <a:buClrTx/>
              <a:buSzPct val="90000"/>
              <a:buFont typeface="Wingdings" pitchFamily="2" charset="2"/>
              <a:buChar char=""/>
              <a:tabLst/>
              <a:defRPr/>
            </a:pPr>
            <a:endParaRPr kumimoji="0" lang="en-US" altLang="en-US" sz="1800" b="1" i="0" u="none" strike="noStrike" kern="0" cap="none" spc="0" normalizeH="0" baseline="0" noProof="0">
              <a:ln>
                <a:noFill/>
              </a:ln>
              <a:solidFill>
                <a:schemeClr val="tx1"/>
              </a:solidFill>
              <a:effectLst/>
              <a:uLnTx/>
              <a:uFillTx/>
              <a:latin typeface="楷体" pitchFamily="49" charset="-122"/>
              <a:ea typeface="楷体" pitchFamily="49" charset="-122"/>
            </a:endParaRPr>
          </a:p>
          <a:p>
            <a:pPr marL="444500" marR="0" lvl="0" indent="-444500" algn="l" defTabSz="914400" rtl="0" eaLnBrk="1" fontAlgn="base" latinLnBrk="0" hangingPunct="1">
              <a:lnSpc>
                <a:spcPct val="100000"/>
              </a:lnSpc>
              <a:spcBef>
                <a:spcPct val="20000"/>
              </a:spcBef>
              <a:spcAft>
                <a:spcPct val="0"/>
              </a:spcAft>
              <a:buClrTx/>
              <a:buSzPct val="90000"/>
              <a:buFont typeface="Wingdings 2" pitchFamily="18" charset="2"/>
              <a:buChar char=""/>
              <a:tabLst/>
              <a:defRPr/>
            </a:pPr>
            <a:r>
              <a:rPr kumimoji="0" lang="en-US" altLang="en-US" sz="2400" b="1" i="0" u="none" strike="noStrike" kern="0" cap="none" spc="0" normalizeH="0" baseline="0" noProof="0">
                <a:ln>
                  <a:noFill/>
                </a:ln>
                <a:solidFill>
                  <a:schemeClr val="tx1"/>
                </a:solidFill>
                <a:effectLst/>
                <a:uLnTx/>
                <a:uFillTx/>
                <a:latin typeface="Times New Roman" pitchFamily="18" charset="0"/>
                <a:ea typeface="宋体" pitchFamily="2" charset="-122"/>
                <a:cs typeface="Times New Roman" pitchFamily="18" charset="0"/>
              </a:rPr>
              <a:t>Panel</a:t>
            </a:r>
            <a:r>
              <a:rPr kumimoji="0" lang="zh-CN" altLang="en-US" sz="2400" b="1" i="0" u="none" strike="noStrike" kern="0" cap="none" spc="0" normalizeH="0" baseline="0" noProof="0">
                <a:ln>
                  <a:noFill/>
                </a:ln>
                <a:solidFill>
                  <a:schemeClr val="tx1"/>
                </a:solidFill>
                <a:effectLst/>
                <a:uLnTx/>
                <a:uFillTx/>
                <a:latin typeface="宋体" pitchFamily="2" charset="-122"/>
                <a:ea typeface="宋体" pitchFamily="2" charset="-122"/>
                <a:cs typeface="+mn-cs"/>
              </a:rPr>
              <a:t>是程序的画布</a:t>
            </a:r>
            <a:endParaRPr kumimoji="0" lang="en-US" altLang="en-US" sz="2400" b="1" i="0" u="none" strike="noStrike" kern="0" cap="none" spc="0" normalizeH="0" baseline="0" noProof="0">
              <a:ln>
                <a:noFill/>
              </a:ln>
              <a:solidFill>
                <a:schemeClr val="tx1"/>
              </a:solidFill>
              <a:effectLst/>
              <a:uLnTx/>
              <a:uFillTx/>
              <a:latin typeface="宋体" pitchFamily="2" charset="-122"/>
              <a:ea typeface="宋体" pitchFamily="2" charset="-122"/>
              <a:cs typeface="+mn-cs"/>
            </a:endParaRPr>
          </a:p>
          <a:p>
            <a:pPr marL="901700" marR="0" lvl="1" indent="-444500" algn="just" defTabSz="914400" rtl="0" eaLnBrk="1" fontAlgn="base" latinLnBrk="0" hangingPunct="1">
              <a:lnSpc>
                <a:spcPct val="100000"/>
              </a:lnSpc>
              <a:spcBef>
                <a:spcPts val="0"/>
              </a:spcBef>
              <a:spcAft>
                <a:spcPct val="0"/>
              </a:spcAft>
              <a:buClrTx/>
              <a:buSzPct val="90000"/>
              <a:buFont typeface="Wingdings" pitchFamily="2" charset="2"/>
              <a:buChar char=""/>
              <a:tabLst/>
              <a:defRPr/>
            </a:pPr>
            <a:r>
              <a:rPr kumimoji="0" lang="en-US" altLang="en-US" sz="2000" b="1" i="0" u="none" strike="noStrike" kern="0" cap="none" spc="0" normalizeH="0" baseline="0" noProof="0">
                <a:ln>
                  <a:noFill/>
                </a:ln>
                <a:solidFill>
                  <a:schemeClr val="accent2"/>
                </a:solidFill>
                <a:effectLst/>
                <a:uLnTx/>
                <a:uFillTx/>
                <a:latin typeface="Courier New" pitchFamily="49" charset="0"/>
                <a:ea typeface="楷体" pitchFamily="49" charset="-122"/>
              </a:rPr>
              <a:t>javax.swing.JPanel</a:t>
            </a:r>
            <a:endParaRPr kumimoji="0" lang="en-US" altLang="en-US" sz="2000" b="1" i="0" u="none" strike="noStrike" kern="0" cap="none" spc="0" normalizeH="0" baseline="0" noProof="0">
              <a:ln>
                <a:noFill/>
              </a:ln>
              <a:solidFill>
                <a:schemeClr val="tx1"/>
              </a:solidFill>
              <a:effectLst/>
              <a:uLnTx/>
              <a:uFillTx/>
              <a:latin typeface="楷体" pitchFamily="49" charset="-122"/>
              <a:ea typeface="楷体" pitchFamily="49" charset="-122"/>
            </a:endParaRPr>
          </a:p>
          <a:p>
            <a:pPr marL="901700" marR="0" lvl="1" indent="-444500" algn="l" defTabSz="914400" rtl="0" eaLnBrk="1" fontAlgn="base" latinLnBrk="0" hangingPunct="1">
              <a:lnSpc>
                <a:spcPct val="100000"/>
              </a:lnSpc>
              <a:spcBef>
                <a:spcPts val="0"/>
              </a:spcBef>
              <a:spcAft>
                <a:spcPct val="0"/>
              </a:spcAft>
              <a:buClrTx/>
              <a:buSzPct val="90000"/>
              <a:buFont typeface="Wingdings" pitchFamily="2" charset="2"/>
              <a:buChar char=""/>
              <a:tabLst/>
              <a:defRPr/>
            </a:pPr>
            <a:r>
              <a:rPr kumimoji="0" lang="en-US" altLang="en-US" sz="2000" b="1" i="0" u="none" strike="noStrike" kern="0" cap="none" spc="0" normalizeH="0" baseline="0" noProof="0">
                <a:ln>
                  <a:noFill/>
                </a:ln>
                <a:solidFill>
                  <a:schemeClr val="tx1"/>
                </a:solidFill>
                <a:effectLst/>
                <a:uLnTx/>
                <a:uFillTx/>
                <a:latin typeface="Times New Roman" pitchFamily="18" charset="0"/>
                <a:ea typeface="楷体" pitchFamily="49" charset="-122"/>
                <a:cs typeface="Times New Roman" pitchFamily="18" charset="0"/>
              </a:rPr>
              <a:t>Panel</a:t>
            </a:r>
            <a:r>
              <a:rPr kumimoji="0" lang="zh-CN" altLang="en-US" sz="2000" b="1" i="0" u="none" strike="noStrike" kern="0" cap="none" spc="0" normalizeH="0" baseline="0" noProof="0">
                <a:ln>
                  <a:noFill/>
                </a:ln>
                <a:solidFill>
                  <a:schemeClr val="tx1"/>
                </a:solidFill>
                <a:effectLst/>
                <a:uLnTx/>
                <a:uFillTx/>
                <a:latin typeface="Times New Roman" pitchFamily="18" charset="0"/>
                <a:ea typeface="楷体" pitchFamily="49" charset="-122"/>
                <a:cs typeface="Times New Roman" pitchFamily="18" charset="0"/>
              </a:rPr>
              <a:t>可绘制</a:t>
            </a:r>
            <a:r>
              <a:rPr kumimoji="0" lang="en-US" altLang="zh-CN" sz="2000" b="1" i="0" u="none" strike="noStrike" kern="0" cap="none" spc="0" normalizeH="0" baseline="0" noProof="0">
                <a:ln>
                  <a:noFill/>
                </a:ln>
                <a:solidFill>
                  <a:schemeClr val="tx1"/>
                </a:solidFill>
                <a:effectLst/>
                <a:uLnTx/>
                <a:uFillTx/>
                <a:latin typeface="Times New Roman" pitchFamily="18" charset="0"/>
                <a:ea typeface="楷体" pitchFamily="49" charset="-122"/>
                <a:cs typeface="Times New Roman" pitchFamily="18" charset="0"/>
              </a:rPr>
              <a:t>Graphics</a:t>
            </a:r>
            <a:r>
              <a:rPr kumimoji="0" lang="zh-CN" altLang="en-US" sz="2000" b="1" i="0" u="none" strike="noStrike" kern="0" cap="none" spc="0" normalizeH="0" baseline="0" noProof="0">
                <a:ln>
                  <a:noFill/>
                </a:ln>
                <a:solidFill>
                  <a:schemeClr val="tx1"/>
                </a:solidFill>
                <a:effectLst/>
                <a:uLnTx/>
                <a:uFillTx/>
                <a:latin typeface="Times New Roman" pitchFamily="18" charset="0"/>
                <a:ea typeface="楷体" pitchFamily="49" charset="-122"/>
                <a:cs typeface="Times New Roman" pitchFamily="18" charset="0"/>
              </a:rPr>
              <a:t>图形和</a:t>
            </a:r>
            <a:r>
              <a:rPr kumimoji="0" lang="en-US" altLang="en-US" sz="2000" b="1" i="0" u="none" strike="noStrike" kern="0" cap="none" spc="0" normalizeH="0" baseline="0" noProof="0">
                <a:ln>
                  <a:noFill/>
                </a:ln>
                <a:solidFill>
                  <a:schemeClr val="tx1"/>
                </a:solidFill>
                <a:effectLst/>
                <a:uLnTx/>
                <a:uFillTx/>
                <a:latin typeface="Times New Roman" pitchFamily="18" charset="0"/>
                <a:ea typeface="楷体" pitchFamily="49" charset="-122"/>
                <a:cs typeface="Times New Roman" pitchFamily="18" charset="0"/>
              </a:rPr>
              <a:t>GUI</a:t>
            </a:r>
            <a:r>
              <a:rPr kumimoji="0" lang="zh-CN" altLang="en-US" sz="2000" b="1" i="0" u="none" strike="noStrike" kern="0" cap="none" spc="0" normalizeH="0" baseline="0" noProof="0">
                <a:ln>
                  <a:noFill/>
                </a:ln>
                <a:solidFill>
                  <a:schemeClr val="tx1"/>
                </a:solidFill>
                <a:effectLst/>
                <a:uLnTx/>
                <a:uFillTx/>
                <a:latin typeface="Times New Roman" pitchFamily="18" charset="0"/>
                <a:ea typeface="楷体" pitchFamily="49" charset="-122"/>
                <a:cs typeface="Times New Roman" pitchFamily="18" charset="0"/>
              </a:rPr>
              <a:t>元素，可包含子</a:t>
            </a:r>
            <a:r>
              <a:rPr kumimoji="0" lang="en-US" altLang="zh-CN" sz="2000" b="1" i="0" u="none" strike="noStrike" kern="0" cap="none" spc="0" normalizeH="0" baseline="0" noProof="0">
                <a:ln>
                  <a:noFill/>
                </a:ln>
                <a:solidFill>
                  <a:schemeClr val="tx1"/>
                </a:solidFill>
                <a:effectLst/>
                <a:uLnTx/>
                <a:uFillTx/>
                <a:latin typeface="Times New Roman" pitchFamily="18" charset="0"/>
                <a:ea typeface="楷体" pitchFamily="49" charset="-122"/>
                <a:cs typeface="Times New Roman" pitchFamily="18" charset="0"/>
              </a:rPr>
              <a:t>panel</a:t>
            </a:r>
            <a:endParaRPr kumimoji="0" lang="en-US" altLang="en-US" sz="2000" b="1" i="0" u="none" strike="noStrike" kern="0" cap="none" spc="0" normalizeH="0" baseline="0" noProof="0">
              <a:ln>
                <a:noFill/>
              </a:ln>
              <a:solidFill>
                <a:schemeClr val="tx1"/>
              </a:solidFill>
              <a:effectLst/>
              <a:uLnTx/>
              <a:uFillTx/>
              <a:latin typeface="Times New Roman" pitchFamily="18" charset="0"/>
              <a:ea typeface="楷体" pitchFamily="49" charset="-122"/>
              <a:cs typeface="Times New Roman" pitchFamily="18" charset="0"/>
            </a:endParaRPr>
          </a:p>
        </p:txBody>
      </p:sp>
      <p:pic>
        <p:nvPicPr>
          <p:cNvPr id="19" name="Picture 5" descr="ZoomDblHungProLine_img"/>
          <p:cNvPicPr>
            <a:picLocks noChangeAspect="1" noChangeArrowheads="1"/>
          </p:cNvPicPr>
          <p:nvPr/>
        </p:nvPicPr>
        <p:blipFill>
          <a:blip r:embed="rId2" cstate="print"/>
          <a:srcRect/>
          <a:stretch>
            <a:fillRect/>
          </a:stretch>
        </p:blipFill>
        <p:spPr bwMode="auto">
          <a:xfrm>
            <a:off x="4953000" y="2133600"/>
            <a:ext cx="1981200" cy="2971800"/>
          </a:xfrm>
          <a:prstGeom prst="rect">
            <a:avLst/>
          </a:prstGeom>
          <a:noFill/>
          <a:ln w="9525">
            <a:noFill/>
            <a:miter lim="800000"/>
            <a:headEnd/>
            <a:tailEnd/>
          </a:ln>
        </p:spPr>
      </p:pic>
      <p:sp>
        <p:nvSpPr>
          <p:cNvPr id="20" name="Line 6"/>
          <p:cNvSpPr>
            <a:spLocks noChangeShapeType="1"/>
          </p:cNvSpPr>
          <p:nvPr/>
        </p:nvSpPr>
        <p:spPr bwMode="auto">
          <a:xfrm>
            <a:off x="2743200" y="2514600"/>
            <a:ext cx="2133600" cy="0"/>
          </a:xfrm>
          <a:prstGeom prst="line">
            <a:avLst/>
          </a:prstGeom>
          <a:noFill/>
          <a:ln w="9525">
            <a:solidFill>
              <a:schemeClr val="tx1"/>
            </a:solidFill>
            <a:round/>
            <a:headEnd/>
            <a:tailEnd type="stealth" w="lg" len="lg"/>
          </a:ln>
        </p:spPr>
        <p:txBody>
          <a:bodyPr/>
          <a:lstStyle/>
          <a:p>
            <a:endParaRPr lang="zh-CN" altLang="en-US"/>
          </a:p>
        </p:txBody>
      </p:sp>
      <p:sp>
        <p:nvSpPr>
          <p:cNvPr id="21" name="Text Box 7"/>
          <p:cNvSpPr txBox="1">
            <a:spLocks noChangeArrowheads="1"/>
          </p:cNvSpPr>
          <p:nvPr/>
        </p:nvSpPr>
        <p:spPr bwMode="auto">
          <a:xfrm>
            <a:off x="1905000" y="2286000"/>
            <a:ext cx="1219200" cy="366713"/>
          </a:xfrm>
          <a:prstGeom prst="rect">
            <a:avLst/>
          </a:prstGeom>
          <a:noFill/>
          <a:ln w="9525">
            <a:noFill/>
            <a:miter lim="800000"/>
            <a:headEnd/>
            <a:tailEnd/>
          </a:ln>
        </p:spPr>
        <p:txBody>
          <a:bodyPr>
            <a:spAutoFit/>
          </a:bodyPr>
          <a:lstStyle/>
          <a:p>
            <a:pPr>
              <a:spcBef>
                <a:spcPct val="50000"/>
              </a:spcBef>
              <a:buNone/>
            </a:pPr>
            <a:r>
              <a:rPr lang="en-US" altLang="en-US" b="1">
                <a:solidFill>
                  <a:schemeClr val="tx1"/>
                </a:solidFill>
                <a:latin typeface="Arial" pitchFamily="34" charset="0"/>
              </a:rPr>
              <a:t>Frame</a:t>
            </a:r>
          </a:p>
        </p:txBody>
      </p:sp>
      <p:sp>
        <p:nvSpPr>
          <p:cNvPr id="22" name="Text Box 9"/>
          <p:cNvSpPr txBox="1">
            <a:spLocks noChangeArrowheads="1"/>
          </p:cNvSpPr>
          <p:nvPr/>
        </p:nvSpPr>
        <p:spPr bwMode="auto">
          <a:xfrm>
            <a:off x="2438400" y="3048000"/>
            <a:ext cx="1219200" cy="366713"/>
          </a:xfrm>
          <a:prstGeom prst="rect">
            <a:avLst/>
          </a:prstGeom>
          <a:noFill/>
          <a:ln w="9525">
            <a:noFill/>
            <a:miter lim="800000"/>
            <a:headEnd/>
            <a:tailEnd/>
          </a:ln>
        </p:spPr>
        <p:txBody>
          <a:bodyPr>
            <a:spAutoFit/>
          </a:bodyPr>
          <a:lstStyle/>
          <a:p>
            <a:pPr>
              <a:spcBef>
                <a:spcPct val="50000"/>
              </a:spcBef>
              <a:buNone/>
            </a:pPr>
            <a:r>
              <a:rPr lang="en-US" altLang="en-US" b="1">
                <a:solidFill>
                  <a:schemeClr val="tx1"/>
                </a:solidFill>
                <a:latin typeface="Arial" pitchFamily="34" charset="0"/>
              </a:rPr>
              <a:t>Panel</a:t>
            </a:r>
          </a:p>
        </p:txBody>
      </p:sp>
      <p:sp>
        <p:nvSpPr>
          <p:cNvPr id="23" name="Rectangle 13"/>
          <p:cNvSpPr>
            <a:spLocks noChangeArrowheads="1"/>
          </p:cNvSpPr>
          <p:nvPr/>
        </p:nvSpPr>
        <p:spPr bwMode="auto">
          <a:xfrm>
            <a:off x="5181600" y="2362200"/>
            <a:ext cx="1524000" cy="2514600"/>
          </a:xfrm>
          <a:prstGeom prst="rect">
            <a:avLst/>
          </a:prstGeom>
          <a:solidFill>
            <a:schemeClr val="bg1"/>
          </a:solidFill>
          <a:ln w="28575">
            <a:solidFill>
              <a:schemeClr val="bg1"/>
            </a:solidFill>
            <a:miter lim="800000"/>
            <a:headEnd/>
            <a:tailEnd/>
          </a:ln>
        </p:spPr>
        <p:txBody>
          <a:bodyPr wrap="none" anchor="ctr"/>
          <a:lstStyle/>
          <a:p>
            <a:endParaRPr lang="en-US" altLang="en-US"/>
          </a:p>
        </p:txBody>
      </p:sp>
      <p:sp>
        <p:nvSpPr>
          <p:cNvPr id="24" name="Rectangle 24"/>
          <p:cNvSpPr>
            <a:spLocks noChangeArrowheads="1"/>
          </p:cNvSpPr>
          <p:nvPr/>
        </p:nvSpPr>
        <p:spPr bwMode="auto">
          <a:xfrm>
            <a:off x="5181600" y="2362200"/>
            <a:ext cx="1524000" cy="1219200"/>
          </a:xfrm>
          <a:prstGeom prst="rect">
            <a:avLst/>
          </a:prstGeom>
          <a:solidFill>
            <a:schemeClr val="bg1"/>
          </a:solidFill>
          <a:ln w="9525">
            <a:noFill/>
            <a:miter lim="800000"/>
            <a:headEnd/>
            <a:tailEnd/>
          </a:ln>
        </p:spPr>
        <p:txBody>
          <a:bodyPr wrap="none" anchor="ctr"/>
          <a:lstStyle/>
          <a:p>
            <a:endParaRPr lang="en-US" altLang="en-US"/>
          </a:p>
        </p:txBody>
      </p:sp>
      <p:sp>
        <p:nvSpPr>
          <p:cNvPr id="25" name="Rectangle 22"/>
          <p:cNvSpPr>
            <a:spLocks noChangeArrowheads="1"/>
          </p:cNvSpPr>
          <p:nvPr/>
        </p:nvSpPr>
        <p:spPr bwMode="auto">
          <a:xfrm>
            <a:off x="5181600" y="2362200"/>
            <a:ext cx="1524000" cy="2514600"/>
          </a:xfrm>
          <a:prstGeom prst="rect">
            <a:avLst/>
          </a:prstGeom>
          <a:solidFill>
            <a:srgbClr val="003366">
              <a:alpha val="50195"/>
            </a:srgbClr>
          </a:solidFill>
          <a:ln w="38100">
            <a:solidFill>
              <a:schemeClr val="tx1"/>
            </a:solidFill>
            <a:miter lim="800000"/>
            <a:headEnd/>
            <a:tailEnd/>
          </a:ln>
        </p:spPr>
        <p:txBody>
          <a:bodyPr wrap="none" anchor="ctr"/>
          <a:lstStyle/>
          <a:p>
            <a:endParaRPr lang="en-US" altLang="en-US"/>
          </a:p>
        </p:txBody>
      </p:sp>
      <p:sp>
        <p:nvSpPr>
          <p:cNvPr id="26" name="Line 8"/>
          <p:cNvSpPr>
            <a:spLocks noChangeShapeType="1"/>
          </p:cNvSpPr>
          <p:nvPr/>
        </p:nvSpPr>
        <p:spPr bwMode="auto">
          <a:xfrm>
            <a:off x="3200400" y="3276600"/>
            <a:ext cx="2514600" cy="0"/>
          </a:xfrm>
          <a:prstGeom prst="line">
            <a:avLst/>
          </a:prstGeom>
          <a:noFill/>
          <a:ln w="9525">
            <a:solidFill>
              <a:schemeClr val="tx1"/>
            </a:solidFill>
            <a:round/>
            <a:headEnd/>
            <a:tailEnd type="triangle" w="lg" len="lg"/>
          </a:ln>
        </p:spPr>
        <p:txBody>
          <a:bodyPr/>
          <a:lstStyle/>
          <a:p>
            <a:endParaRPr lang="zh-CN" altLang="en-US"/>
          </a:p>
        </p:txBody>
      </p:sp>
      <p:sp>
        <p:nvSpPr>
          <p:cNvPr id="27" name="Text Box 16"/>
          <p:cNvSpPr txBox="1">
            <a:spLocks noChangeArrowheads="1"/>
          </p:cNvSpPr>
          <p:nvPr/>
        </p:nvSpPr>
        <p:spPr bwMode="auto">
          <a:xfrm>
            <a:off x="2590800" y="4343400"/>
            <a:ext cx="1447800" cy="366713"/>
          </a:xfrm>
          <a:prstGeom prst="rect">
            <a:avLst/>
          </a:prstGeom>
          <a:noFill/>
          <a:ln w="9525">
            <a:noFill/>
            <a:miter lim="800000"/>
            <a:headEnd/>
            <a:tailEnd/>
          </a:ln>
        </p:spPr>
        <p:txBody>
          <a:bodyPr>
            <a:spAutoFit/>
          </a:bodyPr>
          <a:lstStyle/>
          <a:p>
            <a:pPr>
              <a:spcBef>
                <a:spcPct val="50000"/>
              </a:spcBef>
              <a:buNone/>
            </a:pPr>
            <a:r>
              <a:rPr lang="en-US" altLang="en-US" b="1">
                <a:solidFill>
                  <a:schemeClr val="tx1"/>
                </a:solidFill>
                <a:latin typeface="Arial" pitchFamily="34" charset="0"/>
              </a:rPr>
              <a:t>sub-panels</a:t>
            </a:r>
          </a:p>
        </p:txBody>
      </p:sp>
      <p:sp>
        <p:nvSpPr>
          <p:cNvPr id="28" name="Line 17"/>
          <p:cNvSpPr>
            <a:spLocks noChangeShapeType="1"/>
          </p:cNvSpPr>
          <p:nvPr/>
        </p:nvSpPr>
        <p:spPr bwMode="auto">
          <a:xfrm>
            <a:off x="3886200" y="4495800"/>
            <a:ext cx="1447800" cy="0"/>
          </a:xfrm>
          <a:prstGeom prst="line">
            <a:avLst/>
          </a:prstGeom>
          <a:noFill/>
          <a:ln w="9525">
            <a:solidFill>
              <a:schemeClr val="tx1"/>
            </a:solidFill>
            <a:round/>
            <a:headEnd/>
            <a:tailEnd type="triangle" w="med" len="med"/>
          </a:ln>
        </p:spPr>
        <p:txBody>
          <a:bodyPr/>
          <a:lstStyle/>
          <a:p>
            <a:endParaRPr lang="zh-CN" altLang="en-US"/>
          </a:p>
        </p:txBody>
      </p:sp>
      <p:sp>
        <p:nvSpPr>
          <p:cNvPr id="29" name="Line 18"/>
          <p:cNvSpPr>
            <a:spLocks noChangeShapeType="1"/>
          </p:cNvSpPr>
          <p:nvPr/>
        </p:nvSpPr>
        <p:spPr bwMode="auto">
          <a:xfrm>
            <a:off x="3886200" y="4495800"/>
            <a:ext cx="2057400" cy="228600"/>
          </a:xfrm>
          <a:prstGeom prst="line">
            <a:avLst/>
          </a:prstGeom>
          <a:noFill/>
          <a:ln w="9525">
            <a:solidFill>
              <a:schemeClr val="tx1"/>
            </a:solidFill>
            <a:round/>
            <a:headEnd/>
            <a:tailEnd type="triangle" w="med" len="med"/>
          </a:ln>
        </p:spPr>
        <p:txBody>
          <a:bodyPr/>
          <a:lstStyle/>
          <a:p>
            <a:endParaRPr lang="zh-CN" altLang="en-US"/>
          </a:p>
        </p:txBody>
      </p:sp>
      <p:sp>
        <p:nvSpPr>
          <p:cNvPr id="30" name="Line 19"/>
          <p:cNvSpPr>
            <a:spLocks noChangeShapeType="1"/>
          </p:cNvSpPr>
          <p:nvPr/>
        </p:nvSpPr>
        <p:spPr bwMode="auto">
          <a:xfrm flipV="1">
            <a:off x="3886200" y="3962400"/>
            <a:ext cx="1524000" cy="533400"/>
          </a:xfrm>
          <a:prstGeom prst="line">
            <a:avLst/>
          </a:prstGeom>
          <a:noFill/>
          <a:ln w="9525">
            <a:solidFill>
              <a:schemeClr val="tx1"/>
            </a:solidFill>
            <a:round/>
            <a:headEnd/>
            <a:tailEnd type="triangle" w="med" len="med"/>
          </a:ln>
        </p:spPr>
        <p:txBody>
          <a:bodyPr/>
          <a:lstStyle/>
          <a:p>
            <a:endParaRPr lang="zh-CN" altLang="en-US"/>
          </a:p>
        </p:txBody>
      </p:sp>
      <p:sp>
        <p:nvSpPr>
          <p:cNvPr id="31" name="Line 20"/>
          <p:cNvSpPr>
            <a:spLocks noChangeShapeType="1"/>
          </p:cNvSpPr>
          <p:nvPr/>
        </p:nvSpPr>
        <p:spPr bwMode="auto">
          <a:xfrm flipV="1">
            <a:off x="3886200" y="4038600"/>
            <a:ext cx="2057400" cy="45720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strVal val="#ppt_w*0.70"/>
                                          </p:val>
                                        </p:tav>
                                        <p:tav tm="100000">
                                          <p:val>
                                            <p:strVal val="#ppt_w"/>
                                          </p:val>
                                        </p:tav>
                                      </p:tavLst>
                                    </p:anim>
                                    <p:anim calcmode="lin" valueType="num">
                                      <p:cBhvr>
                                        <p:cTn id="23" dur="500" fill="hold"/>
                                        <p:tgtEl>
                                          <p:spTgt spid="20"/>
                                        </p:tgtEl>
                                        <p:attrNameLst>
                                          <p:attrName>ppt_h</p:attrName>
                                        </p:attrNameLst>
                                      </p:cBhvr>
                                      <p:tavLst>
                                        <p:tav tm="0">
                                          <p:val>
                                            <p:strVal val="#ppt_h"/>
                                          </p:val>
                                        </p:tav>
                                        <p:tav tm="100000">
                                          <p:val>
                                            <p:strVal val="#ppt_h"/>
                                          </p:val>
                                        </p:tav>
                                      </p:tavLst>
                                    </p:anim>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
                                            <p:txEl>
                                              <p:pRg st="2" end="2"/>
                                            </p:txEl>
                                          </p:spTgt>
                                        </p:tgtEl>
                                        <p:attrNameLst>
                                          <p:attrName>style.visibility</p:attrName>
                                        </p:attrNameLst>
                                      </p:cBhvr>
                                      <p:to>
                                        <p:strVal val="visible"/>
                                      </p:to>
                                    </p:set>
                                    <p:animEffect transition="in" filter="fade">
                                      <p:cBhvr>
                                        <p:cTn id="29" dur="500"/>
                                        <p:tgtEl>
                                          <p:spTgt spid="18">
                                            <p:txEl>
                                              <p:pRg st="2" end="2"/>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 presetClass="emph" presetSubtype="2" fill="hold" nodeType="withEffect">
                                  <p:stCondLst>
                                    <p:cond delay="0"/>
                                  </p:stCondLst>
                                  <p:childTnLst>
                                    <p:animClr clrSpc="rgb" dir="cw">
                                      <p:cBhvr>
                                        <p:cTn id="35" dur="500" fill="hold"/>
                                        <p:tgtEl>
                                          <p:spTgt spid="23"/>
                                        </p:tgtEl>
                                        <p:attrNameLst>
                                          <p:attrName>fillcolor</p:attrName>
                                        </p:attrNameLst>
                                      </p:cBhvr>
                                      <p:to>
                                        <a:schemeClr val="accent2"/>
                                      </p:to>
                                    </p:animClr>
                                    <p:set>
                                      <p:cBhvr>
                                        <p:cTn id="36" dur="500" fill="hold"/>
                                        <p:tgtEl>
                                          <p:spTgt spid="23"/>
                                        </p:tgtEl>
                                        <p:attrNameLst>
                                          <p:attrName>fill.type</p:attrName>
                                        </p:attrNameLst>
                                      </p:cBhvr>
                                      <p:to>
                                        <p:strVal val="solid"/>
                                      </p:to>
                                    </p:set>
                                    <p:set>
                                      <p:cBhvr>
                                        <p:cTn id="37" dur="500" fill="hold"/>
                                        <p:tgtEl>
                                          <p:spTgt spid="23"/>
                                        </p:tgtEl>
                                        <p:attrNameLst>
                                          <p:attrName>fill.on</p:attrName>
                                        </p:attrNameLst>
                                      </p:cBhvr>
                                      <p:to>
                                        <p:strVal val="true"/>
                                      </p:to>
                                    </p:set>
                                  </p:childTnLst>
                                </p:cTn>
                              </p:par>
                              <p:par>
                                <p:cTn id="38" presetID="55"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strVal val="#ppt_w*0.70"/>
                                          </p:val>
                                        </p:tav>
                                        <p:tav tm="100000">
                                          <p:val>
                                            <p:strVal val="#ppt_w"/>
                                          </p:val>
                                        </p:tav>
                                      </p:tavLst>
                                    </p:anim>
                                    <p:anim calcmode="lin" valueType="num">
                                      <p:cBhvr>
                                        <p:cTn id="41" dur="500" fill="hold"/>
                                        <p:tgtEl>
                                          <p:spTgt spid="26"/>
                                        </p:tgtEl>
                                        <p:attrNameLst>
                                          <p:attrName>ppt_h</p:attrName>
                                        </p:attrNameLst>
                                      </p:cBhvr>
                                      <p:tavLst>
                                        <p:tav tm="0">
                                          <p:val>
                                            <p:strVal val="#ppt_h"/>
                                          </p:val>
                                        </p:tav>
                                        <p:tav tm="100000">
                                          <p:val>
                                            <p:strVal val="#ppt_h"/>
                                          </p:val>
                                        </p:tav>
                                      </p:tavLst>
                                    </p:anim>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xEl>
                                              <p:pRg st="9" end="9"/>
                                            </p:txEl>
                                          </p:spTgt>
                                        </p:tgtEl>
                                        <p:attrNameLst>
                                          <p:attrName>style.visibility</p:attrName>
                                        </p:attrNameLst>
                                      </p:cBhvr>
                                      <p:to>
                                        <p:strVal val="visible"/>
                                      </p:to>
                                    </p:set>
                                    <p:animEffect transition="in" filter="fade">
                                      <p:cBhvr>
                                        <p:cTn id="47" dur="500"/>
                                        <p:tgtEl>
                                          <p:spTgt spid="18">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
                                            <p:txEl>
                                              <p:pRg st="10" end="10"/>
                                            </p:txEl>
                                          </p:spTgt>
                                        </p:tgtEl>
                                        <p:attrNameLst>
                                          <p:attrName>style.visibility</p:attrName>
                                        </p:attrNameLst>
                                      </p:cBhvr>
                                      <p:to>
                                        <p:strVal val="visible"/>
                                      </p:to>
                                    </p:set>
                                    <p:animEffect transition="in" filter="fade">
                                      <p:cBhvr>
                                        <p:cTn id="52" dur="500"/>
                                        <p:tgtEl>
                                          <p:spTgt spid="18">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xEl>
                                              <p:pRg st="11" end="11"/>
                                            </p:txEl>
                                          </p:spTgt>
                                        </p:tgtEl>
                                        <p:attrNameLst>
                                          <p:attrName>style.visibility</p:attrName>
                                        </p:attrNameLst>
                                      </p:cBhvr>
                                      <p:to>
                                        <p:strVal val="visible"/>
                                      </p:to>
                                    </p:set>
                                    <p:animEffect transition="in" filter="fade">
                                      <p:cBhvr>
                                        <p:cTn id="57" dur="500"/>
                                        <p:tgtEl>
                                          <p:spTgt spid="18">
                                            <p:txEl>
                                              <p:pRg st="11" end="11"/>
                                            </p:txEl>
                                          </p:spTgt>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childTnLst>
                                </p:cTn>
                              </p:par>
                              <p:par>
                                <p:cTn id="60" presetID="10" presetClass="entr" presetSubtype="0"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childTnLst>
                                </p:cTn>
                              </p:par>
                              <p:par>
                                <p:cTn id="63" presetID="10" presetClass="exit" presetSubtype="0" fill="hold" grpId="0" nodeType="withEffect">
                                  <p:stCondLst>
                                    <p:cond delay="0"/>
                                  </p:stCondLst>
                                  <p:childTnLst>
                                    <p:animEffect transition="out" filter="fade">
                                      <p:cBhvr>
                                        <p:cTn id="64" dur="1000"/>
                                        <p:tgtEl>
                                          <p:spTgt spid="23"/>
                                        </p:tgtEl>
                                      </p:cBhvr>
                                    </p:animEffect>
                                    <p:set>
                                      <p:cBhvr>
                                        <p:cTn id="65" dur="1" fill="hold">
                                          <p:stCondLst>
                                            <p:cond delay="999"/>
                                          </p:stCondLst>
                                        </p:cTn>
                                        <p:tgtEl>
                                          <p:spTgt spid="23"/>
                                        </p:tgtEl>
                                        <p:attrNameLst>
                                          <p:attrName>style.visibility</p:attrName>
                                        </p:attrNameLst>
                                      </p:cBhvr>
                                      <p:to>
                                        <p:strVal val="hidden"/>
                                      </p:to>
                                    </p:set>
                                  </p:childTnLst>
                                </p:cTn>
                              </p:par>
                            </p:childTnLst>
                          </p:cTn>
                        </p:par>
                        <p:par>
                          <p:cTn id="66" fill="hold">
                            <p:stCondLst>
                              <p:cond delay="1000"/>
                            </p:stCondLst>
                            <p:childTnLst>
                              <p:par>
                                <p:cTn id="67" presetID="2" presetClass="entr" presetSubtype="8"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additive="base">
                                        <p:cTn id="69" dur="500" fill="hold"/>
                                        <p:tgtEl>
                                          <p:spTgt spid="27"/>
                                        </p:tgtEl>
                                        <p:attrNameLst>
                                          <p:attrName>ppt_x</p:attrName>
                                        </p:attrNameLst>
                                      </p:cBhvr>
                                      <p:tavLst>
                                        <p:tav tm="0">
                                          <p:val>
                                            <p:strVal val="0-#ppt_w/2"/>
                                          </p:val>
                                        </p:tav>
                                        <p:tav tm="100000">
                                          <p:val>
                                            <p:strVal val="#ppt_x"/>
                                          </p:val>
                                        </p:tav>
                                      </p:tavLst>
                                    </p:anim>
                                    <p:anim calcmode="lin" valueType="num">
                                      <p:cBhvr additive="base">
                                        <p:cTn id="70" dur="500" fill="hold"/>
                                        <p:tgtEl>
                                          <p:spTgt spid="27"/>
                                        </p:tgtEl>
                                        <p:attrNameLst>
                                          <p:attrName>ppt_y</p:attrName>
                                        </p:attrNameLst>
                                      </p:cBhvr>
                                      <p:tavLst>
                                        <p:tav tm="0">
                                          <p:val>
                                            <p:strVal val="#ppt_y"/>
                                          </p:val>
                                        </p:tav>
                                        <p:tav tm="100000">
                                          <p:val>
                                            <p:strVal val="#ppt_y"/>
                                          </p:val>
                                        </p:tav>
                                      </p:tavLst>
                                    </p:anim>
                                  </p:childTnLst>
                                </p:cTn>
                              </p:par>
                            </p:childTnLst>
                          </p:cTn>
                        </p:par>
                        <p:par>
                          <p:cTn id="71" fill="hold">
                            <p:stCondLst>
                              <p:cond delay="1500"/>
                            </p:stCondLst>
                            <p:childTnLst>
                              <p:par>
                                <p:cTn id="72" presetID="10" presetClass="entr" presetSubtype="0"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500"/>
                                        <p:tgtEl>
                                          <p:spTgt spid="30"/>
                                        </p:tgtEl>
                                      </p:cBhvr>
                                    </p:animEffect>
                                  </p:childTnLst>
                                </p:cTn>
                              </p:par>
                            </p:childTnLst>
                          </p:cTn>
                        </p:par>
                        <p:par>
                          <p:cTn id="75" fill="hold">
                            <p:stCondLst>
                              <p:cond delay="2000"/>
                            </p:stCondLst>
                            <p:childTnLst>
                              <p:par>
                                <p:cTn id="76" presetID="10" presetClass="entr" presetSubtype="0" fill="hold" grpId="0" nodeType="after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childTnLst>
                          </p:cTn>
                        </p:par>
                        <p:par>
                          <p:cTn id="79" fill="hold">
                            <p:stCondLst>
                              <p:cond delay="25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3000"/>
                            </p:stCondLst>
                            <p:childTnLst>
                              <p:par>
                                <p:cTn id="84" presetID="10" presetClass="entr" presetSubtype="0" fill="hold" grpId="0" nodeType="after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3" grpId="0" animBg="1"/>
      <p:bldP spid="24" grpId="0" animBg="1"/>
      <p:bldP spid="25" grpId="0" animBg="1"/>
      <p:bldP spid="26" grpId="0" animBg="1"/>
      <p:bldP spid="27" grpId="0"/>
      <p:bldP spid="28" grpId="0" animBg="1"/>
      <p:bldP spid="29" grpId="0" animBg="1"/>
      <p:bldP spid="30" grpId="0" animBg="1"/>
      <p:bldP spid="3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46</a:t>
            </a:fld>
            <a:endParaRPr lang="en-US" altLang="zh-CN" dirty="0"/>
          </a:p>
        </p:txBody>
      </p:sp>
      <p:sp>
        <p:nvSpPr>
          <p:cNvPr id="6" name="标题 5"/>
          <p:cNvSpPr>
            <a:spLocks noGrp="1"/>
          </p:cNvSpPr>
          <p:nvPr>
            <p:ph type="title"/>
          </p:nvPr>
        </p:nvSpPr>
        <p:spPr/>
        <p:txBody>
          <a:bodyPr/>
          <a:lstStyle/>
          <a:p>
            <a:r>
              <a:rPr lang="zh-CN" altLang="en-US"/>
              <a:t>在</a:t>
            </a:r>
            <a:r>
              <a:rPr lang="en-US" altLang="zh-CN">
                <a:latin typeface="Times New Roman" pitchFamily="18" charset="0"/>
                <a:cs typeface="Times New Roman" pitchFamily="18" charset="0"/>
              </a:rPr>
              <a:t>Panel</a:t>
            </a:r>
            <a:r>
              <a:rPr lang="zh-CN" altLang="en-US"/>
              <a:t>上画图</a:t>
            </a:r>
          </a:p>
        </p:txBody>
      </p:sp>
      <p:sp>
        <p:nvSpPr>
          <p:cNvPr id="7" name="TextBox 6"/>
          <p:cNvSpPr txBox="1"/>
          <p:nvPr/>
        </p:nvSpPr>
        <p:spPr>
          <a:xfrm>
            <a:off x="457200" y="1082163"/>
            <a:ext cx="8153400" cy="5699637"/>
          </a:xfrm>
          <a:prstGeom prst="rect">
            <a:avLst/>
          </a:prstGeom>
          <a:noFill/>
          <a:ln>
            <a:solidFill>
              <a:schemeClr val="tx1"/>
            </a:solidFill>
          </a:ln>
        </p:spPr>
        <p:txBody>
          <a:bodyPr wrap="square" rtlCol="0">
            <a:spAutoFit/>
          </a:bodyPr>
          <a:lstStyle/>
          <a:p>
            <a:pPr>
              <a:lnSpc>
                <a:spcPts val="2300"/>
              </a:lnSpc>
              <a:spcBef>
                <a:spcPts val="0"/>
              </a:spcBef>
              <a:buNone/>
            </a:pPr>
            <a:r>
              <a:rPr lang="en-US" altLang="zh-CN" sz="2000" b="1" dirty="0">
                <a:latin typeface="Courier New" pitchFamily="49" charset="0"/>
                <a:cs typeface="Courier New" pitchFamily="49" charset="0"/>
              </a:rPr>
              <a:t>import </a:t>
            </a:r>
            <a:r>
              <a:rPr lang="en-US" altLang="zh-CN" sz="2000" b="1" dirty="0" err="1">
                <a:latin typeface="Courier New" pitchFamily="49" charset="0"/>
                <a:cs typeface="Courier New" pitchFamily="49" charset="0"/>
              </a:rPr>
              <a:t>javax.swing</a:t>
            </a:r>
            <a:r>
              <a:rPr lang="en-US" altLang="zh-CN" sz="2000" b="1" dirty="0">
                <a:latin typeface="Courier New" pitchFamily="49" charset="0"/>
                <a:cs typeface="Courier New" pitchFamily="49" charset="0"/>
              </a:rPr>
              <a:t>.*;</a:t>
            </a:r>
          </a:p>
          <a:p>
            <a:pPr>
              <a:lnSpc>
                <a:spcPts val="2300"/>
              </a:lnSpc>
              <a:spcBef>
                <a:spcPts val="0"/>
              </a:spcBef>
              <a:buNone/>
            </a:pPr>
            <a:r>
              <a:rPr lang="en-US" altLang="zh-CN" sz="2000" b="1" dirty="0">
                <a:latin typeface="Courier New" pitchFamily="49" charset="0"/>
                <a:cs typeface="Courier New" pitchFamily="49" charset="0"/>
              </a:rPr>
              <a:t>import </a:t>
            </a:r>
            <a:r>
              <a:rPr lang="en-US" altLang="zh-CN" sz="2000" b="1" dirty="0" err="1">
                <a:latin typeface="Courier New" pitchFamily="49" charset="0"/>
                <a:cs typeface="Courier New" pitchFamily="49" charset="0"/>
              </a:rPr>
              <a:t>java.awt</a:t>
            </a:r>
            <a:r>
              <a:rPr lang="en-US" altLang="zh-CN" sz="2000" b="1" dirty="0">
                <a:latin typeface="Courier New" pitchFamily="49" charset="0"/>
                <a:cs typeface="Courier New" pitchFamily="49" charset="0"/>
              </a:rPr>
              <a:t>.*;</a:t>
            </a:r>
          </a:p>
          <a:p>
            <a:pPr>
              <a:lnSpc>
                <a:spcPts val="2300"/>
              </a:lnSpc>
              <a:spcBef>
                <a:spcPts val="0"/>
              </a:spcBef>
              <a:buNone/>
            </a:pPr>
            <a:r>
              <a:rPr lang="en-US" altLang="zh-CN" sz="2000" b="1" dirty="0">
                <a:latin typeface="Courier New" pitchFamily="49" charset="0"/>
                <a:cs typeface="Courier New" pitchFamily="49" charset="0"/>
              </a:rPr>
              <a:t>public class </a:t>
            </a:r>
            <a:r>
              <a:rPr lang="en-US" altLang="zh-CN" sz="2000" b="1" dirty="0" err="1">
                <a:latin typeface="Courier New" pitchFamily="49" charset="0"/>
                <a:cs typeface="Courier New" pitchFamily="49" charset="0"/>
              </a:rPr>
              <a:t>PaintPanel</a:t>
            </a:r>
            <a:r>
              <a:rPr lang="en-US" altLang="zh-CN" sz="2000" b="1" dirty="0">
                <a:latin typeface="Courier New" pitchFamily="49" charset="0"/>
                <a:cs typeface="Courier New" pitchFamily="49" charset="0"/>
              </a:rPr>
              <a:t> {       </a:t>
            </a:r>
          </a:p>
          <a:p>
            <a:pPr>
              <a:lnSpc>
                <a:spcPts val="2300"/>
              </a:lnSpc>
              <a:spcBef>
                <a:spcPts val="0"/>
              </a:spcBef>
              <a:buNone/>
            </a:pPr>
            <a:r>
              <a:rPr lang="en-US" altLang="zh-CN" sz="2000" b="1" dirty="0">
                <a:latin typeface="Courier New" pitchFamily="49" charset="0"/>
                <a:cs typeface="Courier New" pitchFamily="49" charset="0"/>
              </a:rPr>
              <a:t>    public static void main(String[] </a:t>
            </a:r>
            <a:r>
              <a:rPr lang="en-US" altLang="zh-CN" sz="2000" b="1" dirty="0" err="1">
                <a:latin typeface="Courier New" pitchFamily="49" charset="0"/>
                <a:cs typeface="Courier New" pitchFamily="49" charset="0"/>
              </a:rPr>
              <a:t>args</a:t>
            </a:r>
            <a:r>
              <a:rPr lang="en-US" altLang="zh-CN" sz="2000" b="1" dirty="0">
                <a:latin typeface="Courier New" pitchFamily="49" charset="0"/>
                <a:cs typeface="Courier New" pitchFamily="49" charset="0"/>
              </a:rPr>
              <a:t>) { </a:t>
            </a:r>
          </a:p>
          <a:p>
            <a:pPr>
              <a:lnSpc>
                <a:spcPts val="2300"/>
              </a:lnSpc>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JFrame</a:t>
            </a:r>
            <a:r>
              <a:rPr lang="en-US" altLang="zh-CN" sz="2000" b="1" dirty="0">
                <a:latin typeface="Courier New" pitchFamily="49" charset="0"/>
                <a:cs typeface="Courier New" pitchFamily="49" charset="0"/>
              </a:rPr>
              <a:t> f = </a:t>
            </a:r>
            <a:r>
              <a:rPr lang="en-US" altLang="zh-CN" sz="2000" b="1" dirty="0">
                <a:solidFill>
                  <a:srgbClr val="0000FF"/>
                </a:solidFill>
                <a:latin typeface="Courier New" pitchFamily="49" charset="0"/>
                <a:cs typeface="Courier New" pitchFamily="49" charset="0"/>
              </a:rPr>
              <a:t>new </a:t>
            </a:r>
            <a:r>
              <a:rPr lang="en-US" altLang="zh-CN" sz="2000" b="1" dirty="0" err="1">
                <a:solidFill>
                  <a:srgbClr val="0000FF"/>
                </a:solidFill>
                <a:latin typeface="Courier New" pitchFamily="49" charset="0"/>
                <a:cs typeface="Courier New" pitchFamily="49" charset="0"/>
              </a:rPr>
              <a:t>JFrame</a:t>
            </a:r>
            <a:r>
              <a:rPr lang="en-US" altLang="zh-CN" sz="2000" b="1" dirty="0">
                <a:solidFill>
                  <a:srgbClr val="0000FF"/>
                </a:solidFill>
                <a:latin typeface="Courier New" pitchFamily="49" charset="0"/>
                <a:cs typeface="Courier New" pitchFamily="49" charset="0"/>
              </a:rPr>
              <a:t>()</a:t>
            </a:r>
            <a:r>
              <a:rPr lang="en-US" altLang="zh-CN" sz="2000" b="1" dirty="0">
                <a:latin typeface="Courier New" pitchFamily="49" charset="0"/>
                <a:cs typeface="Courier New" pitchFamily="49" charset="0"/>
              </a:rPr>
              <a:t>;</a:t>
            </a:r>
          </a:p>
          <a:p>
            <a:pPr>
              <a:lnSpc>
                <a:spcPts val="2300"/>
              </a:lnSpc>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f.setTitle</a:t>
            </a:r>
            <a:r>
              <a:rPr lang="en-US" altLang="zh-CN" sz="2000" b="1" dirty="0">
                <a:latin typeface="Courier New" pitchFamily="49" charset="0"/>
                <a:cs typeface="Courier New" pitchFamily="49" charset="0"/>
              </a:rPr>
              <a:t>("Drawing Graphics on Panel");</a:t>
            </a:r>
          </a:p>
          <a:p>
            <a:pPr>
              <a:lnSpc>
                <a:spcPts val="2300"/>
              </a:lnSpc>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f.setBounds</a:t>
            </a:r>
            <a:r>
              <a:rPr lang="en-US" altLang="zh-CN" sz="2000" b="1" dirty="0">
                <a:latin typeface="Courier New" pitchFamily="49" charset="0"/>
                <a:cs typeface="Courier New" pitchFamily="49" charset="0"/>
              </a:rPr>
              <a:t>(100,50,300,300);</a:t>
            </a:r>
          </a:p>
          <a:p>
            <a:pPr>
              <a:lnSpc>
                <a:spcPts val="2300"/>
              </a:lnSpc>
              <a:spcBef>
                <a:spcPts val="0"/>
              </a:spcBef>
              <a:buNone/>
            </a:pPr>
            <a:r>
              <a:rPr lang="en-US" altLang="zh-CN" sz="2000" b="1" dirty="0">
                <a:latin typeface="Courier New" pitchFamily="49" charset="0"/>
                <a:cs typeface="Courier New" pitchFamily="49" charset="0"/>
              </a:rPr>
              <a:t>        </a:t>
            </a:r>
            <a:r>
              <a:rPr lang="en-US" altLang="zh-CN" b="1" dirty="0" err="1">
                <a:latin typeface="Courier New" pitchFamily="49" charset="0"/>
                <a:cs typeface="Courier New" pitchFamily="49" charset="0"/>
              </a:rPr>
              <a:t>f.setDefaultCloseOperation</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JFrame.EXIT_ON_CLOSE</a:t>
            </a:r>
            <a:r>
              <a:rPr lang="en-US" altLang="zh-CN" b="1" dirty="0">
                <a:latin typeface="Courier New" pitchFamily="49" charset="0"/>
                <a:cs typeface="Courier New" pitchFamily="49" charset="0"/>
              </a:rPr>
              <a:t>);</a:t>
            </a:r>
          </a:p>
          <a:p>
            <a:pPr>
              <a:lnSpc>
                <a:spcPts val="2300"/>
              </a:lnSpc>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f.setContentPane</a:t>
            </a:r>
            <a:r>
              <a:rPr lang="en-US" altLang="zh-CN" sz="2000" b="1" dirty="0">
                <a:latin typeface="Courier New" pitchFamily="49" charset="0"/>
                <a:cs typeface="Courier New" pitchFamily="49" charset="0"/>
              </a:rPr>
              <a:t>(new </a:t>
            </a:r>
            <a:r>
              <a:rPr lang="en-US" altLang="zh-CN" sz="2000" b="1" dirty="0" err="1">
                <a:latin typeface="Courier New" pitchFamily="49" charset="0"/>
                <a:cs typeface="Courier New" pitchFamily="49" charset="0"/>
              </a:rPr>
              <a:t>MyPanel</a:t>
            </a:r>
            <a:r>
              <a:rPr lang="en-US" altLang="zh-CN" sz="2000" b="1" dirty="0">
                <a:latin typeface="Courier New" pitchFamily="49" charset="0"/>
                <a:cs typeface="Courier New" pitchFamily="49" charset="0"/>
              </a:rPr>
              <a:t>());</a:t>
            </a:r>
          </a:p>
          <a:p>
            <a:pPr>
              <a:lnSpc>
                <a:spcPts val="2300"/>
              </a:lnSpc>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f.setVisible</a:t>
            </a:r>
            <a:r>
              <a:rPr lang="en-US" altLang="zh-CN" sz="2000" b="1" dirty="0">
                <a:latin typeface="Courier New" pitchFamily="49" charset="0"/>
                <a:cs typeface="Courier New" pitchFamily="49" charset="0"/>
              </a:rPr>
              <a:t>(true);        </a:t>
            </a:r>
          </a:p>
          <a:p>
            <a:pPr>
              <a:lnSpc>
                <a:spcPts val="2300"/>
              </a:lnSpc>
              <a:spcBef>
                <a:spcPts val="0"/>
              </a:spcBef>
              <a:buNone/>
            </a:pPr>
            <a:r>
              <a:rPr lang="en-US" altLang="zh-CN" sz="2000" b="1" dirty="0">
                <a:latin typeface="Courier New" pitchFamily="49" charset="0"/>
                <a:cs typeface="Courier New" pitchFamily="49" charset="0"/>
              </a:rPr>
              <a:t>    }</a:t>
            </a:r>
          </a:p>
          <a:p>
            <a:pPr>
              <a:lnSpc>
                <a:spcPts val="2300"/>
              </a:lnSpc>
              <a:spcBef>
                <a:spcPts val="0"/>
              </a:spcBef>
              <a:buNone/>
            </a:pPr>
            <a:r>
              <a:rPr lang="en-US" altLang="zh-CN" sz="2000" b="1" dirty="0">
                <a:latin typeface="Courier New" pitchFamily="49" charset="0"/>
                <a:cs typeface="Courier New" pitchFamily="49" charset="0"/>
              </a:rPr>
              <a:t>}</a:t>
            </a:r>
          </a:p>
          <a:p>
            <a:pPr>
              <a:lnSpc>
                <a:spcPts val="2300"/>
              </a:lnSpc>
              <a:spcBef>
                <a:spcPts val="0"/>
              </a:spcBef>
              <a:buNone/>
            </a:pPr>
            <a:r>
              <a:rPr lang="en-US" altLang="zh-CN" sz="2000" b="1" dirty="0">
                <a:latin typeface="Courier New" pitchFamily="49" charset="0"/>
                <a:cs typeface="Courier New" pitchFamily="49" charset="0"/>
              </a:rPr>
              <a:t>class </a:t>
            </a:r>
            <a:r>
              <a:rPr lang="en-US" altLang="zh-CN" sz="2000" b="1" dirty="0" err="1">
                <a:latin typeface="Courier New" pitchFamily="49" charset="0"/>
                <a:cs typeface="Courier New" pitchFamily="49" charset="0"/>
              </a:rPr>
              <a:t>MyPanel</a:t>
            </a:r>
            <a:r>
              <a:rPr lang="en-US" altLang="zh-CN" sz="2000" b="1" dirty="0">
                <a:latin typeface="Courier New" pitchFamily="49" charset="0"/>
                <a:cs typeface="Courier New" pitchFamily="49" charset="0"/>
              </a:rPr>
              <a:t> extends </a:t>
            </a:r>
            <a:r>
              <a:rPr lang="en-US" altLang="zh-CN" sz="2000" b="1" dirty="0" err="1">
                <a:latin typeface="Courier New" pitchFamily="49" charset="0"/>
                <a:cs typeface="Courier New" pitchFamily="49" charset="0"/>
              </a:rPr>
              <a:t>JPanel</a:t>
            </a:r>
            <a:r>
              <a:rPr lang="en-US" altLang="zh-CN" sz="2000" b="1" dirty="0">
                <a:latin typeface="Courier New" pitchFamily="49" charset="0"/>
                <a:cs typeface="Courier New" pitchFamily="49" charset="0"/>
              </a:rPr>
              <a:t>{</a:t>
            </a:r>
          </a:p>
          <a:p>
            <a:pPr>
              <a:lnSpc>
                <a:spcPts val="2300"/>
              </a:lnSpc>
              <a:spcBef>
                <a:spcPts val="0"/>
              </a:spcBef>
              <a:buNone/>
            </a:pPr>
            <a:r>
              <a:rPr lang="en-US" altLang="zh-CN" sz="2000" b="1" dirty="0">
                <a:latin typeface="Courier New" pitchFamily="49" charset="0"/>
                <a:cs typeface="Courier New" pitchFamily="49" charset="0"/>
              </a:rPr>
              <a:t>    public void </a:t>
            </a:r>
            <a:r>
              <a:rPr lang="en-US" altLang="zh-CN" sz="2000" b="1" dirty="0" err="1">
                <a:solidFill>
                  <a:srgbClr val="973095"/>
                </a:solidFill>
                <a:latin typeface="Courier New" pitchFamily="49" charset="0"/>
                <a:cs typeface="Courier New" pitchFamily="49" charset="0"/>
              </a:rPr>
              <a:t>paintComponent</a:t>
            </a:r>
            <a:r>
              <a:rPr lang="en-US" altLang="zh-CN" sz="2000" b="1" dirty="0">
                <a:latin typeface="Courier New" pitchFamily="49" charset="0"/>
                <a:cs typeface="Courier New" pitchFamily="49" charset="0"/>
              </a:rPr>
              <a:t>(Graphics g) {</a:t>
            </a:r>
          </a:p>
          <a:p>
            <a:pPr>
              <a:lnSpc>
                <a:spcPts val="2300"/>
              </a:lnSpc>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super.paintComponent</a:t>
            </a:r>
            <a:r>
              <a:rPr lang="en-US" altLang="zh-CN" sz="2000" b="1" dirty="0">
                <a:latin typeface="Courier New" pitchFamily="49" charset="0"/>
                <a:cs typeface="Courier New" pitchFamily="49" charset="0"/>
              </a:rPr>
              <a:t>(g);</a:t>
            </a:r>
          </a:p>
          <a:p>
            <a:pPr>
              <a:lnSpc>
                <a:spcPts val="2300"/>
              </a:lnSpc>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g.setColor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Color.GREEN</a:t>
            </a:r>
            <a:r>
              <a:rPr lang="en-US" altLang="zh-CN" sz="2000" b="1" dirty="0">
                <a:latin typeface="Courier New" pitchFamily="49" charset="0"/>
                <a:cs typeface="Courier New" pitchFamily="49" charset="0"/>
              </a:rPr>
              <a:t>);</a:t>
            </a:r>
          </a:p>
          <a:p>
            <a:pPr>
              <a:lnSpc>
                <a:spcPts val="2300"/>
              </a:lnSpc>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g.fillOval</a:t>
            </a:r>
            <a:r>
              <a:rPr lang="en-US" altLang="zh-CN" sz="2000" b="1" dirty="0">
                <a:latin typeface="Courier New" pitchFamily="49" charset="0"/>
                <a:cs typeface="Courier New" pitchFamily="49" charset="0"/>
              </a:rPr>
              <a:t>(20, 20, 100, 100);</a:t>
            </a:r>
          </a:p>
          <a:p>
            <a:pPr>
              <a:lnSpc>
                <a:spcPts val="2300"/>
              </a:lnSpc>
              <a:spcBef>
                <a:spcPts val="0"/>
              </a:spcBef>
              <a:buNone/>
            </a:pPr>
            <a:r>
              <a:rPr lang="en-US" altLang="zh-CN" sz="2000" b="1" dirty="0">
                <a:latin typeface="Courier New" pitchFamily="49" charset="0"/>
                <a:cs typeface="Courier New" pitchFamily="49" charset="0"/>
              </a:rPr>
              <a:t>    }</a:t>
            </a:r>
          </a:p>
          <a:p>
            <a:pPr>
              <a:lnSpc>
                <a:spcPts val="2300"/>
              </a:lnSpc>
              <a:spcBef>
                <a:spcPts val="0"/>
              </a:spcBef>
              <a:buNone/>
            </a:pPr>
            <a:r>
              <a:rPr lang="en-US" altLang="zh-CN" sz="2000" b="1" dirty="0">
                <a:latin typeface="Courier New" pitchFamily="49" charset="0"/>
                <a:cs typeface="Courier New" pitchFamily="49" charset="0"/>
              </a:rPr>
              <a:t>}</a:t>
            </a:r>
          </a:p>
        </p:txBody>
      </p:sp>
      <p:pic>
        <p:nvPicPr>
          <p:cNvPr id="8" name="图片 7" descr="无标题.jpg"/>
          <p:cNvPicPr>
            <a:picLocks noChangeAspect="1"/>
          </p:cNvPicPr>
          <p:nvPr/>
        </p:nvPicPr>
        <p:blipFill>
          <a:blip r:embed="rId2" cstate="print"/>
          <a:stretch>
            <a:fillRect/>
          </a:stretch>
        </p:blipFill>
        <p:spPr>
          <a:xfrm>
            <a:off x="7103235" y="5305806"/>
            <a:ext cx="1485900" cy="14759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3</a:t>
            </a:r>
            <a:r>
              <a:rPr lang="zh-CN" altLang="en-US">
                <a:latin typeface="Times New Roman" pitchFamily="18" charset="0"/>
                <a:cs typeface="Times New Roman" pitchFamily="18" charset="0"/>
              </a:rPr>
              <a:t>、基本控件</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47</a:t>
            </a:fld>
            <a:endParaRPr lang="en-US" altLang="zh-CN" dirty="0"/>
          </a:p>
        </p:txBody>
      </p:sp>
      <p:pic>
        <p:nvPicPr>
          <p:cNvPr id="8" name="Picture 2"/>
          <p:cNvPicPr>
            <a:picLocks noGrp="1" noChangeAspect="1" noChangeArrowheads="1"/>
          </p:cNvPicPr>
          <p:nvPr>
            <p:ph sz="half" idx="4294967295"/>
          </p:nvPr>
        </p:nvPicPr>
        <p:blipFill>
          <a:blip r:embed="rId2" cstate="print"/>
          <a:srcRect/>
          <a:stretch>
            <a:fillRect/>
          </a:stretch>
        </p:blipFill>
        <p:spPr>
          <a:xfrm>
            <a:off x="914400" y="1219200"/>
            <a:ext cx="7028433" cy="52578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48</a:t>
            </a:fld>
            <a:endParaRPr lang="en-US" altLang="zh-CN" dirty="0"/>
          </a:p>
        </p:txBody>
      </p:sp>
      <p:pic>
        <p:nvPicPr>
          <p:cNvPr id="5" name="Picture 4"/>
          <p:cNvPicPr>
            <a:picLocks noGrp="1" noChangeAspect="1" noChangeArrowheads="1"/>
          </p:cNvPicPr>
          <p:nvPr>
            <p:ph sz="half" idx="4294967295"/>
          </p:nvPr>
        </p:nvPicPr>
        <p:blipFill>
          <a:blip r:embed="rId2" cstate="print"/>
          <a:srcRect/>
          <a:stretch>
            <a:fillRect/>
          </a:stretch>
        </p:blipFill>
        <p:spPr>
          <a:xfrm>
            <a:off x="323850" y="2060575"/>
            <a:ext cx="8424863" cy="3105150"/>
          </a:xfr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基本的</a:t>
            </a:r>
            <a:r>
              <a:rPr lang="en-US" altLang="zh-CN">
                <a:latin typeface="Times New Roman" pitchFamily="18" charset="0"/>
                <a:cs typeface="Times New Roman" pitchFamily="18" charset="0"/>
              </a:rPr>
              <a:t>GUI</a:t>
            </a:r>
            <a:r>
              <a:rPr lang="zh-CN" altLang="en-US">
                <a:latin typeface="Times New Roman" pitchFamily="18" charset="0"/>
                <a:cs typeface="Times New Roman" pitchFamily="18" charset="0"/>
              </a:rPr>
              <a:t>组件</a:t>
            </a:r>
            <a:r>
              <a:rPr lang="en-US" altLang="zh-CN">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49</a:t>
            </a:fld>
            <a:endParaRPr lang="en-US" altLang="zh-CN" dirty="0"/>
          </a:p>
        </p:txBody>
      </p:sp>
      <p:sp>
        <p:nvSpPr>
          <p:cNvPr id="6" name="Rectangle 2"/>
          <p:cNvSpPr txBox="1">
            <a:spLocks noChangeArrowheads="1"/>
          </p:cNvSpPr>
          <p:nvPr/>
        </p:nvSpPr>
        <p:spPr bwMode="auto">
          <a:xfrm>
            <a:off x="847725" y="1371600"/>
            <a:ext cx="7991475"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ct val="20000"/>
              </a:spcBef>
              <a:spcAft>
                <a:spcPct val="0"/>
              </a:spcAft>
              <a:buClrTx/>
              <a:buSzPct val="90000"/>
              <a:buFont typeface="Wingdings 2" pitchFamily="18" charset="2"/>
              <a:buChar char=""/>
              <a:tabLst/>
              <a:defRPr/>
            </a:pPr>
            <a:r>
              <a:rPr kumimoji="0" lang="en-US" altLang="zh-CN" sz="3200" b="1" i="0" u="none" strike="noStrike" kern="0" cap="none" spc="0" normalizeH="0" baseline="0" noProof="0">
                <a:ln>
                  <a:noFill/>
                </a:ln>
                <a:solidFill>
                  <a:schemeClr val="tx1"/>
                </a:solidFill>
                <a:effectLst/>
                <a:uLnTx/>
                <a:uFillTx/>
                <a:latin typeface="AvantGarde" pitchFamily="34" charset="0"/>
                <a:ea typeface="宋体" pitchFamily="2" charset="-122"/>
                <a:cs typeface="+mn-cs"/>
              </a:rPr>
              <a:t>GUI</a:t>
            </a:r>
            <a:r>
              <a:rPr kumimoji="0" lang="zh-CN" altLang="en-US" sz="3200" b="1" i="0" u="none" strike="noStrike" kern="0" cap="none" spc="0" normalizeH="0" baseline="0" noProof="0">
                <a:ln>
                  <a:noFill/>
                </a:ln>
                <a:solidFill>
                  <a:schemeClr val="tx1"/>
                </a:solidFill>
                <a:effectLst/>
                <a:uLnTx/>
                <a:uFillTx/>
                <a:latin typeface="AvantGarde" pitchFamily="34" charset="0"/>
                <a:ea typeface="宋体" pitchFamily="2" charset="-122"/>
                <a:cs typeface="+mn-cs"/>
              </a:rPr>
              <a:t>组件所对应的类</a:t>
            </a:r>
            <a:endParaRPr kumimoji="0" lang="en-US" altLang="zh-CN" sz="3200" b="1" i="0" u="none" strike="noStrike" kern="0" cap="none" spc="0" normalizeH="0" baseline="0" noProof="0">
              <a:ln>
                <a:noFill/>
              </a:ln>
              <a:solidFill>
                <a:schemeClr val="tx1"/>
              </a:solidFill>
              <a:effectLst/>
              <a:uLnTx/>
              <a:uFillTx/>
              <a:latin typeface="AvantGarde" pitchFamily="34" charset="0"/>
              <a:ea typeface="宋体" pitchFamily="2" charset="-122"/>
              <a:cs typeface="+mn-cs"/>
            </a:endParaRP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a:ln>
                  <a:noFill/>
                </a:ln>
                <a:solidFill>
                  <a:schemeClr val="tx1"/>
                </a:solidFill>
                <a:effectLst/>
                <a:uLnTx/>
                <a:uFillTx/>
                <a:latin typeface="Arial" pitchFamily="34" charset="0"/>
                <a:ea typeface="宋体" pitchFamily="2" charset="-122"/>
              </a:rPr>
              <a:t>JLabel </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a:ln>
                  <a:noFill/>
                </a:ln>
                <a:solidFill>
                  <a:schemeClr val="tx1"/>
                </a:solidFill>
                <a:effectLst/>
                <a:uLnTx/>
                <a:uFillTx/>
                <a:latin typeface="Arial" pitchFamily="34" charset="0"/>
                <a:ea typeface="宋体" pitchFamily="2" charset="-122"/>
              </a:rPr>
              <a:t>JTextField </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a:ln>
                  <a:noFill/>
                </a:ln>
                <a:solidFill>
                  <a:schemeClr val="tx1"/>
                </a:solidFill>
                <a:effectLst/>
                <a:uLnTx/>
                <a:uFillTx/>
                <a:latin typeface="Arial" pitchFamily="34" charset="0"/>
                <a:ea typeface="宋体" pitchFamily="2" charset="-122"/>
              </a:rPr>
              <a:t>JButton</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a:ln>
                  <a:noFill/>
                </a:ln>
                <a:solidFill>
                  <a:schemeClr val="tx1"/>
                </a:solidFill>
                <a:effectLst/>
                <a:uLnTx/>
                <a:uFillTx/>
                <a:latin typeface="Arial" pitchFamily="34" charset="0"/>
                <a:ea typeface="宋体" pitchFamily="2" charset="-122"/>
              </a:rPr>
              <a:t>JCheckBox </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a:ln>
                  <a:noFill/>
                </a:ln>
                <a:solidFill>
                  <a:schemeClr val="tx1"/>
                </a:solidFill>
                <a:effectLst/>
                <a:uLnTx/>
                <a:uFillTx/>
                <a:latin typeface="Arial" pitchFamily="34" charset="0"/>
                <a:ea typeface="宋体" pitchFamily="2" charset="-122"/>
              </a:rPr>
              <a:t>JComboBox </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a:ln>
                  <a:noFill/>
                </a:ln>
                <a:solidFill>
                  <a:schemeClr val="tx1"/>
                </a:solidFill>
                <a:effectLst/>
                <a:uLnTx/>
                <a:uFillTx/>
                <a:latin typeface="Arial" pitchFamily="34" charset="0"/>
                <a:ea typeface="宋体" pitchFamily="2" charset="-122"/>
              </a:rPr>
              <a:t>JList</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a:ln>
                  <a:noFill/>
                </a:ln>
                <a:solidFill>
                  <a:schemeClr val="tx1"/>
                </a:solidFill>
                <a:effectLst/>
                <a:uLnTx/>
                <a:uFillTx/>
                <a:latin typeface="Arial" pitchFamily="34" charset="0"/>
                <a:ea typeface="宋体" pitchFamily="2" charset="-122"/>
              </a:rPr>
              <a:t>JTextArea</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a:ln>
                  <a:noFill/>
                </a:ln>
                <a:solidFill>
                  <a:schemeClr val="tx1"/>
                </a:solidFill>
                <a:effectLst/>
                <a:uLnTx/>
                <a:uFillTx/>
                <a:latin typeface="Arial" pitchFamily="34" charset="0"/>
                <a:ea typeface="宋体" pitchFamily="2" charset="-122"/>
                <a:cs typeface="Times New Roman" pitchFamily="18" charset="0"/>
              </a:rPr>
              <a:t>JSlider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何为图形用户界面？</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a:t>
            </a:fld>
            <a:endParaRPr lang="en-US" altLang="zh-CN"/>
          </a:p>
        </p:txBody>
      </p:sp>
      <p:pic>
        <p:nvPicPr>
          <p:cNvPr id="6" name="图片 5" descr="无标题.jpg"/>
          <p:cNvPicPr>
            <a:picLocks noChangeAspect="1"/>
          </p:cNvPicPr>
          <p:nvPr/>
        </p:nvPicPr>
        <p:blipFill>
          <a:blip r:embed="rId2" cstate="print"/>
          <a:stretch>
            <a:fillRect/>
          </a:stretch>
        </p:blipFill>
        <p:spPr>
          <a:xfrm>
            <a:off x="76200" y="2133600"/>
            <a:ext cx="4282132" cy="2971800"/>
          </a:xfrm>
          <a:prstGeom prst="rect">
            <a:avLst/>
          </a:prstGeom>
        </p:spPr>
      </p:pic>
      <p:pic>
        <p:nvPicPr>
          <p:cNvPr id="8" name="图片 7" descr="无标题.jpg"/>
          <p:cNvPicPr>
            <a:picLocks noChangeAspect="1"/>
          </p:cNvPicPr>
          <p:nvPr/>
        </p:nvPicPr>
        <p:blipFill>
          <a:blip r:embed="rId3" cstate="print"/>
          <a:stretch>
            <a:fillRect/>
          </a:stretch>
        </p:blipFill>
        <p:spPr>
          <a:xfrm>
            <a:off x="4457700" y="2209800"/>
            <a:ext cx="4610100" cy="2766060"/>
          </a:xfrm>
          <a:prstGeom prst="rect">
            <a:avLst/>
          </a:prstGeom>
        </p:spPr>
      </p:pic>
      <p:sp>
        <p:nvSpPr>
          <p:cNvPr id="9" name="TextBox 8"/>
          <p:cNvSpPr txBox="1"/>
          <p:nvPr/>
        </p:nvSpPr>
        <p:spPr>
          <a:xfrm>
            <a:off x="1760983" y="5257800"/>
            <a:ext cx="906017" cy="523220"/>
          </a:xfrm>
          <a:prstGeom prst="rect">
            <a:avLst/>
          </a:prstGeom>
          <a:noFill/>
        </p:spPr>
        <p:txBody>
          <a:bodyPr wrap="none" rtlCol="0">
            <a:spAutoFit/>
          </a:bodyPr>
          <a:lstStyle/>
          <a:p>
            <a:pPr>
              <a:buNone/>
            </a:pPr>
            <a:r>
              <a:rPr lang="zh-CN" altLang="en-US" sz="2800" b="1">
                <a:latin typeface="宋体" pitchFamily="2" charset="-122"/>
                <a:ea typeface="宋体" pitchFamily="2" charset="-122"/>
              </a:rPr>
              <a:t>画图</a:t>
            </a:r>
          </a:p>
        </p:txBody>
      </p:sp>
      <p:sp>
        <p:nvSpPr>
          <p:cNvPr id="10" name="TextBox 9"/>
          <p:cNvSpPr txBox="1"/>
          <p:nvPr/>
        </p:nvSpPr>
        <p:spPr>
          <a:xfrm>
            <a:off x="5943600" y="5257800"/>
            <a:ext cx="1627369" cy="523220"/>
          </a:xfrm>
          <a:prstGeom prst="rect">
            <a:avLst/>
          </a:prstGeom>
          <a:noFill/>
        </p:spPr>
        <p:txBody>
          <a:bodyPr wrap="none" rtlCol="0">
            <a:spAutoFit/>
          </a:bodyPr>
          <a:lstStyle/>
          <a:p>
            <a:pPr>
              <a:buNone/>
            </a:pPr>
            <a:r>
              <a:rPr lang="zh-CN" altLang="en-US" sz="2800" b="1">
                <a:latin typeface="宋体" pitchFamily="2" charset="-122"/>
                <a:ea typeface="宋体" pitchFamily="2" charset="-122"/>
              </a:rPr>
              <a:t>用户交互</a:t>
            </a:r>
          </a:p>
        </p:txBody>
      </p:sp>
    </p:spTree>
    <p:extLst>
      <p:ext uri="{BB962C8B-B14F-4D97-AF65-F5344CB8AC3E}">
        <p14:creationId xmlns:p14="http://schemas.microsoft.com/office/powerpoint/2010/main" val="35494969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如何添加</a:t>
            </a:r>
            <a:r>
              <a:rPr lang="en-US" altLang="zh-CN">
                <a:latin typeface="Times New Roman" pitchFamily="18" charset="0"/>
                <a:cs typeface="Times New Roman" pitchFamily="18" charset="0"/>
              </a:rPr>
              <a:t>GUI</a:t>
            </a:r>
            <a:r>
              <a:rPr lang="zh-CN" altLang="en-US">
                <a:latin typeface="Times New Roman" pitchFamily="18" charset="0"/>
                <a:cs typeface="Times New Roman" pitchFamily="18" charset="0"/>
              </a:rPr>
              <a:t>组件</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50</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6962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kumimoji="0" lang="zh-CN" altLang="en-US"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如何添加</a:t>
            </a:r>
            <a:r>
              <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GUI</a:t>
            </a:r>
            <a:r>
              <a:rPr kumimoji="0" lang="zh-CN" altLang="en-US"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组件？</a:t>
            </a:r>
            <a:endPar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如何创建组件？</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添加到什么地方？</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kumimoji="0" lang="zh-CN" altLang="en-US" sz="3200" b="1" i="0" u="none" strike="noStrike" kern="0" cap="none" spc="0" normalizeH="0" baseline="0" noProof="0">
                <a:ln>
                  <a:noFill/>
                </a:ln>
                <a:solidFill>
                  <a:schemeClr val="tx1"/>
                </a:solidFill>
                <a:effectLst/>
                <a:uLnTx/>
                <a:uFillTx/>
                <a:latin typeface="Times New Roman" pitchFamily="18" charset="0"/>
                <a:ea typeface="楷体_GB2312" pitchFamily="49" charset="-122"/>
                <a:cs typeface="Times New Roman" pitchFamily="18" charset="0"/>
              </a:rPr>
              <a:t>怎么添加？</a:t>
            </a:r>
            <a:endParaRPr kumimoji="0" lang="en-US" altLang="zh-CN" sz="3200" b="1" i="0" u="none" strike="noStrike" kern="0" cap="none" spc="0" normalizeH="0" baseline="0" noProof="0">
              <a:ln>
                <a:noFill/>
              </a:ln>
              <a:solidFill>
                <a:schemeClr val="tx1"/>
              </a:solidFill>
              <a:effectLst/>
              <a:uLnTx/>
              <a:uFillTx/>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添加后怎么办？</a:t>
            </a:r>
            <a:endParaRPr kumimoji="0" lang="zh-CN" altLang="en-US" sz="3200" b="1" i="0" u="none" strike="noStrike" kern="0" cap="none" spc="0" normalizeH="0" baseline="0" noProof="0">
              <a:ln>
                <a:noFill/>
              </a:ln>
              <a:solidFill>
                <a:schemeClr val="tx1"/>
              </a:solidFill>
              <a:effectLst/>
              <a:uLnTx/>
              <a:uFillTx/>
              <a:latin typeface="Times New Roman" pitchFamily="18" charset="0"/>
              <a:ea typeface="楷体_GB2312" pitchFamily="49" charset="-122"/>
              <a:cs typeface="Times New Roman" pitchFamily="18" charset="0"/>
            </a:endParaRPr>
          </a:p>
        </p:txBody>
      </p:sp>
      <p:sp>
        <p:nvSpPr>
          <p:cNvPr id="6" name="TextBox 5"/>
          <p:cNvSpPr txBox="1"/>
          <p:nvPr/>
        </p:nvSpPr>
        <p:spPr>
          <a:xfrm>
            <a:off x="5047777" y="2286000"/>
            <a:ext cx="3791423" cy="2739211"/>
          </a:xfrm>
          <a:prstGeom prst="rect">
            <a:avLst/>
          </a:prstGeom>
          <a:noFill/>
        </p:spPr>
        <p:txBody>
          <a:bodyPr wrap="none" rtlCol="0">
            <a:spAutoFit/>
          </a:bodyPr>
          <a:lstStyle/>
          <a:p>
            <a:pPr>
              <a:spcBef>
                <a:spcPts val="2400"/>
              </a:spcBef>
              <a:buNone/>
            </a:pPr>
            <a:r>
              <a:rPr lang="zh-CN" altLang="en-US" sz="2800" b="1">
                <a:solidFill>
                  <a:srgbClr val="990000"/>
                </a:solidFill>
                <a:latin typeface="宋体" pitchFamily="2" charset="-122"/>
                <a:ea typeface="宋体" pitchFamily="2" charset="-122"/>
              </a:rPr>
              <a:t>创建相应类的对象</a:t>
            </a:r>
            <a:endParaRPr lang="en-US" altLang="zh-CN" sz="2800" b="1">
              <a:solidFill>
                <a:srgbClr val="990000"/>
              </a:solidFill>
              <a:latin typeface="宋体" pitchFamily="2" charset="-122"/>
              <a:ea typeface="宋体" pitchFamily="2" charset="-122"/>
            </a:endParaRPr>
          </a:p>
          <a:p>
            <a:pPr>
              <a:spcBef>
                <a:spcPts val="2400"/>
              </a:spcBef>
              <a:buNone/>
            </a:pPr>
            <a:r>
              <a:rPr lang="zh-CN" altLang="en-US" sz="2800" b="1">
                <a:solidFill>
                  <a:srgbClr val="990000"/>
                </a:solidFill>
                <a:latin typeface="宋体" pitchFamily="2" charset="-122"/>
                <a:ea typeface="宋体" pitchFamily="2" charset="-122"/>
              </a:rPr>
              <a:t>添加到容器</a:t>
            </a:r>
            <a:endParaRPr lang="en-US" altLang="zh-CN" sz="2800" b="1">
              <a:solidFill>
                <a:srgbClr val="990000"/>
              </a:solidFill>
              <a:latin typeface="宋体" pitchFamily="2" charset="-122"/>
              <a:ea typeface="宋体" pitchFamily="2" charset="-122"/>
            </a:endParaRPr>
          </a:p>
          <a:p>
            <a:pPr>
              <a:spcBef>
                <a:spcPts val="2400"/>
              </a:spcBef>
              <a:buNone/>
            </a:pPr>
            <a:r>
              <a:rPr lang="zh-CN" altLang="en-US" sz="2800" b="1">
                <a:solidFill>
                  <a:srgbClr val="990000"/>
                </a:solidFill>
                <a:latin typeface="宋体" pitchFamily="2" charset="-122"/>
                <a:ea typeface="宋体" pitchFamily="2" charset="-122"/>
              </a:rPr>
              <a:t>标准控件，传数据参数</a:t>
            </a:r>
            <a:endParaRPr lang="en-US" altLang="zh-CN" sz="2800" b="1">
              <a:solidFill>
                <a:srgbClr val="990000"/>
              </a:solidFill>
              <a:latin typeface="宋体" pitchFamily="2" charset="-122"/>
              <a:ea typeface="宋体" pitchFamily="2" charset="-122"/>
            </a:endParaRPr>
          </a:p>
          <a:p>
            <a:pPr>
              <a:spcBef>
                <a:spcPts val="2400"/>
              </a:spcBef>
              <a:buNone/>
            </a:pPr>
            <a:r>
              <a:rPr lang="zh-CN" altLang="en-US" sz="2800" b="1">
                <a:solidFill>
                  <a:srgbClr val="990000"/>
                </a:solidFill>
                <a:latin typeface="宋体" pitchFamily="2" charset="-122"/>
                <a:ea typeface="宋体" pitchFamily="2" charset="-122"/>
              </a:rPr>
              <a:t>布局、事件处理</a:t>
            </a:r>
          </a:p>
        </p:txBody>
      </p:sp>
    </p:spTree>
    <p:extLst>
      <p:ext uri="{BB962C8B-B14F-4D97-AF65-F5344CB8AC3E}">
        <p14:creationId xmlns:p14="http://schemas.microsoft.com/office/powerpoint/2010/main" val="112729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dissolv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dissolv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dissolv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dissolv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dissolv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dissolv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dissolve">
                                      <p:cBhvr>
                                        <p:cTn id="4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ea typeface="宋体" charset="-122"/>
                <a:cs typeface="Times New Roman" panose="02020603050405020304" pitchFamily="18" charset="0"/>
              </a:rPr>
              <a:t>JLabel</a:t>
            </a:r>
            <a:r>
              <a:rPr lang="zh-CN" altLang="en-US">
                <a:latin typeface="Times New Roman" panose="02020603050405020304" pitchFamily="18" charset="0"/>
                <a:ea typeface="宋体" charset="-122"/>
                <a:cs typeface="Times New Roman" panose="02020603050405020304" pitchFamily="18" charset="0"/>
              </a:rPr>
              <a:t>和</a:t>
            </a:r>
            <a:r>
              <a:rPr lang="en-US" altLang="zh-CN">
                <a:latin typeface="Times New Roman" panose="02020603050405020304" pitchFamily="18" charset="0"/>
                <a:ea typeface="宋体" charset="-122"/>
                <a:cs typeface="Times New Roman" panose="02020603050405020304" pitchFamily="18" charset="0"/>
              </a:rPr>
              <a:t>JButton</a:t>
            </a:r>
            <a:r>
              <a:rPr lang="zh-CN" altLang="en-US">
                <a:latin typeface="Times New Roman" panose="02020603050405020304" pitchFamily="18" charset="0"/>
                <a:ea typeface="宋体" charset="-122"/>
                <a:cs typeface="Times New Roman" panose="02020603050405020304" pitchFamily="18" charset="0"/>
              </a:rPr>
              <a:t>举例</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51</a:t>
            </a:fld>
            <a:endParaRPr lang="en-US" altLang="zh-CN"/>
          </a:p>
        </p:txBody>
      </p:sp>
      <p:sp>
        <p:nvSpPr>
          <p:cNvPr id="5" name="Text Box 3"/>
          <p:cNvSpPr txBox="1">
            <a:spLocks noChangeArrowheads="1"/>
          </p:cNvSpPr>
          <p:nvPr/>
        </p:nvSpPr>
        <p:spPr bwMode="auto">
          <a:xfrm>
            <a:off x="304800" y="762000"/>
            <a:ext cx="8458200" cy="60016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400" b="1" dirty="0">
                <a:solidFill>
                  <a:schemeClr val="tx1"/>
                </a:solidFill>
                <a:ea typeface="宋体" charset="-122"/>
                <a:cs typeface="Times New Roman" pitchFamily="18" charset="0"/>
              </a:rPr>
              <a:t>import </a:t>
            </a:r>
            <a:r>
              <a:rPr kumimoji="1" lang="en-US" altLang="zh-CN" sz="2400" b="1" dirty="0" err="1">
                <a:solidFill>
                  <a:schemeClr val="tx1"/>
                </a:solidFill>
                <a:ea typeface="宋体" charset="-122"/>
                <a:cs typeface="Times New Roman" pitchFamily="18" charset="0"/>
              </a:rPr>
              <a:t>java.awt</a:t>
            </a:r>
            <a:r>
              <a:rPr kumimoji="1" lang="en-US" altLang="zh-CN" sz="2400" b="1" dirty="0">
                <a:solidFill>
                  <a:schemeClr val="tx1"/>
                </a:solidFill>
                <a:ea typeface="宋体" charset="-122"/>
                <a:cs typeface="Times New Roman" pitchFamily="18" charset="0"/>
              </a:rPr>
              <a:t>.*;</a:t>
            </a:r>
          </a:p>
          <a:p>
            <a:pPr eaLnBrk="1" hangingPunct="1">
              <a:spcBef>
                <a:spcPts val="0"/>
              </a:spcBef>
              <a:buNone/>
            </a:pPr>
            <a:r>
              <a:rPr kumimoji="1" lang="en-US" altLang="zh-CN" sz="2400" b="1" dirty="0">
                <a:solidFill>
                  <a:schemeClr val="tx1"/>
                </a:solidFill>
                <a:ea typeface="宋体" charset="-122"/>
                <a:cs typeface="Times New Roman" pitchFamily="18" charset="0"/>
              </a:rPr>
              <a:t>import </a:t>
            </a:r>
            <a:r>
              <a:rPr kumimoji="1" lang="en-US" altLang="zh-CN" sz="2400" b="1" dirty="0" err="1">
                <a:solidFill>
                  <a:schemeClr val="tx1"/>
                </a:solidFill>
                <a:ea typeface="宋体" charset="-122"/>
                <a:cs typeface="Times New Roman" pitchFamily="18" charset="0"/>
              </a:rPr>
              <a:t>javax.swing</a:t>
            </a:r>
            <a:r>
              <a:rPr kumimoji="1" lang="en-US" altLang="zh-CN" sz="2400" b="1" dirty="0">
                <a:solidFill>
                  <a:schemeClr val="tx1"/>
                </a:solidFill>
                <a:ea typeface="宋体" charset="-122"/>
                <a:cs typeface="Times New Roman" pitchFamily="18" charset="0"/>
              </a:rPr>
              <a:t>.*;</a:t>
            </a:r>
          </a:p>
          <a:p>
            <a:pPr eaLnBrk="1" hangingPunct="1">
              <a:spcBef>
                <a:spcPts val="0"/>
              </a:spcBef>
              <a:buNone/>
            </a:pPr>
            <a:r>
              <a:rPr kumimoji="1" lang="en-US" altLang="zh-CN" sz="2400" b="1" dirty="0">
                <a:solidFill>
                  <a:schemeClr val="tx1"/>
                </a:solidFill>
                <a:ea typeface="宋体" charset="-122"/>
                <a:cs typeface="Times New Roman" pitchFamily="18" charset="0"/>
              </a:rPr>
              <a:t>public class </a:t>
            </a:r>
            <a:r>
              <a:rPr kumimoji="1" lang="en-US" altLang="zh-CN" sz="2400" b="1" dirty="0" err="1">
                <a:solidFill>
                  <a:schemeClr val="tx1"/>
                </a:solidFill>
                <a:ea typeface="宋体" charset="-122"/>
                <a:cs typeface="Times New Roman" pitchFamily="18" charset="0"/>
              </a:rPr>
              <a:t>LabelButton</a:t>
            </a:r>
            <a:r>
              <a:rPr kumimoji="1" lang="en-US" altLang="zh-CN" sz="2400" b="1" dirty="0">
                <a:solidFill>
                  <a:schemeClr val="tx1"/>
                </a:solidFill>
                <a:ea typeface="宋体" charset="-122"/>
                <a:cs typeface="Times New Roman" pitchFamily="18" charset="0"/>
              </a:rPr>
              <a:t> {</a:t>
            </a:r>
          </a:p>
          <a:p>
            <a:pPr eaLnBrk="1" hangingPunct="1">
              <a:spcBef>
                <a:spcPts val="0"/>
              </a:spcBef>
              <a:buNone/>
            </a:pPr>
            <a:r>
              <a:rPr kumimoji="1" lang="en-US" altLang="zh-CN" sz="2400" b="1" dirty="0">
                <a:solidFill>
                  <a:schemeClr val="tx1"/>
                </a:solidFill>
                <a:ea typeface="宋体" charset="-122"/>
                <a:cs typeface="Times New Roman" pitchFamily="18" charset="0"/>
              </a:rPr>
              <a:t>    public static void main(String[] a) {</a:t>
            </a:r>
          </a:p>
          <a:p>
            <a:pPr eaLnBrk="1" hangingPunct="1">
              <a:spcBef>
                <a:spcPts val="0"/>
              </a:spcBef>
              <a:buNone/>
            </a:pPr>
            <a:r>
              <a:rPr kumimoji="1" lang="en-US" altLang="zh-CN" sz="2400" b="1" dirty="0">
                <a:solidFill>
                  <a:schemeClr val="tx1"/>
                </a:solidFill>
                <a:ea typeface="宋体" charset="-122"/>
                <a:cs typeface="Times New Roman" pitchFamily="18" charset="0"/>
              </a:rPr>
              <a:t>        </a:t>
            </a:r>
            <a:r>
              <a:rPr kumimoji="1" lang="en-US" altLang="zh-CN" sz="2400" b="1" dirty="0" err="1">
                <a:solidFill>
                  <a:schemeClr val="tx1"/>
                </a:solidFill>
                <a:ea typeface="宋体" charset="-122"/>
                <a:cs typeface="Times New Roman" pitchFamily="18" charset="0"/>
              </a:rPr>
              <a:t>JFrame</a:t>
            </a:r>
            <a:r>
              <a:rPr kumimoji="1" lang="en-US" altLang="zh-CN" sz="2400" b="1" dirty="0">
                <a:solidFill>
                  <a:schemeClr val="tx1"/>
                </a:solidFill>
                <a:ea typeface="宋体" charset="-122"/>
                <a:cs typeface="Times New Roman" pitchFamily="18" charset="0"/>
              </a:rPr>
              <a:t> f = new </a:t>
            </a:r>
            <a:r>
              <a:rPr kumimoji="1" lang="en-US" altLang="zh-CN" sz="2400" b="1" dirty="0" err="1">
                <a:solidFill>
                  <a:schemeClr val="tx1"/>
                </a:solidFill>
                <a:ea typeface="宋体" charset="-122"/>
                <a:cs typeface="Times New Roman" pitchFamily="18" charset="0"/>
              </a:rPr>
              <a:t>JFrame</a:t>
            </a:r>
            <a:r>
              <a:rPr kumimoji="1" lang="en-US" altLang="zh-CN" sz="2400" b="1" dirty="0">
                <a:solidFill>
                  <a:schemeClr val="tx1"/>
                </a:solidFill>
                <a:ea typeface="宋体" charset="-122"/>
                <a:cs typeface="Times New Roman" pitchFamily="18" charset="0"/>
              </a:rPr>
              <a:t>("Label and Button");</a:t>
            </a:r>
          </a:p>
          <a:p>
            <a:pPr eaLnBrk="1" hangingPunct="1">
              <a:spcBef>
                <a:spcPts val="0"/>
              </a:spcBef>
              <a:buNone/>
            </a:pPr>
            <a:r>
              <a:rPr kumimoji="1" lang="en-US" altLang="zh-CN" sz="2400" b="1" dirty="0">
                <a:solidFill>
                  <a:schemeClr val="tx1"/>
                </a:solidFill>
                <a:ea typeface="宋体" charset="-122"/>
                <a:cs typeface="Times New Roman" pitchFamily="18" charset="0"/>
              </a:rPr>
              <a:t>        </a:t>
            </a:r>
            <a:r>
              <a:rPr kumimoji="1" lang="en-US" altLang="zh-CN" sz="2400" b="1" dirty="0" err="1">
                <a:solidFill>
                  <a:schemeClr val="tx1"/>
                </a:solidFill>
                <a:ea typeface="宋体" charset="-122"/>
                <a:cs typeface="Times New Roman" pitchFamily="18" charset="0"/>
              </a:rPr>
              <a:t>f.setDefaultCloseOperation</a:t>
            </a:r>
            <a:r>
              <a:rPr kumimoji="1" lang="en-US" altLang="zh-CN" sz="2400" b="1" dirty="0">
                <a:solidFill>
                  <a:schemeClr val="tx1"/>
                </a:solidFill>
                <a:ea typeface="宋体" charset="-122"/>
                <a:cs typeface="Times New Roman" pitchFamily="18" charset="0"/>
              </a:rPr>
              <a:t>(</a:t>
            </a:r>
            <a:r>
              <a:rPr kumimoji="1" lang="en-US" altLang="zh-CN" sz="2400" b="1" dirty="0" err="1">
                <a:solidFill>
                  <a:schemeClr val="tx1"/>
                </a:solidFill>
                <a:ea typeface="宋体" charset="-122"/>
                <a:cs typeface="Times New Roman" pitchFamily="18" charset="0"/>
              </a:rPr>
              <a:t>JFrame.EXIT_ON_CLOSE</a:t>
            </a:r>
            <a:r>
              <a:rPr kumimoji="1" lang="en-US" altLang="zh-CN" sz="2400" b="1" dirty="0">
                <a:solidFill>
                  <a:schemeClr val="tx1"/>
                </a:solidFill>
                <a:ea typeface="宋体" charset="-122"/>
                <a:cs typeface="Times New Roman" pitchFamily="18" charset="0"/>
              </a:rPr>
              <a:t>);</a:t>
            </a:r>
          </a:p>
          <a:p>
            <a:pPr eaLnBrk="1" hangingPunct="1">
              <a:spcBef>
                <a:spcPts val="0"/>
              </a:spcBef>
              <a:buNone/>
            </a:pPr>
            <a:r>
              <a:rPr kumimoji="1" lang="en-US" altLang="zh-CN" sz="2400" b="1" dirty="0">
                <a:solidFill>
                  <a:schemeClr val="tx1"/>
                </a:solidFill>
                <a:ea typeface="宋体" charset="-122"/>
                <a:cs typeface="Times New Roman" pitchFamily="18" charset="0"/>
              </a:rPr>
              <a:t>        </a:t>
            </a:r>
            <a:r>
              <a:rPr kumimoji="1" lang="en-US" altLang="zh-CN" sz="2400" b="1" dirty="0" err="1">
                <a:solidFill>
                  <a:schemeClr val="tx1"/>
                </a:solidFill>
                <a:ea typeface="宋体" charset="-122"/>
                <a:cs typeface="Times New Roman" pitchFamily="18" charset="0"/>
              </a:rPr>
              <a:t>f.setLayout</a:t>
            </a:r>
            <a:r>
              <a:rPr kumimoji="1" lang="en-US" altLang="zh-CN" sz="2400" b="1" dirty="0">
                <a:solidFill>
                  <a:schemeClr val="tx1"/>
                </a:solidFill>
                <a:ea typeface="宋体" charset="-122"/>
                <a:cs typeface="Times New Roman" pitchFamily="18" charset="0"/>
              </a:rPr>
              <a:t>(new </a:t>
            </a:r>
            <a:r>
              <a:rPr kumimoji="1" lang="en-US" altLang="zh-CN" sz="2400" b="1" dirty="0" err="1">
                <a:solidFill>
                  <a:schemeClr val="tx1"/>
                </a:solidFill>
                <a:ea typeface="宋体" charset="-122"/>
                <a:cs typeface="Times New Roman" pitchFamily="18" charset="0"/>
              </a:rPr>
              <a:t>FlowLayout</a:t>
            </a:r>
            <a:r>
              <a:rPr kumimoji="1" lang="en-US" altLang="zh-CN" sz="2400" b="1" dirty="0">
                <a:solidFill>
                  <a:schemeClr val="tx1"/>
                </a:solidFill>
                <a:ea typeface="宋体" charset="-122"/>
                <a:cs typeface="Times New Roman" pitchFamily="18" charset="0"/>
              </a:rPr>
              <a:t>());</a:t>
            </a:r>
          </a:p>
          <a:p>
            <a:pPr eaLnBrk="1" hangingPunct="1">
              <a:spcBef>
                <a:spcPts val="0"/>
              </a:spcBef>
              <a:buNone/>
            </a:pPr>
            <a:r>
              <a:rPr kumimoji="1" lang="en-US" altLang="zh-CN" sz="2400" b="1" dirty="0">
                <a:solidFill>
                  <a:schemeClr val="tx1"/>
                </a:solidFill>
                <a:ea typeface="宋体" charset="-122"/>
                <a:cs typeface="Times New Roman" pitchFamily="18" charset="0"/>
              </a:rPr>
              <a:t>        </a:t>
            </a:r>
            <a:r>
              <a:rPr kumimoji="1" lang="en-US" altLang="zh-CN" sz="2400" b="1" dirty="0" err="1">
                <a:solidFill>
                  <a:schemeClr val="tx1"/>
                </a:solidFill>
                <a:ea typeface="宋体" charset="-122"/>
                <a:cs typeface="Times New Roman" pitchFamily="18" charset="0"/>
              </a:rPr>
              <a:t>JLabel</a:t>
            </a:r>
            <a:r>
              <a:rPr kumimoji="1" lang="en-US" altLang="zh-CN" sz="2400" b="1" dirty="0">
                <a:solidFill>
                  <a:schemeClr val="tx1"/>
                </a:solidFill>
                <a:ea typeface="宋体" charset="-122"/>
                <a:cs typeface="Times New Roman" pitchFamily="18" charset="0"/>
              </a:rPr>
              <a:t> label = new </a:t>
            </a:r>
            <a:r>
              <a:rPr kumimoji="1" lang="en-US" altLang="zh-CN" sz="2400" b="1" dirty="0" err="1">
                <a:solidFill>
                  <a:schemeClr val="tx1"/>
                </a:solidFill>
                <a:ea typeface="宋体" charset="-122"/>
                <a:cs typeface="Times New Roman" pitchFamily="18" charset="0"/>
              </a:rPr>
              <a:t>JLabel</a:t>
            </a:r>
            <a:r>
              <a:rPr kumimoji="1" lang="en-US" altLang="zh-CN" sz="2400" b="1" dirty="0">
                <a:solidFill>
                  <a:schemeClr val="tx1"/>
                </a:solidFill>
                <a:ea typeface="宋体" charset="-122"/>
                <a:cs typeface="Times New Roman" pitchFamily="18" charset="0"/>
              </a:rPr>
              <a:t>("</a:t>
            </a:r>
            <a:r>
              <a:rPr kumimoji="1" lang="zh-CN" altLang="en-US" sz="2400" b="1" dirty="0">
                <a:solidFill>
                  <a:schemeClr val="tx1"/>
                </a:solidFill>
                <a:ea typeface="宋体" charset="-122"/>
                <a:cs typeface="Times New Roman" pitchFamily="18" charset="0"/>
              </a:rPr>
              <a:t>火警按钮：</a:t>
            </a:r>
            <a:r>
              <a:rPr kumimoji="1" lang="en-US" altLang="zh-CN" sz="2400" b="1" dirty="0">
                <a:solidFill>
                  <a:schemeClr val="tx1"/>
                </a:solidFill>
                <a:ea typeface="宋体" charset="-122"/>
                <a:cs typeface="Times New Roman" pitchFamily="18" charset="0"/>
              </a:rPr>
              <a:t>");</a:t>
            </a:r>
          </a:p>
          <a:p>
            <a:pPr eaLnBrk="1" hangingPunct="1">
              <a:spcBef>
                <a:spcPts val="0"/>
              </a:spcBef>
              <a:buNone/>
            </a:pPr>
            <a:r>
              <a:rPr kumimoji="1" lang="en-US" altLang="zh-CN" sz="2400" b="1" dirty="0">
                <a:solidFill>
                  <a:schemeClr val="tx1"/>
                </a:solidFill>
                <a:ea typeface="宋体" charset="-122"/>
                <a:cs typeface="Times New Roman" pitchFamily="18" charset="0"/>
              </a:rPr>
              <a:t>        </a:t>
            </a:r>
            <a:r>
              <a:rPr kumimoji="1" lang="en-US" altLang="zh-CN" sz="2400" b="1" dirty="0" err="1">
                <a:solidFill>
                  <a:schemeClr val="tx1"/>
                </a:solidFill>
                <a:ea typeface="宋体" charset="-122"/>
                <a:cs typeface="Times New Roman" pitchFamily="18" charset="0"/>
              </a:rPr>
              <a:t>label.setFont</a:t>
            </a:r>
            <a:r>
              <a:rPr kumimoji="1" lang="en-US" altLang="zh-CN" sz="2400" b="1" dirty="0">
                <a:solidFill>
                  <a:schemeClr val="tx1"/>
                </a:solidFill>
                <a:ea typeface="宋体" charset="-122"/>
                <a:cs typeface="Times New Roman" pitchFamily="18" charset="0"/>
              </a:rPr>
              <a:t>(new Font("</a:t>
            </a:r>
            <a:r>
              <a:rPr kumimoji="1" lang="zh-CN" altLang="en-US" sz="2400" b="1" dirty="0">
                <a:solidFill>
                  <a:schemeClr val="tx1"/>
                </a:solidFill>
                <a:ea typeface="宋体" charset="-122"/>
                <a:cs typeface="Times New Roman" pitchFamily="18" charset="0"/>
              </a:rPr>
              <a:t>宋体</a:t>
            </a:r>
            <a:r>
              <a:rPr kumimoji="1" lang="en-US" altLang="zh-CN" sz="2400" b="1" dirty="0">
                <a:solidFill>
                  <a:schemeClr val="tx1"/>
                </a:solidFill>
                <a:ea typeface="宋体" charset="-122"/>
                <a:cs typeface="Times New Roman" pitchFamily="18" charset="0"/>
              </a:rPr>
              <a:t>", </a:t>
            </a:r>
            <a:r>
              <a:rPr kumimoji="1" lang="en-US" altLang="zh-CN" sz="2400" b="1" dirty="0" err="1">
                <a:solidFill>
                  <a:schemeClr val="tx1"/>
                </a:solidFill>
                <a:ea typeface="宋体" charset="-122"/>
                <a:cs typeface="Times New Roman" pitchFamily="18" charset="0"/>
              </a:rPr>
              <a:t>Font.PLAIN</a:t>
            </a:r>
            <a:r>
              <a:rPr kumimoji="1" lang="en-US" altLang="zh-CN" sz="2400" b="1" dirty="0">
                <a:solidFill>
                  <a:schemeClr val="tx1"/>
                </a:solidFill>
                <a:ea typeface="宋体" charset="-122"/>
                <a:cs typeface="Times New Roman" pitchFamily="18" charset="0"/>
              </a:rPr>
              <a:t>, 24));</a:t>
            </a:r>
          </a:p>
          <a:p>
            <a:pPr eaLnBrk="1" hangingPunct="1">
              <a:spcBef>
                <a:spcPts val="0"/>
              </a:spcBef>
              <a:buNone/>
            </a:pPr>
            <a:r>
              <a:rPr kumimoji="1" lang="en-US" altLang="zh-CN" sz="2400" b="1" dirty="0">
                <a:solidFill>
                  <a:schemeClr val="tx1"/>
                </a:solidFill>
                <a:ea typeface="宋体" charset="-122"/>
                <a:cs typeface="Times New Roman" pitchFamily="18" charset="0"/>
              </a:rPr>
              <a:t>        </a:t>
            </a:r>
            <a:r>
              <a:rPr kumimoji="1" lang="en-US" altLang="zh-CN" sz="2400" b="1" dirty="0" err="1">
                <a:solidFill>
                  <a:schemeClr val="tx1"/>
                </a:solidFill>
                <a:ea typeface="宋体" charset="-122"/>
                <a:cs typeface="Times New Roman" pitchFamily="18" charset="0"/>
              </a:rPr>
              <a:t>JButton</a:t>
            </a:r>
            <a:r>
              <a:rPr kumimoji="1" lang="en-US" altLang="zh-CN" sz="2400" b="1" dirty="0">
                <a:solidFill>
                  <a:schemeClr val="tx1"/>
                </a:solidFill>
                <a:ea typeface="宋体" charset="-122"/>
                <a:cs typeface="Times New Roman" pitchFamily="18" charset="0"/>
              </a:rPr>
              <a:t> button = new </a:t>
            </a:r>
            <a:r>
              <a:rPr kumimoji="1" lang="en-US" altLang="zh-CN" sz="2400" b="1" dirty="0" err="1">
                <a:solidFill>
                  <a:schemeClr val="tx1"/>
                </a:solidFill>
                <a:ea typeface="宋体" charset="-122"/>
                <a:cs typeface="Times New Roman" pitchFamily="18" charset="0"/>
              </a:rPr>
              <a:t>JButton</a:t>
            </a:r>
            <a:r>
              <a:rPr kumimoji="1" lang="en-US" altLang="zh-CN" sz="2400" b="1" dirty="0">
                <a:solidFill>
                  <a:schemeClr val="tx1"/>
                </a:solidFill>
                <a:ea typeface="宋体" charset="-122"/>
                <a:cs typeface="Times New Roman" pitchFamily="18" charset="0"/>
              </a:rPr>
              <a:t>(new </a:t>
            </a:r>
            <a:r>
              <a:rPr kumimoji="1" lang="en-US" altLang="zh-CN" sz="2400" b="1" dirty="0" err="1">
                <a:solidFill>
                  <a:schemeClr val="tx1"/>
                </a:solidFill>
                <a:ea typeface="宋体" charset="-122"/>
                <a:cs typeface="Times New Roman" pitchFamily="18" charset="0"/>
              </a:rPr>
              <a:t>ImageIcon</a:t>
            </a:r>
            <a:r>
              <a:rPr kumimoji="1" lang="en-US" altLang="zh-CN" sz="2400" b="1" dirty="0">
                <a:solidFill>
                  <a:schemeClr val="tx1"/>
                </a:solidFill>
                <a:ea typeface="宋体" charset="-122"/>
                <a:cs typeface="Times New Roman" pitchFamily="18" charset="0"/>
              </a:rPr>
              <a:t>("red.jpg"));</a:t>
            </a:r>
          </a:p>
          <a:p>
            <a:pPr eaLnBrk="1" hangingPunct="1">
              <a:spcBef>
                <a:spcPts val="0"/>
              </a:spcBef>
              <a:buNone/>
            </a:pPr>
            <a:r>
              <a:rPr kumimoji="1" lang="en-US" altLang="zh-CN" sz="2400" b="1" dirty="0">
                <a:solidFill>
                  <a:schemeClr val="tx1"/>
                </a:solidFill>
                <a:ea typeface="宋体" charset="-122"/>
                <a:cs typeface="Times New Roman" pitchFamily="18" charset="0"/>
              </a:rPr>
              <a:t>        </a:t>
            </a:r>
            <a:r>
              <a:rPr kumimoji="1" lang="en-US" altLang="zh-CN" sz="2400" b="1" dirty="0" err="1">
                <a:solidFill>
                  <a:schemeClr val="tx1"/>
                </a:solidFill>
                <a:ea typeface="宋体" charset="-122"/>
                <a:cs typeface="Times New Roman" pitchFamily="18" charset="0"/>
              </a:rPr>
              <a:t>f.getContentPane</a:t>
            </a:r>
            <a:r>
              <a:rPr kumimoji="1" lang="en-US" altLang="zh-CN" sz="2400" b="1" dirty="0">
                <a:solidFill>
                  <a:schemeClr val="tx1"/>
                </a:solidFill>
                <a:ea typeface="宋体" charset="-122"/>
                <a:cs typeface="Times New Roman" pitchFamily="18" charset="0"/>
              </a:rPr>
              <a:t>().add(label);</a:t>
            </a:r>
          </a:p>
          <a:p>
            <a:pPr eaLnBrk="1" hangingPunct="1">
              <a:spcBef>
                <a:spcPts val="0"/>
              </a:spcBef>
              <a:buNone/>
            </a:pPr>
            <a:r>
              <a:rPr kumimoji="1" lang="en-US" altLang="zh-CN" sz="2400" b="1" dirty="0">
                <a:solidFill>
                  <a:schemeClr val="tx1"/>
                </a:solidFill>
                <a:ea typeface="宋体" charset="-122"/>
                <a:cs typeface="Times New Roman" pitchFamily="18" charset="0"/>
              </a:rPr>
              <a:t>        </a:t>
            </a:r>
            <a:r>
              <a:rPr kumimoji="1" lang="en-US" altLang="zh-CN" sz="2400" b="1" dirty="0" err="1">
                <a:solidFill>
                  <a:schemeClr val="tx1"/>
                </a:solidFill>
                <a:ea typeface="宋体" charset="-122"/>
                <a:cs typeface="Times New Roman" pitchFamily="18" charset="0"/>
              </a:rPr>
              <a:t>f.getContentPane</a:t>
            </a:r>
            <a:r>
              <a:rPr kumimoji="1" lang="en-US" altLang="zh-CN" sz="2400" b="1">
                <a:solidFill>
                  <a:schemeClr val="tx1"/>
                </a:solidFill>
                <a:ea typeface="宋体" charset="-122"/>
                <a:cs typeface="Times New Roman" pitchFamily="18" charset="0"/>
              </a:rPr>
              <a:t>().add(button);</a:t>
            </a:r>
          </a:p>
          <a:p>
            <a:pPr eaLnBrk="1" hangingPunct="1">
              <a:spcBef>
                <a:spcPts val="0"/>
              </a:spcBef>
              <a:buNone/>
            </a:pPr>
            <a:r>
              <a:rPr kumimoji="1" lang="en-US" altLang="zh-CN" sz="2400" b="1" dirty="0">
                <a:solidFill>
                  <a:schemeClr val="tx1"/>
                </a:solidFill>
                <a:ea typeface="宋体" charset="-122"/>
                <a:cs typeface="Times New Roman" pitchFamily="18" charset="0"/>
              </a:rPr>
              <a:t>        </a:t>
            </a:r>
            <a:r>
              <a:rPr kumimoji="1" lang="en-US" altLang="zh-CN" sz="2400" b="1" dirty="0" err="1">
                <a:solidFill>
                  <a:schemeClr val="tx1"/>
                </a:solidFill>
                <a:ea typeface="宋体" charset="-122"/>
                <a:cs typeface="Times New Roman" pitchFamily="18" charset="0"/>
              </a:rPr>
              <a:t>f.setSize</a:t>
            </a:r>
            <a:r>
              <a:rPr kumimoji="1" lang="en-US" altLang="zh-CN" sz="2400" b="1" dirty="0">
                <a:solidFill>
                  <a:schemeClr val="tx1"/>
                </a:solidFill>
                <a:ea typeface="宋体" charset="-122"/>
                <a:cs typeface="Times New Roman" pitchFamily="18" charset="0"/>
              </a:rPr>
              <a:t>(300, 250);</a:t>
            </a:r>
          </a:p>
          <a:p>
            <a:pPr eaLnBrk="1" hangingPunct="1">
              <a:spcBef>
                <a:spcPts val="0"/>
              </a:spcBef>
              <a:buNone/>
            </a:pPr>
            <a:r>
              <a:rPr kumimoji="1" lang="en-US" altLang="zh-CN" sz="2400" b="1" dirty="0">
                <a:solidFill>
                  <a:schemeClr val="tx1"/>
                </a:solidFill>
                <a:ea typeface="宋体" charset="-122"/>
                <a:cs typeface="Times New Roman" pitchFamily="18" charset="0"/>
              </a:rPr>
              <a:t>        </a:t>
            </a:r>
            <a:r>
              <a:rPr kumimoji="1" lang="en-US" altLang="zh-CN" sz="2400" b="1" dirty="0" err="1">
                <a:solidFill>
                  <a:schemeClr val="tx1"/>
                </a:solidFill>
                <a:ea typeface="宋体" charset="-122"/>
                <a:cs typeface="Times New Roman" pitchFamily="18" charset="0"/>
              </a:rPr>
              <a:t>f.setVisible</a:t>
            </a:r>
            <a:r>
              <a:rPr kumimoji="1" lang="en-US" altLang="zh-CN" sz="2400" b="1" dirty="0">
                <a:solidFill>
                  <a:schemeClr val="tx1"/>
                </a:solidFill>
                <a:ea typeface="宋体" charset="-122"/>
                <a:cs typeface="Times New Roman" pitchFamily="18" charset="0"/>
              </a:rPr>
              <a:t>(true);   </a:t>
            </a:r>
          </a:p>
          <a:p>
            <a:pPr eaLnBrk="1" hangingPunct="1">
              <a:spcBef>
                <a:spcPts val="0"/>
              </a:spcBef>
              <a:buNone/>
            </a:pPr>
            <a:r>
              <a:rPr kumimoji="1" lang="en-US" altLang="zh-CN" sz="2400" b="1" dirty="0">
                <a:solidFill>
                  <a:schemeClr val="tx1"/>
                </a:solidFill>
                <a:ea typeface="宋体" charset="-122"/>
                <a:cs typeface="Times New Roman" pitchFamily="18" charset="0"/>
              </a:rPr>
              <a:t>    }</a:t>
            </a:r>
          </a:p>
          <a:p>
            <a:pPr eaLnBrk="1" hangingPunct="1">
              <a:spcBef>
                <a:spcPts val="0"/>
              </a:spcBef>
              <a:buNone/>
            </a:pPr>
            <a:r>
              <a:rPr kumimoji="1" lang="en-US" altLang="zh-CN" sz="2400" b="1" dirty="0">
                <a:solidFill>
                  <a:schemeClr val="tx1"/>
                </a:solidFill>
                <a:ea typeface="宋体" charset="-122"/>
                <a:cs typeface="Times New Roman" pitchFamily="18" charset="0"/>
              </a:rPr>
              <a:t>}</a:t>
            </a:r>
          </a:p>
        </p:txBody>
      </p:sp>
      <p:pic>
        <p:nvPicPr>
          <p:cNvPr id="6" name="图片 5" descr="images.jpg"/>
          <p:cNvPicPr>
            <a:picLocks noChangeAspect="1"/>
          </p:cNvPicPr>
          <p:nvPr/>
        </p:nvPicPr>
        <p:blipFill>
          <a:blip r:embed="rId2" cstate="print"/>
          <a:stretch>
            <a:fillRect/>
          </a:stretch>
        </p:blipFill>
        <p:spPr>
          <a:xfrm>
            <a:off x="6262016" y="19318"/>
            <a:ext cx="2605088" cy="1951302"/>
          </a:xfrm>
          <a:prstGeom prst="rect">
            <a:avLst/>
          </a:prstGeom>
        </p:spPr>
      </p:pic>
      <p:pic>
        <p:nvPicPr>
          <p:cNvPr id="7" name="图片 6" descr="无标题.jpg"/>
          <p:cNvPicPr>
            <a:picLocks noChangeAspect="1"/>
          </p:cNvPicPr>
          <p:nvPr/>
        </p:nvPicPr>
        <p:blipFill>
          <a:blip r:embed="rId3" cstate="print"/>
          <a:stretch>
            <a:fillRect/>
          </a:stretch>
        </p:blipFill>
        <p:spPr>
          <a:xfrm>
            <a:off x="6400800" y="4743004"/>
            <a:ext cx="2438400" cy="2038796"/>
          </a:xfrm>
          <a:prstGeom prst="rect">
            <a:avLst/>
          </a:prstGeom>
        </p:spPr>
      </p:pic>
    </p:spTree>
    <p:extLst>
      <p:ext uri="{BB962C8B-B14F-4D97-AF65-F5344CB8AC3E}">
        <p14:creationId xmlns:p14="http://schemas.microsoft.com/office/powerpoint/2010/main" val="26367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组件的三个层次</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52</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6962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kumimoji="0" lang="zh-CN" altLang="en-US" sz="3600" b="1" i="0" u="none" strike="noStrike" kern="0" cap="none" spc="0" normalizeH="0" baseline="0" noProof="0" dirty="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顶层容器</a:t>
            </a:r>
            <a:r>
              <a:rPr kumimoji="0" lang="en-US" altLang="zh-CN" sz="3600" b="1" i="0" u="none" strike="noStrike" kern="0" cap="none" spc="0" normalizeH="0" baseline="0" noProof="0" dirty="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a:t>
            </a:r>
            <a:r>
              <a:rPr kumimoji="0" lang="zh-CN" altLang="en-US" sz="3600" b="1" i="0" u="none" strike="noStrike" kern="0" cap="none" spc="0" normalizeH="0" baseline="0" noProof="0" dirty="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中间层容器</a:t>
            </a:r>
            <a:r>
              <a:rPr kumimoji="0" lang="en-US" altLang="zh-CN" sz="3600" b="1" i="0" u="none" strike="noStrike" kern="0" cap="none" spc="0" normalizeH="0" baseline="0" noProof="0" dirty="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a:t>
            </a:r>
            <a:r>
              <a:rPr kumimoji="0" lang="zh-CN" altLang="en-US" sz="3600" b="1" i="0" u="none" strike="noStrike" kern="0" cap="none" spc="0" normalizeH="0" baseline="0" noProof="0" dirty="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原子组件</a:t>
            </a:r>
            <a:endParaRPr kumimoji="0" lang="en-US" altLang="zh-CN" sz="3600" b="1" i="0" u="none" strike="noStrike" kern="0" cap="none" spc="0" normalizeH="0" baseline="0" noProof="0" dirty="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zh-CN" altLang="en-US" sz="3200" b="1" kern="0" dirty="0">
                <a:latin typeface="Times New Roman" pitchFamily="18" charset="0"/>
                <a:ea typeface="楷体_GB2312" pitchFamily="49" charset="-122"/>
                <a:cs typeface="Times New Roman" pitchFamily="18" charset="0"/>
              </a:rPr>
              <a:t>创建一个顶层容器如</a:t>
            </a:r>
            <a:r>
              <a:rPr lang="en-US" altLang="zh-CN" sz="3200" b="1" kern="0" dirty="0" err="1">
                <a:latin typeface="Times New Roman" pitchFamily="18" charset="0"/>
                <a:ea typeface="楷体_GB2312" pitchFamily="49" charset="-122"/>
                <a:cs typeface="Times New Roman" pitchFamily="18" charset="0"/>
              </a:rPr>
              <a:t>JFrame</a:t>
            </a:r>
            <a:endParaRPr lang="en-US" altLang="zh-CN" sz="3200" b="1" kern="0" dirty="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3200" b="1" kern="0" dirty="0">
                <a:latin typeface="Times New Roman" pitchFamily="18" charset="0"/>
                <a:ea typeface="楷体_GB2312" pitchFamily="49" charset="-122"/>
                <a:cs typeface="Times New Roman" pitchFamily="18" charset="0"/>
              </a:rPr>
              <a:t>获得或创建该顶层容器的内容面板</a:t>
            </a:r>
            <a:r>
              <a:rPr lang="en-US" altLang="zh-CN" sz="3200" b="1" kern="0" dirty="0" err="1">
                <a:latin typeface="Times New Roman" pitchFamily="18" charset="0"/>
                <a:ea typeface="楷体_GB2312" pitchFamily="49" charset="-122"/>
                <a:cs typeface="Times New Roman" pitchFamily="18" charset="0"/>
              </a:rPr>
              <a:t>ContentPane</a:t>
            </a:r>
            <a:r>
              <a:rPr lang="zh-CN" altLang="en-US" sz="3200" b="1" kern="0" dirty="0">
                <a:latin typeface="Times New Roman" pitchFamily="18" charset="0"/>
                <a:ea typeface="楷体_GB2312" pitchFamily="49" charset="-122"/>
                <a:cs typeface="Times New Roman" pitchFamily="18" charset="0"/>
              </a:rPr>
              <a:t>，其为</a:t>
            </a:r>
            <a:r>
              <a:rPr lang="en-US" altLang="zh-CN" sz="3200" b="1" kern="0" dirty="0" err="1">
                <a:latin typeface="Times New Roman" pitchFamily="18" charset="0"/>
                <a:ea typeface="楷体_GB2312" pitchFamily="49" charset="-122"/>
                <a:cs typeface="Times New Roman" pitchFamily="18" charset="0"/>
              </a:rPr>
              <a:t>JPanel</a:t>
            </a:r>
            <a:r>
              <a:rPr lang="zh-CN" altLang="en-US" sz="3200" b="1" kern="0" dirty="0">
                <a:latin typeface="Times New Roman" pitchFamily="18" charset="0"/>
                <a:ea typeface="楷体_GB2312" pitchFamily="49" charset="-122"/>
                <a:cs typeface="Times New Roman" pitchFamily="18" charset="0"/>
              </a:rPr>
              <a:t>类型，即中间层容器</a:t>
            </a:r>
            <a:endParaRPr lang="en-US" altLang="zh-CN" sz="3200" b="1" kern="0" dirty="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kumimoji="0" lang="zh-CN" altLang="en-US" sz="3200" b="1"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rPr>
              <a:t>创建原子组件如标签和按钮，将其添加到中间层容器，并对组件进行排列</a:t>
            </a:r>
            <a:endParaRPr kumimoji="0" lang="en-US" altLang="zh-CN" sz="3200" b="1"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val="40602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4</a:t>
            </a:r>
            <a:r>
              <a:rPr lang="zh-CN" altLang="en-US">
                <a:latin typeface="Times New Roman" pitchFamily="18" charset="0"/>
                <a:cs typeface="Times New Roman" pitchFamily="18" charset="0"/>
              </a:rPr>
              <a:t>、布局管理器</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53</a:t>
            </a:fld>
            <a:endParaRPr lang="en-US" altLang="zh-CN" dirty="0"/>
          </a:p>
        </p:txBody>
      </p:sp>
      <p:sp>
        <p:nvSpPr>
          <p:cNvPr id="5" name="内容占位符 2"/>
          <p:cNvSpPr>
            <a:spLocks noGrp="1"/>
          </p:cNvSpPr>
          <p:nvPr>
            <p:ph idx="1"/>
          </p:nvPr>
        </p:nvSpPr>
        <p:spPr>
          <a:xfrm>
            <a:off x="762000" y="1295400"/>
            <a:ext cx="7696200" cy="5105400"/>
          </a:xfrm>
        </p:spPr>
        <p:txBody>
          <a:bodyPr/>
          <a:lstStyle/>
          <a:p>
            <a:r>
              <a:rPr lang="zh-CN" altLang="en-US" sz="2800">
                <a:latin typeface="Times New Roman" pitchFamily="18" charset="0"/>
                <a:cs typeface="Times New Roman" pitchFamily="18" charset="0"/>
              </a:rPr>
              <a:t>为了使图形用户界面具有良好的平台无关性，</a:t>
            </a:r>
            <a:r>
              <a:rPr lang="en-US" altLang="zh-CN" sz="2800">
                <a:latin typeface="Times New Roman" pitchFamily="18" charset="0"/>
                <a:cs typeface="Times New Roman" pitchFamily="18" charset="0"/>
              </a:rPr>
              <a:t>Java</a:t>
            </a:r>
            <a:r>
              <a:rPr lang="zh-CN" altLang="en-US" sz="2800">
                <a:latin typeface="Times New Roman" pitchFamily="18" charset="0"/>
                <a:cs typeface="Times New Roman" pitchFamily="18" charset="0"/>
              </a:rPr>
              <a:t>提供了</a:t>
            </a:r>
            <a:r>
              <a:rPr lang="zh-CN" altLang="en-US" sz="2800">
                <a:solidFill>
                  <a:srgbClr val="0000FF"/>
                </a:solidFill>
                <a:latin typeface="Times New Roman" pitchFamily="18" charset="0"/>
                <a:cs typeface="Times New Roman" pitchFamily="18" charset="0"/>
              </a:rPr>
              <a:t>布局管理器（</a:t>
            </a:r>
            <a:r>
              <a:rPr lang="en-US" altLang="zh-CN" sz="2800">
                <a:solidFill>
                  <a:srgbClr val="0000FF"/>
                </a:solidFill>
                <a:latin typeface="Times New Roman" pitchFamily="18" charset="0"/>
                <a:cs typeface="Times New Roman" pitchFamily="18" charset="0"/>
              </a:rPr>
              <a:t>LayoutManager</a:t>
            </a:r>
            <a:r>
              <a:rPr lang="zh-CN" altLang="en-US" sz="2800">
                <a:solidFill>
                  <a:srgbClr val="0000FF"/>
                </a:solidFill>
                <a:latin typeface="Times New Roman" pitchFamily="18" charset="0"/>
                <a:cs typeface="Times New Roman" pitchFamily="18" charset="0"/>
              </a:rPr>
              <a:t>）</a:t>
            </a:r>
            <a:r>
              <a:rPr lang="zh-CN" altLang="en-US" sz="2800">
                <a:latin typeface="Times New Roman" pitchFamily="18" charset="0"/>
                <a:cs typeface="Times New Roman" pitchFamily="18" charset="0"/>
              </a:rPr>
              <a:t>这个工具来管理组件在容器中的布局，而不使用直接设置组件位置和大小的方式。</a:t>
            </a:r>
            <a:endParaRPr lang="en-US" altLang="zh-CN" sz="2800">
              <a:latin typeface="Times New Roman" pitchFamily="18" charset="0"/>
              <a:cs typeface="Times New Roman" pitchFamily="18" charset="0"/>
            </a:endParaRPr>
          </a:p>
          <a:p>
            <a:pPr>
              <a:spcBef>
                <a:spcPts val="1200"/>
              </a:spcBef>
            </a:pPr>
            <a:r>
              <a:rPr lang="zh-CN" altLang="en-US" sz="2800">
                <a:latin typeface="Times New Roman" pitchFamily="18" charset="0"/>
                <a:cs typeface="Times New Roman" pitchFamily="18" charset="0"/>
              </a:rPr>
              <a:t>每个容器都有一个布局管理器，当容器需要对某个组件进行定位或判断其大小时，就会调用对应的布局管理器。</a:t>
            </a:r>
            <a:endParaRPr lang="en-US" altLang="zh-CN" sz="2800">
              <a:latin typeface="Times New Roman" pitchFamily="18" charset="0"/>
              <a:cs typeface="Times New Roman" pitchFamily="18" charset="0"/>
            </a:endParaRPr>
          </a:p>
          <a:p>
            <a:pPr>
              <a:spcBef>
                <a:spcPts val="1200"/>
              </a:spcBef>
            </a:pPr>
            <a:r>
              <a:rPr lang="zh-CN" altLang="en-US" sz="2800">
                <a:latin typeface="Times New Roman" pitchFamily="18" charset="0"/>
                <a:cs typeface="Times New Roman" pitchFamily="18" charset="0"/>
              </a:rPr>
              <a:t>布局管理器负责各组件的大小和位置，此时用户无法设置组件的这些属性，即</a:t>
            </a:r>
            <a:r>
              <a:rPr lang="en-US" altLang="zh-CN" sz="2800">
                <a:latin typeface="Times New Roman" pitchFamily="18" charset="0"/>
                <a:cs typeface="Times New Roman" pitchFamily="18" charset="0"/>
              </a:rPr>
              <a:t>setSize()</a:t>
            </a:r>
            <a:r>
              <a:rPr lang="zh-CN" altLang="en-US" sz="2800">
                <a:latin typeface="Times New Roman" pitchFamily="18" charset="0"/>
                <a:cs typeface="Times New Roman" pitchFamily="18" charset="0"/>
              </a:rPr>
              <a:t>、</a:t>
            </a:r>
            <a:r>
              <a:rPr lang="en-US" altLang="zh-CN" sz="2800">
                <a:latin typeface="Times New Roman" pitchFamily="18" charset="0"/>
                <a:cs typeface="Times New Roman" pitchFamily="18" charset="0"/>
              </a:rPr>
              <a:t> setBounds()</a:t>
            </a:r>
            <a:r>
              <a:rPr lang="zh-CN" altLang="en-US" sz="2800">
                <a:latin typeface="Times New Roman" pitchFamily="18" charset="0"/>
                <a:cs typeface="Times New Roman" pitchFamily="18" charset="0"/>
              </a:rPr>
              <a:t>和</a:t>
            </a:r>
            <a:r>
              <a:rPr lang="en-US" altLang="zh-CN" sz="2800">
                <a:latin typeface="Times New Roman" pitchFamily="18" charset="0"/>
                <a:cs typeface="Times New Roman" pitchFamily="18" charset="0"/>
              </a:rPr>
              <a:t>setLocation()</a:t>
            </a:r>
            <a:r>
              <a:rPr lang="zh-CN" altLang="en-US" sz="2800">
                <a:latin typeface="Times New Roman" pitchFamily="18" charset="0"/>
                <a:cs typeface="Times New Roman" pitchFamily="18" charset="0"/>
              </a:rPr>
              <a:t>等方法失效，用户可用</a:t>
            </a:r>
            <a:r>
              <a:rPr lang="en-US" altLang="zh-CN" sz="2800">
                <a:latin typeface="Times New Roman" pitchFamily="18" charset="0"/>
                <a:cs typeface="Times New Roman" pitchFamily="18" charset="0"/>
              </a:rPr>
              <a:t>setLayout(null)</a:t>
            </a:r>
            <a:r>
              <a:rPr lang="zh-CN" altLang="en-US" sz="2800">
                <a:latin typeface="Times New Roman" pitchFamily="18" charset="0"/>
                <a:cs typeface="Times New Roman" pitchFamily="18" charset="0"/>
              </a:rPr>
              <a:t>取消</a:t>
            </a:r>
            <a:r>
              <a:rPr lang="en-US" altLang="zh-CN" sz="2800">
                <a:latin typeface="Times New Roman" pitchFamily="18" charset="0"/>
                <a:cs typeface="Times New Roman" pitchFamily="18" charset="0"/>
              </a:rPr>
              <a:t>(</a:t>
            </a:r>
            <a:r>
              <a:rPr lang="zh-CN" altLang="en-US" sz="2800">
                <a:latin typeface="Times New Roman" pitchFamily="18" charset="0"/>
                <a:cs typeface="Times New Roman" pitchFamily="18" charset="0"/>
              </a:rPr>
              <a:t>自由</a:t>
            </a:r>
            <a:r>
              <a:rPr lang="en-US" altLang="zh-CN" sz="2800">
                <a:latin typeface="Times New Roman" pitchFamily="18" charset="0"/>
                <a:cs typeface="Times New Roman" pitchFamily="18" charset="0"/>
              </a:rPr>
              <a:t>/</a:t>
            </a:r>
            <a:r>
              <a:rPr lang="zh-CN" altLang="en-US" sz="2800">
                <a:latin typeface="Times New Roman" pitchFamily="18" charset="0"/>
                <a:cs typeface="Times New Roman" pitchFamily="18" charset="0"/>
              </a:rPr>
              <a:t>绝对布局</a:t>
            </a:r>
            <a:r>
              <a:rPr lang="en-US" altLang="zh-CN" sz="2800">
                <a:latin typeface="Times New Roman" pitchFamily="18" charset="0"/>
                <a:cs typeface="Times New Roman" pitchFamily="18" charset="0"/>
              </a:rPr>
              <a:t>)</a:t>
            </a:r>
            <a:r>
              <a:rPr lang="zh-CN" altLang="en-US" sz="2800">
                <a:latin typeface="Times New Roman" pitchFamily="18" charset="0"/>
                <a:cs typeface="Times New Roman" pitchFamily="18" charset="0"/>
              </a:rPr>
              <a:t>。</a:t>
            </a:r>
            <a:endParaRPr lang="en-US" altLang="zh-CN"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54</a:t>
            </a:fld>
            <a:endParaRPr lang="en-US" altLang="zh-CN" dirty="0"/>
          </a:p>
        </p:txBody>
      </p:sp>
      <p:sp>
        <p:nvSpPr>
          <p:cNvPr id="6" name="Rectangle 2"/>
          <p:cNvSpPr txBox="1">
            <a:spLocks noChangeArrowheads="1"/>
          </p:cNvSpPr>
          <p:nvPr/>
        </p:nvSpPr>
        <p:spPr bwMode="auto">
          <a:xfrm>
            <a:off x="847725" y="1371600"/>
            <a:ext cx="7991475"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ct val="20000"/>
              </a:spcBef>
              <a:spcAft>
                <a:spcPct val="0"/>
              </a:spcAft>
              <a:buClrTx/>
              <a:buSzPct val="90000"/>
              <a:buFont typeface="Wingdings 2" pitchFamily="18" charset="2"/>
              <a:buChar char=""/>
              <a:tabLst/>
              <a:defRPr/>
            </a:pPr>
            <a:r>
              <a:rPr kumimoji="0" lang="zh-CN" altLang="en-US" sz="3200" b="1" i="0" u="none" strike="noStrike" kern="0" cap="none" spc="0" normalizeH="0" baseline="0" noProof="0">
                <a:ln>
                  <a:noFill/>
                </a:ln>
                <a:solidFill>
                  <a:schemeClr val="tx1"/>
                </a:solidFill>
                <a:effectLst/>
                <a:uLnTx/>
                <a:uFillTx/>
                <a:latin typeface="AvantGarde" pitchFamily="34" charset="0"/>
                <a:ea typeface="宋体" pitchFamily="2" charset="-122"/>
                <a:cs typeface="+mn-cs"/>
              </a:rPr>
              <a:t>典型的布局管理器</a:t>
            </a:r>
            <a:endParaRPr kumimoji="0" lang="en-US" altLang="zh-CN" sz="3200" b="1" i="0" u="none" strike="noStrike" kern="0" cap="none" spc="0" normalizeH="0" baseline="0" noProof="0">
              <a:ln>
                <a:noFill/>
              </a:ln>
              <a:solidFill>
                <a:schemeClr val="tx1"/>
              </a:solidFill>
              <a:effectLst/>
              <a:uLnTx/>
              <a:uFillTx/>
              <a:latin typeface="AvantGarde" pitchFamily="34" charset="0"/>
              <a:ea typeface="宋体" pitchFamily="2" charset="-122"/>
              <a:cs typeface="+mn-cs"/>
            </a:endParaRPr>
          </a:p>
          <a:p>
            <a:pPr marL="901700" lvl="1" indent="-444500">
              <a:spcBef>
                <a:spcPts val="1800"/>
              </a:spcBef>
              <a:buSzPct val="90000"/>
              <a:buFont typeface="Wingdings" pitchFamily="2" charset="2"/>
              <a:buChar char=""/>
            </a:pPr>
            <a:r>
              <a:rPr lang="en-US" altLang="zh-CN" sz="3200" b="1" kern="0">
                <a:latin typeface="Times New Roman" pitchFamily="18" charset="0"/>
                <a:ea typeface="宋体" pitchFamily="2" charset="-122"/>
                <a:cs typeface="Times New Roman" pitchFamily="18" charset="0"/>
              </a:rPr>
              <a:t>FlowLayout</a:t>
            </a:r>
          </a:p>
          <a:p>
            <a:pPr marL="901700" lvl="1" indent="-444500">
              <a:spcBef>
                <a:spcPts val="1200"/>
              </a:spcBef>
              <a:buSzPct val="90000"/>
              <a:buFont typeface="Wingdings" pitchFamily="2" charset="2"/>
              <a:buChar char=""/>
            </a:pPr>
            <a:r>
              <a:rPr lang="en-US" altLang="zh-CN" sz="3200" b="1" kern="0">
                <a:latin typeface="Times New Roman" pitchFamily="18" charset="0"/>
                <a:ea typeface="宋体" pitchFamily="2" charset="-122"/>
                <a:cs typeface="Times New Roman" pitchFamily="18" charset="0"/>
              </a:rPr>
              <a:t>BorderLayout</a:t>
            </a:r>
          </a:p>
          <a:p>
            <a:pPr marL="901700" lvl="1" indent="-444500">
              <a:spcBef>
                <a:spcPts val="1200"/>
              </a:spcBef>
              <a:buSzPct val="90000"/>
              <a:buFont typeface="Wingdings" pitchFamily="2" charset="2"/>
              <a:buChar char=""/>
            </a:pPr>
            <a:r>
              <a:rPr lang="en-US" altLang="zh-CN" sz="3200" b="1" kern="0">
                <a:latin typeface="Times New Roman" pitchFamily="18" charset="0"/>
                <a:ea typeface="宋体" pitchFamily="2" charset="-122"/>
                <a:cs typeface="Times New Roman" pitchFamily="18" charset="0"/>
              </a:rPr>
              <a:t>GridLayout</a:t>
            </a:r>
          </a:p>
          <a:p>
            <a:pPr marL="901700" lvl="1" indent="-444500">
              <a:spcBef>
                <a:spcPts val="1200"/>
              </a:spcBef>
              <a:buSzPct val="90000"/>
              <a:buFont typeface="Wingdings" pitchFamily="2" charset="2"/>
              <a:buChar char=""/>
            </a:pPr>
            <a:r>
              <a:rPr lang="en-US" altLang="zh-CN" sz="3200" b="1" kern="0">
                <a:latin typeface="Times New Roman" pitchFamily="18" charset="0"/>
                <a:ea typeface="宋体" pitchFamily="2" charset="-122"/>
                <a:cs typeface="Times New Roman" pitchFamily="18" charset="0"/>
              </a:rPr>
              <a:t>GridBagLayout</a:t>
            </a:r>
          </a:p>
          <a:p>
            <a:pPr marL="901700" lvl="1" indent="-444500">
              <a:spcBef>
                <a:spcPts val="1200"/>
              </a:spcBef>
              <a:buSzPct val="90000"/>
              <a:buFont typeface="Wingdings" pitchFamily="2" charset="2"/>
              <a:buChar char=""/>
            </a:pPr>
            <a:r>
              <a:rPr lang="en-US" altLang="zh-CN" sz="3200" b="1" kern="0">
                <a:latin typeface="Times New Roman" pitchFamily="18" charset="0"/>
                <a:ea typeface="宋体" pitchFamily="2" charset="-122"/>
                <a:cs typeface="Times New Roman" pitchFamily="18" charset="0"/>
              </a:rPr>
              <a:t>CardLayout</a:t>
            </a:r>
          </a:p>
          <a:p>
            <a:pPr marL="901700" lvl="1" indent="-444500">
              <a:spcBef>
                <a:spcPts val="1200"/>
              </a:spcBef>
              <a:buSzPct val="90000"/>
              <a:buFont typeface="Wingdings" pitchFamily="2" charset="2"/>
              <a:buChar char=""/>
            </a:pPr>
            <a:r>
              <a:rPr kumimoji="0" lang="en-US" altLang="zh-CN" sz="3200" b="1" i="0" u="none" strike="noStrike" kern="0" cap="none" spc="0" normalizeH="0" baseline="0" noProof="0">
                <a:ln>
                  <a:noFill/>
                </a:ln>
                <a:solidFill>
                  <a:schemeClr val="tx1"/>
                </a:solidFill>
                <a:effectLst/>
                <a:uLnTx/>
                <a:uFillTx/>
                <a:latin typeface="Times New Roman" pitchFamily="18" charset="0"/>
                <a:ea typeface="宋体" pitchFamily="2" charset="-122"/>
                <a:cs typeface="Times New Roman" pitchFamily="18" charset="0"/>
              </a:rPr>
              <a:t>BoxLayout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FlowLayout    </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55</a:t>
            </a:fld>
            <a:endParaRPr lang="en-US" altLang="zh-CN" dirty="0"/>
          </a:p>
        </p:txBody>
      </p:sp>
      <p:sp>
        <p:nvSpPr>
          <p:cNvPr id="6" name="Rectangle 2"/>
          <p:cNvSpPr txBox="1">
            <a:spLocks noChangeArrowheads="1"/>
          </p:cNvSpPr>
          <p:nvPr/>
        </p:nvSpPr>
        <p:spPr bwMode="auto">
          <a:xfrm>
            <a:off x="847725" y="1371600"/>
            <a:ext cx="7991475"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ct val="20000"/>
              </a:spcBef>
              <a:spcAft>
                <a:spcPct val="0"/>
              </a:spcAft>
              <a:buClrTx/>
              <a:buSzPct val="90000"/>
              <a:buFont typeface="Wingdings 2" pitchFamily="18" charset="2"/>
              <a:buChar char=""/>
              <a:tabLst/>
              <a:defRPr/>
            </a:pPr>
            <a:r>
              <a:rPr kumimoji="0" lang="en-US" altLang="zh-CN" sz="3600" b="1" i="0" u="none" strike="noStrike" kern="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FlowLayout</a:t>
            </a:r>
          </a:p>
          <a:p>
            <a:pPr marL="901700" lvl="1" indent="-444500">
              <a:spcBef>
                <a:spcPts val="1800"/>
              </a:spcBef>
              <a:buSzPct val="90000"/>
              <a:buFont typeface="Wingdings" pitchFamily="2" charset="2"/>
              <a:buChar char=""/>
            </a:pPr>
            <a:r>
              <a:rPr lang="en-US" altLang="zh-CN" sz="3200" b="1" kern="0">
                <a:latin typeface="Times New Roman" pitchFamily="18" charset="0"/>
                <a:ea typeface="宋体" pitchFamily="2" charset="-122"/>
                <a:cs typeface="Times New Roman" pitchFamily="18" charset="0"/>
              </a:rPr>
              <a:t>JPanel (Panel)</a:t>
            </a:r>
            <a:r>
              <a:rPr lang="zh-CN" altLang="en-US" sz="3200" b="1" kern="0">
                <a:latin typeface="Times New Roman" pitchFamily="18" charset="0"/>
                <a:ea typeface="宋体" pitchFamily="2" charset="-122"/>
                <a:cs typeface="Times New Roman" pitchFamily="18" charset="0"/>
              </a:rPr>
              <a:t>、</a:t>
            </a:r>
            <a:r>
              <a:rPr lang="en-US" altLang="zh-CN" sz="3200" b="1" kern="0">
                <a:latin typeface="Times New Roman" pitchFamily="18" charset="0"/>
                <a:ea typeface="宋体" pitchFamily="2" charset="-122"/>
                <a:cs typeface="Times New Roman" pitchFamily="18" charset="0"/>
              </a:rPr>
              <a:t>JApplet (Applet)</a:t>
            </a:r>
            <a:r>
              <a:rPr lang="zh-CN" altLang="en-US" sz="3200" b="1" kern="0">
                <a:latin typeface="Times New Roman" pitchFamily="18" charset="0"/>
                <a:ea typeface="宋体" pitchFamily="2" charset="-122"/>
                <a:cs typeface="Times New Roman" pitchFamily="18" charset="0"/>
              </a:rPr>
              <a:t>的缺省</a:t>
            </a:r>
            <a:r>
              <a:rPr lang="zh-CN" altLang="en-US" sz="3200" b="1" kern="0">
                <a:ea typeface="宋体" pitchFamily="2" charset="-122"/>
              </a:rPr>
              <a:t>布局管理器</a:t>
            </a:r>
            <a:endParaRPr lang="en-US" altLang="zh-CN" sz="3200" b="1" kern="0">
              <a:ea typeface="宋体" pitchFamily="2" charset="-122"/>
            </a:endParaRPr>
          </a:p>
          <a:p>
            <a:pPr marL="901700" lvl="1" indent="-444500">
              <a:spcBef>
                <a:spcPts val="1800"/>
              </a:spcBef>
              <a:buSzPct val="90000"/>
              <a:buFont typeface="Wingdings" pitchFamily="2" charset="2"/>
              <a:buChar char=""/>
            </a:pPr>
            <a:r>
              <a:rPr lang="zh-CN" altLang="en-US" sz="3200" b="1" kern="0">
                <a:ea typeface="宋体" pitchFamily="2" charset="-122"/>
              </a:rPr>
              <a:t>组件从左往右地分布在一个容器中</a:t>
            </a:r>
            <a:endParaRPr lang="en-US" altLang="zh-CN" sz="3200" b="1" kern="0">
              <a:ea typeface="宋体" pitchFamily="2" charset="-122"/>
            </a:endParaRPr>
          </a:p>
          <a:p>
            <a:pPr marL="901700" lvl="1" indent="-444500">
              <a:spcBef>
                <a:spcPts val="1800"/>
              </a:spcBef>
              <a:buSzPct val="90000"/>
              <a:buFont typeface="Wingdings" pitchFamily="2" charset="2"/>
              <a:buChar char=""/>
            </a:pPr>
            <a:r>
              <a:rPr lang="zh-CN" altLang="en-US" sz="3200" b="1" kern="0">
                <a:ea typeface="宋体" pitchFamily="2" charset="-122"/>
              </a:rPr>
              <a:t>若到达了容器边沿，则换到下一行</a:t>
            </a:r>
            <a:endParaRPr lang="en-US" altLang="zh-CN" sz="3200" b="1" kern="0">
              <a:ea typeface="宋体" pitchFamily="2" charset="-122"/>
            </a:endParaRPr>
          </a:p>
          <a:p>
            <a:pPr marL="901700" lvl="1" indent="-444500">
              <a:spcBef>
                <a:spcPts val="1800"/>
              </a:spcBef>
              <a:buSzPct val="90000"/>
              <a:buFont typeface="Wingdings" pitchFamily="2" charset="2"/>
              <a:buChar char=""/>
            </a:pPr>
            <a:r>
              <a:rPr lang="zh-CN" altLang="en-US" sz="3200" b="1" kern="0">
                <a:ea typeface="宋体" pitchFamily="2" charset="-122"/>
              </a:rPr>
              <a:t>对齐方式：左对齐、居中对齐（默认）和右对齐。方法</a:t>
            </a:r>
            <a:r>
              <a:rPr lang="en-US" altLang="zh-CN" sz="3200" b="1" kern="0">
                <a:latin typeface="Times New Roman" pitchFamily="18" charset="0"/>
                <a:ea typeface="宋体" pitchFamily="2" charset="-122"/>
                <a:cs typeface="Times New Roman" pitchFamily="18" charset="0"/>
              </a:rPr>
              <a:t>setAlignment(align); </a:t>
            </a:r>
            <a:r>
              <a:rPr lang="zh-CN" altLang="en-US" sz="3200" b="1" kern="0">
                <a:latin typeface="Times New Roman" pitchFamily="18" charset="0"/>
                <a:ea typeface="宋体" pitchFamily="2" charset="-122"/>
                <a:cs typeface="Times New Roman" pitchFamily="18" charset="0"/>
              </a:rPr>
              <a:t>常量</a:t>
            </a:r>
            <a:r>
              <a:rPr lang="en-US" altLang="zh-CN" sz="3200" b="1" kern="0">
                <a:latin typeface="Times New Roman" pitchFamily="18" charset="0"/>
                <a:ea typeface="宋体" pitchFamily="2" charset="-122"/>
                <a:cs typeface="Times New Roman" pitchFamily="18" charset="0"/>
              </a:rPr>
              <a:t>LEFT, CENTER, RIGHT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56</a:t>
            </a:fld>
            <a:endParaRPr lang="en-US" altLang="zh-CN" dirty="0"/>
          </a:p>
        </p:txBody>
      </p:sp>
      <p:sp>
        <p:nvSpPr>
          <p:cNvPr id="6" name="标题 5"/>
          <p:cNvSpPr>
            <a:spLocks noGrp="1"/>
          </p:cNvSpPr>
          <p:nvPr>
            <p:ph type="title"/>
          </p:nvPr>
        </p:nvSpPr>
        <p:spPr/>
        <p:txBody>
          <a:bodyPr/>
          <a:lstStyle/>
          <a:p>
            <a:r>
              <a:rPr lang="en-US" altLang="zh-CN">
                <a:latin typeface="Times New Roman" pitchFamily="18" charset="0"/>
                <a:cs typeface="Times New Roman" pitchFamily="18" charset="0"/>
              </a:rPr>
              <a:t>FlowLayout</a:t>
            </a:r>
            <a:r>
              <a:rPr lang="zh-CN" altLang="en-US">
                <a:latin typeface="Times New Roman" pitchFamily="18" charset="0"/>
                <a:cs typeface="Times New Roman" pitchFamily="18" charset="0"/>
              </a:rPr>
              <a:t>及多</a:t>
            </a:r>
            <a:r>
              <a:rPr lang="en-US" altLang="zh-CN">
                <a:latin typeface="Times New Roman" pitchFamily="18" charset="0"/>
                <a:cs typeface="Times New Roman" pitchFamily="18" charset="0"/>
              </a:rPr>
              <a:t>Panel</a:t>
            </a:r>
            <a:r>
              <a:rPr lang="zh-CN" altLang="en-US">
                <a:latin typeface="Times New Roman" pitchFamily="18" charset="0"/>
                <a:cs typeface="Times New Roman" pitchFamily="18" charset="0"/>
              </a:rPr>
              <a:t>举例</a:t>
            </a:r>
            <a:endParaRPr lang="zh-CN" altLang="en-US"/>
          </a:p>
        </p:txBody>
      </p:sp>
      <p:sp>
        <p:nvSpPr>
          <p:cNvPr id="7" name="TextBox 6"/>
          <p:cNvSpPr txBox="1"/>
          <p:nvPr/>
        </p:nvSpPr>
        <p:spPr>
          <a:xfrm>
            <a:off x="457200" y="1401901"/>
            <a:ext cx="8153400" cy="3170099"/>
          </a:xfrm>
          <a:prstGeom prst="rect">
            <a:avLst/>
          </a:prstGeom>
          <a:noFill/>
          <a:ln>
            <a:solidFill>
              <a:schemeClr val="tx1"/>
            </a:solidFill>
          </a:ln>
        </p:spPr>
        <p:txBody>
          <a:bodyPr wrap="square" rtlCol="0">
            <a:spAutoFit/>
          </a:bodyPr>
          <a:lstStyle/>
          <a:p>
            <a:pPr>
              <a:spcBef>
                <a:spcPts val="0"/>
              </a:spcBef>
              <a:buNone/>
            </a:pPr>
            <a:r>
              <a:rPr lang="en-US" altLang="zh-CN" sz="2000" b="1">
                <a:latin typeface="Courier New" pitchFamily="49" charset="0"/>
                <a:cs typeface="Courier New" pitchFamily="49" charset="0"/>
              </a:rPr>
              <a:t>public static void main(String[] args) {</a:t>
            </a:r>
          </a:p>
          <a:p>
            <a:pPr>
              <a:spcBef>
                <a:spcPts val="0"/>
              </a:spcBef>
              <a:buNone/>
            </a:pPr>
            <a:r>
              <a:rPr lang="en-US" altLang="zh-CN" sz="2000" b="1">
                <a:latin typeface="Courier New" pitchFamily="49" charset="0"/>
                <a:cs typeface="Courier New" pitchFamily="49" charset="0"/>
              </a:rPr>
              <a:t>    JFrame f = new JFrame("FlowLayout");</a:t>
            </a:r>
          </a:p>
          <a:p>
            <a:pPr>
              <a:spcBef>
                <a:spcPts val="0"/>
              </a:spcBef>
              <a:buNone/>
            </a:pPr>
            <a:r>
              <a:rPr lang="en-US" altLang="zh-CN" sz="2000" b="1">
                <a:latin typeface="Courier New" pitchFamily="49" charset="0"/>
                <a:cs typeface="Courier New" pitchFamily="49" charset="0"/>
              </a:rPr>
              <a:t>    </a:t>
            </a:r>
            <a:r>
              <a:rPr lang="en-US" altLang="zh-CN" b="1">
                <a:latin typeface="Courier New" pitchFamily="49" charset="0"/>
                <a:cs typeface="Courier New" pitchFamily="49" charset="0"/>
              </a:rPr>
              <a:t>f.setDefaultCloseOperation(JFrame.EXIT_ON_CLOSE);</a:t>
            </a:r>
          </a:p>
          <a:p>
            <a:pPr>
              <a:spcBef>
                <a:spcPts val="0"/>
              </a:spcBef>
              <a:buNone/>
            </a:pPr>
            <a:r>
              <a:rPr lang="en-US" altLang="zh-CN" sz="2000" b="1">
                <a:latin typeface="Courier New" pitchFamily="49" charset="0"/>
                <a:cs typeface="Courier New" pitchFamily="49" charset="0"/>
              </a:rPr>
              <a:t>    JPanel cp = (JPanel)f.getContentPane();</a:t>
            </a:r>
          </a:p>
          <a:p>
            <a:pPr>
              <a:spcBef>
                <a:spcPts val="0"/>
              </a:spcBef>
              <a:buNone/>
            </a:pPr>
            <a:r>
              <a:rPr lang="en-US" altLang="zh-CN" sz="2000" b="1">
                <a:latin typeface="Courier New" pitchFamily="49" charset="0"/>
                <a:cs typeface="Courier New" pitchFamily="49" charset="0"/>
              </a:rPr>
              <a:t>    cp.setLayout(new FlowLayout());</a:t>
            </a:r>
          </a:p>
          <a:p>
            <a:pPr>
              <a:spcBef>
                <a:spcPts val="0"/>
              </a:spcBef>
              <a:buNone/>
            </a:pPr>
            <a:r>
              <a:rPr lang="en-US" altLang="zh-CN" sz="2000" b="1">
                <a:latin typeface="Courier New" pitchFamily="49" charset="0"/>
                <a:cs typeface="Courier New" pitchFamily="49" charset="0"/>
              </a:rPr>
              <a:t>    cp.add(getFieldPanel());</a:t>
            </a:r>
          </a:p>
          <a:p>
            <a:pPr>
              <a:spcBef>
                <a:spcPts val="0"/>
              </a:spcBef>
              <a:buNone/>
            </a:pPr>
            <a:r>
              <a:rPr lang="en-US" altLang="zh-CN" sz="2000" b="1">
                <a:latin typeface="Courier New" pitchFamily="49" charset="0"/>
                <a:cs typeface="Courier New" pitchFamily="49" charset="0"/>
              </a:rPr>
              <a:t>    cp.add(getButtonPanel());</a:t>
            </a:r>
          </a:p>
          <a:p>
            <a:pPr>
              <a:spcBef>
                <a:spcPts val="0"/>
              </a:spcBef>
              <a:buNone/>
            </a:pPr>
            <a:r>
              <a:rPr lang="en-US" altLang="zh-CN" sz="2000" b="1">
                <a:latin typeface="Courier New" pitchFamily="49" charset="0"/>
                <a:cs typeface="Courier New" pitchFamily="49" charset="0"/>
              </a:rPr>
              <a:t>    f.pack();</a:t>
            </a:r>
          </a:p>
          <a:p>
            <a:pPr>
              <a:spcBef>
                <a:spcPts val="0"/>
              </a:spcBef>
              <a:buNone/>
            </a:pPr>
            <a:r>
              <a:rPr lang="en-US" altLang="zh-CN" sz="2000" b="1">
                <a:latin typeface="Courier New" pitchFamily="49" charset="0"/>
                <a:cs typeface="Courier New" pitchFamily="49" charset="0"/>
              </a:rPr>
              <a:t>    f.setVisible(true);</a:t>
            </a:r>
          </a:p>
          <a:p>
            <a:pPr>
              <a:spcBef>
                <a:spcPts val="0"/>
              </a:spcBef>
              <a:buNone/>
            </a:pPr>
            <a:r>
              <a:rPr lang="en-US" altLang="zh-CN" sz="2000" b="1">
                <a:latin typeface="Courier New" pitchFamily="49" charset="0"/>
                <a:cs typeface="Courier New" pitchFamily="49" charset="0"/>
              </a:rPr>
              <a:t>}</a:t>
            </a:r>
          </a:p>
        </p:txBody>
      </p:sp>
      <p:pic>
        <p:nvPicPr>
          <p:cNvPr id="5" name="图片 4" descr="无标题.jpg"/>
          <p:cNvPicPr>
            <a:picLocks noChangeAspect="1"/>
          </p:cNvPicPr>
          <p:nvPr/>
        </p:nvPicPr>
        <p:blipFill>
          <a:blip r:embed="rId2" cstate="print"/>
          <a:stretch>
            <a:fillRect/>
          </a:stretch>
        </p:blipFill>
        <p:spPr>
          <a:xfrm>
            <a:off x="894255" y="4876800"/>
            <a:ext cx="7259145" cy="1219200"/>
          </a:xfrm>
          <a:prstGeom prst="rect">
            <a:avLst/>
          </a:prstGeom>
        </p:spPr>
      </p:pic>
      <p:sp>
        <p:nvSpPr>
          <p:cNvPr id="8" name="矩形 7"/>
          <p:cNvSpPr/>
          <p:nvPr/>
        </p:nvSpPr>
        <p:spPr bwMode="auto">
          <a:xfrm>
            <a:off x="990600" y="5334000"/>
            <a:ext cx="4953000" cy="609600"/>
          </a:xfrm>
          <a:prstGeom prst="rect">
            <a:avLst/>
          </a:prstGeom>
          <a:solidFill>
            <a:srgbClr val="E8B6E7">
              <a:alpha val="41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9" name="矩形 8"/>
          <p:cNvSpPr/>
          <p:nvPr/>
        </p:nvSpPr>
        <p:spPr bwMode="auto">
          <a:xfrm>
            <a:off x="6019800" y="5334000"/>
            <a:ext cx="1981200" cy="609600"/>
          </a:xfrm>
          <a:prstGeom prst="rect">
            <a:avLst/>
          </a:prstGeom>
          <a:solidFill>
            <a:srgbClr val="E8B6E7">
              <a:alpha val="41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57</a:t>
            </a:fld>
            <a:endParaRPr lang="en-US" altLang="zh-CN" dirty="0"/>
          </a:p>
        </p:txBody>
      </p:sp>
      <p:sp>
        <p:nvSpPr>
          <p:cNvPr id="6" name="标题 5"/>
          <p:cNvSpPr>
            <a:spLocks noGrp="1"/>
          </p:cNvSpPr>
          <p:nvPr>
            <p:ph type="title"/>
          </p:nvPr>
        </p:nvSpPr>
        <p:spPr/>
        <p:txBody>
          <a:bodyPr/>
          <a:lstStyle/>
          <a:p>
            <a:r>
              <a:rPr lang="en-US" altLang="zh-CN"/>
              <a:t>   </a:t>
            </a:r>
            <a:endParaRPr lang="zh-CN" altLang="en-US"/>
          </a:p>
        </p:txBody>
      </p:sp>
      <p:sp>
        <p:nvSpPr>
          <p:cNvPr id="7" name="TextBox 6"/>
          <p:cNvSpPr txBox="1"/>
          <p:nvPr/>
        </p:nvSpPr>
        <p:spPr>
          <a:xfrm>
            <a:off x="304800" y="1066800"/>
            <a:ext cx="8153400" cy="5324535"/>
          </a:xfrm>
          <a:prstGeom prst="rect">
            <a:avLst/>
          </a:prstGeom>
          <a:noFill/>
          <a:ln>
            <a:solidFill>
              <a:schemeClr val="tx1"/>
            </a:solidFill>
          </a:ln>
        </p:spPr>
        <p:txBody>
          <a:bodyPr wrap="square" rtlCol="0">
            <a:spAutoFit/>
          </a:bodyPr>
          <a:lstStyle/>
          <a:p>
            <a:pPr>
              <a:spcBef>
                <a:spcPts val="0"/>
              </a:spcBef>
              <a:buNone/>
            </a:pPr>
            <a:r>
              <a:rPr lang="en-US" altLang="zh-CN" sz="2000" b="1">
                <a:latin typeface="Courier New" pitchFamily="49" charset="0"/>
                <a:cs typeface="Courier New" pitchFamily="49" charset="0"/>
              </a:rPr>
              <a:t>private static JPanel getFieldPanel() {</a:t>
            </a:r>
          </a:p>
          <a:p>
            <a:pPr>
              <a:spcBef>
                <a:spcPts val="0"/>
              </a:spcBef>
              <a:buNone/>
            </a:pPr>
            <a:r>
              <a:rPr lang="en-US" altLang="zh-CN" sz="2000" b="1">
                <a:latin typeface="Courier New" pitchFamily="49" charset="0"/>
                <a:cs typeface="Courier New" pitchFamily="49" charset="0"/>
              </a:rPr>
              <a:t>    JPanel p = new JPanel();</a:t>
            </a:r>
          </a:p>
          <a:p>
            <a:pPr>
              <a:spcBef>
                <a:spcPts val="0"/>
              </a:spcBef>
              <a:buNone/>
            </a:pPr>
            <a:r>
              <a:rPr lang="en-US" altLang="zh-CN" sz="2000" b="1">
                <a:latin typeface="Courier New" pitchFamily="49" charset="0"/>
                <a:cs typeface="Courier New" pitchFamily="49" charset="0"/>
              </a:rPr>
              <a:t>    p.setLayout(new FlowLayout());</a:t>
            </a:r>
          </a:p>
          <a:p>
            <a:pPr>
              <a:spcBef>
                <a:spcPts val="0"/>
              </a:spcBef>
              <a:buNone/>
            </a:pPr>
            <a:r>
              <a:rPr lang="en-US" altLang="zh-CN" sz="2000" b="1">
                <a:latin typeface="Courier New" pitchFamily="49" charset="0"/>
                <a:cs typeface="Courier New" pitchFamily="49" charset="0"/>
              </a:rPr>
              <a:t>    p.add(new JLabel("Name:"));</a:t>
            </a:r>
          </a:p>
          <a:p>
            <a:pPr>
              <a:spcBef>
                <a:spcPts val="0"/>
              </a:spcBef>
              <a:buNone/>
            </a:pPr>
            <a:r>
              <a:rPr lang="en-US" altLang="zh-CN" sz="2000" b="1">
                <a:latin typeface="Courier New" pitchFamily="49" charset="0"/>
                <a:cs typeface="Courier New" pitchFamily="49" charset="0"/>
              </a:rPr>
              <a:t>    p.add(new JTextField(12));</a:t>
            </a:r>
          </a:p>
          <a:p>
            <a:pPr>
              <a:spcBef>
                <a:spcPts val="0"/>
              </a:spcBef>
              <a:buNone/>
            </a:pPr>
            <a:r>
              <a:rPr lang="en-US" altLang="zh-CN" sz="2000" b="1">
                <a:latin typeface="Courier New" pitchFamily="49" charset="0"/>
                <a:cs typeface="Courier New" pitchFamily="49" charset="0"/>
              </a:rPr>
              <a:t>    p.add(new JCheckBox("Java", true));</a:t>
            </a:r>
          </a:p>
          <a:p>
            <a:pPr>
              <a:spcBef>
                <a:spcPts val="0"/>
              </a:spcBef>
              <a:buNone/>
            </a:pPr>
            <a:r>
              <a:rPr lang="en-US" altLang="zh-CN" sz="2000" b="1">
                <a:latin typeface="Courier New" pitchFamily="49" charset="0"/>
                <a:cs typeface="Courier New" pitchFamily="49" charset="0"/>
              </a:rPr>
              <a:t>    p.add(new JCheckBox("C++", true));</a:t>
            </a:r>
          </a:p>
          <a:p>
            <a:pPr>
              <a:spcBef>
                <a:spcPts val="0"/>
              </a:spcBef>
              <a:buNone/>
            </a:pPr>
            <a:r>
              <a:rPr lang="en-US" altLang="zh-CN" sz="2000" b="1">
                <a:latin typeface="Courier New" pitchFamily="49" charset="0"/>
                <a:cs typeface="Courier New" pitchFamily="49" charset="0"/>
              </a:rPr>
              <a:t>    p.add(new JCheckBox("Perl", false));</a:t>
            </a:r>
          </a:p>
          <a:p>
            <a:pPr>
              <a:spcBef>
                <a:spcPts val="0"/>
              </a:spcBef>
              <a:buNone/>
            </a:pPr>
            <a:r>
              <a:rPr lang="en-US" altLang="zh-CN" sz="2000" b="1">
                <a:latin typeface="Courier New" pitchFamily="49" charset="0"/>
                <a:cs typeface="Courier New" pitchFamily="49" charset="0"/>
              </a:rPr>
              <a:t>    return p;</a:t>
            </a:r>
          </a:p>
          <a:p>
            <a:pPr>
              <a:spcBef>
                <a:spcPts val="0"/>
              </a:spcBef>
              <a:buNone/>
            </a:pPr>
            <a:r>
              <a:rPr lang="en-US" altLang="zh-CN" sz="2000" b="1">
                <a:latin typeface="Courier New" pitchFamily="49" charset="0"/>
                <a:cs typeface="Courier New" pitchFamily="49" charset="0"/>
              </a:rPr>
              <a:t>}</a:t>
            </a:r>
          </a:p>
          <a:p>
            <a:pPr>
              <a:spcBef>
                <a:spcPts val="0"/>
              </a:spcBef>
              <a:buNone/>
            </a:pPr>
            <a:r>
              <a:rPr lang="en-US" altLang="zh-CN" sz="2000" b="1">
                <a:latin typeface="Courier New" pitchFamily="49" charset="0"/>
                <a:cs typeface="Courier New" pitchFamily="49" charset="0"/>
              </a:rPr>
              <a:t>private static JPanel getButtonPanel() {</a:t>
            </a:r>
          </a:p>
          <a:p>
            <a:pPr>
              <a:spcBef>
                <a:spcPts val="0"/>
              </a:spcBef>
              <a:buNone/>
            </a:pPr>
            <a:r>
              <a:rPr lang="en-US" altLang="zh-CN" sz="2000" b="1">
                <a:latin typeface="Courier New" pitchFamily="49" charset="0"/>
                <a:cs typeface="Courier New" pitchFamily="49" charset="0"/>
              </a:rPr>
              <a:t>    JPanel p = new JPanel();</a:t>
            </a:r>
          </a:p>
          <a:p>
            <a:pPr>
              <a:spcBef>
                <a:spcPts val="0"/>
              </a:spcBef>
              <a:buNone/>
            </a:pPr>
            <a:r>
              <a:rPr lang="en-US" altLang="zh-CN" sz="2000" b="1">
                <a:latin typeface="Courier New" pitchFamily="49" charset="0"/>
                <a:cs typeface="Courier New" pitchFamily="49" charset="0"/>
              </a:rPr>
              <a:t>    p.setLayout(new FlowLayout());</a:t>
            </a:r>
          </a:p>
          <a:p>
            <a:pPr>
              <a:spcBef>
                <a:spcPts val="0"/>
              </a:spcBef>
              <a:buNone/>
            </a:pPr>
            <a:r>
              <a:rPr lang="en-US" altLang="zh-CN" sz="2000" b="1">
                <a:latin typeface="Courier New" pitchFamily="49" charset="0"/>
                <a:cs typeface="Courier New" pitchFamily="49" charset="0"/>
              </a:rPr>
              <a:t>    p.add(new JButton("OK"));</a:t>
            </a:r>
          </a:p>
          <a:p>
            <a:pPr>
              <a:spcBef>
                <a:spcPts val="0"/>
              </a:spcBef>
              <a:buNone/>
            </a:pPr>
            <a:r>
              <a:rPr lang="en-US" altLang="zh-CN" sz="2000" b="1">
                <a:latin typeface="Courier New" pitchFamily="49" charset="0"/>
                <a:cs typeface="Courier New" pitchFamily="49" charset="0"/>
              </a:rPr>
              <a:t>    p.add(new JButton("Cancel"));</a:t>
            </a:r>
          </a:p>
          <a:p>
            <a:pPr>
              <a:spcBef>
                <a:spcPts val="0"/>
              </a:spcBef>
              <a:buNone/>
            </a:pPr>
            <a:r>
              <a:rPr lang="en-US" altLang="zh-CN" sz="2000" b="1">
                <a:latin typeface="Courier New" pitchFamily="49" charset="0"/>
                <a:cs typeface="Courier New" pitchFamily="49" charset="0"/>
              </a:rPr>
              <a:t>    return p;</a:t>
            </a:r>
          </a:p>
          <a:p>
            <a:pPr>
              <a:spcBef>
                <a:spcPts val="0"/>
              </a:spcBef>
              <a:buNone/>
            </a:pPr>
            <a:r>
              <a:rPr lang="en-US" altLang="zh-CN" sz="2000" b="1">
                <a:latin typeface="Courier New" pitchFamily="49" charset="0"/>
                <a:cs typeface="Courier New" pitchFamily="49" charset="0"/>
              </a:rPr>
              <a:t>}</a:t>
            </a:r>
          </a:p>
        </p:txBody>
      </p:sp>
      <p:pic>
        <p:nvPicPr>
          <p:cNvPr id="9" name="图片 8" descr="无标题.jpg"/>
          <p:cNvPicPr>
            <a:picLocks noChangeAspect="1"/>
          </p:cNvPicPr>
          <p:nvPr/>
        </p:nvPicPr>
        <p:blipFill>
          <a:blip r:embed="rId2" cstate="print"/>
          <a:stretch>
            <a:fillRect/>
          </a:stretch>
        </p:blipFill>
        <p:spPr>
          <a:xfrm>
            <a:off x="2438400" y="5668368"/>
            <a:ext cx="6629400" cy="1113432"/>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BorderLayout    </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58</a:t>
            </a:fld>
            <a:endParaRPr lang="en-US" altLang="zh-CN" dirty="0"/>
          </a:p>
        </p:txBody>
      </p:sp>
      <p:sp>
        <p:nvSpPr>
          <p:cNvPr id="6" name="Rectangle 2"/>
          <p:cNvSpPr txBox="1">
            <a:spLocks noChangeArrowheads="1"/>
          </p:cNvSpPr>
          <p:nvPr/>
        </p:nvSpPr>
        <p:spPr bwMode="auto">
          <a:xfrm>
            <a:off x="685800" y="1219200"/>
            <a:ext cx="7991475"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ts val="600"/>
              </a:spcBef>
              <a:spcAft>
                <a:spcPct val="0"/>
              </a:spcAft>
              <a:buClrTx/>
              <a:buSzPct val="90000"/>
              <a:buFont typeface="Wingdings 2" pitchFamily="18" charset="2"/>
              <a:buChar char=""/>
              <a:tabLst/>
              <a:defRPr/>
            </a:pPr>
            <a:r>
              <a:rPr kumimoji="0" lang="en-US" altLang="zh-CN" sz="3200" b="1" i="0" u="none" strike="noStrike" kern="0" cap="none" spc="0" normalizeH="0" baseline="0" noProof="0">
                <a:ln>
                  <a:noFill/>
                </a:ln>
                <a:effectLst/>
                <a:uLnTx/>
                <a:uFillTx/>
                <a:latin typeface="Times New Roman" pitchFamily="18" charset="0"/>
                <a:ea typeface="宋体" pitchFamily="2" charset="-122"/>
                <a:cs typeface="Times New Roman" pitchFamily="18" charset="0"/>
              </a:rPr>
              <a:t>BorderLayout</a:t>
            </a:r>
          </a:p>
          <a:p>
            <a:pPr marL="901700" lvl="1" indent="-444500">
              <a:spcBef>
                <a:spcPts val="600"/>
              </a:spcBef>
              <a:buSzPct val="90000"/>
              <a:buFont typeface="Wingdings" pitchFamily="2" charset="2"/>
              <a:buChar char=""/>
            </a:pPr>
            <a:r>
              <a:rPr lang="en-US" altLang="zh-CN" sz="2800" b="1" kern="0">
                <a:latin typeface="Times New Roman" pitchFamily="18" charset="0"/>
                <a:ea typeface="宋体" pitchFamily="2" charset="-122"/>
                <a:cs typeface="Times New Roman" pitchFamily="18" charset="0"/>
              </a:rPr>
              <a:t>JFrame</a:t>
            </a:r>
            <a:r>
              <a:rPr lang="zh-CN" altLang="en-US" sz="2800" b="1" kern="0">
                <a:latin typeface="Times New Roman" pitchFamily="18" charset="0"/>
                <a:ea typeface="宋体" pitchFamily="2" charset="-122"/>
                <a:cs typeface="Times New Roman" pitchFamily="18" charset="0"/>
              </a:rPr>
              <a:t>和</a:t>
            </a:r>
            <a:r>
              <a:rPr lang="en-US" altLang="zh-CN" sz="2800" b="1" kern="0">
                <a:latin typeface="Times New Roman" pitchFamily="18" charset="0"/>
                <a:ea typeface="宋体" pitchFamily="2" charset="-122"/>
                <a:cs typeface="Times New Roman" pitchFamily="18" charset="0"/>
              </a:rPr>
              <a:t>JDialog</a:t>
            </a:r>
            <a:r>
              <a:rPr lang="zh-CN" altLang="en-US" sz="2800" b="1" kern="0">
                <a:latin typeface="Times New Roman" pitchFamily="18" charset="0"/>
                <a:ea typeface="宋体" pitchFamily="2" charset="-122"/>
                <a:cs typeface="Times New Roman" pitchFamily="18" charset="0"/>
              </a:rPr>
              <a:t>的缺省</a:t>
            </a:r>
            <a:r>
              <a:rPr lang="zh-CN" altLang="en-US" sz="2800" b="1" kern="0">
                <a:ea typeface="宋体" pitchFamily="2" charset="-122"/>
              </a:rPr>
              <a:t>布局管理器</a:t>
            </a:r>
            <a:endParaRPr lang="en-US" altLang="zh-CN" sz="2800" b="1" kern="0">
              <a:ea typeface="宋体" pitchFamily="2" charset="-122"/>
            </a:endParaRPr>
          </a:p>
          <a:p>
            <a:pPr marL="901700" lvl="1" indent="-444500">
              <a:spcBef>
                <a:spcPts val="600"/>
              </a:spcBef>
              <a:buSzPct val="90000"/>
              <a:buFont typeface="Wingdings" pitchFamily="2" charset="2"/>
              <a:buChar char=""/>
            </a:pPr>
            <a:r>
              <a:rPr lang="zh-CN" altLang="en-US" sz="2800" b="1" kern="0">
                <a:ea typeface="宋体" pitchFamily="2" charset="-122"/>
              </a:rPr>
              <a:t>把组件（最多</a:t>
            </a:r>
            <a:r>
              <a:rPr lang="en-US" altLang="zh-CN" sz="2800" b="1" kern="0">
                <a:ea typeface="宋体" pitchFamily="2" charset="-122"/>
              </a:rPr>
              <a:t>5</a:t>
            </a:r>
            <a:r>
              <a:rPr lang="zh-CN" altLang="en-US" sz="2800" b="1" kern="0">
                <a:ea typeface="宋体" pitchFamily="2" charset="-122"/>
              </a:rPr>
              <a:t>个）安排在</a:t>
            </a:r>
            <a:r>
              <a:rPr lang="en-US" altLang="zh-CN" sz="2800" b="1" kern="0">
                <a:ea typeface="宋体" pitchFamily="2" charset="-122"/>
              </a:rPr>
              <a:t>5</a:t>
            </a:r>
            <a:r>
              <a:rPr lang="zh-CN" altLang="en-US" sz="2800" b="1" kern="0">
                <a:ea typeface="宋体" pitchFamily="2" charset="-122"/>
              </a:rPr>
              <a:t>个区域</a:t>
            </a:r>
            <a:endParaRPr lang="en-US" altLang="zh-CN" sz="2800" b="1" kern="0">
              <a:ea typeface="宋体" pitchFamily="2" charset="-122"/>
            </a:endParaRPr>
          </a:p>
        </p:txBody>
      </p:sp>
      <p:pic>
        <p:nvPicPr>
          <p:cNvPr id="5" name="Picture 5"/>
          <p:cNvPicPr>
            <a:picLocks noChangeAspect="1" noChangeArrowheads="1"/>
          </p:cNvPicPr>
          <p:nvPr/>
        </p:nvPicPr>
        <p:blipFill>
          <a:blip r:embed="rId2" cstate="print"/>
          <a:srcRect/>
          <a:stretch>
            <a:fillRect/>
          </a:stretch>
        </p:blipFill>
        <p:spPr bwMode="auto">
          <a:xfrm>
            <a:off x="2819400" y="2952765"/>
            <a:ext cx="3752835" cy="375283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BorderLayout (cont.)</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59</a:t>
            </a:fld>
            <a:endParaRPr lang="en-US" altLang="zh-CN" dirty="0"/>
          </a:p>
        </p:txBody>
      </p:sp>
      <p:pic>
        <p:nvPicPr>
          <p:cNvPr id="7" name="图片 6" descr="无标题.jpg"/>
          <p:cNvPicPr>
            <a:picLocks noChangeAspect="1"/>
          </p:cNvPicPr>
          <p:nvPr/>
        </p:nvPicPr>
        <p:blipFill>
          <a:blip r:embed="rId2" cstate="print"/>
          <a:stretch>
            <a:fillRect/>
          </a:stretch>
        </p:blipFill>
        <p:spPr>
          <a:xfrm>
            <a:off x="1295400" y="1524000"/>
            <a:ext cx="6337045" cy="4648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Java</a:t>
            </a:r>
            <a:r>
              <a:rPr lang="zh-CN" altLang="en-US">
                <a:latin typeface="Times New Roman" panose="02020603050405020304" pitchFamily="18" charset="0"/>
                <a:cs typeface="Times New Roman" panose="02020603050405020304" pitchFamily="18" charset="0"/>
              </a:rPr>
              <a:t>的做法</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a:t>
            </a:fld>
            <a:endParaRPr lang="en-US" altLang="zh-CN"/>
          </a:p>
        </p:txBody>
      </p:sp>
      <p:sp>
        <p:nvSpPr>
          <p:cNvPr id="6" name="Text Box 5"/>
          <p:cNvSpPr txBox="1">
            <a:spLocks noChangeArrowheads="1"/>
          </p:cNvSpPr>
          <p:nvPr/>
        </p:nvSpPr>
        <p:spPr bwMode="auto">
          <a:xfrm>
            <a:off x="261937" y="3657600"/>
            <a:ext cx="118745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Object</a:t>
            </a:r>
          </a:p>
        </p:txBody>
      </p:sp>
      <p:sp>
        <p:nvSpPr>
          <p:cNvPr id="7" name="Text Box 7"/>
          <p:cNvSpPr txBox="1">
            <a:spLocks noChangeArrowheads="1"/>
          </p:cNvSpPr>
          <p:nvPr/>
        </p:nvSpPr>
        <p:spPr bwMode="auto">
          <a:xfrm>
            <a:off x="1962150" y="1295400"/>
            <a:ext cx="1468437"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AWTEvent</a:t>
            </a:r>
          </a:p>
        </p:txBody>
      </p:sp>
      <p:sp>
        <p:nvSpPr>
          <p:cNvPr id="8" name="Text Box 8"/>
          <p:cNvSpPr txBox="1">
            <a:spLocks noChangeArrowheads="1"/>
          </p:cNvSpPr>
          <p:nvPr/>
        </p:nvSpPr>
        <p:spPr bwMode="auto">
          <a:xfrm>
            <a:off x="1962150" y="2286000"/>
            <a:ext cx="734218" cy="40011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Font</a:t>
            </a:r>
          </a:p>
        </p:txBody>
      </p:sp>
      <p:sp>
        <p:nvSpPr>
          <p:cNvPr id="9" name="Text Box 9"/>
          <p:cNvSpPr txBox="1">
            <a:spLocks noChangeArrowheads="1"/>
          </p:cNvSpPr>
          <p:nvPr/>
        </p:nvSpPr>
        <p:spPr bwMode="auto">
          <a:xfrm>
            <a:off x="1962149" y="3352800"/>
            <a:ext cx="1465200" cy="40011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Component</a:t>
            </a:r>
          </a:p>
        </p:txBody>
      </p:sp>
      <p:sp>
        <p:nvSpPr>
          <p:cNvPr id="10" name="Text Box 10"/>
          <p:cNvSpPr txBox="1">
            <a:spLocks noChangeArrowheads="1"/>
          </p:cNvSpPr>
          <p:nvPr/>
        </p:nvSpPr>
        <p:spPr bwMode="auto">
          <a:xfrm>
            <a:off x="1962150" y="4267200"/>
            <a:ext cx="1238250" cy="40011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Graphics</a:t>
            </a:r>
          </a:p>
        </p:txBody>
      </p:sp>
      <p:sp>
        <p:nvSpPr>
          <p:cNvPr id="11" name="Text Box 11"/>
          <p:cNvSpPr txBox="1">
            <a:spLocks noChangeArrowheads="1"/>
          </p:cNvSpPr>
          <p:nvPr/>
        </p:nvSpPr>
        <p:spPr bwMode="auto">
          <a:xfrm>
            <a:off x="1962150" y="5105400"/>
            <a:ext cx="2187575" cy="40011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MenuComponent</a:t>
            </a:r>
          </a:p>
        </p:txBody>
      </p:sp>
      <p:sp>
        <p:nvSpPr>
          <p:cNvPr id="12" name="Text Box 12"/>
          <p:cNvSpPr txBox="1">
            <a:spLocks noChangeArrowheads="1"/>
          </p:cNvSpPr>
          <p:nvPr/>
        </p:nvSpPr>
        <p:spPr bwMode="auto">
          <a:xfrm>
            <a:off x="1962150" y="6019800"/>
            <a:ext cx="274320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LayoutManager</a:t>
            </a:r>
          </a:p>
        </p:txBody>
      </p:sp>
      <p:sp>
        <p:nvSpPr>
          <p:cNvPr id="13" name="Text Box 13"/>
          <p:cNvSpPr txBox="1">
            <a:spLocks noChangeArrowheads="1"/>
          </p:cNvSpPr>
          <p:nvPr/>
        </p:nvSpPr>
        <p:spPr bwMode="auto">
          <a:xfrm>
            <a:off x="3619499" y="3352800"/>
            <a:ext cx="1292400" cy="39960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Container</a:t>
            </a:r>
          </a:p>
        </p:txBody>
      </p:sp>
      <p:sp>
        <p:nvSpPr>
          <p:cNvPr id="14" name="Text Box 14"/>
          <p:cNvSpPr txBox="1">
            <a:spLocks noChangeArrowheads="1"/>
          </p:cNvSpPr>
          <p:nvPr/>
        </p:nvSpPr>
        <p:spPr bwMode="auto">
          <a:xfrm>
            <a:off x="4835525" y="2133600"/>
            <a:ext cx="91440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Panel</a:t>
            </a:r>
          </a:p>
        </p:txBody>
      </p:sp>
      <p:sp>
        <p:nvSpPr>
          <p:cNvPr id="15" name="Text Box 15"/>
          <p:cNvSpPr txBox="1">
            <a:spLocks noChangeArrowheads="1"/>
          </p:cNvSpPr>
          <p:nvPr/>
        </p:nvSpPr>
        <p:spPr bwMode="auto">
          <a:xfrm>
            <a:off x="6207124" y="2133600"/>
            <a:ext cx="941387" cy="40011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Applet</a:t>
            </a:r>
          </a:p>
        </p:txBody>
      </p:sp>
      <p:sp>
        <p:nvSpPr>
          <p:cNvPr id="16" name="Text Box 16"/>
          <p:cNvSpPr txBox="1">
            <a:spLocks noChangeArrowheads="1"/>
          </p:cNvSpPr>
          <p:nvPr/>
        </p:nvSpPr>
        <p:spPr bwMode="auto">
          <a:xfrm>
            <a:off x="4683125" y="4343400"/>
            <a:ext cx="129540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Window</a:t>
            </a:r>
          </a:p>
        </p:txBody>
      </p:sp>
      <p:sp>
        <p:nvSpPr>
          <p:cNvPr id="17" name="Text Box 17"/>
          <p:cNvSpPr txBox="1">
            <a:spLocks noChangeArrowheads="1"/>
          </p:cNvSpPr>
          <p:nvPr/>
        </p:nvSpPr>
        <p:spPr bwMode="auto">
          <a:xfrm>
            <a:off x="6207125" y="4343400"/>
            <a:ext cx="106680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Frame</a:t>
            </a:r>
          </a:p>
        </p:txBody>
      </p:sp>
      <p:sp>
        <p:nvSpPr>
          <p:cNvPr id="18" name="Line 18"/>
          <p:cNvSpPr>
            <a:spLocks noChangeShapeType="1"/>
          </p:cNvSpPr>
          <p:nvPr/>
        </p:nvSpPr>
        <p:spPr bwMode="auto">
          <a:xfrm>
            <a:off x="1733550" y="1524000"/>
            <a:ext cx="1587" cy="4724400"/>
          </a:xfrm>
          <a:prstGeom prst="line">
            <a:avLst/>
          </a:prstGeom>
          <a:noFill/>
          <a:ln w="9525">
            <a:solidFill>
              <a:schemeClr val="tx1"/>
            </a:solidFill>
            <a:round/>
            <a:headEnd/>
            <a:tailEnd/>
          </a:ln>
        </p:spPr>
        <p:txBody>
          <a:bodyPr wrap="none" anchor="ctr"/>
          <a:lstStyle/>
          <a:p>
            <a:pPr>
              <a:buNone/>
            </a:pPr>
            <a:endParaRPr lang="zh-CN" altLang="en-US" b="1"/>
          </a:p>
        </p:txBody>
      </p:sp>
      <p:sp>
        <p:nvSpPr>
          <p:cNvPr id="19" name="Line 19"/>
          <p:cNvSpPr>
            <a:spLocks noChangeShapeType="1"/>
          </p:cNvSpPr>
          <p:nvPr/>
        </p:nvSpPr>
        <p:spPr bwMode="auto">
          <a:xfrm>
            <a:off x="1733550" y="15240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0" name="Line 20"/>
          <p:cNvSpPr>
            <a:spLocks noChangeShapeType="1"/>
          </p:cNvSpPr>
          <p:nvPr/>
        </p:nvSpPr>
        <p:spPr bwMode="auto">
          <a:xfrm>
            <a:off x="1733550" y="25146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1" name="Line 21"/>
          <p:cNvSpPr>
            <a:spLocks noChangeShapeType="1"/>
          </p:cNvSpPr>
          <p:nvPr/>
        </p:nvSpPr>
        <p:spPr bwMode="auto">
          <a:xfrm>
            <a:off x="1733550" y="35814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2" name="Line 22"/>
          <p:cNvSpPr>
            <a:spLocks noChangeShapeType="1"/>
          </p:cNvSpPr>
          <p:nvPr/>
        </p:nvSpPr>
        <p:spPr bwMode="auto">
          <a:xfrm>
            <a:off x="1733550" y="44958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3" name="Line 23"/>
          <p:cNvSpPr>
            <a:spLocks noChangeShapeType="1"/>
          </p:cNvSpPr>
          <p:nvPr/>
        </p:nvSpPr>
        <p:spPr bwMode="auto">
          <a:xfrm>
            <a:off x="1733550" y="53340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4" name="Line 24"/>
          <p:cNvSpPr>
            <a:spLocks noChangeShapeType="1"/>
          </p:cNvSpPr>
          <p:nvPr/>
        </p:nvSpPr>
        <p:spPr bwMode="auto">
          <a:xfrm>
            <a:off x="1733550" y="62484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5" name="Line 25"/>
          <p:cNvSpPr>
            <a:spLocks noChangeShapeType="1"/>
          </p:cNvSpPr>
          <p:nvPr/>
        </p:nvSpPr>
        <p:spPr bwMode="auto">
          <a:xfrm>
            <a:off x="1504950" y="38862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6" name="Line 26"/>
          <p:cNvSpPr>
            <a:spLocks noChangeShapeType="1"/>
          </p:cNvSpPr>
          <p:nvPr/>
        </p:nvSpPr>
        <p:spPr bwMode="auto">
          <a:xfrm>
            <a:off x="3390900" y="35814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7" name="Line 27"/>
          <p:cNvSpPr>
            <a:spLocks noChangeShapeType="1"/>
          </p:cNvSpPr>
          <p:nvPr/>
        </p:nvSpPr>
        <p:spPr bwMode="auto">
          <a:xfrm>
            <a:off x="5749925" y="2362200"/>
            <a:ext cx="4572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8" name="Line 28"/>
          <p:cNvSpPr>
            <a:spLocks noChangeShapeType="1"/>
          </p:cNvSpPr>
          <p:nvPr/>
        </p:nvSpPr>
        <p:spPr bwMode="auto">
          <a:xfrm>
            <a:off x="5978525" y="45720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9" name="Line 29"/>
          <p:cNvSpPr>
            <a:spLocks noChangeShapeType="1"/>
          </p:cNvSpPr>
          <p:nvPr/>
        </p:nvSpPr>
        <p:spPr bwMode="auto">
          <a:xfrm flipV="1">
            <a:off x="4149725" y="2362200"/>
            <a:ext cx="685800" cy="990600"/>
          </a:xfrm>
          <a:prstGeom prst="line">
            <a:avLst/>
          </a:prstGeom>
          <a:noFill/>
          <a:ln w="9525">
            <a:solidFill>
              <a:schemeClr val="tx1"/>
            </a:solidFill>
            <a:round/>
            <a:headEnd/>
            <a:tailEnd/>
          </a:ln>
        </p:spPr>
        <p:txBody>
          <a:bodyPr wrap="none" anchor="ctr"/>
          <a:lstStyle/>
          <a:p>
            <a:pPr>
              <a:buNone/>
            </a:pPr>
            <a:endParaRPr lang="zh-CN" altLang="en-US" b="1"/>
          </a:p>
        </p:txBody>
      </p:sp>
      <p:sp>
        <p:nvSpPr>
          <p:cNvPr id="30" name="Line 30"/>
          <p:cNvSpPr>
            <a:spLocks noChangeShapeType="1"/>
          </p:cNvSpPr>
          <p:nvPr/>
        </p:nvSpPr>
        <p:spPr bwMode="auto">
          <a:xfrm>
            <a:off x="4149725" y="3810000"/>
            <a:ext cx="533400" cy="838200"/>
          </a:xfrm>
          <a:prstGeom prst="line">
            <a:avLst/>
          </a:prstGeom>
          <a:noFill/>
          <a:ln w="9525">
            <a:solidFill>
              <a:schemeClr val="tx1"/>
            </a:solidFill>
            <a:round/>
            <a:headEnd/>
            <a:tailEnd/>
          </a:ln>
        </p:spPr>
        <p:txBody>
          <a:bodyPr wrap="none" anchor="ctr"/>
          <a:lstStyle/>
          <a:p>
            <a:pPr>
              <a:buNone/>
            </a:pPr>
            <a:endParaRPr lang="zh-CN" altLang="en-US" b="1"/>
          </a:p>
        </p:txBody>
      </p:sp>
      <p:sp>
        <p:nvSpPr>
          <p:cNvPr id="31" name="Text Box 0"/>
          <p:cNvSpPr txBox="1">
            <a:spLocks noChangeArrowheads="1"/>
          </p:cNvSpPr>
          <p:nvPr/>
        </p:nvSpPr>
        <p:spPr bwMode="auto">
          <a:xfrm>
            <a:off x="7605712" y="4319588"/>
            <a:ext cx="1066800" cy="406400"/>
          </a:xfrm>
          <a:prstGeom prst="rect">
            <a:avLst/>
          </a:prstGeom>
          <a:noFill/>
          <a:ln w="9525">
            <a:solidFill>
              <a:schemeClr val="bg2"/>
            </a:solidFill>
            <a:miter lim="800000"/>
            <a:headEnd/>
            <a:tailEnd/>
          </a:ln>
        </p:spPr>
        <p:txBody>
          <a:bodyPr>
            <a:spAutoFit/>
          </a:bodyPr>
          <a:lstStyle/>
          <a:p>
            <a:pPr>
              <a:buNone/>
            </a:pPr>
            <a:r>
              <a:rPr kumimoji="1" lang="en-US" altLang="zh-CN" sz="2000" b="1" dirty="0" err="1">
                <a:solidFill>
                  <a:srgbClr val="990000"/>
                </a:solidFill>
                <a:latin typeface="Times New Roman" pitchFamily="18" charset="0"/>
              </a:rPr>
              <a:t>JFrame</a:t>
            </a:r>
            <a:endParaRPr kumimoji="1" lang="en-US" altLang="zh-CN" sz="2000" b="1" dirty="0">
              <a:solidFill>
                <a:srgbClr val="990000"/>
              </a:solidFill>
              <a:latin typeface="Times New Roman" pitchFamily="18" charset="0"/>
            </a:endParaRPr>
          </a:p>
        </p:txBody>
      </p:sp>
      <p:sp>
        <p:nvSpPr>
          <p:cNvPr id="32" name="Line 1"/>
          <p:cNvSpPr>
            <a:spLocks noChangeShapeType="1"/>
          </p:cNvSpPr>
          <p:nvPr/>
        </p:nvSpPr>
        <p:spPr bwMode="auto">
          <a:xfrm>
            <a:off x="7377112" y="4548188"/>
            <a:ext cx="228600" cy="1587"/>
          </a:xfrm>
          <a:prstGeom prst="line">
            <a:avLst/>
          </a:prstGeom>
          <a:noFill/>
          <a:ln w="9525">
            <a:solidFill>
              <a:schemeClr val="tx1"/>
            </a:solidFill>
            <a:round/>
            <a:headEnd/>
            <a:tailEnd/>
          </a:ln>
        </p:spPr>
        <p:txBody>
          <a:bodyPr wrap="none" anchor="ctr"/>
          <a:lstStyle/>
          <a:p>
            <a:pPr>
              <a:buNone/>
            </a:pPr>
            <a:endParaRPr lang="zh-CN" altLang="en-US" b="1"/>
          </a:p>
        </p:txBody>
      </p:sp>
      <p:sp>
        <p:nvSpPr>
          <p:cNvPr id="33" name="Text Box 2"/>
          <p:cNvSpPr txBox="1">
            <a:spLocks noChangeArrowheads="1"/>
          </p:cNvSpPr>
          <p:nvPr/>
        </p:nvSpPr>
        <p:spPr bwMode="auto">
          <a:xfrm>
            <a:off x="7605712" y="2159000"/>
            <a:ext cx="1081088" cy="406400"/>
          </a:xfrm>
          <a:prstGeom prst="rect">
            <a:avLst/>
          </a:prstGeom>
          <a:noFill/>
          <a:ln w="9525">
            <a:solidFill>
              <a:schemeClr val="bg2"/>
            </a:solidFill>
            <a:miter lim="800000"/>
            <a:headEnd/>
            <a:tailEnd/>
          </a:ln>
        </p:spPr>
        <p:txBody>
          <a:bodyPr>
            <a:spAutoFit/>
          </a:bodyPr>
          <a:lstStyle/>
          <a:p>
            <a:pPr>
              <a:buNone/>
            </a:pPr>
            <a:r>
              <a:rPr kumimoji="1" lang="en-US" altLang="zh-CN" sz="2000" b="1" dirty="0" err="1">
                <a:solidFill>
                  <a:srgbClr val="990000"/>
                </a:solidFill>
                <a:latin typeface="Times New Roman" pitchFamily="18" charset="0"/>
              </a:rPr>
              <a:t>JApplet</a:t>
            </a:r>
            <a:endParaRPr kumimoji="1" lang="en-US" altLang="zh-CN" sz="2000" b="1" dirty="0">
              <a:solidFill>
                <a:srgbClr val="990000"/>
              </a:solidFill>
              <a:latin typeface="Times New Roman" pitchFamily="18" charset="0"/>
            </a:endParaRPr>
          </a:p>
        </p:txBody>
      </p:sp>
      <p:sp>
        <p:nvSpPr>
          <p:cNvPr id="34" name="Line 3"/>
          <p:cNvSpPr>
            <a:spLocks noChangeShapeType="1"/>
          </p:cNvSpPr>
          <p:nvPr/>
        </p:nvSpPr>
        <p:spPr bwMode="auto">
          <a:xfrm>
            <a:off x="7148512" y="2387600"/>
            <a:ext cx="4572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35" name="Text Box 4"/>
          <p:cNvSpPr txBox="1">
            <a:spLocks noChangeArrowheads="1"/>
          </p:cNvSpPr>
          <p:nvPr/>
        </p:nvSpPr>
        <p:spPr bwMode="auto">
          <a:xfrm>
            <a:off x="5127625" y="3335338"/>
            <a:ext cx="1685925" cy="406400"/>
          </a:xfrm>
          <a:prstGeom prst="rect">
            <a:avLst/>
          </a:prstGeom>
          <a:noFill/>
          <a:ln w="9525">
            <a:solidFill>
              <a:schemeClr val="bg2"/>
            </a:solidFill>
            <a:miter lim="800000"/>
            <a:headEnd/>
            <a:tailEnd/>
          </a:ln>
        </p:spPr>
        <p:txBody>
          <a:bodyPr>
            <a:spAutoFit/>
          </a:bodyPr>
          <a:lstStyle/>
          <a:p>
            <a:pPr>
              <a:buNone/>
            </a:pPr>
            <a:r>
              <a:rPr kumimoji="1" lang="en-US" altLang="zh-CN" sz="2000" b="1" dirty="0" err="1">
                <a:solidFill>
                  <a:srgbClr val="990000"/>
                </a:solidFill>
                <a:latin typeface="Times New Roman" pitchFamily="18" charset="0"/>
              </a:rPr>
              <a:t>JComponent</a:t>
            </a:r>
            <a:endParaRPr kumimoji="1" lang="en-US" altLang="zh-CN" sz="2000" b="1" dirty="0">
              <a:solidFill>
                <a:srgbClr val="990000"/>
              </a:solidFill>
              <a:latin typeface="Times New Roman" pitchFamily="18" charset="0"/>
            </a:endParaRPr>
          </a:p>
        </p:txBody>
      </p:sp>
      <p:sp>
        <p:nvSpPr>
          <p:cNvPr id="36" name="Line 5"/>
          <p:cNvSpPr>
            <a:spLocks noChangeShapeType="1"/>
          </p:cNvSpPr>
          <p:nvPr/>
        </p:nvSpPr>
        <p:spPr bwMode="auto">
          <a:xfrm>
            <a:off x="4899025" y="3563938"/>
            <a:ext cx="228600" cy="1587"/>
          </a:xfrm>
          <a:prstGeom prst="line">
            <a:avLst/>
          </a:prstGeom>
          <a:noFill/>
          <a:ln w="9525">
            <a:solidFill>
              <a:schemeClr val="tx1"/>
            </a:solidFill>
            <a:round/>
            <a:headEnd/>
            <a:tailEnd/>
          </a:ln>
        </p:spPr>
        <p:txBody>
          <a:bodyPr wrap="none" anchor="ctr"/>
          <a:lstStyle/>
          <a:p>
            <a:pPr>
              <a:buNone/>
            </a:pPr>
            <a:endParaRPr lang="zh-CN" altLang="en-US" b="1"/>
          </a:p>
        </p:txBody>
      </p:sp>
      <p:sp>
        <p:nvSpPr>
          <p:cNvPr id="37" name="Text Box 6"/>
          <p:cNvSpPr txBox="1">
            <a:spLocks noChangeArrowheads="1"/>
          </p:cNvSpPr>
          <p:nvPr/>
        </p:nvSpPr>
        <p:spPr bwMode="auto">
          <a:xfrm>
            <a:off x="7042150" y="3311525"/>
            <a:ext cx="1066800" cy="406400"/>
          </a:xfrm>
          <a:prstGeom prst="rect">
            <a:avLst/>
          </a:prstGeom>
          <a:noFill/>
          <a:ln w="9525">
            <a:solidFill>
              <a:schemeClr val="bg2"/>
            </a:solidFill>
            <a:miter lim="800000"/>
            <a:headEnd/>
            <a:tailEnd/>
          </a:ln>
        </p:spPr>
        <p:txBody>
          <a:bodyPr>
            <a:spAutoFit/>
          </a:bodyPr>
          <a:lstStyle/>
          <a:p>
            <a:pPr>
              <a:buNone/>
            </a:pPr>
            <a:r>
              <a:rPr kumimoji="1" lang="en-US" altLang="zh-CN" sz="2000" b="1" dirty="0" err="1">
                <a:solidFill>
                  <a:srgbClr val="990000"/>
                </a:solidFill>
                <a:latin typeface="Times New Roman" pitchFamily="18" charset="0"/>
              </a:rPr>
              <a:t>JPanel</a:t>
            </a:r>
            <a:endParaRPr kumimoji="1" lang="en-US" altLang="zh-CN" sz="2000" b="1" dirty="0">
              <a:solidFill>
                <a:srgbClr val="990000"/>
              </a:solidFill>
              <a:latin typeface="Times New Roman" pitchFamily="18" charset="0"/>
            </a:endParaRPr>
          </a:p>
        </p:txBody>
      </p:sp>
      <p:sp>
        <p:nvSpPr>
          <p:cNvPr id="38" name="Line 7"/>
          <p:cNvSpPr>
            <a:spLocks noChangeShapeType="1"/>
          </p:cNvSpPr>
          <p:nvPr/>
        </p:nvSpPr>
        <p:spPr bwMode="auto">
          <a:xfrm>
            <a:off x="6813550" y="3540125"/>
            <a:ext cx="228600" cy="1588"/>
          </a:xfrm>
          <a:prstGeom prst="line">
            <a:avLst/>
          </a:prstGeom>
          <a:noFill/>
          <a:ln w="9525">
            <a:solidFill>
              <a:schemeClr val="tx1"/>
            </a:solidFill>
            <a:round/>
            <a:headEnd/>
            <a:tailEnd/>
          </a:ln>
        </p:spPr>
        <p:txBody>
          <a:bodyPr wrap="none" anchor="ctr"/>
          <a:lstStyle/>
          <a:p>
            <a:pPr>
              <a:buNone/>
            </a:pPr>
            <a:endParaRPr lang="zh-CN" altLang="en-US" b="1"/>
          </a:p>
        </p:txBody>
      </p:sp>
    </p:spTree>
    <p:extLst>
      <p:ext uri="{BB962C8B-B14F-4D97-AF65-F5344CB8AC3E}">
        <p14:creationId xmlns:p14="http://schemas.microsoft.com/office/powerpoint/2010/main" val="1104944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60</a:t>
            </a:fld>
            <a:endParaRPr lang="en-US" altLang="zh-CN" dirty="0"/>
          </a:p>
        </p:txBody>
      </p:sp>
      <p:sp>
        <p:nvSpPr>
          <p:cNvPr id="6" name="标题 5"/>
          <p:cNvSpPr>
            <a:spLocks noGrp="1"/>
          </p:cNvSpPr>
          <p:nvPr>
            <p:ph type="title"/>
          </p:nvPr>
        </p:nvSpPr>
        <p:spPr/>
        <p:txBody>
          <a:bodyPr/>
          <a:lstStyle/>
          <a:p>
            <a:r>
              <a:rPr lang="en-US" altLang="zh-CN">
                <a:latin typeface="Times New Roman" pitchFamily="18" charset="0"/>
                <a:cs typeface="Times New Roman" pitchFamily="18" charset="0"/>
              </a:rPr>
              <a:t>BorderLayout (cont.)</a:t>
            </a:r>
            <a:endParaRPr lang="zh-CN" altLang="en-US"/>
          </a:p>
        </p:txBody>
      </p:sp>
      <p:sp>
        <p:nvSpPr>
          <p:cNvPr id="7" name="TextBox 6"/>
          <p:cNvSpPr txBox="1"/>
          <p:nvPr/>
        </p:nvSpPr>
        <p:spPr>
          <a:xfrm>
            <a:off x="152400" y="1699260"/>
            <a:ext cx="8763000" cy="4062651"/>
          </a:xfrm>
          <a:prstGeom prst="rect">
            <a:avLst/>
          </a:prstGeom>
          <a:noFill/>
          <a:ln>
            <a:solidFill>
              <a:schemeClr val="tx1"/>
            </a:solidFill>
          </a:ln>
        </p:spPr>
        <p:txBody>
          <a:bodyPr wrap="square" rtlCol="0">
            <a:spAutoFit/>
          </a:bodyPr>
          <a:lstStyle/>
          <a:p>
            <a:pPr>
              <a:spcBef>
                <a:spcPts val="0"/>
              </a:spcBef>
              <a:buNone/>
            </a:pPr>
            <a:r>
              <a:rPr lang="en-US" altLang="zh-CN" sz="2000" b="1">
                <a:latin typeface="Courier New" pitchFamily="49" charset="0"/>
                <a:cs typeface="Courier New" pitchFamily="49" charset="0"/>
              </a:rPr>
              <a:t>public static void main(String[] args) {</a:t>
            </a:r>
          </a:p>
          <a:p>
            <a:pPr>
              <a:spcBef>
                <a:spcPts val="0"/>
              </a:spcBef>
              <a:buNone/>
            </a:pPr>
            <a:r>
              <a:rPr lang="en-US" altLang="zh-CN" sz="2000" b="1">
                <a:latin typeface="Courier New" pitchFamily="49" charset="0"/>
                <a:cs typeface="Courier New" pitchFamily="49" charset="0"/>
              </a:rPr>
              <a:t>    JFrame f = new JFrame("BorderLayout");</a:t>
            </a:r>
          </a:p>
          <a:p>
            <a:pPr>
              <a:spcBef>
                <a:spcPts val="0"/>
              </a:spcBef>
              <a:buNone/>
            </a:pPr>
            <a:r>
              <a:rPr lang="en-US" altLang="zh-CN" sz="2000" b="1">
                <a:latin typeface="Courier New" pitchFamily="49" charset="0"/>
                <a:cs typeface="Courier New" pitchFamily="49" charset="0"/>
              </a:rPr>
              <a:t>    </a:t>
            </a:r>
            <a:r>
              <a:rPr lang="en-US" altLang="zh-CN" b="1">
                <a:latin typeface="Courier New" pitchFamily="49" charset="0"/>
                <a:cs typeface="Courier New" pitchFamily="49" charset="0"/>
              </a:rPr>
              <a:t>f.setDefaultCloseOperation(JFrame.EXIT_ON_CLOSE);</a:t>
            </a:r>
          </a:p>
          <a:p>
            <a:pPr>
              <a:spcBef>
                <a:spcPts val="0"/>
              </a:spcBef>
              <a:buNone/>
            </a:pPr>
            <a:r>
              <a:rPr lang="en-US" altLang="zh-CN" sz="2000" b="1">
                <a:latin typeface="Courier New" pitchFamily="49" charset="0"/>
                <a:cs typeface="Courier New" pitchFamily="49" charset="0"/>
              </a:rPr>
              <a:t>    JPanel cp = (JPanel)f.getContentPane();</a:t>
            </a:r>
          </a:p>
          <a:p>
            <a:pPr>
              <a:spcBef>
                <a:spcPts val="0"/>
              </a:spcBef>
              <a:buNone/>
            </a:pPr>
            <a:r>
              <a:rPr lang="en-US" altLang="zh-CN" sz="2000" b="1">
                <a:latin typeface="Courier New" pitchFamily="49" charset="0"/>
                <a:cs typeface="Courier New" pitchFamily="49" charset="0"/>
              </a:rPr>
              <a:t>    cp.setLayout(new BorderLayout());</a:t>
            </a:r>
          </a:p>
          <a:p>
            <a:pPr>
              <a:spcBef>
                <a:spcPts val="0"/>
              </a:spcBef>
              <a:buNone/>
            </a:pPr>
            <a:r>
              <a:rPr lang="en-US" altLang="zh-CN" sz="2000" b="1">
                <a:latin typeface="Courier New" pitchFamily="49" charset="0"/>
                <a:cs typeface="Courier New" pitchFamily="49" charset="0"/>
              </a:rPr>
              <a:t>    </a:t>
            </a:r>
            <a:r>
              <a:rPr lang="en-US" altLang="zh-CN" b="1">
                <a:latin typeface="Courier New" pitchFamily="49" charset="0"/>
                <a:cs typeface="Courier New" pitchFamily="49" charset="0"/>
              </a:rPr>
              <a:t>cp.add("North", new JButton(new ImageIcon("north.jpg")));</a:t>
            </a:r>
          </a:p>
          <a:p>
            <a:pPr>
              <a:spcBef>
                <a:spcPts val="0"/>
              </a:spcBef>
              <a:buNone/>
            </a:pPr>
            <a:r>
              <a:rPr lang="en-US" altLang="zh-CN" sz="2000" b="1">
                <a:latin typeface="Courier New" pitchFamily="49" charset="0"/>
                <a:cs typeface="Courier New" pitchFamily="49" charset="0"/>
              </a:rPr>
              <a:t>    </a:t>
            </a:r>
            <a:r>
              <a:rPr lang="en-US" altLang="zh-CN" b="1">
                <a:latin typeface="Courier New" pitchFamily="49" charset="0"/>
                <a:cs typeface="Courier New" pitchFamily="49" charset="0"/>
              </a:rPr>
              <a:t>cp.add("East", new JButton(new ImageIcon("east.jpg")));</a:t>
            </a:r>
          </a:p>
          <a:p>
            <a:pPr>
              <a:spcBef>
                <a:spcPts val="0"/>
              </a:spcBef>
              <a:buNone/>
            </a:pPr>
            <a:r>
              <a:rPr lang="en-US" altLang="zh-CN" sz="2000" b="1">
                <a:latin typeface="Courier New" pitchFamily="49" charset="0"/>
                <a:cs typeface="Courier New" pitchFamily="49" charset="0"/>
              </a:rPr>
              <a:t>    </a:t>
            </a:r>
            <a:r>
              <a:rPr lang="en-US" altLang="zh-CN" b="1">
                <a:latin typeface="Courier New" pitchFamily="49" charset="0"/>
                <a:cs typeface="Courier New" pitchFamily="49" charset="0"/>
              </a:rPr>
              <a:t>cp.add("South", new JButton(new ImageIcon("south.jpg")));</a:t>
            </a:r>
          </a:p>
          <a:p>
            <a:pPr>
              <a:spcBef>
                <a:spcPts val="0"/>
              </a:spcBef>
              <a:buNone/>
            </a:pPr>
            <a:r>
              <a:rPr lang="en-US" altLang="zh-CN" sz="2000" b="1">
                <a:latin typeface="Courier New" pitchFamily="49" charset="0"/>
                <a:cs typeface="Courier New" pitchFamily="49" charset="0"/>
              </a:rPr>
              <a:t>    </a:t>
            </a:r>
            <a:r>
              <a:rPr lang="en-US" altLang="zh-CN" b="1">
                <a:latin typeface="Courier New" pitchFamily="49" charset="0"/>
                <a:cs typeface="Courier New" pitchFamily="49" charset="0"/>
              </a:rPr>
              <a:t>cp.add("West", new JButton(new ImageIcon("west.jpg")));</a:t>
            </a:r>
          </a:p>
          <a:p>
            <a:pPr>
              <a:spcBef>
                <a:spcPts val="0"/>
              </a:spcBef>
              <a:buNone/>
            </a:pPr>
            <a:r>
              <a:rPr lang="en-US" altLang="zh-CN" b="1">
                <a:latin typeface="Courier New" pitchFamily="49" charset="0"/>
                <a:cs typeface="Courier New" pitchFamily="49" charset="0"/>
              </a:rPr>
              <a:t>    cp.add("Center", new JButton(new ImageIcon("middle.jpg")));</a:t>
            </a:r>
          </a:p>
          <a:p>
            <a:pPr>
              <a:spcBef>
                <a:spcPts val="0"/>
              </a:spcBef>
              <a:buNone/>
            </a:pPr>
            <a:r>
              <a:rPr lang="en-US" altLang="zh-CN" sz="2000" b="1">
                <a:latin typeface="Courier New" pitchFamily="49" charset="0"/>
                <a:cs typeface="Courier New" pitchFamily="49" charset="0"/>
              </a:rPr>
              <a:t>    f.pack();</a:t>
            </a:r>
          </a:p>
          <a:p>
            <a:pPr>
              <a:spcBef>
                <a:spcPts val="0"/>
              </a:spcBef>
              <a:buNone/>
            </a:pPr>
            <a:r>
              <a:rPr lang="en-US" altLang="zh-CN" sz="2000" b="1">
                <a:latin typeface="Courier New" pitchFamily="49" charset="0"/>
                <a:cs typeface="Courier New" pitchFamily="49" charset="0"/>
              </a:rPr>
              <a:t>    f.setVisible(true); </a:t>
            </a:r>
          </a:p>
          <a:p>
            <a:pPr>
              <a:spcBef>
                <a:spcPts val="0"/>
              </a:spcBef>
              <a:buNone/>
            </a:pPr>
            <a:r>
              <a:rPr lang="en-US" altLang="zh-CN" sz="2000" b="1">
                <a:latin typeface="Courier New" pitchFamily="49" charset="0"/>
                <a:cs typeface="Courier New" pitchFamily="49" charset="0"/>
              </a:rPr>
              <a:t>}</a:t>
            </a:r>
          </a:p>
        </p:txBody>
      </p:sp>
      <p:pic>
        <p:nvPicPr>
          <p:cNvPr id="10" name="图片 9" descr="无标题.jpg"/>
          <p:cNvPicPr>
            <a:picLocks noChangeAspect="1"/>
          </p:cNvPicPr>
          <p:nvPr/>
        </p:nvPicPr>
        <p:blipFill>
          <a:blip r:embed="rId2" cstate="print"/>
          <a:stretch>
            <a:fillRect/>
          </a:stretch>
        </p:blipFill>
        <p:spPr>
          <a:xfrm>
            <a:off x="4495127" y="1352550"/>
            <a:ext cx="4344073" cy="5276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GridLayout    </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61</a:t>
            </a:fld>
            <a:endParaRPr lang="en-US" altLang="zh-CN" dirty="0"/>
          </a:p>
        </p:txBody>
      </p:sp>
      <p:sp>
        <p:nvSpPr>
          <p:cNvPr id="6" name="Rectangle 2"/>
          <p:cNvSpPr txBox="1">
            <a:spLocks noChangeArrowheads="1"/>
          </p:cNvSpPr>
          <p:nvPr/>
        </p:nvSpPr>
        <p:spPr bwMode="auto">
          <a:xfrm>
            <a:off x="685800" y="1219200"/>
            <a:ext cx="7991475"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ts val="1200"/>
              </a:spcBef>
              <a:spcAft>
                <a:spcPct val="0"/>
              </a:spcAft>
              <a:buClrTx/>
              <a:buSzPct val="90000"/>
              <a:buFont typeface="Wingdings 2" pitchFamily="18" charset="2"/>
              <a:buChar char=""/>
              <a:tabLst/>
              <a:defRPr/>
            </a:pPr>
            <a:r>
              <a:rPr kumimoji="0" lang="en-US" altLang="zh-CN" sz="3600" b="1" i="0" u="none" strike="noStrike" kern="0" cap="none" spc="0" normalizeH="0" baseline="0" noProof="0">
                <a:ln>
                  <a:noFill/>
                </a:ln>
                <a:effectLst/>
                <a:uLnTx/>
                <a:uFillTx/>
                <a:latin typeface="Times New Roman" pitchFamily="18" charset="0"/>
                <a:ea typeface="宋体" pitchFamily="2" charset="-122"/>
                <a:cs typeface="Times New Roman" pitchFamily="18" charset="0"/>
              </a:rPr>
              <a:t>GridLayout</a:t>
            </a:r>
          </a:p>
          <a:p>
            <a:pPr marL="901700" lvl="1" indent="-444500">
              <a:spcBef>
                <a:spcPts val="1200"/>
              </a:spcBef>
              <a:buSzPct val="90000"/>
              <a:buFont typeface="Wingdings" pitchFamily="2" charset="2"/>
              <a:buChar char=""/>
            </a:pPr>
            <a:r>
              <a:rPr lang="zh-CN" altLang="en-US" sz="2800" b="1" kern="0">
                <a:ea typeface="宋体" pitchFamily="2" charset="-122"/>
              </a:rPr>
              <a:t>把容器划分为相同大小的网格，每个网格放一个组件，从左往右，从上往下。</a:t>
            </a:r>
            <a:endParaRPr lang="en-US" altLang="zh-CN" sz="2800" b="1" kern="0">
              <a:ea typeface="宋体" pitchFamily="2" charset="-122"/>
            </a:endParaRPr>
          </a:p>
          <a:p>
            <a:pPr marL="901700" lvl="1" indent="-444500">
              <a:spcBef>
                <a:spcPts val="1200"/>
              </a:spcBef>
              <a:buSzPct val="90000"/>
              <a:buFont typeface="Wingdings" pitchFamily="2" charset="2"/>
              <a:buChar char=""/>
            </a:pPr>
            <a:r>
              <a:rPr lang="zh-CN" altLang="en-US" sz="2800" b="1" kern="0">
                <a:latin typeface="Times New Roman" pitchFamily="18" charset="0"/>
                <a:ea typeface="宋体" pitchFamily="2" charset="-122"/>
                <a:cs typeface="Times New Roman" pitchFamily="18" charset="0"/>
              </a:rPr>
              <a:t>构造函数：</a:t>
            </a:r>
            <a:r>
              <a:rPr lang="en-US" altLang="zh-CN" sz="2800" b="1" kern="0">
                <a:latin typeface="Times New Roman" pitchFamily="18" charset="0"/>
                <a:ea typeface="宋体" pitchFamily="2" charset="-122"/>
                <a:cs typeface="Times New Roman" pitchFamily="18" charset="0"/>
              </a:rPr>
              <a:t>GridLayout(rows, columns);</a:t>
            </a:r>
          </a:p>
        </p:txBody>
      </p:sp>
      <p:pic>
        <p:nvPicPr>
          <p:cNvPr id="7" name="Picture 5"/>
          <p:cNvPicPr>
            <a:picLocks noChangeAspect="1" noChangeArrowheads="1"/>
          </p:cNvPicPr>
          <p:nvPr/>
        </p:nvPicPr>
        <p:blipFill>
          <a:blip r:embed="rId2" cstate="print"/>
          <a:srcRect/>
          <a:stretch>
            <a:fillRect/>
          </a:stretch>
        </p:blipFill>
        <p:spPr bwMode="auto">
          <a:xfrm>
            <a:off x="2895600" y="3733800"/>
            <a:ext cx="2819400" cy="28194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5</a:t>
            </a:r>
            <a:r>
              <a:rPr lang="zh-CN" altLang="en-US">
                <a:latin typeface="Times New Roman" pitchFamily="18" charset="0"/>
                <a:cs typeface="Times New Roman" pitchFamily="18" charset="0"/>
              </a:rPr>
              <a:t>、</a:t>
            </a:r>
            <a:r>
              <a:rPr lang="zh-CN" altLang="en-US">
                <a:solidFill>
                  <a:srgbClr val="0000FF"/>
                </a:solidFill>
                <a:latin typeface="Times New Roman" pitchFamily="18" charset="0"/>
                <a:cs typeface="Times New Roman" pitchFamily="18" charset="0"/>
              </a:rPr>
              <a:t>事件处理</a:t>
            </a:r>
            <a:endParaRPr lang="zh-CN" altLang="en-US" dirty="0">
              <a:solidFill>
                <a:srgbClr val="0000FF"/>
              </a:solidFill>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62</a:t>
            </a:fld>
            <a:endParaRPr lang="en-US" altLang="zh-CN" dirty="0"/>
          </a:p>
        </p:txBody>
      </p:sp>
      <p:sp>
        <p:nvSpPr>
          <p:cNvPr id="5" name="内容占位符 2"/>
          <p:cNvSpPr>
            <a:spLocks noGrp="1"/>
          </p:cNvSpPr>
          <p:nvPr>
            <p:ph idx="1"/>
          </p:nvPr>
        </p:nvSpPr>
        <p:spPr>
          <a:xfrm>
            <a:off x="762000" y="1447800"/>
            <a:ext cx="7696200" cy="4953000"/>
          </a:xfrm>
        </p:spPr>
        <p:txBody>
          <a:bodyPr/>
          <a:lstStyle/>
          <a:p>
            <a:pPr>
              <a:spcBef>
                <a:spcPts val="1200"/>
              </a:spcBef>
            </a:pPr>
            <a:r>
              <a:rPr lang="en-US" altLang="zh-CN" sz="3200">
                <a:latin typeface="Times New Roman" pitchFamily="18" charset="0"/>
                <a:cs typeface="Times New Roman" pitchFamily="18" charset="0"/>
              </a:rPr>
              <a:t>GUI</a:t>
            </a:r>
            <a:r>
              <a:rPr lang="zh-CN" altLang="en-US" sz="3200">
                <a:latin typeface="Times New Roman" pitchFamily="18" charset="0"/>
                <a:cs typeface="Times New Roman" pitchFamily="18" charset="0"/>
              </a:rPr>
              <a:t>程序需与用户交互，响应各种事件</a:t>
            </a:r>
            <a:endParaRPr lang="en-US" altLang="zh-CN" sz="3200">
              <a:latin typeface="Times New Roman" pitchFamily="18" charset="0"/>
              <a:cs typeface="Times New Roman" pitchFamily="18"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2209800"/>
            <a:ext cx="3200400" cy="4267200"/>
          </a:xfrm>
          <a:prstGeom prst="rect">
            <a:avLst/>
          </a:prstGeom>
        </p:spPr>
      </p:pic>
    </p:spTree>
    <p:extLst>
      <p:ext uri="{BB962C8B-B14F-4D97-AF65-F5344CB8AC3E}">
        <p14:creationId xmlns:p14="http://schemas.microsoft.com/office/powerpoint/2010/main" val="11421346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什么是事件</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63</a:t>
            </a:fld>
            <a:endParaRPr lang="en-US" altLang="zh-CN" dirty="0"/>
          </a:p>
        </p:txBody>
      </p:sp>
      <p:sp>
        <p:nvSpPr>
          <p:cNvPr id="6" name="Rectangle 2"/>
          <p:cNvSpPr txBox="1">
            <a:spLocks noChangeArrowheads="1"/>
          </p:cNvSpPr>
          <p:nvPr/>
        </p:nvSpPr>
        <p:spPr bwMode="auto">
          <a:xfrm>
            <a:off x="619125" y="1600200"/>
            <a:ext cx="7991475"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lvl="0" indent="-444500">
              <a:spcBef>
                <a:spcPts val="1200"/>
              </a:spcBef>
              <a:buSzPct val="90000"/>
              <a:buFont typeface="Wingdings 2" pitchFamily="18" charset="2"/>
              <a:buChar char=""/>
              <a:defRPr/>
            </a:pPr>
            <a:r>
              <a:rPr lang="zh-CN" altLang="en-US" sz="3200" b="1" kern="0">
                <a:latin typeface="Times New Roman" pitchFamily="18" charset="0"/>
                <a:ea typeface="宋体" pitchFamily="2" charset="-122"/>
                <a:cs typeface="Times New Roman" pitchFamily="18" charset="0"/>
              </a:rPr>
              <a:t>事件（</a:t>
            </a:r>
            <a:r>
              <a:rPr lang="en-US" altLang="zh-CN" sz="3200" b="1" kern="0">
                <a:latin typeface="Times New Roman" pitchFamily="18" charset="0"/>
                <a:ea typeface="宋体" pitchFamily="2" charset="-122"/>
                <a:cs typeface="Times New Roman" pitchFamily="18" charset="0"/>
              </a:rPr>
              <a:t>Event</a:t>
            </a:r>
            <a:r>
              <a:rPr lang="zh-CN" altLang="en-US" sz="3200" b="1" kern="0">
                <a:latin typeface="Times New Roman" pitchFamily="18" charset="0"/>
                <a:ea typeface="宋体" pitchFamily="2" charset="-122"/>
                <a:cs typeface="Times New Roman" pitchFamily="18" charset="0"/>
              </a:rPr>
              <a:t>）：某种输入，通常由用户产生，但也可能由网络或其他程序产生</a:t>
            </a:r>
            <a:endParaRPr kumimoji="0" lang="en-US" altLang="zh-CN" sz="3200" b="1" i="0" u="none" strike="noStrike" kern="0" cap="none" spc="0" normalizeH="0" baseline="0" noProof="0">
              <a:ln>
                <a:noFill/>
              </a:ln>
              <a:effectLst/>
              <a:uLnTx/>
              <a:uFillTx/>
              <a:latin typeface="Times New Roman" pitchFamily="18" charset="0"/>
              <a:ea typeface="宋体" pitchFamily="2" charset="-122"/>
              <a:cs typeface="Times New Roman" pitchFamily="18" charset="0"/>
            </a:endParaRPr>
          </a:p>
          <a:p>
            <a:pPr marL="444500" marR="0" lvl="0" indent="-444500" algn="l" defTabSz="914400" rtl="0" eaLnBrk="1" fontAlgn="base" latinLnBrk="0" hangingPunct="1">
              <a:lnSpc>
                <a:spcPct val="100000"/>
              </a:lnSpc>
              <a:spcBef>
                <a:spcPts val="1200"/>
              </a:spcBef>
              <a:spcAft>
                <a:spcPct val="0"/>
              </a:spcAft>
              <a:buClrTx/>
              <a:buSzPct val="90000"/>
              <a:buFont typeface="Wingdings 2" pitchFamily="18" charset="2"/>
              <a:buChar char=""/>
              <a:tabLst/>
              <a:defRPr/>
            </a:pPr>
            <a:r>
              <a:rPr kumimoji="0" lang="zh-CN" altLang="en-US" sz="3200" b="1" i="0" u="none" strike="noStrike" kern="0" cap="none" spc="0" normalizeH="0" baseline="0" noProof="0">
                <a:ln>
                  <a:noFill/>
                </a:ln>
                <a:effectLst/>
                <a:uLnTx/>
                <a:uFillTx/>
                <a:latin typeface="Times New Roman" pitchFamily="18" charset="0"/>
                <a:ea typeface="宋体" pitchFamily="2" charset="-122"/>
                <a:cs typeface="Times New Roman" pitchFamily="18" charset="0"/>
              </a:rPr>
              <a:t>例如</a:t>
            </a:r>
            <a:endParaRPr kumimoji="0" lang="en-US" altLang="zh-CN" sz="3200" b="1" i="0" u="none" strike="noStrike" kern="0" cap="none" spc="0" normalizeH="0" baseline="0" noProof="0">
              <a:ln>
                <a:noFill/>
              </a:ln>
              <a:effectLst/>
              <a:uLnTx/>
              <a:uFillTx/>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zh-CN" altLang="en-US" sz="2800" b="1" kern="0">
                <a:ea typeface="宋体" pitchFamily="2" charset="-122"/>
              </a:rPr>
              <a:t>按下一个键</a:t>
            </a:r>
            <a:endParaRPr lang="en-US" altLang="zh-CN" sz="2800" b="1" kern="0">
              <a:ea typeface="宋体" pitchFamily="2" charset="-122"/>
            </a:endParaRPr>
          </a:p>
          <a:p>
            <a:pPr marL="901700" lvl="1" indent="-444500">
              <a:spcBef>
                <a:spcPts val="1200"/>
              </a:spcBef>
              <a:buSzPct val="90000"/>
              <a:buFont typeface="Wingdings" pitchFamily="2" charset="2"/>
              <a:buChar char=""/>
            </a:pPr>
            <a:r>
              <a:rPr lang="zh-CN" altLang="en-US" sz="2800" b="1" kern="0">
                <a:latin typeface="Times New Roman" pitchFamily="18" charset="0"/>
                <a:ea typeface="宋体" pitchFamily="2" charset="-122"/>
                <a:cs typeface="Times New Roman" pitchFamily="18" charset="0"/>
              </a:rPr>
              <a:t>点击或移动鼠标</a:t>
            </a:r>
            <a:endParaRPr lang="en-US" altLang="zh-CN" sz="2800" b="1" kern="0">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zh-CN" altLang="en-US" sz="2800" b="1" kern="0">
                <a:latin typeface="Times New Roman" pitchFamily="18" charset="0"/>
                <a:ea typeface="宋体" pitchFamily="2" charset="-122"/>
                <a:cs typeface="Times New Roman" pitchFamily="18" charset="0"/>
              </a:rPr>
              <a:t>调整窗口大小或关闭窗口</a:t>
            </a:r>
            <a:endParaRPr lang="en-US" altLang="zh-CN" sz="2800" b="1" kern="0">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en-US" altLang="zh-CN" sz="2800" b="1" kern="0">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3874274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事件模型</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64</a:t>
            </a:fld>
            <a:endParaRPr lang="en-US" altLang="zh-C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2739" y="2952690"/>
            <a:ext cx="1781175" cy="1525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Box 6"/>
          <p:cNvSpPr txBox="1">
            <a:spLocks noChangeArrowheads="1"/>
          </p:cNvSpPr>
          <p:nvPr/>
        </p:nvSpPr>
        <p:spPr bwMode="auto">
          <a:xfrm>
            <a:off x="2711650" y="4465364"/>
            <a:ext cx="935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buNone/>
            </a:pPr>
            <a:r>
              <a:rPr lang="en-US" altLang="zh-CN" sz="2000" b="1">
                <a:latin typeface="Times New Roman" pitchFamily="18" charset="0"/>
                <a:ea typeface="宋体" charset="-122"/>
              </a:rPr>
              <a:t>Source</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514" y="5010090"/>
            <a:ext cx="1053080" cy="1170089"/>
          </a:xfrm>
          <a:prstGeom prst="rect">
            <a:avLst/>
          </a:prstGeom>
        </p:spPr>
      </p:pic>
      <p:sp>
        <p:nvSpPr>
          <p:cNvPr id="8" name="Text Box 6"/>
          <p:cNvSpPr txBox="1">
            <a:spLocks noChangeArrowheads="1"/>
          </p:cNvSpPr>
          <p:nvPr/>
        </p:nvSpPr>
        <p:spPr bwMode="auto">
          <a:xfrm>
            <a:off x="690514" y="607689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buNone/>
            </a:pPr>
            <a:r>
              <a:rPr lang="zh-CN" altLang="en-US" sz="2000" b="1">
                <a:latin typeface="Times New Roman" pitchFamily="18" charset="0"/>
                <a:ea typeface="宋体" charset="-122"/>
              </a:rPr>
              <a:t>用户</a:t>
            </a:r>
            <a:endParaRPr lang="en-US" altLang="zh-CN" sz="2000" b="1">
              <a:latin typeface="Times New Roman" pitchFamily="18" charset="0"/>
              <a:ea typeface="宋体" charset="-122"/>
            </a:endParaRPr>
          </a:p>
        </p:txBody>
      </p:sp>
      <p:cxnSp>
        <p:nvCxnSpPr>
          <p:cNvPr id="9" name="直接箭头连接符 8"/>
          <p:cNvCxnSpPr/>
          <p:nvPr/>
        </p:nvCxnSpPr>
        <p:spPr bwMode="auto">
          <a:xfrm flipV="1">
            <a:off x="1284514" y="4465364"/>
            <a:ext cx="914400" cy="463800"/>
          </a:xfrm>
          <a:prstGeom prst="straightConnector1">
            <a:avLst/>
          </a:prstGeom>
          <a:noFill/>
          <a:ln w="31750" cap="flat" cmpd="sng" algn="ctr">
            <a:solidFill>
              <a:schemeClr val="tx1"/>
            </a:solidFill>
            <a:prstDash val="solid"/>
            <a:round/>
            <a:headEnd type="none" w="med" len="med"/>
            <a:tailEnd type="arrow"/>
          </a:ln>
          <a:effectLst/>
        </p:spPr>
      </p:cxn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1276290"/>
            <a:ext cx="1360714" cy="1904999"/>
          </a:xfrm>
          <a:prstGeom prst="rect">
            <a:avLst/>
          </a:prstGeom>
        </p:spPr>
      </p:pic>
      <p:cxnSp>
        <p:nvCxnSpPr>
          <p:cNvPr id="15" name="直接箭头连接符 14"/>
          <p:cNvCxnSpPr/>
          <p:nvPr/>
        </p:nvCxnSpPr>
        <p:spPr bwMode="auto">
          <a:xfrm>
            <a:off x="1513114" y="2495490"/>
            <a:ext cx="762000" cy="457200"/>
          </a:xfrm>
          <a:prstGeom prst="straightConnector1">
            <a:avLst/>
          </a:prstGeom>
          <a:noFill/>
          <a:ln w="31750" cap="flat" cmpd="sng" algn="ctr">
            <a:solidFill>
              <a:schemeClr val="tx1"/>
            </a:solidFill>
            <a:prstDash val="solid"/>
            <a:round/>
            <a:headEnd type="none" w="med" len="med"/>
            <a:tailEnd type="arrow"/>
          </a:ln>
          <a:effectLst/>
        </p:spPr>
      </p:cxnSp>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92966" y="2571690"/>
            <a:ext cx="1474657" cy="1990188"/>
          </a:xfrm>
          <a:prstGeom prst="rect">
            <a:avLst/>
          </a:prstGeom>
        </p:spPr>
      </p:pic>
      <p:cxnSp>
        <p:nvCxnSpPr>
          <p:cNvPr id="20" name="直接箭头连接符 19"/>
          <p:cNvCxnSpPr/>
          <p:nvPr/>
        </p:nvCxnSpPr>
        <p:spPr bwMode="auto">
          <a:xfrm>
            <a:off x="4223914" y="3714690"/>
            <a:ext cx="1404000" cy="0"/>
          </a:xfrm>
          <a:prstGeom prst="straightConnector1">
            <a:avLst/>
          </a:prstGeom>
          <a:noFill/>
          <a:ln w="31750" cap="flat" cmpd="sng" algn="ctr">
            <a:solidFill>
              <a:schemeClr val="tx1"/>
            </a:solidFill>
            <a:prstDash val="solid"/>
            <a:round/>
            <a:headEnd type="none" w="med" len="med"/>
            <a:tailEnd type="arrow"/>
          </a:ln>
          <a:effectLst/>
        </p:spPr>
      </p:cxnSp>
      <p:sp>
        <p:nvSpPr>
          <p:cNvPr id="22" name="Text Box 6"/>
          <p:cNvSpPr txBox="1">
            <a:spLocks noChangeArrowheads="1"/>
          </p:cNvSpPr>
          <p:nvPr/>
        </p:nvSpPr>
        <p:spPr bwMode="auto">
          <a:xfrm>
            <a:off x="4114800" y="3200400"/>
            <a:ext cx="16289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buNone/>
            </a:pPr>
            <a:r>
              <a:rPr lang="en-US" altLang="zh-CN" sz="2000" b="1">
                <a:latin typeface="Times New Roman" pitchFamily="18" charset="0"/>
                <a:ea typeface="宋体" charset="-122"/>
              </a:rPr>
              <a:t>Event Object</a:t>
            </a:r>
          </a:p>
        </p:txBody>
      </p:sp>
      <p:sp>
        <p:nvSpPr>
          <p:cNvPr id="23" name="Text Box 6"/>
          <p:cNvSpPr txBox="1">
            <a:spLocks noChangeArrowheads="1"/>
          </p:cNvSpPr>
          <p:nvPr/>
        </p:nvSpPr>
        <p:spPr bwMode="auto">
          <a:xfrm>
            <a:off x="5867400" y="4552890"/>
            <a:ext cx="11945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buNone/>
            </a:pPr>
            <a:r>
              <a:rPr lang="en-US" altLang="zh-CN" sz="2000" b="1">
                <a:latin typeface="Times New Roman" pitchFamily="18" charset="0"/>
                <a:ea typeface="宋体" charset="-122"/>
              </a:rPr>
              <a:t>Listeners</a:t>
            </a:r>
          </a:p>
        </p:txBody>
      </p:sp>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56389" y="4552890"/>
            <a:ext cx="1482811" cy="1831182"/>
          </a:xfrm>
          <a:prstGeom prst="rect">
            <a:avLst/>
          </a:prstGeom>
        </p:spPr>
      </p:pic>
      <p:sp>
        <p:nvSpPr>
          <p:cNvPr id="25" name="弧形 24"/>
          <p:cNvSpPr/>
          <p:nvPr/>
        </p:nvSpPr>
        <p:spPr bwMode="auto">
          <a:xfrm>
            <a:off x="6161314" y="3943290"/>
            <a:ext cx="1905000" cy="1295400"/>
          </a:xfrm>
          <a:prstGeom prst="arc">
            <a:avLst/>
          </a:prstGeom>
          <a:noFill/>
          <a:ln w="317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27" name="Text Box 6"/>
          <p:cNvSpPr txBox="1">
            <a:spLocks noChangeArrowheads="1"/>
          </p:cNvSpPr>
          <p:nvPr/>
        </p:nvSpPr>
        <p:spPr bwMode="auto">
          <a:xfrm>
            <a:off x="7239000" y="6336268"/>
            <a:ext cx="1742785" cy="369332"/>
          </a:xfrm>
          <a:prstGeom prst="rect">
            <a:avLst/>
          </a:prstGeom>
          <a:solidFill>
            <a:schemeClr val="bg1"/>
          </a:solidFill>
          <a:ln>
            <a:noFill/>
          </a:ln>
          <a:effec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buNone/>
            </a:pPr>
            <a:r>
              <a:rPr lang="en-US" altLang="zh-CN" sz="1800" b="1">
                <a:latin typeface="Times New Roman" pitchFamily="18" charset="0"/>
                <a:ea typeface="宋体" charset="-122"/>
              </a:rPr>
              <a:t>Event Handling</a:t>
            </a:r>
          </a:p>
        </p:txBody>
      </p:sp>
      <p:sp>
        <p:nvSpPr>
          <p:cNvPr id="28" name="AutoShape 8"/>
          <p:cNvSpPr>
            <a:spLocks noChangeArrowheads="1"/>
          </p:cNvSpPr>
          <p:nvPr/>
        </p:nvSpPr>
        <p:spPr bwMode="auto">
          <a:xfrm>
            <a:off x="2971800" y="1752600"/>
            <a:ext cx="1905000" cy="838200"/>
          </a:xfrm>
          <a:prstGeom prst="wedgeRectCallout">
            <a:avLst>
              <a:gd name="adj1" fmla="val -43295"/>
              <a:gd name="adj2" fmla="val 95055"/>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buNone/>
            </a:pPr>
            <a:r>
              <a:rPr lang="en-US" altLang="zh-CN" sz="1800">
                <a:latin typeface="Times New Roman" pitchFamily="18" charset="0"/>
                <a:ea typeface="宋体" charset="-122"/>
              </a:rPr>
              <a:t>Hey dude, I have </a:t>
            </a:r>
          </a:p>
          <a:p>
            <a:pPr algn="ctr">
              <a:buNone/>
            </a:pPr>
            <a:r>
              <a:rPr lang="en-US" altLang="zh-CN" sz="1800">
                <a:latin typeface="Times New Roman" pitchFamily="18" charset="0"/>
                <a:ea typeface="宋体" charset="-122"/>
              </a:rPr>
              <a:t>been clicked on !</a:t>
            </a:r>
          </a:p>
        </p:txBody>
      </p:sp>
      <p:sp>
        <p:nvSpPr>
          <p:cNvPr id="29" name="AutoShape 9"/>
          <p:cNvSpPr>
            <a:spLocks noChangeArrowheads="1"/>
          </p:cNvSpPr>
          <p:nvPr/>
        </p:nvSpPr>
        <p:spPr bwMode="auto">
          <a:xfrm>
            <a:off x="6781800" y="1524000"/>
            <a:ext cx="1828800" cy="762000"/>
          </a:xfrm>
          <a:prstGeom prst="wedgeRectCallout">
            <a:avLst>
              <a:gd name="adj1" fmla="val -39765"/>
              <a:gd name="adj2" fmla="val 13739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buNone/>
            </a:pPr>
            <a:r>
              <a:rPr lang="en-US" altLang="zh-CN" sz="1800">
                <a:latin typeface="Times New Roman" pitchFamily="18" charset="0"/>
                <a:ea typeface="宋体" charset="-122"/>
              </a:rPr>
              <a:t>OK, I got you, I’ll </a:t>
            </a:r>
          </a:p>
          <a:p>
            <a:pPr algn="ctr">
              <a:buNone/>
            </a:pPr>
            <a:r>
              <a:rPr lang="en-US" altLang="zh-CN" sz="1800">
                <a:latin typeface="Times New Roman" pitchFamily="18" charset="0"/>
                <a:ea typeface="宋体" charset="-122"/>
              </a:rPr>
              <a:t>take it from here.</a:t>
            </a:r>
          </a:p>
        </p:txBody>
      </p:sp>
    </p:spTree>
    <p:extLst>
      <p:ext uri="{BB962C8B-B14F-4D97-AF65-F5344CB8AC3E}">
        <p14:creationId xmlns:p14="http://schemas.microsoft.com/office/powerpoint/2010/main" val="18200318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程序员需要做的事情</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65</a:t>
            </a:fld>
            <a:endParaRPr lang="en-US" altLang="zh-CN" dirty="0"/>
          </a:p>
        </p:txBody>
      </p:sp>
      <p:sp>
        <p:nvSpPr>
          <p:cNvPr id="6" name="Rectangle 2"/>
          <p:cNvSpPr txBox="1">
            <a:spLocks noChangeArrowheads="1"/>
          </p:cNvSpPr>
          <p:nvPr/>
        </p:nvSpPr>
        <p:spPr bwMode="auto">
          <a:xfrm>
            <a:off x="619125" y="1600200"/>
            <a:ext cx="7991475"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lvl="0" indent="-514350">
              <a:spcBef>
                <a:spcPts val="1200"/>
              </a:spcBef>
              <a:buSzPct val="90000"/>
              <a:buFont typeface="+mj-lt"/>
              <a:buAutoNum type="arabicPeriod"/>
              <a:defRPr/>
            </a:pPr>
            <a:r>
              <a:rPr lang="zh-CN" altLang="en-US" sz="3200" b="1" kern="0">
                <a:latin typeface="Times New Roman" pitchFamily="18" charset="0"/>
                <a:ea typeface="宋体" pitchFamily="2" charset="-122"/>
                <a:cs typeface="Times New Roman" pitchFamily="18" charset="0"/>
              </a:rPr>
              <a:t>创建一个类，</a:t>
            </a:r>
            <a:endParaRPr lang="en-US" altLang="zh-CN" sz="3200" b="1" kern="0">
              <a:latin typeface="Times New Roman" pitchFamily="18" charset="0"/>
              <a:ea typeface="宋体" pitchFamily="2" charset="-122"/>
              <a:cs typeface="Times New Roman" pitchFamily="18" charset="0"/>
            </a:endParaRPr>
          </a:p>
          <a:p>
            <a:pPr marL="971550" lvl="1" indent="-514350">
              <a:spcBef>
                <a:spcPts val="1200"/>
              </a:spcBef>
              <a:buSzPct val="80000"/>
              <a:buFont typeface="Times New Roman" panose="02020603050405020304" pitchFamily="18" charset="0"/>
              <a:buChar char="☺"/>
              <a:defRPr/>
            </a:pPr>
            <a:r>
              <a:rPr lang="zh-CN" altLang="en-US" sz="2800" b="1" kern="0">
                <a:latin typeface="Times New Roman" pitchFamily="18" charset="0"/>
                <a:ea typeface="宋体" pitchFamily="2" charset="-122"/>
                <a:cs typeface="Times New Roman" pitchFamily="18" charset="0"/>
              </a:rPr>
              <a:t>声明该类</a:t>
            </a:r>
            <a:r>
              <a:rPr lang="en-US" altLang="zh-CN" sz="2800" b="1" kern="0">
                <a:solidFill>
                  <a:srgbClr val="0000FF"/>
                </a:solidFill>
                <a:latin typeface="Times New Roman" pitchFamily="18" charset="0"/>
                <a:ea typeface="宋体" pitchFamily="2" charset="-122"/>
                <a:cs typeface="Times New Roman" pitchFamily="18" charset="0"/>
              </a:rPr>
              <a:t>implements</a:t>
            </a:r>
            <a:r>
              <a:rPr lang="zh-CN" altLang="en-US" sz="2800" b="1" kern="0">
                <a:latin typeface="Times New Roman" pitchFamily="18" charset="0"/>
                <a:ea typeface="宋体" pitchFamily="2" charset="-122"/>
                <a:cs typeface="Times New Roman" pitchFamily="18" charset="0"/>
              </a:rPr>
              <a:t>某类事件的监听接口</a:t>
            </a:r>
            <a:endParaRPr lang="en-US" altLang="zh-CN" sz="2800" b="1" kern="0">
              <a:latin typeface="Times New Roman" pitchFamily="18" charset="0"/>
              <a:ea typeface="宋体" pitchFamily="2" charset="-122"/>
              <a:cs typeface="Times New Roman" pitchFamily="18" charset="0"/>
            </a:endParaRPr>
          </a:p>
          <a:p>
            <a:pPr marL="971550" lvl="1" indent="-514350">
              <a:spcBef>
                <a:spcPts val="1200"/>
              </a:spcBef>
              <a:buSzPct val="80000"/>
              <a:buFont typeface="Times New Roman" panose="02020603050405020304" pitchFamily="18" charset="0"/>
              <a:buChar char="☺"/>
              <a:defRPr/>
            </a:pPr>
            <a:r>
              <a:rPr lang="zh-CN" altLang="en-US" sz="2800" b="1" kern="0">
                <a:latin typeface="Times New Roman" pitchFamily="18" charset="0"/>
                <a:ea typeface="宋体" pitchFamily="2" charset="-122"/>
                <a:cs typeface="Times New Roman" pitchFamily="18" charset="0"/>
              </a:rPr>
              <a:t>在该类中编写</a:t>
            </a:r>
            <a:r>
              <a:rPr lang="zh-CN" altLang="en-US" sz="2800" b="1" kern="0">
                <a:solidFill>
                  <a:srgbClr val="0000FF"/>
                </a:solidFill>
                <a:latin typeface="Times New Roman" pitchFamily="18" charset="0"/>
                <a:ea typeface="宋体" pitchFamily="2" charset="-122"/>
                <a:cs typeface="Times New Roman" pitchFamily="18" charset="0"/>
              </a:rPr>
              <a:t>一些</a:t>
            </a:r>
            <a:r>
              <a:rPr lang="zh-CN" altLang="en-US" sz="2800" b="1" kern="0">
                <a:latin typeface="Times New Roman" pitchFamily="18" charset="0"/>
                <a:ea typeface="宋体" pitchFamily="2" charset="-122"/>
                <a:cs typeface="Times New Roman" pitchFamily="18" charset="0"/>
              </a:rPr>
              <a:t>方法，用于处理具体的各个事件</a:t>
            </a:r>
            <a:endParaRPr lang="en-US" altLang="zh-CN" sz="2800" b="1" kern="0">
              <a:latin typeface="Times New Roman" pitchFamily="18" charset="0"/>
              <a:ea typeface="宋体" pitchFamily="2" charset="-122"/>
              <a:cs typeface="Times New Roman" pitchFamily="18" charset="0"/>
            </a:endParaRPr>
          </a:p>
          <a:p>
            <a:pPr marL="514350" lvl="0" indent="-514350">
              <a:spcBef>
                <a:spcPts val="1200"/>
              </a:spcBef>
              <a:buSzPct val="90000"/>
              <a:buFont typeface="+mj-lt"/>
              <a:buAutoNum type="arabicPeriod"/>
              <a:defRPr/>
            </a:pPr>
            <a:r>
              <a:rPr kumimoji="0" lang="zh-CN" altLang="en-US" sz="3200" b="1" i="0" u="none" strike="noStrike" kern="0" cap="none" spc="0" normalizeH="0" baseline="0" noProof="0">
                <a:ln>
                  <a:noFill/>
                </a:ln>
                <a:effectLst/>
                <a:uLnTx/>
                <a:uFillTx/>
                <a:latin typeface="Times New Roman" pitchFamily="18" charset="0"/>
                <a:ea typeface="宋体" pitchFamily="2" charset="-122"/>
                <a:cs typeface="Times New Roman" pitchFamily="18" charset="0"/>
              </a:rPr>
              <a:t>创建一个该类对象（</a:t>
            </a:r>
            <a:r>
              <a:rPr kumimoji="0" lang="en-US" altLang="zh-CN" sz="3200" b="1" i="0" u="none" strike="noStrike" kern="0" cap="none" spc="0" normalizeH="0" baseline="0" noProof="0">
                <a:ln>
                  <a:noFill/>
                </a:ln>
                <a:effectLst/>
                <a:uLnTx/>
                <a:uFillTx/>
                <a:latin typeface="Times New Roman" pitchFamily="18" charset="0"/>
                <a:ea typeface="宋体" pitchFamily="2" charset="-122"/>
                <a:cs typeface="Times New Roman" pitchFamily="18" charset="0"/>
              </a:rPr>
              <a:t>Listener</a:t>
            </a:r>
            <a:r>
              <a:rPr kumimoji="0" lang="zh-CN" altLang="en-US" sz="3200" b="1" i="0" u="none" strike="noStrike" kern="0" cap="none" spc="0" normalizeH="0" baseline="0" noProof="0">
                <a:ln>
                  <a:noFill/>
                </a:ln>
                <a:effectLst/>
                <a:uLnTx/>
                <a:uFillTx/>
                <a:latin typeface="Times New Roman" pitchFamily="18" charset="0"/>
                <a:ea typeface="宋体" pitchFamily="2" charset="-122"/>
                <a:cs typeface="Times New Roman" pitchFamily="18" charset="0"/>
              </a:rPr>
              <a:t>）</a:t>
            </a:r>
            <a:endParaRPr kumimoji="0" lang="en-US" altLang="zh-CN" sz="3200" b="1" i="0" u="none" strike="noStrike" kern="0" cap="none" spc="0" normalizeH="0" baseline="0" noProof="0">
              <a:ln>
                <a:noFill/>
              </a:ln>
              <a:effectLst/>
              <a:uLnTx/>
              <a:uFillTx/>
              <a:latin typeface="Times New Roman" pitchFamily="18" charset="0"/>
              <a:ea typeface="宋体" pitchFamily="2" charset="-122"/>
              <a:cs typeface="Times New Roman" pitchFamily="18" charset="0"/>
            </a:endParaRPr>
          </a:p>
          <a:p>
            <a:pPr marL="514350" lvl="0" indent="-514350">
              <a:spcBef>
                <a:spcPts val="1200"/>
              </a:spcBef>
              <a:buSzPct val="90000"/>
              <a:buFont typeface="+mj-lt"/>
              <a:buAutoNum type="arabicPeriod"/>
              <a:defRPr/>
            </a:pPr>
            <a:r>
              <a:rPr kumimoji="0" lang="zh-CN" altLang="en-US" sz="3200" b="1" i="0" u="none" strike="noStrike" kern="0" cap="none" spc="0" normalizeH="0" baseline="0" noProof="0">
                <a:ln>
                  <a:noFill/>
                </a:ln>
                <a:effectLst/>
                <a:uLnTx/>
                <a:uFillTx/>
                <a:latin typeface="Times New Roman" pitchFamily="18" charset="0"/>
                <a:ea typeface="宋体" pitchFamily="2" charset="-122"/>
                <a:cs typeface="Times New Roman" pitchFamily="18" charset="0"/>
              </a:rPr>
              <a:t>建立</a:t>
            </a:r>
            <a:r>
              <a:rPr kumimoji="0" lang="en-US" altLang="zh-CN" sz="3200" b="1" i="0" u="none" strike="noStrike" kern="0" cap="none" spc="0" normalizeH="0" baseline="0" noProof="0">
                <a:ln>
                  <a:noFill/>
                </a:ln>
                <a:effectLst/>
                <a:uLnTx/>
                <a:uFillTx/>
                <a:latin typeface="Times New Roman" pitchFamily="18" charset="0"/>
                <a:ea typeface="宋体" pitchFamily="2" charset="-122"/>
                <a:cs typeface="Times New Roman" pitchFamily="18" charset="0"/>
              </a:rPr>
              <a:t>Listener</a:t>
            </a:r>
            <a:r>
              <a:rPr kumimoji="0" lang="zh-CN" altLang="en-US" sz="3200" b="1" i="0" u="none" strike="noStrike" kern="0" cap="none" spc="0" normalizeH="0" baseline="0" noProof="0">
                <a:ln>
                  <a:noFill/>
                </a:ln>
                <a:effectLst/>
                <a:uLnTx/>
                <a:uFillTx/>
                <a:latin typeface="Times New Roman" pitchFamily="18" charset="0"/>
                <a:ea typeface="宋体" pitchFamily="2" charset="-122"/>
                <a:cs typeface="Times New Roman" pitchFamily="18" charset="0"/>
              </a:rPr>
              <a:t>与事件源组件（</a:t>
            </a:r>
            <a:r>
              <a:rPr lang="en-US" altLang="zh-CN" sz="3200" b="1" kern="0" noProof="0">
                <a:latin typeface="Times New Roman" pitchFamily="18" charset="0"/>
                <a:ea typeface="宋体" pitchFamily="2" charset="-122"/>
                <a:cs typeface="Times New Roman" pitchFamily="18" charset="0"/>
              </a:rPr>
              <a:t>Source</a:t>
            </a:r>
            <a:r>
              <a:rPr lang="zh-CN" altLang="en-US" sz="3200" b="1" kern="0" noProof="0">
                <a:latin typeface="Times New Roman" pitchFamily="18" charset="0"/>
                <a:ea typeface="宋体" pitchFamily="2" charset="-122"/>
                <a:cs typeface="Times New Roman" pitchFamily="18" charset="0"/>
              </a:rPr>
              <a:t>）之间的</a:t>
            </a:r>
            <a:r>
              <a:rPr lang="zh-CN" altLang="en-US" sz="3200" b="1" kern="0" noProof="0">
                <a:solidFill>
                  <a:srgbClr val="0000FF"/>
                </a:solidFill>
                <a:latin typeface="Times New Roman" pitchFamily="18" charset="0"/>
                <a:ea typeface="宋体" pitchFamily="2" charset="-122"/>
                <a:cs typeface="Times New Roman" pitchFamily="18" charset="0"/>
              </a:rPr>
              <a:t>关联</a:t>
            </a:r>
            <a:endParaRPr lang="en-US" altLang="zh-CN" sz="3200" b="1" kern="0" noProof="0">
              <a:solidFill>
                <a:srgbClr val="0000FF"/>
              </a:solidFill>
              <a:latin typeface="Times New Roman" pitchFamily="18" charset="0"/>
              <a:ea typeface="宋体" pitchFamily="2" charset="-122"/>
              <a:cs typeface="Times New Roman" pitchFamily="18" charset="0"/>
            </a:endParaRPr>
          </a:p>
          <a:p>
            <a:pPr marL="971550" lvl="1" indent="-514350">
              <a:spcBef>
                <a:spcPts val="1200"/>
              </a:spcBef>
              <a:buSzPct val="80000"/>
              <a:buFont typeface="Times New Roman" panose="02020603050405020304" pitchFamily="18" charset="0"/>
              <a:buChar char="☺"/>
              <a:defRPr/>
            </a:pPr>
            <a:r>
              <a:rPr lang="zh-CN" altLang="en-US" sz="2800" b="1" kern="0" noProof="0">
                <a:latin typeface="Times New Roman" pitchFamily="18" charset="0"/>
                <a:ea typeface="宋体" pitchFamily="2" charset="-122"/>
                <a:cs typeface="Times New Roman" pitchFamily="18" charset="0"/>
              </a:rPr>
              <a:t>否则组件就会忽略发生在它身上的事件</a:t>
            </a:r>
            <a:endParaRPr lang="en-US" altLang="zh-CN" sz="2800" b="1" kern="0" noProof="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94491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dissolv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dissolve">
                                      <p:cBhvr>
                                        <p:cTn id="23" dur="500"/>
                                        <p:tgtEl>
                                          <p:spTgt spid="6">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dissolve">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66</a:t>
            </a:fld>
            <a:endParaRPr lang="en-US" altLang="zh-CN" dirty="0"/>
          </a:p>
        </p:txBody>
      </p:sp>
      <p:sp>
        <p:nvSpPr>
          <p:cNvPr id="6" name="标题 5"/>
          <p:cNvSpPr>
            <a:spLocks noGrp="1"/>
          </p:cNvSpPr>
          <p:nvPr>
            <p:ph type="title"/>
          </p:nvPr>
        </p:nvSpPr>
        <p:spPr/>
        <p:txBody>
          <a:bodyPr/>
          <a:lstStyle/>
          <a:p>
            <a:r>
              <a:rPr lang="zh-CN" altLang="en-US"/>
              <a:t>示例</a:t>
            </a:r>
          </a:p>
        </p:txBody>
      </p:sp>
      <p:sp>
        <p:nvSpPr>
          <p:cNvPr id="7" name="TextBox 6"/>
          <p:cNvSpPr txBox="1"/>
          <p:nvPr/>
        </p:nvSpPr>
        <p:spPr>
          <a:xfrm>
            <a:off x="152400" y="1197888"/>
            <a:ext cx="8763000" cy="5355312"/>
          </a:xfrm>
          <a:prstGeom prst="rect">
            <a:avLst/>
          </a:prstGeom>
          <a:noFill/>
          <a:ln>
            <a:solidFill>
              <a:schemeClr val="tx1"/>
            </a:solidFill>
          </a:ln>
        </p:spPr>
        <p:txBody>
          <a:bodyPr wrap="square" rtlCol="0">
            <a:spAutoFit/>
          </a:bodyPr>
          <a:lstStyle/>
          <a:p>
            <a:pPr>
              <a:spcBef>
                <a:spcPts val="0"/>
              </a:spcBef>
              <a:buNone/>
            </a:pPr>
            <a:r>
              <a:rPr lang="en-US" altLang="zh-CN" b="1">
                <a:latin typeface="Courier New" pitchFamily="49" charset="0"/>
                <a:cs typeface="Courier New" pitchFamily="49" charset="0"/>
              </a:rPr>
              <a:t>import javax.swing.*;</a:t>
            </a:r>
          </a:p>
          <a:p>
            <a:pPr>
              <a:spcBef>
                <a:spcPts val="0"/>
              </a:spcBef>
              <a:buNone/>
            </a:pPr>
            <a:r>
              <a:rPr lang="en-US" altLang="zh-CN" b="1">
                <a:latin typeface="Courier New" pitchFamily="49" charset="0"/>
                <a:cs typeface="Courier New" pitchFamily="49" charset="0"/>
              </a:rPr>
              <a:t>import java.awt.event.*;</a:t>
            </a:r>
          </a:p>
          <a:p>
            <a:pPr>
              <a:spcBef>
                <a:spcPts val="0"/>
              </a:spcBef>
              <a:buNone/>
            </a:pPr>
            <a:r>
              <a:rPr lang="en-US" altLang="zh-CN" b="1">
                <a:latin typeface="Courier New" pitchFamily="49" charset="0"/>
                <a:cs typeface="Courier New" pitchFamily="49" charset="0"/>
              </a:rPr>
              <a:t>public class EventExample{</a:t>
            </a:r>
          </a:p>
          <a:p>
            <a:pPr>
              <a:spcBef>
                <a:spcPts val="0"/>
              </a:spcBef>
              <a:buNone/>
            </a:pPr>
            <a:r>
              <a:rPr lang="en-US" altLang="zh-CN" b="1">
                <a:latin typeface="Courier New" pitchFamily="49" charset="0"/>
                <a:cs typeface="Courier New" pitchFamily="49" charset="0"/>
              </a:rPr>
              <a:t>    public static void main(String[] args) {</a:t>
            </a:r>
          </a:p>
          <a:p>
            <a:pPr>
              <a:spcBef>
                <a:spcPts val="0"/>
              </a:spcBef>
              <a:buNone/>
            </a:pPr>
            <a:r>
              <a:rPr lang="en-US" altLang="zh-CN" b="1">
                <a:latin typeface="Courier New" pitchFamily="49" charset="0"/>
                <a:cs typeface="Courier New" pitchFamily="49" charset="0"/>
              </a:rPr>
              <a:t>        JFrame frame = new JFrame();</a:t>
            </a:r>
          </a:p>
          <a:p>
            <a:pPr>
              <a:spcBef>
                <a:spcPts val="0"/>
              </a:spcBef>
              <a:buNone/>
            </a:pPr>
            <a:r>
              <a:rPr lang="en-US" altLang="zh-CN" b="1">
                <a:latin typeface="Courier New" pitchFamily="49" charset="0"/>
                <a:cs typeface="Courier New" pitchFamily="49" charset="0"/>
              </a:rPr>
              <a:t>        frame.setDefaultCloseOperation(JFrame.EXIT_ON_CLOSE);</a:t>
            </a:r>
          </a:p>
          <a:p>
            <a:pPr>
              <a:spcBef>
                <a:spcPts val="0"/>
              </a:spcBef>
              <a:buNone/>
            </a:pPr>
            <a:r>
              <a:rPr lang="en-US" altLang="zh-CN" b="1">
                <a:latin typeface="Courier New" pitchFamily="49" charset="0"/>
                <a:cs typeface="Courier New" pitchFamily="49" charset="0"/>
              </a:rPr>
              <a:t>        JButton button = new JButton("click me");</a:t>
            </a:r>
          </a:p>
          <a:p>
            <a:pPr>
              <a:spcBef>
                <a:spcPts val="0"/>
              </a:spcBef>
              <a:buNone/>
            </a:pPr>
            <a:r>
              <a:rPr lang="en-US" altLang="zh-CN" b="1">
                <a:latin typeface="Courier New" pitchFamily="49" charset="0"/>
                <a:cs typeface="Courier New" pitchFamily="49" charset="0"/>
              </a:rPr>
              <a:t>        frame.getContentPane().add(button);</a:t>
            </a:r>
          </a:p>
          <a:p>
            <a:pPr>
              <a:spcBef>
                <a:spcPts val="0"/>
              </a:spcBef>
              <a:buNone/>
            </a:pPr>
            <a:r>
              <a:rPr lang="en-US" altLang="zh-CN" b="1">
                <a:latin typeface="Courier New" pitchFamily="49" charset="0"/>
                <a:cs typeface="Courier New" pitchFamily="49" charset="0"/>
              </a:rPr>
              <a:t>        frame.setSize(200, 200);</a:t>
            </a:r>
          </a:p>
          <a:p>
            <a:pPr>
              <a:spcBef>
                <a:spcPts val="0"/>
              </a:spcBef>
              <a:buNone/>
            </a:pPr>
            <a:r>
              <a:rPr lang="en-US" altLang="zh-CN" b="1">
                <a:latin typeface="Courier New" pitchFamily="49" charset="0"/>
                <a:cs typeface="Courier New" pitchFamily="49" charset="0"/>
              </a:rPr>
              <a:t>        </a:t>
            </a:r>
            <a:r>
              <a:rPr lang="en-US" altLang="zh-CN" b="1">
                <a:solidFill>
                  <a:srgbClr val="990000"/>
                </a:solidFill>
                <a:latin typeface="Courier New" pitchFamily="49" charset="0"/>
                <a:cs typeface="Courier New" pitchFamily="49" charset="0"/>
              </a:rPr>
              <a:t>MyListener listener = new MyListener(); // </a:t>
            </a:r>
            <a:r>
              <a:rPr lang="zh-CN" altLang="en-US" b="1">
                <a:solidFill>
                  <a:srgbClr val="990000"/>
                </a:solidFill>
                <a:latin typeface="Courier New" pitchFamily="49" charset="0"/>
                <a:cs typeface="Courier New" pitchFamily="49" charset="0"/>
              </a:rPr>
              <a:t>第</a:t>
            </a:r>
            <a:r>
              <a:rPr lang="en-US" altLang="zh-CN" b="1">
                <a:solidFill>
                  <a:srgbClr val="FF0000"/>
                </a:solidFill>
                <a:latin typeface="Courier New" pitchFamily="49" charset="0"/>
                <a:cs typeface="Courier New" pitchFamily="49" charset="0"/>
              </a:rPr>
              <a:t>2</a:t>
            </a:r>
            <a:r>
              <a:rPr lang="zh-CN" altLang="en-US" b="1">
                <a:solidFill>
                  <a:srgbClr val="990000"/>
                </a:solidFill>
                <a:latin typeface="Courier New" pitchFamily="49" charset="0"/>
                <a:cs typeface="Courier New" pitchFamily="49" charset="0"/>
              </a:rPr>
              <a:t>步</a:t>
            </a:r>
            <a:endParaRPr lang="en-US" altLang="zh-CN" b="1">
              <a:solidFill>
                <a:srgbClr val="990000"/>
              </a:solidFill>
              <a:latin typeface="Courier New" pitchFamily="49" charset="0"/>
              <a:cs typeface="Courier New" pitchFamily="49" charset="0"/>
            </a:endParaRPr>
          </a:p>
          <a:p>
            <a:pPr>
              <a:spcBef>
                <a:spcPts val="0"/>
              </a:spcBef>
              <a:buNone/>
            </a:pPr>
            <a:r>
              <a:rPr lang="en-US" altLang="zh-CN" b="1">
                <a:latin typeface="Courier New" pitchFamily="49" charset="0"/>
                <a:cs typeface="Courier New" pitchFamily="49" charset="0"/>
              </a:rPr>
              <a:t>        </a:t>
            </a:r>
            <a:r>
              <a:rPr lang="en-US" altLang="zh-CN" b="1">
                <a:solidFill>
                  <a:srgbClr val="990000"/>
                </a:solidFill>
                <a:latin typeface="Courier New" pitchFamily="49" charset="0"/>
                <a:cs typeface="Courier New" pitchFamily="49" charset="0"/>
              </a:rPr>
              <a:t>button.addActionListener(listener);	 // </a:t>
            </a:r>
            <a:r>
              <a:rPr lang="zh-CN" altLang="en-US" b="1">
                <a:solidFill>
                  <a:srgbClr val="990000"/>
                </a:solidFill>
                <a:latin typeface="Courier New" pitchFamily="49" charset="0"/>
                <a:cs typeface="Courier New" pitchFamily="49" charset="0"/>
              </a:rPr>
              <a:t>第</a:t>
            </a:r>
            <a:r>
              <a:rPr lang="en-US" altLang="zh-CN" b="1">
                <a:solidFill>
                  <a:srgbClr val="FF0000"/>
                </a:solidFill>
                <a:latin typeface="Courier New" pitchFamily="49" charset="0"/>
                <a:cs typeface="Courier New" pitchFamily="49" charset="0"/>
              </a:rPr>
              <a:t>3</a:t>
            </a:r>
            <a:r>
              <a:rPr lang="zh-CN" altLang="en-US" b="1">
                <a:solidFill>
                  <a:srgbClr val="990000"/>
                </a:solidFill>
                <a:latin typeface="Courier New" pitchFamily="49" charset="0"/>
                <a:cs typeface="Courier New" pitchFamily="49" charset="0"/>
              </a:rPr>
              <a:t>步</a:t>
            </a:r>
            <a:endParaRPr lang="en-US" altLang="zh-CN" b="1">
              <a:solidFill>
                <a:srgbClr val="990000"/>
              </a:solidFill>
              <a:latin typeface="Courier New" pitchFamily="49" charset="0"/>
              <a:cs typeface="Courier New" pitchFamily="49" charset="0"/>
            </a:endParaRPr>
          </a:p>
          <a:p>
            <a:pPr>
              <a:spcBef>
                <a:spcPts val="0"/>
              </a:spcBef>
              <a:buNone/>
            </a:pPr>
            <a:r>
              <a:rPr lang="en-US" altLang="zh-CN" b="1">
                <a:latin typeface="Courier New" pitchFamily="49" charset="0"/>
                <a:cs typeface="Courier New" pitchFamily="49" charset="0"/>
              </a:rPr>
              <a:t>        frame.setVisible(true);                        </a:t>
            </a:r>
          </a:p>
          <a:p>
            <a:pPr>
              <a:spcBef>
                <a:spcPts val="0"/>
              </a:spcBef>
              <a:buNone/>
            </a:pPr>
            <a:r>
              <a:rPr lang="en-US" altLang="zh-CN" b="1">
                <a:latin typeface="Courier New" pitchFamily="49" charset="0"/>
                <a:cs typeface="Courier New" pitchFamily="49" charset="0"/>
              </a:rPr>
              <a:t>    } </a:t>
            </a:r>
          </a:p>
          <a:p>
            <a:pPr>
              <a:spcBef>
                <a:spcPts val="0"/>
              </a:spcBef>
              <a:buNone/>
            </a:pPr>
            <a:r>
              <a:rPr lang="en-US" altLang="zh-CN" b="1">
                <a:latin typeface="Courier New" pitchFamily="49" charset="0"/>
                <a:cs typeface="Courier New" pitchFamily="49" charset="0"/>
              </a:rPr>
              <a:t>}</a:t>
            </a:r>
          </a:p>
          <a:p>
            <a:pPr>
              <a:spcBef>
                <a:spcPts val="0"/>
              </a:spcBef>
              <a:buNone/>
            </a:pPr>
            <a:r>
              <a:rPr lang="en-US" altLang="zh-CN" b="1">
                <a:latin typeface="Courier New" pitchFamily="49" charset="0"/>
                <a:cs typeface="Courier New" pitchFamily="49" charset="0"/>
              </a:rPr>
              <a:t>class MyListener</a:t>
            </a:r>
            <a:r>
              <a:rPr lang="en-US" altLang="zh-CN" b="1">
                <a:solidFill>
                  <a:srgbClr val="990000"/>
                </a:solidFill>
                <a:latin typeface="Courier New" pitchFamily="49" charset="0"/>
                <a:cs typeface="Courier New" pitchFamily="49" charset="0"/>
              </a:rPr>
              <a:t> implements ActionListener {	 // </a:t>
            </a:r>
            <a:r>
              <a:rPr lang="zh-CN" altLang="en-US" b="1">
                <a:solidFill>
                  <a:srgbClr val="990000"/>
                </a:solidFill>
                <a:latin typeface="Courier New" pitchFamily="49" charset="0"/>
                <a:cs typeface="Courier New" pitchFamily="49" charset="0"/>
              </a:rPr>
              <a:t>第</a:t>
            </a:r>
            <a:r>
              <a:rPr lang="en-US" altLang="zh-CN" b="1">
                <a:solidFill>
                  <a:srgbClr val="FF0000"/>
                </a:solidFill>
                <a:latin typeface="Courier New" pitchFamily="49" charset="0"/>
                <a:cs typeface="Courier New" pitchFamily="49" charset="0"/>
              </a:rPr>
              <a:t>1</a:t>
            </a:r>
            <a:r>
              <a:rPr lang="zh-CN" altLang="en-US" b="1">
                <a:solidFill>
                  <a:srgbClr val="990000"/>
                </a:solidFill>
                <a:latin typeface="Courier New" pitchFamily="49" charset="0"/>
                <a:cs typeface="Courier New" pitchFamily="49" charset="0"/>
              </a:rPr>
              <a:t>步</a:t>
            </a:r>
            <a:endParaRPr lang="en-US" altLang="zh-CN" b="1">
              <a:solidFill>
                <a:srgbClr val="990000"/>
              </a:solidFill>
              <a:latin typeface="Courier New" pitchFamily="49" charset="0"/>
              <a:cs typeface="Courier New" pitchFamily="49" charset="0"/>
            </a:endParaRPr>
          </a:p>
          <a:p>
            <a:pPr>
              <a:spcBef>
                <a:spcPts val="0"/>
              </a:spcBef>
              <a:buNone/>
            </a:pPr>
            <a:r>
              <a:rPr lang="en-US" altLang="zh-CN" b="1">
                <a:latin typeface="Courier New" pitchFamily="49" charset="0"/>
                <a:cs typeface="Courier New" pitchFamily="49" charset="0"/>
              </a:rPr>
              <a:t>    </a:t>
            </a:r>
            <a:r>
              <a:rPr lang="en-US" altLang="zh-CN" b="1">
                <a:solidFill>
                  <a:srgbClr val="990000"/>
                </a:solidFill>
                <a:latin typeface="Courier New" pitchFamily="49" charset="0"/>
                <a:cs typeface="Courier New" pitchFamily="49" charset="0"/>
              </a:rPr>
              <a:t>public void actionPerformed(ActionEvent e){</a:t>
            </a:r>
            <a:r>
              <a:rPr lang="en-US" altLang="zh-CN" b="1">
                <a:latin typeface="Courier New" pitchFamily="49" charset="0"/>
                <a:cs typeface="Courier New" pitchFamily="49" charset="0"/>
              </a:rPr>
              <a:t> </a:t>
            </a:r>
            <a:r>
              <a:rPr lang="en-US" altLang="zh-CN" b="1">
                <a:solidFill>
                  <a:srgbClr val="990000"/>
                </a:solidFill>
                <a:latin typeface="Courier New" pitchFamily="49" charset="0"/>
                <a:cs typeface="Courier New" pitchFamily="49" charset="0"/>
              </a:rPr>
              <a:t>// </a:t>
            </a:r>
            <a:r>
              <a:rPr lang="zh-CN" altLang="en-US" b="1">
                <a:solidFill>
                  <a:srgbClr val="990000"/>
                </a:solidFill>
                <a:latin typeface="Courier New" pitchFamily="49" charset="0"/>
                <a:cs typeface="Courier New" pitchFamily="49" charset="0"/>
              </a:rPr>
              <a:t>第</a:t>
            </a:r>
            <a:r>
              <a:rPr lang="en-US" altLang="zh-CN" b="1">
                <a:solidFill>
                  <a:srgbClr val="FF0000"/>
                </a:solidFill>
                <a:latin typeface="Courier New" pitchFamily="49" charset="0"/>
                <a:cs typeface="Courier New" pitchFamily="49" charset="0"/>
              </a:rPr>
              <a:t>1</a:t>
            </a:r>
            <a:r>
              <a:rPr lang="zh-CN" altLang="en-US" b="1">
                <a:solidFill>
                  <a:srgbClr val="990000"/>
                </a:solidFill>
                <a:latin typeface="Courier New" pitchFamily="49" charset="0"/>
                <a:cs typeface="Courier New" pitchFamily="49" charset="0"/>
              </a:rPr>
              <a:t>步</a:t>
            </a:r>
            <a:endParaRPr lang="en-US" altLang="zh-CN" b="1">
              <a:solidFill>
                <a:srgbClr val="990000"/>
              </a:solidFill>
              <a:latin typeface="Courier New" pitchFamily="49" charset="0"/>
              <a:cs typeface="Courier New" pitchFamily="49" charset="0"/>
            </a:endParaRPr>
          </a:p>
          <a:p>
            <a:pPr>
              <a:spcBef>
                <a:spcPts val="0"/>
              </a:spcBef>
              <a:buNone/>
            </a:pPr>
            <a:r>
              <a:rPr lang="en-US" altLang="zh-CN" b="1">
                <a:latin typeface="Courier New" pitchFamily="49" charset="0"/>
                <a:cs typeface="Courier New" pitchFamily="49" charset="0"/>
              </a:rPr>
              <a:t>        System.out.println("I've been clicked");</a:t>
            </a:r>
          </a:p>
          <a:p>
            <a:pPr>
              <a:spcBef>
                <a:spcPts val="0"/>
              </a:spcBef>
              <a:buNone/>
            </a:pPr>
            <a:r>
              <a:rPr lang="en-US" altLang="zh-CN" b="1">
                <a:latin typeface="Courier New" pitchFamily="49" charset="0"/>
                <a:cs typeface="Courier New" pitchFamily="49" charset="0"/>
              </a:rPr>
              <a:t>    }</a:t>
            </a:r>
          </a:p>
          <a:p>
            <a:pPr>
              <a:spcBef>
                <a:spcPts val="0"/>
              </a:spcBef>
              <a:buNone/>
            </a:pPr>
            <a:r>
              <a:rPr lang="en-US" altLang="zh-CN" b="1">
                <a:latin typeface="Courier New" pitchFamily="49" charset="0"/>
                <a:cs typeface="Courier New" pitchFamily="49" charset="0"/>
              </a:rPr>
              <a:t>}</a:t>
            </a:r>
          </a:p>
        </p:txBody>
      </p:sp>
    </p:spTree>
    <p:extLst>
      <p:ext uri="{BB962C8B-B14F-4D97-AF65-F5344CB8AC3E}">
        <p14:creationId xmlns:p14="http://schemas.microsoft.com/office/powerpoint/2010/main" val="10671062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事件的类型</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67</a:t>
            </a:fld>
            <a:endParaRPr lang="en-US" altLang="zh-CN" dirty="0"/>
          </a:p>
        </p:txBody>
      </p:sp>
      <p:sp>
        <p:nvSpPr>
          <p:cNvPr id="6" name="Rectangle 2"/>
          <p:cNvSpPr txBox="1">
            <a:spLocks noChangeArrowheads="1"/>
          </p:cNvSpPr>
          <p:nvPr/>
        </p:nvSpPr>
        <p:spPr bwMode="auto">
          <a:xfrm>
            <a:off x="619124" y="1524000"/>
            <a:ext cx="7991475"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ts val="1200"/>
              </a:spcBef>
              <a:spcAft>
                <a:spcPct val="0"/>
              </a:spcAft>
              <a:buClrTx/>
              <a:buSzPct val="90000"/>
              <a:buFont typeface="Wingdings 2" pitchFamily="18" charset="2"/>
              <a:buChar char=""/>
              <a:tabLst/>
              <a:defRPr/>
            </a:pPr>
            <a:r>
              <a:rPr kumimoji="0" lang="zh-CN" altLang="en-US" sz="3200" b="1" i="0" u="none" strike="noStrike" kern="0" cap="none" spc="0" normalizeH="0" baseline="0" noProof="0">
                <a:ln>
                  <a:noFill/>
                </a:ln>
                <a:effectLst/>
                <a:uLnTx/>
                <a:uFillTx/>
                <a:latin typeface="Times New Roman" pitchFamily="18" charset="0"/>
                <a:ea typeface="宋体" pitchFamily="2" charset="-122"/>
                <a:cs typeface="Times New Roman" pitchFamily="18" charset="0"/>
              </a:rPr>
              <a:t>常用的一些事件类型</a:t>
            </a:r>
            <a:endParaRPr kumimoji="0" lang="en-US" altLang="zh-CN" sz="3200" b="1" i="0" u="none" strike="noStrike" kern="0" cap="none" spc="0" normalizeH="0" baseline="0" noProof="0">
              <a:ln>
                <a:noFill/>
              </a:ln>
              <a:effectLst/>
              <a:uLnTx/>
              <a:uFillTx/>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en-US" altLang="zh-CN" sz="2800" b="1" kern="0">
                <a:latin typeface="Times New Roman" panose="02020603050405020304" pitchFamily="18" charset="0"/>
                <a:ea typeface="宋体" pitchFamily="2" charset="-122"/>
                <a:cs typeface="Times New Roman" panose="02020603050405020304" pitchFamily="18" charset="0"/>
              </a:rPr>
              <a:t>ActionEvent</a:t>
            </a:r>
            <a:r>
              <a:rPr lang="zh-CN" altLang="en-US" sz="2800" b="1" kern="0">
                <a:latin typeface="Times New Roman" panose="02020603050405020304" pitchFamily="18" charset="0"/>
                <a:ea typeface="宋体" pitchFamily="2" charset="-122"/>
                <a:cs typeface="Times New Roman" panose="02020603050405020304" pitchFamily="18" charset="0"/>
              </a:rPr>
              <a:t>：</a:t>
            </a:r>
            <a:r>
              <a:rPr lang="zh-CN" altLang="en-US" sz="2800" b="1" kern="0">
                <a:ea typeface="宋体" pitchFamily="2" charset="-122"/>
              </a:rPr>
              <a:t>动作事件，如按钮被按下、选择了一个项目、在文本框中按下回车键</a:t>
            </a:r>
            <a:endParaRPr lang="en-US" altLang="zh-CN" sz="2800" b="1" kern="0">
              <a:ea typeface="宋体" pitchFamily="2" charset="-122"/>
            </a:endParaRPr>
          </a:p>
          <a:p>
            <a:pPr marL="901700" lvl="1" indent="-444500">
              <a:spcBef>
                <a:spcPts val="1200"/>
              </a:spcBef>
              <a:buSzPct val="90000"/>
              <a:buFont typeface="Wingdings" pitchFamily="2" charset="2"/>
              <a:buChar char=""/>
            </a:pPr>
            <a:r>
              <a:rPr lang="en-US" altLang="zh-CN" sz="2800" b="1" kern="0">
                <a:latin typeface="Times New Roman" panose="02020603050405020304" pitchFamily="18" charset="0"/>
                <a:ea typeface="宋体" pitchFamily="2" charset="-122"/>
                <a:cs typeface="Times New Roman" panose="02020603050405020304" pitchFamily="18" charset="0"/>
              </a:rPr>
              <a:t>MouseEvent</a:t>
            </a:r>
            <a:r>
              <a:rPr lang="zh-CN" altLang="en-US" sz="2800" b="1" kern="0">
                <a:latin typeface="Times New Roman" panose="02020603050405020304" pitchFamily="18" charset="0"/>
                <a:ea typeface="宋体" pitchFamily="2" charset="-122"/>
                <a:cs typeface="Times New Roman" panose="02020603050405020304" pitchFamily="18" charset="0"/>
              </a:rPr>
              <a:t>：鼠标</a:t>
            </a:r>
            <a:r>
              <a:rPr lang="zh-CN" altLang="en-US" sz="2800" b="1" kern="0">
                <a:ea typeface="宋体" pitchFamily="2" charset="-122"/>
              </a:rPr>
              <a:t>事件，如鼠标单击、移动</a:t>
            </a:r>
            <a:endParaRPr lang="en-US" altLang="zh-CN" sz="2800" b="1" kern="0">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en-US" altLang="zh-CN" sz="2800" b="1" kern="0">
                <a:latin typeface="Times New Roman" pitchFamily="18" charset="0"/>
                <a:ea typeface="宋体" pitchFamily="2" charset="-122"/>
                <a:cs typeface="Times New Roman" pitchFamily="18" charset="0"/>
              </a:rPr>
              <a:t>WindowEvent</a:t>
            </a:r>
            <a:r>
              <a:rPr lang="zh-CN" altLang="en-US" sz="2800" b="1" kern="0">
                <a:latin typeface="Times New Roman" pitchFamily="18" charset="0"/>
                <a:ea typeface="宋体" pitchFamily="2" charset="-122"/>
                <a:cs typeface="Times New Roman" pitchFamily="18" charset="0"/>
              </a:rPr>
              <a:t>：窗口</a:t>
            </a:r>
            <a:r>
              <a:rPr lang="zh-CN" altLang="en-US" sz="2800" b="1" kern="0">
                <a:ea typeface="宋体" pitchFamily="2" charset="-122"/>
              </a:rPr>
              <a:t>事件，如关闭窗口等</a:t>
            </a:r>
            <a:endParaRPr lang="en-US" altLang="zh-CN" sz="2800" b="1" kern="0">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en-US" altLang="zh-CN" sz="2800" b="1" kern="0">
                <a:latin typeface="Times New Roman" pitchFamily="18" charset="0"/>
                <a:ea typeface="宋体" pitchFamily="2" charset="-122"/>
                <a:cs typeface="Times New Roman" pitchFamily="18" charset="0"/>
              </a:rPr>
              <a:t>KeyEvent</a:t>
            </a:r>
            <a:r>
              <a:rPr lang="zh-CN" altLang="en-US" sz="2800" b="1" kern="0">
                <a:latin typeface="Times New Roman" pitchFamily="18" charset="0"/>
                <a:ea typeface="宋体" pitchFamily="2" charset="-122"/>
                <a:cs typeface="Times New Roman" pitchFamily="18" charset="0"/>
              </a:rPr>
              <a:t>：键盘</a:t>
            </a:r>
            <a:r>
              <a:rPr lang="zh-CN" altLang="en-US" sz="2800" b="1" kern="0">
                <a:ea typeface="宋体" pitchFamily="2" charset="-122"/>
              </a:rPr>
              <a:t>事件，如键被按下、释放</a:t>
            </a:r>
            <a:endParaRPr lang="en-US" altLang="zh-CN" sz="2800" b="1" kern="0">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en-US" altLang="zh-CN" sz="2800" b="1" kern="0">
                <a:latin typeface="Times New Roman" pitchFamily="18" charset="0"/>
                <a:ea typeface="宋体" pitchFamily="2" charset="-122"/>
                <a:cs typeface="Times New Roman" pitchFamily="18" charset="0"/>
              </a:rPr>
              <a:t>ItemEvent</a:t>
            </a:r>
            <a:r>
              <a:rPr lang="zh-CN" altLang="en-US" sz="2800" b="1" kern="0">
                <a:latin typeface="Times New Roman" pitchFamily="18" charset="0"/>
                <a:ea typeface="宋体" pitchFamily="2" charset="-122"/>
                <a:cs typeface="Times New Roman" pitchFamily="18" charset="0"/>
              </a:rPr>
              <a:t>：项目</a:t>
            </a:r>
            <a:r>
              <a:rPr lang="zh-CN" altLang="en-US" sz="2800" b="1" kern="0">
                <a:ea typeface="宋体" pitchFamily="2" charset="-122"/>
              </a:rPr>
              <a:t>事件，发生在具有多个选项的组件上，如</a:t>
            </a:r>
            <a:r>
              <a:rPr lang="en-US" altLang="zh-CN" sz="2800" b="1" kern="0">
                <a:latin typeface="Times New Roman" panose="02020603050405020304" pitchFamily="18" charset="0"/>
                <a:ea typeface="宋体" pitchFamily="2" charset="-122"/>
                <a:cs typeface="Times New Roman" panose="02020603050405020304" pitchFamily="18" charset="0"/>
              </a:rPr>
              <a:t>JCheckBox</a:t>
            </a:r>
            <a:r>
              <a:rPr lang="zh-CN" altLang="en-US" sz="2800" b="1" kern="0">
                <a:latin typeface="Times New Roman" panose="02020603050405020304" pitchFamily="18" charset="0"/>
                <a:ea typeface="宋体" pitchFamily="2" charset="-122"/>
                <a:cs typeface="Times New Roman" panose="02020603050405020304" pitchFamily="18" charset="0"/>
              </a:rPr>
              <a:t>、</a:t>
            </a:r>
            <a:r>
              <a:rPr lang="en-US" altLang="zh-CN" sz="2800" b="1" kern="0">
                <a:latin typeface="Times New Roman" panose="02020603050405020304" pitchFamily="18" charset="0"/>
                <a:ea typeface="宋体" pitchFamily="2" charset="-122"/>
                <a:cs typeface="Times New Roman" panose="02020603050405020304" pitchFamily="18" charset="0"/>
              </a:rPr>
              <a:t>JComboBox</a:t>
            </a:r>
          </a:p>
        </p:txBody>
      </p:sp>
    </p:spTree>
    <p:extLst>
      <p:ext uri="{BB962C8B-B14F-4D97-AF65-F5344CB8AC3E}">
        <p14:creationId xmlns:p14="http://schemas.microsoft.com/office/powerpoint/2010/main" val="12079197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事件监听接口</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68</a:t>
            </a:fld>
            <a:endParaRPr lang="en-US" altLang="zh-CN" dirty="0"/>
          </a:p>
        </p:txBody>
      </p:sp>
      <p:pic>
        <p:nvPicPr>
          <p:cNvPr id="5" name="Picture 4"/>
          <p:cNvPicPr>
            <a:picLocks noGrp="1" noChangeAspect="1" noChangeArrowheads="1"/>
          </p:cNvPicPr>
          <p:nvPr>
            <p:ph/>
          </p:nvPr>
        </p:nvPicPr>
        <p:blipFill>
          <a:blip r:embed="rId2" cstate="print"/>
          <a:srcRect/>
          <a:stretch>
            <a:fillRect/>
          </a:stretch>
        </p:blipFill>
        <p:spPr>
          <a:xfrm>
            <a:off x="1327150" y="1143000"/>
            <a:ext cx="6445250" cy="5506186"/>
          </a:xfrm>
          <a:noFill/>
        </p:spPr>
      </p:pic>
      <p:sp>
        <p:nvSpPr>
          <p:cNvPr id="7" name="矩形 6"/>
          <p:cNvSpPr/>
          <p:nvPr/>
        </p:nvSpPr>
        <p:spPr>
          <a:xfrm>
            <a:off x="1371600" y="4953000"/>
            <a:ext cx="2271776" cy="461665"/>
          </a:xfrm>
          <a:prstGeom prst="rect">
            <a:avLst/>
          </a:prstGeom>
        </p:spPr>
        <p:txBody>
          <a:bodyPr wrap="none">
            <a:spAutoFit/>
          </a:bodyPr>
          <a:lstStyle/>
          <a:p>
            <a:pPr>
              <a:buNone/>
            </a:pPr>
            <a:r>
              <a:rPr lang="en-US" altLang="zh-CN" sz="2400" b="1">
                <a:ea typeface="宋体" pitchFamily="2" charset="-122"/>
              </a:rPr>
              <a:t>java.awt.event</a:t>
            </a:r>
            <a:endParaRPr lang="zh-CN" altLang="en-US" sz="2400" b="1"/>
          </a:p>
        </p:txBody>
      </p:sp>
    </p:spTree>
    <p:extLst>
      <p:ext uri="{BB962C8B-B14F-4D97-AF65-F5344CB8AC3E}">
        <p14:creationId xmlns:p14="http://schemas.microsoft.com/office/powerpoint/2010/main" val="12079197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鼠标事件监听接口</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69</a:t>
            </a:fld>
            <a:endParaRPr lang="en-US" altLang="zh-CN" dirty="0"/>
          </a:p>
        </p:txBody>
      </p:sp>
      <p:sp>
        <p:nvSpPr>
          <p:cNvPr id="8" name="Text Box 6"/>
          <p:cNvSpPr txBox="1">
            <a:spLocks noChangeArrowheads="1"/>
          </p:cNvSpPr>
          <p:nvPr/>
        </p:nvSpPr>
        <p:spPr bwMode="auto">
          <a:xfrm>
            <a:off x="391907" y="971490"/>
            <a:ext cx="4256293" cy="400110"/>
          </a:xfrm>
          <a:prstGeom prst="rect">
            <a:avLst/>
          </a:prstGeom>
          <a:noFill/>
          <a:ln w="9525">
            <a:noFill/>
            <a:miter lim="800000"/>
            <a:headEnd/>
            <a:tailEnd/>
          </a:ln>
        </p:spPr>
        <p:txBody>
          <a:bodyPr wrap="none">
            <a:spAutoFit/>
          </a:bodyPr>
          <a:lstStyle/>
          <a:p>
            <a:pPr>
              <a:buNone/>
            </a:pPr>
            <a:r>
              <a:rPr lang="en-US" altLang="zh-CN" sz="2000">
                <a:latin typeface="Arial" pitchFamily="34" charset="0"/>
                <a:ea typeface="宋体" pitchFamily="2" charset="-122"/>
              </a:rPr>
              <a:t>Methods of interface </a:t>
            </a:r>
            <a:r>
              <a:rPr lang="en-US" altLang="zh-CN" sz="2000">
                <a:solidFill>
                  <a:srgbClr val="3333CC"/>
                </a:solidFill>
                <a:latin typeface="Arial" pitchFamily="34" charset="0"/>
                <a:ea typeface="宋体" pitchFamily="2" charset="-122"/>
              </a:rPr>
              <a:t>MouseListener</a:t>
            </a:r>
          </a:p>
        </p:txBody>
      </p:sp>
      <p:pic>
        <p:nvPicPr>
          <p:cNvPr id="9" name="Picture 7"/>
          <p:cNvPicPr>
            <a:picLocks noGrp="1" noChangeAspect="1" noChangeArrowheads="1"/>
          </p:cNvPicPr>
          <p:nvPr>
            <p:ph sz="half" idx="4294967295"/>
          </p:nvPr>
        </p:nvPicPr>
        <p:blipFill>
          <a:blip r:embed="rId2" cstate="print"/>
          <a:srcRect/>
          <a:stretch>
            <a:fillRect/>
          </a:stretch>
        </p:blipFill>
        <p:spPr>
          <a:xfrm>
            <a:off x="381000" y="1320552"/>
            <a:ext cx="7997825" cy="3632448"/>
          </a:xfrm>
          <a:noFill/>
        </p:spPr>
      </p:pic>
      <p:pic>
        <p:nvPicPr>
          <p:cNvPr id="10" name="Picture 12"/>
          <p:cNvPicPr>
            <a:picLocks noGrp="1" noChangeAspect="1" noChangeArrowheads="1"/>
          </p:cNvPicPr>
          <p:nvPr>
            <p:ph idx="1"/>
          </p:nvPr>
        </p:nvPicPr>
        <p:blipFill>
          <a:blip r:embed="rId3" cstate="print"/>
          <a:srcRect/>
          <a:stretch>
            <a:fillRect/>
          </a:stretch>
        </p:blipFill>
        <p:spPr>
          <a:xfrm>
            <a:off x="381000" y="5250819"/>
            <a:ext cx="8316912" cy="1530981"/>
          </a:xfrm>
          <a:noFill/>
        </p:spPr>
      </p:pic>
      <p:sp>
        <p:nvSpPr>
          <p:cNvPr id="11" name="Text Box 15"/>
          <p:cNvSpPr txBox="1">
            <a:spLocks noChangeArrowheads="1"/>
          </p:cNvSpPr>
          <p:nvPr/>
        </p:nvSpPr>
        <p:spPr bwMode="auto">
          <a:xfrm>
            <a:off x="304800" y="4857690"/>
            <a:ext cx="5025735" cy="400110"/>
          </a:xfrm>
          <a:prstGeom prst="rect">
            <a:avLst/>
          </a:prstGeom>
          <a:noFill/>
          <a:ln w="9525">
            <a:noFill/>
            <a:miter lim="800000"/>
            <a:headEnd/>
            <a:tailEnd/>
          </a:ln>
        </p:spPr>
        <p:txBody>
          <a:bodyPr wrap="none">
            <a:spAutoFit/>
          </a:bodyPr>
          <a:lstStyle/>
          <a:p>
            <a:pPr>
              <a:buNone/>
            </a:pPr>
            <a:r>
              <a:rPr lang="en-US" altLang="zh-CN" sz="2000">
                <a:latin typeface="Arial" pitchFamily="34" charset="0"/>
                <a:ea typeface="宋体" pitchFamily="2" charset="-122"/>
              </a:rPr>
              <a:t>Methods of interface </a:t>
            </a:r>
            <a:r>
              <a:rPr lang="en-US" altLang="zh-CN" sz="2000">
                <a:solidFill>
                  <a:srgbClr val="3333CC"/>
                </a:solidFill>
                <a:latin typeface="Arial" pitchFamily="34" charset="0"/>
                <a:ea typeface="宋体" pitchFamily="2" charset="-122"/>
              </a:rPr>
              <a:t>MouseMotionListener</a:t>
            </a:r>
          </a:p>
        </p:txBody>
      </p:sp>
    </p:spTree>
    <p:extLst>
      <p:ext uri="{BB962C8B-B14F-4D97-AF65-F5344CB8AC3E}">
        <p14:creationId xmlns:p14="http://schemas.microsoft.com/office/powerpoint/2010/main" val="120791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教学内容</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a:t>
            </a:fld>
            <a:endParaRPr lang="en-US" altLang="zh-CN"/>
          </a:p>
        </p:txBody>
      </p:sp>
      <p:sp>
        <p:nvSpPr>
          <p:cNvPr id="6" name="Line 11"/>
          <p:cNvSpPr>
            <a:spLocks noChangeShapeType="1"/>
          </p:cNvSpPr>
          <p:nvPr/>
        </p:nvSpPr>
        <p:spPr bwMode="auto">
          <a:xfrm>
            <a:off x="2438400" y="2354262"/>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 name="Text Box 12"/>
          <p:cNvSpPr txBox="1">
            <a:spLocks noChangeArrowheads="1"/>
          </p:cNvSpPr>
          <p:nvPr/>
        </p:nvSpPr>
        <p:spPr bwMode="auto">
          <a:xfrm>
            <a:off x="2700338" y="1774825"/>
            <a:ext cx="1008609" cy="584775"/>
          </a:xfrm>
          <a:prstGeom prst="rect">
            <a:avLst/>
          </a:prstGeom>
          <a:noFill/>
          <a:ln w="9525" algn="ctr">
            <a:noFill/>
            <a:miter lim="800000"/>
            <a:headEnd/>
            <a:tailEnd/>
          </a:ln>
        </p:spPr>
        <p:txBody>
          <a:bodyPr wrap="none">
            <a:spAutoFit/>
          </a:bodyPr>
          <a:lstStyle/>
          <a:p>
            <a:pPr eaLnBrk="0" hangingPunct="0">
              <a:buNone/>
            </a:pPr>
            <a:r>
              <a:rPr lang="zh-CN" altLang="en-US" sz="3200" b="1">
                <a:ea typeface="宋体" charset="-122"/>
              </a:rPr>
              <a:t>概述</a:t>
            </a:r>
            <a:endParaRPr lang="en-US" altLang="zh-CN" sz="3200" b="1">
              <a:ea typeface="宋体" charset="-122"/>
            </a:endParaRPr>
          </a:p>
        </p:txBody>
      </p:sp>
      <p:grpSp>
        <p:nvGrpSpPr>
          <p:cNvPr id="3" name="Group 45"/>
          <p:cNvGrpSpPr>
            <a:grpSpLocks/>
          </p:cNvGrpSpPr>
          <p:nvPr/>
        </p:nvGrpSpPr>
        <p:grpSpPr bwMode="auto">
          <a:xfrm>
            <a:off x="1828800" y="1851025"/>
            <a:ext cx="608013" cy="533400"/>
            <a:chOff x="1152" y="1275"/>
            <a:chExt cx="383" cy="336"/>
          </a:xfrm>
        </p:grpSpPr>
        <p:grpSp>
          <p:nvGrpSpPr>
            <p:cNvPr id="5" name="Group 3"/>
            <p:cNvGrpSpPr>
              <a:grpSpLocks/>
            </p:cNvGrpSpPr>
            <p:nvPr/>
          </p:nvGrpSpPr>
          <p:grpSpPr bwMode="auto">
            <a:xfrm>
              <a:off x="1152" y="1275"/>
              <a:ext cx="383" cy="336"/>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13"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0" name="Text Box 13"/>
            <p:cNvSpPr txBox="1">
              <a:spLocks noChangeArrowheads="1"/>
            </p:cNvSpPr>
            <p:nvPr/>
          </p:nvSpPr>
          <p:spPr bwMode="gray">
            <a:xfrm>
              <a:off x="1235" y="1298"/>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1</a:t>
              </a:r>
            </a:p>
          </p:txBody>
        </p:sp>
      </p:grpSp>
      <p:sp>
        <p:nvSpPr>
          <p:cNvPr id="14" name="Line 14"/>
          <p:cNvSpPr>
            <a:spLocks noChangeShapeType="1"/>
          </p:cNvSpPr>
          <p:nvPr/>
        </p:nvSpPr>
        <p:spPr bwMode="auto">
          <a:xfrm>
            <a:off x="2438400" y="3289600"/>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15" name="Text Box 15"/>
          <p:cNvSpPr txBox="1">
            <a:spLocks noChangeArrowheads="1"/>
          </p:cNvSpPr>
          <p:nvPr/>
        </p:nvSpPr>
        <p:spPr bwMode="auto">
          <a:xfrm>
            <a:off x="2700338" y="2689225"/>
            <a:ext cx="2627642" cy="584775"/>
          </a:xfrm>
          <a:prstGeom prst="rect">
            <a:avLst/>
          </a:prstGeom>
          <a:noFill/>
          <a:ln w="9525" algn="ctr">
            <a:noFill/>
            <a:miter lim="800000"/>
            <a:headEnd/>
            <a:tailEnd/>
          </a:ln>
        </p:spPr>
        <p:txBody>
          <a:bodyPr wrap="none">
            <a:spAutoFit/>
          </a:bodyPr>
          <a:lstStyle/>
          <a:p>
            <a:pPr eaLnBrk="0" hangingPunct="0">
              <a:buNone/>
            </a:pPr>
            <a:r>
              <a:rPr lang="en-US" altLang="zh-CN" sz="3200" b="1">
                <a:solidFill>
                  <a:srgbClr val="FF0000"/>
                </a:solidFill>
                <a:latin typeface="Times New Roman" pitchFamily="18" charset="0"/>
                <a:ea typeface="宋体" charset="-122"/>
                <a:cs typeface="Times New Roman" pitchFamily="18" charset="0"/>
              </a:rPr>
              <a:t>Graphics</a:t>
            </a:r>
            <a:r>
              <a:rPr lang="zh-CN" altLang="en-US" sz="3200" b="1">
                <a:solidFill>
                  <a:srgbClr val="FF0000"/>
                </a:solidFill>
                <a:ea typeface="宋体" charset="-122"/>
              </a:rPr>
              <a:t>绘图</a:t>
            </a:r>
            <a:endParaRPr lang="en-US" altLang="zh-CN" sz="3200" b="1">
              <a:solidFill>
                <a:srgbClr val="FF0000"/>
              </a:solidFill>
              <a:ea typeface="宋体" charset="-122"/>
            </a:endParaRPr>
          </a:p>
        </p:txBody>
      </p:sp>
      <p:grpSp>
        <p:nvGrpSpPr>
          <p:cNvPr id="8" name="Group 46"/>
          <p:cNvGrpSpPr>
            <a:grpSpLocks/>
          </p:cNvGrpSpPr>
          <p:nvPr/>
        </p:nvGrpSpPr>
        <p:grpSpPr bwMode="auto">
          <a:xfrm>
            <a:off x="1828800" y="2789284"/>
            <a:ext cx="608013" cy="533400"/>
            <a:chOff x="1152" y="1851"/>
            <a:chExt cx="383" cy="336"/>
          </a:xfrm>
        </p:grpSpPr>
        <p:grpSp>
          <p:nvGrpSpPr>
            <p:cNvPr id="9" name="Group 7"/>
            <p:cNvGrpSpPr>
              <a:grpSpLocks/>
            </p:cNvGrpSpPr>
            <p:nvPr/>
          </p:nvGrpSpPr>
          <p:grpSpPr bwMode="auto">
            <a:xfrm>
              <a:off x="1152" y="1851"/>
              <a:ext cx="383" cy="336"/>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1"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8"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2</a:t>
              </a:r>
            </a:p>
          </p:txBody>
        </p:sp>
      </p:grpSp>
      <p:sp>
        <p:nvSpPr>
          <p:cNvPr id="22" name="Line 25"/>
          <p:cNvSpPr>
            <a:spLocks noChangeShapeType="1"/>
          </p:cNvSpPr>
          <p:nvPr/>
        </p:nvSpPr>
        <p:spPr bwMode="auto">
          <a:xfrm>
            <a:off x="2438400" y="4195225"/>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3" name="Text Box 26"/>
          <p:cNvSpPr txBox="1">
            <a:spLocks noChangeArrowheads="1"/>
          </p:cNvSpPr>
          <p:nvPr/>
        </p:nvSpPr>
        <p:spPr bwMode="auto">
          <a:xfrm>
            <a:off x="2700338" y="3603625"/>
            <a:ext cx="2079415" cy="584775"/>
          </a:xfrm>
          <a:prstGeom prst="rect">
            <a:avLst/>
          </a:prstGeom>
          <a:noFill/>
          <a:ln w="9525" algn="ctr">
            <a:noFill/>
            <a:miter lim="800000"/>
            <a:headEnd/>
            <a:tailEnd/>
          </a:ln>
        </p:spPr>
        <p:txBody>
          <a:bodyPr wrap="none">
            <a:spAutoFit/>
          </a:bodyPr>
          <a:lstStyle/>
          <a:p>
            <a:pPr eaLnBrk="0" hangingPunct="0">
              <a:buNone/>
            </a:pPr>
            <a:r>
              <a:rPr lang="en-US" altLang="zh-CN" sz="3200" b="1">
                <a:solidFill>
                  <a:schemeClr val="tx2"/>
                </a:solidFill>
                <a:latin typeface="Times New Roman" pitchFamily="18" charset="0"/>
                <a:ea typeface="宋体" charset="-122"/>
                <a:cs typeface="Times New Roman" pitchFamily="18" charset="0"/>
              </a:rPr>
              <a:t>Swing</a:t>
            </a:r>
            <a:r>
              <a:rPr lang="zh-CN" altLang="en-US" sz="3200" b="1">
                <a:solidFill>
                  <a:schemeClr val="tx2"/>
                </a:solidFill>
                <a:ea typeface="宋体" charset="-122"/>
              </a:rPr>
              <a:t>组件</a:t>
            </a:r>
            <a:endParaRPr lang="en-US" altLang="zh-CN" sz="3200" b="1">
              <a:solidFill>
                <a:schemeClr val="tx2"/>
              </a:solidFill>
              <a:ea typeface="宋体" charset="-122"/>
            </a:endParaRPr>
          </a:p>
        </p:txBody>
      </p:sp>
      <p:grpSp>
        <p:nvGrpSpPr>
          <p:cNvPr id="16" name="Group 47"/>
          <p:cNvGrpSpPr>
            <a:grpSpLocks/>
          </p:cNvGrpSpPr>
          <p:nvPr/>
        </p:nvGrpSpPr>
        <p:grpSpPr bwMode="auto">
          <a:xfrm>
            <a:off x="1828800" y="3693055"/>
            <a:ext cx="608013" cy="533400"/>
            <a:chOff x="1152" y="2413"/>
            <a:chExt cx="383" cy="336"/>
          </a:xfrm>
        </p:grpSpPr>
        <p:grpSp>
          <p:nvGrpSpPr>
            <p:cNvPr id="17" name="Group 17"/>
            <p:cNvGrpSpPr>
              <a:grpSpLocks/>
            </p:cNvGrpSpPr>
            <p:nvPr/>
          </p:nvGrpSpPr>
          <p:grpSpPr bwMode="auto">
            <a:xfrm>
              <a:off x="1152" y="2413"/>
              <a:ext cx="383" cy="336"/>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9"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26" name="Text Box 27"/>
            <p:cNvSpPr txBox="1">
              <a:spLocks noChangeArrowheads="1"/>
            </p:cNvSpPr>
            <p:nvPr/>
          </p:nvSpPr>
          <p:spPr bwMode="gray">
            <a:xfrm>
              <a:off x="1235" y="2443"/>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3</a:t>
              </a:r>
            </a:p>
          </p:txBody>
        </p:sp>
      </p:grpSp>
      <p:sp>
        <p:nvSpPr>
          <p:cNvPr id="30" name="Line 14"/>
          <p:cNvSpPr>
            <a:spLocks noChangeShapeType="1"/>
          </p:cNvSpPr>
          <p:nvPr/>
        </p:nvSpPr>
        <p:spPr bwMode="auto">
          <a:xfrm>
            <a:off x="2438400" y="5148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 name="Text Box 15"/>
          <p:cNvSpPr txBox="1">
            <a:spLocks noChangeArrowheads="1"/>
          </p:cNvSpPr>
          <p:nvPr/>
        </p:nvSpPr>
        <p:spPr bwMode="auto">
          <a:xfrm>
            <a:off x="2700338" y="4572000"/>
            <a:ext cx="2079415" cy="584775"/>
          </a:xfrm>
          <a:prstGeom prst="rect">
            <a:avLst/>
          </a:prstGeom>
          <a:noFill/>
          <a:ln w="9525" algn="ctr">
            <a:noFill/>
            <a:miter lim="800000"/>
            <a:headEnd/>
            <a:tailEnd/>
          </a:ln>
        </p:spPr>
        <p:txBody>
          <a:bodyPr wrap="none">
            <a:spAutoFit/>
          </a:bodyPr>
          <a:lstStyle/>
          <a:p>
            <a:pPr eaLnBrk="0" hangingPunct="0">
              <a:buNone/>
            </a:pPr>
            <a:r>
              <a:rPr lang="en-US" altLang="zh-CN" sz="3200" b="1">
                <a:solidFill>
                  <a:schemeClr val="tx2"/>
                </a:solidFill>
                <a:latin typeface="Times New Roman" pitchFamily="18" charset="0"/>
                <a:ea typeface="宋体" charset="-122"/>
                <a:cs typeface="Times New Roman" pitchFamily="18" charset="0"/>
              </a:rPr>
              <a:t>Swing</a:t>
            </a:r>
            <a:r>
              <a:rPr lang="zh-CN" altLang="en-US" sz="3200" b="1">
                <a:solidFill>
                  <a:schemeClr val="tx2"/>
                </a:solidFill>
                <a:latin typeface="Times New Roman" pitchFamily="18" charset="0"/>
                <a:ea typeface="宋体" charset="-122"/>
                <a:cs typeface="Times New Roman" pitchFamily="18" charset="0"/>
              </a:rPr>
              <a:t>举例</a:t>
            </a:r>
            <a:endParaRPr lang="en-US" altLang="zh-CN" sz="3200" b="1">
              <a:solidFill>
                <a:schemeClr val="tx2"/>
              </a:solidFill>
              <a:ea typeface="宋体" charset="-122"/>
            </a:endParaRPr>
          </a:p>
        </p:txBody>
      </p:sp>
      <p:grpSp>
        <p:nvGrpSpPr>
          <p:cNvPr id="24" name="Group 46"/>
          <p:cNvGrpSpPr>
            <a:grpSpLocks/>
          </p:cNvGrpSpPr>
          <p:nvPr/>
        </p:nvGrpSpPr>
        <p:grpSpPr bwMode="auto">
          <a:xfrm>
            <a:off x="1828800" y="4625975"/>
            <a:ext cx="608013" cy="533400"/>
            <a:chOff x="1152" y="1851"/>
            <a:chExt cx="383" cy="336"/>
          </a:xfrm>
        </p:grpSpPr>
        <p:grpSp>
          <p:nvGrpSpPr>
            <p:cNvPr id="25" name="Group 7"/>
            <p:cNvGrpSpPr>
              <a:grpSpLocks/>
            </p:cNvGrpSpPr>
            <p:nvPr/>
          </p:nvGrpSpPr>
          <p:grpSpPr bwMode="auto">
            <a:xfrm>
              <a:off x="1152" y="1851"/>
              <a:ext cx="383" cy="336"/>
              <a:chOff x="3174" y="2656"/>
              <a:chExt cx="1549" cy="1351"/>
            </a:xfrm>
          </p:grpSpPr>
          <p:sp>
            <p:nvSpPr>
              <p:cNvPr id="3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3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37"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4</a:t>
              </a:r>
            </a:p>
          </p:txBody>
        </p:sp>
      </p:grpSp>
    </p:spTree>
    <p:extLst>
      <p:ext uri="{BB962C8B-B14F-4D97-AF65-F5344CB8AC3E}">
        <p14:creationId xmlns:p14="http://schemas.microsoft.com/office/powerpoint/2010/main" val="31601526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70</a:t>
            </a:fld>
            <a:endParaRPr lang="en-US" altLang="zh-CN" dirty="0"/>
          </a:p>
        </p:txBody>
      </p:sp>
      <p:sp>
        <p:nvSpPr>
          <p:cNvPr id="6" name="标题 5"/>
          <p:cNvSpPr>
            <a:spLocks noGrp="1"/>
          </p:cNvSpPr>
          <p:nvPr>
            <p:ph type="title"/>
          </p:nvPr>
        </p:nvSpPr>
        <p:spPr/>
        <p:txBody>
          <a:bodyPr/>
          <a:lstStyle/>
          <a:p>
            <a:r>
              <a:rPr lang="zh-CN" altLang="en-US">
                <a:solidFill>
                  <a:srgbClr val="FF0000"/>
                </a:solidFill>
                <a:latin typeface="Times New Roman" pitchFamily="18" charset="0"/>
                <a:cs typeface="Times New Roman" pitchFamily="18" charset="0"/>
              </a:rPr>
              <a:t>鼠标拖放举例</a:t>
            </a:r>
            <a:endParaRPr lang="zh-CN" altLang="en-US">
              <a:solidFill>
                <a:srgbClr val="FF0000"/>
              </a:solidFill>
            </a:endParaRPr>
          </a:p>
        </p:txBody>
      </p:sp>
      <p:sp>
        <p:nvSpPr>
          <p:cNvPr id="5" name="Rectangle 2"/>
          <p:cNvSpPr txBox="1">
            <a:spLocks noChangeArrowheads="1"/>
          </p:cNvSpPr>
          <p:nvPr/>
        </p:nvSpPr>
        <p:spPr bwMode="auto">
          <a:xfrm>
            <a:off x="619125" y="1600200"/>
            <a:ext cx="7991475"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ts val="1200"/>
              </a:spcBef>
              <a:spcAft>
                <a:spcPct val="0"/>
              </a:spcAft>
              <a:buClrTx/>
              <a:buSzPct val="90000"/>
              <a:buFont typeface="Wingdings 2" pitchFamily="18" charset="2"/>
              <a:buChar char=""/>
              <a:tabLst/>
              <a:defRPr/>
            </a:pPr>
            <a:r>
              <a:rPr lang="zh-CN" altLang="en-US" sz="3600" b="1" kern="0" noProof="0">
                <a:solidFill>
                  <a:srgbClr val="0000FF"/>
                </a:solidFill>
                <a:latin typeface="Times New Roman" pitchFamily="18" charset="0"/>
                <a:ea typeface="宋体" pitchFamily="2" charset="-122"/>
                <a:cs typeface="Times New Roman" pitchFamily="18" charset="0"/>
              </a:rPr>
              <a:t>需要做的事情</a:t>
            </a:r>
            <a:endParaRPr kumimoji="0" lang="en-US" altLang="zh-CN" sz="3600" b="1" i="0" u="none" strike="noStrike" kern="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zh-CN" altLang="en-US" sz="3200" b="1" kern="0">
                <a:ea typeface="宋体" pitchFamily="2" charset="-122"/>
              </a:rPr>
              <a:t>如何画图：在什么上面画图？什么叫画图？如何刷新？</a:t>
            </a:r>
            <a:endParaRPr lang="en-US" altLang="zh-CN" sz="3200" b="1" kern="0">
              <a:ea typeface="宋体" pitchFamily="2" charset="-122"/>
            </a:endParaRPr>
          </a:p>
          <a:p>
            <a:pPr marL="901700" lvl="1" indent="-444500">
              <a:spcBef>
                <a:spcPts val="1200"/>
              </a:spcBef>
              <a:buSzPct val="90000"/>
              <a:buFont typeface="Wingdings" pitchFamily="2" charset="2"/>
              <a:buChar char=""/>
            </a:pPr>
            <a:r>
              <a:rPr lang="zh-CN" altLang="en-US" sz="3200" b="1" kern="0">
                <a:latin typeface="Times New Roman" pitchFamily="18" charset="0"/>
                <a:ea typeface="宋体" pitchFamily="2" charset="-122"/>
                <a:cs typeface="Times New Roman" pitchFamily="18" charset="0"/>
              </a:rPr>
              <a:t>如何处理鼠标拖动事件：哪个接口？哪些函数？在哪一个类中实现？</a:t>
            </a:r>
            <a:endParaRPr lang="en-US" altLang="zh-CN" sz="3200" b="1" kern="0">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zh-CN" altLang="en-US" sz="3200" b="1" kern="0">
                <a:latin typeface="Times New Roman" pitchFamily="18" charset="0"/>
                <a:ea typeface="宋体" pitchFamily="2" charset="-122"/>
                <a:cs typeface="Times New Roman" pitchFamily="18" charset="0"/>
              </a:rPr>
              <a:t>如何共享数据？</a:t>
            </a:r>
            <a:endParaRPr lang="en-US" altLang="zh-CN" sz="3200" b="1" kern="0">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dissolve">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71</a:t>
            </a:fld>
            <a:endParaRPr lang="en-US" altLang="zh-CN" dirty="0"/>
          </a:p>
        </p:txBody>
      </p:sp>
      <p:sp>
        <p:nvSpPr>
          <p:cNvPr id="6" name="标题 5"/>
          <p:cNvSpPr>
            <a:spLocks noGrp="1"/>
          </p:cNvSpPr>
          <p:nvPr>
            <p:ph type="title"/>
          </p:nvPr>
        </p:nvSpPr>
        <p:spPr/>
        <p:txBody>
          <a:bodyPr/>
          <a:lstStyle/>
          <a:p>
            <a:r>
              <a:rPr lang="zh-CN" altLang="en-US">
                <a:solidFill>
                  <a:srgbClr val="FF0000"/>
                </a:solidFill>
                <a:latin typeface="Times New Roman" pitchFamily="18" charset="0"/>
                <a:cs typeface="Times New Roman" pitchFamily="18" charset="0"/>
              </a:rPr>
              <a:t>鼠标拖放举例</a:t>
            </a:r>
            <a:r>
              <a:rPr lang="en-US" altLang="zh-CN">
                <a:solidFill>
                  <a:srgbClr val="FF0000"/>
                </a:solidFill>
                <a:latin typeface="Times New Roman" pitchFamily="18" charset="0"/>
                <a:cs typeface="Times New Roman" pitchFamily="18" charset="0"/>
              </a:rPr>
              <a:t>(cont.)</a:t>
            </a:r>
            <a:endParaRPr lang="zh-CN" altLang="en-US">
              <a:solidFill>
                <a:srgbClr val="FF0000"/>
              </a:solidFill>
            </a:endParaRPr>
          </a:p>
        </p:txBody>
      </p:sp>
      <p:sp>
        <p:nvSpPr>
          <p:cNvPr id="7" name="TextBox 6"/>
          <p:cNvSpPr txBox="1"/>
          <p:nvPr/>
        </p:nvSpPr>
        <p:spPr>
          <a:xfrm>
            <a:off x="533400" y="1143000"/>
            <a:ext cx="8153400" cy="5562600"/>
          </a:xfrm>
          <a:prstGeom prst="rect">
            <a:avLst/>
          </a:prstGeom>
          <a:noFill/>
          <a:ln>
            <a:solidFill>
              <a:schemeClr val="tx1"/>
            </a:solidFill>
          </a:ln>
        </p:spPr>
        <p:txBody>
          <a:bodyPr wrap="square" rtlCol="0">
            <a:noAutofit/>
          </a:bodyPr>
          <a:lstStyle/>
          <a:p>
            <a:pPr>
              <a:spcBef>
                <a:spcPts val="0"/>
              </a:spcBef>
              <a:buNone/>
            </a:pPr>
            <a:r>
              <a:rPr lang="en-US" altLang="zh-CN" sz="2000" b="1">
                <a:latin typeface="Courier New" pitchFamily="49" charset="0"/>
                <a:cs typeface="Courier New" pitchFamily="49" charset="0"/>
              </a:rPr>
              <a:t>import javax.swing.*;</a:t>
            </a:r>
          </a:p>
          <a:p>
            <a:pPr>
              <a:spcBef>
                <a:spcPts val="0"/>
              </a:spcBef>
              <a:buNone/>
            </a:pPr>
            <a:r>
              <a:rPr lang="en-US" altLang="zh-CN" sz="2000" b="1">
                <a:latin typeface="Courier New" pitchFamily="49" charset="0"/>
                <a:cs typeface="Courier New" pitchFamily="49" charset="0"/>
              </a:rPr>
              <a:t>import java.awt.*;</a:t>
            </a:r>
          </a:p>
          <a:p>
            <a:pPr>
              <a:spcBef>
                <a:spcPts val="0"/>
              </a:spcBef>
              <a:buNone/>
            </a:pPr>
            <a:r>
              <a:rPr lang="en-US" altLang="zh-CN" sz="2000" b="1">
                <a:latin typeface="Courier New" pitchFamily="49" charset="0"/>
                <a:cs typeface="Courier New" pitchFamily="49" charset="0"/>
              </a:rPr>
              <a:t>import java.awt.event.*;</a:t>
            </a:r>
          </a:p>
          <a:p>
            <a:pPr>
              <a:spcBef>
                <a:spcPts val="0"/>
              </a:spcBef>
              <a:buNone/>
            </a:pPr>
            <a:r>
              <a:rPr lang="en-US" altLang="zh-CN" sz="2000" b="1">
                <a:latin typeface="Courier New" pitchFamily="49" charset="0"/>
                <a:cs typeface="Courier New" pitchFamily="49" charset="0"/>
              </a:rPr>
              <a:t>public class MouseEventDemo extends JPanel </a:t>
            </a:r>
          </a:p>
          <a:p>
            <a:pPr>
              <a:spcBef>
                <a:spcPts val="0"/>
              </a:spcBef>
              <a:buNone/>
            </a:pPr>
            <a:r>
              <a:rPr lang="en-US" altLang="zh-CN" sz="2000" b="1">
                <a:latin typeface="Courier New" pitchFamily="49" charset="0"/>
                <a:cs typeface="Courier New" pitchFamily="49" charset="0"/>
              </a:rPr>
              <a:t>    implements MouseMotionListener{</a:t>
            </a:r>
          </a:p>
          <a:p>
            <a:pPr>
              <a:spcBef>
                <a:spcPts val="0"/>
              </a:spcBef>
              <a:buNone/>
            </a:pPr>
            <a:r>
              <a:rPr lang="en-US" altLang="zh-CN" sz="2000" b="1">
                <a:latin typeface="Courier New" pitchFamily="49" charset="0"/>
                <a:cs typeface="Courier New" pitchFamily="49" charset="0"/>
              </a:rPr>
              <a:t>    int xVal = 0, yVal = 0;</a:t>
            </a:r>
          </a:p>
          <a:p>
            <a:pPr>
              <a:spcBef>
                <a:spcPts val="0"/>
              </a:spcBef>
              <a:buNone/>
            </a:pPr>
            <a:r>
              <a:rPr lang="en-US" altLang="zh-CN" sz="2000" b="1">
                <a:latin typeface="Courier New" pitchFamily="49" charset="0"/>
                <a:cs typeface="Courier New" pitchFamily="49" charset="0"/>
              </a:rPr>
              <a:t>    public static void main(String[] args) { </a:t>
            </a:r>
          </a:p>
          <a:p>
            <a:pPr>
              <a:spcBef>
                <a:spcPts val="0"/>
              </a:spcBef>
              <a:buNone/>
            </a:pPr>
            <a:r>
              <a:rPr lang="en-US" altLang="zh-CN" sz="2000" b="1">
                <a:latin typeface="Courier New" pitchFamily="49" charset="0"/>
                <a:cs typeface="Courier New" pitchFamily="49" charset="0"/>
              </a:rPr>
              <a:t>        MouseEventDemo demo = new MouseEventDemo();</a:t>
            </a:r>
          </a:p>
          <a:p>
            <a:pPr>
              <a:spcBef>
                <a:spcPts val="0"/>
              </a:spcBef>
              <a:buNone/>
            </a:pPr>
            <a:r>
              <a:rPr lang="en-US" altLang="zh-CN" sz="2000" b="1">
                <a:latin typeface="Courier New" pitchFamily="49" charset="0"/>
                <a:cs typeface="Courier New" pitchFamily="49" charset="0"/>
              </a:rPr>
              <a:t>        JFrame frame = new JFrame();</a:t>
            </a:r>
          </a:p>
          <a:p>
            <a:pPr>
              <a:spcBef>
                <a:spcPts val="0"/>
              </a:spcBef>
              <a:buNone/>
            </a:pPr>
            <a:r>
              <a:rPr lang="en-US" altLang="zh-CN" sz="2000" b="1">
                <a:latin typeface="Courier New" pitchFamily="49" charset="0"/>
                <a:cs typeface="Courier New" pitchFamily="49" charset="0"/>
              </a:rPr>
              <a:t>        frame.setSize(300, 300);</a:t>
            </a:r>
          </a:p>
          <a:p>
            <a:pPr>
              <a:spcBef>
                <a:spcPts val="0"/>
              </a:spcBef>
              <a:buNone/>
            </a:pPr>
            <a:r>
              <a:rPr lang="en-US" altLang="zh-CN" sz="2000" b="1">
                <a:latin typeface="Courier New" pitchFamily="49" charset="0"/>
                <a:cs typeface="Courier New" pitchFamily="49" charset="0"/>
              </a:rPr>
              <a:t>        frame.setTitle("Drag to draw");</a:t>
            </a:r>
          </a:p>
          <a:p>
            <a:pPr>
              <a:spcBef>
                <a:spcPts val="0"/>
              </a:spcBef>
              <a:buNone/>
            </a:pPr>
            <a:r>
              <a:rPr lang="en-US" altLang="zh-CN" sz="1600" b="1">
                <a:latin typeface="Courier New" pitchFamily="49" charset="0"/>
                <a:cs typeface="Courier New" pitchFamily="49" charset="0"/>
              </a:rPr>
              <a:t>          frame.setDefaultCloseOperation(JFrame.EXIT_ON_CLOSE);</a:t>
            </a:r>
          </a:p>
          <a:p>
            <a:pPr>
              <a:spcBef>
                <a:spcPts val="0"/>
              </a:spcBef>
              <a:buNone/>
            </a:pPr>
            <a:r>
              <a:rPr lang="en-US" altLang="zh-CN" sz="2000" b="1">
                <a:latin typeface="Courier New" pitchFamily="49" charset="0"/>
                <a:cs typeface="Courier New" pitchFamily="49" charset="0"/>
              </a:rPr>
              <a:t>        frame.setContentPane(demo);  </a:t>
            </a:r>
          </a:p>
          <a:p>
            <a:pPr>
              <a:lnSpc>
                <a:spcPts val="2300"/>
              </a:lnSpc>
              <a:spcBef>
                <a:spcPts val="0"/>
              </a:spcBef>
              <a:buNone/>
            </a:pPr>
            <a:r>
              <a:rPr lang="en-US" altLang="zh-CN" sz="2000" b="1">
                <a:latin typeface="Courier New" pitchFamily="49" charset="0"/>
                <a:cs typeface="Courier New" pitchFamily="49" charset="0"/>
              </a:rPr>
              <a:t>        demo.addMouseMotionListener(demo); </a:t>
            </a:r>
          </a:p>
          <a:p>
            <a:pPr>
              <a:lnSpc>
                <a:spcPts val="2300"/>
              </a:lnSpc>
              <a:spcBef>
                <a:spcPts val="0"/>
              </a:spcBef>
              <a:buNone/>
            </a:pPr>
            <a:r>
              <a:rPr lang="en-US" altLang="zh-CN" sz="2000" b="1">
                <a:latin typeface="Courier New" pitchFamily="49" charset="0"/>
                <a:cs typeface="Courier New" pitchFamily="49" charset="0"/>
              </a:rPr>
              <a:t>        frame.setVisible(true);                        </a:t>
            </a:r>
          </a:p>
          <a:p>
            <a:pPr>
              <a:lnSpc>
                <a:spcPts val="2300"/>
              </a:lnSpc>
              <a:spcBef>
                <a:spcPts val="0"/>
              </a:spcBef>
              <a:buNone/>
            </a:pPr>
            <a:r>
              <a:rPr lang="en-US" altLang="zh-CN" sz="2000" b="1">
                <a:latin typeface="Courier New" pitchFamily="49" charset="0"/>
                <a:cs typeface="Courier New" pitchFamily="49" charset="0"/>
              </a:rPr>
              <a:t>    }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72</a:t>
            </a:fld>
            <a:endParaRPr lang="en-US" altLang="zh-CN" dirty="0"/>
          </a:p>
        </p:txBody>
      </p:sp>
      <p:sp>
        <p:nvSpPr>
          <p:cNvPr id="6" name="标题 5"/>
          <p:cNvSpPr>
            <a:spLocks noGrp="1"/>
          </p:cNvSpPr>
          <p:nvPr>
            <p:ph type="title"/>
          </p:nvPr>
        </p:nvSpPr>
        <p:spPr/>
        <p:txBody>
          <a:bodyPr/>
          <a:lstStyle/>
          <a:p>
            <a:r>
              <a:rPr lang="zh-CN" altLang="en-US">
                <a:latin typeface="Times New Roman" pitchFamily="18" charset="0"/>
                <a:cs typeface="Times New Roman" pitchFamily="18" charset="0"/>
              </a:rPr>
              <a:t>鼠标拖放举例</a:t>
            </a:r>
            <a:r>
              <a:rPr lang="en-US" altLang="zh-CN">
                <a:latin typeface="Times New Roman" pitchFamily="18" charset="0"/>
                <a:cs typeface="Times New Roman" pitchFamily="18" charset="0"/>
              </a:rPr>
              <a:t>(cont.)</a:t>
            </a:r>
            <a:endParaRPr lang="zh-CN" altLang="en-US"/>
          </a:p>
        </p:txBody>
      </p:sp>
      <p:sp>
        <p:nvSpPr>
          <p:cNvPr id="7" name="TextBox 6"/>
          <p:cNvSpPr txBox="1"/>
          <p:nvPr/>
        </p:nvSpPr>
        <p:spPr>
          <a:xfrm>
            <a:off x="304800" y="1503179"/>
            <a:ext cx="8458200" cy="3041858"/>
          </a:xfrm>
          <a:prstGeom prst="rect">
            <a:avLst/>
          </a:prstGeom>
          <a:noFill/>
          <a:ln>
            <a:solidFill>
              <a:schemeClr val="tx1"/>
            </a:solidFill>
          </a:ln>
        </p:spPr>
        <p:txBody>
          <a:bodyPr wrap="square" rtlCol="0">
            <a:spAutoFit/>
          </a:bodyPr>
          <a:lstStyle/>
          <a:p>
            <a:pPr>
              <a:lnSpc>
                <a:spcPts val="2300"/>
              </a:lnSpc>
              <a:spcBef>
                <a:spcPts val="0"/>
              </a:spcBef>
              <a:buNone/>
            </a:pPr>
            <a:r>
              <a:rPr lang="en-US" altLang="zh-CN" sz="2000" b="1">
                <a:latin typeface="Courier New" pitchFamily="49" charset="0"/>
                <a:cs typeface="Courier New" pitchFamily="49" charset="0"/>
              </a:rPr>
              <a:t>    public void </a:t>
            </a:r>
            <a:r>
              <a:rPr lang="en-US" altLang="zh-CN" sz="2000" b="1">
                <a:solidFill>
                  <a:srgbClr val="0000FF"/>
                </a:solidFill>
                <a:latin typeface="Courier New" pitchFamily="49" charset="0"/>
                <a:cs typeface="Courier New" pitchFamily="49" charset="0"/>
              </a:rPr>
              <a:t>paintComponent</a:t>
            </a:r>
            <a:r>
              <a:rPr lang="en-US" altLang="zh-CN" sz="2000" b="1">
                <a:latin typeface="Courier New" pitchFamily="49" charset="0"/>
                <a:cs typeface="Courier New" pitchFamily="49" charset="0"/>
              </a:rPr>
              <a:t>(Graphics g) {</a:t>
            </a:r>
          </a:p>
          <a:p>
            <a:pPr>
              <a:lnSpc>
                <a:spcPts val="2300"/>
              </a:lnSpc>
              <a:spcBef>
                <a:spcPts val="0"/>
              </a:spcBef>
              <a:buNone/>
            </a:pPr>
            <a:r>
              <a:rPr lang="en-US" altLang="zh-CN" sz="2000" b="1">
                <a:latin typeface="Courier New" pitchFamily="49" charset="0"/>
                <a:cs typeface="Courier New" pitchFamily="49" charset="0"/>
              </a:rPr>
              <a:t>        g.fillOval(xVal, yVal, 4, 4);</a:t>
            </a:r>
          </a:p>
          <a:p>
            <a:pPr>
              <a:lnSpc>
                <a:spcPts val="2300"/>
              </a:lnSpc>
              <a:spcBef>
                <a:spcPts val="0"/>
              </a:spcBef>
              <a:buNone/>
            </a:pPr>
            <a:r>
              <a:rPr lang="en-US" altLang="zh-CN" sz="2000" b="1">
                <a:latin typeface="Courier New" pitchFamily="49" charset="0"/>
                <a:cs typeface="Courier New" pitchFamily="49" charset="0"/>
              </a:rPr>
              <a:t>    }</a:t>
            </a:r>
          </a:p>
          <a:p>
            <a:pPr>
              <a:lnSpc>
                <a:spcPts val="2300"/>
              </a:lnSpc>
              <a:spcBef>
                <a:spcPts val="0"/>
              </a:spcBef>
              <a:buNone/>
            </a:pPr>
            <a:r>
              <a:rPr lang="en-US" altLang="zh-CN" sz="2000" b="1">
                <a:latin typeface="Courier New" pitchFamily="49" charset="0"/>
                <a:cs typeface="Courier New" pitchFamily="49" charset="0"/>
              </a:rPr>
              <a:t>    public void </a:t>
            </a:r>
            <a:r>
              <a:rPr lang="en-US" altLang="zh-CN" sz="2000" b="1">
                <a:solidFill>
                  <a:srgbClr val="0000FF"/>
                </a:solidFill>
                <a:latin typeface="Courier New" pitchFamily="49" charset="0"/>
                <a:cs typeface="Courier New" pitchFamily="49" charset="0"/>
              </a:rPr>
              <a:t>mouseDragged</a:t>
            </a:r>
            <a:r>
              <a:rPr lang="en-US" altLang="zh-CN" sz="2000" b="1">
                <a:latin typeface="Courier New" pitchFamily="49" charset="0"/>
                <a:cs typeface="Courier New" pitchFamily="49" charset="0"/>
              </a:rPr>
              <a:t>( MouseEvent e ) {</a:t>
            </a:r>
          </a:p>
          <a:p>
            <a:pPr>
              <a:lnSpc>
                <a:spcPts val="2300"/>
              </a:lnSpc>
              <a:spcBef>
                <a:spcPts val="0"/>
              </a:spcBef>
              <a:buNone/>
            </a:pPr>
            <a:r>
              <a:rPr lang="en-US" altLang="zh-CN" sz="2000" b="1">
                <a:latin typeface="Courier New" pitchFamily="49" charset="0"/>
                <a:cs typeface="Courier New" pitchFamily="49" charset="0"/>
              </a:rPr>
              <a:t>        xVal = e.getX();</a:t>
            </a:r>
          </a:p>
          <a:p>
            <a:pPr>
              <a:lnSpc>
                <a:spcPts val="2300"/>
              </a:lnSpc>
              <a:spcBef>
                <a:spcPts val="0"/>
              </a:spcBef>
              <a:buNone/>
            </a:pPr>
            <a:r>
              <a:rPr lang="en-US" altLang="zh-CN" sz="2000" b="1">
                <a:latin typeface="Courier New" pitchFamily="49" charset="0"/>
                <a:cs typeface="Courier New" pitchFamily="49" charset="0"/>
              </a:rPr>
              <a:t>        yVal = e.getY();</a:t>
            </a:r>
          </a:p>
          <a:p>
            <a:pPr>
              <a:lnSpc>
                <a:spcPts val="2300"/>
              </a:lnSpc>
              <a:spcBef>
                <a:spcPts val="0"/>
              </a:spcBef>
              <a:buNone/>
            </a:pPr>
            <a:r>
              <a:rPr lang="en-US" altLang="zh-CN" sz="2000" b="1">
                <a:latin typeface="Courier New" pitchFamily="49" charset="0"/>
                <a:cs typeface="Courier New" pitchFamily="49" charset="0"/>
              </a:rPr>
              <a:t>        repaint();</a:t>
            </a:r>
          </a:p>
          <a:p>
            <a:pPr>
              <a:lnSpc>
                <a:spcPts val="2300"/>
              </a:lnSpc>
              <a:spcBef>
                <a:spcPts val="0"/>
              </a:spcBef>
              <a:buNone/>
            </a:pPr>
            <a:r>
              <a:rPr lang="en-US" altLang="zh-CN" sz="2000" b="1">
                <a:latin typeface="Courier New" pitchFamily="49" charset="0"/>
                <a:cs typeface="Courier New" pitchFamily="49" charset="0"/>
              </a:rPr>
              <a:t>    }</a:t>
            </a:r>
          </a:p>
          <a:p>
            <a:pPr>
              <a:lnSpc>
                <a:spcPts val="2300"/>
              </a:lnSpc>
              <a:spcBef>
                <a:spcPts val="0"/>
              </a:spcBef>
              <a:buNone/>
            </a:pPr>
            <a:r>
              <a:rPr lang="en-US" altLang="zh-CN" sz="2000" b="1">
                <a:latin typeface="Courier New" pitchFamily="49" charset="0"/>
                <a:cs typeface="Courier New" pitchFamily="49" charset="0"/>
              </a:rPr>
              <a:t>    </a:t>
            </a:r>
            <a:r>
              <a:rPr lang="en-US" altLang="zh-CN" b="1">
                <a:latin typeface="Courier New" pitchFamily="49" charset="0"/>
                <a:cs typeface="Courier New" pitchFamily="49" charset="0"/>
              </a:rPr>
              <a:t>public void mouseMoved( MouseEvent e ) { }</a:t>
            </a:r>
          </a:p>
          <a:p>
            <a:pPr>
              <a:lnSpc>
                <a:spcPts val="2300"/>
              </a:lnSpc>
              <a:spcBef>
                <a:spcPts val="0"/>
              </a:spcBef>
              <a:buNone/>
            </a:pPr>
            <a:r>
              <a:rPr lang="en-US" altLang="zh-CN" sz="2000" b="1">
                <a:latin typeface="Courier New" pitchFamily="49" charset="0"/>
                <a:cs typeface="Courier New" pitchFamily="49" charset="0"/>
              </a:rPr>
              <a:t>}</a:t>
            </a:r>
          </a:p>
        </p:txBody>
      </p:sp>
      <p:pic>
        <p:nvPicPr>
          <p:cNvPr id="5" name="图片 4" descr="无标题.jpg"/>
          <p:cNvPicPr>
            <a:picLocks noChangeAspect="1"/>
          </p:cNvPicPr>
          <p:nvPr/>
        </p:nvPicPr>
        <p:blipFill>
          <a:blip r:embed="rId2" cstate="print"/>
          <a:stretch>
            <a:fillRect/>
          </a:stretch>
        </p:blipFill>
        <p:spPr>
          <a:xfrm>
            <a:off x="6019800" y="3200400"/>
            <a:ext cx="2952750" cy="2952750"/>
          </a:xfrm>
          <a:prstGeom prst="rect">
            <a:avLst/>
          </a:prstGeom>
        </p:spPr>
      </p:pic>
    </p:spTree>
    <p:extLst>
      <p:ext uri="{BB962C8B-B14F-4D97-AF65-F5344CB8AC3E}">
        <p14:creationId xmlns:p14="http://schemas.microsoft.com/office/powerpoint/2010/main" val="425315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73</a:t>
            </a:fld>
            <a:endParaRPr lang="en-US" altLang="zh-CN" dirty="0"/>
          </a:p>
        </p:txBody>
      </p:sp>
      <p:sp>
        <p:nvSpPr>
          <p:cNvPr id="6" name="标题 5"/>
          <p:cNvSpPr>
            <a:spLocks noGrp="1"/>
          </p:cNvSpPr>
          <p:nvPr>
            <p:ph type="title"/>
          </p:nvPr>
        </p:nvSpPr>
        <p:spPr/>
        <p:txBody>
          <a:bodyPr/>
          <a:lstStyle/>
          <a:p>
            <a:r>
              <a:rPr lang="zh-CN" altLang="en-US">
                <a:solidFill>
                  <a:srgbClr val="FF0000"/>
                </a:solidFill>
                <a:latin typeface="Times New Roman" pitchFamily="18" charset="0"/>
                <a:cs typeface="Times New Roman" pitchFamily="18" charset="0"/>
              </a:rPr>
              <a:t>改进版</a:t>
            </a:r>
            <a:endParaRPr lang="zh-CN" altLang="en-US">
              <a:solidFill>
                <a:srgbClr val="FF0000"/>
              </a:solidFill>
            </a:endParaRPr>
          </a:p>
        </p:txBody>
      </p:sp>
      <p:sp>
        <p:nvSpPr>
          <p:cNvPr id="7" name="TextBox 6"/>
          <p:cNvSpPr txBox="1"/>
          <p:nvPr/>
        </p:nvSpPr>
        <p:spPr>
          <a:xfrm>
            <a:off x="533400" y="1143000"/>
            <a:ext cx="8153400" cy="5562600"/>
          </a:xfrm>
          <a:prstGeom prst="rect">
            <a:avLst/>
          </a:prstGeom>
          <a:noFill/>
          <a:ln>
            <a:solidFill>
              <a:schemeClr val="tx1"/>
            </a:solidFill>
          </a:ln>
        </p:spPr>
        <p:txBody>
          <a:bodyPr wrap="square" rtlCol="0">
            <a:noAutofit/>
          </a:bodyPr>
          <a:lstStyle/>
          <a:p>
            <a:pPr>
              <a:spcBef>
                <a:spcPts val="0"/>
              </a:spcBef>
              <a:buNone/>
            </a:pPr>
            <a:r>
              <a:rPr lang="en-US" altLang="zh-CN" sz="2000" b="1">
                <a:latin typeface="Courier New" pitchFamily="49" charset="0"/>
                <a:cs typeface="Courier New" pitchFamily="49" charset="0"/>
              </a:rPr>
              <a:t>import javax.swing.*;</a:t>
            </a:r>
          </a:p>
          <a:p>
            <a:pPr>
              <a:spcBef>
                <a:spcPts val="0"/>
              </a:spcBef>
              <a:buNone/>
            </a:pPr>
            <a:r>
              <a:rPr lang="en-US" altLang="zh-CN" sz="2000" b="1">
                <a:latin typeface="Courier New" pitchFamily="49" charset="0"/>
                <a:cs typeface="Courier New" pitchFamily="49" charset="0"/>
              </a:rPr>
              <a:t>import java.awt.*;</a:t>
            </a:r>
          </a:p>
          <a:p>
            <a:pPr>
              <a:spcBef>
                <a:spcPts val="0"/>
              </a:spcBef>
              <a:buNone/>
            </a:pPr>
            <a:r>
              <a:rPr lang="en-US" altLang="zh-CN" sz="2000" b="1">
                <a:latin typeface="Courier New" pitchFamily="49" charset="0"/>
                <a:cs typeface="Courier New" pitchFamily="49" charset="0"/>
              </a:rPr>
              <a:t>import java.awt.event.*;</a:t>
            </a:r>
          </a:p>
          <a:p>
            <a:pPr>
              <a:spcBef>
                <a:spcPts val="0"/>
              </a:spcBef>
              <a:buNone/>
            </a:pPr>
            <a:r>
              <a:rPr lang="en-US" altLang="zh-CN" sz="2000" b="1">
                <a:latin typeface="Courier New" pitchFamily="49" charset="0"/>
                <a:cs typeface="Courier New" pitchFamily="49" charset="0"/>
              </a:rPr>
              <a:t>public class MouseEventDemo extends JPanel </a:t>
            </a:r>
          </a:p>
          <a:p>
            <a:pPr>
              <a:spcBef>
                <a:spcPts val="0"/>
              </a:spcBef>
              <a:buNone/>
            </a:pPr>
            <a:r>
              <a:rPr lang="en-US" altLang="zh-CN" sz="2000" b="1">
                <a:latin typeface="Courier New" pitchFamily="49" charset="0"/>
                <a:cs typeface="Courier New" pitchFamily="49" charset="0"/>
              </a:rPr>
              <a:t>    implements MouseMotionListener, MouseListener{</a:t>
            </a:r>
          </a:p>
          <a:p>
            <a:pPr>
              <a:spcBef>
                <a:spcPts val="0"/>
              </a:spcBef>
              <a:buNone/>
            </a:pPr>
            <a:r>
              <a:rPr lang="en-US" altLang="zh-CN" sz="2000" b="1">
                <a:latin typeface="Courier New" pitchFamily="49" charset="0"/>
                <a:cs typeface="Courier New" pitchFamily="49" charset="0"/>
              </a:rPr>
              <a:t>    int xVal = 0, yVal = 0;</a:t>
            </a:r>
          </a:p>
          <a:p>
            <a:pPr>
              <a:spcBef>
                <a:spcPts val="0"/>
              </a:spcBef>
              <a:buNone/>
            </a:pPr>
            <a:r>
              <a:rPr lang="en-US" altLang="zh-CN" sz="2000" b="1">
                <a:latin typeface="Courier New" pitchFamily="49" charset="0"/>
                <a:cs typeface="Courier New" pitchFamily="49" charset="0"/>
              </a:rPr>
              <a:t>    boolean bPressed = false;       </a:t>
            </a:r>
          </a:p>
          <a:p>
            <a:pPr>
              <a:spcBef>
                <a:spcPts val="0"/>
              </a:spcBef>
              <a:buNone/>
            </a:pPr>
            <a:r>
              <a:rPr lang="en-US" altLang="zh-CN" sz="2000" b="1">
                <a:latin typeface="Courier New" pitchFamily="49" charset="0"/>
                <a:cs typeface="Courier New" pitchFamily="49" charset="0"/>
              </a:rPr>
              <a:t>    public static void main(String[] args) { </a:t>
            </a:r>
          </a:p>
          <a:p>
            <a:pPr>
              <a:spcBef>
                <a:spcPts val="0"/>
              </a:spcBef>
              <a:buNone/>
            </a:pPr>
            <a:r>
              <a:rPr lang="en-US" altLang="zh-CN" sz="2000" b="1">
                <a:latin typeface="Courier New" pitchFamily="49" charset="0"/>
                <a:cs typeface="Courier New" pitchFamily="49" charset="0"/>
              </a:rPr>
              <a:t>        MouseEventDemo demo = new MouseEventDemo();</a:t>
            </a:r>
          </a:p>
          <a:p>
            <a:pPr>
              <a:spcBef>
                <a:spcPts val="0"/>
              </a:spcBef>
              <a:buNone/>
            </a:pPr>
            <a:r>
              <a:rPr lang="en-US" altLang="zh-CN" sz="2000" b="1">
                <a:latin typeface="Courier New" pitchFamily="49" charset="0"/>
                <a:cs typeface="Courier New" pitchFamily="49" charset="0"/>
              </a:rPr>
              <a:t>        JFrame frame = new JFrame();</a:t>
            </a:r>
          </a:p>
          <a:p>
            <a:pPr>
              <a:spcBef>
                <a:spcPts val="0"/>
              </a:spcBef>
              <a:buNone/>
            </a:pPr>
            <a:r>
              <a:rPr lang="en-US" altLang="zh-CN" sz="2000" b="1">
                <a:latin typeface="Courier New" pitchFamily="49" charset="0"/>
                <a:cs typeface="Courier New" pitchFamily="49" charset="0"/>
              </a:rPr>
              <a:t>        frame.setSize(300, 300);</a:t>
            </a:r>
          </a:p>
          <a:p>
            <a:pPr>
              <a:spcBef>
                <a:spcPts val="0"/>
              </a:spcBef>
              <a:buNone/>
            </a:pPr>
            <a:r>
              <a:rPr lang="en-US" altLang="zh-CN" sz="2000" b="1">
                <a:latin typeface="Courier New" pitchFamily="49" charset="0"/>
                <a:cs typeface="Courier New" pitchFamily="49" charset="0"/>
              </a:rPr>
              <a:t>        frame.setTitle("Drag to draw");</a:t>
            </a:r>
          </a:p>
          <a:p>
            <a:pPr>
              <a:spcBef>
                <a:spcPts val="0"/>
              </a:spcBef>
              <a:buNone/>
            </a:pPr>
            <a:r>
              <a:rPr lang="en-US" altLang="zh-CN" sz="1600" b="1">
                <a:latin typeface="Courier New" pitchFamily="49" charset="0"/>
                <a:cs typeface="Courier New" pitchFamily="49" charset="0"/>
              </a:rPr>
              <a:t>          frame.setDefaultCloseOperation(JFrame.EXIT_ON_CLOSE);</a:t>
            </a:r>
          </a:p>
          <a:p>
            <a:pPr>
              <a:spcBef>
                <a:spcPts val="0"/>
              </a:spcBef>
              <a:buNone/>
            </a:pPr>
            <a:r>
              <a:rPr lang="en-US" altLang="zh-CN" sz="2000" b="1">
                <a:latin typeface="Courier New" pitchFamily="49" charset="0"/>
                <a:cs typeface="Courier New" pitchFamily="49" charset="0"/>
              </a:rPr>
              <a:t>        frame.setContentPane(demo);  </a:t>
            </a:r>
          </a:p>
          <a:p>
            <a:pPr>
              <a:lnSpc>
                <a:spcPts val="2300"/>
              </a:lnSpc>
              <a:spcBef>
                <a:spcPts val="0"/>
              </a:spcBef>
              <a:buNone/>
            </a:pPr>
            <a:r>
              <a:rPr lang="en-US" altLang="zh-CN" sz="2000" b="1">
                <a:latin typeface="Courier New" pitchFamily="49" charset="0"/>
                <a:cs typeface="Courier New" pitchFamily="49" charset="0"/>
              </a:rPr>
              <a:t>        demo.addMouseMotionListener(demo); </a:t>
            </a:r>
          </a:p>
          <a:p>
            <a:pPr>
              <a:lnSpc>
                <a:spcPts val="2300"/>
              </a:lnSpc>
              <a:spcBef>
                <a:spcPts val="0"/>
              </a:spcBef>
              <a:buNone/>
            </a:pPr>
            <a:r>
              <a:rPr lang="en-US" altLang="zh-CN" sz="2000" b="1">
                <a:latin typeface="Courier New" pitchFamily="49" charset="0"/>
                <a:cs typeface="Courier New" pitchFamily="49" charset="0"/>
              </a:rPr>
              <a:t>        demo.addMouseListener(demo); </a:t>
            </a:r>
          </a:p>
          <a:p>
            <a:pPr>
              <a:lnSpc>
                <a:spcPts val="2300"/>
              </a:lnSpc>
              <a:spcBef>
                <a:spcPts val="0"/>
              </a:spcBef>
              <a:buNone/>
            </a:pPr>
            <a:r>
              <a:rPr lang="en-US" altLang="zh-CN" sz="2000" b="1">
                <a:latin typeface="Courier New" pitchFamily="49" charset="0"/>
                <a:cs typeface="Courier New" pitchFamily="49" charset="0"/>
              </a:rPr>
              <a:t>        frame.setVisible(true);                        </a:t>
            </a:r>
          </a:p>
          <a:p>
            <a:pPr>
              <a:lnSpc>
                <a:spcPts val="2300"/>
              </a:lnSpc>
              <a:spcBef>
                <a:spcPts val="0"/>
              </a:spcBef>
              <a:buNone/>
            </a:pPr>
            <a:r>
              <a:rPr lang="en-US" altLang="zh-CN" sz="2000" b="1">
                <a:latin typeface="Courier New" pitchFamily="49" charset="0"/>
                <a:cs typeface="Courier New" pitchFamily="49" charset="0"/>
              </a:rPr>
              <a:t>    }      </a:t>
            </a:r>
          </a:p>
        </p:txBody>
      </p:sp>
    </p:spTree>
    <p:extLst>
      <p:ext uri="{BB962C8B-B14F-4D97-AF65-F5344CB8AC3E}">
        <p14:creationId xmlns:p14="http://schemas.microsoft.com/office/powerpoint/2010/main" val="7690376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74</a:t>
            </a:fld>
            <a:endParaRPr lang="en-US" altLang="zh-CN" dirty="0"/>
          </a:p>
        </p:txBody>
      </p:sp>
      <p:sp>
        <p:nvSpPr>
          <p:cNvPr id="6" name="标题 5"/>
          <p:cNvSpPr>
            <a:spLocks noGrp="1"/>
          </p:cNvSpPr>
          <p:nvPr>
            <p:ph type="title"/>
          </p:nvPr>
        </p:nvSpPr>
        <p:spPr/>
        <p:txBody>
          <a:bodyPr/>
          <a:lstStyle/>
          <a:p>
            <a:r>
              <a:rPr lang="zh-CN" altLang="en-US">
                <a:latin typeface="Times New Roman" pitchFamily="18" charset="0"/>
                <a:cs typeface="Times New Roman" pitchFamily="18" charset="0"/>
              </a:rPr>
              <a:t>改进版</a:t>
            </a:r>
            <a:r>
              <a:rPr lang="en-US" altLang="zh-CN">
                <a:latin typeface="Times New Roman" pitchFamily="18" charset="0"/>
                <a:cs typeface="Times New Roman" pitchFamily="18" charset="0"/>
              </a:rPr>
              <a:t>(cont.)</a:t>
            </a:r>
            <a:endParaRPr lang="zh-CN" altLang="en-US"/>
          </a:p>
        </p:txBody>
      </p:sp>
      <p:sp>
        <p:nvSpPr>
          <p:cNvPr id="7" name="TextBox 6"/>
          <p:cNvSpPr txBox="1"/>
          <p:nvPr/>
        </p:nvSpPr>
        <p:spPr>
          <a:xfrm>
            <a:off x="304800" y="1503179"/>
            <a:ext cx="8458200" cy="4516621"/>
          </a:xfrm>
          <a:prstGeom prst="rect">
            <a:avLst/>
          </a:prstGeom>
          <a:noFill/>
          <a:ln>
            <a:solidFill>
              <a:schemeClr val="tx1"/>
            </a:solidFill>
          </a:ln>
        </p:spPr>
        <p:txBody>
          <a:bodyPr wrap="square" rtlCol="0">
            <a:spAutoFit/>
          </a:bodyPr>
          <a:lstStyle/>
          <a:p>
            <a:pPr>
              <a:lnSpc>
                <a:spcPts val="2300"/>
              </a:lnSpc>
              <a:spcBef>
                <a:spcPts val="0"/>
              </a:spcBef>
              <a:buNone/>
            </a:pPr>
            <a:r>
              <a:rPr lang="en-US" altLang="zh-CN" sz="2000" b="1">
                <a:latin typeface="Courier New" pitchFamily="49" charset="0"/>
                <a:cs typeface="Courier New" pitchFamily="49" charset="0"/>
              </a:rPr>
              <a:t>    public void </a:t>
            </a:r>
            <a:r>
              <a:rPr lang="en-US" altLang="zh-CN" sz="2000" b="1">
                <a:solidFill>
                  <a:srgbClr val="0000FF"/>
                </a:solidFill>
                <a:latin typeface="Courier New" pitchFamily="49" charset="0"/>
                <a:cs typeface="Courier New" pitchFamily="49" charset="0"/>
              </a:rPr>
              <a:t>paintComponent</a:t>
            </a:r>
            <a:r>
              <a:rPr lang="en-US" altLang="zh-CN" sz="2000" b="1">
                <a:latin typeface="Courier New" pitchFamily="49" charset="0"/>
                <a:cs typeface="Courier New" pitchFamily="49" charset="0"/>
              </a:rPr>
              <a:t>(Graphics g) {</a:t>
            </a:r>
          </a:p>
          <a:p>
            <a:pPr>
              <a:lnSpc>
                <a:spcPts val="2300"/>
              </a:lnSpc>
              <a:spcBef>
                <a:spcPts val="0"/>
              </a:spcBef>
              <a:buNone/>
            </a:pPr>
            <a:r>
              <a:rPr lang="en-US" altLang="zh-CN" sz="2000" b="1">
                <a:latin typeface="Courier New" pitchFamily="49" charset="0"/>
                <a:cs typeface="Courier New" pitchFamily="49" charset="0"/>
              </a:rPr>
              <a:t>        if(bPressed) g.fillOval(xVal, yVal, 4, 4);</a:t>
            </a:r>
          </a:p>
          <a:p>
            <a:pPr>
              <a:lnSpc>
                <a:spcPts val="2300"/>
              </a:lnSpc>
              <a:spcBef>
                <a:spcPts val="0"/>
              </a:spcBef>
              <a:buNone/>
            </a:pPr>
            <a:r>
              <a:rPr lang="en-US" altLang="zh-CN" sz="2000" b="1">
                <a:latin typeface="Courier New" pitchFamily="49" charset="0"/>
                <a:cs typeface="Courier New" pitchFamily="49" charset="0"/>
              </a:rPr>
              <a:t>    }</a:t>
            </a:r>
          </a:p>
          <a:p>
            <a:pPr>
              <a:lnSpc>
                <a:spcPts val="2300"/>
              </a:lnSpc>
              <a:spcBef>
                <a:spcPts val="0"/>
              </a:spcBef>
              <a:buNone/>
            </a:pPr>
            <a:r>
              <a:rPr lang="en-US" altLang="zh-CN" sz="2000" b="1">
                <a:latin typeface="Courier New" pitchFamily="49" charset="0"/>
                <a:cs typeface="Courier New" pitchFamily="49" charset="0"/>
              </a:rPr>
              <a:t>    public void </a:t>
            </a:r>
            <a:r>
              <a:rPr lang="en-US" altLang="zh-CN" sz="2000" b="1">
                <a:solidFill>
                  <a:srgbClr val="0000FF"/>
                </a:solidFill>
                <a:latin typeface="Courier New" pitchFamily="49" charset="0"/>
                <a:cs typeface="Courier New" pitchFamily="49" charset="0"/>
              </a:rPr>
              <a:t>mouseDragged</a:t>
            </a:r>
            <a:r>
              <a:rPr lang="en-US" altLang="zh-CN" sz="2000" b="1">
                <a:latin typeface="Courier New" pitchFamily="49" charset="0"/>
                <a:cs typeface="Courier New" pitchFamily="49" charset="0"/>
              </a:rPr>
              <a:t>( MouseEvent e ) {</a:t>
            </a:r>
          </a:p>
          <a:p>
            <a:pPr>
              <a:lnSpc>
                <a:spcPts val="2300"/>
              </a:lnSpc>
              <a:spcBef>
                <a:spcPts val="0"/>
              </a:spcBef>
              <a:buNone/>
            </a:pPr>
            <a:r>
              <a:rPr lang="en-US" altLang="zh-CN" sz="2000" b="1">
                <a:latin typeface="Courier New" pitchFamily="49" charset="0"/>
                <a:cs typeface="Courier New" pitchFamily="49" charset="0"/>
              </a:rPr>
              <a:t>        xVal = e.getX();</a:t>
            </a:r>
          </a:p>
          <a:p>
            <a:pPr>
              <a:lnSpc>
                <a:spcPts val="2300"/>
              </a:lnSpc>
              <a:spcBef>
                <a:spcPts val="0"/>
              </a:spcBef>
              <a:buNone/>
            </a:pPr>
            <a:r>
              <a:rPr lang="en-US" altLang="zh-CN" sz="2000" b="1">
                <a:latin typeface="Courier New" pitchFamily="49" charset="0"/>
                <a:cs typeface="Courier New" pitchFamily="49" charset="0"/>
              </a:rPr>
              <a:t>        yVal = e.getY();</a:t>
            </a:r>
          </a:p>
          <a:p>
            <a:pPr>
              <a:lnSpc>
                <a:spcPts val="2300"/>
              </a:lnSpc>
              <a:spcBef>
                <a:spcPts val="0"/>
              </a:spcBef>
              <a:buNone/>
            </a:pPr>
            <a:r>
              <a:rPr lang="en-US" altLang="zh-CN" sz="2000" b="1">
                <a:latin typeface="Courier New" pitchFamily="49" charset="0"/>
                <a:cs typeface="Courier New" pitchFamily="49" charset="0"/>
              </a:rPr>
              <a:t>        repaint();</a:t>
            </a:r>
          </a:p>
          <a:p>
            <a:pPr>
              <a:lnSpc>
                <a:spcPts val="2300"/>
              </a:lnSpc>
              <a:spcBef>
                <a:spcPts val="0"/>
              </a:spcBef>
              <a:buNone/>
            </a:pPr>
            <a:r>
              <a:rPr lang="en-US" altLang="zh-CN" sz="2000" b="1">
                <a:latin typeface="Courier New" pitchFamily="49" charset="0"/>
                <a:cs typeface="Courier New" pitchFamily="49" charset="0"/>
              </a:rPr>
              <a:t>    }</a:t>
            </a:r>
          </a:p>
          <a:p>
            <a:pPr>
              <a:lnSpc>
                <a:spcPts val="2300"/>
              </a:lnSpc>
              <a:spcBef>
                <a:spcPts val="0"/>
              </a:spcBef>
              <a:buNone/>
            </a:pPr>
            <a:r>
              <a:rPr lang="en-US" altLang="zh-CN" sz="2000" b="1">
                <a:latin typeface="Courier New" pitchFamily="49" charset="0"/>
                <a:cs typeface="Courier New" pitchFamily="49" charset="0"/>
              </a:rPr>
              <a:t>    </a:t>
            </a:r>
            <a:r>
              <a:rPr lang="en-US" altLang="zh-CN" b="1">
                <a:latin typeface="Courier New" pitchFamily="49" charset="0"/>
                <a:cs typeface="Courier New" pitchFamily="49" charset="0"/>
              </a:rPr>
              <a:t>public void mouseMoved( MouseEvent e ) { }</a:t>
            </a:r>
          </a:p>
          <a:p>
            <a:pPr>
              <a:lnSpc>
                <a:spcPts val="2300"/>
              </a:lnSpc>
              <a:spcBef>
                <a:spcPts val="0"/>
              </a:spcBef>
              <a:buNone/>
            </a:pPr>
            <a:r>
              <a:rPr lang="en-US" altLang="zh-CN" sz="2000" b="1">
                <a:latin typeface="Courier New" pitchFamily="49" charset="0"/>
                <a:cs typeface="Courier New" pitchFamily="49" charset="0"/>
              </a:rPr>
              <a:t>    </a:t>
            </a:r>
            <a:r>
              <a:rPr lang="en-US" altLang="zh-CN" b="1">
                <a:latin typeface="Courier New" pitchFamily="49" charset="0"/>
                <a:cs typeface="Courier New" pitchFamily="49" charset="0"/>
              </a:rPr>
              <a:t>public void </a:t>
            </a:r>
            <a:r>
              <a:rPr lang="en-US" altLang="zh-CN" b="1">
                <a:solidFill>
                  <a:srgbClr val="0000FF"/>
                </a:solidFill>
                <a:latin typeface="Courier New" pitchFamily="49" charset="0"/>
                <a:cs typeface="Courier New" pitchFamily="49" charset="0"/>
              </a:rPr>
              <a:t>mousePressed</a:t>
            </a:r>
            <a:r>
              <a:rPr lang="en-US" altLang="zh-CN" b="1">
                <a:latin typeface="Courier New" pitchFamily="49" charset="0"/>
                <a:cs typeface="Courier New" pitchFamily="49" charset="0"/>
              </a:rPr>
              <a:t>(MouseEvent e){bPressed = true;}</a:t>
            </a:r>
          </a:p>
          <a:p>
            <a:pPr>
              <a:lnSpc>
                <a:spcPts val="2300"/>
              </a:lnSpc>
              <a:spcBef>
                <a:spcPts val="0"/>
              </a:spcBef>
              <a:buNone/>
            </a:pPr>
            <a:r>
              <a:rPr lang="en-US" altLang="zh-CN" sz="2000" b="1">
                <a:latin typeface="Courier New" pitchFamily="49" charset="0"/>
                <a:cs typeface="Courier New" pitchFamily="49" charset="0"/>
              </a:rPr>
              <a:t>    </a:t>
            </a:r>
            <a:r>
              <a:rPr lang="en-US" altLang="zh-CN" b="1">
                <a:latin typeface="Courier New" pitchFamily="49" charset="0"/>
                <a:cs typeface="Courier New" pitchFamily="49" charset="0"/>
              </a:rPr>
              <a:t>public void </a:t>
            </a:r>
            <a:r>
              <a:rPr lang="en-US" altLang="zh-CN" b="1">
                <a:solidFill>
                  <a:srgbClr val="0000FF"/>
                </a:solidFill>
                <a:latin typeface="Courier New" pitchFamily="49" charset="0"/>
                <a:cs typeface="Courier New" pitchFamily="49" charset="0"/>
              </a:rPr>
              <a:t>mouseReleased</a:t>
            </a:r>
            <a:r>
              <a:rPr lang="en-US" altLang="zh-CN" b="1">
                <a:latin typeface="Courier New" pitchFamily="49" charset="0"/>
                <a:cs typeface="Courier New" pitchFamily="49" charset="0"/>
              </a:rPr>
              <a:t>(MouseEvent e){bPressed=false;}</a:t>
            </a:r>
          </a:p>
          <a:p>
            <a:pPr>
              <a:lnSpc>
                <a:spcPts val="2300"/>
              </a:lnSpc>
              <a:spcBef>
                <a:spcPts val="0"/>
              </a:spcBef>
              <a:buNone/>
            </a:pPr>
            <a:r>
              <a:rPr lang="en-US" altLang="zh-CN" sz="2000" b="1">
                <a:latin typeface="Courier New" pitchFamily="49" charset="0"/>
                <a:cs typeface="Courier New" pitchFamily="49" charset="0"/>
              </a:rPr>
              <a:t>    </a:t>
            </a:r>
            <a:r>
              <a:rPr lang="en-US" altLang="zh-CN" b="1">
                <a:latin typeface="Courier New" pitchFamily="49" charset="0"/>
                <a:cs typeface="Courier New" pitchFamily="49" charset="0"/>
              </a:rPr>
              <a:t>public void mouseClicked(MouseEvent e) { }</a:t>
            </a:r>
          </a:p>
          <a:p>
            <a:pPr>
              <a:lnSpc>
                <a:spcPts val="2300"/>
              </a:lnSpc>
              <a:spcBef>
                <a:spcPts val="0"/>
              </a:spcBef>
              <a:buNone/>
            </a:pPr>
            <a:r>
              <a:rPr lang="en-US" altLang="zh-CN" sz="2000" b="1">
                <a:latin typeface="Courier New" pitchFamily="49" charset="0"/>
                <a:cs typeface="Courier New" pitchFamily="49" charset="0"/>
              </a:rPr>
              <a:t>    </a:t>
            </a:r>
            <a:r>
              <a:rPr lang="en-US" altLang="zh-CN" b="1">
                <a:latin typeface="Courier New" pitchFamily="49" charset="0"/>
                <a:cs typeface="Courier New" pitchFamily="49" charset="0"/>
              </a:rPr>
              <a:t>public void mouseEntered(MouseEvent e) { }</a:t>
            </a:r>
          </a:p>
          <a:p>
            <a:pPr>
              <a:lnSpc>
                <a:spcPts val="2300"/>
              </a:lnSpc>
              <a:spcBef>
                <a:spcPts val="0"/>
              </a:spcBef>
              <a:buNone/>
            </a:pPr>
            <a:r>
              <a:rPr lang="en-US" altLang="zh-CN" sz="2000" b="1">
                <a:latin typeface="Courier New" pitchFamily="49" charset="0"/>
                <a:cs typeface="Courier New" pitchFamily="49" charset="0"/>
              </a:rPr>
              <a:t>    </a:t>
            </a:r>
            <a:r>
              <a:rPr lang="en-US" altLang="zh-CN" b="1">
                <a:latin typeface="Courier New" pitchFamily="49" charset="0"/>
                <a:cs typeface="Courier New" pitchFamily="49" charset="0"/>
              </a:rPr>
              <a:t>public void mouseExited(MouseEvent e) { }</a:t>
            </a:r>
          </a:p>
          <a:p>
            <a:pPr>
              <a:lnSpc>
                <a:spcPts val="2300"/>
              </a:lnSpc>
              <a:spcBef>
                <a:spcPts val="0"/>
              </a:spcBef>
              <a:buNone/>
            </a:pPr>
            <a:r>
              <a:rPr lang="en-US" altLang="zh-CN" sz="2000" b="1">
                <a:latin typeface="Courier New" pitchFamily="49" charset="0"/>
                <a:cs typeface="Courier New" pitchFamily="49" charset="0"/>
              </a:rPr>
              <a:t>}</a:t>
            </a:r>
          </a:p>
        </p:txBody>
      </p:sp>
      <p:sp>
        <p:nvSpPr>
          <p:cNvPr id="8" name="TextBox 7"/>
          <p:cNvSpPr txBox="1"/>
          <p:nvPr/>
        </p:nvSpPr>
        <p:spPr>
          <a:xfrm>
            <a:off x="1066800" y="6096000"/>
            <a:ext cx="4444037" cy="400110"/>
          </a:xfrm>
          <a:prstGeom prst="rect">
            <a:avLst/>
          </a:prstGeom>
          <a:solidFill>
            <a:schemeClr val="accent5">
              <a:lumMod val="90000"/>
            </a:schemeClr>
          </a:solidFill>
        </p:spPr>
        <p:txBody>
          <a:bodyPr wrap="none" rtlCol="0">
            <a:spAutoFit/>
          </a:bodyPr>
          <a:lstStyle/>
          <a:p>
            <a:pPr>
              <a:buNone/>
            </a:pPr>
            <a:r>
              <a:rPr lang="en-US" altLang="zh-CN" sz="2000" b="1">
                <a:solidFill>
                  <a:srgbClr val="0000FF"/>
                </a:solidFill>
                <a:latin typeface="Times New Roman" pitchFamily="18" charset="0"/>
                <a:ea typeface="隶书" pitchFamily="49" charset="-122"/>
                <a:cs typeface="Times New Roman" pitchFamily="18" charset="0"/>
              </a:rPr>
              <a:t>Why mousePressed &amp; mouseReleased?</a:t>
            </a:r>
            <a:endParaRPr lang="zh-CN" altLang="en-US" sz="2000" b="1">
              <a:solidFill>
                <a:srgbClr val="0000FF"/>
              </a:solidFill>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事件监听器适配器类</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75</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6962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kumimoji="0" lang="zh-CN" altLang="en-US"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适配器（</a:t>
            </a:r>
            <a:r>
              <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Adapter</a:t>
            </a:r>
            <a:r>
              <a:rPr kumimoji="0" lang="zh-CN" altLang="en-US"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）类</a:t>
            </a:r>
            <a:endPar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若实现事件监听器接口，必须实现其所有方法，包括空方法</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适配器类：抽象类，“实现”了监听器中的所有方法，但都是空方法</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用户自定义的监听器类可继承自适配器类，从而只需重写感兴趣的方法</a:t>
            </a:r>
            <a:endParaRPr lang="en-US" altLang="zh-CN" sz="3200" b="1" kern="0">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val="40424906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76</a:t>
            </a:fld>
            <a:endParaRPr lang="en-US" altLang="zh-CN" dirty="0"/>
          </a:p>
        </p:txBody>
      </p:sp>
      <p:sp>
        <p:nvSpPr>
          <p:cNvPr id="6" name="标题 5"/>
          <p:cNvSpPr>
            <a:spLocks noGrp="1"/>
          </p:cNvSpPr>
          <p:nvPr>
            <p:ph type="title"/>
          </p:nvPr>
        </p:nvSpPr>
        <p:spPr/>
        <p:txBody>
          <a:bodyPr/>
          <a:lstStyle/>
          <a:p>
            <a:r>
              <a:rPr lang="en-US" altLang="zh-CN">
                <a:latin typeface="Times New Roman" pitchFamily="18" charset="0"/>
                <a:cs typeface="Times New Roman" pitchFamily="18" charset="0"/>
              </a:rPr>
              <a:t>MouseAdapter</a:t>
            </a:r>
            <a:endParaRPr lang="zh-CN" altLang="en-US"/>
          </a:p>
        </p:txBody>
      </p:sp>
      <p:sp>
        <p:nvSpPr>
          <p:cNvPr id="7" name="TextBox 6"/>
          <p:cNvSpPr txBox="1"/>
          <p:nvPr/>
        </p:nvSpPr>
        <p:spPr>
          <a:xfrm>
            <a:off x="533400" y="1600200"/>
            <a:ext cx="8153400" cy="4267200"/>
          </a:xfrm>
          <a:prstGeom prst="rect">
            <a:avLst/>
          </a:prstGeom>
          <a:noFill/>
          <a:ln>
            <a:solidFill>
              <a:schemeClr val="tx1"/>
            </a:solidFill>
          </a:ln>
        </p:spPr>
        <p:txBody>
          <a:bodyPr wrap="square" rtlCol="0">
            <a:noAutofit/>
          </a:bodyPr>
          <a:lstStyle/>
          <a:p>
            <a:pPr>
              <a:spcBef>
                <a:spcPts val="0"/>
              </a:spcBef>
              <a:buNone/>
            </a:pPr>
            <a:r>
              <a:rPr lang="en-US" altLang="zh-CN" sz="2000" b="1">
                <a:latin typeface="Courier New" pitchFamily="49" charset="0"/>
                <a:cs typeface="Courier New" pitchFamily="49" charset="0"/>
              </a:rPr>
              <a:t>public abstract class MouseAdapter implements</a:t>
            </a:r>
          </a:p>
          <a:p>
            <a:pPr>
              <a:spcBef>
                <a:spcPts val="0"/>
              </a:spcBef>
              <a:buNone/>
            </a:pPr>
            <a:r>
              <a:rPr lang="en-US" altLang="zh-CN" sz="2000" b="1">
                <a:latin typeface="Courier New" pitchFamily="49" charset="0"/>
                <a:cs typeface="Courier New" pitchFamily="49" charset="0"/>
              </a:rPr>
              <a:t>    MouseListener, MouseWheelListener,</a:t>
            </a:r>
          </a:p>
          <a:p>
            <a:pPr>
              <a:spcBef>
                <a:spcPts val="0"/>
              </a:spcBef>
              <a:buNone/>
            </a:pPr>
            <a:r>
              <a:rPr lang="en-US" altLang="zh-CN" sz="2000" b="1">
                <a:latin typeface="Courier New" pitchFamily="49" charset="0"/>
                <a:cs typeface="Courier New" pitchFamily="49" charset="0"/>
              </a:rPr>
              <a:t>    MouseMotionListener {</a:t>
            </a:r>
          </a:p>
          <a:p>
            <a:pPr>
              <a:spcBef>
                <a:spcPts val="0"/>
              </a:spcBef>
              <a:buNone/>
            </a:pPr>
            <a:endParaRPr lang="en-US" altLang="zh-CN" sz="2000" b="1">
              <a:latin typeface="Courier New" pitchFamily="49" charset="0"/>
              <a:cs typeface="Courier New" pitchFamily="49" charset="0"/>
            </a:endParaRPr>
          </a:p>
          <a:p>
            <a:pPr>
              <a:spcBef>
                <a:spcPts val="0"/>
              </a:spcBef>
              <a:buNone/>
            </a:pPr>
            <a:r>
              <a:rPr lang="en-US" altLang="zh-CN" sz="2000" b="1">
                <a:latin typeface="Courier New" pitchFamily="49" charset="0"/>
                <a:cs typeface="Courier New" pitchFamily="49" charset="0"/>
              </a:rPr>
              <a:t>    public void mouseClicked(MouseEvent e) {}</a:t>
            </a:r>
          </a:p>
          <a:p>
            <a:pPr>
              <a:spcBef>
                <a:spcPts val="0"/>
              </a:spcBef>
              <a:buNone/>
            </a:pPr>
            <a:r>
              <a:rPr lang="en-US" altLang="zh-CN" sz="2000" b="1">
                <a:latin typeface="Courier New" pitchFamily="49" charset="0"/>
                <a:cs typeface="Courier New" pitchFamily="49" charset="0"/>
              </a:rPr>
              <a:t>    public void mousePressed(MouseEvent e) {}</a:t>
            </a:r>
          </a:p>
          <a:p>
            <a:pPr>
              <a:spcBef>
                <a:spcPts val="0"/>
              </a:spcBef>
              <a:buNone/>
            </a:pPr>
            <a:r>
              <a:rPr lang="en-US" altLang="zh-CN" sz="2000" b="1">
                <a:latin typeface="Courier New" pitchFamily="49" charset="0"/>
                <a:cs typeface="Courier New" pitchFamily="49" charset="0"/>
              </a:rPr>
              <a:t>    public void mouseReleased(MouseEvent e) {}</a:t>
            </a:r>
          </a:p>
          <a:p>
            <a:pPr>
              <a:spcBef>
                <a:spcPts val="0"/>
              </a:spcBef>
              <a:buNone/>
            </a:pPr>
            <a:r>
              <a:rPr lang="en-US" altLang="zh-CN" sz="2000" b="1">
                <a:latin typeface="Courier New" pitchFamily="49" charset="0"/>
                <a:cs typeface="Courier New" pitchFamily="49" charset="0"/>
              </a:rPr>
              <a:t>    public void mouseEntered(MouseEvent e) {}</a:t>
            </a:r>
          </a:p>
          <a:p>
            <a:pPr>
              <a:spcBef>
                <a:spcPts val="0"/>
              </a:spcBef>
              <a:buNone/>
            </a:pPr>
            <a:r>
              <a:rPr lang="en-US" altLang="zh-CN" sz="2000" b="1">
                <a:latin typeface="Courier New" pitchFamily="49" charset="0"/>
                <a:cs typeface="Courier New" pitchFamily="49" charset="0"/>
              </a:rPr>
              <a:t>    public void mouseExited(MouseEvent e) {}</a:t>
            </a:r>
          </a:p>
          <a:p>
            <a:pPr>
              <a:spcBef>
                <a:spcPts val="0"/>
              </a:spcBef>
              <a:buNone/>
            </a:pPr>
            <a:r>
              <a:rPr lang="en-US" altLang="zh-CN" sz="2000" b="1">
                <a:latin typeface="Courier New" pitchFamily="49" charset="0"/>
                <a:cs typeface="Courier New" pitchFamily="49" charset="0"/>
              </a:rPr>
              <a:t>    public void mouseWheelMoved(MouseWheelEvent e){}</a:t>
            </a:r>
          </a:p>
          <a:p>
            <a:pPr>
              <a:spcBef>
                <a:spcPts val="0"/>
              </a:spcBef>
              <a:buNone/>
            </a:pPr>
            <a:r>
              <a:rPr lang="en-US" altLang="zh-CN" sz="2000" b="1">
                <a:latin typeface="Courier New" pitchFamily="49" charset="0"/>
                <a:cs typeface="Courier New" pitchFamily="49" charset="0"/>
              </a:rPr>
              <a:t>    public void mouseDragged(MouseEvent e){}</a:t>
            </a:r>
          </a:p>
          <a:p>
            <a:pPr>
              <a:spcBef>
                <a:spcPts val="0"/>
              </a:spcBef>
              <a:buNone/>
            </a:pPr>
            <a:r>
              <a:rPr lang="en-US" altLang="zh-CN" sz="2000" b="1">
                <a:latin typeface="Courier New" pitchFamily="49" charset="0"/>
                <a:cs typeface="Courier New" pitchFamily="49" charset="0"/>
              </a:rPr>
              <a:t>    public void mouseMoved(MouseEvent e){}</a:t>
            </a:r>
          </a:p>
          <a:p>
            <a:pPr>
              <a:spcBef>
                <a:spcPts val="0"/>
              </a:spcBef>
              <a:buNone/>
            </a:pPr>
            <a:r>
              <a:rPr lang="en-US" altLang="zh-CN" sz="2000" b="1">
                <a:latin typeface="Courier New" pitchFamily="49" charset="0"/>
                <a:cs typeface="Courier New" pitchFamily="49" charset="0"/>
              </a:rPr>
              <a:t>}</a:t>
            </a:r>
          </a:p>
        </p:txBody>
      </p:sp>
    </p:spTree>
    <p:extLst>
      <p:ext uri="{BB962C8B-B14F-4D97-AF65-F5344CB8AC3E}">
        <p14:creationId xmlns:p14="http://schemas.microsoft.com/office/powerpoint/2010/main" val="30943103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77</a:t>
            </a:fld>
            <a:endParaRPr lang="en-US" altLang="zh-CN" dirty="0"/>
          </a:p>
        </p:txBody>
      </p:sp>
      <p:sp>
        <p:nvSpPr>
          <p:cNvPr id="6" name="标题 5"/>
          <p:cNvSpPr>
            <a:spLocks noGrp="1"/>
          </p:cNvSpPr>
          <p:nvPr>
            <p:ph type="title"/>
          </p:nvPr>
        </p:nvSpPr>
        <p:spPr/>
        <p:txBody>
          <a:bodyPr/>
          <a:lstStyle/>
          <a:p>
            <a:r>
              <a:rPr lang="zh-CN" altLang="en-US">
                <a:latin typeface="Times New Roman" pitchFamily="18" charset="0"/>
                <a:cs typeface="Times New Roman" pitchFamily="18" charset="0"/>
              </a:rPr>
              <a:t>鼠标拖放的另一个实现</a:t>
            </a:r>
            <a:endParaRPr lang="zh-CN" altLang="en-US"/>
          </a:p>
        </p:txBody>
      </p:sp>
      <p:sp>
        <p:nvSpPr>
          <p:cNvPr id="7" name="TextBox 6"/>
          <p:cNvSpPr txBox="1"/>
          <p:nvPr/>
        </p:nvSpPr>
        <p:spPr>
          <a:xfrm>
            <a:off x="533400" y="1143000"/>
            <a:ext cx="8305800" cy="5410200"/>
          </a:xfrm>
          <a:prstGeom prst="rect">
            <a:avLst/>
          </a:prstGeom>
          <a:noFill/>
          <a:ln>
            <a:solidFill>
              <a:schemeClr val="tx1"/>
            </a:solidFill>
          </a:ln>
        </p:spPr>
        <p:txBody>
          <a:bodyPr wrap="square" rtlCol="0">
            <a:noAutofit/>
          </a:bodyPr>
          <a:lstStyle/>
          <a:p>
            <a:pPr>
              <a:spcBef>
                <a:spcPts val="0"/>
              </a:spcBef>
              <a:buNone/>
            </a:pPr>
            <a:r>
              <a:rPr lang="en-US" altLang="zh-CN" sz="2000" b="1">
                <a:latin typeface="Courier New" pitchFamily="49" charset="0"/>
                <a:cs typeface="Courier New" pitchFamily="49" charset="0"/>
              </a:rPr>
              <a:t>import javax.swing.*;</a:t>
            </a:r>
          </a:p>
          <a:p>
            <a:pPr>
              <a:spcBef>
                <a:spcPts val="0"/>
              </a:spcBef>
              <a:buNone/>
            </a:pPr>
            <a:r>
              <a:rPr lang="en-US" altLang="zh-CN" sz="2000" b="1">
                <a:latin typeface="Courier New" pitchFamily="49" charset="0"/>
                <a:cs typeface="Courier New" pitchFamily="49" charset="0"/>
              </a:rPr>
              <a:t>import java.awt.*;</a:t>
            </a:r>
          </a:p>
          <a:p>
            <a:pPr>
              <a:spcBef>
                <a:spcPts val="0"/>
              </a:spcBef>
              <a:buNone/>
            </a:pPr>
            <a:r>
              <a:rPr lang="en-US" altLang="zh-CN" sz="2000" b="1">
                <a:latin typeface="Courier New" pitchFamily="49" charset="0"/>
                <a:cs typeface="Courier New" pitchFamily="49" charset="0"/>
              </a:rPr>
              <a:t>import java.awt.event.*;</a:t>
            </a:r>
          </a:p>
          <a:p>
            <a:pPr>
              <a:spcBef>
                <a:spcPts val="0"/>
              </a:spcBef>
              <a:buNone/>
            </a:pPr>
            <a:r>
              <a:rPr lang="en-US" altLang="zh-CN" sz="2000" b="1">
                <a:solidFill>
                  <a:srgbClr val="973095"/>
                </a:solidFill>
                <a:latin typeface="Courier New" pitchFamily="49" charset="0"/>
                <a:cs typeface="Courier New" pitchFamily="49" charset="0"/>
              </a:rPr>
              <a:t>public class MouseEventDemo2 extends JPanel {</a:t>
            </a:r>
          </a:p>
          <a:p>
            <a:pPr>
              <a:spcBef>
                <a:spcPts val="0"/>
              </a:spcBef>
              <a:buNone/>
            </a:pPr>
            <a:r>
              <a:rPr lang="en-US" altLang="zh-CN" sz="2000" b="1">
                <a:latin typeface="Courier New" pitchFamily="49" charset="0"/>
                <a:cs typeface="Courier New" pitchFamily="49" charset="0"/>
              </a:rPr>
              <a:t>    int xVal = 0, yVal =0;</a:t>
            </a:r>
          </a:p>
          <a:p>
            <a:pPr>
              <a:spcBef>
                <a:spcPts val="0"/>
              </a:spcBef>
              <a:buNone/>
            </a:pPr>
            <a:r>
              <a:rPr lang="en-US" altLang="zh-CN" sz="2000" b="1">
                <a:latin typeface="Courier New" pitchFamily="49" charset="0"/>
                <a:cs typeface="Courier New" pitchFamily="49" charset="0"/>
              </a:rPr>
              <a:t>    boolean bPressed = false;</a:t>
            </a:r>
          </a:p>
          <a:p>
            <a:pPr>
              <a:spcBef>
                <a:spcPts val="0"/>
              </a:spcBef>
              <a:buNone/>
            </a:pPr>
            <a:endParaRPr lang="en-US" altLang="zh-CN" sz="2000" b="1">
              <a:latin typeface="Courier New" pitchFamily="49" charset="0"/>
              <a:cs typeface="Courier New" pitchFamily="49" charset="0"/>
            </a:endParaRPr>
          </a:p>
          <a:p>
            <a:pPr>
              <a:spcBef>
                <a:spcPts val="0"/>
              </a:spcBef>
              <a:buNone/>
            </a:pPr>
            <a:r>
              <a:rPr lang="en-US" altLang="zh-CN" sz="2000" b="1">
                <a:latin typeface="Courier New" pitchFamily="49" charset="0"/>
                <a:cs typeface="Courier New" pitchFamily="49" charset="0"/>
              </a:rPr>
              <a:t>    public static void main(String[] args) { </a:t>
            </a:r>
          </a:p>
          <a:p>
            <a:pPr>
              <a:spcBef>
                <a:spcPts val="0"/>
              </a:spcBef>
              <a:buNone/>
            </a:pPr>
            <a:r>
              <a:rPr lang="en-US" altLang="zh-CN" sz="2000" b="1">
                <a:latin typeface="Courier New" pitchFamily="49" charset="0"/>
                <a:cs typeface="Courier New" pitchFamily="49" charset="0"/>
              </a:rPr>
              <a:t>        MouseEventDemo2 demo = new MouseEventDemo2();</a:t>
            </a:r>
          </a:p>
          <a:p>
            <a:pPr>
              <a:spcBef>
                <a:spcPts val="0"/>
              </a:spcBef>
              <a:buNone/>
            </a:pPr>
            <a:r>
              <a:rPr lang="en-US" altLang="zh-CN" sz="2000" b="1">
                <a:latin typeface="Courier New" pitchFamily="49" charset="0"/>
                <a:cs typeface="Courier New" pitchFamily="49" charset="0"/>
              </a:rPr>
              <a:t>        demo.go();</a:t>
            </a:r>
          </a:p>
          <a:p>
            <a:pPr>
              <a:spcBef>
                <a:spcPts val="0"/>
              </a:spcBef>
              <a:buNone/>
            </a:pPr>
            <a:r>
              <a:rPr lang="en-US" altLang="zh-CN" sz="2000" b="1">
                <a:latin typeface="Courier New" pitchFamily="49" charset="0"/>
                <a:cs typeface="Courier New" pitchFamily="49" charset="0"/>
              </a:rPr>
              <a:t>    }</a:t>
            </a:r>
          </a:p>
          <a:p>
            <a:pPr>
              <a:spcBef>
                <a:spcPts val="0"/>
              </a:spcBef>
              <a:buNone/>
            </a:pPr>
            <a:r>
              <a:rPr lang="en-US" altLang="zh-CN" sz="2000" b="1">
                <a:latin typeface="Courier New" pitchFamily="49" charset="0"/>
                <a:cs typeface="Courier New" pitchFamily="49" charset="0"/>
              </a:rPr>
              <a:t>    public void go() {</a:t>
            </a:r>
          </a:p>
          <a:p>
            <a:pPr>
              <a:spcBef>
                <a:spcPts val="0"/>
              </a:spcBef>
              <a:buNone/>
            </a:pPr>
            <a:r>
              <a:rPr lang="en-US" altLang="zh-CN" sz="2000" b="1">
                <a:latin typeface="Courier New" pitchFamily="49" charset="0"/>
                <a:cs typeface="Courier New" pitchFamily="49" charset="0"/>
              </a:rPr>
              <a:t>        JFrame frame = new JFrame();</a:t>
            </a:r>
          </a:p>
          <a:p>
            <a:pPr>
              <a:spcBef>
                <a:spcPts val="0"/>
              </a:spcBef>
              <a:buNone/>
            </a:pPr>
            <a:r>
              <a:rPr lang="en-US" altLang="zh-CN" sz="2000" b="1">
                <a:latin typeface="Courier New" pitchFamily="49" charset="0"/>
                <a:cs typeface="Courier New" pitchFamily="49" charset="0"/>
              </a:rPr>
              <a:t>        frame.setSize(300, 300);</a:t>
            </a:r>
          </a:p>
          <a:p>
            <a:pPr>
              <a:spcBef>
                <a:spcPts val="0"/>
              </a:spcBef>
              <a:buNone/>
            </a:pPr>
            <a:r>
              <a:rPr lang="en-US" altLang="zh-CN" sz="2000" b="1">
                <a:latin typeface="Courier New" pitchFamily="49" charset="0"/>
                <a:cs typeface="Courier New" pitchFamily="49" charset="0"/>
              </a:rPr>
              <a:t>        frame.setTitle("Drag to draw");</a:t>
            </a:r>
          </a:p>
          <a:p>
            <a:pPr>
              <a:spcBef>
                <a:spcPts val="0"/>
              </a:spcBef>
              <a:buNone/>
            </a:pPr>
            <a:r>
              <a:rPr lang="en-US" altLang="zh-CN" sz="2000" b="1">
                <a:latin typeface="Courier New" pitchFamily="49" charset="0"/>
                <a:cs typeface="Courier New" pitchFamily="49" charset="0"/>
              </a:rPr>
              <a:t>        </a:t>
            </a:r>
            <a:r>
              <a:rPr lang="en-US" altLang="zh-CN" sz="1600" b="1">
                <a:latin typeface="Courier New" pitchFamily="49" charset="0"/>
                <a:cs typeface="Courier New" pitchFamily="49" charset="0"/>
              </a:rPr>
              <a:t>frame.setDefaultCloseOperation(JFrame.EXIT_ON_CLOSE);</a:t>
            </a:r>
          </a:p>
          <a:p>
            <a:pPr>
              <a:spcBef>
                <a:spcPts val="0"/>
              </a:spcBef>
              <a:buNone/>
            </a:pPr>
            <a:r>
              <a:rPr lang="en-US" altLang="zh-CN" sz="2000" b="1">
                <a:latin typeface="Courier New" pitchFamily="49" charset="0"/>
                <a:cs typeface="Courier New" pitchFamily="49" charset="0"/>
              </a:rPr>
              <a:t>        frame.setContentPane(this);</a:t>
            </a:r>
          </a:p>
        </p:txBody>
      </p:sp>
    </p:spTree>
    <p:extLst>
      <p:ext uri="{BB962C8B-B14F-4D97-AF65-F5344CB8AC3E}">
        <p14:creationId xmlns:p14="http://schemas.microsoft.com/office/powerpoint/2010/main" val="22466303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78</a:t>
            </a:fld>
            <a:endParaRPr lang="en-US" altLang="zh-CN" dirty="0"/>
          </a:p>
        </p:txBody>
      </p:sp>
      <p:sp>
        <p:nvSpPr>
          <p:cNvPr id="6" name="标题 5"/>
          <p:cNvSpPr>
            <a:spLocks noGrp="1"/>
          </p:cNvSpPr>
          <p:nvPr>
            <p:ph type="title"/>
          </p:nvPr>
        </p:nvSpPr>
        <p:spPr/>
        <p:txBody>
          <a:bodyPr/>
          <a:lstStyle/>
          <a:p>
            <a:r>
              <a:rPr lang="zh-CN" altLang="en-US">
                <a:latin typeface="Times New Roman" pitchFamily="18" charset="0"/>
                <a:cs typeface="Times New Roman" pitchFamily="18" charset="0"/>
              </a:rPr>
              <a:t>鼠标拖放的另一个实现</a:t>
            </a:r>
            <a:r>
              <a:rPr lang="en-US" altLang="zh-CN">
                <a:latin typeface="Times New Roman" pitchFamily="18" charset="0"/>
                <a:cs typeface="Times New Roman" pitchFamily="18" charset="0"/>
              </a:rPr>
              <a:t>(2)</a:t>
            </a:r>
            <a:endParaRPr lang="zh-CN" altLang="en-US"/>
          </a:p>
        </p:txBody>
      </p:sp>
      <p:sp>
        <p:nvSpPr>
          <p:cNvPr id="7" name="TextBox 6"/>
          <p:cNvSpPr txBox="1"/>
          <p:nvPr/>
        </p:nvSpPr>
        <p:spPr>
          <a:xfrm>
            <a:off x="533400" y="1143000"/>
            <a:ext cx="8305800" cy="5486400"/>
          </a:xfrm>
          <a:prstGeom prst="rect">
            <a:avLst/>
          </a:prstGeom>
          <a:noFill/>
          <a:ln>
            <a:solidFill>
              <a:schemeClr val="tx1"/>
            </a:solidFill>
          </a:ln>
        </p:spPr>
        <p:txBody>
          <a:bodyPr wrap="square" rtlCol="0">
            <a:noAutofit/>
          </a:bodyPr>
          <a:lstStyle/>
          <a:p>
            <a:pPr>
              <a:spcBef>
                <a:spcPts val="0"/>
              </a:spcBef>
              <a:buNone/>
            </a:pPr>
            <a:r>
              <a:rPr lang="en-US" altLang="zh-CN" sz="2000" b="1">
                <a:solidFill>
                  <a:srgbClr val="973095"/>
                </a:solidFill>
                <a:latin typeface="Courier New" pitchFamily="49" charset="0"/>
                <a:cs typeface="Courier New" pitchFamily="49" charset="0"/>
              </a:rPr>
              <a:t>        </a:t>
            </a:r>
            <a:r>
              <a:rPr lang="en-US" altLang="zh-CN" b="1">
                <a:solidFill>
                  <a:srgbClr val="973095"/>
                </a:solidFill>
                <a:latin typeface="Courier New" pitchFamily="49" charset="0"/>
                <a:cs typeface="Courier New" pitchFamily="49" charset="0"/>
              </a:rPr>
              <a:t>MyMouseListener listener = new MyMouseListener();</a:t>
            </a:r>
          </a:p>
          <a:p>
            <a:pPr>
              <a:spcBef>
                <a:spcPts val="0"/>
              </a:spcBef>
              <a:buNone/>
            </a:pPr>
            <a:r>
              <a:rPr lang="en-US" altLang="zh-CN" sz="2000" b="1">
                <a:solidFill>
                  <a:srgbClr val="973095"/>
                </a:solidFill>
                <a:latin typeface="Courier New" pitchFamily="49" charset="0"/>
                <a:cs typeface="Courier New" pitchFamily="49" charset="0"/>
              </a:rPr>
              <a:t>        addMouseMotionListener(listener); </a:t>
            </a:r>
          </a:p>
          <a:p>
            <a:pPr>
              <a:spcBef>
                <a:spcPts val="0"/>
              </a:spcBef>
              <a:buNone/>
            </a:pPr>
            <a:r>
              <a:rPr lang="en-US" altLang="zh-CN" sz="2000" b="1">
                <a:solidFill>
                  <a:srgbClr val="973095"/>
                </a:solidFill>
                <a:latin typeface="Courier New" pitchFamily="49" charset="0"/>
                <a:cs typeface="Courier New" pitchFamily="49" charset="0"/>
              </a:rPr>
              <a:t>        addMouseListener(listener); </a:t>
            </a:r>
          </a:p>
          <a:p>
            <a:pPr>
              <a:spcBef>
                <a:spcPts val="0"/>
              </a:spcBef>
              <a:buNone/>
            </a:pPr>
            <a:r>
              <a:rPr lang="en-US" altLang="zh-CN" sz="2000" b="1">
                <a:latin typeface="Courier New" pitchFamily="49" charset="0"/>
                <a:cs typeface="Courier New" pitchFamily="49" charset="0"/>
              </a:rPr>
              <a:t>        frame.setVisible(true);                        </a:t>
            </a:r>
          </a:p>
          <a:p>
            <a:pPr>
              <a:spcBef>
                <a:spcPts val="0"/>
              </a:spcBef>
              <a:buNone/>
            </a:pPr>
            <a:r>
              <a:rPr lang="en-US" altLang="zh-CN" sz="2000" b="1">
                <a:latin typeface="Courier New" pitchFamily="49" charset="0"/>
                <a:cs typeface="Courier New" pitchFamily="49" charset="0"/>
              </a:rPr>
              <a:t>    }</a:t>
            </a:r>
          </a:p>
          <a:p>
            <a:pPr>
              <a:spcBef>
                <a:spcPts val="0"/>
              </a:spcBef>
              <a:buNone/>
            </a:pPr>
            <a:r>
              <a:rPr lang="en-US" altLang="zh-CN" sz="2000" b="1">
                <a:latin typeface="Courier New" pitchFamily="49" charset="0"/>
                <a:cs typeface="Courier New" pitchFamily="49" charset="0"/>
              </a:rPr>
              <a:t>    public void paintComponent(Graphics g) {</a:t>
            </a:r>
          </a:p>
          <a:p>
            <a:pPr>
              <a:spcBef>
                <a:spcPts val="0"/>
              </a:spcBef>
              <a:buNone/>
            </a:pPr>
            <a:r>
              <a:rPr lang="en-US" altLang="zh-CN" sz="2000" b="1">
                <a:latin typeface="Courier New" pitchFamily="49" charset="0"/>
                <a:cs typeface="Courier New" pitchFamily="49" charset="0"/>
              </a:rPr>
              <a:t>        if(bPressed) g.fillOval(xVal, yVal, 4, 4);</a:t>
            </a:r>
          </a:p>
          <a:p>
            <a:pPr>
              <a:spcBef>
                <a:spcPts val="0"/>
              </a:spcBef>
              <a:buNone/>
            </a:pPr>
            <a:r>
              <a:rPr lang="en-US" altLang="zh-CN" sz="2000" b="1">
                <a:latin typeface="Courier New" pitchFamily="49" charset="0"/>
                <a:cs typeface="Courier New" pitchFamily="49" charset="0"/>
              </a:rPr>
              <a:t>    }</a:t>
            </a:r>
          </a:p>
          <a:p>
            <a:pPr>
              <a:spcBef>
                <a:spcPts val="0"/>
              </a:spcBef>
              <a:buNone/>
            </a:pPr>
            <a:r>
              <a:rPr lang="en-US" altLang="zh-CN" sz="2000" b="1">
                <a:solidFill>
                  <a:srgbClr val="973095"/>
                </a:solidFill>
                <a:latin typeface="Courier New" pitchFamily="49" charset="0"/>
                <a:cs typeface="Courier New" pitchFamily="49" charset="0"/>
              </a:rPr>
              <a:t>    </a:t>
            </a:r>
            <a:r>
              <a:rPr lang="en-US" altLang="zh-CN" b="1">
                <a:solidFill>
                  <a:srgbClr val="973095"/>
                </a:solidFill>
                <a:latin typeface="Courier New" pitchFamily="49" charset="0"/>
                <a:cs typeface="Courier New" pitchFamily="49" charset="0"/>
              </a:rPr>
              <a:t>private class MyMouseListener extends MouseAdapter{</a:t>
            </a:r>
          </a:p>
          <a:p>
            <a:pPr>
              <a:spcBef>
                <a:spcPts val="0"/>
              </a:spcBef>
              <a:buNone/>
            </a:pPr>
            <a:r>
              <a:rPr lang="en-US" altLang="zh-CN" sz="2000" b="1">
                <a:latin typeface="Courier New" pitchFamily="49" charset="0"/>
                <a:cs typeface="Courier New" pitchFamily="49" charset="0"/>
              </a:rPr>
              <a:t>        public void mouseDragged( MouseEvent e ) {</a:t>
            </a:r>
          </a:p>
          <a:p>
            <a:pPr>
              <a:spcBef>
                <a:spcPts val="0"/>
              </a:spcBef>
              <a:buNone/>
            </a:pPr>
            <a:r>
              <a:rPr lang="en-US" altLang="zh-CN" sz="2000" b="1">
                <a:latin typeface="Courier New" pitchFamily="49" charset="0"/>
                <a:cs typeface="Courier New" pitchFamily="49" charset="0"/>
              </a:rPr>
              <a:t>            xVal = e.getX();</a:t>
            </a:r>
          </a:p>
          <a:p>
            <a:pPr>
              <a:spcBef>
                <a:spcPts val="0"/>
              </a:spcBef>
              <a:buNone/>
            </a:pPr>
            <a:r>
              <a:rPr lang="en-US" altLang="zh-CN" sz="2000" b="1">
                <a:latin typeface="Courier New" pitchFamily="49" charset="0"/>
                <a:cs typeface="Courier New" pitchFamily="49" charset="0"/>
              </a:rPr>
              <a:t>            yVal = e.getY();</a:t>
            </a:r>
          </a:p>
          <a:p>
            <a:pPr>
              <a:spcBef>
                <a:spcPts val="0"/>
              </a:spcBef>
              <a:buNone/>
            </a:pPr>
            <a:r>
              <a:rPr lang="en-US" altLang="zh-CN" sz="2000" b="1">
                <a:latin typeface="Courier New" pitchFamily="49" charset="0"/>
                <a:cs typeface="Courier New" pitchFamily="49" charset="0"/>
              </a:rPr>
              <a:t>            repaint();</a:t>
            </a:r>
          </a:p>
          <a:p>
            <a:pPr>
              <a:spcBef>
                <a:spcPts val="0"/>
              </a:spcBef>
              <a:buNone/>
            </a:pPr>
            <a:r>
              <a:rPr lang="en-US" altLang="zh-CN" sz="2000" b="1">
                <a:latin typeface="Courier New" pitchFamily="49" charset="0"/>
                <a:cs typeface="Courier New" pitchFamily="49" charset="0"/>
              </a:rPr>
              <a:t>        }</a:t>
            </a:r>
          </a:p>
          <a:p>
            <a:pPr>
              <a:spcBef>
                <a:spcPts val="0"/>
              </a:spcBef>
              <a:buNone/>
            </a:pPr>
            <a:r>
              <a:rPr lang="en-US" altLang="zh-CN" sz="1600" b="1">
                <a:latin typeface="Courier New" pitchFamily="49" charset="0"/>
                <a:cs typeface="Courier New" pitchFamily="49" charset="0"/>
              </a:rPr>
              <a:t>         public void mousePressed(MouseEvent e) {bPressed=true;}</a:t>
            </a:r>
          </a:p>
          <a:p>
            <a:pPr>
              <a:spcBef>
                <a:spcPts val="0"/>
              </a:spcBef>
              <a:buNone/>
            </a:pPr>
            <a:r>
              <a:rPr lang="en-US" altLang="zh-CN" sz="2000" b="1">
                <a:latin typeface="Courier New" pitchFamily="49" charset="0"/>
                <a:cs typeface="Courier New" pitchFamily="49" charset="0"/>
              </a:rPr>
              <a:t>       </a:t>
            </a:r>
            <a:r>
              <a:rPr lang="en-US" altLang="zh-CN" sz="1600" b="1">
                <a:latin typeface="Courier New" pitchFamily="49" charset="0"/>
                <a:cs typeface="Courier New" pitchFamily="49" charset="0"/>
              </a:rPr>
              <a:t>public void mouseReleased(MouseEvent e){bPressed=false;}</a:t>
            </a:r>
          </a:p>
          <a:p>
            <a:pPr>
              <a:spcBef>
                <a:spcPts val="0"/>
              </a:spcBef>
              <a:buNone/>
            </a:pPr>
            <a:r>
              <a:rPr lang="en-US" altLang="zh-CN" sz="2000" b="1">
                <a:latin typeface="Courier New" pitchFamily="49" charset="0"/>
                <a:cs typeface="Courier New" pitchFamily="49" charset="0"/>
              </a:rPr>
              <a:t>    }        </a:t>
            </a:r>
          </a:p>
          <a:p>
            <a:pPr>
              <a:spcBef>
                <a:spcPts val="0"/>
              </a:spcBef>
              <a:buNone/>
            </a:pPr>
            <a:r>
              <a:rPr lang="en-US" altLang="zh-CN" sz="2000" b="1">
                <a:latin typeface="Courier New" pitchFamily="49" charset="0"/>
                <a:cs typeface="Courier New" pitchFamily="49" charset="0"/>
              </a:rPr>
              <a:t>}</a:t>
            </a:r>
          </a:p>
        </p:txBody>
      </p:sp>
    </p:spTree>
    <p:extLst>
      <p:ext uri="{BB962C8B-B14F-4D97-AF65-F5344CB8AC3E}">
        <p14:creationId xmlns:p14="http://schemas.microsoft.com/office/powerpoint/2010/main" val="6688081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教学内容</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79</a:t>
            </a:fld>
            <a:endParaRPr lang="en-US" altLang="zh-CN"/>
          </a:p>
        </p:txBody>
      </p:sp>
      <p:sp>
        <p:nvSpPr>
          <p:cNvPr id="6" name="Line 11"/>
          <p:cNvSpPr>
            <a:spLocks noChangeShapeType="1"/>
          </p:cNvSpPr>
          <p:nvPr/>
        </p:nvSpPr>
        <p:spPr bwMode="auto">
          <a:xfrm>
            <a:off x="2438400" y="2354262"/>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 name="Text Box 12"/>
          <p:cNvSpPr txBox="1">
            <a:spLocks noChangeArrowheads="1"/>
          </p:cNvSpPr>
          <p:nvPr/>
        </p:nvSpPr>
        <p:spPr bwMode="auto">
          <a:xfrm>
            <a:off x="2700338" y="1774825"/>
            <a:ext cx="1008609" cy="584775"/>
          </a:xfrm>
          <a:prstGeom prst="rect">
            <a:avLst/>
          </a:prstGeom>
          <a:noFill/>
          <a:ln w="9525" algn="ctr">
            <a:noFill/>
            <a:miter lim="800000"/>
            <a:headEnd/>
            <a:tailEnd/>
          </a:ln>
        </p:spPr>
        <p:txBody>
          <a:bodyPr wrap="none">
            <a:spAutoFit/>
          </a:bodyPr>
          <a:lstStyle/>
          <a:p>
            <a:pPr eaLnBrk="0" hangingPunct="0">
              <a:buNone/>
            </a:pPr>
            <a:r>
              <a:rPr lang="zh-CN" altLang="en-US" sz="3200" b="1">
                <a:ea typeface="宋体" charset="-122"/>
              </a:rPr>
              <a:t>概述</a:t>
            </a:r>
            <a:endParaRPr lang="en-US" altLang="zh-CN" sz="3200" b="1">
              <a:ea typeface="宋体" charset="-122"/>
            </a:endParaRPr>
          </a:p>
        </p:txBody>
      </p:sp>
      <p:grpSp>
        <p:nvGrpSpPr>
          <p:cNvPr id="3" name="Group 45"/>
          <p:cNvGrpSpPr>
            <a:grpSpLocks/>
          </p:cNvGrpSpPr>
          <p:nvPr/>
        </p:nvGrpSpPr>
        <p:grpSpPr bwMode="auto">
          <a:xfrm>
            <a:off x="1828800" y="1851025"/>
            <a:ext cx="608013" cy="533400"/>
            <a:chOff x="1152" y="1275"/>
            <a:chExt cx="383" cy="336"/>
          </a:xfrm>
        </p:grpSpPr>
        <p:grpSp>
          <p:nvGrpSpPr>
            <p:cNvPr id="5" name="Group 3"/>
            <p:cNvGrpSpPr>
              <a:grpSpLocks/>
            </p:cNvGrpSpPr>
            <p:nvPr/>
          </p:nvGrpSpPr>
          <p:grpSpPr bwMode="auto">
            <a:xfrm>
              <a:off x="1152" y="1275"/>
              <a:ext cx="383" cy="336"/>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13"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0" name="Text Box 13"/>
            <p:cNvSpPr txBox="1">
              <a:spLocks noChangeArrowheads="1"/>
            </p:cNvSpPr>
            <p:nvPr/>
          </p:nvSpPr>
          <p:spPr bwMode="gray">
            <a:xfrm>
              <a:off x="1235" y="1298"/>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1</a:t>
              </a:r>
            </a:p>
          </p:txBody>
        </p:sp>
      </p:grpSp>
      <p:sp>
        <p:nvSpPr>
          <p:cNvPr id="14" name="Line 14"/>
          <p:cNvSpPr>
            <a:spLocks noChangeShapeType="1"/>
          </p:cNvSpPr>
          <p:nvPr/>
        </p:nvSpPr>
        <p:spPr bwMode="auto">
          <a:xfrm>
            <a:off x="2438400" y="3289600"/>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15" name="Text Box 15"/>
          <p:cNvSpPr txBox="1">
            <a:spLocks noChangeArrowheads="1"/>
          </p:cNvSpPr>
          <p:nvPr/>
        </p:nvSpPr>
        <p:spPr bwMode="auto">
          <a:xfrm>
            <a:off x="2700338" y="2689225"/>
            <a:ext cx="2627642" cy="584775"/>
          </a:xfrm>
          <a:prstGeom prst="rect">
            <a:avLst/>
          </a:prstGeom>
          <a:noFill/>
          <a:ln w="9525" algn="ctr">
            <a:noFill/>
            <a:miter lim="800000"/>
            <a:headEnd/>
            <a:tailEnd/>
          </a:ln>
        </p:spPr>
        <p:txBody>
          <a:bodyPr wrap="none">
            <a:spAutoFit/>
          </a:bodyPr>
          <a:lstStyle/>
          <a:p>
            <a:pPr eaLnBrk="0" hangingPunct="0">
              <a:buNone/>
            </a:pPr>
            <a:r>
              <a:rPr lang="en-US" altLang="zh-CN" sz="3200" b="1">
                <a:latin typeface="Times New Roman" pitchFamily="18" charset="0"/>
                <a:ea typeface="宋体" charset="-122"/>
                <a:cs typeface="Times New Roman" pitchFamily="18" charset="0"/>
              </a:rPr>
              <a:t>Graphics</a:t>
            </a:r>
            <a:r>
              <a:rPr lang="zh-CN" altLang="en-US" sz="3200" b="1">
                <a:ea typeface="宋体" charset="-122"/>
              </a:rPr>
              <a:t>绘图</a:t>
            </a:r>
            <a:endParaRPr lang="en-US" altLang="zh-CN" sz="3200" b="1">
              <a:ea typeface="宋体" charset="-122"/>
            </a:endParaRPr>
          </a:p>
        </p:txBody>
      </p:sp>
      <p:grpSp>
        <p:nvGrpSpPr>
          <p:cNvPr id="8" name="Group 46"/>
          <p:cNvGrpSpPr>
            <a:grpSpLocks/>
          </p:cNvGrpSpPr>
          <p:nvPr/>
        </p:nvGrpSpPr>
        <p:grpSpPr bwMode="auto">
          <a:xfrm>
            <a:off x="1828800" y="2789284"/>
            <a:ext cx="608013" cy="533400"/>
            <a:chOff x="1152" y="1851"/>
            <a:chExt cx="383" cy="336"/>
          </a:xfrm>
        </p:grpSpPr>
        <p:grpSp>
          <p:nvGrpSpPr>
            <p:cNvPr id="9" name="Group 7"/>
            <p:cNvGrpSpPr>
              <a:grpSpLocks/>
            </p:cNvGrpSpPr>
            <p:nvPr/>
          </p:nvGrpSpPr>
          <p:grpSpPr bwMode="auto">
            <a:xfrm>
              <a:off x="1152" y="1851"/>
              <a:ext cx="383" cy="336"/>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1"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8"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2</a:t>
              </a:r>
            </a:p>
          </p:txBody>
        </p:sp>
      </p:grpSp>
      <p:sp>
        <p:nvSpPr>
          <p:cNvPr id="22" name="Line 25"/>
          <p:cNvSpPr>
            <a:spLocks noChangeShapeType="1"/>
          </p:cNvSpPr>
          <p:nvPr/>
        </p:nvSpPr>
        <p:spPr bwMode="auto">
          <a:xfrm>
            <a:off x="2438400" y="4195225"/>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3" name="Text Box 26"/>
          <p:cNvSpPr txBox="1">
            <a:spLocks noChangeArrowheads="1"/>
          </p:cNvSpPr>
          <p:nvPr/>
        </p:nvSpPr>
        <p:spPr bwMode="auto">
          <a:xfrm>
            <a:off x="2700338" y="3603625"/>
            <a:ext cx="2079415" cy="584775"/>
          </a:xfrm>
          <a:prstGeom prst="rect">
            <a:avLst/>
          </a:prstGeom>
          <a:noFill/>
          <a:ln w="9525" algn="ctr">
            <a:noFill/>
            <a:miter lim="800000"/>
            <a:headEnd/>
            <a:tailEnd/>
          </a:ln>
        </p:spPr>
        <p:txBody>
          <a:bodyPr wrap="none">
            <a:spAutoFit/>
          </a:bodyPr>
          <a:lstStyle/>
          <a:p>
            <a:pPr eaLnBrk="0" hangingPunct="0">
              <a:buNone/>
            </a:pPr>
            <a:r>
              <a:rPr lang="en-US" altLang="zh-CN" sz="3200" b="1">
                <a:latin typeface="Times New Roman" pitchFamily="18" charset="0"/>
                <a:ea typeface="宋体" charset="-122"/>
                <a:cs typeface="Times New Roman" pitchFamily="18" charset="0"/>
              </a:rPr>
              <a:t>Swing</a:t>
            </a:r>
            <a:r>
              <a:rPr lang="zh-CN" altLang="en-US" sz="3200" b="1">
                <a:ea typeface="宋体" charset="-122"/>
              </a:rPr>
              <a:t>组件</a:t>
            </a:r>
            <a:endParaRPr lang="en-US" altLang="zh-CN" sz="3200" b="1">
              <a:ea typeface="宋体" charset="-122"/>
            </a:endParaRPr>
          </a:p>
        </p:txBody>
      </p:sp>
      <p:grpSp>
        <p:nvGrpSpPr>
          <p:cNvPr id="16" name="Group 47"/>
          <p:cNvGrpSpPr>
            <a:grpSpLocks/>
          </p:cNvGrpSpPr>
          <p:nvPr/>
        </p:nvGrpSpPr>
        <p:grpSpPr bwMode="auto">
          <a:xfrm>
            <a:off x="1828800" y="3693055"/>
            <a:ext cx="608013" cy="533400"/>
            <a:chOff x="1152" y="2413"/>
            <a:chExt cx="383" cy="336"/>
          </a:xfrm>
        </p:grpSpPr>
        <p:grpSp>
          <p:nvGrpSpPr>
            <p:cNvPr id="17" name="Group 17"/>
            <p:cNvGrpSpPr>
              <a:grpSpLocks/>
            </p:cNvGrpSpPr>
            <p:nvPr/>
          </p:nvGrpSpPr>
          <p:grpSpPr bwMode="auto">
            <a:xfrm>
              <a:off x="1152" y="2413"/>
              <a:ext cx="383" cy="336"/>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9"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26" name="Text Box 27"/>
            <p:cNvSpPr txBox="1">
              <a:spLocks noChangeArrowheads="1"/>
            </p:cNvSpPr>
            <p:nvPr/>
          </p:nvSpPr>
          <p:spPr bwMode="gray">
            <a:xfrm>
              <a:off x="1235" y="2443"/>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3</a:t>
              </a:r>
            </a:p>
          </p:txBody>
        </p:sp>
      </p:grpSp>
      <p:sp>
        <p:nvSpPr>
          <p:cNvPr id="30" name="Line 14"/>
          <p:cNvSpPr>
            <a:spLocks noChangeShapeType="1"/>
          </p:cNvSpPr>
          <p:nvPr/>
        </p:nvSpPr>
        <p:spPr bwMode="auto">
          <a:xfrm>
            <a:off x="2438400" y="5148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 name="Text Box 15"/>
          <p:cNvSpPr txBox="1">
            <a:spLocks noChangeArrowheads="1"/>
          </p:cNvSpPr>
          <p:nvPr/>
        </p:nvSpPr>
        <p:spPr bwMode="auto">
          <a:xfrm>
            <a:off x="2700338" y="4572000"/>
            <a:ext cx="2079415" cy="584775"/>
          </a:xfrm>
          <a:prstGeom prst="rect">
            <a:avLst/>
          </a:prstGeom>
          <a:noFill/>
          <a:ln w="9525" algn="ctr">
            <a:noFill/>
            <a:miter lim="800000"/>
            <a:headEnd/>
            <a:tailEnd/>
          </a:ln>
        </p:spPr>
        <p:txBody>
          <a:bodyPr wrap="none">
            <a:spAutoFit/>
          </a:bodyPr>
          <a:lstStyle/>
          <a:p>
            <a:pPr eaLnBrk="0" hangingPunct="0">
              <a:buNone/>
            </a:pPr>
            <a:r>
              <a:rPr lang="en-US" altLang="zh-CN" sz="3200" b="1">
                <a:solidFill>
                  <a:srgbClr val="FF0000"/>
                </a:solidFill>
                <a:latin typeface="Times New Roman" pitchFamily="18" charset="0"/>
                <a:ea typeface="宋体" charset="-122"/>
                <a:cs typeface="Times New Roman" pitchFamily="18" charset="0"/>
              </a:rPr>
              <a:t>Swing</a:t>
            </a:r>
            <a:r>
              <a:rPr lang="zh-CN" altLang="en-US" sz="3200" b="1">
                <a:solidFill>
                  <a:srgbClr val="FF0000"/>
                </a:solidFill>
                <a:latin typeface="Times New Roman" pitchFamily="18" charset="0"/>
                <a:ea typeface="宋体" charset="-122"/>
                <a:cs typeface="Times New Roman" pitchFamily="18" charset="0"/>
              </a:rPr>
              <a:t>举例</a:t>
            </a:r>
            <a:endParaRPr lang="en-US" altLang="zh-CN" sz="3200" b="1">
              <a:solidFill>
                <a:srgbClr val="FF0000"/>
              </a:solidFill>
              <a:ea typeface="宋体" charset="-122"/>
            </a:endParaRPr>
          </a:p>
        </p:txBody>
      </p:sp>
      <p:grpSp>
        <p:nvGrpSpPr>
          <p:cNvPr id="24" name="Group 46"/>
          <p:cNvGrpSpPr>
            <a:grpSpLocks/>
          </p:cNvGrpSpPr>
          <p:nvPr/>
        </p:nvGrpSpPr>
        <p:grpSpPr bwMode="auto">
          <a:xfrm>
            <a:off x="1828800" y="4625975"/>
            <a:ext cx="608013" cy="533400"/>
            <a:chOff x="1152" y="1851"/>
            <a:chExt cx="383" cy="336"/>
          </a:xfrm>
        </p:grpSpPr>
        <p:grpSp>
          <p:nvGrpSpPr>
            <p:cNvPr id="25" name="Group 7"/>
            <p:cNvGrpSpPr>
              <a:grpSpLocks/>
            </p:cNvGrpSpPr>
            <p:nvPr/>
          </p:nvGrpSpPr>
          <p:grpSpPr bwMode="auto">
            <a:xfrm>
              <a:off x="1152" y="1851"/>
              <a:ext cx="383" cy="336"/>
              <a:chOff x="3174" y="2656"/>
              <a:chExt cx="1549" cy="1351"/>
            </a:xfrm>
          </p:grpSpPr>
          <p:sp>
            <p:nvSpPr>
              <p:cNvPr id="3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3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37"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4</a:t>
              </a:r>
            </a:p>
          </p:txBody>
        </p:sp>
      </p:grpSp>
    </p:spTree>
    <p:extLst>
      <p:ext uri="{BB962C8B-B14F-4D97-AF65-F5344CB8AC3E}">
        <p14:creationId xmlns:p14="http://schemas.microsoft.com/office/powerpoint/2010/main" val="316015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矩形 377"/>
          <p:cNvSpPr/>
          <p:nvPr/>
        </p:nvSpPr>
        <p:spPr bwMode="auto">
          <a:xfrm>
            <a:off x="876812" y="2494813"/>
            <a:ext cx="5083200" cy="3150000"/>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2"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、绘图环境</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a:t>
            </a:fld>
            <a:endParaRPr lang="en-US" altLang="zh-CN"/>
          </a:p>
        </p:txBody>
      </p:sp>
      <p:sp>
        <p:nvSpPr>
          <p:cNvPr id="377" name="TextBox 376"/>
          <p:cNvSpPr txBox="1"/>
          <p:nvPr/>
        </p:nvSpPr>
        <p:spPr>
          <a:xfrm>
            <a:off x="893167" y="2467213"/>
            <a:ext cx="5186035" cy="3323987"/>
          </a:xfrm>
          <a:prstGeom prst="rect">
            <a:avLst/>
          </a:prstGeom>
          <a:noFill/>
        </p:spPr>
        <p:txBody>
          <a:bodyPr wrap="none" rtlCol="0">
            <a:spAutoFit/>
          </a:bodyPr>
          <a:lstStyle/>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endParaRPr lang="zh-CN" altLang="en-US" sz="2000" b="1">
              <a:solidFill>
                <a:schemeClr val="bg1"/>
              </a:solidFill>
              <a:latin typeface="Times New Roman" panose="02020603050405020304" pitchFamily="18" charset="0"/>
              <a:cs typeface="Times New Roman" panose="02020603050405020304" pitchFamily="18" charset="0"/>
            </a:endParaRPr>
          </a:p>
        </p:txBody>
      </p:sp>
      <p:cxnSp>
        <p:nvCxnSpPr>
          <p:cNvPr id="380" name="直接箭头连接符 379"/>
          <p:cNvCxnSpPr/>
          <p:nvPr/>
        </p:nvCxnSpPr>
        <p:spPr bwMode="auto">
          <a:xfrm flipH="1">
            <a:off x="1050002" y="1828800"/>
            <a:ext cx="381000" cy="685800"/>
          </a:xfrm>
          <a:prstGeom prst="straightConnector1">
            <a:avLst/>
          </a:prstGeom>
          <a:noFill/>
          <a:ln w="28575" cap="flat" cmpd="sng" algn="ctr">
            <a:solidFill>
              <a:srgbClr val="00B0F0"/>
            </a:solidFill>
            <a:prstDash val="solid"/>
            <a:round/>
            <a:headEnd type="none" w="med" len="med"/>
            <a:tailEnd type="arrow"/>
          </a:ln>
          <a:effectLst/>
        </p:spPr>
      </p:cxnSp>
      <p:sp>
        <p:nvSpPr>
          <p:cNvPr id="381" name="TextBox 380"/>
          <p:cNvSpPr txBox="1"/>
          <p:nvPr/>
        </p:nvSpPr>
        <p:spPr>
          <a:xfrm>
            <a:off x="1354802" y="1524000"/>
            <a:ext cx="2089033" cy="461665"/>
          </a:xfrm>
          <a:prstGeom prst="rect">
            <a:avLst/>
          </a:prstGeom>
          <a:noFill/>
        </p:spPr>
        <p:txBody>
          <a:bodyPr wrap="none" rtlCol="0">
            <a:spAutoFit/>
          </a:bodyPr>
          <a:lstStyle/>
          <a:p>
            <a:pPr>
              <a:buNone/>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像素坐标</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(0, 0)</a:t>
            </a:r>
            <a:endParaRPr lang="zh-CN" altLang="en-US" sz="2400" b="1">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83" name="直接箭头连接符 382"/>
          <p:cNvCxnSpPr/>
          <p:nvPr/>
        </p:nvCxnSpPr>
        <p:spPr bwMode="auto">
          <a:xfrm>
            <a:off x="745202" y="2362200"/>
            <a:ext cx="5176800" cy="0"/>
          </a:xfrm>
          <a:prstGeom prst="straightConnector1">
            <a:avLst/>
          </a:prstGeom>
          <a:noFill/>
          <a:ln w="22225" cap="flat" cmpd="sng" algn="ctr">
            <a:solidFill>
              <a:srgbClr val="990000"/>
            </a:solidFill>
            <a:prstDash val="solid"/>
            <a:round/>
            <a:headEnd type="none" w="med" len="med"/>
            <a:tailEnd type="arrow"/>
          </a:ln>
          <a:effectLst/>
        </p:spPr>
      </p:cxnSp>
      <p:sp>
        <p:nvSpPr>
          <p:cNvPr id="385" name="TextBox 384"/>
          <p:cNvSpPr txBox="1"/>
          <p:nvPr/>
        </p:nvSpPr>
        <p:spPr>
          <a:xfrm>
            <a:off x="5698202" y="1824335"/>
            <a:ext cx="364202" cy="523220"/>
          </a:xfrm>
          <a:prstGeom prst="rect">
            <a:avLst/>
          </a:prstGeom>
          <a:noFill/>
        </p:spPr>
        <p:txBody>
          <a:bodyPr wrap="none" rtlCol="0">
            <a:spAutoFit/>
          </a:bodyPr>
          <a:lstStyle/>
          <a:p>
            <a:pPr>
              <a:buNone/>
            </a:pPr>
            <a:r>
              <a:rPr lang="en-US" altLang="zh-CN" sz="2800" b="1">
                <a:solidFill>
                  <a:srgbClr val="990000"/>
                </a:solidFill>
                <a:latin typeface="Times New Roman" panose="02020603050405020304" pitchFamily="18" charset="0"/>
                <a:ea typeface="宋体" panose="02010600030101010101" pitchFamily="2" charset="-122"/>
                <a:cs typeface="Times New Roman" panose="02020603050405020304" pitchFamily="18" charset="0"/>
              </a:rPr>
              <a:t>x</a:t>
            </a:r>
            <a:endParaRPr lang="zh-CN" altLang="en-US" sz="2800" b="1">
              <a:solidFill>
                <a:srgbClr val="990000"/>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86" name="直接箭头连接符 385"/>
          <p:cNvCxnSpPr/>
          <p:nvPr/>
        </p:nvCxnSpPr>
        <p:spPr bwMode="auto">
          <a:xfrm>
            <a:off x="745202" y="2362200"/>
            <a:ext cx="0" cy="3352800"/>
          </a:xfrm>
          <a:prstGeom prst="straightConnector1">
            <a:avLst/>
          </a:prstGeom>
          <a:noFill/>
          <a:ln w="22225" cap="flat" cmpd="sng" algn="ctr">
            <a:solidFill>
              <a:srgbClr val="990000"/>
            </a:solidFill>
            <a:prstDash val="solid"/>
            <a:round/>
            <a:headEnd type="none" w="med" len="med"/>
            <a:tailEnd type="arrow"/>
          </a:ln>
          <a:effectLst/>
        </p:spPr>
      </p:cxnSp>
      <p:sp>
        <p:nvSpPr>
          <p:cNvPr id="388" name="TextBox 387"/>
          <p:cNvSpPr txBox="1"/>
          <p:nvPr/>
        </p:nvSpPr>
        <p:spPr>
          <a:xfrm>
            <a:off x="304800" y="5334000"/>
            <a:ext cx="364202" cy="523220"/>
          </a:xfrm>
          <a:prstGeom prst="rect">
            <a:avLst/>
          </a:prstGeom>
          <a:noFill/>
        </p:spPr>
        <p:txBody>
          <a:bodyPr wrap="none" rtlCol="0">
            <a:spAutoFit/>
          </a:bodyPr>
          <a:lstStyle/>
          <a:p>
            <a:pPr>
              <a:buNone/>
            </a:pPr>
            <a:r>
              <a:rPr lang="en-US" altLang="zh-CN" sz="2800" b="1">
                <a:solidFill>
                  <a:srgbClr val="990000"/>
                </a:solidFill>
                <a:latin typeface="Times New Roman" panose="02020603050405020304" pitchFamily="18" charset="0"/>
                <a:ea typeface="宋体" panose="02010600030101010101" pitchFamily="2" charset="-122"/>
                <a:cs typeface="Times New Roman" panose="02020603050405020304" pitchFamily="18" charset="0"/>
              </a:rPr>
              <a:t>y</a:t>
            </a:r>
            <a:endParaRPr lang="zh-CN" altLang="en-US" sz="2800" b="1">
              <a:solidFill>
                <a:srgbClr val="99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89" name="图片 3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3038475"/>
            <a:ext cx="2857500" cy="2143125"/>
          </a:xfrm>
          <a:prstGeom prst="rect">
            <a:avLst/>
          </a:prstGeom>
        </p:spPr>
      </p:pic>
    </p:spTree>
    <p:extLst>
      <p:ext uri="{BB962C8B-B14F-4D97-AF65-F5344CB8AC3E}">
        <p14:creationId xmlns:p14="http://schemas.microsoft.com/office/powerpoint/2010/main" val="30727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dissolve">
                                      <p:cBhvr>
                                        <p:cTn id="7" dur="50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1</a:t>
            </a:r>
            <a:r>
              <a:rPr lang="zh-CN" altLang="en-US">
                <a:latin typeface="Times New Roman" pitchFamily="18" charset="0"/>
                <a:cs typeface="Times New Roman" pitchFamily="18" charset="0"/>
              </a:rPr>
              <a:t>、基本控件</a:t>
            </a:r>
            <a:r>
              <a:rPr lang="en-US" altLang="zh-CN">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80</a:t>
            </a:fld>
            <a:endParaRPr lang="en-US" altLang="zh-CN" dirty="0"/>
          </a:p>
        </p:txBody>
      </p:sp>
      <p:sp>
        <p:nvSpPr>
          <p:cNvPr id="6" name="Rectangle 2"/>
          <p:cNvSpPr txBox="1">
            <a:spLocks noChangeArrowheads="1"/>
          </p:cNvSpPr>
          <p:nvPr/>
        </p:nvSpPr>
        <p:spPr bwMode="auto">
          <a:xfrm>
            <a:off x="847725" y="1371600"/>
            <a:ext cx="7991475"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ct val="20000"/>
              </a:spcBef>
              <a:spcAft>
                <a:spcPct val="0"/>
              </a:spcAft>
              <a:buClrTx/>
              <a:buSzPct val="90000"/>
              <a:buFont typeface="Wingdings 2" pitchFamily="18" charset="2"/>
              <a:buChar char=""/>
              <a:tabLst/>
              <a:defRPr/>
            </a:pPr>
            <a:r>
              <a:rPr kumimoji="0" lang="en-US" altLang="zh-CN" sz="3200" b="1" i="0" u="none" strike="noStrike" kern="0" cap="none" spc="0" normalizeH="0" baseline="0" noProof="0">
                <a:ln>
                  <a:noFill/>
                </a:ln>
                <a:solidFill>
                  <a:schemeClr val="tx1"/>
                </a:solidFill>
                <a:effectLst/>
                <a:uLnTx/>
                <a:uFillTx/>
                <a:latin typeface="AvantGarde" pitchFamily="34" charset="0"/>
                <a:ea typeface="宋体" pitchFamily="2" charset="-122"/>
                <a:cs typeface="+mn-cs"/>
              </a:rPr>
              <a:t>GUI</a:t>
            </a:r>
            <a:r>
              <a:rPr kumimoji="0" lang="zh-CN" altLang="en-US" sz="3200" b="1" i="0" u="none" strike="noStrike" kern="0" cap="none" spc="0" normalizeH="0" baseline="0" noProof="0">
                <a:ln>
                  <a:noFill/>
                </a:ln>
                <a:solidFill>
                  <a:schemeClr val="tx1"/>
                </a:solidFill>
                <a:effectLst/>
                <a:uLnTx/>
                <a:uFillTx/>
                <a:latin typeface="AvantGarde" pitchFamily="34" charset="0"/>
                <a:ea typeface="宋体" pitchFamily="2" charset="-122"/>
                <a:cs typeface="+mn-cs"/>
              </a:rPr>
              <a:t>组件所对应的类</a:t>
            </a:r>
            <a:endParaRPr kumimoji="0" lang="en-US" altLang="zh-CN" sz="3200" b="1" i="0" u="none" strike="noStrike" kern="0" cap="none" spc="0" normalizeH="0" baseline="0" noProof="0">
              <a:ln>
                <a:noFill/>
              </a:ln>
              <a:solidFill>
                <a:schemeClr val="tx1"/>
              </a:solidFill>
              <a:effectLst/>
              <a:uLnTx/>
              <a:uFillTx/>
              <a:latin typeface="AvantGarde" pitchFamily="34" charset="0"/>
              <a:ea typeface="宋体" pitchFamily="2" charset="-122"/>
              <a:cs typeface="+mn-cs"/>
            </a:endParaRP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a:ln>
                  <a:noFill/>
                </a:ln>
                <a:solidFill>
                  <a:schemeClr val="tx1"/>
                </a:solidFill>
                <a:effectLst/>
                <a:uLnTx/>
                <a:uFillTx/>
                <a:latin typeface="Arial" pitchFamily="34" charset="0"/>
                <a:ea typeface="宋体" pitchFamily="2" charset="-122"/>
              </a:rPr>
              <a:t>JLabel </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a:ln>
                  <a:noFill/>
                </a:ln>
                <a:solidFill>
                  <a:schemeClr val="tx1"/>
                </a:solidFill>
                <a:effectLst/>
                <a:uLnTx/>
                <a:uFillTx/>
                <a:latin typeface="Arial" pitchFamily="34" charset="0"/>
                <a:ea typeface="宋体" pitchFamily="2" charset="-122"/>
              </a:rPr>
              <a:t>JTextField </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a:ln>
                  <a:noFill/>
                </a:ln>
                <a:solidFill>
                  <a:schemeClr val="tx1"/>
                </a:solidFill>
                <a:effectLst/>
                <a:uLnTx/>
                <a:uFillTx/>
                <a:latin typeface="Arial" pitchFamily="34" charset="0"/>
                <a:ea typeface="宋体" pitchFamily="2" charset="-122"/>
              </a:rPr>
              <a:t>JButton</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a:ln>
                  <a:noFill/>
                </a:ln>
                <a:solidFill>
                  <a:schemeClr val="tx1"/>
                </a:solidFill>
                <a:effectLst/>
                <a:uLnTx/>
                <a:uFillTx/>
                <a:latin typeface="Arial" pitchFamily="34" charset="0"/>
                <a:ea typeface="宋体" pitchFamily="2" charset="-122"/>
              </a:rPr>
              <a:t>JCheckBox </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a:ln>
                  <a:noFill/>
                </a:ln>
                <a:solidFill>
                  <a:schemeClr val="tx1"/>
                </a:solidFill>
                <a:effectLst/>
                <a:uLnTx/>
                <a:uFillTx/>
                <a:latin typeface="Arial" pitchFamily="34" charset="0"/>
                <a:ea typeface="宋体" pitchFamily="2" charset="-122"/>
              </a:rPr>
              <a:t>JComboBox </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a:ln>
                  <a:noFill/>
                </a:ln>
                <a:solidFill>
                  <a:schemeClr val="tx1"/>
                </a:solidFill>
                <a:effectLst/>
                <a:uLnTx/>
                <a:uFillTx/>
                <a:latin typeface="Arial" pitchFamily="34" charset="0"/>
                <a:ea typeface="宋体" pitchFamily="2" charset="-122"/>
              </a:rPr>
              <a:t>JList</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a:ln>
                  <a:noFill/>
                </a:ln>
                <a:solidFill>
                  <a:schemeClr val="tx1"/>
                </a:solidFill>
                <a:effectLst/>
                <a:uLnTx/>
                <a:uFillTx/>
                <a:latin typeface="Arial" pitchFamily="34" charset="0"/>
                <a:ea typeface="宋体" pitchFamily="2" charset="-122"/>
              </a:rPr>
              <a:t>JTextArea</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a:ln>
                  <a:noFill/>
                </a:ln>
                <a:solidFill>
                  <a:schemeClr val="tx1"/>
                </a:solidFill>
                <a:effectLst/>
                <a:uLnTx/>
                <a:uFillTx/>
                <a:latin typeface="Arial" pitchFamily="34" charset="0"/>
                <a:ea typeface="宋体" pitchFamily="2" charset="-122"/>
                <a:cs typeface="Times New Roman" pitchFamily="18" charset="0"/>
              </a:rPr>
              <a:t>JSlider</a:t>
            </a:r>
          </a:p>
        </p:txBody>
      </p:sp>
    </p:spTree>
    <p:extLst>
      <p:ext uri="{BB962C8B-B14F-4D97-AF65-F5344CB8AC3E}">
        <p14:creationId xmlns:p14="http://schemas.microsoft.com/office/powerpoint/2010/main" val="29202035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1</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JLabel</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81</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6962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JLabel</a:t>
            </a:r>
            <a:r>
              <a:rPr kumimoji="0" lang="zh-CN" altLang="en-US"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：标签</a:t>
            </a:r>
            <a:endPar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在一个</a:t>
            </a:r>
            <a:r>
              <a:rPr lang="en-US" altLang="zh-CN" sz="3200" b="1" kern="0">
                <a:latin typeface="Times New Roman" pitchFamily="18" charset="0"/>
                <a:ea typeface="楷体_GB2312" pitchFamily="49" charset="-122"/>
                <a:cs typeface="Times New Roman" pitchFamily="18" charset="0"/>
              </a:rPr>
              <a:t>GUI</a:t>
            </a:r>
            <a:r>
              <a:rPr lang="zh-CN" altLang="en-US" sz="3200" b="1" kern="0">
                <a:latin typeface="Times New Roman" pitchFamily="18" charset="0"/>
                <a:ea typeface="楷体_GB2312" pitchFamily="49" charset="-122"/>
                <a:cs typeface="Times New Roman" pitchFamily="18" charset="0"/>
              </a:rPr>
              <a:t>上显示一行静态文本</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en-US" altLang="zh-CN" sz="3200" b="1" kern="0">
                <a:latin typeface="Times New Roman" pitchFamily="18" charset="0"/>
                <a:ea typeface="楷体_GB2312" pitchFamily="49" charset="-122"/>
                <a:cs typeface="Times New Roman" pitchFamily="18" charset="0"/>
              </a:rPr>
              <a:t>JLabel</a:t>
            </a:r>
            <a:r>
              <a:rPr lang="zh-CN" altLang="en-US" sz="3200" b="1" kern="0">
                <a:latin typeface="Times New Roman" pitchFamily="18" charset="0"/>
                <a:ea typeface="楷体_GB2312" pitchFamily="49" charset="-122"/>
                <a:cs typeface="Times New Roman" pitchFamily="18" charset="0"/>
              </a:rPr>
              <a:t>类的父类是</a:t>
            </a:r>
            <a:r>
              <a:rPr lang="en-US" altLang="zh-CN" sz="3200" b="1" kern="0">
                <a:latin typeface="Times New Roman" pitchFamily="18" charset="0"/>
                <a:ea typeface="楷体_GB2312" pitchFamily="49" charset="-122"/>
                <a:cs typeface="Times New Roman" pitchFamily="18" charset="0"/>
              </a:rPr>
              <a:t>JComponet</a:t>
            </a: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可以显示的内容</a:t>
            </a:r>
            <a:endParaRPr lang="en-US" altLang="zh-CN" sz="3200" b="1" kern="0">
              <a:latin typeface="Times New Roman" pitchFamily="18" charset="0"/>
              <a:ea typeface="楷体_GB2312" pitchFamily="49" charset="-122"/>
              <a:cs typeface="Times New Roman" pitchFamily="18" charset="0"/>
            </a:endParaRPr>
          </a:p>
          <a:p>
            <a:pPr marL="1544638" lvl="2" indent="-457200">
              <a:spcBef>
                <a:spcPts val="800"/>
              </a:spcBef>
              <a:buSzPct val="80000"/>
              <a:buFont typeface="Wingdings" pitchFamily="2" charset="2"/>
              <a:buChar char="ü"/>
              <a:defRPr/>
            </a:pPr>
            <a:r>
              <a:rPr kumimoji="0" lang="zh-CN" altLang="en-US" sz="2800" b="1" i="0" u="none" strike="noStrike" kern="0" cap="none" spc="0" normalizeH="0" baseline="0" noProof="0">
                <a:ln>
                  <a:noFill/>
                </a:ln>
                <a:solidFill>
                  <a:schemeClr val="tx1"/>
                </a:solidFill>
                <a:effectLst/>
                <a:uLnTx/>
                <a:uFillTx/>
                <a:latin typeface="Times New Roman" pitchFamily="18" charset="0"/>
                <a:ea typeface="楷体_GB2312" pitchFamily="49" charset="-122"/>
                <a:cs typeface="Times New Roman" pitchFamily="18" charset="0"/>
              </a:rPr>
              <a:t>单行的只读文本</a:t>
            </a:r>
            <a:endParaRPr kumimoji="0" lang="en-US" altLang="zh-CN" sz="2800" b="1" i="0" u="none" strike="noStrike" kern="0" cap="none" spc="0" normalizeH="0" baseline="0" noProof="0">
              <a:ln>
                <a:noFill/>
              </a:ln>
              <a:solidFill>
                <a:schemeClr val="tx1"/>
              </a:solidFill>
              <a:effectLst/>
              <a:uLnTx/>
              <a:uFillTx/>
              <a:latin typeface="Times New Roman" pitchFamily="18" charset="0"/>
              <a:ea typeface="楷体_GB2312" pitchFamily="49" charset="-122"/>
              <a:cs typeface="Times New Roman" pitchFamily="18" charset="0"/>
            </a:endParaRPr>
          </a:p>
          <a:p>
            <a:pPr marL="1544638" lvl="2" indent="-457200">
              <a:spcBef>
                <a:spcPts val="800"/>
              </a:spcBef>
              <a:buSzPct val="80000"/>
              <a:buFont typeface="Wingdings" pitchFamily="2" charset="2"/>
              <a:buChar char="ü"/>
              <a:defRPr/>
            </a:pPr>
            <a:r>
              <a:rPr lang="zh-CN" altLang="en-US" sz="2800" b="1" kern="0">
                <a:latin typeface="Times New Roman" pitchFamily="18" charset="0"/>
                <a:ea typeface="楷体_GB2312" pitchFamily="49" charset="-122"/>
                <a:cs typeface="Times New Roman" pitchFamily="18" charset="0"/>
              </a:rPr>
              <a:t>图片</a:t>
            </a:r>
            <a:endParaRPr lang="en-US" altLang="zh-CN" sz="2800" b="1" kern="0">
              <a:latin typeface="Times New Roman" pitchFamily="18" charset="0"/>
              <a:ea typeface="楷体_GB2312" pitchFamily="49" charset="-122"/>
              <a:cs typeface="Times New Roman" pitchFamily="18" charset="0"/>
            </a:endParaRPr>
          </a:p>
          <a:p>
            <a:pPr marL="1544638" lvl="2" indent="-457200">
              <a:spcBef>
                <a:spcPts val="800"/>
              </a:spcBef>
              <a:buSzPct val="80000"/>
              <a:buFont typeface="Wingdings" pitchFamily="2" charset="2"/>
              <a:buChar char="ü"/>
              <a:defRPr/>
            </a:pPr>
            <a:r>
              <a:rPr kumimoji="0" lang="zh-CN" altLang="en-US" sz="2800" b="1" i="0" u="none" strike="noStrike" kern="0" cap="none" spc="0" normalizeH="0" baseline="0" noProof="0">
                <a:ln>
                  <a:noFill/>
                </a:ln>
                <a:solidFill>
                  <a:schemeClr val="tx1"/>
                </a:solidFill>
                <a:effectLst/>
                <a:uLnTx/>
                <a:uFillTx/>
                <a:latin typeface="Times New Roman" pitchFamily="18" charset="0"/>
                <a:ea typeface="楷体_GB2312" pitchFamily="49" charset="-122"/>
                <a:cs typeface="Times New Roman" pitchFamily="18" charset="0"/>
              </a:rPr>
              <a:t>文本</a:t>
            </a:r>
            <a:r>
              <a:rPr lang="en-US" altLang="zh-CN" sz="2800" b="1" kern="0">
                <a:latin typeface="Times New Roman" pitchFamily="18" charset="0"/>
                <a:ea typeface="楷体_GB2312" pitchFamily="49" charset="-122"/>
                <a:cs typeface="Times New Roman" pitchFamily="18" charset="0"/>
              </a:rPr>
              <a:t>+</a:t>
            </a:r>
            <a:r>
              <a:rPr kumimoji="0" lang="zh-CN" altLang="en-US" sz="2800" b="1" i="0" u="none" strike="noStrike" kern="0" cap="none" spc="0" normalizeH="0" baseline="0" noProof="0">
                <a:ln>
                  <a:noFill/>
                </a:ln>
                <a:solidFill>
                  <a:schemeClr val="tx1"/>
                </a:solidFill>
                <a:effectLst/>
                <a:uLnTx/>
                <a:uFillTx/>
                <a:latin typeface="Times New Roman" pitchFamily="18" charset="0"/>
                <a:ea typeface="楷体_GB2312" pitchFamily="49" charset="-122"/>
                <a:cs typeface="Times New Roman" pitchFamily="18" charset="0"/>
              </a:rPr>
              <a:t>图片</a:t>
            </a:r>
            <a:endParaRPr kumimoji="0" lang="en-US" altLang="zh-CN" sz="2800" b="1" i="0" u="none" strike="noStrike" kern="0" cap="none" spc="0" normalizeH="0" baseline="0" noProof="0">
              <a:ln>
                <a:noFill/>
              </a:ln>
              <a:solidFill>
                <a:schemeClr val="tx1"/>
              </a:solidFill>
              <a:effectLst/>
              <a:uLnTx/>
              <a:uFillTx/>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val="11807962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JLabel</a:t>
            </a:r>
            <a:r>
              <a:rPr lang="zh-CN" altLang="en-US">
                <a:latin typeface="Times New Roman" pitchFamily="18" charset="0"/>
                <a:cs typeface="Times New Roman" pitchFamily="18" charset="0"/>
              </a:rPr>
              <a:t>常用方法</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82</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3248179986"/>
              </p:ext>
            </p:extLst>
          </p:nvPr>
        </p:nvGraphicFramePr>
        <p:xfrm>
          <a:off x="381000" y="1407160"/>
          <a:ext cx="8458200" cy="45364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370840">
                <a:tc>
                  <a:txBody>
                    <a:bodyPr/>
                    <a:lstStyle/>
                    <a:p>
                      <a:r>
                        <a:rPr lang="zh-CN" altLang="en-US" sz="2400">
                          <a:solidFill>
                            <a:schemeClr val="tx1"/>
                          </a:solidFill>
                          <a:latin typeface="宋体" pitchFamily="2" charset="-122"/>
                          <a:ea typeface="宋体" pitchFamily="2" charset="-122"/>
                        </a:rPr>
                        <a:t>函数原型</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2400">
                          <a:solidFill>
                            <a:schemeClr val="tx1"/>
                          </a:solidFill>
                          <a:latin typeface="宋体" pitchFamily="2" charset="-122"/>
                          <a:ea typeface="宋体" pitchFamily="2" charset="-122"/>
                        </a:rPr>
                        <a:t>功能描述</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r>
                        <a:rPr lang="en-US" altLang="zh-CN" sz="1600" b="1">
                          <a:solidFill>
                            <a:schemeClr val="tx1"/>
                          </a:solidFill>
                          <a:latin typeface="Times New Roman" pitchFamily="18" charset="0"/>
                          <a:ea typeface="+mj-ea"/>
                          <a:cs typeface="Times New Roman" pitchFamily="18" charset="0"/>
                        </a:rPr>
                        <a:t>JLabel(String text, Icon icon, int horizontalAlignment);</a:t>
                      </a:r>
                      <a:endParaRPr lang="zh-CN" altLang="en-US" sz="1600"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b="1">
                          <a:solidFill>
                            <a:schemeClr val="tx1"/>
                          </a:solidFill>
                          <a:latin typeface="宋体" pitchFamily="2" charset="-122"/>
                          <a:ea typeface="宋体" pitchFamily="2" charset="-122"/>
                          <a:cs typeface="Times New Roman" pitchFamily="18" charset="0"/>
                        </a:rPr>
                        <a:t>构造函数</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sz="1800" b="1" kern="1200">
                          <a:solidFill>
                            <a:schemeClr val="tx1"/>
                          </a:solidFill>
                          <a:latin typeface="Times New Roman" pitchFamily="18" charset="0"/>
                          <a:ea typeface="+mn-ea"/>
                          <a:cs typeface="Times New Roman" pitchFamily="18" charset="0"/>
                        </a:rPr>
                        <a:t>JLabel(String text);</a:t>
                      </a:r>
                      <a:endParaRPr lang="zh-CN" altLang="en-US" sz="1800" b="1" kern="1200">
                        <a:solidFill>
                          <a:schemeClr val="tx1"/>
                        </a:solidFill>
                        <a:latin typeface="Times New Roman" pitchFamily="18" charset="0"/>
                        <a:ea typeface="+mn-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b="1">
                          <a:solidFill>
                            <a:schemeClr val="tx1"/>
                          </a:solidFill>
                          <a:latin typeface="宋体" pitchFamily="2" charset="-122"/>
                          <a:ea typeface="宋体" pitchFamily="2" charset="-122"/>
                          <a:cs typeface="Times New Roman" pitchFamily="18" charset="0"/>
                        </a:rPr>
                        <a:t>构造函数</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sz="1800" b="1" kern="1200">
                          <a:solidFill>
                            <a:schemeClr val="tx1"/>
                          </a:solidFill>
                          <a:latin typeface="Times New Roman" pitchFamily="18" charset="0"/>
                          <a:ea typeface="+mn-ea"/>
                          <a:cs typeface="Times New Roman" pitchFamily="18" charset="0"/>
                        </a:rPr>
                        <a:t>JLabel(Icon image);</a:t>
                      </a:r>
                      <a:endParaRPr lang="zh-CN" altLang="en-US"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b="1">
                          <a:solidFill>
                            <a:schemeClr val="tx1"/>
                          </a:solidFill>
                          <a:latin typeface="宋体" pitchFamily="2" charset="-122"/>
                          <a:ea typeface="宋体" pitchFamily="2" charset="-122"/>
                          <a:cs typeface="Times New Roman" pitchFamily="18" charset="0"/>
                        </a:rPr>
                        <a:t>构造函数</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altLang="zh-CN" b="1">
                          <a:solidFill>
                            <a:schemeClr val="tx1"/>
                          </a:solidFill>
                          <a:latin typeface="Times New Roman" pitchFamily="18" charset="0"/>
                          <a:ea typeface="+mj-ea"/>
                          <a:cs typeface="Times New Roman" pitchFamily="18" charset="0"/>
                        </a:rPr>
                        <a:t>String getText();</a:t>
                      </a:r>
                      <a:endParaRPr lang="zh-CN" altLang="en-US"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b="1">
                          <a:solidFill>
                            <a:schemeClr val="tx1"/>
                          </a:solidFill>
                          <a:latin typeface="宋体" pitchFamily="2" charset="-122"/>
                          <a:ea typeface="宋体" pitchFamily="2" charset="-122"/>
                          <a:cs typeface="Times New Roman" pitchFamily="18" charset="0"/>
                        </a:rPr>
                        <a:t>返回标签上的文本字符串</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altLang="zh-CN" b="1">
                          <a:solidFill>
                            <a:schemeClr val="tx1"/>
                          </a:solidFill>
                          <a:latin typeface="Times New Roman" pitchFamily="18" charset="0"/>
                          <a:ea typeface="+mj-ea"/>
                          <a:cs typeface="Times New Roman" pitchFamily="18" charset="0"/>
                        </a:rPr>
                        <a:t>void setText(String text);</a:t>
                      </a:r>
                      <a:endParaRPr lang="zh-CN" altLang="en-US"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b="1">
                          <a:solidFill>
                            <a:schemeClr val="tx1"/>
                          </a:solidFill>
                          <a:latin typeface="宋体" pitchFamily="2" charset="-122"/>
                          <a:ea typeface="宋体" pitchFamily="2" charset="-122"/>
                          <a:cs typeface="Times New Roman" pitchFamily="18" charset="0"/>
                        </a:rPr>
                        <a:t>将标签上的文本设置为</a:t>
                      </a:r>
                      <a:r>
                        <a:rPr lang="en-US" altLang="zh-CN" b="1">
                          <a:solidFill>
                            <a:schemeClr val="tx1"/>
                          </a:solidFill>
                          <a:latin typeface="Times New Roman" pitchFamily="18" charset="0"/>
                          <a:ea typeface="宋体" pitchFamily="2" charset="-122"/>
                          <a:cs typeface="Times New Roman" pitchFamily="18" charset="0"/>
                        </a:rPr>
                        <a:t>text</a:t>
                      </a:r>
                      <a:endParaRPr lang="zh-CN" altLang="en-US" b="1">
                        <a:solidFill>
                          <a:schemeClr val="tx1"/>
                        </a:solidFill>
                        <a:latin typeface="Times New Roman" pitchFamily="18" charset="0"/>
                        <a:ea typeface="宋体" pitchFamily="2" charset="-122"/>
                        <a:cs typeface="Times New Roman" pitchFamily="18"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altLang="zh-CN" b="1">
                          <a:solidFill>
                            <a:schemeClr val="tx1"/>
                          </a:solidFill>
                          <a:latin typeface="Times New Roman" pitchFamily="18" charset="0"/>
                          <a:ea typeface="+mj-ea"/>
                          <a:cs typeface="Times New Roman" pitchFamily="18" charset="0"/>
                        </a:rPr>
                        <a:t>Icon getIcon();</a:t>
                      </a:r>
                      <a:endParaRPr lang="zh-CN" altLang="en-US"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b="1">
                          <a:solidFill>
                            <a:schemeClr val="tx1"/>
                          </a:solidFill>
                          <a:latin typeface="宋体" pitchFamily="2" charset="-122"/>
                          <a:ea typeface="宋体" pitchFamily="2" charset="-122"/>
                          <a:cs typeface="Times New Roman" pitchFamily="18" charset="0"/>
                        </a:rPr>
                        <a:t>返回标签图片</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altLang="zh-CN" b="1">
                          <a:solidFill>
                            <a:schemeClr val="tx1"/>
                          </a:solidFill>
                          <a:latin typeface="Times New Roman" pitchFamily="18" charset="0"/>
                          <a:ea typeface="+mj-ea"/>
                          <a:cs typeface="Times New Roman" pitchFamily="18" charset="0"/>
                        </a:rPr>
                        <a:t>void setIcon(Icon icon);</a:t>
                      </a:r>
                      <a:endParaRPr lang="zh-CN" altLang="en-US"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b="1">
                          <a:solidFill>
                            <a:schemeClr val="tx1"/>
                          </a:solidFill>
                          <a:latin typeface="宋体" pitchFamily="2" charset="-122"/>
                          <a:ea typeface="宋体" pitchFamily="2" charset="-122"/>
                          <a:cs typeface="Times New Roman" pitchFamily="18" charset="0"/>
                        </a:rPr>
                        <a:t>将标签图片设置为</a:t>
                      </a:r>
                      <a:r>
                        <a:rPr lang="en-US" altLang="zh-CN" b="1">
                          <a:solidFill>
                            <a:schemeClr val="tx1"/>
                          </a:solidFill>
                          <a:latin typeface="Times New Roman" pitchFamily="18" charset="0"/>
                          <a:ea typeface="宋体" pitchFamily="2" charset="-122"/>
                          <a:cs typeface="Times New Roman" pitchFamily="18" charset="0"/>
                        </a:rPr>
                        <a:t>icon</a:t>
                      </a:r>
                      <a:endParaRPr lang="zh-CN" altLang="en-US" b="1">
                        <a:solidFill>
                          <a:schemeClr val="tx1"/>
                        </a:solidFill>
                        <a:latin typeface="宋体" pitchFamily="2" charset="-122"/>
                        <a:ea typeface="宋体" pitchFamily="2" charset="-122"/>
                        <a:cs typeface="Times New Roman" pitchFamily="18"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r>
                        <a:rPr lang="en-US" altLang="zh-CN" b="1">
                          <a:solidFill>
                            <a:schemeClr val="tx1"/>
                          </a:solidFill>
                          <a:latin typeface="Times New Roman" pitchFamily="18" charset="0"/>
                          <a:ea typeface="+mj-ea"/>
                          <a:cs typeface="Times New Roman" pitchFamily="18" charset="0"/>
                        </a:rPr>
                        <a:t>int getIconTextGap();</a:t>
                      </a:r>
                      <a:endParaRPr lang="zh-CN" altLang="en-US"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b="1">
                          <a:solidFill>
                            <a:schemeClr val="tx1"/>
                          </a:solidFill>
                          <a:latin typeface="宋体" pitchFamily="2" charset="-122"/>
                          <a:ea typeface="宋体" pitchFamily="2" charset="-122"/>
                          <a:cs typeface="Times New Roman" pitchFamily="18" charset="0"/>
                        </a:rPr>
                        <a:t>返回标签文本和图片间的间隔大小</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840">
                <a:tc>
                  <a:txBody>
                    <a:bodyPr/>
                    <a:lstStyle/>
                    <a:p>
                      <a:r>
                        <a:rPr lang="en-US" altLang="zh-CN" b="1">
                          <a:solidFill>
                            <a:schemeClr val="tx1"/>
                          </a:solidFill>
                          <a:latin typeface="Times New Roman" pitchFamily="18" charset="0"/>
                          <a:ea typeface="+mj-ea"/>
                          <a:cs typeface="Times New Roman" pitchFamily="18" charset="0"/>
                        </a:rPr>
                        <a:t>void setIconTextGap(int iconTextGap);</a:t>
                      </a:r>
                      <a:endParaRPr lang="zh-CN" altLang="en-US"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b="1">
                          <a:solidFill>
                            <a:schemeClr val="tx1"/>
                          </a:solidFill>
                          <a:latin typeface="宋体" pitchFamily="2" charset="-122"/>
                          <a:ea typeface="宋体" pitchFamily="2" charset="-122"/>
                          <a:cs typeface="Times New Roman" pitchFamily="18" charset="0"/>
                        </a:rPr>
                        <a:t>设置标签文本和图片间的间隔大小</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70840">
                <a:tc>
                  <a:txBody>
                    <a:bodyPr/>
                    <a:lstStyle/>
                    <a:p>
                      <a:r>
                        <a:rPr lang="en-US" altLang="zh-CN" b="1">
                          <a:solidFill>
                            <a:schemeClr val="tx1"/>
                          </a:solidFill>
                          <a:latin typeface="Times New Roman" pitchFamily="18" charset="0"/>
                          <a:ea typeface="+mj-ea"/>
                          <a:cs typeface="Times New Roman" pitchFamily="18" charset="0"/>
                        </a:rPr>
                        <a:t>void setVerticalTextPosition(int textPosition);</a:t>
                      </a:r>
                      <a:endParaRPr lang="zh-CN" altLang="en-US"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b="1">
                          <a:solidFill>
                            <a:schemeClr val="tx1"/>
                          </a:solidFill>
                          <a:latin typeface="宋体" pitchFamily="2" charset="-122"/>
                          <a:ea typeface="宋体" pitchFamily="2" charset="-122"/>
                          <a:cs typeface="Times New Roman" pitchFamily="18" charset="0"/>
                        </a:rPr>
                        <a:t>设置文本相对于图片的竖直位置</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70840">
                <a:tc>
                  <a:txBody>
                    <a:bodyPr/>
                    <a:lstStyle/>
                    <a:p>
                      <a:r>
                        <a:rPr lang="en-US" altLang="zh-CN" b="1">
                          <a:solidFill>
                            <a:schemeClr val="tx1"/>
                          </a:solidFill>
                          <a:latin typeface="Times New Roman" pitchFamily="18" charset="0"/>
                          <a:ea typeface="+mj-ea"/>
                          <a:cs typeface="Times New Roman" pitchFamily="18" charset="0"/>
                        </a:rPr>
                        <a:t>void setHorizontalTextPosition(int textPosition);</a:t>
                      </a:r>
                      <a:endParaRPr lang="zh-CN" altLang="en-US" b="1">
                        <a:solidFill>
                          <a:schemeClr val="tx1"/>
                        </a:solidFill>
                        <a:latin typeface="Times New Roman" pitchFamily="18" charset="0"/>
                        <a:ea typeface="+mj-ea"/>
                        <a:cs typeface="Times New Roman" pitchFamily="18"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zh-CN" altLang="en-US" sz="1600" b="1">
                          <a:solidFill>
                            <a:schemeClr val="tx1"/>
                          </a:solidFill>
                          <a:latin typeface="宋体" pitchFamily="2" charset="-122"/>
                          <a:ea typeface="宋体" pitchFamily="2" charset="-122"/>
                          <a:cs typeface="Times New Roman" pitchFamily="18" charset="0"/>
                        </a:rPr>
                        <a:t>设置文本相对于图片的水平位置</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6755925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ea typeface="宋体" charset="-122"/>
                <a:cs typeface="Times New Roman" panose="02020603050405020304" pitchFamily="18" charset="0"/>
              </a:rPr>
              <a:t>JLabel</a:t>
            </a:r>
            <a:r>
              <a:rPr lang="zh-CN" altLang="en-US">
                <a:latin typeface="Times New Roman" panose="02020603050405020304" pitchFamily="18" charset="0"/>
                <a:ea typeface="宋体" charset="-122"/>
                <a:cs typeface="Times New Roman" panose="02020603050405020304" pitchFamily="18" charset="0"/>
              </a:rPr>
              <a:t>举例</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83</a:t>
            </a:fld>
            <a:endParaRPr lang="en-US"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012" y="1562100"/>
            <a:ext cx="5046785" cy="4347737"/>
          </a:xfrm>
          <a:prstGeom prst="rect">
            <a:avLst/>
          </a:prstGeom>
        </p:spPr>
      </p:pic>
    </p:spTree>
    <p:extLst>
      <p:ext uri="{BB962C8B-B14F-4D97-AF65-F5344CB8AC3E}">
        <p14:creationId xmlns:p14="http://schemas.microsoft.com/office/powerpoint/2010/main" val="10920964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参考代码</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84</a:t>
            </a:fld>
            <a:endParaRPr lang="en-US" altLang="zh-CN"/>
          </a:p>
        </p:txBody>
      </p:sp>
      <p:sp>
        <p:nvSpPr>
          <p:cNvPr id="5" name="Text Box 3"/>
          <p:cNvSpPr txBox="1">
            <a:spLocks noChangeArrowheads="1"/>
          </p:cNvSpPr>
          <p:nvPr/>
        </p:nvSpPr>
        <p:spPr bwMode="auto">
          <a:xfrm>
            <a:off x="381000" y="1152465"/>
            <a:ext cx="8458200" cy="53245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a:solidFill>
                  <a:schemeClr val="tx1"/>
                </a:solidFill>
                <a:ea typeface="宋体" charset="-122"/>
                <a:cs typeface="Times New Roman" pitchFamily="18" charset="0"/>
              </a:rPr>
              <a:t>import java.awt.*;</a:t>
            </a:r>
          </a:p>
          <a:p>
            <a:pPr eaLnBrk="1" hangingPunct="1">
              <a:spcBef>
                <a:spcPts val="0"/>
              </a:spcBef>
              <a:buNone/>
            </a:pPr>
            <a:r>
              <a:rPr kumimoji="1" lang="en-US" altLang="zh-CN" sz="2000" b="1">
                <a:solidFill>
                  <a:schemeClr val="tx1"/>
                </a:solidFill>
                <a:ea typeface="宋体" charset="-122"/>
                <a:cs typeface="Times New Roman" pitchFamily="18" charset="0"/>
              </a:rPr>
              <a:t>import javax.swing.*;</a:t>
            </a:r>
          </a:p>
          <a:p>
            <a:pPr eaLnBrk="1" hangingPunct="1">
              <a:spcBef>
                <a:spcPts val="0"/>
              </a:spcBef>
              <a:buNone/>
            </a:pPr>
            <a:r>
              <a:rPr kumimoji="1" lang="en-US" altLang="zh-CN" sz="2000" b="1">
                <a:solidFill>
                  <a:schemeClr val="tx1"/>
                </a:solidFill>
                <a:ea typeface="宋体" charset="-122"/>
                <a:cs typeface="Times New Roman" pitchFamily="18" charset="0"/>
              </a:rPr>
              <a:t>public class JLabelExample extends JFrame {</a:t>
            </a:r>
          </a:p>
          <a:p>
            <a:pPr eaLnBrk="1" hangingPunct="1">
              <a:spcBef>
                <a:spcPts val="0"/>
              </a:spcBef>
              <a:buNone/>
            </a:pPr>
            <a:r>
              <a:rPr kumimoji="1" lang="en-US" altLang="zh-CN" sz="2000" b="1">
                <a:solidFill>
                  <a:schemeClr val="tx1"/>
                </a:solidFill>
                <a:ea typeface="宋体" charset="-122"/>
                <a:cs typeface="Times New Roman" pitchFamily="18" charset="0"/>
              </a:rPr>
              <a:t>    private JLabel label1, label2, label3;</a:t>
            </a:r>
          </a:p>
          <a:p>
            <a:pPr eaLnBrk="1" hangingPunct="1">
              <a:spcBef>
                <a:spcPts val="0"/>
              </a:spcBef>
              <a:buNone/>
            </a:pPr>
            <a:r>
              <a:rPr kumimoji="1" lang="en-US" altLang="zh-CN" sz="2000" b="1">
                <a:solidFill>
                  <a:schemeClr val="tx1"/>
                </a:solidFill>
                <a:ea typeface="宋体" charset="-122"/>
                <a:cs typeface="Times New Roman" pitchFamily="18" charset="0"/>
              </a:rPr>
              <a:t>    public JLabelExample() { </a:t>
            </a:r>
          </a:p>
          <a:p>
            <a:pPr eaLnBrk="1" hangingPunct="1">
              <a:spcBef>
                <a:spcPts val="0"/>
              </a:spcBef>
              <a:buNone/>
            </a:pPr>
            <a:r>
              <a:rPr kumimoji="1" lang="en-US" altLang="zh-CN" sz="2000" b="1">
                <a:solidFill>
                  <a:schemeClr val="tx1"/>
                </a:solidFill>
                <a:ea typeface="宋体" charset="-122"/>
                <a:cs typeface="Times New Roman" pitchFamily="18" charset="0"/>
              </a:rPr>
              <a:t>        super("JLabel example");</a:t>
            </a:r>
          </a:p>
          <a:p>
            <a:pPr eaLnBrk="1" hangingPunct="1">
              <a:spcBef>
                <a:spcPts val="0"/>
              </a:spcBef>
              <a:buNone/>
            </a:pPr>
            <a:r>
              <a:rPr kumimoji="1" lang="en-US" altLang="zh-CN" sz="2000" b="1">
                <a:solidFill>
                  <a:schemeClr val="tx1"/>
                </a:solidFill>
                <a:ea typeface="宋体" charset="-122"/>
                <a:cs typeface="Times New Roman" pitchFamily="18" charset="0"/>
              </a:rPr>
              <a:t>        JPanel panel = (JPanel)getContentPane();</a:t>
            </a:r>
          </a:p>
          <a:p>
            <a:pPr eaLnBrk="1" hangingPunct="1">
              <a:spcBef>
                <a:spcPts val="0"/>
              </a:spcBef>
              <a:buNone/>
            </a:pPr>
            <a:r>
              <a:rPr kumimoji="1" lang="en-US" altLang="zh-CN" sz="2000" b="1">
                <a:solidFill>
                  <a:schemeClr val="tx1"/>
                </a:solidFill>
                <a:ea typeface="宋体" charset="-122"/>
                <a:cs typeface="Times New Roman" pitchFamily="18" charset="0"/>
              </a:rPr>
              <a:t>        panel.setBackground(Color.WHITE);</a:t>
            </a:r>
          </a:p>
          <a:p>
            <a:pPr eaLnBrk="1" hangingPunct="1">
              <a:spcBef>
                <a:spcPts val="0"/>
              </a:spcBef>
              <a:buNone/>
            </a:pPr>
            <a:r>
              <a:rPr kumimoji="1" lang="en-US" altLang="zh-CN" sz="2000" b="1">
                <a:solidFill>
                  <a:schemeClr val="tx1"/>
                </a:solidFill>
                <a:ea typeface="宋体" charset="-122"/>
                <a:cs typeface="Times New Roman" pitchFamily="18" charset="0"/>
              </a:rPr>
              <a:t>        panel.setLayout(new FlowLayout());</a:t>
            </a:r>
          </a:p>
          <a:p>
            <a:pPr eaLnBrk="1" hangingPunct="1">
              <a:spcBef>
                <a:spcPts val="0"/>
              </a:spcBef>
              <a:buNone/>
            </a:pPr>
            <a:r>
              <a:rPr kumimoji="1" lang="en-US" altLang="zh-CN" sz="2000" b="1">
                <a:solidFill>
                  <a:schemeClr val="tx1"/>
                </a:solidFill>
                <a:ea typeface="宋体" charset="-122"/>
                <a:cs typeface="Times New Roman" pitchFamily="18" charset="0"/>
              </a:rPr>
              <a:t>        </a:t>
            </a:r>
          </a:p>
          <a:p>
            <a:pPr eaLnBrk="1" hangingPunct="1">
              <a:spcBef>
                <a:spcPts val="0"/>
              </a:spcBef>
              <a:buNone/>
            </a:pPr>
            <a:r>
              <a:rPr kumimoji="1" lang="en-US" altLang="zh-CN" sz="2000" b="1">
                <a:solidFill>
                  <a:schemeClr val="tx1"/>
                </a:solidFill>
                <a:ea typeface="宋体" charset="-122"/>
                <a:cs typeface="Times New Roman" pitchFamily="18" charset="0"/>
              </a:rPr>
              <a:t>        Icon iconPolice = new ImageIcon("police.jpg");</a:t>
            </a:r>
          </a:p>
          <a:p>
            <a:pPr eaLnBrk="1" hangingPunct="1">
              <a:spcBef>
                <a:spcPts val="0"/>
              </a:spcBef>
              <a:buNone/>
            </a:pPr>
            <a:r>
              <a:rPr kumimoji="1" lang="en-US" altLang="zh-CN" sz="2000" b="1">
                <a:solidFill>
                  <a:schemeClr val="tx1"/>
                </a:solidFill>
                <a:ea typeface="宋体" charset="-122"/>
                <a:cs typeface="Times New Roman" pitchFamily="18" charset="0"/>
              </a:rPr>
              <a:t>        label1 = new JLabel(iconPolice, SwingConstants.CENTER);</a:t>
            </a:r>
          </a:p>
          <a:p>
            <a:pPr eaLnBrk="1" hangingPunct="1">
              <a:spcBef>
                <a:spcPts val="0"/>
              </a:spcBef>
              <a:buNone/>
            </a:pPr>
            <a:r>
              <a:rPr kumimoji="1" lang="en-US" altLang="zh-CN" sz="2000" b="1">
                <a:solidFill>
                  <a:schemeClr val="tx1"/>
                </a:solidFill>
                <a:ea typeface="宋体" charset="-122"/>
                <a:cs typeface="Times New Roman" pitchFamily="18" charset="0"/>
              </a:rPr>
              <a:t>        panel.add(label1);</a:t>
            </a:r>
          </a:p>
          <a:p>
            <a:pPr eaLnBrk="1" hangingPunct="1">
              <a:spcBef>
                <a:spcPts val="0"/>
              </a:spcBef>
              <a:buNone/>
            </a:pPr>
            <a:r>
              <a:rPr kumimoji="1" lang="en-US" altLang="zh-CN" sz="2000" b="1">
                <a:solidFill>
                  <a:schemeClr val="tx1"/>
                </a:solidFill>
                <a:ea typeface="宋体" charset="-122"/>
                <a:cs typeface="Times New Roman" pitchFamily="18" charset="0"/>
              </a:rPr>
              <a:t>        </a:t>
            </a:r>
          </a:p>
          <a:p>
            <a:pPr eaLnBrk="1" hangingPunct="1">
              <a:spcBef>
                <a:spcPts val="0"/>
              </a:spcBef>
              <a:buNone/>
            </a:pPr>
            <a:r>
              <a:rPr kumimoji="1" lang="en-US" altLang="zh-CN" sz="2000" b="1">
                <a:solidFill>
                  <a:schemeClr val="tx1"/>
                </a:solidFill>
                <a:ea typeface="宋体" charset="-122"/>
                <a:cs typeface="Times New Roman" pitchFamily="18" charset="0"/>
              </a:rPr>
              <a:t>        label2 = new JLabel("</a:t>
            </a:r>
            <a:r>
              <a:rPr kumimoji="1" lang="zh-CN" altLang="en-US" sz="2000" b="1">
                <a:solidFill>
                  <a:schemeClr val="tx1"/>
                </a:solidFill>
                <a:ea typeface="宋体" charset="-122"/>
                <a:cs typeface="Times New Roman" pitchFamily="18" charset="0"/>
              </a:rPr>
              <a:t>不要打架！</a:t>
            </a:r>
            <a:r>
              <a:rPr kumimoji="1" lang="en-US" altLang="zh-CN" sz="2000" b="1">
                <a:solidFill>
                  <a:schemeClr val="tx1"/>
                </a:solidFill>
                <a:ea typeface="宋体" charset="-122"/>
                <a:cs typeface="Times New Roman" pitchFamily="18" charset="0"/>
              </a:rPr>
              <a:t>");</a:t>
            </a:r>
          </a:p>
          <a:p>
            <a:pPr eaLnBrk="1" hangingPunct="1">
              <a:spcBef>
                <a:spcPts val="0"/>
              </a:spcBef>
              <a:buNone/>
            </a:pPr>
            <a:r>
              <a:rPr kumimoji="1" lang="en-US" altLang="zh-CN" sz="2000" b="1">
                <a:solidFill>
                  <a:schemeClr val="tx1"/>
                </a:solidFill>
                <a:ea typeface="宋体" charset="-122"/>
                <a:cs typeface="Times New Roman" pitchFamily="18" charset="0"/>
              </a:rPr>
              <a:t>        label2.setFont(new Font("</a:t>
            </a:r>
            <a:r>
              <a:rPr kumimoji="1" lang="zh-CN" altLang="en-US" sz="2000" b="1">
                <a:solidFill>
                  <a:schemeClr val="tx1"/>
                </a:solidFill>
                <a:ea typeface="宋体" charset="-122"/>
                <a:cs typeface="Times New Roman" pitchFamily="18" charset="0"/>
              </a:rPr>
              <a:t>隶书</a:t>
            </a:r>
            <a:r>
              <a:rPr kumimoji="1" lang="en-US" altLang="zh-CN" sz="2000" b="1">
                <a:solidFill>
                  <a:schemeClr val="tx1"/>
                </a:solidFill>
                <a:ea typeface="宋体" charset="-122"/>
                <a:cs typeface="Times New Roman" pitchFamily="18" charset="0"/>
              </a:rPr>
              <a:t>", Font.BOLD, 40));</a:t>
            </a:r>
          </a:p>
          <a:p>
            <a:pPr eaLnBrk="1" hangingPunct="1">
              <a:spcBef>
                <a:spcPts val="0"/>
              </a:spcBef>
              <a:buNone/>
            </a:pPr>
            <a:r>
              <a:rPr kumimoji="1" lang="en-US" altLang="zh-CN" sz="2000" b="1">
                <a:solidFill>
                  <a:schemeClr val="tx1"/>
                </a:solidFill>
                <a:ea typeface="宋体" charset="-122"/>
                <a:cs typeface="Times New Roman" pitchFamily="18" charset="0"/>
              </a:rPr>
              <a:t>        panel.add(label2);</a:t>
            </a:r>
          </a:p>
        </p:txBody>
      </p:sp>
    </p:spTree>
    <p:extLst>
      <p:ext uri="{BB962C8B-B14F-4D97-AF65-F5344CB8AC3E}">
        <p14:creationId xmlns:p14="http://schemas.microsoft.com/office/powerpoint/2010/main" val="341379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参考代码</a:t>
            </a:r>
            <a:r>
              <a:rPr lang="en-US" altLang="zh-CN"/>
              <a:t>(cont.)</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85</a:t>
            </a:fld>
            <a:endParaRPr lang="en-US" altLang="zh-CN"/>
          </a:p>
        </p:txBody>
      </p:sp>
      <p:sp>
        <p:nvSpPr>
          <p:cNvPr id="5" name="Text Box 3"/>
          <p:cNvSpPr txBox="1">
            <a:spLocks noChangeArrowheads="1"/>
          </p:cNvSpPr>
          <p:nvPr/>
        </p:nvSpPr>
        <p:spPr bwMode="auto">
          <a:xfrm>
            <a:off x="381000" y="1387019"/>
            <a:ext cx="8458200"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a:solidFill>
                  <a:schemeClr val="tx1"/>
                </a:solidFill>
                <a:ea typeface="宋体" charset="-122"/>
                <a:cs typeface="Times New Roman" pitchFamily="18" charset="0"/>
              </a:rPr>
              <a:t>        label3 = new JLabel();</a:t>
            </a:r>
          </a:p>
          <a:p>
            <a:pPr eaLnBrk="1" hangingPunct="1">
              <a:spcBef>
                <a:spcPts val="0"/>
              </a:spcBef>
              <a:buNone/>
            </a:pPr>
            <a:r>
              <a:rPr kumimoji="1" lang="en-US" altLang="zh-CN" sz="2000" b="1">
                <a:solidFill>
                  <a:schemeClr val="tx1"/>
                </a:solidFill>
                <a:ea typeface="宋体" charset="-122"/>
                <a:cs typeface="Times New Roman" pitchFamily="18" charset="0"/>
              </a:rPr>
              <a:t>        label3.setFont(new Font("</a:t>
            </a:r>
            <a:r>
              <a:rPr kumimoji="1" lang="zh-CN" altLang="en-US" sz="2000" b="1">
                <a:solidFill>
                  <a:schemeClr val="tx1"/>
                </a:solidFill>
                <a:ea typeface="宋体" charset="-122"/>
                <a:cs typeface="Times New Roman" pitchFamily="18" charset="0"/>
              </a:rPr>
              <a:t>隶书</a:t>
            </a:r>
            <a:r>
              <a:rPr kumimoji="1" lang="en-US" altLang="zh-CN" sz="2000" b="1">
                <a:solidFill>
                  <a:schemeClr val="tx1"/>
                </a:solidFill>
                <a:ea typeface="宋体" charset="-122"/>
                <a:cs typeface="Times New Roman" pitchFamily="18" charset="0"/>
              </a:rPr>
              <a:t>", Font.BOLD, 32));</a:t>
            </a:r>
          </a:p>
          <a:p>
            <a:pPr eaLnBrk="1" hangingPunct="1">
              <a:spcBef>
                <a:spcPts val="0"/>
              </a:spcBef>
              <a:buNone/>
            </a:pPr>
            <a:r>
              <a:rPr kumimoji="1" lang="en-US" altLang="zh-CN" sz="2000" b="1">
                <a:solidFill>
                  <a:schemeClr val="tx1"/>
                </a:solidFill>
                <a:ea typeface="宋体" charset="-122"/>
                <a:cs typeface="Times New Roman" pitchFamily="18" charset="0"/>
              </a:rPr>
              <a:t>        label3.setText("</a:t>
            </a:r>
            <a:r>
              <a:rPr kumimoji="1" lang="zh-CN" altLang="en-US" sz="2000" b="1">
                <a:solidFill>
                  <a:schemeClr val="tx1"/>
                </a:solidFill>
                <a:ea typeface="宋体" charset="-122"/>
                <a:cs typeface="Times New Roman" pitchFamily="18" charset="0"/>
              </a:rPr>
              <a:t>打输住院，打赢坐牢</a:t>
            </a:r>
            <a:r>
              <a:rPr kumimoji="1" lang="en-US" altLang="zh-CN" sz="2000" b="1">
                <a:solidFill>
                  <a:schemeClr val="tx1"/>
                </a:solidFill>
                <a:ea typeface="宋体" charset="-122"/>
                <a:cs typeface="Times New Roman" pitchFamily="18" charset="0"/>
              </a:rPr>
              <a:t>!");</a:t>
            </a:r>
          </a:p>
          <a:p>
            <a:pPr eaLnBrk="1" hangingPunct="1">
              <a:spcBef>
                <a:spcPts val="0"/>
              </a:spcBef>
              <a:buNone/>
            </a:pPr>
            <a:r>
              <a:rPr kumimoji="1" lang="en-US" altLang="zh-CN" sz="2000" b="1">
                <a:solidFill>
                  <a:schemeClr val="tx1"/>
                </a:solidFill>
                <a:ea typeface="宋体" charset="-122"/>
                <a:cs typeface="Times New Roman" pitchFamily="18" charset="0"/>
              </a:rPr>
              <a:t>        Icon iconFight = new ImageIcon("fight.jpg");</a:t>
            </a:r>
          </a:p>
          <a:p>
            <a:pPr eaLnBrk="1" hangingPunct="1">
              <a:spcBef>
                <a:spcPts val="0"/>
              </a:spcBef>
              <a:buNone/>
            </a:pPr>
            <a:r>
              <a:rPr kumimoji="1" lang="en-US" altLang="zh-CN" sz="2000" b="1">
                <a:solidFill>
                  <a:schemeClr val="tx1"/>
                </a:solidFill>
                <a:ea typeface="宋体" charset="-122"/>
                <a:cs typeface="Times New Roman" pitchFamily="18" charset="0"/>
              </a:rPr>
              <a:t>        label3.setIcon(iconFight);</a:t>
            </a:r>
          </a:p>
          <a:p>
            <a:pPr eaLnBrk="1" hangingPunct="1">
              <a:spcBef>
                <a:spcPts val="0"/>
              </a:spcBef>
              <a:buNone/>
            </a:pPr>
            <a:r>
              <a:rPr kumimoji="1" lang="en-US" altLang="zh-CN" sz="2000" b="1">
                <a:solidFill>
                  <a:schemeClr val="tx1"/>
                </a:solidFill>
                <a:ea typeface="宋体" charset="-122"/>
                <a:cs typeface="Times New Roman" pitchFamily="18" charset="0"/>
              </a:rPr>
              <a:t>        panel.add(label3);</a:t>
            </a:r>
          </a:p>
          <a:p>
            <a:pPr eaLnBrk="1" hangingPunct="1">
              <a:spcBef>
                <a:spcPts val="0"/>
              </a:spcBef>
              <a:buNone/>
            </a:pPr>
            <a:r>
              <a:rPr kumimoji="1" lang="en-US" altLang="zh-CN" sz="2000" b="1">
                <a:solidFill>
                  <a:schemeClr val="tx1"/>
                </a:solidFill>
                <a:ea typeface="宋体" charset="-122"/>
                <a:cs typeface="Times New Roman" pitchFamily="18" charset="0"/>
              </a:rPr>
              <a:t>        </a:t>
            </a:r>
          </a:p>
          <a:p>
            <a:pPr eaLnBrk="1" hangingPunct="1">
              <a:spcBef>
                <a:spcPts val="0"/>
              </a:spcBef>
              <a:buNone/>
            </a:pPr>
            <a:r>
              <a:rPr kumimoji="1" lang="en-US" altLang="zh-CN" sz="2000" b="1">
                <a:solidFill>
                  <a:schemeClr val="tx1"/>
                </a:solidFill>
                <a:ea typeface="宋体" charset="-122"/>
                <a:cs typeface="Times New Roman" pitchFamily="18" charset="0"/>
              </a:rPr>
              <a:t>        setSize(520, 350);</a:t>
            </a:r>
          </a:p>
          <a:p>
            <a:pPr eaLnBrk="1" hangingPunct="1">
              <a:spcBef>
                <a:spcPts val="0"/>
              </a:spcBef>
              <a:buNone/>
            </a:pPr>
            <a:r>
              <a:rPr kumimoji="1" lang="en-US" altLang="zh-CN" sz="2000" b="1">
                <a:solidFill>
                  <a:schemeClr val="tx1"/>
                </a:solidFill>
                <a:ea typeface="宋体" charset="-122"/>
                <a:cs typeface="Times New Roman" pitchFamily="18" charset="0"/>
              </a:rPr>
              <a:t>        setVisible(true);</a:t>
            </a:r>
          </a:p>
          <a:p>
            <a:pPr eaLnBrk="1" hangingPunct="1">
              <a:spcBef>
                <a:spcPts val="0"/>
              </a:spcBef>
              <a:buNone/>
            </a:pPr>
            <a:r>
              <a:rPr kumimoji="1" lang="en-US" altLang="zh-CN" sz="2000" b="1">
                <a:solidFill>
                  <a:schemeClr val="tx1"/>
                </a:solidFill>
                <a:ea typeface="宋体" charset="-122"/>
                <a:cs typeface="Times New Roman" pitchFamily="18" charset="0"/>
              </a:rPr>
              <a:t>    }  </a:t>
            </a:r>
          </a:p>
          <a:p>
            <a:pPr eaLnBrk="1" hangingPunct="1">
              <a:spcBef>
                <a:spcPts val="0"/>
              </a:spcBef>
              <a:buNone/>
            </a:pPr>
            <a:r>
              <a:rPr kumimoji="1" lang="en-US" altLang="zh-CN" sz="2000" b="1">
                <a:solidFill>
                  <a:schemeClr val="tx1"/>
                </a:solidFill>
                <a:ea typeface="宋体" charset="-122"/>
                <a:cs typeface="Times New Roman" pitchFamily="18" charset="0"/>
              </a:rPr>
              <a:t>    public static void main(String[] args) { </a:t>
            </a:r>
          </a:p>
          <a:p>
            <a:pPr eaLnBrk="1" hangingPunct="1">
              <a:spcBef>
                <a:spcPts val="0"/>
              </a:spcBef>
              <a:buNone/>
            </a:pPr>
            <a:r>
              <a:rPr kumimoji="1" lang="en-US" altLang="zh-CN" sz="2000" b="1">
                <a:solidFill>
                  <a:schemeClr val="tx1"/>
                </a:solidFill>
                <a:ea typeface="宋体" charset="-122"/>
                <a:cs typeface="Times New Roman" pitchFamily="18" charset="0"/>
              </a:rPr>
              <a:t>        JLabelExample app = new JLabelExample();</a:t>
            </a:r>
          </a:p>
          <a:p>
            <a:pPr eaLnBrk="1" hangingPunct="1">
              <a:spcBef>
                <a:spcPts val="0"/>
              </a:spcBef>
              <a:buNone/>
            </a:pPr>
            <a:r>
              <a:rPr kumimoji="1" lang="en-US" altLang="zh-CN" sz="2000" b="1">
                <a:solidFill>
                  <a:schemeClr val="tx1"/>
                </a:solidFill>
                <a:ea typeface="宋体" charset="-122"/>
                <a:cs typeface="Times New Roman" pitchFamily="18" charset="0"/>
              </a:rPr>
              <a:t>        app.setDefaultCloseOperation(JFrame.EXIT_ON_CLOSE);</a:t>
            </a:r>
          </a:p>
          <a:p>
            <a:pPr eaLnBrk="1" hangingPunct="1">
              <a:spcBef>
                <a:spcPts val="0"/>
              </a:spcBef>
              <a:buNone/>
            </a:pPr>
            <a:r>
              <a:rPr kumimoji="1" lang="en-US" altLang="zh-CN" sz="2000" b="1">
                <a:solidFill>
                  <a:schemeClr val="tx1"/>
                </a:solidFill>
                <a:ea typeface="宋体" charset="-122"/>
                <a:cs typeface="Times New Roman" pitchFamily="18" charset="0"/>
              </a:rPr>
              <a:t>    }</a:t>
            </a:r>
          </a:p>
          <a:p>
            <a:pPr eaLnBrk="1" hangingPunct="1">
              <a:spcBef>
                <a:spcPts val="0"/>
              </a:spcBef>
              <a:buNone/>
            </a:pPr>
            <a:r>
              <a:rPr kumimoji="1" lang="en-US" altLang="zh-CN" sz="2000" b="1">
                <a:solidFill>
                  <a:schemeClr val="tx1"/>
                </a:solidFill>
                <a:ea typeface="宋体" charset="-122"/>
                <a:cs typeface="Times New Roman" pitchFamily="18" charset="0"/>
              </a:rPr>
              <a:t>}</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895600"/>
            <a:ext cx="3649980" cy="2481126"/>
          </a:xfrm>
          <a:prstGeom prst="rect">
            <a:avLst/>
          </a:prstGeom>
        </p:spPr>
      </p:pic>
    </p:spTree>
    <p:extLst>
      <p:ext uri="{BB962C8B-B14F-4D97-AF65-F5344CB8AC3E}">
        <p14:creationId xmlns:p14="http://schemas.microsoft.com/office/powerpoint/2010/main" val="428872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2</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JTextField</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86</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9248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JTextField</a:t>
            </a:r>
            <a:r>
              <a:rPr kumimoji="0" lang="zh-CN" altLang="en-US"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和</a:t>
            </a:r>
            <a:r>
              <a:rPr lang="en-US" altLang="zh-CN" sz="3600" b="1" kern="0">
                <a:latin typeface="Times New Roman" panose="02020603050405020304" pitchFamily="18" charset="0"/>
                <a:ea typeface="宋体" pitchFamily="2" charset="-122"/>
                <a:cs typeface="Times New Roman" panose="02020603050405020304" pitchFamily="18" charset="0"/>
              </a:rPr>
              <a:t>JPasswordField</a:t>
            </a:r>
            <a:endPar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单行文本区，可以输入和显示文本</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en-US" altLang="zh-CN" sz="3200" b="1" kern="0">
                <a:latin typeface="Times New Roman" pitchFamily="18" charset="0"/>
                <a:ea typeface="楷体_GB2312" pitchFamily="49" charset="-122"/>
                <a:cs typeface="Times New Roman" pitchFamily="18" charset="0"/>
              </a:rPr>
              <a:t>JPasswordField</a:t>
            </a:r>
            <a:r>
              <a:rPr lang="zh-CN" altLang="en-US" sz="3200" b="1" kern="0">
                <a:latin typeface="Times New Roman" pitchFamily="18" charset="0"/>
                <a:ea typeface="楷体_GB2312" pitchFamily="49" charset="-122"/>
                <a:cs typeface="Times New Roman" pitchFamily="18" charset="0"/>
              </a:rPr>
              <a:t>会把输入的字符显示为星号（</a:t>
            </a:r>
            <a:r>
              <a:rPr lang="en-US" altLang="zh-CN" sz="3200" b="1" kern="0">
                <a:latin typeface="Times New Roman" pitchFamily="18" charset="0"/>
                <a:ea typeface="楷体_GB2312" pitchFamily="49" charset="-122"/>
                <a:cs typeface="Times New Roman" pitchFamily="18" charset="0"/>
              </a:rPr>
              <a:t>*</a:t>
            </a:r>
            <a:r>
              <a:rPr lang="zh-CN" altLang="en-US" sz="3200" b="1" kern="0">
                <a:latin typeface="Times New Roman" pitchFamily="18" charset="0"/>
                <a:ea typeface="楷体_GB2312" pitchFamily="49" charset="-122"/>
                <a:cs typeface="Times New Roman" pitchFamily="18" charset="0"/>
              </a:rPr>
              <a:t>）</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en-US" altLang="zh-CN" sz="3200" b="1" kern="0">
                <a:latin typeface="Times New Roman" pitchFamily="18" charset="0"/>
                <a:ea typeface="楷体_GB2312" pitchFamily="49" charset="-122"/>
                <a:cs typeface="Times New Roman" pitchFamily="18" charset="0"/>
              </a:rPr>
              <a:t>JTextField</a:t>
            </a:r>
            <a:r>
              <a:rPr lang="zh-CN" altLang="en-US" sz="3200" b="1" kern="0">
                <a:latin typeface="Times New Roman" pitchFamily="18" charset="0"/>
                <a:ea typeface="楷体_GB2312" pitchFamily="49" charset="-122"/>
                <a:cs typeface="Times New Roman" pitchFamily="18" charset="0"/>
              </a:rPr>
              <a:t>的父类是</a:t>
            </a:r>
            <a:r>
              <a:rPr lang="en-US" altLang="zh-CN" sz="3200" b="1" kern="0">
                <a:latin typeface="Times New Roman" pitchFamily="18" charset="0"/>
                <a:ea typeface="楷体_GB2312" pitchFamily="49" charset="-122"/>
                <a:cs typeface="Times New Roman" pitchFamily="18" charset="0"/>
              </a:rPr>
              <a:t>JTextComponent</a:t>
            </a:r>
            <a:r>
              <a:rPr lang="zh-CN" altLang="en-US" sz="3200" b="1" kern="0">
                <a:latin typeface="Times New Roman" pitchFamily="18" charset="0"/>
                <a:ea typeface="楷体_GB2312" pitchFamily="49" charset="-122"/>
                <a:cs typeface="Times New Roman" pitchFamily="18" charset="0"/>
              </a:rPr>
              <a:t>，</a:t>
            </a:r>
            <a:r>
              <a:rPr lang="en-US" altLang="zh-CN" sz="3200" b="1" kern="0">
                <a:latin typeface="Times New Roman" pitchFamily="18" charset="0"/>
                <a:ea typeface="楷体_GB2312" pitchFamily="49" charset="-122"/>
                <a:cs typeface="Times New Roman" pitchFamily="18" charset="0"/>
              </a:rPr>
              <a:t>JPasswordField</a:t>
            </a:r>
            <a:r>
              <a:rPr lang="zh-CN" altLang="en-US" sz="3200" b="1" kern="0">
                <a:latin typeface="Times New Roman" pitchFamily="18" charset="0"/>
                <a:ea typeface="楷体_GB2312" pitchFamily="49" charset="-122"/>
                <a:cs typeface="Times New Roman" pitchFamily="18" charset="0"/>
              </a:rPr>
              <a:t>的父类是</a:t>
            </a:r>
            <a:r>
              <a:rPr lang="en-US" altLang="zh-CN" sz="3200" b="1" kern="0">
                <a:latin typeface="Times New Roman" pitchFamily="18" charset="0"/>
                <a:ea typeface="楷体_GB2312" pitchFamily="49" charset="-122"/>
                <a:cs typeface="Times New Roman" pitchFamily="18" charset="0"/>
              </a:rPr>
              <a:t>JTextField</a:t>
            </a: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构造函数的参数可为空或一个字符串</a:t>
            </a:r>
            <a:endParaRPr lang="en-US" altLang="zh-CN" sz="3200" b="1" kern="0">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val="36543619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3</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JButton</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87</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6962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JButton</a:t>
            </a:r>
            <a:r>
              <a:rPr kumimoji="0" lang="zh-CN" altLang="en-US"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a:t>
            </a:r>
            <a:r>
              <a:rPr lang="zh-CN" altLang="en-US" sz="3600" b="1" kern="0">
                <a:latin typeface="Times New Roman" panose="02020603050405020304" pitchFamily="18" charset="0"/>
                <a:ea typeface="宋体" pitchFamily="2" charset="-122"/>
                <a:cs typeface="Times New Roman" panose="02020603050405020304" pitchFamily="18" charset="0"/>
              </a:rPr>
              <a:t>按钮</a:t>
            </a:r>
            <a:endPar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一个组件，用户点击后会触发某个特定的动作</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en-US" altLang="zh-CN" sz="3200" b="1" kern="0">
                <a:latin typeface="Times New Roman" pitchFamily="18" charset="0"/>
                <a:ea typeface="楷体_GB2312" pitchFamily="49" charset="-122"/>
                <a:cs typeface="Times New Roman" pitchFamily="18" charset="0"/>
              </a:rPr>
              <a:t>Java</a:t>
            </a:r>
            <a:r>
              <a:rPr lang="zh-CN" altLang="en-US" sz="3200" b="1" kern="0">
                <a:latin typeface="Times New Roman" pitchFamily="18" charset="0"/>
                <a:ea typeface="楷体_GB2312" pitchFamily="49" charset="-122"/>
                <a:cs typeface="Times New Roman" pitchFamily="18" charset="0"/>
              </a:rPr>
              <a:t>程序支持不同类型的按钮，包括</a:t>
            </a:r>
            <a:endParaRPr lang="en-US" altLang="zh-CN" sz="3200" b="1" kern="0">
              <a:latin typeface="Times New Roman" pitchFamily="18" charset="0"/>
              <a:ea typeface="楷体_GB2312" pitchFamily="49" charset="-122"/>
              <a:cs typeface="Times New Roman" pitchFamily="18" charset="0"/>
            </a:endParaRPr>
          </a:p>
          <a:p>
            <a:pPr marL="1544638" lvl="2" indent="-457200">
              <a:spcBef>
                <a:spcPts val="800"/>
              </a:spcBef>
              <a:buSzPct val="80000"/>
              <a:buFont typeface="Wingdings" pitchFamily="2" charset="2"/>
              <a:buChar char="ü"/>
              <a:defRPr/>
            </a:pPr>
            <a:r>
              <a:rPr kumimoji="0" lang="zh-CN" altLang="en-US" sz="2800" b="1" i="0" u="none" strike="noStrike" kern="0" cap="none" spc="0" normalizeH="0" baseline="0" noProof="0">
                <a:ln>
                  <a:noFill/>
                </a:ln>
                <a:solidFill>
                  <a:schemeClr val="tx1"/>
                </a:solidFill>
                <a:effectLst/>
                <a:uLnTx/>
                <a:uFillTx/>
                <a:latin typeface="Times New Roman" pitchFamily="18" charset="0"/>
                <a:ea typeface="楷体_GB2312" pitchFamily="49" charset="-122"/>
                <a:cs typeface="Times New Roman" pitchFamily="18" charset="0"/>
              </a:rPr>
              <a:t>命令按钮（</a:t>
            </a:r>
            <a:r>
              <a:rPr lang="en-US" altLang="zh-CN" sz="2800" b="1" kern="0">
                <a:latin typeface="Times New Roman" pitchFamily="18" charset="0"/>
                <a:ea typeface="楷体_GB2312" pitchFamily="49" charset="-122"/>
                <a:cs typeface="Times New Roman" pitchFamily="18" charset="0"/>
              </a:rPr>
              <a:t>Command Buttons</a:t>
            </a:r>
            <a:r>
              <a:rPr kumimoji="0" lang="zh-CN" altLang="en-US" sz="2800" b="1" i="0" u="none" strike="noStrike" kern="0" cap="none" spc="0" normalizeH="0" baseline="0" noProof="0">
                <a:ln>
                  <a:noFill/>
                </a:ln>
                <a:solidFill>
                  <a:schemeClr val="tx1"/>
                </a:solidFill>
                <a:effectLst/>
                <a:uLnTx/>
                <a:uFillTx/>
                <a:latin typeface="Times New Roman" pitchFamily="18" charset="0"/>
                <a:ea typeface="楷体_GB2312" pitchFamily="49" charset="-122"/>
                <a:cs typeface="Times New Roman" pitchFamily="18" charset="0"/>
              </a:rPr>
              <a:t>）</a:t>
            </a:r>
            <a:endParaRPr kumimoji="0" lang="en-US" altLang="zh-CN" sz="2800" b="1" i="0" u="none" strike="noStrike" kern="0" cap="none" spc="0" normalizeH="0" baseline="0" noProof="0">
              <a:ln>
                <a:noFill/>
              </a:ln>
              <a:solidFill>
                <a:schemeClr val="tx1"/>
              </a:solidFill>
              <a:effectLst/>
              <a:uLnTx/>
              <a:uFillTx/>
              <a:latin typeface="Times New Roman" pitchFamily="18" charset="0"/>
              <a:ea typeface="楷体_GB2312" pitchFamily="49" charset="-122"/>
              <a:cs typeface="Times New Roman" pitchFamily="18" charset="0"/>
            </a:endParaRPr>
          </a:p>
          <a:p>
            <a:pPr marL="1544638" lvl="2" indent="-457200">
              <a:spcBef>
                <a:spcPts val="800"/>
              </a:spcBef>
              <a:buSzPct val="80000"/>
              <a:buFont typeface="Wingdings" pitchFamily="2" charset="2"/>
              <a:buChar char="ü"/>
              <a:defRPr/>
            </a:pPr>
            <a:r>
              <a:rPr lang="zh-CN" altLang="en-US" sz="2800" b="1" kern="0">
                <a:latin typeface="Times New Roman" pitchFamily="18" charset="0"/>
                <a:ea typeface="楷体_GB2312" pitchFamily="49" charset="-122"/>
                <a:cs typeface="Times New Roman" pitchFamily="18" charset="0"/>
              </a:rPr>
              <a:t>开关按钮（</a:t>
            </a:r>
            <a:r>
              <a:rPr lang="en-US" altLang="zh-CN" sz="2800" b="1" kern="0">
                <a:latin typeface="Times New Roman" pitchFamily="18" charset="0"/>
                <a:ea typeface="楷体_GB2312" pitchFamily="49" charset="-122"/>
                <a:cs typeface="Times New Roman" pitchFamily="18" charset="0"/>
              </a:rPr>
              <a:t>Toggle Buttons</a:t>
            </a:r>
            <a:r>
              <a:rPr lang="zh-CN" altLang="en-US" sz="2800" b="1" kern="0">
                <a:latin typeface="Times New Roman" pitchFamily="18" charset="0"/>
                <a:ea typeface="楷体_GB2312" pitchFamily="49" charset="-122"/>
                <a:cs typeface="Times New Roman" pitchFamily="18" charset="0"/>
              </a:rPr>
              <a:t>）</a:t>
            </a:r>
            <a:endParaRPr lang="en-US" altLang="zh-CN" sz="2800" b="1" kern="0">
              <a:latin typeface="Times New Roman" pitchFamily="18" charset="0"/>
              <a:ea typeface="楷体_GB2312" pitchFamily="49" charset="-122"/>
              <a:cs typeface="Times New Roman" pitchFamily="18" charset="0"/>
            </a:endParaRPr>
          </a:p>
          <a:p>
            <a:pPr marL="1544638" lvl="2" indent="-457200">
              <a:spcBef>
                <a:spcPts val="800"/>
              </a:spcBef>
              <a:buSzPct val="80000"/>
              <a:buFont typeface="Wingdings" pitchFamily="2" charset="2"/>
              <a:buChar char="ü"/>
              <a:defRPr/>
            </a:pPr>
            <a:r>
              <a:rPr lang="zh-CN" altLang="en-US" sz="2800" b="1" kern="0">
                <a:latin typeface="Times New Roman" pitchFamily="18" charset="0"/>
                <a:ea typeface="楷体_GB2312" pitchFamily="49" charset="-122"/>
                <a:cs typeface="Times New Roman" pitchFamily="18" charset="0"/>
              </a:rPr>
              <a:t>复选框（</a:t>
            </a:r>
            <a:r>
              <a:rPr lang="en-US" altLang="zh-CN" sz="2800" b="1" kern="0">
                <a:latin typeface="Times New Roman" pitchFamily="18" charset="0"/>
                <a:ea typeface="楷体_GB2312" pitchFamily="49" charset="-122"/>
                <a:cs typeface="Times New Roman" pitchFamily="18" charset="0"/>
              </a:rPr>
              <a:t>Check Boxes</a:t>
            </a:r>
            <a:r>
              <a:rPr lang="zh-CN" altLang="en-US" sz="2800" b="1" kern="0">
                <a:latin typeface="Times New Roman" pitchFamily="18" charset="0"/>
                <a:ea typeface="楷体_GB2312" pitchFamily="49" charset="-122"/>
                <a:cs typeface="Times New Roman" pitchFamily="18" charset="0"/>
              </a:rPr>
              <a:t>）</a:t>
            </a:r>
            <a:endParaRPr lang="en-US" altLang="zh-CN" sz="2800" b="1" kern="0">
              <a:latin typeface="Times New Roman" pitchFamily="18" charset="0"/>
              <a:ea typeface="楷体_GB2312" pitchFamily="49" charset="-122"/>
              <a:cs typeface="Times New Roman" pitchFamily="18" charset="0"/>
            </a:endParaRPr>
          </a:p>
          <a:p>
            <a:pPr marL="1544638" lvl="2" indent="-457200">
              <a:spcBef>
                <a:spcPts val="800"/>
              </a:spcBef>
              <a:buSzPct val="80000"/>
              <a:buFont typeface="Wingdings" pitchFamily="2" charset="2"/>
              <a:buChar char="ü"/>
              <a:defRPr/>
            </a:pPr>
            <a:r>
              <a:rPr lang="zh-CN" altLang="en-US" sz="2800" b="1" kern="0">
                <a:latin typeface="Times New Roman" pitchFamily="18" charset="0"/>
                <a:ea typeface="楷体_GB2312" pitchFamily="49" charset="-122"/>
                <a:cs typeface="Times New Roman" pitchFamily="18" charset="0"/>
              </a:rPr>
              <a:t>单选按钮（</a:t>
            </a:r>
            <a:r>
              <a:rPr lang="en-US" altLang="zh-CN" sz="2800" b="1" kern="0">
                <a:latin typeface="Times New Roman" pitchFamily="18" charset="0"/>
                <a:ea typeface="楷体_GB2312" pitchFamily="49" charset="-122"/>
                <a:cs typeface="Times New Roman" pitchFamily="18" charset="0"/>
              </a:rPr>
              <a:t>Radio Buttons</a:t>
            </a:r>
            <a:r>
              <a:rPr lang="zh-CN" altLang="en-US" sz="2800" b="1" kern="0">
                <a:latin typeface="Times New Roman" pitchFamily="18" charset="0"/>
                <a:ea typeface="楷体_GB2312" pitchFamily="49" charset="-122"/>
                <a:cs typeface="Times New Roman" pitchFamily="18" charset="0"/>
              </a:rPr>
              <a:t>）</a:t>
            </a:r>
            <a:endParaRPr kumimoji="0" lang="en-US" altLang="zh-CN" sz="2800" b="1" i="0" u="none" strike="noStrike" kern="0" cap="none" spc="0" normalizeH="0" baseline="0" noProof="0">
              <a:ln>
                <a:noFill/>
              </a:ln>
              <a:solidFill>
                <a:schemeClr val="tx1"/>
              </a:solidFill>
              <a:effectLst/>
              <a:uLnTx/>
              <a:uFillTx/>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val="18614379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按钮类的层次结构</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88</a:t>
            </a:fld>
            <a:endParaRPr lang="en-US" altLang="zh-CN"/>
          </a:p>
        </p:txBody>
      </p:sp>
      <p:sp>
        <p:nvSpPr>
          <p:cNvPr id="6" name="Text Box 9"/>
          <p:cNvSpPr txBox="1">
            <a:spLocks noChangeArrowheads="1"/>
          </p:cNvSpPr>
          <p:nvPr/>
        </p:nvSpPr>
        <p:spPr bwMode="auto">
          <a:xfrm>
            <a:off x="2195513" y="1711623"/>
            <a:ext cx="3876382"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imes New Roman" pitchFamily="18" charset="0"/>
                <a:cs typeface="Times New Roman" pitchFamily="18" charset="0"/>
              </a:defRPr>
            </a:lvl1pPr>
            <a:lvl2pPr marL="742950" indent="-285750">
              <a:defRPr sz="1600">
                <a:solidFill>
                  <a:schemeClr val="tx1"/>
                </a:solidFill>
                <a:latin typeface="Times New Roman" pitchFamily="18" charset="0"/>
                <a:cs typeface="Times New Roman" pitchFamily="18" charset="0"/>
              </a:defRPr>
            </a:lvl2pPr>
            <a:lvl3pPr marL="1143000" indent="-228600">
              <a:defRPr sz="1600">
                <a:solidFill>
                  <a:schemeClr val="tx1"/>
                </a:solidFill>
                <a:latin typeface="Times New Roman" pitchFamily="18" charset="0"/>
                <a:cs typeface="Times New Roman" pitchFamily="18" charset="0"/>
              </a:defRPr>
            </a:lvl3pPr>
            <a:lvl4pPr marL="1600200" indent="-228600">
              <a:defRPr sz="1600">
                <a:solidFill>
                  <a:schemeClr val="tx1"/>
                </a:solidFill>
                <a:latin typeface="Times New Roman" pitchFamily="18" charset="0"/>
                <a:cs typeface="Times New Roman" pitchFamily="18" charset="0"/>
              </a:defRPr>
            </a:lvl4pPr>
            <a:lvl5pPr marL="2057400" indent="-22860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a:buNone/>
            </a:pPr>
            <a:r>
              <a:rPr lang="en-US" altLang="zh-CN" sz="2400" b="1">
                <a:latin typeface="Arial" pitchFamily="34" charset="0"/>
                <a:ea typeface="宋体" pitchFamily="2" charset="-122"/>
              </a:rPr>
              <a:t>javax.swing.JComponent</a:t>
            </a:r>
          </a:p>
        </p:txBody>
      </p:sp>
      <p:sp>
        <p:nvSpPr>
          <p:cNvPr id="7" name="Text Box 10"/>
          <p:cNvSpPr txBox="1">
            <a:spLocks noChangeArrowheads="1"/>
          </p:cNvSpPr>
          <p:nvPr/>
        </p:nvSpPr>
        <p:spPr bwMode="auto">
          <a:xfrm>
            <a:off x="2051050" y="2792710"/>
            <a:ext cx="4237057"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imes New Roman" pitchFamily="18" charset="0"/>
                <a:cs typeface="Times New Roman" pitchFamily="18" charset="0"/>
              </a:defRPr>
            </a:lvl1pPr>
            <a:lvl2pPr marL="742950" indent="-285750">
              <a:defRPr sz="1600">
                <a:solidFill>
                  <a:schemeClr val="tx1"/>
                </a:solidFill>
                <a:latin typeface="Times New Roman" pitchFamily="18" charset="0"/>
                <a:cs typeface="Times New Roman" pitchFamily="18" charset="0"/>
              </a:defRPr>
            </a:lvl2pPr>
            <a:lvl3pPr marL="1143000" indent="-228600">
              <a:defRPr sz="1600">
                <a:solidFill>
                  <a:schemeClr val="tx1"/>
                </a:solidFill>
                <a:latin typeface="Times New Roman" pitchFamily="18" charset="0"/>
                <a:cs typeface="Times New Roman" pitchFamily="18" charset="0"/>
              </a:defRPr>
            </a:lvl3pPr>
            <a:lvl4pPr marL="1600200" indent="-228600">
              <a:defRPr sz="1600">
                <a:solidFill>
                  <a:schemeClr val="tx1"/>
                </a:solidFill>
                <a:latin typeface="Times New Roman" pitchFamily="18" charset="0"/>
                <a:cs typeface="Times New Roman" pitchFamily="18" charset="0"/>
              </a:defRPr>
            </a:lvl4pPr>
            <a:lvl5pPr marL="2057400" indent="-22860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a:buNone/>
            </a:pPr>
            <a:r>
              <a:rPr lang="en-US" altLang="zh-CN" sz="2400" b="1">
                <a:latin typeface="Arial" pitchFamily="34" charset="0"/>
                <a:ea typeface="宋体" pitchFamily="2" charset="-122"/>
              </a:rPr>
              <a:t>javax.swing.AbstractButton</a:t>
            </a:r>
          </a:p>
        </p:txBody>
      </p:sp>
      <p:sp>
        <p:nvSpPr>
          <p:cNvPr id="8" name="Text Box 11"/>
          <p:cNvSpPr txBox="1">
            <a:spLocks noChangeArrowheads="1"/>
          </p:cNvSpPr>
          <p:nvPr/>
        </p:nvSpPr>
        <p:spPr bwMode="auto">
          <a:xfrm>
            <a:off x="457200" y="3872210"/>
            <a:ext cx="3158237"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imes New Roman" pitchFamily="18" charset="0"/>
                <a:cs typeface="Times New Roman" pitchFamily="18" charset="0"/>
              </a:defRPr>
            </a:lvl1pPr>
            <a:lvl2pPr marL="742950" indent="-285750">
              <a:defRPr sz="1600">
                <a:solidFill>
                  <a:schemeClr val="tx1"/>
                </a:solidFill>
                <a:latin typeface="Times New Roman" pitchFamily="18" charset="0"/>
                <a:cs typeface="Times New Roman" pitchFamily="18" charset="0"/>
              </a:defRPr>
            </a:lvl2pPr>
            <a:lvl3pPr marL="1143000" indent="-228600">
              <a:defRPr sz="1600">
                <a:solidFill>
                  <a:schemeClr val="tx1"/>
                </a:solidFill>
                <a:latin typeface="Times New Roman" pitchFamily="18" charset="0"/>
                <a:cs typeface="Times New Roman" pitchFamily="18" charset="0"/>
              </a:defRPr>
            </a:lvl3pPr>
            <a:lvl4pPr marL="1600200" indent="-228600">
              <a:defRPr sz="1600">
                <a:solidFill>
                  <a:schemeClr val="tx1"/>
                </a:solidFill>
                <a:latin typeface="Times New Roman" pitchFamily="18" charset="0"/>
                <a:cs typeface="Times New Roman" pitchFamily="18" charset="0"/>
              </a:defRPr>
            </a:lvl4pPr>
            <a:lvl5pPr marL="2057400" indent="-22860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a:buNone/>
            </a:pPr>
            <a:r>
              <a:rPr lang="en-US" altLang="zh-CN" sz="2400" b="1">
                <a:latin typeface="Arial" pitchFamily="34" charset="0"/>
                <a:ea typeface="宋体" pitchFamily="2" charset="-122"/>
              </a:rPr>
              <a:t>javax.swing.JButton</a:t>
            </a:r>
          </a:p>
        </p:txBody>
      </p:sp>
      <p:sp>
        <p:nvSpPr>
          <p:cNvPr id="9" name="Text Box 12"/>
          <p:cNvSpPr txBox="1">
            <a:spLocks noChangeArrowheads="1"/>
          </p:cNvSpPr>
          <p:nvPr/>
        </p:nvSpPr>
        <p:spPr bwMode="auto">
          <a:xfrm>
            <a:off x="3997325" y="3872210"/>
            <a:ext cx="4142096"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imes New Roman" pitchFamily="18" charset="0"/>
                <a:cs typeface="Times New Roman" pitchFamily="18" charset="0"/>
              </a:defRPr>
            </a:lvl1pPr>
            <a:lvl2pPr marL="742950" indent="-285750">
              <a:defRPr sz="1600">
                <a:solidFill>
                  <a:schemeClr val="tx1"/>
                </a:solidFill>
                <a:latin typeface="Times New Roman" pitchFamily="18" charset="0"/>
                <a:cs typeface="Times New Roman" pitchFamily="18" charset="0"/>
              </a:defRPr>
            </a:lvl2pPr>
            <a:lvl3pPr marL="1143000" indent="-228600">
              <a:defRPr sz="1600">
                <a:solidFill>
                  <a:schemeClr val="tx1"/>
                </a:solidFill>
                <a:latin typeface="Times New Roman" pitchFamily="18" charset="0"/>
                <a:cs typeface="Times New Roman" pitchFamily="18" charset="0"/>
              </a:defRPr>
            </a:lvl3pPr>
            <a:lvl4pPr marL="1600200" indent="-228600">
              <a:defRPr sz="1600">
                <a:solidFill>
                  <a:schemeClr val="tx1"/>
                </a:solidFill>
                <a:latin typeface="Times New Roman" pitchFamily="18" charset="0"/>
                <a:cs typeface="Times New Roman" pitchFamily="18" charset="0"/>
              </a:defRPr>
            </a:lvl4pPr>
            <a:lvl5pPr marL="2057400" indent="-22860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a:buNone/>
            </a:pPr>
            <a:r>
              <a:rPr lang="en-US" altLang="zh-CN" sz="2400" b="1">
                <a:latin typeface="Arial" pitchFamily="34" charset="0"/>
                <a:ea typeface="宋体" pitchFamily="2" charset="-122"/>
              </a:rPr>
              <a:t>javax.swing.JToggleButton</a:t>
            </a:r>
          </a:p>
        </p:txBody>
      </p:sp>
      <p:sp>
        <p:nvSpPr>
          <p:cNvPr id="10" name="Text Box 13"/>
          <p:cNvSpPr txBox="1">
            <a:spLocks noChangeArrowheads="1"/>
          </p:cNvSpPr>
          <p:nvPr/>
        </p:nvSpPr>
        <p:spPr bwMode="auto">
          <a:xfrm>
            <a:off x="1066800" y="5024735"/>
            <a:ext cx="3674404"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imes New Roman" pitchFamily="18" charset="0"/>
                <a:cs typeface="Times New Roman" pitchFamily="18" charset="0"/>
              </a:defRPr>
            </a:lvl1pPr>
            <a:lvl2pPr marL="742950" indent="-285750">
              <a:defRPr sz="1600">
                <a:solidFill>
                  <a:schemeClr val="tx1"/>
                </a:solidFill>
                <a:latin typeface="Times New Roman" pitchFamily="18" charset="0"/>
                <a:cs typeface="Times New Roman" pitchFamily="18" charset="0"/>
              </a:defRPr>
            </a:lvl2pPr>
            <a:lvl3pPr marL="1143000" indent="-228600">
              <a:defRPr sz="1600">
                <a:solidFill>
                  <a:schemeClr val="tx1"/>
                </a:solidFill>
                <a:latin typeface="Times New Roman" pitchFamily="18" charset="0"/>
                <a:cs typeface="Times New Roman" pitchFamily="18" charset="0"/>
              </a:defRPr>
            </a:lvl3pPr>
            <a:lvl4pPr marL="1600200" indent="-228600">
              <a:defRPr sz="1600">
                <a:solidFill>
                  <a:schemeClr val="tx1"/>
                </a:solidFill>
                <a:latin typeface="Times New Roman" pitchFamily="18" charset="0"/>
                <a:cs typeface="Times New Roman" pitchFamily="18" charset="0"/>
              </a:defRPr>
            </a:lvl4pPr>
            <a:lvl5pPr marL="2057400" indent="-22860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a:buNone/>
            </a:pPr>
            <a:r>
              <a:rPr lang="en-US" altLang="zh-CN" sz="2400" b="1">
                <a:latin typeface="Arial" pitchFamily="34" charset="0"/>
                <a:ea typeface="宋体" pitchFamily="2" charset="-122"/>
              </a:rPr>
              <a:t>javax.swing.JCheckBox</a:t>
            </a:r>
          </a:p>
        </p:txBody>
      </p:sp>
      <p:sp>
        <p:nvSpPr>
          <p:cNvPr id="11" name="Text Box 14"/>
          <p:cNvSpPr txBox="1">
            <a:spLocks noChangeArrowheads="1"/>
          </p:cNvSpPr>
          <p:nvPr/>
        </p:nvSpPr>
        <p:spPr bwMode="auto">
          <a:xfrm>
            <a:off x="4930775" y="5024735"/>
            <a:ext cx="4012637"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imes New Roman" pitchFamily="18" charset="0"/>
                <a:cs typeface="Times New Roman" pitchFamily="18" charset="0"/>
              </a:defRPr>
            </a:lvl1pPr>
            <a:lvl2pPr marL="742950" indent="-285750">
              <a:defRPr sz="1600">
                <a:solidFill>
                  <a:schemeClr val="tx1"/>
                </a:solidFill>
                <a:latin typeface="Times New Roman" pitchFamily="18" charset="0"/>
                <a:cs typeface="Times New Roman" pitchFamily="18" charset="0"/>
              </a:defRPr>
            </a:lvl2pPr>
            <a:lvl3pPr marL="1143000" indent="-228600">
              <a:defRPr sz="1600">
                <a:solidFill>
                  <a:schemeClr val="tx1"/>
                </a:solidFill>
                <a:latin typeface="Times New Roman" pitchFamily="18" charset="0"/>
                <a:cs typeface="Times New Roman" pitchFamily="18" charset="0"/>
              </a:defRPr>
            </a:lvl3pPr>
            <a:lvl4pPr marL="1600200" indent="-228600">
              <a:defRPr sz="1600">
                <a:solidFill>
                  <a:schemeClr val="tx1"/>
                </a:solidFill>
                <a:latin typeface="Times New Roman" pitchFamily="18" charset="0"/>
                <a:cs typeface="Times New Roman" pitchFamily="18" charset="0"/>
              </a:defRPr>
            </a:lvl4pPr>
            <a:lvl5pPr marL="2057400" indent="-22860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a:buNone/>
            </a:pPr>
            <a:r>
              <a:rPr lang="en-US" altLang="zh-CN" sz="2400" b="1">
                <a:latin typeface="Arial" pitchFamily="34" charset="0"/>
                <a:ea typeface="宋体" pitchFamily="2" charset="-122"/>
              </a:rPr>
              <a:t>javax.swing.JRadioButton</a:t>
            </a:r>
          </a:p>
        </p:txBody>
      </p:sp>
      <p:sp>
        <p:nvSpPr>
          <p:cNvPr id="12" name="Line 15"/>
          <p:cNvSpPr>
            <a:spLocks noChangeShapeType="1"/>
          </p:cNvSpPr>
          <p:nvPr/>
        </p:nvSpPr>
        <p:spPr bwMode="auto">
          <a:xfrm flipH="1" flipV="1">
            <a:off x="3995738" y="2143423"/>
            <a:ext cx="0" cy="649287"/>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None/>
            </a:pPr>
            <a:endParaRPr lang="zh-CN" altLang="en-US" sz="2400" b="1"/>
          </a:p>
        </p:txBody>
      </p:sp>
      <p:sp>
        <p:nvSpPr>
          <p:cNvPr id="13" name="Line 16"/>
          <p:cNvSpPr>
            <a:spLocks noChangeShapeType="1"/>
          </p:cNvSpPr>
          <p:nvPr/>
        </p:nvSpPr>
        <p:spPr bwMode="auto">
          <a:xfrm flipV="1">
            <a:off x="1906588" y="3259435"/>
            <a:ext cx="1512887" cy="6127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None/>
            </a:pPr>
            <a:endParaRPr lang="zh-CN" altLang="en-US" sz="2400" b="1"/>
          </a:p>
        </p:txBody>
      </p:sp>
      <p:sp>
        <p:nvSpPr>
          <p:cNvPr id="14" name="Line 17"/>
          <p:cNvSpPr>
            <a:spLocks noChangeShapeType="1"/>
          </p:cNvSpPr>
          <p:nvPr/>
        </p:nvSpPr>
        <p:spPr bwMode="auto">
          <a:xfrm flipH="1" flipV="1">
            <a:off x="4319588" y="3259435"/>
            <a:ext cx="1439862" cy="6127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endParaRPr lang="zh-CN" altLang="en-US" sz="2400" b="1"/>
          </a:p>
        </p:txBody>
      </p:sp>
      <p:sp>
        <p:nvSpPr>
          <p:cNvPr id="15" name="Line 18"/>
          <p:cNvSpPr>
            <a:spLocks noChangeShapeType="1"/>
          </p:cNvSpPr>
          <p:nvPr/>
        </p:nvSpPr>
        <p:spPr bwMode="auto">
          <a:xfrm flipH="1" flipV="1">
            <a:off x="6119813" y="4340523"/>
            <a:ext cx="503237" cy="684212"/>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endParaRPr lang="zh-CN" altLang="en-US" sz="2400" b="1"/>
          </a:p>
        </p:txBody>
      </p:sp>
      <p:sp>
        <p:nvSpPr>
          <p:cNvPr id="16" name="Line 19"/>
          <p:cNvSpPr>
            <a:spLocks noChangeShapeType="1"/>
          </p:cNvSpPr>
          <p:nvPr/>
        </p:nvSpPr>
        <p:spPr bwMode="auto">
          <a:xfrm flipV="1">
            <a:off x="2951163" y="4340523"/>
            <a:ext cx="1800225" cy="6477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endParaRPr lang="zh-CN" altLang="en-US" sz="2400" b="1"/>
          </a:p>
        </p:txBody>
      </p:sp>
    </p:spTree>
    <p:extLst>
      <p:ext uri="{BB962C8B-B14F-4D97-AF65-F5344CB8AC3E}">
        <p14:creationId xmlns:p14="http://schemas.microsoft.com/office/powerpoint/2010/main" val="19534108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命令按钮</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89</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9248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kumimoji="0" lang="zh-CN" altLang="en-US"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命令按钮（</a:t>
            </a:r>
            <a:r>
              <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JButton</a:t>
            </a:r>
            <a:r>
              <a:rPr kumimoji="0" lang="zh-CN" altLang="en-US"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a:t>
            </a:r>
            <a:endPar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当用户单击该按钮时，将会生成一个</a:t>
            </a:r>
            <a:r>
              <a:rPr lang="en-US" altLang="zh-CN" sz="3200" b="1" kern="0">
                <a:latin typeface="Times New Roman" pitchFamily="18" charset="0"/>
                <a:ea typeface="楷体_GB2312" pitchFamily="49" charset="-122"/>
                <a:cs typeface="Times New Roman" pitchFamily="18" charset="0"/>
              </a:rPr>
              <a:t>ActionEvent</a:t>
            </a:r>
            <a:r>
              <a:rPr lang="zh-CN" altLang="en-US" sz="3200" b="1" kern="0">
                <a:latin typeface="Times New Roman" pitchFamily="18" charset="0"/>
                <a:ea typeface="楷体_GB2312" pitchFamily="49" charset="-122"/>
                <a:cs typeface="Times New Roman" pitchFamily="18" charset="0"/>
              </a:rPr>
              <a:t>事件</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按钮上可以显示文字或图片</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父类是</a:t>
            </a:r>
            <a:r>
              <a:rPr lang="en-US" altLang="zh-CN" sz="3200" b="1" kern="0">
                <a:latin typeface="Times New Roman" pitchFamily="18" charset="0"/>
                <a:ea typeface="楷体_GB2312" pitchFamily="49" charset="-122"/>
                <a:cs typeface="Times New Roman" pitchFamily="18" charset="0"/>
              </a:rPr>
              <a:t>javax.swing.AbstractButton</a:t>
            </a:r>
            <a:r>
              <a:rPr lang="zh-CN" altLang="en-US" sz="3200" b="1" kern="0">
                <a:latin typeface="Times New Roman" pitchFamily="18" charset="0"/>
                <a:ea typeface="楷体_GB2312" pitchFamily="49" charset="-122"/>
                <a:cs typeface="Times New Roman" pitchFamily="18" charset="0"/>
              </a:rPr>
              <a:t>，该类是个抽象类，定义了</a:t>
            </a:r>
            <a:r>
              <a:rPr lang="en-US" altLang="zh-CN" sz="3200" b="1" kern="0">
                <a:latin typeface="Times New Roman" pitchFamily="18" charset="0"/>
                <a:ea typeface="楷体_GB2312" pitchFamily="49" charset="-122"/>
                <a:cs typeface="Times New Roman" pitchFamily="18" charset="0"/>
              </a:rPr>
              <a:t>Swing</a:t>
            </a:r>
            <a:r>
              <a:rPr lang="zh-CN" altLang="en-US" sz="3200" b="1" kern="0">
                <a:latin typeface="Times New Roman" pitchFamily="18" charset="0"/>
                <a:ea typeface="楷体_GB2312" pitchFamily="49" charset="-122"/>
                <a:cs typeface="Times New Roman" pitchFamily="18" charset="0"/>
              </a:rPr>
              <a:t>按钮的诸多共性特性</a:t>
            </a:r>
            <a:endParaRPr lang="en-US" altLang="zh-CN" sz="3200" b="1" kern="0">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val="104251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2</a:t>
            </a:r>
            <a:r>
              <a:rPr lang="zh-CN" altLang="en-US">
                <a:latin typeface="Times New Roman" pitchFamily="18" charset="0"/>
                <a:cs typeface="Times New Roman" pitchFamily="18" charset="0"/>
              </a:rPr>
              <a:t>、颜色</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9</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zh-CN" altLang="en-US" sz="3200" b="1" kern="0">
                <a:latin typeface="Times New Roman" panose="02020603050405020304" pitchFamily="18" charset="0"/>
                <a:ea typeface="宋体" pitchFamily="2" charset="-122"/>
                <a:cs typeface="Times New Roman" panose="02020603050405020304" pitchFamily="18" charset="0"/>
              </a:rPr>
              <a:t>颜色类</a:t>
            </a:r>
            <a:r>
              <a:rPr lang="en-US" altLang="zh-CN" sz="3200" b="1" kern="0">
                <a:latin typeface="Times New Roman" panose="02020603050405020304" pitchFamily="18" charset="0"/>
                <a:ea typeface="宋体" pitchFamily="2" charset="-122"/>
                <a:cs typeface="Times New Roman" panose="02020603050405020304" pitchFamily="18" charset="0"/>
              </a:rPr>
              <a:t>java.awt.Color</a:t>
            </a:r>
            <a:r>
              <a:rPr lang="zh-CN" altLang="en-US" sz="3200" b="1" kern="0">
                <a:latin typeface="Times New Roman" panose="02020603050405020304" pitchFamily="18" charset="0"/>
                <a:ea typeface="宋体" pitchFamily="2" charset="-122"/>
                <a:cs typeface="Times New Roman" panose="02020603050405020304" pitchFamily="18" charset="0"/>
              </a:rPr>
              <a:t>，</a:t>
            </a:r>
            <a:r>
              <a:rPr lang="en-US" altLang="zh-CN" sz="3200" b="1" kern="0">
                <a:solidFill>
                  <a:srgbClr val="FF0000"/>
                </a:solidFill>
                <a:latin typeface="Times New Roman" panose="02020603050405020304" pitchFamily="18" charset="0"/>
                <a:ea typeface="宋体" pitchFamily="2" charset="-122"/>
                <a:cs typeface="Times New Roman" panose="02020603050405020304" pitchFamily="18" charset="0"/>
              </a:rPr>
              <a:t>R</a:t>
            </a:r>
            <a:r>
              <a:rPr lang="en-US" altLang="zh-CN" sz="3200" b="1" kern="0">
                <a:solidFill>
                  <a:srgbClr val="00B050"/>
                </a:solidFill>
                <a:latin typeface="Times New Roman" panose="02020603050405020304" pitchFamily="18" charset="0"/>
                <a:ea typeface="宋体" pitchFamily="2" charset="-122"/>
                <a:cs typeface="Times New Roman" panose="02020603050405020304" pitchFamily="18" charset="0"/>
              </a:rPr>
              <a:t>G</a:t>
            </a:r>
            <a:r>
              <a:rPr lang="en-US" altLang="zh-CN" sz="3200" b="1" kern="0">
                <a:solidFill>
                  <a:srgbClr val="0000FF"/>
                </a:solidFill>
                <a:latin typeface="Times New Roman" panose="02020603050405020304" pitchFamily="18" charset="0"/>
                <a:ea typeface="宋体" pitchFamily="2" charset="-122"/>
                <a:cs typeface="Times New Roman" panose="02020603050405020304" pitchFamily="18" charset="0"/>
              </a:rPr>
              <a:t>B</a:t>
            </a:r>
            <a:r>
              <a:rPr lang="zh-CN" altLang="en-US" sz="3200" b="1" kern="0">
                <a:latin typeface="Times New Roman" panose="02020603050405020304" pitchFamily="18" charset="0"/>
                <a:ea typeface="宋体" pitchFamily="2" charset="-122"/>
                <a:cs typeface="Times New Roman" panose="02020603050405020304" pitchFamily="18" charset="0"/>
              </a:rPr>
              <a:t>格式</a:t>
            </a:r>
            <a:br>
              <a:rPr lang="en-US" altLang="zh-CN" sz="3200" b="1" kern="0">
                <a:latin typeface="Times New Roman" panose="02020603050405020304" pitchFamily="18" charset="0"/>
                <a:ea typeface="宋体" pitchFamily="2" charset="-122"/>
                <a:cs typeface="Times New Roman" panose="02020603050405020304" pitchFamily="18" charset="0"/>
              </a:rPr>
            </a:br>
            <a:r>
              <a:rPr lang="en-US" altLang="zh-CN" sz="3200" b="1" kern="0">
                <a:latin typeface="Times New Roman" panose="02020603050405020304" pitchFamily="18" charset="0"/>
                <a:ea typeface="宋体" pitchFamily="2" charset="-122"/>
                <a:cs typeface="Times New Roman" panose="02020603050405020304" pitchFamily="18" charset="0"/>
              </a:rPr>
              <a:t>new Color(0,  255,  0);</a:t>
            </a:r>
            <a:br>
              <a:rPr lang="en-US" altLang="zh-CN" sz="3200" b="1" kern="0">
                <a:latin typeface="Times New Roman" panose="02020603050405020304" pitchFamily="18" charset="0"/>
                <a:ea typeface="宋体" pitchFamily="2" charset="-122"/>
                <a:cs typeface="Times New Roman" panose="02020603050405020304" pitchFamily="18" charset="0"/>
              </a:rPr>
            </a:br>
            <a:br>
              <a:rPr lang="en-US" altLang="zh-CN" sz="3200" b="1" kern="0">
                <a:latin typeface="Times New Roman" panose="02020603050405020304" pitchFamily="18" charset="0"/>
                <a:ea typeface="宋体" pitchFamily="2" charset="-122"/>
                <a:cs typeface="Times New Roman" panose="02020603050405020304" pitchFamily="18" charset="0"/>
              </a:rPr>
            </a:br>
            <a:r>
              <a:rPr lang="en-US" altLang="zh-CN" sz="3200" b="1" kern="0">
                <a:latin typeface="Times New Roman" panose="02020603050405020304" pitchFamily="18" charset="0"/>
                <a:ea typeface="宋体" pitchFamily="2" charset="-122"/>
                <a:cs typeface="Times New Roman" panose="02020603050405020304" pitchFamily="18" charset="0"/>
              </a:rPr>
              <a:t>                  </a:t>
            </a:r>
            <a:r>
              <a:rPr lang="zh-CN" altLang="en-US" sz="3200" b="1" kern="0">
                <a:solidFill>
                  <a:srgbClr val="FF0000"/>
                </a:solidFill>
                <a:latin typeface="Times New Roman" panose="02020603050405020304" pitchFamily="18" charset="0"/>
                <a:ea typeface="宋体" pitchFamily="2" charset="-122"/>
                <a:cs typeface="Times New Roman" panose="02020603050405020304" pitchFamily="18" charset="0"/>
              </a:rPr>
              <a:t>红</a:t>
            </a:r>
            <a:r>
              <a:rPr lang="zh-CN" altLang="en-US" sz="3200" b="1" kern="0">
                <a:latin typeface="Times New Roman" panose="02020603050405020304" pitchFamily="18" charset="0"/>
                <a:ea typeface="宋体" pitchFamily="2" charset="-122"/>
                <a:cs typeface="Times New Roman" panose="02020603050405020304" pitchFamily="18" charset="0"/>
              </a:rPr>
              <a:t>   </a:t>
            </a:r>
            <a:r>
              <a:rPr lang="zh-CN" altLang="en-US" sz="3200" b="1" kern="0">
                <a:solidFill>
                  <a:srgbClr val="00B050"/>
                </a:solidFill>
                <a:latin typeface="Times New Roman" panose="02020603050405020304" pitchFamily="18" charset="0"/>
                <a:ea typeface="宋体" pitchFamily="2" charset="-122"/>
                <a:cs typeface="Times New Roman" panose="02020603050405020304" pitchFamily="18" charset="0"/>
              </a:rPr>
              <a:t>绿</a:t>
            </a:r>
            <a:r>
              <a:rPr lang="zh-CN" altLang="en-US" sz="3200" b="1" kern="0">
                <a:latin typeface="Times New Roman" panose="02020603050405020304" pitchFamily="18" charset="0"/>
                <a:ea typeface="宋体" pitchFamily="2" charset="-122"/>
                <a:cs typeface="Times New Roman" panose="02020603050405020304" pitchFamily="18" charset="0"/>
              </a:rPr>
              <a:t>   </a:t>
            </a:r>
            <a:r>
              <a:rPr lang="zh-CN" altLang="en-US" sz="3200" b="1" kern="0">
                <a:solidFill>
                  <a:srgbClr val="0000FF"/>
                </a:solidFill>
                <a:latin typeface="Times New Roman" panose="02020603050405020304" pitchFamily="18" charset="0"/>
                <a:ea typeface="宋体" pitchFamily="2" charset="-122"/>
                <a:cs typeface="Times New Roman" panose="02020603050405020304" pitchFamily="18" charset="0"/>
              </a:rPr>
              <a:t>蓝</a:t>
            </a:r>
            <a:endParaRPr lang="en-US" altLang="zh-CN" sz="3200" b="1" kern="0">
              <a:solidFill>
                <a:srgbClr val="0000FF"/>
              </a:solidFill>
              <a:latin typeface="Times New Roman" panose="02020603050405020304" pitchFamily="18" charset="0"/>
              <a:ea typeface="宋体" pitchFamily="2" charset="-122"/>
              <a:cs typeface="Times New Roman" panose="02020603050405020304" pitchFamily="18" charset="0"/>
            </a:endParaRPr>
          </a:p>
          <a:p>
            <a:pPr marL="450850" lvl="0" indent="-450850">
              <a:spcBef>
                <a:spcPts val="2500"/>
              </a:spcBef>
              <a:buClr>
                <a:schemeClr val="tx1"/>
              </a:buClr>
              <a:buSzPct val="90000"/>
              <a:buFont typeface="Wingdings 2" pitchFamily="18" charset="2"/>
              <a:buChar char="ö"/>
              <a:defRPr/>
            </a:pPr>
            <a:r>
              <a:rPr lang="en-US" altLang="zh-CN" sz="3200" b="1" kern="0">
                <a:latin typeface="Times New Roman" panose="02020603050405020304" pitchFamily="18" charset="0"/>
                <a:ea typeface="宋体" pitchFamily="2" charset="-122"/>
                <a:cs typeface="Times New Roman" panose="02020603050405020304" pitchFamily="18" charset="0"/>
              </a:rPr>
              <a:t>RGB</a:t>
            </a:r>
            <a:r>
              <a:rPr lang="zh-CN" altLang="en-US" sz="3200" b="1" kern="0">
                <a:latin typeface="Times New Roman" panose="02020603050405020304" pitchFamily="18" charset="0"/>
                <a:ea typeface="宋体" pitchFamily="2" charset="-122"/>
                <a:cs typeface="Times New Roman" panose="02020603050405020304" pitchFamily="18" charset="0"/>
              </a:rPr>
              <a:t>的取值范围为</a:t>
            </a:r>
            <a:r>
              <a:rPr lang="en-US" altLang="zh-CN" sz="3200" b="1" kern="0">
                <a:latin typeface="Times New Roman" panose="02020603050405020304" pitchFamily="18" charset="0"/>
                <a:ea typeface="宋体" pitchFamily="2" charset="-122"/>
                <a:cs typeface="Times New Roman" panose="02020603050405020304" pitchFamily="18" charset="0"/>
              </a:rPr>
              <a:t>0-255</a:t>
            </a:r>
            <a:r>
              <a:rPr lang="zh-CN" altLang="en-US" sz="3200" b="1" kern="0">
                <a:latin typeface="Times New Roman" panose="02020603050405020304" pitchFamily="18" charset="0"/>
                <a:ea typeface="宋体" pitchFamily="2" charset="-122"/>
                <a:cs typeface="Times New Roman" panose="02020603050405020304" pitchFamily="18" charset="0"/>
              </a:rPr>
              <a:t>，共</a:t>
            </a:r>
            <a:r>
              <a:rPr lang="en-US" altLang="zh-CN" sz="3200" b="1" kern="0">
                <a:solidFill>
                  <a:srgbClr val="FF0000"/>
                </a:solidFill>
                <a:latin typeface="Times New Roman" panose="02020603050405020304" pitchFamily="18" charset="0"/>
                <a:ea typeface="宋体" pitchFamily="2" charset="-122"/>
                <a:cs typeface="Times New Roman" panose="02020603050405020304" pitchFamily="18" charset="0"/>
              </a:rPr>
              <a:t>16777216</a:t>
            </a:r>
            <a:r>
              <a:rPr lang="zh-CN" altLang="en-US" sz="3200" b="1" kern="0">
                <a:latin typeface="Times New Roman" panose="02020603050405020304" pitchFamily="18" charset="0"/>
                <a:ea typeface="宋体" pitchFamily="2" charset="-122"/>
                <a:cs typeface="Times New Roman" panose="02020603050405020304" pitchFamily="18" charset="0"/>
              </a:rPr>
              <a:t>色</a:t>
            </a:r>
            <a:endParaRPr lang="en-US" altLang="zh-CN" sz="3200" b="1" kern="0">
              <a:latin typeface="Times New Roman" panose="02020603050405020304" pitchFamily="18" charset="0"/>
              <a:ea typeface="宋体" pitchFamily="2" charset="-122"/>
              <a:cs typeface="Times New Roman" panose="02020603050405020304" pitchFamily="18" charset="0"/>
            </a:endParaRPr>
          </a:p>
          <a:p>
            <a:pPr marL="450850" lvl="0" indent="-450850">
              <a:spcBef>
                <a:spcPts val="2500"/>
              </a:spcBef>
              <a:buClr>
                <a:schemeClr val="tx1"/>
              </a:buClr>
              <a:buSzPct val="90000"/>
              <a:buFont typeface="Wingdings 2" pitchFamily="18" charset="2"/>
              <a:buChar char="ö"/>
              <a:defRPr/>
            </a:pPr>
            <a:r>
              <a:rPr lang="zh-CN" altLang="en-US" sz="3200" b="1" kern="0">
                <a:latin typeface="Times New Roman" panose="02020603050405020304" pitchFamily="18" charset="0"/>
                <a:ea typeface="宋体" pitchFamily="2" charset="-122"/>
                <a:cs typeface="Times New Roman" panose="02020603050405020304" pitchFamily="18" charset="0"/>
              </a:rPr>
              <a:t>基本颜色</a:t>
            </a:r>
            <a:r>
              <a:rPr lang="en-US" altLang="zh-CN" sz="3200" b="1" kern="0">
                <a:latin typeface="Times New Roman" panose="02020603050405020304" pitchFamily="18" charset="0"/>
                <a:ea typeface="宋体" pitchFamily="2" charset="-122"/>
                <a:cs typeface="Times New Roman" panose="02020603050405020304" pitchFamily="18" charset="0"/>
              </a:rPr>
              <a:t>: </a:t>
            </a:r>
            <a:r>
              <a:rPr lang="en-US" altLang="zh-CN" sz="2800" b="1" kern="0">
                <a:latin typeface="Times New Roman" panose="02020603050405020304" pitchFamily="18" charset="0"/>
                <a:ea typeface="宋体" pitchFamily="2" charset="-122"/>
                <a:cs typeface="Times New Roman" panose="02020603050405020304" pitchFamily="18" charset="0"/>
              </a:rPr>
              <a:t>Color.GREEN, Color. BLACK</a:t>
            </a:r>
            <a:r>
              <a:rPr lang="zh-CN" altLang="en-US" sz="3200" b="1" kern="0">
                <a:latin typeface="Times New Roman" panose="02020603050405020304" pitchFamily="18" charset="0"/>
                <a:ea typeface="宋体" pitchFamily="2" charset="-122"/>
                <a:cs typeface="Times New Roman" panose="02020603050405020304" pitchFamily="18" charset="0"/>
              </a:rPr>
              <a:t>等</a:t>
            </a:r>
            <a:br>
              <a:rPr lang="en-US" altLang="zh-CN" sz="3200" b="1" kern="0">
                <a:latin typeface="Times New Roman" panose="02020603050405020304" pitchFamily="18" charset="0"/>
                <a:ea typeface="宋体" pitchFamily="2" charset="-122"/>
                <a:cs typeface="Times New Roman" panose="02020603050405020304" pitchFamily="18" charset="0"/>
              </a:rPr>
            </a:br>
            <a:br>
              <a:rPr lang="en-US" altLang="zh-CN" sz="3200" b="1" kern="0">
                <a:latin typeface="Times New Roman" panose="02020603050405020304" pitchFamily="18" charset="0"/>
                <a:ea typeface="宋体" pitchFamily="2" charset="-122"/>
                <a:cs typeface="Times New Roman" panose="02020603050405020304" pitchFamily="18" charset="0"/>
              </a:rPr>
            </a:br>
            <a:endParaRPr kumimoji="0" lang="en-US" altLang="zh-CN" sz="32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p:txBody>
      </p:sp>
      <p:cxnSp>
        <p:nvCxnSpPr>
          <p:cNvPr id="7" name="直接箭头连接符 6"/>
          <p:cNvCxnSpPr/>
          <p:nvPr/>
        </p:nvCxnSpPr>
        <p:spPr bwMode="auto">
          <a:xfrm flipV="1">
            <a:off x="3276600" y="2590800"/>
            <a:ext cx="0" cy="417600"/>
          </a:xfrm>
          <a:prstGeom prst="straightConnector1">
            <a:avLst/>
          </a:prstGeom>
          <a:noFill/>
          <a:ln w="25400" cap="flat" cmpd="sng" algn="ctr">
            <a:solidFill>
              <a:schemeClr val="tx1"/>
            </a:solidFill>
            <a:prstDash val="solid"/>
            <a:round/>
            <a:headEnd type="none" w="med" len="med"/>
            <a:tailEnd type="arrow"/>
          </a:ln>
          <a:effectLst/>
        </p:spPr>
      </p:cxnSp>
      <p:cxnSp>
        <p:nvCxnSpPr>
          <p:cNvPr id="10" name="直接箭头连接符 9"/>
          <p:cNvCxnSpPr/>
          <p:nvPr/>
        </p:nvCxnSpPr>
        <p:spPr bwMode="auto">
          <a:xfrm flipV="1">
            <a:off x="3962400" y="2590800"/>
            <a:ext cx="0" cy="417600"/>
          </a:xfrm>
          <a:prstGeom prst="straightConnector1">
            <a:avLst/>
          </a:prstGeom>
          <a:noFill/>
          <a:ln w="25400" cap="flat" cmpd="sng" algn="ctr">
            <a:solidFill>
              <a:schemeClr val="tx1"/>
            </a:solidFill>
            <a:prstDash val="solid"/>
            <a:round/>
            <a:headEnd type="none" w="med" len="med"/>
            <a:tailEnd type="arrow"/>
          </a:ln>
          <a:effectLst/>
        </p:spPr>
      </p:cxnSp>
      <p:cxnSp>
        <p:nvCxnSpPr>
          <p:cNvPr id="11" name="直接箭头连接符 10"/>
          <p:cNvCxnSpPr/>
          <p:nvPr/>
        </p:nvCxnSpPr>
        <p:spPr bwMode="auto">
          <a:xfrm flipV="1">
            <a:off x="4672800" y="2590800"/>
            <a:ext cx="0" cy="417600"/>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6468711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猜谜语</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90</a:t>
            </a:fld>
            <a:endParaRPr lang="en-US" altLang="zh-CN"/>
          </a:p>
        </p:txBody>
      </p:sp>
      <p:sp>
        <p:nvSpPr>
          <p:cNvPr id="5" name="Text Box 3"/>
          <p:cNvSpPr txBox="1">
            <a:spLocks noChangeArrowheads="1"/>
          </p:cNvSpPr>
          <p:nvPr/>
        </p:nvSpPr>
        <p:spPr bwMode="auto">
          <a:xfrm>
            <a:off x="381000" y="1066800"/>
            <a:ext cx="8458200" cy="5760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import java.awt.*;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import java.awt.event.*;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import javax.swing.*;</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public class RiddleGame extends JFrame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JLabel labelRiddle, labelResult;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JTextField textAnswer;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JButton btnSubmit, btnNext;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int </a:t>
            </a:r>
            <a:r>
              <a:rPr kumimoji="1" lang="en-US" altLang="zh-CN" sz="1800" b="1">
                <a:solidFill>
                  <a:srgbClr val="0000FF"/>
                </a:solidFill>
                <a:ea typeface="宋体" charset="-122"/>
                <a:cs typeface="Times New Roman" pitchFamily="18" charset="0"/>
              </a:rPr>
              <a:t>index </a:t>
            </a:r>
            <a:r>
              <a:rPr kumimoji="1" lang="en-US" altLang="zh-CN" sz="1800" b="1">
                <a:solidFill>
                  <a:schemeClr val="tx1"/>
                </a:solidFill>
                <a:ea typeface="宋体" charset="-122"/>
                <a:cs typeface="Times New Roman" pitchFamily="18" charset="0"/>
              </a:rPr>
              <a:t>= 0;</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public RiddleGame() {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super("</a:t>
            </a:r>
            <a:r>
              <a:rPr kumimoji="1" lang="zh-CN" altLang="en-US" sz="1800" b="1">
                <a:solidFill>
                  <a:schemeClr val="tx1"/>
                </a:solidFill>
                <a:ea typeface="宋体" charset="-122"/>
                <a:cs typeface="Times New Roman" pitchFamily="18" charset="0"/>
              </a:rPr>
              <a:t>猜谜语</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JPanel panel = (JPanel)getContentPane();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panel.setLayout(null);    // </a:t>
            </a:r>
            <a:r>
              <a:rPr kumimoji="1" lang="zh-CN" altLang="en-US" sz="1800" b="1">
                <a:solidFill>
                  <a:srgbClr val="0000FF"/>
                </a:solidFill>
                <a:ea typeface="宋体" charset="-122"/>
                <a:cs typeface="Times New Roman" pitchFamily="18" charset="0"/>
              </a:rPr>
              <a:t>自由布局</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setResizable(false);         // </a:t>
            </a:r>
            <a:r>
              <a:rPr kumimoji="1" lang="zh-CN" altLang="en-US" sz="1800" b="1">
                <a:solidFill>
                  <a:schemeClr val="tx1"/>
                </a:solidFill>
                <a:ea typeface="宋体" charset="-122"/>
                <a:cs typeface="Times New Roman" pitchFamily="18" charset="0"/>
              </a:rPr>
              <a:t>不允许用户改变窗口大小</a:t>
            </a:r>
          </a:p>
          <a:p>
            <a:pPr eaLnBrk="1" hangingPunct="1">
              <a:lnSpc>
                <a:spcPts val="1800"/>
              </a:lnSpc>
              <a:spcBef>
                <a:spcPts val="1000"/>
              </a:spcBef>
              <a:buNone/>
            </a:pPr>
            <a:r>
              <a:rPr kumimoji="1" lang="zh-CN" altLang="en-US" sz="1800" b="1">
                <a:solidFill>
                  <a:schemeClr val="tx1"/>
                </a:solidFill>
                <a:ea typeface="宋体" charset="-122"/>
                <a:cs typeface="Times New Roman" pitchFamily="18" charset="0"/>
              </a:rPr>
              <a:t>        </a:t>
            </a:r>
            <a:r>
              <a:rPr kumimoji="1" lang="en-US" altLang="zh-CN" sz="1800" b="1">
                <a:solidFill>
                  <a:schemeClr val="tx1"/>
                </a:solidFill>
                <a:ea typeface="宋体" charset="-122"/>
                <a:cs typeface="Times New Roman" pitchFamily="18" charset="0"/>
              </a:rPr>
              <a:t>labelRiddle = new JLabel();</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labelRiddle.setFont(new Font("</a:t>
            </a:r>
            <a:r>
              <a:rPr kumimoji="1" lang="zh-CN" altLang="en-US" sz="1800" b="1">
                <a:solidFill>
                  <a:schemeClr val="tx1"/>
                </a:solidFill>
                <a:ea typeface="宋体" charset="-122"/>
                <a:cs typeface="Times New Roman" pitchFamily="18" charset="0"/>
              </a:rPr>
              <a:t>隶书</a:t>
            </a:r>
            <a:r>
              <a:rPr kumimoji="1" lang="en-US" altLang="zh-CN" sz="1800" b="1">
                <a:solidFill>
                  <a:schemeClr val="tx1"/>
                </a:solidFill>
                <a:ea typeface="宋体" charset="-122"/>
                <a:cs typeface="Times New Roman" pitchFamily="18" charset="0"/>
              </a:rPr>
              <a:t>", Font.BOLD, 28));</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textAnswer = new JTextField();</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textAnswer.setFont(new Font("</a:t>
            </a:r>
            <a:r>
              <a:rPr kumimoji="1" lang="zh-CN" altLang="en-US" sz="1800" b="1">
                <a:solidFill>
                  <a:schemeClr val="tx1"/>
                </a:solidFill>
                <a:ea typeface="宋体" charset="-122"/>
                <a:cs typeface="Times New Roman" pitchFamily="18" charset="0"/>
              </a:rPr>
              <a:t>宋体</a:t>
            </a:r>
            <a:r>
              <a:rPr kumimoji="1" lang="en-US" altLang="zh-CN" sz="1800" b="1">
                <a:solidFill>
                  <a:schemeClr val="tx1"/>
                </a:solidFill>
                <a:ea typeface="宋体" charset="-122"/>
                <a:cs typeface="Times New Roman" pitchFamily="18" charset="0"/>
              </a:rPr>
              <a:t>", Font.PLAIN, 24));</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btnSubmit = new JButton("</a:t>
            </a:r>
            <a:r>
              <a:rPr kumimoji="1" lang="zh-CN" altLang="en-US" sz="1800" b="1">
                <a:solidFill>
                  <a:schemeClr val="tx1"/>
                </a:solidFill>
                <a:ea typeface="宋体" charset="-122"/>
                <a:cs typeface="Times New Roman" pitchFamily="18" charset="0"/>
              </a:rPr>
              <a:t>提交</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btnSubmit.setFont(new Font("</a:t>
            </a:r>
            <a:r>
              <a:rPr kumimoji="1" lang="zh-CN" altLang="en-US" sz="1800" b="1">
                <a:solidFill>
                  <a:schemeClr val="tx1"/>
                </a:solidFill>
                <a:ea typeface="宋体" charset="-122"/>
                <a:cs typeface="Times New Roman" pitchFamily="18" charset="0"/>
              </a:rPr>
              <a:t>宋体</a:t>
            </a:r>
            <a:r>
              <a:rPr kumimoji="1" lang="en-US" altLang="zh-CN" sz="1800" b="1">
                <a:solidFill>
                  <a:schemeClr val="tx1"/>
                </a:solidFill>
                <a:ea typeface="宋体" charset="-122"/>
                <a:cs typeface="Times New Roman" pitchFamily="18" charset="0"/>
              </a:rPr>
              <a:t>", Font.PLAIN, 24));</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btnNext = new JButton("</a:t>
            </a:r>
            <a:r>
              <a:rPr kumimoji="1" lang="zh-CN" altLang="en-US" sz="1800" b="1">
                <a:solidFill>
                  <a:schemeClr val="tx1"/>
                </a:solidFill>
                <a:ea typeface="宋体" charset="-122"/>
                <a:cs typeface="Times New Roman" pitchFamily="18" charset="0"/>
              </a:rPr>
              <a:t>下一题</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btnNext.setFont(new Font("</a:t>
            </a:r>
            <a:r>
              <a:rPr kumimoji="1" lang="zh-CN" altLang="en-US" sz="1800" b="1">
                <a:solidFill>
                  <a:schemeClr val="tx1"/>
                </a:solidFill>
                <a:ea typeface="宋体" charset="-122"/>
                <a:cs typeface="Times New Roman" pitchFamily="18" charset="0"/>
              </a:rPr>
              <a:t>宋体</a:t>
            </a:r>
            <a:r>
              <a:rPr kumimoji="1" lang="en-US" altLang="zh-CN" sz="1800" b="1">
                <a:solidFill>
                  <a:schemeClr val="tx1"/>
                </a:solidFill>
                <a:ea typeface="宋体" charset="-122"/>
                <a:cs typeface="Times New Roman" pitchFamily="18" charset="0"/>
              </a:rPr>
              <a:t>", Font.PLAIN, 24));</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labelResult = new JLabel();</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labelResult.setFont(new Font("</a:t>
            </a:r>
            <a:r>
              <a:rPr kumimoji="1" lang="zh-CN" altLang="en-US" sz="1800" b="1">
                <a:solidFill>
                  <a:schemeClr val="tx1"/>
                </a:solidFill>
                <a:ea typeface="宋体" charset="-122"/>
                <a:cs typeface="Times New Roman" pitchFamily="18" charset="0"/>
              </a:rPr>
              <a:t>黑体</a:t>
            </a:r>
            <a:r>
              <a:rPr kumimoji="1" lang="en-US" altLang="zh-CN" sz="1800" b="1">
                <a:solidFill>
                  <a:schemeClr val="tx1"/>
                </a:solidFill>
                <a:ea typeface="宋体" charset="-122"/>
                <a:cs typeface="Times New Roman" pitchFamily="18" charset="0"/>
              </a:rPr>
              <a:t>", Font.PLAIN, 24));</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labelResult.setForeground(Color.RED);</a:t>
            </a:r>
          </a:p>
        </p:txBody>
      </p:sp>
    </p:spTree>
    <p:extLst>
      <p:ext uri="{BB962C8B-B14F-4D97-AF65-F5344CB8AC3E}">
        <p14:creationId xmlns:p14="http://schemas.microsoft.com/office/powerpoint/2010/main" val="393446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猜谜语</a:t>
            </a:r>
            <a:r>
              <a:rPr lang="en-US" altLang="zh-CN">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91</a:t>
            </a:fld>
            <a:endParaRPr lang="en-US" altLang="zh-CN"/>
          </a:p>
        </p:txBody>
      </p:sp>
      <p:sp>
        <p:nvSpPr>
          <p:cNvPr id="5" name="Text Box 3"/>
          <p:cNvSpPr txBox="1">
            <a:spLocks noChangeArrowheads="1"/>
          </p:cNvSpPr>
          <p:nvPr/>
        </p:nvSpPr>
        <p:spPr bwMode="auto">
          <a:xfrm>
            <a:off x="381000" y="1152465"/>
            <a:ext cx="8458200" cy="51706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panel.add(labelRiddle);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panel.add(textAnswer);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panel.add(btnSubmit);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panel.add(btnNext);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panel.add(labelResult);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labelRiddle.setBounds(40, 20, 410, 40);  // </a:t>
            </a:r>
            <a:r>
              <a:rPr kumimoji="1" lang="zh-CN" altLang="en-US" sz="1800" b="1">
                <a:solidFill>
                  <a:schemeClr val="tx1"/>
                </a:solidFill>
                <a:ea typeface="宋体" charset="-122"/>
                <a:cs typeface="Times New Roman" pitchFamily="18" charset="0"/>
              </a:rPr>
              <a:t>手工设定控件的位置和大小</a:t>
            </a:r>
            <a:endParaRPr kumimoji="1" lang="en-US" altLang="zh-CN" sz="1800" b="1">
              <a:solidFill>
                <a:schemeClr val="tx1"/>
              </a:solidFill>
              <a:ea typeface="宋体" charset="-122"/>
              <a:cs typeface="Times New Roman" pitchFamily="18" charset="0"/>
            </a:endParaRP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textAnswer.setBounds(40, 70, 280, 40);</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btnSubmit.setBounds(40, 120, 120, 40);</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btnNext.setBounds(200, 120, 120, 40);</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labelResult.setBounds(40, 170, 410, 40);</a:t>
            </a:r>
          </a:p>
          <a:p>
            <a:pPr eaLnBrk="1" hangingPunct="1">
              <a:lnSpc>
                <a:spcPts val="1800"/>
              </a:lnSpc>
              <a:spcBef>
                <a:spcPts val="0"/>
              </a:spcBef>
              <a:buNone/>
            </a:pPr>
            <a:endParaRPr kumimoji="1" lang="en-US" altLang="zh-CN" sz="1800" b="1">
              <a:solidFill>
                <a:schemeClr val="tx1"/>
              </a:solidFill>
              <a:ea typeface="宋体" charset="-122"/>
              <a:cs typeface="Times New Roman" pitchFamily="18" charset="0"/>
            </a:endParaRP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ActionListener listenerSubmit =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new ActionListener(){         </a:t>
            </a:r>
            <a:r>
              <a:rPr kumimoji="1" lang="en-US" altLang="zh-CN" sz="1800" b="1">
                <a:solidFill>
                  <a:srgbClr val="0000FF"/>
                </a:solidFill>
                <a:ea typeface="宋体" charset="-122"/>
                <a:cs typeface="Times New Roman" pitchFamily="18" charset="0"/>
              </a:rPr>
              <a:t>// </a:t>
            </a:r>
            <a:r>
              <a:rPr kumimoji="1" lang="zh-CN" altLang="en-US" sz="1800" b="1">
                <a:solidFill>
                  <a:srgbClr val="0000FF"/>
                </a:solidFill>
                <a:ea typeface="宋体" charset="-122"/>
                <a:cs typeface="Times New Roman" pitchFamily="18" charset="0"/>
              </a:rPr>
              <a:t>匿名类</a:t>
            </a:r>
            <a:endParaRPr kumimoji="1" lang="en-US" altLang="zh-CN" sz="1800" b="1">
              <a:solidFill>
                <a:srgbClr val="0000FF"/>
              </a:solidFill>
              <a:ea typeface="宋体" charset="-122"/>
              <a:cs typeface="Times New Roman" pitchFamily="18" charset="0"/>
            </a:endParaRP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public void actionPerformed(ActionEvent 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String strAnswer = textAnswer.getText();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if(strAnswer.equals(strAnswers[index]))</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labelResult.setText("</a:t>
            </a:r>
            <a:r>
              <a:rPr kumimoji="1" lang="zh-CN" altLang="en-US" sz="1800" b="1">
                <a:solidFill>
                  <a:schemeClr val="tx1"/>
                </a:solidFill>
                <a:ea typeface="宋体" charset="-122"/>
                <a:cs typeface="Times New Roman" pitchFamily="18" charset="0"/>
              </a:rPr>
              <a:t>答对了！</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else labelResult.setText("</a:t>
            </a:r>
            <a:r>
              <a:rPr kumimoji="1" lang="zh-CN" altLang="en-US" sz="1800" b="1">
                <a:solidFill>
                  <a:schemeClr val="tx1"/>
                </a:solidFill>
                <a:ea typeface="宋体" charset="-122"/>
                <a:cs typeface="Times New Roman" pitchFamily="18" charset="0"/>
              </a:rPr>
              <a:t>答错了！答案是：</a:t>
            </a:r>
            <a:r>
              <a:rPr kumimoji="1" lang="en-US" altLang="zh-CN" sz="1800" b="1">
                <a:solidFill>
                  <a:schemeClr val="tx1"/>
                </a:solidFill>
                <a:ea typeface="宋体" charset="-122"/>
                <a:cs typeface="Times New Roman" pitchFamily="18" charset="0"/>
              </a:rPr>
              <a:t>" + strAnswers[index]);</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btnSubmit.addActionListener(listenerSubmit);</a:t>
            </a:r>
          </a:p>
        </p:txBody>
      </p:sp>
    </p:spTree>
    <p:extLst>
      <p:ext uri="{BB962C8B-B14F-4D97-AF65-F5344CB8AC3E}">
        <p14:creationId xmlns:p14="http://schemas.microsoft.com/office/powerpoint/2010/main" val="15492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猜谜语</a:t>
            </a:r>
            <a:r>
              <a:rPr lang="en-US" altLang="zh-CN">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92</a:t>
            </a:fld>
            <a:endParaRPr lang="en-US" altLang="zh-CN"/>
          </a:p>
        </p:txBody>
      </p:sp>
      <p:sp>
        <p:nvSpPr>
          <p:cNvPr id="5" name="Text Box 3"/>
          <p:cNvSpPr txBox="1">
            <a:spLocks noChangeArrowheads="1"/>
          </p:cNvSpPr>
          <p:nvPr/>
        </p:nvSpPr>
        <p:spPr bwMode="auto">
          <a:xfrm>
            <a:off x="381000" y="1152465"/>
            <a:ext cx="8458200" cy="54014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ActionListener listenerNext =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new ActionListener(){</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public void actionPerformed(ActionEvent 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index = (index + 1) % 4;</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setupRiddle();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btnNext.addActionListener(listenerNext);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setupRiddle();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setSize(450, 280);</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setVisible(true);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void setupRiddle()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labelRiddle.setText(strRiddles[index]);</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textAnswer.setText("");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labelResult.setText("");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public static void main(String[] args) {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RiddleGame app = new RiddleGame();</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app.setDefaultCloseOperation(JFrame.EXIT_ON_CLOSE);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p>
        </p:txBody>
      </p:sp>
    </p:spTree>
    <p:extLst>
      <p:ext uri="{BB962C8B-B14F-4D97-AF65-F5344CB8AC3E}">
        <p14:creationId xmlns:p14="http://schemas.microsoft.com/office/powerpoint/2010/main" val="85157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猜谜语</a:t>
            </a:r>
            <a:r>
              <a:rPr lang="en-US" altLang="zh-CN">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93</a:t>
            </a:fld>
            <a:endParaRPr lang="en-US" altLang="zh-CN"/>
          </a:p>
        </p:txBody>
      </p:sp>
      <p:sp>
        <p:nvSpPr>
          <p:cNvPr id="5" name="Text Box 3"/>
          <p:cNvSpPr txBox="1">
            <a:spLocks noChangeArrowheads="1"/>
          </p:cNvSpPr>
          <p:nvPr/>
        </p:nvSpPr>
        <p:spPr bwMode="auto">
          <a:xfrm>
            <a:off x="381000" y="1371600"/>
            <a:ext cx="8458200" cy="14773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String[] strRiddles = {"</a:t>
            </a:r>
            <a:r>
              <a:rPr kumimoji="1" lang="zh-CN" altLang="en-US" sz="1800" b="1">
                <a:solidFill>
                  <a:schemeClr val="tx1"/>
                </a:solidFill>
                <a:ea typeface="宋体" charset="-122"/>
                <a:cs typeface="Times New Roman" pitchFamily="18" charset="0"/>
              </a:rPr>
              <a:t>庙前缺树木</a:t>
            </a:r>
            <a:r>
              <a:rPr kumimoji="1" lang="en-US" altLang="zh-CN" sz="1800" b="1">
                <a:solidFill>
                  <a:schemeClr val="tx1"/>
                </a:solidFill>
                <a:ea typeface="宋体" charset="-122"/>
                <a:cs typeface="Times New Roman" pitchFamily="18" charset="0"/>
              </a:rPr>
              <a:t>(</a:t>
            </a:r>
            <a:r>
              <a:rPr kumimoji="1" lang="zh-CN" altLang="en-US" sz="1800" b="1">
                <a:solidFill>
                  <a:schemeClr val="tx1"/>
                </a:solidFill>
                <a:ea typeface="宋体" charset="-122"/>
                <a:cs typeface="Times New Roman" pitchFamily="18" charset="0"/>
              </a:rPr>
              <a:t>打一旅游景点</a:t>
            </a: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r>
              <a:rPr kumimoji="1" lang="zh-CN" altLang="en-US" sz="1800" b="1">
                <a:solidFill>
                  <a:schemeClr val="tx1"/>
                </a:solidFill>
                <a:ea typeface="宋体" charset="-122"/>
                <a:cs typeface="Times New Roman" pitchFamily="18" charset="0"/>
              </a:rPr>
              <a:t>屎壳郎糟蹋粮食</a:t>
            </a:r>
            <a:r>
              <a:rPr kumimoji="1" lang="en-US" altLang="zh-CN" sz="1800" b="1">
                <a:solidFill>
                  <a:schemeClr val="tx1"/>
                </a:solidFill>
                <a:ea typeface="宋体" charset="-122"/>
                <a:cs typeface="Times New Roman" pitchFamily="18" charset="0"/>
              </a:rPr>
              <a:t>(</a:t>
            </a:r>
            <a:r>
              <a:rPr kumimoji="1" lang="zh-CN" altLang="en-US" sz="1800" b="1">
                <a:solidFill>
                  <a:schemeClr val="tx1"/>
                </a:solidFill>
                <a:ea typeface="宋体" charset="-122"/>
                <a:cs typeface="Times New Roman" pitchFamily="18" charset="0"/>
              </a:rPr>
              <a:t>打一歌星</a:t>
            </a: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r>
              <a:rPr kumimoji="1" lang="zh-CN" altLang="en-US" sz="1800" b="1">
                <a:solidFill>
                  <a:schemeClr val="tx1"/>
                </a:solidFill>
                <a:ea typeface="宋体" charset="-122"/>
                <a:cs typeface="Times New Roman" pitchFamily="18" charset="0"/>
              </a:rPr>
              <a:t>睡美人最怕的是什么</a:t>
            </a:r>
            <a:r>
              <a:rPr kumimoji="1" lang="en-US" altLang="zh-CN" sz="1800" b="1">
                <a:solidFill>
                  <a:schemeClr val="tx1"/>
                </a:solidFill>
                <a:ea typeface="宋体" charset="-122"/>
                <a:cs typeface="Times New Roman" pitchFamily="18" charset="0"/>
              </a:rPr>
              <a:t>? ",</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a:t>
            </a:r>
            <a:r>
              <a:rPr kumimoji="1" lang="zh-CN" altLang="en-US" sz="1800" b="1">
                <a:solidFill>
                  <a:schemeClr val="tx1"/>
                </a:solidFill>
                <a:ea typeface="宋体" charset="-122"/>
                <a:cs typeface="Times New Roman" pitchFamily="18" charset="0"/>
              </a:rPr>
              <a:t>刀削面</a:t>
            </a:r>
            <a:r>
              <a:rPr kumimoji="1" lang="en-US" altLang="zh-CN" sz="1800" b="1">
                <a:solidFill>
                  <a:schemeClr val="tx1"/>
                </a:solidFill>
                <a:ea typeface="宋体" charset="-122"/>
                <a:cs typeface="Times New Roman" pitchFamily="18" charset="0"/>
              </a:rPr>
              <a:t>(</a:t>
            </a:r>
            <a:r>
              <a:rPr kumimoji="1" lang="zh-CN" altLang="en-US" sz="1800" b="1">
                <a:solidFill>
                  <a:schemeClr val="tx1"/>
                </a:solidFill>
                <a:ea typeface="宋体" charset="-122"/>
                <a:cs typeface="Times New Roman" pitchFamily="18" charset="0"/>
              </a:rPr>
              <a:t>打一法律用语</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    private String[] strAnswers = {"</a:t>
            </a:r>
            <a:r>
              <a:rPr kumimoji="1" lang="zh-CN" altLang="en-US" sz="1800" b="1">
                <a:solidFill>
                  <a:schemeClr val="tx1"/>
                </a:solidFill>
                <a:ea typeface="宋体" charset="-122"/>
                <a:cs typeface="Times New Roman" pitchFamily="18" charset="0"/>
              </a:rPr>
              <a:t>少林寺</a:t>
            </a:r>
            <a:r>
              <a:rPr kumimoji="1" lang="en-US" altLang="zh-CN" sz="1800" b="1">
                <a:solidFill>
                  <a:schemeClr val="tx1"/>
                </a:solidFill>
                <a:ea typeface="宋体" charset="-122"/>
                <a:cs typeface="Times New Roman" pitchFamily="18" charset="0"/>
              </a:rPr>
              <a:t>", "</a:t>
            </a:r>
            <a:r>
              <a:rPr kumimoji="1" lang="zh-CN" altLang="en-US" sz="1800" b="1">
                <a:solidFill>
                  <a:schemeClr val="tx1"/>
                </a:solidFill>
                <a:ea typeface="宋体" charset="-122"/>
                <a:cs typeface="Times New Roman" pitchFamily="18" charset="0"/>
              </a:rPr>
              <a:t>费翔</a:t>
            </a:r>
            <a:r>
              <a:rPr kumimoji="1" lang="en-US" altLang="zh-CN" sz="1800" b="1">
                <a:solidFill>
                  <a:schemeClr val="tx1"/>
                </a:solidFill>
                <a:ea typeface="宋体" charset="-122"/>
                <a:cs typeface="Times New Roman" pitchFamily="18" charset="0"/>
              </a:rPr>
              <a:t>", "</a:t>
            </a:r>
            <a:r>
              <a:rPr kumimoji="1" lang="zh-CN" altLang="en-US" sz="1800" b="1">
                <a:solidFill>
                  <a:schemeClr val="tx1"/>
                </a:solidFill>
                <a:ea typeface="宋体" charset="-122"/>
                <a:cs typeface="Times New Roman" pitchFamily="18" charset="0"/>
              </a:rPr>
              <a:t>失眠</a:t>
            </a:r>
            <a:r>
              <a:rPr kumimoji="1" lang="en-US" altLang="zh-CN" sz="1800" b="1">
                <a:solidFill>
                  <a:schemeClr val="tx1"/>
                </a:solidFill>
                <a:ea typeface="宋体" charset="-122"/>
                <a:cs typeface="Times New Roman" pitchFamily="18" charset="0"/>
              </a:rPr>
              <a:t>", "</a:t>
            </a:r>
            <a:r>
              <a:rPr kumimoji="1" lang="zh-CN" altLang="en-US" sz="1800" b="1">
                <a:solidFill>
                  <a:schemeClr val="tx1"/>
                </a:solidFill>
                <a:ea typeface="宋体" charset="-122"/>
                <a:cs typeface="Times New Roman" pitchFamily="18" charset="0"/>
              </a:rPr>
              <a:t>毁容</a:t>
            </a:r>
            <a:r>
              <a:rPr kumimoji="1" lang="en-US" altLang="zh-CN" sz="1800" b="1">
                <a:solidFill>
                  <a:schemeClr val="tx1"/>
                </a:solidFill>
                <a:ea typeface="宋体" charset="-122"/>
                <a:cs typeface="Times New Roman" pitchFamily="18" charset="0"/>
              </a:rPr>
              <a:t>"};</a:t>
            </a:r>
          </a:p>
          <a:p>
            <a:pPr eaLnBrk="1" hangingPunct="1">
              <a:lnSpc>
                <a:spcPts val="1800"/>
              </a:lnSpc>
              <a:spcBef>
                <a:spcPts val="0"/>
              </a:spcBef>
              <a:buNone/>
            </a:pPr>
            <a:r>
              <a:rPr kumimoji="1" lang="en-US" altLang="zh-CN" sz="1800" b="1">
                <a:solidFill>
                  <a:schemeClr val="tx1"/>
                </a:solidFill>
                <a:ea typeface="宋体" charset="-122"/>
                <a:cs typeface="Times New Roman" pitchFamily="18" charset="0"/>
              </a:rPr>
              <a:t>}</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629" y="3276600"/>
            <a:ext cx="4328371" cy="2743200"/>
          </a:xfrm>
          <a:prstGeom prst="rect">
            <a:avLst/>
          </a:prstGeom>
        </p:spPr>
      </p:pic>
    </p:spTree>
    <p:extLst>
      <p:ext uri="{BB962C8B-B14F-4D97-AF65-F5344CB8AC3E}">
        <p14:creationId xmlns:p14="http://schemas.microsoft.com/office/powerpoint/2010/main" val="37188882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命名规范</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94</a:t>
            </a:fld>
            <a:endParaRPr lang="en-US" altLang="zh-CN"/>
          </a:p>
        </p:txBody>
      </p:sp>
      <p:sp>
        <p:nvSpPr>
          <p:cNvPr id="6" name="内容占位符 2" descr="Rectangle: Click to edit Master text styles&#10;Second level&#10;Third level&#10;Fourth level&#10;Fifth level"/>
          <p:cNvSpPr>
            <a:spLocks noGrp="1"/>
          </p:cNvSpPr>
          <p:nvPr>
            <p:ph idx="1"/>
          </p:nvPr>
        </p:nvSpPr>
        <p:spPr>
          <a:xfrm>
            <a:off x="457200" y="1371600"/>
            <a:ext cx="8153400" cy="4419600"/>
          </a:xfrm>
        </p:spPr>
        <p:txBody>
          <a:bodyPr/>
          <a:lstStyle/>
          <a:p>
            <a:pPr marL="0" indent="0">
              <a:lnSpc>
                <a:spcPct val="150000"/>
              </a:lnSpc>
              <a:spcBef>
                <a:spcPct val="0"/>
              </a:spcBef>
              <a:buSzPct val="80000"/>
              <a:buFont typeface="Wingdings" pitchFamily="2" charset="2"/>
              <a:buNone/>
            </a:pPr>
            <a:r>
              <a:rPr lang="zh-CN" altLang="en-US" sz="2800" b="1">
                <a:latin typeface="楷体" pitchFamily="49" charset="-122"/>
                <a:ea typeface="楷体" pitchFamily="49" charset="-122"/>
              </a:rPr>
              <a:t>    文艺程序员写代码追求让别人看懂，普通程序员追求让自己看懂，</a:t>
            </a:r>
            <a:r>
              <a:rPr lang="en-US" altLang="zh-CN" sz="2800" b="1">
                <a:latin typeface="楷体" pitchFamily="49" charset="-122"/>
                <a:ea typeface="楷体" pitchFamily="49" charset="-122"/>
              </a:rPr>
              <a:t>2B</a:t>
            </a:r>
            <a:r>
              <a:rPr lang="zh-CN" altLang="en-US" sz="2800" b="1">
                <a:latin typeface="楷体" pitchFamily="49" charset="-122"/>
                <a:ea typeface="楷体" pitchFamily="49" charset="-122"/>
              </a:rPr>
              <a:t>程序员则追求让编译器能看懂；</a:t>
            </a:r>
          </a:p>
          <a:p>
            <a:pPr marL="0" indent="0">
              <a:lnSpc>
                <a:spcPct val="150000"/>
              </a:lnSpc>
              <a:spcBef>
                <a:spcPct val="0"/>
              </a:spcBef>
              <a:buSzPct val="80000"/>
              <a:buFont typeface="Wingdings" pitchFamily="2" charset="2"/>
              <a:buNone/>
            </a:pPr>
            <a:r>
              <a:rPr lang="zh-CN" altLang="en-US" sz="2800" b="1">
                <a:latin typeface="楷体" pitchFamily="49" charset="-122"/>
                <a:ea typeface="楷体" pitchFamily="49" charset="-122"/>
              </a:rPr>
              <a:t>    半年后看自己当初写的代码，文艺程序员不知道这是自己写的但很容易看懂，普通程序员知道是自己写的但是不太容易看懂，</a:t>
            </a:r>
            <a:r>
              <a:rPr lang="en-US" altLang="zh-CN" sz="2800" b="1">
                <a:latin typeface="楷体" pitchFamily="49" charset="-122"/>
                <a:ea typeface="楷体" pitchFamily="49" charset="-122"/>
              </a:rPr>
              <a:t>2B</a:t>
            </a:r>
            <a:r>
              <a:rPr lang="zh-CN" altLang="en-US" sz="2800" b="1">
                <a:latin typeface="楷体" pitchFamily="49" charset="-122"/>
                <a:ea typeface="楷体" pitchFamily="49" charset="-122"/>
              </a:rPr>
              <a:t>程序员埋头看了半天后拍着桌子吼到：“这是哪个</a:t>
            </a:r>
            <a:r>
              <a:rPr lang="en-US" altLang="zh-CN" sz="2800" b="1">
                <a:latin typeface="楷体" pitchFamily="49" charset="-122"/>
                <a:ea typeface="楷体" pitchFamily="49" charset="-122"/>
              </a:rPr>
              <a:t>2B</a:t>
            </a:r>
            <a:r>
              <a:rPr lang="zh-CN" altLang="en-US" sz="2800" b="1">
                <a:latin typeface="楷体" pitchFamily="49" charset="-122"/>
                <a:ea typeface="楷体" pitchFamily="49" charset="-122"/>
              </a:rPr>
              <a:t>写的程序！”</a:t>
            </a:r>
          </a:p>
        </p:txBody>
      </p:sp>
    </p:spTree>
    <p:extLst>
      <p:ext uri="{BB962C8B-B14F-4D97-AF65-F5344CB8AC3E}">
        <p14:creationId xmlns:p14="http://schemas.microsoft.com/office/powerpoint/2010/main" val="256375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命名规范</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95</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9248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kumimoji="0" lang="zh-CN" altLang="en-US"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一些命名规则（</a:t>
            </a:r>
            <a:r>
              <a:rPr lang="zh-CN" altLang="en-US" sz="3600" b="1" kern="0">
                <a:latin typeface="Times New Roman" panose="02020603050405020304" pitchFamily="18" charset="0"/>
                <a:ea typeface="宋体" pitchFamily="2" charset="-122"/>
                <a:cs typeface="Times New Roman" panose="02020603050405020304" pitchFamily="18" charset="0"/>
              </a:rPr>
              <a:t>合法且好</a:t>
            </a:r>
            <a:r>
              <a:rPr kumimoji="0" lang="zh-CN" altLang="en-US"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a:t>
            </a:r>
            <a:endPar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zh-CN" altLang="en-US" sz="2800" b="1" kern="0">
                <a:latin typeface="Times New Roman" pitchFamily="18" charset="0"/>
                <a:ea typeface="楷体_GB2312" pitchFamily="49" charset="-122"/>
                <a:cs typeface="Times New Roman" pitchFamily="18" charset="0"/>
              </a:rPr>
              <a:t>类名为名词组合，各单词首字母大写</a:t>
            </a:r>
            <a:endParaRPr lang="en-US" altLang="zh-CN" sz="28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2800" b="1" kern="0">
                <a:latin typeface="Times New Roman" pitchFamily="18" charset="0"/>
                <a:ea typeface="楷体_GB2312" pitchFamily="49" charset="-122"/>
                <a:cs typeface="Times New Roman" pitchFamily="18" charset="0"/>
              </a:rPr>
              <a:t>变量名为单词组合，首字母小写，内部单词的首字母大写，如</a:t>
            </a:r>
            <a:r>
              <a:rPr lang="en-US" altLang="zh-CN" sz="2800" b="1" kern="0">
                <a:latin typeface="Times New Roman" pitchFamily="18" charset="0"/>
                <a:ea typeface="楷体_GB2312" pitchFamily="49" charset="-122"/>
                <a:cs typeface="Times New Roman" pitchFamily="18" charset="0"/>
              </a:rPr>
              <a:t>fileInput</a:t>
            </a:r>
          </a:p>
          <a:p>
            <a:pPr marL="982663" lvl="1" indent="-352425">
              <a:spcBef>
                <a:spcPct val="50000"/>
              </a:spcBef>
              <a:buSzPct val="80000"/>
              <a:buFont typeface="Wingdings" pitchFamily="2" charset="2"/>
              <a:buChar char="J"/>
              <a:defRPr/>
            </a:pPr>
            <a:r>
              <a:rPr lang="zh-CN" altLang="en-US" sz="2800" b="1" kern="0">
                <a:latin typeface="Times New Roman" pitchFamily="18" charset="0"/>
                <a:ea typeface="楷体_GB2312" pitchFamily="49" charset="-122"/>
                <a:cs typeface="Times New Roman" pitchFamily="18" charset="0"/>
              </a:rPr>
              <a:t>函数名为动词，首字母小写，内部单词的首字母大写，如</a:t>
            </a:r>
            <a:r>
              <a:rPr lang="en-US" altLang="zh-CN" sz="2800" b="1" kern="0">
                <a:latin typeface="Times New Roman" pitchFamily="18" charset="0"/>
                <a:ea typeface="楷体_GB2312" pitchFamily="49" charset="-122"/>
                <a:cs typeface="Times New Roman" pitchFamily="18" charset="0"/>
              </a:rPr>
              <a:t>getName()</a:t>
            </a:r>
          </a:p>
          <a:p>
            <a:pPr marL="982663" lvl="1" indent="-352425">
              <a:spcBef>
                <a:spcPct val="50000"/>
              </a:spcBef>
              <a:buSzPct val="80000"/>
              <a:buFont typeface="Wingdings" pitchFamily="2" charset="2"/>
              <a:buChar char="J"/>
              <a:defRPr/>
            </a:pPr>
            <a:r>
              <a:rPr lang="zh-CN" altLang="en-US" sz="2800" b="1" kern="0">
                <a:latin typeface="Times New Roman" pitchFamily="18" charset="0"/>
                <a:ea typeface="楷体_GB2312" pitchFamily="49" charset="-122"/>
                <a:cs typeface="Times New Roman" pitchFamily="18" charset="0"/>
              </a:rPr>
              <a:t>常量大写，下划线分隔，如</a:t>
            </a:r>
            <a:r>
              <a:rPr lang="en-US" altLang="zh-CN" sz="2800" b="1" kern="0">
                <a:latin typeface="Times New Roman" pitchFamily="18" charset="0"/>
                <a:ea typeface="楷体_GB2312" pitchFamily="49" charset="-122"/>
                <a:cs typeface="Times New Roman" pitchFamily="18" charset="0"/>
              </a:rPr>
              <a:t>COLOR_RED</a:t>
            </a:r>
          </a:p>
        </p:txBody>
      </p:sp>
      <p:sp>
        <p:nvSpPr>
          <p:cNvPr id="3" name="TextBox 2"/>
          <p:cNvSpPr txBox="1"/>
          <p:nvPr/>
        </p:nvSpPr>
        <p:spPr>
          <a:xfrm>
            <a:off x="4876800" y="5791200"/>
            <a:ext cx="1082348" cy="461665"/>
          </a:xfrm>
          <a:prstGeom prst="rect">
            <a:avLst/>
          </a:prstGeom>
          <a:noFill/>
        </p:spPr>
        <p:txBody>
          <a:bodyPr wrap="none" rtlCol="0">
            <a:spAutoFit/>
          </a:bodyPr>
          <a:lstStyle/>
          <a:p>
            <a:pPr>
              <a:buNone/>
            </a:pPr>
            <a:r>
              <a:rPr lang="en-US" altLang="zh-CN" sz="2400" b="1">
                <a:solidFill>
                  <a:srgbClr val="0000FF"/>
                </a:solidFill>
                <a:latin typeface="Times New Roman" pitchFamily="18" charset="0"/>
                <a:cs typeface="Times New Roman" pitchFamily="18" charset="0"/>
              </a:rPr>
              <a:t>int cwj</a:t>
            </a:r>
            <a:endParaRPr lang="zh-CN" altLang="en-US" sz="2400" b="1">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312136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世上最糟糕的变量名</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96</a:t>
            </a:fld>
            <a:endParaRPr lang="en-US" altLang="zh-CN"/>
          </a:p>
        </p:txBody>
      </p:sp>
      <p:sp>
        <p:nvSpPr>
          <p:cNvPr id="8" name="TextBox 3"/>
          <p:cNvSpPr txBox="1">
            <a:spLocks noChangeArrowheads="1"/>
          </p:cNvSpPr>
          <p:nvPr/>
        </p:nvSpPr>
        <p:spPr bwMode="auto">
          <a:xfrm>
            <a:off x="914400" y="2743200"/>
            <a:ext cx="3048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CC0066"/>
                </a:solidFill>
                <a:latin typeface="Tahoma" pitchFamily="34" charset="0"/>
              </a:defRPr>
            </a:lvl1pPr>
            <a:lvl2pPr marL="742950" indent="-285750" eaLnBrk="0" hangingPunct="0">
              <a:defRPr sz="3200">
                <a:solidFill>
                  <a:srgbClr val="CC0066"/>
                </a:solidFill>
                <a:latin typeface="Tahoma" pitchFamily="34" charset="0"/>
              </a:defRPr>
            </a:lvl2pPr>
            <a:lvl3pPr marL="1143000" indent="-228600" eaLnBrk="0" hangingPunct="0">
              <a:defRPr sz="3200">
                <a:solidFill>
                  <a:srgbClr val="CC0066"/>
                </a:solidFill>
                <a:latin typeface="Tahoma" pitchFamily="34" charset="0"/>
              </a:defRPr>
            </a:lvl3pPr>
            <a:lvl4pPr marL="1600200" indent="-228600" eaLnBrk="0" hangingPunct="0">
              <a:defRPr sz="3200">
                <a:solidFill>
                  <a:srgbClr val="CC0066"/>
                </a:solidFill>
                <a:latin typeface="Tahoma" pitchFamily="34" charset="0"/>
              </a:defRPr>
            </a:lvl4pPr>
            <a:lvl5pPr marL="2057400" indent="-228600" eaLnBrk="0" hangingPunct="0">
              <a:defRPr sz="3200">
                <a:solidFill>
                  <a:srgbClr val="CC0066"/>
                </a:solidFill>
                <a:latin typeface="Tahoma" pitchFamily="34" charset="0"/>
              </a:defRPr>
            </a:lvl5pPr>
            <a:lvl6pPr marL="2514600" indent="-228600" eaLnBrk="0" fontAlgn="base" hangingPunct="0">
              <a:spcBef>
                <a:spcPct val="0"/>
              </a:spcBef>
              <a:spcAft>
                <a:spcPct val="0"/>
              </a:spcAft>
              <a:defRPr sz="3200">
                <a:solidFill>
                  <a:srgbClr val="CC0066"/>
                </a:solidFill>
                <a:latin typeface="Tahoma" pitchFamily="34" charset="0"/>
              </a:defRPr>
            </a:lvl6pPr>
            <a:lvl7pPr marL="2971800" indent="-228600" eaLnBrk="0" fontAlgn="base" hangingPunct="0">
              <a:spcBef>
                <a:spcPct val="0"/>
              </a:spcBef>
              <a:spcAft>
                <a:spcPct val="0"/>
              </a:spcAft>
              <a:defRPr sz="3200">
                <a:solidFill>
                  <a:srgbClr val="CC0066"/>
                </a:solidFill>
                <a:latin typeface="Tahoma" pitchFamily="34" charset="0"/>
              </a:defRPr>
            </a:lvl7pPr>
            <a:lvl8pPr marL="3429000" indent="-228600" eaLnBrk="0" fontAlgn="base" hangingPunct="0">
              <a:spcBef>
                <a:spcPct val="0"/>
              </a:spcBef>
              <a:spcAft>
                <a:spcPct val="0"/>
              </a:spcAft>
              <a:defRPr sz="3200">
                <a:solidFill>
                  <a:srgbClr val="CC0066"/>
                </a:solidFill>
                <a:latin typeface="Tahoma" pitchFamily="34" charset="0"/>
              </a:defRPr>
            </a:lvl8pPr>
            <a:lvl9pPr marL="3886200" indent="-228600" eaLnBrk="0" fontAlgn="base" hangingPunct="0">
              <a:spcBef>
                <a:spcPct val="0"/>
              </a:spcBef>
              <a:spcAft>
                <a:spcPct val="0"/>
              </a:spcAft>
              <a:defRPr sz="3200">
                <a:solidFill>
                  <a:srgbClr val="CC0066"/>
                </a:solidFill>
                <a:latin typeface="Tahoma" pitchFamily="34" charset="0"/>
              </a:defRPr>
            </a:lvl9pPr>
          </a:lstStyle>
          <a:p>
            <a:pPr eaLnBrk="1" hangingPunct="1">
              <a:buNone/>
            </a:pPr>
            <a:r>
              <a:rPr lang="en-US" altLang="zh-CN" sz="4000" b="1">
                <a:solidFill>
                  <a:srgbClr val="0000FF"/>
                </a:solidFill>
                <a:latin typeface="Courier New" pitchFamily="49" charset="0"/>
                <a:ea typeface="宋体" pitchFamily="2" charset="-122"/>
                <a:cs typeface="Courier New" pitchFamily="49" charset="0"/>
              </a:rPr>
              <a:t>int data;</a:t>
            </a:r>
            <a:endParaRPr lang="zh-CN" altLang="en-US" sz="4000" b="1">
              <a:solidFill>
                <a:srgbClr val="0000FF"/>
              </a:solidFill>
              <a:latin typeface="Courier New" pitchFamily="49" charset="0"/>
              <a:ea typeface="宋体" pitchFamily="2" charset="-122"/>
              <a:cs typeface="Courier New" pitchFamily="49" charset="0"/>
            </a:endParaRPr>
          </a:p>
        </p:txBody>
      </p:sp>
      <p:pic>
        <p:nvPicPr>
          <p:cNvPr id="9" name="图片 4" descr="200511141545338199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590800"/>
            <a:ext cx="4038600"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8"/>
          <p:cNvSpPr txBox="1">
            <a:spLocks noChangeArrowheads="1"/>
          </p:cNvSpPr>
          <p:nvPr/>
        </p:nvSpPr>
        <p:spPr bwMode="auto">
          <a:xfrm>
            <a:off x="6629400" y="4038600"/>
            <a:ext cx="14160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CC0066"/>
                </a:solidFill>
                <a:latin typeface="Tahoma" pitchFamily="34" charset="0"/>
              </a:defRPr>
            </a:lvl1pPr>
            <a:lvl2pPr marL="742950" indent="-285750" eaLnBrk="0" hangingPunct="0">
              <a:defRPr sz="3200">
                <a:solidFill>
                  <a:srgbClr val="CC0066"/>
                </a:solidFill>
                <a:latin typeface="Tahoma" pitchFamily="34" charset="0"/>
              </a:defRPr>
            </a:lvl2pPr>
            <a:lvl3pPr marL="1143000" indent="-228600" eaLnBrk="0" hangingPunct="0">
              <a:defRPr sz="3200">
                <a:solidFill>
                  <a:srgbClr val="CC0066"/>
                </a:solidFill>
                <a:latin typeface="Tahoma" pitchFamily="34" charset="0"/>
              </a:defRPr>
            </a:lvl3pPr>
            <a:lvl4pPr marL="1600200" indent="-228600" eaLnBrk="0" hangingPunct="0">
              <a:defRPr sz="3200">
                <a:solidFill>
                  <a:srgbClr val="CC0066"/>
                </a:solidFill>
                <a:latin typeface="Tahoma" pitchFamily="34" charset="0"/>
              </a:defRPr>
            </a:lvl4pPr>
            <a:lvl5pPr marL="2057400" indent="-228600" eaLnBrk="0" hangingPunct="0">
              <a:defRPr sz="3200">
                <a:solidFill>
                  <a:srgbClr val="CC0066"/>
                </a:solidFill>
                <a:latin typeface="Tahoma" pitchFamily="34" charset="0"/>
              </a:defRPr>
            </a:lvl5pPr>
            <a:lvl6pPr marL="2514600" indent="-228600" eaLnBrk="0" fontAlgn="base" hangingPunct="0">
              <a:spcBef>
                <a:spcPct val="0"/>
              </a:spcBef>
              <a:spcAft>
                <a:spcPct val="0"/>
              </a:spcAft>
              <a:defRPr sz="3200">
                <a:solidFill>
                  <a:srgbClr val="CC0066"/>
                </a:solidFill>
                <a:latin typeface="Tahoma" pitchFamily="34" charset="0"/>
              </a:defRPr>
            </a:lvl6pPr>
            <a:lvl7pPr marL="2971800" indent="-228600" eaLnBrk="0" fontAlgn="base" hangingPunct="0">
              <a:spcBef>
                <a:spcPct val="0"/>
              </a:spcBef>
              <a:spcAft>
                <a:spcPct val="0"/>
              </a:spcAft>
              <a:defRPr sz="3200">
                <a:solidFill>
                  <a:srgbClr val="CC0066"/>
                </a:solidFill>
                <a:latin typeface="Tahoma" pitchFamily="34" charset="0"/>
              </a:defRPr>
            </a:lvl7pPr>
            <a:lvl8pPr marL="3429000" indent="-228600" eaLnBrk="0" fontAlgn="base" hangingPunct="0">
              <a:spcBef>
                <a:spcPct val="0"/>
              </a:spcBef>
              <a:spcAft>
                <a:spcPct val="0"/>
              </a:spcAft>
              <a:defRPr sz="3200">
                <a:solidFill>
                  <a:srgbClr val="CC0066"/>
                </a:solidFill>
                <a:latin typeface="Tahoma" pitchFamily="34" charset="0"/>
              </a:defRPr>
            </a:lvl8pPr>
            <a:lvl9pPr marL="3886200" indent="-228600" eaLnBrk="0" fontAlgn="base" hangingPunct="0">
              <a:spcBef>
                <a:spcPct val="0"/>
              </a:spcBef>
              <a:spcAft>
                <a:spcPct val="0"/>
              </a:spcAft>
              <a:defRPr sz="3200">
                <a:solidFill>
                  <a:srgbClr val="CC0066"/>
                </a:solidFill>
                <a:latin typeface="Tahoma" pitchFamily="34" charset="0"/>
              </a:defRPr>
            </a:lvl9pPr>
          </a:lstStyle>
          <a:p>
            <a:pPr eaLnBrk="1" hangingPunct="1">
              <a:buNone/>
            </a:pPr>
            <a:r>
              <a:rPr lang="zh-CN" altLang="en-US" sz="4800" b="1">
                <a:solidFill>
                  <a:srgbClr val="7030A0"/>
                </a:solidFill>
                <a:latin typeface="隶书" pitchFamily="49" charset="-122"/>
                <a:ea typeface="隶书" pitchFamily="49" charset="-122"/>
              </a:rPr>
              <a:t>东西</a:t>
            </a:r>
          </a:p>
        </p:txBody>
      </p:sp>
    </p:spTree>
    <p:extLst>
      <p:ext uri="{BB962C8B-B14F-4D97-AF65-F5344CB8AC3E}">
        <p14:creationId xmlns:p14="http://schemas.microsoft.com/office/powerpoint/2010/main" val="50421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匈牙利命名法</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97</a:t>
            </a:fld>
            <a:endParaRPr lang="en-US" altLang="zh-CN"/>
          </a:p>
        </p:txBody>
      </p:sp>
      <p:sp>
        <p:nvSpPr>
          <p:cNvPr id="7" name="Text Box 4"/>
          <p:cNvSpPr txBox="1">
            <a:spLocks noChangeArrowheads="1"/>
          </p:cNvSpPr>
          <p:nvPr/>
        </p:nvSpPr>
        <p:spPr bwMode="auto">
          <a:xfrm>
            <a:off x="436563" y="1231900"/>
            <a:ext cx="82121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CC0066"/>
                </a:solidFill>
                <a:latin typeface="Tahoma" pitchFamily="34" charset="0"/>
              </a:defRPr>
            </a:lvl1pPr>
            <a:lvl2pPr marL="742950" indent="-285750" eaLnBrk="0" hangingPunct="0">
              <a:defRPr sz="3200">
                <a:solidFill>
                  <a:srgbClr val="CC0066"/>
                </a:solidFill>
                <a:latin typeface="Tahoma" pitchFamily="34" charset="0"/>
              </a:defRPr>
            </a:lvl2pPr>
            <a:lvl3pPr marL="1143000" indent="-228600" eaLnBrk="0" hangingPunct="0">
              <a:defRPr sz="3200">
                <a:solidFill>
                  <a:srgbClr val="CC0066"/>
                </a:solidFill>
                <a:latin typeface="Tahoma" pitchFamily="34" charset="0"/>
              </a:defRPr>
            </a:lvl3pPr>
            <a:lvl4pPr marL="1600200" indent="-228600" eaLnBrk="0" hangingPunct="0">
              <a:defRPr sz="3200">
                <a:solidFill>
                  <a:srgbClr val="CC0066"/>
                </a:solidFill>
                <a:latin typeface="Tahoma" pitchFamily="34" charset="0"/>
              </a:defRPr>
            </a:lvl4pPr>
            <a:lvl5pPr marL="2057400" indent="-228600" eaLnBrk="0" hangingPunct="0">
              <a:defRPr sz="3200">
                <a:solidFill>
                  <a:srgbClr val="CC0066"/>
                </a:solidFill>
                <a:latin typeface="Tahoma" pitchFamily="34" charset="0"/>
              </a:defRPr>
            </a:lvl5pPr>
            <a:lvl6pPr marL="2514600" indent="-228600" eaLnBrk="0" fontAlgn="base" hangingPunct="0">
              <a:spcBef>
                <a:spcPct val="0"/>
              </a:spcBef>
              <a:spcAft>
                <a:spcPct val="0"/>
              </a:spcAft>
              <a:defRPr sz="3200">
                <a:solidFill>
                  <a:srgbClr val="CC0066"/>
                </a:solidFill>
                <a:latin typeface="Tahoma" pitchFamily="34" charset="0"/>
              </a:defRPr>
            </a:lvl6pPr>
            <a:lvl7pPr marL="2971800" indent="-228600" eaLnBrk="0" fontAlgn="base" hangingPunct="0">
              <a:spcBef>
                <a:spcPct val="0"/>
              </a:spcBef>
              <a:spcAft>
                <a:spcPct val="0"/>
              </a:spcAft>
              <a:defRPr sz="3200">
                <a:solidFill>
                  <a:srgbClr val="CC0066"/>
                </a:solidFill>
                <a:latin typeface="Tahoma" pitchFamily="34" charset="0"/>
              </a:defRPr>
            </a:lvl7pPr>
            <a:lvl8pPr marL="3429000" indent="-228600" eaLnBrk="0" fontAlgn="base" hangingPunct="0">
              <a:spcBef>
                <a:spcPct val="0"/>
              </a:spcBef>
              <a:spcAft>
                <a:spcPct val="0"/>
              </a:spcAft>
              <a:defRPr sz="3200">
                <a:solidFill>
                  <a:srgbClr val="CC0066"/>
                </a:solidFill>
                <a:latin typeface="Tahoma" pitchFamily="34" charset="0"/>
              </a:defRPr>
            </a:lvl8pPr>
            <a:lvl9pPr marL="3886200" indent="-228600" eaLnBrk="0" fontAlgn="base" hangingPunct="0">
              <a:spcBef>
                <a:spcPct val="0"/>
              </a:spcBef>
              <a:spcAft>
                <a:spcPct val="0"/>
              </a:spcAft>
              <a:defRPr sz="3200">
                <a:solidFill>
                  <a:srgbClr val="CC0066"/>
                </a:solidFill>
                <a:latin typeface="Tahoma" pitchFamily="34" charset="0"/>
              </a:defRPr>
            </a:lvl9pPr>
          </a:lstStyle>
          <a:p>
            <a:pPr eaLnBrk="1" hangingPunct="1">
              <a:buNone/>
            </a:pPr>
            <a:r>
              <a:rPr lang="en-US" altLang="zh-CN" sz="2800" b="1">
                <a:solidFill>
                  <a:schemeClr val="tx1"/>
                </a:solidFill>
                <a:latin typeface="Times New Roman" pitchFamily="18" charset="0"/>
                <a:ea typeface="宋体" pitchFamily="2" charset="-122"/>
                <a:cs typeface="Times New Roman" pitchFamily="18" charset="0"/>
              </a:rPr>
              <a:t>Charles Simonyi </a:t>
            </a:r>
            <a:r>
              <a:rPr lang="zh-CN" altLang="en-US" sz="2800" b="1">
                <a:solidFill>
                  <a:schemeClr val="tx1"/>
                </a:solidFill>
                <a:latin typeface="Times New Roman" pitchFamily="18" charset="0"/>
                <a:ea typeface="宋体" pitchFamily="2" charset="-122"/>
                <a:cs typeface="Times New Roman" pitchFamily="18" charset="0"/>
              </a:rPr>
              <a:t>提出的一种变量命名方法，使用</a:t>
            </a:r>
            <a:br>
              <a:rPr lang="zh-CN" altLang="en-US" sz="2800" b="1">
                <a:solidFill>
                  <a:schemeClr val="tx1"/>
                </a:solidFill>
                <a:latin typeface="Times New Roman" pitchFamily="18" charset="0"/>
                <a:ea typeface="宋体" pitchFamily="2" charset="-122"/>
                <a:cs typeface="Times New Roman" pitchFamily="18" charset="0"/>
              </a:rPr>
            </a:br>
            <a:r>
              <a:rPr lang="zh-CN" altLang="en-US" sz="2800" b="1">
                <a:solidFill>
                  <a:schemeClr val="tx1"/>
                </a:solidFill>
                <a:latin typeface="Times New Roman" pitchFamily="18" charset="0"/>
                <a:ea typeface="宋体" pitchFamily="2" charset="-122"/>
                <a:cs typeface="Times New Roman" pitchFamily="18" charset="0"/>
              </a:rPr>
              <a:t>各种前缀来表明变量的数据类型。</a:t>
            </a:r>
          </a:p>
        </p:txBody>
      </p:sp>
      <p:graphicFrame>
        <p:nvGraphicFramePr>
          <p:cNvPr id="11" name="Group 5"/>
          <p:cNvGraphicFramePr>
            <a:graphicFrameLocks noGrp="1"/>
          </p:cNvGraphicFramePr>
          <p:nvPr>
            <p:extLst>
              <p:ext uri="{D42A27DB-BD31-4B8C-83A1-F6EECF244321}">
                <p14:modId xmlns:p14="http://schemas.microsoft.com/office/powerpoint/2010/main" val="757440712"/>
              </p:ext>
            </p:extLst>
          </p:nvPr>
        </p:nvGraphicFramePr>
        <p:xfrm>
          <a:off x="685800" y="2989263"/>
          <a:ext cx="6677025" cy="2804040"/>
        </p:xfrm>
        <a:graphic>
          <a:graphicData uri="http://schemas.openxmlformats.org/drawingml/2006/table">
            <a:tbl>
              <a:tblPr/>
              <a:tblGrid>
                <a:gridCol w="1728788">
                  <a:extLst>
                    <a:ext uri="{9D8B030D-6E8A-4147-A177-3AD203B41FA5}">
                      <a16:colId xmlns:a16="http://schemas.microsoft.com/office/drawing/2014/main" val="20000"/>
                    </a:ext>
                  </a:extLst>
                </a:gridCol>
                <a:gridCol w="1349375">
                  <a:extLst>
                    <a:ext uri="{9D8B030D-6E8A-4147-A177-3AD203B41FA5}">
                      <a16:colId xmlns:a16="http://schemas.microsoft.com/office/drawing/2014/main" val="20001"/>
                    </a:ext>
                  </a:extLst>
                </a:gridCol>
                <a:gridCol w="3598862">
                  <a:extLst>
                    <a:ext uri="{9D8B030D-6E8A-4147-A177-3AD203B41FA5}">
                      <a16:colId xmlns:a16="http://schemas.microsoft.com/office/drawing/2014/main" val="20002"/>
                    </a:ext>
                  </a:extLst>
                </a:gridCol>
              </a:tblGrid>
              <a:tr h="5180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数据类型</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前缀</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例子</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int</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i</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iIndex, iCount</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096">
                <a:tc>
                  <a:txBody>
                    <a:bodyPr/>
                    <a:lstStyle/>
                    <a:p>
                      <a:pPr marL="0" marR="0" lvl="0" indent="0" algn="l" defTabSz="914400" rtl="0" eaLnBrk="1" fontAlgn="b" latinLnBrk="0" hangingPunct="1">
                        <a:lnSpc>
                          <a:spcPct val="100000"/>
                        </a:lnSpc>
                        <a:spcBef>
                          <a:spcPct val="10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char</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ch</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chInChar, chSerialOut</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引用类型</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ref</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refMsg, refServer</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数组</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rg</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rgStudents</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Button</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btn</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btnConfirm</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 name="Text Box 35"/>
          <p:cNvSpPr txBox="1">
            <a:spLocks noChangeArrowheads="1"/>
          </p:cNvSpPr>
          <p:nvPr/>
        </p:nvSpPr>
        <p:spPr bwMode="auto">
          <a:xfrm>
            <a:off x="2776538" y="2489200"/>
            <a:ext cx="307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CC0066"/>
                </a:solidFill>
                <a:latin typeface="Tahoma" pitchFamily="34" charset="0"/>
              </a:defRPr>
            </a:lvl1pPr>
            <a:lvl2pPr marL="742950" indent="-285750" eaLnBrk="0" hangingPunct="0">
              <a:defRPr sz="3200">
                <a:solidFill>
                  <a:srgbClr val="CC0066"/>
                </a:solidFill>
                <a:latin typeface="Tahoma" pitchFamily="34" charset="0"/>
              </a:defRPr>
            </a:lvl2pPr>
            <a:lvl3pPr marL="1143000" indent="-228600" eaLnBrk="0" hangingPunct="0">
              <a:defRPr sz="3200">
                <a:solidFill>
                  <a:srgbClr val="CC0066"/>
                </a:solidFill>
                <a:latin typeface="Tahoma" pitchFamily="34" charset="0"/>
              </a:defRPr>
            </a:lvl3pPr>
            <a:lvl4pPr marL="1600200" indent="-228600" eaLnBrk="0" hangingPunct="0">
              <a:defRPr sz="3200">
                <a:solidFill>
                  <a:srgbClr val="CC0066"/>
                </a:solidFill>
                <a:latin typeface="Tahoma" pitchFamily="34" charset="0"/>
              </a:defRPr>
            </a:lvl4pPr>
            <a:lvl5pPr marL="2057400" indent="-228600" eaLnBrk="0" hangingPunct="0">
              <a:defRPr sz="3200">
                <a:solidFill>
                  <a:srgbClr val="CC0066"/>
                </a:solidFill>
                <a:latin typeface="Tahoma" pitchFamily="34" charset="0"/>
              </a:defRPr>
            </a:lvl5pPr>
            <a:lvl6pPr marL="2514600" indent="-228600" eaLnBrk="0" fontAlgn="base" hangingPunct="0">
              <a:spcBef>
                <a:spcPct val="0"/>
              </a:spcBef>
              <a:spcAft>
                <a:spcPct val="0"/>
              </a:spcAft>
              <a:defRPr sz="3200">
                <a:solidFill>
                  <a:srgbClr val="CC0066"/>
                </a:solidFill>
                <a:latin typeface="Tahoma" pitchFamily="34" charset="0"/>
              </a:defRPr>
            </a:lvl6pPr>
            <a:lvl7pPr marL="2971800" indent="-228600" eaLnBrk="0" fontAlgn="base" hangingPunct="0">
              <a:spcBef>
                <a:spcPct val="0"/>
              </a:spcBef>
              <a:spcAft>
                <a:spcPct val="0"/>
              </a:spcAft>
              <a:defRPr sz="3200">
                <a:solidFill>
                  <a:srgbClr val="CC0066"/>
                </a:solidFill>
                <a:latin typeface="Tahoma" pitchFamily="34" charset="0"/>
              </a:defRPr>
            </a:lvl7pPr>
            <a:lvl8pPr marL="3429000" indent="-228600" eaLnBrk="0" fontAlgn="base" hangingPunct="0">
              <a:spcBef>
                <a:spcPct val="0"/>
              </a:spcBef>
              <a:spcAft>
                <a:spcPct val="0"/>
              </a:spcAft>
              <a:defRPr sz="3200">
                <a:solidFill>
                  <a:srgbClr val="CC0066"/>
                </a:solidFill>
                <a:latin typeface="Tahoma" pitchFamily="34" charset="0"/>
              </a:defRPr>
            </a:lvl8pPr>
            <a:lvl9pPr marL="3886200" indent="-228600" eaLnBrk="0" fontAlgn="base" hangingPunct="0">
              <a:spcBef>
                <a:spcPct val="0"/>
              </a:spcBef>
              <a:spcAft>
                <a:spcPct val="0"/>
              </a:spcAft>
              <a:defRPr sz="3200">
                <a:solidFill>
                  <a:srgbClr val="CC0066"/>
                </a:solidFill>
                <a:latin typeface="Tahoma" pitchFamily="34" charset="0"/>
              </a:defRPr>
            </a:lvl9pPr>
          </a:lstStyle>
          <a:p>
            <a:pPr eaLnBrk="1" hangingPunct="1">
              <a:buNone/>
            </a:pPr>
            <a:r>
              <a:rPr lang="zh-CN" altLang="en-US" sz="2800" b="1">
                <a:solidFill>
                  <a:schemeClr val="tx1"/>
                </a:solidFill>
                <a:ea typeface="宋体" pitchFamily="2" charset="-122"/>
              </a:rPr>
              <a:t>匈牙利命名法示例</a:t>
            </a:r>
          </a:p>
        </p:txBody>
      </p:sp>
      <p:sp>
        <p:nvSpPr>
          <p:cNvPr id="13" name="Text Box 36"/>
          <p:cNvSpPr txBox="1">
            <a:spLocks noChangeArrowheads="1"/>
          </p:cNvSpPr>
          <p:nvPr/>
        </p:nvSpPr>
        <p:spPr bwMode="auto">
          <a:xfrm>
            <a:off x="204788" y="5997575"/>
            <a:ext cx="8824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CC0066"/>
                </a:solidFill>
                <a:latin typeface="Tahoma" pitchFamily="34" charset="0"/>
              </a:defRPr>
            </a:lvl1pPr>
            <a:lvl2pPr marL="742950" indent="-285750" eaLnBrk="0" hangingPunct="0">
              <a:defRPr sz="3200">
                <a:solidFill>
                  <a:srgbClr val="CC0066"/>
                </a:solidFill>
                <a:latin typeface="Tahoma" pitchFamily="34" charset="0"/>
              </a:defRPr>
            </a:lvl2pPr>
            <a:lvl3pPr marL="1143000" indent="-228600" eaLnBrk="0" hangingPunct="0">
              <a:defRPr sz="3200">
                <a:solidFill>
                  <a:srgbClr val="CC0066"/>
                </a:solidFill>
                <a:latin typeface="Tahoma" pitchFamily="34" charset="0"/>
              </a:defRPr>
            </a:lvl3pPr>
            <a:lvl4pPr marL="1600200" indent="-228600" eaLnBrk="0" hangingPunct="0">
              <a:defRPr sz="3200">
                <a:solidFill>
                  <a:srgbClr val="CC0066"/>
                </a:solidFill>
                <a:latin typeface="Tahoma" pitchFamily="34" charset="0"/>
              </a:defRPr>
            </a:lvl4pPr>
            <a:lvl5pPr marL="2057400" indent="-228600" eaLnBrk="0" hangingPunct="0">
              <a:defRPr sz="3200">
                <a:solidFill>
                  <a:srgbClr val="CC0066"/>
                </a:solidFill>
                <a:latin typeface="Tahoma" pitchFamily="34" charset="0"/>
              </a:defRPr>
            </a:lvl5pPr>
            <a:lvl6pPr marL="2514600" indent="-228600" eaLnBrk="0" fontAlgn="base" hangingPunct="0">
              <a:spcBef>
                <a:spcPct val="0"/>
              </a:spcBef>
              <a:spcAft>
                <a:spcPct val="0"/>
              </a:spcAft>
              <a:defRPr sz="3200">
                <a:solidFill>
                  <a:srgbClr val="CC0066"/>
                </a:solidFill>
                <a:latin typeface="Tahoma" pitchFamily="34" charset="0"/>
              </a:defRPr>
            </a:lvl6pPr>
            <a:lvl7pPr marL="2971800" indent="-228600" eaLnBrk="0" fontAlgn="base" hangingPunct="0">
              <a:spcBef>
                <a:spcPct val="0"/>
              </a:spcBef>
              <a:spcAft>
                <a:spcPct val="0"/>
              </a:spcAft>
              <a:defRPr sz="3200">
                <a:solidFill>
                  <a:srgbClr val="CC0066"/>
                </a:solidFill>
                <a:latin typeface="Tahoma" pitchFamily="34" charset="0"/>
              </a:defRPr>
            </a:lvl7pPr>
            <a:lvl8pPr marL="3429000" indent="-228600" eaLnBrk="0" fontAlgn="base" hangingPunct="0">
              <a:spcBef>
                <a:spcPct val="0"/>
              </a:spcBef>
              <a:spcAft>
                <a:spcPct val="0"/>
              </a:spcAft>
              <a:defRPr sz="3200">
                <a:solidFill>
                  <a:srgbClr val="CC0066"/>
                </a:solidFill>
                <a:latin typeface="Tahoma" pitchFamily="34" charset="0"/>
              </a:defRPr>
            </a:lvl8pPr>
            <a:lvl9pPr marL="3886200" indent="-228600" eaLnBrk="0" fontAlgn="base" hangingPunct="0">
              <a:spcBef>
                <a:spcPct val="0"/>
              </a:spcBef>
              <a:spcAft>
                <a:spcPct val="0"/>
              </a:spcAft>
              <a:defRPr sz="3200">
                <a:solidFill>
                  <a:srgbClr val="CC0066"/>
                </a:solidFill>
                <a:latin typeface="Tahoma" pitchFamily="34" charset="0"/>
              </a:defRPr>
            </a:lvl9pPr>
          </a:lstStyle>
          <a:p>
            <a:pPr eaLnBrk="1" hangingPunct="1">
              <a:buNone/>
            </a:pPr>
            <a:r>
              <a:rPr lang="zh-CN" altLang="en-US" sz="2400" b="1">
                <a:solidFill>
                  <a:schemeClr val="tx1"/>
                </a:solidFill>
                <a:latin typeface="Times New Roman" pitchFamily="18" charset="0"/>
                <a:ea typeface="宋体" pitchFamily="2" charset="-122"/>
                <a:cs typeface="Times New Roman" pitchFamily="18" charset="0"/>
              </a:rPr>
              <a:t>网址：</a:t>
            </a:r>
            <a:r>
              <a:rPr lang="en-US" altLang="zh-CN" sz="2400" b="1" u="sng">
                <a:solidFill>
                  <a:schemeClr val="tx1"/>
                </a:solidFill>
                <a:latin typeface="Times New Roman" pitchFamily="18" charset="0"/>
                <a:ea typeface="宋体" pitchFamily="2" charset="-122"/>
                <a:cs typeface="Times New Roman" pitchFamily="18" charset="0"/>
              </a:rPr>
              <a:t>http://msdn.microsoft.com/library/techart/hunganotat.htm</a:t>
            </a:r>
          </a:p>
        </p:txBody>
      </p:sp>
      <p:pic>
        <p:nvPicPr>
          <p:cNvPr id="14" name="图片 13" descr="无标题.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828800"/>
            <a:ext cx="22288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509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4</a:t>
            </a:r>
            <a:r>
              <a:rPr lang="zh-CN" altLang="en-US">
                <a:latin typeface="Times New Roman" pitchFamily="18" charset="0"/>
                <a:cs typeface="Times New Roman" pitchFamily="18" charset="0"/>
              </a:rPr>
              <a:t>）状态按钮</a:t>
            </a: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98</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6962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zh-CN" altLang="en-US" sz="3600" b="1" kern="0">
                <a:latin typeface="Times New Roman" panose="02020603050405020304" pitchFamily="18" charset="0"/>
                <a:ea typeface="宋体" pitchFamily="2" charset="-122"/>
                <a:cs typeface="Times New Roman" panose="02020603050405020304" pitchFamily="18" charset="0"/>
              </a:rPr>
              <a:t>状态按钮</a:t>
            </a:r>
            <a:endParaRPr kumimoji="0" lang="en-US" altLang="zh-CN" sz="36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en-US" altLang="zh-CN" sz="3200" b="1" kern="0">
                <a:latin typeface="Times New Roman" pitchFamily="18" charset="0"/>
                <a:ea typeface="楷体_GB2312" pitchFamily="49" charset="-122"/>
                <a:cs typeface="Times New Roman" pitchFamily="18" charset="0"/>
              </a:rPr>
              <a:t>Swing GUI</a:t>
            </a:r>
            <a:r>
              <a:rPr lang="zh-CN" altLang="en-US" sz="3200" b="1" kern="0">
                <a:latin typeface="Times New Roman" pitchFamily="18" charset="0"/>
                <a:ea typeface="楷体_GB2312" pitchFamily="49" charset="-122"/>
                <a:cs typeface="Times New Roman" pitchFamily="18" charset="0"/>
              </a:rPr>
              <a:t>组件包括三种类型的状态按钮</a:t>
            </a:r>
            <a:r>
              <a:rPr lang="en-US" altLang="zh-CN" sz="3200" b="1" kern="0">
                <a:latin typeface="Times New Roman" pitchFamily="18" charset="0"/>
                <a:ea typeface="楷体_GB2312" pitchFamily="49" charset="-122"/>
                <a:cs typeface="Times New Roman" pitchFamily="18" charset="0"/>
              </a:rPr>
              <a:t>JToggleButton</a:t>
            </a:r>
            <a:r>
              <a:rPr lang="zh-CN" altLang="en-US" sz="3200" b="1" kern="0">
                <a:latin typeface="Times New Roman" pitchFamily="18" charset="0"/>
                <a:ea typeface="楷体_GB2312" pitchFamily="49" charset="-122"/>
                <a:cs typeface="Times New Roman" pitchFamily="18" charset="0"/>
              </a:rPr>
              <a:t>、</a:t>
            </a:r>
            <a:r>
              <a:rPr lang="en-US" altLang="zh-CN" sz="3200" b="1" kern="0">
                <a:latin typeface="Times New Roman" pitchFamily="18" charset="0"/>
                <a:ea typeface="楷体_GB2312" pitchFamily="49" charset="-122"/>
                <a:cs typeface="Times New Roman" pitchFamily="18" charset="0"/>
              </a:rPr>
              <a:t>JCheckBox</a:t>
            </a:r>
            <a:r>
              <a:rPr lang="zh-CN" altLang="en-US" sz="3200" b="1" kern="0">
                <a:latin typeface="Times New Roman" pitchFamily="18" charset="0"/>
                <a:ea typeface="楷体_GB2312" pitchFamily="49" charset="-122"/>
                <a:cs typeface="Times New Roman" pitchFamily="18" charset="0"/>
              </a:rPr>
              <a:t>和</a:t>
            </a:r>
            <a:r>
              <a:rPr lang="en-US" altLang="zh-CN" sz="3200" b="1" kern="0">
                <a:latin typeface="Times New Roman" pitchFamily="18" charset="0"/>
                <a:ea typeface="楷体_GB2312" pitchFamily="49" charset="-122"/>
                <a:cs typeface="Times New Roman" pitchFamily="18" charset="0"/>
              </a:rPr>
              <a:t>JRadioButton</a:t>
            </a:r>
          </a:p>
          <a:p>
            <a:pPr marL="982663" lvl="1" indent="-352425">
              <a:spcBef>
                <a:spcPct val="50000"/>
              </a:spcBef>
              <a:buSzPct val="80000"/>
              <a:buFont typeface="Wingdings" pitchFamily="2" charset="2"/>
              <a:buChar char="J"/>
              <a:defRPr/>
            </a:pPr>
            <a:r>
              <a:rPr lang="zh-CN" altLang="en-US" sz="3200" b="1" kern="0">
                <a:latin typeface="Times New Roman" pitchFamily="18" charset="0"/>
                <a:ea typeface="楷体_GB2312" pitchFamily="49" charset="-122"/>
                <a:cs typeface="Times New Roman" pitchFamily="18" charset="0"/>
              </a:rPr>
              <a:t>这些状态按钮具有开</a:t>
            </a:r>
            <a:r>
              <a:rPr lang="en-US" altLang="zh-CN" sz="3200" b="1" kern="0">
                <a:latin typeface="Times New Roman" pitchFamily="18" charset="0"/>
                <a:ea typeface="楷体_GB2312" pitchFamily="49" charset="-122"/>
                <a:cs typeface="Times New Roman" pitchFamily="18" charset="0"/>
              </a:rPr>
              <a:t>/</a:t>
            </a:r>
            <a:r>
              <a:rPr lang="zh-CN" altLang="en-US" sz="3200" b="1" kern="0">
                <a:latin typeface="Times New Roman" pitchFamily="18" charset="0"/>
                <a:ea typeface="楷体_GB2312" pitchFamily="49" charset="-122"/>
                <a:cs typeface="Times New Roman" pitchFamily="18" charset="0"/>
              </a:rPr>
              <a:t>关或真</a:t>
            </a:r>
            <a:r>
              <a:rPr lang="en-US" altLang="zh-CN" sz="3200" b="1" kern="0">
                <a:latin typeface="Times New Roman" pitchFamily="18" charset="0"/>
                <a:ea typeface="楷体_GB2312" pitchFamily="49" charset="-122"/>
                <a:cs typeface="Times New Roman" pitchFamily="18" charset="0"/>
              </a:rPr>
              <a:t>/</a:t>
            </a:r>
            <a:r>
              <a:rPr lang="zh-CN" altLang="en-US" sz="3200" b="1" kern="0">
                <a:latin typeface="Times New Roman" pitchFamily="18" charset="0"/>
                <a:ea typeface="楷体_GB2312" pitchFamily="49" charset="-122"/>
                <a:cs typeface="Times New Roman" pitchFamily="18" charset="0"/>
              </a:rPr>
              <a:t>假值</a:t>
            </a:r>
            <a:endParaRPr lang="en-US" altLang="zh-CN" sz="3200" b="1" ker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en-US" altLang="zh-CN" sz="3200" b="1" kern="0">
                <a:latin typeface="Times New Roman" pitchFamily="18" charset="0"/>
                <a:ea typeface="楷体_GB2312" pitchFamily="49" charset="-122"/>
                <a:cs typeface="Times New Roman" pitchFamily="18" charset="0"/>
              </a:rPr>
              <a:t>JCheckBox</a:t>
            </a:r>
            <a:r>
              <a:rPr lang="zh-CN" altLang="en-US" sz="3200" b="1" kern="0">
                <a:latin typeface="Times New Roman" pitchFamily="18" charset="0"/>
                <a:ea typeface="楷体_GB2312" pitchFamily="49" charset="-122"/>
                <a:cs typeface="Times New Roman" pitchFamily="18" charset="0"/>
              </a:rPr>
              <a:t>类和</a:t>
            </a:r>
            <a:r>
              <a:rPr lang="en-US" altLang="zh-CN" sz="3200" b="1" kern="0">
                <a:latin typeface="Times New Roman" pitchFamily="18" charset="0"/>
                <a:ea typeface="楷体_GB2312" pitchFamily="49" charset="-122"/>
                <a:cs typeface="Times New Roman" pitchFamily="18" charset="0"/>
              </a:rPr>
              <a:t>JRadioButton</a:t>
            </a:r>
            <a:r>
              <a:rPr lang="zh-CN" altLang="en-US" sz="3200" b="1" kern="0">
                <a:latin typeface="Times New Roman" pitchFamily="18" charset="0"/>
                <a:ea typeface="楷体_GB2312" pitchFamily="49" charset="-122"/>
                <a:cs typeface="Times New Roman" pitchFamily="18" charset="0"/>
              </a:rPr>
              <a:t>类都是</a:t>
            </a:r>
            <a:r>
              <a:rPr lang="en-US" altLang="zh-CN" sz="3200" b="1" kern="0">
                <a:latin typeface="Times New Roman" pitchFamily="18" charset="0"/>
                <a:ea typeface="楷体_GB2312" pitchFamily="49" charset="-122"/>
                <a:cs typeface="Times New Roman" pitchFamily="18" charset="0"/>
              </a:rPr>
              <a:t>JToggleButton</a:t>
            </a:r>
            <a:r>
              <a:rPr lang="zh-CN" altLang="en-US" sz="3200" b="1" kern="0">
                <a:latin typeface="Times New Roman" pitchFamily="18" charset="0"/>
                <a:ea typeface="楷体_GB2312" pitchFamily="49" charset="-122"/>
                <a:cs typeface="Times New Roman" pitchFamily="18" charset="0"/>
              </a:rPr>
              <a:t>类的子类</a:t>
            </a:r>
            <a:endParaRPr lang="en-US" altLang="zh-CN" sz="3200" b="1" kern="0">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val="19214066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120" y="1905000"/>
            <a:ext cx="2164080" cy="1516380"/>
          </a:xfrm>
          <a:prstGeom prst="rect">
            <a:avLst/>
          </a:prstGeom>
        </p:spPr>
      </p:pic>
      <p:sp>
        <p:nvSpPr>
          <p:cNvPr id="2" name="标题 1"/>
          <p:cNvSpPr>
            <a:spLocks noGrp="1"/>
          </p:cNvSpPr>
          <p:nvPr>
            <p:ph type="title"/>
          </p:nvPr>
        </p:nvSpPr>
        <p:spPr/>
        <p:txBody>
          <a:bodyPr/>
          <a:lstStyle/>
          <a:p>
            <a:r>
              <a:rPr lang="en-US" altLang="zh-CN">
                <a:latin typeface="Times New Roman" pitchFamily="18" charset="0"/>
                <a:cs typeface="Times New Roman" pitchFamily="18" charset="0"/>
              </a:rPr>
              <a:t>JToggleButton</a:t>
            </a:r>
            <a:r>
              <a:rPr lang="zh-CN" altLang="en-US">
                <a:latin typeface="Times New Roman" pitchFamily="18" charset="0"/>
                <a:cs typeface="Times New Roman" pitchFamily="18" charset="0"/>
              </a:rPr>
              <a:t>和</a:t>
            </a:r>
            <a:r>
              <a:rPr lang="en-US" altLang="zh-CN">
                <a:latin typeface="Times New Roman" pitchFamily="18" charset="0"/>
                <a:cs typeface="Times New Roman" pitchFamily="18" charset="0"/>
              </a:rPr>
              <a:t>JCheckBox</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99</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696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en-US" altLang="zh-CN" sz="3200" b="1" kern="0">
                <a:latin typeface="Times New Roman" panose="02020603050405020304" pitchFamily="18" charset="0"/>
                <a:ea typeface="宋体" pitchFamily="2" charset="-122"/>
                <a:cs typeface="Times New Roman" panose="02020603050405020304" pitchFamily="18" charset="0"/>
              </a:rPr>
              <a:t>JToggleButton</a:t>
            </a:r>
            <a:r>
              <a:rPr lang="zh-CN" altLang="en-US" sz="3200" b="1" kern="0">
                <a:latin typeface="Times New Roman" panose="02020603050405020304" pitchFamily="18" charset="0"/>
                <a:ea typeface="宋体" pitchFamily="2" charset="-122"/>
                <a:cs typeface="Times New Roman" panose="02020603050405020304" pitchFamily="18" charset="0"/>
              </a:rPr>
              <a:t>（开关按钮）</a:t>
            </a:r>
            <a:endParaRPr lang="en-US" altLang="zh-CN" sz="3200" b="1" kern="0">
              <a:latin typeface="Times New Roman" panose="02020603050405020304" pitchFamily="18" charset="0"/>
              <a:ea typeface="宋体" pitchFamily="2" charset="-122"/>
              <a:cs typeface="Times New Roman" panose="02020603050405020304" pitchFamily="18" charset="0"/>
            </a:endParaRPr>
          </a:p>
          <a:p>
            <a:pPr marL="914400" lvl="1" indent="-457200">
              <a:spcBef>
                <a:spcPct val="50000"/>
              </a:spcBef>
              <a:buClr>
                <a:schemeClr val="tx1"/>
              </a:buClr>
              <a:buSzPct val="80000"/>
              <a:buFont typeface="Wingdings" pitchFamily="2" charset="2"/>
              <a:buChar char=""/>
              <a:defRPr/>
            </a:pPr>
            <a:r>
              <a:rPr lang="zh-CN" altLang="en-US" sz="2800" b="1" kern="0">
                <a:latin typeface="Times New Roman" pitchFamily="18" charset="0"/>
                <a:ea typeface="楷体_GB2312" pitchFamily="49" charset="-122"/>
                <a:cs typeface="Times New Roman" pitchFamily="18" charset="0"/>
              </a:rPr>
              <a:t>与</a:t>
            </a:r>
            <a:r>
              <a:rPr lang="en-US" altLang="zh-CN" sz="2800" b="1" kern="0">
                <a:latin typeface="Times New Roman" pitchFamily="18" charset="0"/>
                <a:ea typeface="楷体_GB2312" pitchFamily="49" charset="-122"/>
                <a:cs typeface="Times New Roman" pitchFamily="18" charset="0"/>
              </a:rPr>
              <a:t>JButton</a:t>
            </a:r>
            <a:r>
              <a:rPr lang="zh-CN" altLang="en-US" sz="2800" b="1" kern="0">
                <a:latin typeface="Times New Roman" pitchFamily="18" charset="0"/>
                <a:ea typeface="楷体_GB2312" pitchFamily="49" charset="-122"/>
                <a:cs typeface="Times New Roman" pitchFamily="18" charset="0"/>
              </a:rPr>
              <a:t>类似，只是按下去后</a:t>
            </a:r>
            <a:br>
              <a:rPr lang="en-US" altLang="zh-CN" sz="2800" b="1" kern="0">
                <a:latin typeface="Times New Roman" pitchFamily="18" charset="0"/>
                <a:ea typeface="楷体_GB2312" pitchFamily="49" charset="-122"/>
                <a:cs typeface="Times New Roman" pitchFamily="18" charset="0"/>
              </a:rPr>
            </a:br>
            <a:r>
              <a:rPr lang="zh-CN" altLang="en-US" sz="2800" b="1" kern="0">
                <a:latin typeface="Times New Roman" pitchFamily="18" charset="0"/>
                <a:ea typeface="楷体_GB2312" pitchFamily="49" charset="-122"/>
                <a:cs typeface="Times New Roman" pitchFamily="18" charset="0"/>
              </a:rPr>
              <a:t>不弹回，除非再按一下</a:t>
            </a:r>
            <a:endParaRPr lang="en-US" altLang="zh-CN" sz="2800" b="1" kern="0">
              <a:latin typeface="Times New Roman" pitchFamily="18" charset="0"/>
              <a:ea typeface="楷体_GB2312" pitchFamily="49" charset="-122"/>
              <a:cs typeface="Times New Roman" pitchFamily="18" charset="0"/>
            </a:endParaRPr>
          </a:p>
          <a:p>
            <a:pPr marL="450850" lvl="0" indent="-450850">
              <a:spcBef>
                <a:spcPct val="50000"/>
              </a:spcBef>
              <a:buClr>
                <a:schemeClr val="tx1"/>
              </a:buClr>
              <a:buSzPct val="90000"/>
              <a:buFont typeface="Wingdings 2" pitchFamily="18" charset="2"/>
              <a:buChar char="ö"/>
              <a:defRPr/>
            </a:pPr>
            <a:r>
              <a:rPr lang="en-US" altLang="zh-CN" sz="3200" b="1" kern="0">
                <a:latin typeface="Times New Roman" panose="02020603050405020304" pitchFamily="18" charset="0"/>
                <a:ea typeface="宋体" pitchFamily="2" charset="-122"/>
                <a:cs typeface="Times New Roman" panose="02020603050405020304" pitchFamily="18" charset="0"/>
              </a:rPr>
              <a:t>JCheckBox</a:t>
            </a:r>
            <a:r>
              <a:rPr lang="zh-CN" altLang="en-US" sz="3200" b="1" kern="0">
                <a:latin typeface="Times New Roman" panose="02020603050405020304" pitchFamily="18" charset="0"/>
                <a:ea typeface="宋体" pitchFamily="2" charset="-122"/>
                <a:cs typeface="Times New Roman" panose="02020603050405020304" pitchFamily="18" charset="0"/>
              </a:rPr>
              <a:t>（复选框）</a:t>
            </a:r>
            <a:endParaRPr kumimoji="0" lang="en-US" altLang="zh-CN" sz="3200" b="1" i="0" u="none" strike="noStrike" kern="0" cap="none" spc="0" normalizeH="0" baseline="0" noProof="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539750">
              <a:spcBef>
                <a:spcPct val="50000"/>
              </a:spcBef>
              <a:buSzPct val="80000"/>
              <a:buFont typeface="Wingdings" pitchFamily="2" charset="2"/>
              <a:buChar char="J"/>
              <a:defRPr/>
            </a:pPr>
            <a:r>
              <a:rPr lang="zh-CN" altLang="en-US" sz="2800" b="1" kern="0">
                <a:latin typeface="Times New Roman" pitchFamily="18" charset="0"/>
                <a:ea typeface="楷体_GB2312" pitchFamily="49" charset="-122"/>
                <a:cs typeface="Times New Roman" pitchFamily="18" charset="0"/>
              </a:rPr>
              <a:t>文本出现在复选框的右边</a:t>
            </a:r>
            <a:endParaRPr lang="en-US" altLang="zh-CN" sz="2800" b="1" kern="0">
              <a:latin typeface="Times New Roman" pitchFamily="18" charset="0"/>
              <a:ea typeface="楷体_GB2312" pitchFamily="49" charset="-122"/>
              <a:cs typeface="Times New Roman" pitchFamily="18" charset="0"/>
            </a:endParaRPr>
          </a:p>
          <a:p>
            <a:pPr marL="982663" lvl="1" indent="-539750">
              <a:spcBef>
                <a:spcPts val="600"/>
              </a:spcBef>
              <a:buSzPct val="80000"/>
              <a:buFont typeface="Wingdings" pitchFamily="2" charset="2"/>
              <a:buChar char="J"/>
              <a:defRPr/>
            </a:pPr>
            <a:r>
              <a:rPr lang="zh-CN" altLang="en-US" sz="2800" b="1" kern="0">
                <a:latin typeface="Times New Roman" pitchFamily="18" charset="0"/>
                <a:ea typeface="楷体_GB2312" pitchFamily="49" charset="-122"/>
                <a:cs typeface="Times New Roman" pitchFamily="18" charset="0"/>
              </a:rPr>
              <a:t>有两种状态：选定或未选定</a:t>
            </a:r>
            <a:endParaRPr lang="en-US" altLang="zh-CN" sz="2800" b="1" kern="0">
              <a:latin typeface="Times New Roman" pitchFamily="18" charset="0"/>
              <a:ea typeface="楷体_GB2312" pitchFamily="49" charset="-122"/>
              <a:cs typeface="Times New Roman" pitchFamily="18" charset="0"/>
            </a:endParaRPr>
          </a:p>
          <a:p>
            <a:pPr marL="982663" lvl="1" indent="-539750">
              <a:spcBef>
                <a:spcPts val="600"/>
              </a:spcBef>
              <a:buSzPct val="80000"/>
              <a:buFont typeface="Wingdings" pitchFamily="2" charset="2"/>
              <a:buChar char="J"/>
              <a:defRPr/>
            </a:pPr>
            <a:r>
              <a:rPr lang="zh-CN" altLang="en-US" sz="2800" b="1" kern="0">
                <a:latin typeface="Times New Roman" pitchFamily="18" charset="0"/>
                <a:ea typeface="楷体_GB2312" pitchFamily="49" charset="-122"/>
                <a:cs typeface="Times New Roman" pitchFamily="18" charset="0"/>
              </a:rPr>
              <a:t>主要的构造函数：</a:t>
            </a:r>
            <a:br>
              <a:rPr lang="en-US" altLang="zh-CN" sz="2400" b="1" kern="0">
                <a:latin typeface="Times New Roman" pitchFamily="18" charset="0"/>
                <a:ea typeface="楷体_GB2312" pitchFamily="49" charset="-122"/>
                <a:cs typeface="Times New Roman" pitchFamily="18" charset="0"/>
              </a:rPr>
            </a:br>
            <a:r>
              <a:rPr lang="en-US" altLang="zh-CN" sz="2400" b="1" kern="0">
                <a:latin typeface="Times New Roman" pitchFamily="18" charset="0"/>
                <a:ea typeface="楷体_GB2312" pitchFamily="49" charset="-122"/>
                <a:cs typeface="Times New Roman" pitchFamily="18" charset="0"/>
              </a:rPr>
              <a:t>public JCheckBox (String text);</a:t>
            </a:r>
            <a:br>
              <a:rPr lang="en-US" altLang="zh-CN" sz="2400" b="1" kern="0">
                <a:latin typeface="Times New Roman" pitchFamily="18" charset="0"/>
                <a:ea typeface="楷体_GB2312" pitchFamily="49" charset="-122"/>
                <a:cs typeface="Times New Roman" pitchFamily="18" charset="0"/>
              </a:rPr>
            </a:br>
            <a:r>
              <a:rPr lang="en-US" altLang="zh-CN" sz="2400" b="1" kern="0">
                <a:latin typeface="Times New Roman" pitchFamily="18" charset="0"/>
                <a:ea typeface="楷体_GB2312" pitchFamily="49" charset="-122"/>
                <a:cs typeface="Times New Roman" pitchFamily="18" charset="0"/>
              </a:rPr>
              <a:t>public JCheckBox (String text, boolean selected);</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960" y="1371600"/>
            <a:ext cx="929640" cy="85344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3040" y="3124200"/>
            <a:ext cx="822960" cy="822960"/>
          </a:xfrm>
          <a:prstGeom prst="rect">
            <a:avLst/>
          </a:prstGeom>
        </p:spPr>
      </p:pic>
    </p:spTree>
    <p:extLst>
      <p:ext uri="{BB962C8B-B14F-4D97-AF65-F5344CB8AC3E}">
        <p14:creationId xmlns:p14="http://schemas.microsoft.com/office/powerpoint/2010/main" val="1649791354"/>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黑体"/>
        <a:cs typeface=""/>
      </a:majorFont>
      <a:minorFont>
        <a:latin typeface="Arial"/>
        <a:ea typeface="黑体"/>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Wingdings" pitchFamily="2" charset="2"/>
          <a:buChar char="•"/>
          <a:tabLst/>
          <a:defRPr kumimoji="0" lang="zh-CN" altLang="en-US"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Wingdings" pitchFamily="2" charset="2"/>
          <a:buChar char="•"/>
          <a:tabLst/>
          <a:defRPr kumimoji="0" lang="zh-CN" altLang="en-US"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26435</TotalTime>
  <Words>13433</Words>
  <Application>Microsoft Office PowerPoint</Application>
  <PresentationFormat>全屏显示(4:3)</PresentationFormat>
  <Paragraphs>1864</Paragraphs>
  <Slides>146</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幻灯片标题</vt:lpstr>
      </vt:variant>
      <vt:variant>
        <vt:i4>146</vt:i4>
      </vt:variant>
      <vt:variant>
        <vt:lpstr>自定义放映</vt:lpstr>
      </vt:variant>
      <vt:variant>
        <vt:i4>1</vt:i4>
      </vt:variant>
    </vt:vector>
  </HeadingPairs>
  <TitlesOfParts>
    <vt:vector size="163" baseType="lpstr">
      <vt:lpstr>AvantGarde</vt:lpstr>
      <vt:lpstr>华文彩云</vt:lpstr>
      <vt:lpstr>楷体</vt:lpstr>
      <vt:lpstr>隶书</vt:lpstr>
      <vt:lpstr>宋体</vt:lpstr>
      <vt:lpstr>幼圆</vt:lpstr>
      <vt:lpstr>Arial</vt:lpstr>
      <vt:lpstr>Copperplate Gothic Light</vt:lpstr>
      <vt:lpstr>Courier New</vt:lpstr>
      <vt:lpstr>Maiandra GD</vt:lpstr>
      <vt:lpstr>Tahoma</vt:lpstr>
      <vt:lpstr>Times New Roman</vt:lpstr>
      <vt:lpstr>Wingdings</vt:lpstr>
      <vt:lpstr>Wingdings 2</vt:lpstr>
      <vt:lpstr>Wingdings 3</vt:lpstr>
      <vt:lpstr>默认设计模板</vt:lpstr>
      <vt:lpstr>第5章 图形用户界面</vt:lpstr>
      <vt:lpstr>教学内容</vt:lpstr>
      <vt:lpstr>Why Swing?</vt:lpstr>
      <vt:lpstr>字符 VS 图形界面</vt:lpstr>
      <vt:lpstr>何为图形用户界面？</vt:lpstr>
      <vt:lpstr>Java的做法</vt:lpstr>
      <vt:lpstr>教学内容</vt:lpstr>
      <vt:lpstr>1、绘图环境</vt:lpstr>
      <vt:lpstr>2、颜色</vt:lpstr>
      <vt:lpstr>Color类常用方法</vt:lpstr>
      <vt:lpstr>3、字体</vt:lpstr>
      <vt:lpstr>Font类常用方法</vt:lpstr>
      <vt:lpstr>4、Graphics类</vt:lpstr>
      <vt:lpstr>Graphics类常用方法</vt:lpstr>
      <vt:lpstr>（1）绘制基本图形</vt:lpstr>
      <vt:lpstr>代码框架</vt:lpstr>
      <vt:lpstr>绘制基本图形</vt:lpstr>
      <vt:lpstr>绘制图片</vt:lpstr>
      <vt:lpstr>运行结果</vt:lpstr>
      <vt:lpstr>（2）颜色与字体</vt:lpstr>
      <vt:lpstr>绘制图形边框</vt:lpstr>
      <vt:lpstr>图形的重叠与覆盖</vt:lpstr>
      <vt:lpstr>（3）一个绘图例子</vt:lpstr>
      <vt:lpstr>用Graphics绘图(2)</vt:lpstr>
      <vt:lpstr>用Graphics绘图(3)</vt:lpstr>
      <vt:lpstr>用Graphics绘图(4)</vt:lpstr>
      <vt:lpstr>用Graphics绘图(5)</vt:lpstr>
      <vt:lpstr>用Graphics绘图(6)</vt:lpstr>
      <vt:lpstr>用Graphics绘图(7)</vt:lpstr>
      <vt:lpstr>（4）图形编程</vt:lpstr>
      <vt:lpstr>如何绘制重复图形？</vt:lpstr>
      <vt:lpstr>绘制多辆小车</vt:lpstr>
      <vt:lpstr>  </vt:lpstr>
      <vt:lpstr>如何实现动画效果？</vt:lpstr>
      <vt:lpstr>TankShooting参考代码</vt:lpstr>
      <vt:lpstr>教学内容</vt:lpstr>
      <vt:lpstr>1、Swing概述</vt:lpstr>
      <vt:lpstr>Swing相关类</vt:lpstr>
      <vt:lpstr>组件(Component)</vt:lpstr>
      <vt:lpstr>2、容器(Container)</vt:lpstr>
      <vt:lpstr> </vt:lpstr>
      <vt:lpstr> </vt:lpstr>
      <vt:lpstr>Frames</vt:lpstr>
      <vt:lpstr>直接在Frame上画图</vt:lpstr>
      <vt:lpstr>Panels</vt:lpstr>
      <vt:lpstr>在Panel上画图</vt:lpstr>
      <vt:lpstr>3、基本控件</vt:lpstr>
      <vt:lpstr> </vt:lpstr>
      <vt:lpstr>基本的GUI组件 </vt:lpstr>
      <vt:lpstr>如何添加GUI组件</vt:lpstr>
      <vt:lpstr>JLabel和JButton举例</vt:lpstr>
      <vt:lpstr>组件的三个层次</vt:lpstr>
      <vt:lpstr>4、布局管理器</vt:lpstr>
      <vt:lpstr>    </vt:lpstr>
      <vt:lpstr>FlowLayout    </vt:lpstr>
      <vt:lpstr>FlowLayout及多Panel举例</vt:lpstr>
      <vt:lpstr>   </vt:lpstr>
      <vt:lpstr>BorderLayout    </vt:lpstr>
      <vt:lpstr>BorderLayout (cont.)</vt:lpstr>
      <vt:lpstr>BorderLayout (cont.)</vt:lpstr>
      <vt:lpstr>GridLayout    </vt:lpstr>
      <vt:lpstr>5、事件处理</vt:lpstr>
      <vt:lpstr>什么是事件</vt:lpstr>
      <vt:lpstr>事件模型</vt:lpstr>
      <vt:lpstr>程序员需要做的事情</vt:lpstr>
      <vt:lpstr>示例</vt:lpstr>
      <vt:lpstr>事件的类型</vt:lpstr>
      <vt:lpstr>事件监听接口</vt:lpstr>
      <vt:lpstr>鼠标事件监听接口</vt:lpstr>
      <vt:lpstr>鼠标拖放举例</vt:lpstr>
      <vt:lpstr>鼠标拖放举例(cont.)</vt:lpstr>
      <vt:lpstr>鼠标拖放举例(cont.)</vt:lpstr>
      <vt:lpstr>改进版</vt:lpstr>
      <vt:lpstr>改进版(cont.)</vt:lpstr>
      <vt:lpstr>事件监听器适配器类</vt:lpstr>
      <vt:lpstr>MouseAdapter</vt:lpstr>
      <vt:lpstr>鼠标拖放的另一个实现</vt:lpstr>
      <vt:lpstr>鼠标拖放的另一个实现(2)</vt:lpstr>
      <vt:lpstr>教学内容</vt:lpstr>
      <vt:lpstr>1、基本控件 </vt:lpstr>
      <vt:lpstr>（1）JLabel</vt:lpstr>
      <vt:lpstr>JLabel常用方法</vt:lpstr>
      <vt:lpstr>JLabel举例</vt:lpstr>
      <vt:lpstr>参考代码</vt:lpstr>
      <vt:lpstr>参考代码(cont.)</vt:lpstr>
      <vt:lpstr>（2）JTextField</vt:lpstr>
      <vt:lpstr>（3）JButton</vt:lpstr>
      <vt:lpstr>按钮类的层次结构</vt:lpstr>
      <vt:lpstr>命令按钮</vt:lpstr>
      <vt:lpstr>猜谜语</vt:lpstr>
      <vt:lpstr>猜谜语(cont.)</vt:lpstr>
      <vt:lpstr>猜谜语(cont.)</vt:lpstr>
      <vt:lpstr>猜谜语(cont.)</vt:lpstr>
      <vt:lpstr>命名规范</vt:lpstr>
      <vt:lpstr>命名规范</vt:lpstr>
      <vt:lpstr>世上最糟糕的变量名</vt:lpstr>
      <vt:lpstr>匈牙利命名法</vt:lpstr>
      <vt:lpstr>（4）状态按钮</vt:lpstr>
      <vt:lpstr>JToggleButton和JCheckBox</vt:lpstr>
      <vt:lpstr>JRadioButton</vt:lpstr>
      <vt:lpstr>状态按钮举例</vt:lpstr>
      <vt:lpstr>状态按钮举例(2)</vt:lpstr>
      <vt:lpstr>状态按钮举例(3)</vt:lpstr>
      <vt:lpstr>状态按钮举例(4)</vt:lpstr>
      <vt:lpstr>状态按钮举例(5)</vt:lpstr>
      <vt:lpstr>（5）JComboBox</vt:lpstr>
      <vt:lpstr>JComboBox部分方法</vt:lpstr>
      <vt:lpstr>JList</vt:lpstr>
      <vt:lpstr>JList部分方法</vt:lpstr>
      <vt:lpstr>JComboBox和JList举例</vt:lpstr>
      <vt:lpstr>源代码（1）</vt:lpstr>
      <vt:lpstr>源代码（2）</vt:lpstr>
      <vt:lpstr>源代码（3）</vt:lpstr>
      <vt:lpstr>源代码（4）</vt:lpstr>
      <vt:lpstr>（6）JTextArea</vt:lpstr>
      <vt:lpstr>2、QQ登录界面</vt:lpstr>
      <vt:lpstr>JFrame的层次结构</vt:lpstr>
      <vt:lpstr>JFrame的层次结构(cont.)</vt:lpstr>
      <vt:lpstr>Layered Pane</vt:lpstr>
      <vt:lpstr>QQ登录界面</vt:lpstr>
      <vt:lpstr>QQ登录界面(cont.)</vt:lpstr>
      <vt:lpstr>QQ登录界面(cont.)</vt:lpstr>
      <vt:lpstr>QQ登录界面(cont.)</vt:lpstr>
      <vt:lpstr>QQ登录界面(cont.)</vt:lpstr>
      <vt:lpstr>QQ登录界面(cont.)</vt:lpstr>
      <vt:lpstr>QQ登录界面(cont.)</vt:lpstr>
      <vt:lpstr>QQ登录界面(cont.)</vt:lpstr>
      <vt:lpstr>3、弹球游戏</vt:lpstr>
      <vt:lpstr>问题分析</vt:lpstr>
      <vt:lpstr>有内在动力的运动</vt:lpstr>
      <vt:lpstr>Timer类</vt:lpstr>
      <vt:lpstr>没有内在动力的运动</vt:lpstr>
      <vt:lpstr>其他游戏</vt:lpstr>
      <vt:lpstr>设计架构</vt:lpstr>
      <vt:lpstr>小球的运动轨迹</vt:lpstr>
      <vt:lpstr>里程碑之一</vt:lpstr>
      <vt:lpstr>一个节拍</vt:lpstr>
      <vt:lpstr>里程碑之二</vt:lpstr>
      <vt:lpstr>里程碑之二</vt:lpstr>
      <vt:lpstr>源代码（1）</vt:lpstr>
      <vt:lpstr>源代码（2）</vt:lpstr>
      <vt:lpstr>源代码（3）</vt:lpstr>
      <vt:lpstr>源代码（4）</vt:lpstr>
      <vt:lpstr>五子棋</vt:lpstr>
      <vt:lpstr>参考文档</vt:lpstr>
      <vt:lpstr>PowerPoint 演示文稿</vt:lpstr>
      <vt:lpstr>自定义放映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cwj</dc:creator>
  <cp:lastModifiedBy>振豪 朱</cp:lastModifiedBy>
  <cp:revision>2010</cp:revision>
  <cp:lastPrinted>1601-01-01T00:00:00Z</cp:lastPrinted>
  <dcterms:created xsi:type="dcterms:W3CDTF">1601-01-01T00:00:00Z</dcterms:created>
  <dcterms:modified xsi:type="dcterms:W3CDTF">2024-04-11T17:47:47Z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