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325" r:id="rId2"/>
    <p:sldId id="390" r:id="rId3"/>
    <p:sldId id="391" r:id="rId4"/>
    <p:sldId id="374" r:id="rId5"/>
    <p:sldId id="462" r:id="rId6"/>
    <p:sldId id="460" r:id="rId7"/>
    <p:sldId id="468" r:id="rId8"/>
    <p:sldId id="393" r:id="rId9"/>
    <p:sldId id="470" r:id="rId10"/>
    <p:sldId id="471" r:id="rId11"/>
    <p:sldId id="472" r:id="rId12"/>
    <p:sldId id="469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66" r:id="rId21"/>
    <p:sldId id="465" r:id="rId22"/>
    <p:sldId id="463" r:id="rId23"/>
    <p:sldId id="459" r:id="rId24"/>
    <p:sldId id="403" r:id="rId25"/>
    <p:sldId id="467" r:id="rId26"/>
    <p:sldId id="405" r:id="rId27"/>
    <p:sldId id="407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7" r:id="rId36"/>
    <p:sldId id="416" r:id="rId37"/>
    <p:sldId id="418" r:id="rId38"/>
    <p:sldId id="419" r:id="rId39"/>
    <p:sldId id="420" r:id="rId40"/>
    <p:sldId id="421" r:id="rId41"/>
    <p:sldId id="422" r:id="rId42"/>
    <p:sldId id="424" r:id="rId43"/>
    <p:sldId id="423" r:id="rId44"/>
    <p:sldId id="425" r:id="rId45"/>
    <p:sldId id="426" r:id="rId46"/>
    <p:sldId id="427" r:id="rId47"/>
    <p:sldId id="464" r:id="rId48"/>
    <p:sldId id="461" r:id="rId49"/>
    <p:sldId id="428" r:id="rId50"/>
    <p:sldId id="429" r:id="rId51"/>
    <p:sldId id="430" r:id="rId52"/>
    <p:sldId id="431" r:id="rId53"/>
    <p:sldId id="458" r:id="rId54"/>
    <p:sldId id="433" r:id="rId55"/>
    <p:sldId id="434" r:id="rId56"/>
    <p:sldId id="432" r:id="rId57"/>
    <p:sldId id="435" r:id="rId58"/>
    <p:sldId id="436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45" r:id="rId67"/>
    <p:sldId id="446" r:id="rId68"/>
    <p:sldId id="447" r:id="rId69"/>
    <p:sldId id="437" r:id="rId70"/>
    <p:sldId id="448" r:id="rId71"/>
    <p:sldId id="450" r:id="rId72"/>
    <p:sldId id="451" r:id="rId73"/>
    <p:sldId id="452" r:id="rId74"/>
    <p:sldId id="453" r:id="rId75"/>
    <p:sldId id="454" r:id="rId76"/>
    <p:sldId id="455" r:id="rId77"/>
    <p:sldId id="456" r:id="rId78"/>
    <p:sldId id="402" r:id="rId79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73095"/>
    <a:srgbClr val="990000"/>
    <a:srgbClr val="FF0000"/>
    <a:srgbClr val="E8B6E7"/>
    <a:srgbClr val="FFFF00"/>
    <a:srgbClr val="FFFFCC"/>
    <a:srgbClr val="DD9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184" autoAdjust="0"/>
    <p:restoredTop sz="90085" autoAdjust="0"/>
  </p:normalViewPr>
  <p:slideViewPr>
    <p:cSldViewPr>
      <p:cViewPr varScale="1">
        <p:scale>
          <a:sx n="89" d="100"/>
          <a:sy n="89" d="100"/>
        </p:scale>
        <p:origin x="-10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753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467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7360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清华大学计算机系 谌卫军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章 线程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虚拟计算机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19200" y="4191000"/>
            <a:ext cx="3505200" cy="1066800"/>
          </a:xfrm>
          <a:prstGeom prst="rect">
            <a:avLst/>
          </a:prstGeom>
          <a:solidFill>
            <a:srgbClr val="92D050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None/>
            </a:pPr>
            <a:endParaRPr lang="zh-CN" altLang="en-US" sz="2400" b="1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11" name="组合 3"/>
          <p:cNvGrpSpPr>
            <a:grpSpLocks/>
          </p:cNvGrpSpPr>
          <p:nvPr/>
        </p:nvGrpSpPr>
        <p:grpSpPr bwMode="auto">
          <a:xfrm>
            <a:off x="5181600" y="4502150"/>
            <a:ext cx="2160588" cy="719138"/>
            <a:chOff x="5334000" y="5732403"/>
            <a:chExt cx="2160000" cy="720000"/>
          </a:xfrm>
        </p:grpSpPr>
        <p:sp>
          <p:nvSpPr>
            <p:cNvPr id="12" name="Rectangle 47"/>
            <p:cNvSpPr>
              <a:spLocks noChangeArrowheads="1"/>
            </p:cNvSpPr>
            <p:nvPr/>
          </p:nvSpPr>
          <p:spPr bwMode="auto">
            <a:xfrm flipV="1">
              <a:off x="5334000" y="5732403"/>
              <a:ext cx="2160000" cy="720000"/>
            </a:xfrm>
            <a:prstGeom prst="rect">
              <a:avLst/>
            </a:prstGeom>
            <a:solidFill>
              <a:srgbClr val="92D050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None/>
              </a:pPr>
              <a:endParaRPr lang="en-US" altLang="zh-CN" sz="1600" b="1">
                <a:latin typeface="黑体" pitchFamily="49" charset="-122"/>
                <a:ea typeface="黑体" pitchFamily="49" charset="-122"/>
                <a:cs typeface="Gill Sans"/>
              </a:endParaRP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5951983" y="5801380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zh-CN" altLang="en-US" sz="2800" b="1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cs typeface="Gill Sans"/>
                </a:rPr>
                <a:t>代码</a:t>
              </a:r>
              <a:endParaRPr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Gill Sans"/>
              </a:endParaRPr>
            </a:p>
          </p:txBody>
        </p:sp>
      </p:grpSp>
      <p:grpSp>
        <p:nvGrpSpPr>
          <p:cNvPr id="14" name="组合 6"/>
          <p:cNvGrpSpPr>
            <a:grpSpLocks/>
          </p:cNvGrpSpPr>
          <p:nvPr/>
        </p:nvGrpSpPr>
        <p:grpSpPr bwMode="auto">
          <a:xfrm>
            <a:off x="5181600" y="3760788"/>
            <a:ext cx="2160588" cy="719137"/>
            <a:chOff x="5334000" y="4132263"/>
            <a:chExt cx="2160000" cy="720000"/>
          </a:xfrm>
        </p:grpSpPr>
        <p:sp>
          <p:nvSpPr>
            <p:cNvPr id="15" name="Rectangle 49"/>
            <p:cNvSpPr>
              <a:spLocks noChangeArrowheads="1"/>
            </p:cNvSpPr>
            <p:nvPr/>
          </p:nvSpPr>
          <p:spPr bwMode="auto">
            <a:xfrm flipV="1">
              <a:off x="5334000" y="4132263"/>
              <a:ext cx="2160000" cy="720000"/>
            </a:xfrm>
            <a:prstGeom prst="rect">
              <a:avLst/>
            </a:prstGeom>
            <a:solidFill>
              <a:srgbClr val="92D050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None/>
              </a:pPr>
              <a:endParaRPr lang="en-US" altLang="zh-CN" sz="1600">
                <a:latin typeface="黑体" pitchFamily="49" charset="-122"/>
                <a:ea typeface="黑体" pitchFamily="49" charset="-122"/>
                <a:cs typeface="Gill Sans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5611631" y="4201180"/>
              <a:ext cx="162736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zh-CN" altLang="en-US" sz="2800" b="1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cs typeface="Gill Sans"/>
                </a:rPr>
                <a:t>静态数据</a:t>
              </a:r>
              <a:endParaRPr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Gill Sans"/>
              </a:endParaRPr>
            </a:p>
          </p:txBody>
        </p:sp>
      </p:grpSp>
      <p:sp>
        <p:nvSpPr>
          <p:cNvPr id="17" name="Rectangle 51"/>
          <p:cNvSpPr>
            <a:spLocks noChangeArrowheads="1"/>
          </p:cNvSpPr>
          <p:nvPr/>
        </p:nvSpPr>
        <p:spPr bwMode="auto">
          <a:xfrm flipV="1">
            <a:off x="5181600" y="3013075"/>
            <a:ext cx="2160588" cy="720725"/>
          </a:xfrm>
          <a:prstGeom prst="rect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endParaRPr lang="en-US" altLang="zh-CN" sz="1600">
              <a:latin typeface="Gill Sans"/>
              <a:ea typeface="Gill Sans"/>
              <a:cs typeface="Gill Sans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867400" y="3124200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None/>
            </a:pPr>
            <a:r>
              <a:rPr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Gill Sans"/>
              </a:rPr>
              <a:t>堆</a:t>
            </a:r>
            <a:endParaRPr lang="en-US" altLang="zh-CN" sz="2800" b="1">
              <a:solidFill>
                <a:schemeClr val="tx1"/>
              </a:solidFill>
              <a:latin typeface="黑体" pitchFamily="49" charset="-122"/>
              <a:ea typeface="黑体" pitchFamily="49" charset="-122"/>
              <a:cs typeface="Gill Sans"/>
            </a:endParaRPr>
          </a:p>
        </p:txBody>
      </p:sp>
      <p:sp>
        <p:nvSpPr>
          <p:cNvPr id="19" name="Rectangle 53"/>
          <p:cNvSpPr>
            <a:spLocks noChangeArrowheads="1"/>
          </p:cNvSpPr>
          <p:nvPr/>
        </p:nvSpPr>
        <p:spPr bwMode="auto">
          <a:xfrm flipV="1">
            <a:off x="5181600" y="1981200"/>
            <a:ext cx="2160588" cy="720725"/>
          </a:xfrm>
          <a:prstGeom prst="rect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endParaRPr lang="en-US" altLang="zh-CN" sz="1600">
              <a:latin typeface="Gill Sans"/>
              <a:ea typeface="Gill Sans"/>
              <a:cs typeface="Gill Sans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867400" y="2057400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None/>
            </a:pPr>
            <a:r>
              <a:rPr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Gill Sans"/>
              </a:rPr>
              <a:t>栈</a:t>
            </a:r>
            <a:endParaRPr lang="en-US" altLang="zh-CN" sz="2800" b="1">
              <a:solidFill>
                <a:schemeClr val="tx1"/>
              </a:solidFill>
              <a:latin typeface="黑体" pitchFamily="49" charset="-122"/>
              <a:ea typeface="黑体" pitchFamily="49" charset="-122"/>
              <a:cs typeface="Gill Sans"/>
            </a:endParaRPr>
          </a:p>
        </p:txBody>
      </p:sp>
      <p:cxnSp>
        <p:nvCxnSpPr>
          <p:cNvPr id="21" name="Straight Arrow Connector 55"/>
          <p:cNvCxnSpPr>
            <a:cxnSpLocks noChangeShapeType="1"/>
          </p:cNvCxnSpPr>
          <p:nvPr/>
        </p:nvCxnSpPr>
        <p:spPr bwMode="auto">
          <a:xfrm>
            <a:off x="7086600" y="1990725"/>
            <a:ext cx="0" cy="8286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56"/>
          <p:cNvCxnSpPr>
            <a:cxnSpLocks noChangeShapeType="1"/>
          </p:cNvCxnSpPr>
          <p:nvPr/>
        </p:nvCxnSpPr>
        <p:spPr bwMode="auto">
          <a:xfrm flipV="1">
            <a:off x="7086600" y="2895600"/>
            <a:ext cx="0" cy="8286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矩形 15"/>
          <p:cNvSpPr>
            <a:spLocks noChangeArrowheads="1"/>
          </p:cNvSpPr>
          <p:nvPr/>
        </p:nvSpPr>
        <p:spPr bwMode="auto">
          <a:xfrm>
            <a:off x="2335213" y="5343525"/>
            <a:ext cx="1441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虚拟</a:t>
            </a:r>
            <a:r>
              <a:rPr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CPU</a:t>
            </a:r>
            <a:endParaRPr lang="zh-CN" altLang="en-US" sz="28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5465763" y="5343525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虚拟内存</a:t>
            </a:r>
          </a:p>
        </p:txBody>
      </p:sp>
      <p:sp>
        <p:nvSpPr>
          <p:cNvPr id="25" name="矩形 17"/>
          <p:cNvSpPr>
            <a:spLocks noChangeArrowheads="1"/>
          </p:cNvSpPr>
          <p:nvPr/>
        </p:nvSpPr>
        <p:spPr bwMode="auto">
          <a:xfrm>
            <a:off x="1362075" y="4303713"/>
            <a:ext cx="685800" cy="371475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EAX</a:t>
            </a:r>
            <a:endParaRPr lang="zh-CN" altLang="en-US" sz="1800" b="1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6" name="矩形 18"/>
          <p:cNvSpPr>
            <a:spLocks noChangeArrowheads="1"/>
          </p:cNvSpPr>
          <p:nvPr/>
        </p:nvSpPr>
        <p:spPr bwMode="auto">
          <a:xfrm>
            <a:off x="2203450" y="4303713"/>
            <a:ext cx="685800" cy="371475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EBX</a:t>
            </a:r>
            <a:endParaRPr lang="zh-CN" altLang="en-US" sz="1800" b="1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7" name="矩形 19"/>
          <p:cNvSpPr>
            <a:spLocks noChangeArrowheads="1"/>
          </p:cNvSpPr>
          <p:nvPr/>
        </p:nvSpPr>
        <p:spPr bwMode="auto">
          <a:xfrm>
            <a:off x="3044825" y="4303713"/>
            <a:ext cx="685800" cy="371475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ECX</a:t>
            </a:r>
            <a:endParaRPr lang="zh-CN" altLang="en-US" sz="1800" b="1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3886200" y="4303713"/>
            <a:ext cx="685800" cy="371475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EDX</a:t>
            </a:r>
            <a:endParaRPr lang="zh-CN" altLang="en-US" sz="1800" b="1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9" name="矩形 21"/>
          <p:cNvSpPr>
            <a:spLocks noChangeArrowheads="1"/>
          </p:cNvSpPr>
          <p:nvPr/>
        </p:nvSpPr>
        <p:spPr bwMode="auto">
          <a:xfrm>
            <a:off x="1362075" y="4786313"/>
            <a:ext cx="685800" cy="371475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ESP</a:t>
            </a:r>
            <a:endParaRPr lang="zh-CN" altLang="en-US" sz="1800" b="1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2203450" y="4786313"/>
            <a:ext cx="685800" cy="371475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EBP</a:t>
            </a:r>
            <a:endParaRPr lang="zh-CN" altLang="en-US" sz="1800" b="1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1" name="矩形 23"/>
          <p:cNvSpPr>
            <a:spLocks noChangeArrowheads="1"/>
          </p:cNvSpPr>
          <p:nvPr/>
        </p:nvSpPr>
        <p:spPr bwMode="auto">
          <a:xfrm>
            <a:off x="3044825" y="4786313"/>
            <a:ext cx="685800" cy="371475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ESI</a:t>
            </a:r>
            <a:endParaRPr lang="zh-CN" altLang="en-US" sz="1800" b="1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2" name="矩形 24"/>
          <p:cNvSpPr>
            <a:spLocks noChangeArrowheads="1"/>
          </p:cNvSpPr>
          <p:nvPr/>
        </p:nvSpPr>
        <p:spPr bwMode="auto">
          <a:xfrm>
            <a:off x="3886200" y="4786313"/>
            <a:ext cx="685800" cy="371475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EDI</a:t>
            </a:r>
            <a:endParaRPr lang="zh-CN" altLang="en-US" sz="1800" b="1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304800" y="1143000"/>
            <a:ext cx="8610600" cy="5410200"/>
            <a:chOff x="304800" y="1143000"/>
            <a:chExt cx="8686800" cy="5410200"/>
          </a:xfrm>
        </p:grpSpPr>
        <p:sp>
          <p:nvSpPr>
            <p:cNvPr id="34" name="椭圆 26"/>
            <p:cNvSpPr>
              <a:spLocks noChangeArrowheads="1"/>
            </p:cNvSpPr>
            <p:nvPr/>
          </p:nvSpPr>
          <p:spPr bwMode="auto">
            <a:xfrm>
              <a:off x="304800" y="1143000"/>
              <a:ext cx="8686800" cy="5410200"/>
            </a:xfrm>
            <a:prstGeom prst="ellipse">
              <a:avLst/>
            </a:prstGeom>
            <a:solidFill>
              <a:srgbClr val="E8B6E7">
                <a:alpha val="5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None/>
              </a:pPr>
              <a:endParaRPr lang="zh-CN" altLang="en-US" sz="180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35" name="矩形 27"/>
            <p:cNvSpPr>
              <a:spLocks noChangeArrowheads="1"/>
            </p:cNvSpPr>
            <p:nvPr/>
          </p:nvSpPr>
          <p:spPr bwMode="auto">
            <a:xfrm>
              <a:off x="1944593" y="2829580"/>
              <a:ext cx="225630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楚门的世界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6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进程！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838200" y="1828800"/>
            <a:ext cx="7543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操作系统需要知道程序想运行、在运行，这样才能给它调拨资源</a:t>
            </a:r>
            <a:endParaRPr kumimoji="1" lang="en-US" altLang="zh-CN" sz="4000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因此，为了对程序的运行进行组织和管理，操作系统提出了“进程”的概念。</a:t>
            </a:r>
            <a:endParaRPr kumimoji="1" lang="en-US" altLang="zh-CN" sz="4000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38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什么是进程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82613" y="1077913"/>
            <a:ext cx="7983537" cy="64633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600" b="1">
                <a:latin typeface="Times New Roman" pitchFamily="18" charset="0"/>
                <a:ea typeface="宋体" charset="-122"/>
                <a:cs typeface="Times New Roman" pitchFamily="18" charset="0"/>
              </a:rPr>
              <a:t>A  process  </a:t>
            </a:r>
            <a:r>
              <a:rPr kumimoji="1" lang="zh-CN" altLang="en-US" sz="3600" b="1">
                <a:latin typeface="Times New Roman" pitchFamily="18" charset="0"/>
                <a:ea typeface="宋体" charset="-122"/>
                <a:cs typeface="Times New Roman" pitchFamily="18" charset="0"/>
              </a:rPr>
              <a:t>＝  </a:t>
            </a:r>
            <a:r>
              <a:rPr kumimoji="1" lang="en-US" altLang="zh-CN" sz="3600" b="1">
                <a:latin typeface="Times New Roman" pitchFamily="18" charset="0"/>
                <a:ea typeface="宋体" charset="-122"/>
                <a:cs typeface="Times New Roman" pitchFamily="18" charset="0"/>
              </a:rPr>
              <a:t>a  program  in  execution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82600" y="1811338"/>
            <a:ext cx="8401050" cy="474591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ea typeface="宋体" charset="-122"/>
              </a:rPr>
              <a:t>一个进程应该包括：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2800" b="1">
                <a:ea typeface="宋体" charset="-122"/>
              </a:rPr>
              <a:t>  程序的代码；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2800" b="1">
                <a:ea typeface="宋体" charset="-122"/>
              </a:rPr>
              <a:t>  程序的数据；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2800" b="1">
                <a:ea typeface="宋体" charset="-122"/>
              </a:rPr>
              <a:t>  </a:t>
            </a:r>
            <a:r>
              <a:rPr kumimoji="1" lang="en-US" altLang="zh-CN" sz="2800" b="1">
                <a:ea typeface="宋体" charset="-122"/>
              </a:rPr>
              <a:t>CPU</a:t>
            </a:r>
            <a:r>
              <a:rPr kumimoji="1" lang="zh-CN" altLang="en-US" sz="2800" b="1">
                <a:ea typeface="宋体" charset="-122"/>
              </a:rPr>
              <a:t>寄存器的值，如</a:t>
            </a:r>
            <a:r>
              <a:rPr kumimoji="1" lang="en-US" altLang="zh-CN" sz="2800" b="1">
                <a:ea typeface="宋体" charset="-122"/>
              </a:rPr>
              <a:t>PC</a:t>
            </a:r>
            <a:r>
              <a:rPr kumimoji="1" lang="zh-CN" altLang="en-US" sz="2800" b="1">
                <a:ea typeface="宋体" charset="-122"/>
              </a:rPr>
              <a:t>，用来指示下一条将运行</a:t>
            </a:r>
            <a:br>
              <a:rPr kumimoji="1" lang="zh-CN" altLang="en-US" sz="2800" b="1">
                <a:ea typeface="宋体" charset="-122"/>
              </a:rPr>
            </a:br>
            <a:r>
              <a:rPr kumimoji="1" lang="zh-CN" altLang="en-US" sz="2800" b="1">
                <a:ea typeface="宋体" charset="-122"/>
              </a:rPr>
              <a:t>     的指令、通用寄存器等；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2800" b="1">
                <a:ea typeface="宋体" charset="-122"/>
              </a:rPr>
              <a:t>  堆、栈；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2800" b="1">
                <a:ea typeface="宋体" charset="-122"/>
              </a:rPr>
              <a:t>  一组系统资源（如地址空间、打开的文件）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kumimoji="1" lang="zh-CN" altLang="en-US" sz="2800" b="1">
                <a:ea typeface="宋体" charset="-122"/>
              </a:rPr>
              <a:t>        总之，进程包含了正在运行的一个程序的所有</a:t>
            </a:r>
            <a:br>
              <a:rPr kumimoji="1" lang="zh-CN" altLang="en-US" sz="2800" b="1">
                <a:ea typeface="宋体" charset="-122"/>
              </a:rPr>
            </a:br>
            <a:r>
              <a:rPr kumimoji="1" lang="zh-CN" altLang="en-US" sz="2800" b="1">
                <a:ea typeface="宋体" charset="-122"/>
              </a:rPr>
              <a:t>状态信息。</a:t>
            </a:r>
          </a:p>
        </p:txBody>
      </p:sp>
    </p:spTree>
    <p:extLst>
      <p:ext uri="{BB962C8B-B14F-4D97-AF65-F5344CB8AC3E}">
        <p14:creationId xmlns:p14="http://schemas.microsoft.com/office/powerpoint/2010/main" val="308657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</a:t>
            </a:r>
            <a:r>
              <a:rPr kumimoji="1" lang="en-US" altLang="zh-CN" smtClean="0">
                <a:ea typeface="黑体" pitchFamily="49" charset="-122"/>
              </a:rPr>
              <a:t>≠</a:t>
            </a:r>
            <a:r>
              <a:rPr lang="zh-CN" altLang="en-US" smtClean="0"/>
              <a:t>程序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1300163"/>
            <a:ext cx="7772400" cy="203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kumimoji="1"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A program is C statements or commands</a:t>
            </a:r>
            <a:br>
              <a:rPr kumimoji="1"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kumimoji="1" lang="zh-CN" altLang="en-US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静态的；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kumimoji="1"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A process is program + running context</a:t>
            </a:r>
            <a:br>
              <a:rPr kumimoji="1"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kumimoji="1" lang="zh-CN" altLang="en-US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动态的</a:t>
            </a: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414713"/>
            <a:ext cx="3200400" cy="2895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main( )</a:t>
            </a:r>
            <a:b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…..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A( )</a:t>
            </a:r>
            <a:b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…..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lang="en-US" altLang="zh-CN" sz="24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PROGRAM</a:t>
            </a:r>
            <a:endParaRPr lang="en-US" altLang="zh-CN" sz="2000" b="1">
              <a:solidFill>
                <a:srgbClr val="2B166E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800600" y="3414713"/>
            <a:ext cx="3200400" cy="2895600"/>
            <a:chOff x="3024" y="2151"/>
            <a:chExt cx="2016" cy="1824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024" y="2151"/>
              <a:ext cx="2016" cy="18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main( )</a:t>
              </a:r>
              <a:b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</a:b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{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…..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}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A( )</a:t>
              </a:r>
              <a:b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</a:b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{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…..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}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	</a:t>
              </a:r>
              <a:r>
                <a:rPr lang="en-US" altLang="zh-CN" sz="24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PROCESS</a:t>
              </a:r>
              <a:endPara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176" y="2247"/>
              <a:ext cx="72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heap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176" y="2727"/>
              <a:ext cx="72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0"/>
                </a:spcBef>
                <a:buNone/>
              </a:pPr>
              <a:r>
                <a:rPr lang="zh-CN" altLang="en-US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   </a:t>
              </a: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Stack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 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Main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118" y="3423"/>
              <a:ext cx="9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Registers,PC</a:t>
              </a:r>
            </a:p>
          </p:txBody>
        </p:sp>
      </p:grp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52400" y="5800737"/>
            <a:ext cx="1718740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zh-CN" altLang="en-US" sz="2400" b="1">
                <a:solidFill>
                  <a:srgbClr val="FF0000"/>
                </a:solidFill>
                <a:ea typeface="宋体" charset="-122"/>
              </a:rPr>
              <a:t>举例 </a:t>
            </a:r>
            <a:endParaRPr kumimoji="1" lang="en-US" altLang="zh-CN" sz="2400" b="1" smtClean="0">
              <a:solidFill>
                <a:srgbClr val="FF0000"/>
              </a:solidFill>
              <a:ea typeface="宋体" charset="-122"/>
            </a:endParaRPr>
          </a:p>
          <a:p>
            <a:pPr>
              <a:buFont typeface="Wingdings" pitchFamily="2" charset="2"/>
              <a:buChar char="l"/>
            </a:pPr>
            <a:r>
              <a:rPr kumimoji="1" lang="en-US" altLang="zh-CN" sz="2400" b="1" smtClean="0">
                <a:solidFill>
                  <a:srgbClr val="FF0000"/>
                </a:solidFill>
                <a:ea typeface="宋体" charset="-122"/>
              </a:rPr>
              <a:t>Java</a:t>
            </a:r>
            <a:r>
              <a:rPr kumimoji="1" lang="zh-CN" altLang="en-US" sz="2400" b="1" smtClean="0">
                <a:solidFill>
                  <a:srgbClr val="FF0000"/>
                </a:solidFill>
                <a:ea typeface="宋体" charset="-122"/>
              </a:rPr>
              <a:t>进程</a:t>
            </a:r>
            <a:endParaRPr kumimoji="1" lang="zh-CN" altLang="en-US" sz="2400" b="1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进程的并行运行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8" name="Picture 5" descr="2-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713" y="1220788"/>
            <a:ext cx="8258175" cy="389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78100" y="5834063"/>
            <a:ext cx="4257675" cy="519112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ea typeface="楷体_GB2312" pitchFamily="49" charset="-122"/>
              </a:rPr>
              <a:t>四个进程</a:t>
            </a:r>
            <a:r>
              <a:rPr kumimoji="1" lang="zh-CN" altLang="en-US" sz="2800" b="1" smtClean="0">
                <a:ea typeface="楷体_GB2312" pitchFamily="49" charset="-122"/>
              </a:rPr>
              <a:t>在同时运行</a:t>
            </a:r>
            <a:endParaRPr kumimoji="1" lang="zh-CN" altLang="en-US" sz="2800" b="1">
              <a:ea typeface="楷体_GB2312" pitchFamily="49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39888" y="5245100"/>
            <a:ext cx="6281737" cy="338554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1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（本图摘自</a:t>
            </a:r>
            <a:r>
              <a:rPr kumimoji="1" lang="en-US" altLang="zh-CN" sz="1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Andrew S. Tanenbaum</a:t>
            </a:r>
            <a:r>
              <a:rPr kumimoji="1" lang="zh-CN" altLang="en-US" sz="1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 “</a:t>
            </a:r>
            <a:r>
              <a:rPr kumimoji="1" lang="en-US" altLang="zh-CN" sz="1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Modern Operating Systems”</a:t>
            </a:r>
            <a:r>
              <a:rPr kumimoji="1" lang="zh-CN" altLang="en-US" sz="1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711450" y="4195763"/>
            <a:ext cx="308610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zh-CN" altLang="en-US" sz="2400" b="1">
                <a:solidFill>
                  <a:srgbClr val="FF0000"/>
                </a:solidFill>
                <a:ea typeface="宋体" charset="-122"/>
              </a:rPr>
              <a:t>如何实现</a:t>
            </a:r>
            <a:r>
              <a:rPr kumimoji="1" lang="zh-CN" altLang="en-US" sz="2400" b="1" smtClean="0">
                <a:solidFill>
                  <a:srgbClr val="FF0000"/>
                </a:solidFill>
                <a:ea typeface="宋体" charset="-122"/>
              </a:rPr>
              <a:t>逻辑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CPU</a:t>
            </a:r>
            <a:r>
              <a:rPr kumimoji="1" lang="zh-CN" altLang="en-US" sz="2400" b="1" smtClean="0">
                <a:solidFill>
                  <a:srgbClr val="FF0000"/>
                </a:solidFill>
                <a:ea typeface="宋体" charset="-122"/>
              </a:rPr>
              <a:t>？ </a:t>
            </a:r>
            <a:endParaRPr kumimoji="1" lang="zh-CN" altLang="en-US" sz="2400" b="1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进程的状态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8613" y="2185988"/>
            <a:ext cx="8458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FF"/>
              </a:buClr>
              <a:buNone/>
            </a:pPr>
            <a:r>
              <a:rPr kumimoji="1" lang="zh-CN" altLang="en-US" sz="3600" b="1">
                <a:latin typeface="宋体" charset="-122"/>
                <a:ea typeface="宋体" charset="-122"/>
              </a:rPr>
              <a:t>进程的三种基本状态：</a:t>
            </a:r>
          </a:p>
          <a:p>
            <a:pPr eaLnBrk="1" hangingPunct="1">
              <a:spcBef>
                <a:spcPct val="50000"/>
              </a:spcBef>
              <a:buClr>
                <a:srgbClr val="FF00FF"/>
              </a:buClr>
              <a:buNone/>
            </a:pPr>
            <a:r>
              <a:rPr kumimoji="1" lang="zh-CN" altLang="en-US" sz="3600" b="1">
                <a:latin typeface="宋体" charset="-122"/>
                <a:ea typeface="宋体" charset="-122"/>
              </a:rPr>
              <a:t>   进程在生命结束前处于且仅处于三种基本状态之一，不同系统设置的进程状态数目不同。</a:t>
            </a: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进程的状态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1938" y="1739900"/>
            <a:ext cx="8686800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运行状态（</a:t>
            </a:r>
            <a:r>
              <a:rPr kumimoji="1" lang="en-US" altLang="zh-CN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Running</a:t>
            </a:r>
            <a:r>
              <a:rPr kumimoji="1" lang="zh-CN" altLang="en-US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）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：进程占有</a:t>
            </a:r>
            <a:r>
              <a:rPr kumimoji="1" lang="en-US" altLang="zh-CN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CPU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，并在</a:t>
            </a:r>
            <a:r>
              <a:rPr kumimoji="1" lang="en-US" altLang="zh-CN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CPU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上运行。处于此状态的进程数目小于等于</a:t>
            </a:r>
            <a:r>
              <a:rPr kumimoji="1" lang="en-US" altLang="zh-CN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CPU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的数目。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就绪状态（</a:t>
            </a:r>
            <a:r>
              <a:rPr kumimoji="1" lang="en-US" altLang="zh-CN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Ready</a:t>
            </a:r>
            <a:r>
              <a:rPr kumimoji="1" lang="zh-CN" altLang="en-US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）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：进程已经具备运行条件，但由于</a:t>
            </a:r>
            <a:r>
              <a:rPr kumimoji="1" lang="en-US" altLang="zh-CN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CPU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忙暂时不能运行，只要分得</a:t>
            </a:r>
            <a:r>
              <a:rPr kumimoji="1" lang="en-US" altLang="zh-CN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CPU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即可执行；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阻塞状态（</a:t>
            </a:r>
            <a:r>
              <a:rPr kumimoji="1" lang="en-US" altLang="zh-CN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Blocked</a:t>
            </a:r>
            <a:r>
              <a:rPr kumimoji="1" lang="zh-CN" altLang="en-US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）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：指进程因等待某种事件的发生而暂时不能运行的状态（如</a:t>
            </a:r>
            <a:r>
              <a:rPr kumimoji="1" lang="en-US" altLang="zh-CN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I/O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操作或进程同步）</a:t>
            </a:r>
            <a:r>
              <a:rPr kumimoji="1" lang="en-US" altLang="zh-CN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,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此时，即使</a:t>
            </a:r>
            <a:r>
              <a:rPr kumimoji="1" lang="en-US" altLang="zh-CN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CPU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空闲，该进程也不能运行。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22663" y="5521325"/>
            <a:ext cx="20208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修理自行车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状态转换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" y="1350962"/>
            <a:ext cx="8723312" cy="4052888"/>
            <a:chOff x="135" y="576"/>
            <a:chExt cx="5495" cy="2553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135" y="576"/>
            <a:ext cx="5495" cy="2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r:id="rId3" imgW="11266667" imgH="2619048" progId="PBrush">
                    <p:embed/>
                  </p:oleObj>
                </mc:Choice>
                <mc:Fallback>
                  <p:oleObj r:id="rId3" imgW="11266667" imgH="2619048" progId="PBrush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" y="576"/>
                          <a:ext cx="5495" cy="2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18" y="2916"/>
              <a:ext cx="4435" cy="213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16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（本图摘自</a:t>
              </a:r>
              <a:r>
                <a:rPr kumimoji="1" lang="en-US" altLang="zh-CN" sz="16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Andrew S. Tanenbaum</a:t>
              </a:r>
              <a:r>
                <a:rPr kumimoji="1" lang="zh-CN" altLang="en-US" sz="16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： “</a:t>
              </a:r>
              <a:r>
                <a:rPr kumimoji="1" lang="en-US" altLang="zh-CN" sz="16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Modern Operating Systems”</a:t>
              </a:r>
              <a:r>
                <a:rPr kumimoji="1" lang="zh-CN" altLang="en-US" sz="16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，下同）</a:t>
              </a: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00400" y="5867400"/>
            <a:ext cx="396134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ea typeface="宋体" charset="-122"/>
              </a:rPr>
              <a:t>此</a:t>
            </a:r>
            <a:r>
              <a:rPr kumimoji="1" lang="en-US" altLang="zh-CN" sz="2400" b="1">
                <a:solidFill>
                  <a:srgbClr val="0000FF"/>
                </a:solidFill>
                <a:ea typeface="宋体" charset="-122"/>
              </a:rPr>
              <a:t>PPT</a:t>
            </a:r>
            <a:r>
              <a:rPr kumimoji="1" lang="zh-CN" altLang="en-US" sz="2400" b="1">
                <a:solidFill>
                  <a:srgbClr val="0000FF"/>
                </a:solidFill>
                <a:ea typeface="宋体" charset="-122"/>
              </a:rPr>
              <a:t>程序处于什么状态 </a:t>
            </a:r>
            <a:r>
              <a:rPr kumimoji="1" lang="zh-CN" altLang="en-US" sz="2400" b="1" smtClean="0">
                <a:solidFill>
                  <a:srgbClr val="0000FF"/>
                </a:solidFill>
                <a:ea typeface="宋体" charset="-122"/>
              </a:rPr>
              <a:t>？</a:t>
            </a:r>
            <a:endParaRPr kumimoji="1" lang="zh-CN" altLang="en-US" sz="2400" b="1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476375" y="2598738"/>
            <a:ext cx="131763" cy="714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</a:t>
            </a:r>
            <a:r>
              <a:rPr lang="en-US" altLang="zh-CN" smtClean="0"/>
              <a:t>(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4025" y="2236788"/>
            <a:ext cx="8467383" cy="280076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自</a:t>
            </a:r>
            <a:r>
              <a:rPr kumimoji="1"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20</a:t>
            </a:r>
            <a:r>
              <a:rPr kumimoji="1"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世纪</a:t>
            </a:r>
            <a:r>
              <a:rPr kumimoji="1"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60</a:t>
            </a:r>
            <a:r>
              <a:rPr kumimoji="1" lang="zh-CN" altLang="en-US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年代提出进程概念以来，在</a:t>
            </a:r>
            <a:r>
              <a:rPr kumimoji="1"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操作</a:t>
            </a:r>
            <a:endParaRPr kumimoji="1" lang="zh-CN" altLang="en-US" sz="3200" b="1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系统中一直是</a:t>
            </a:r>
            <a:r>
              <a:rPr kumimoji="1" lang="zh-CN" altLang="en-US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以</a:t>
            </a:r>
            <a:r>
              <a:rPr kumimoji="1"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进程为</a:t>
            </a:r>
            <a:r>
              <a:rPr kumimoji="1" lang="zh-CN" altLang="en-US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独立运行的基本单位</a:t>
            </a:r>
            <a:r>
              <a:rPr kumimoji="1"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endParaRPr kumimoji="1" lang="zh-CN" altLang="en-US" sz="3200" b="1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直到</a:t>
            </a:r>
            <a:r>
              <a:rPr kumimoji="1"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80</a:t>
            </a:r>
            <a:r>
              <a:rPr kumimoji="1" lang="zh-CN" altLang="en-US" sz="3200" b="1">
                <a:ea typeface="宋体" charset="-122"/>
              </a:rPr>
              <a:t>年代中期，人们又</a:t>
            </a:r>
            <a:r>
              <a:rPr kumimoji="1" lang="zh-CN" altLang="en-US" sz="3200" b="1" smtClean="0">
                <a:ea typeface="宋体" charset="-122"/>
              </a:rPr>
              <a:t>提出更</a:t>
            </a:r>
            <a:r>
              <a:rPr kumimoji="1" lang="zh-CN" altLang="en-US" sz="3200" b="1">
                <a:ea typeface="宋体" charset="-122"/>
              </a:rPr>
              <a:t>小的能独立运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>
                <a:ea typeface="宋体" charset="-122"/>
              </a:rPr>
              <a:t>行的基本单位 </a:t>
            </a:r>
            <a:r>
              <a:rPr kumimoji="1" lang="zh-CN" altLang="en-US" sz="3200" b="1">
                <a:ea typeface="宋体" charset="-122"/>
                <a:sym typeface="Symbol" pitchFamily="18" charset="2"/>
              </a:rPr>
              <a:t> 线程。</a:t>
            </a: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 </a:t>
            </a:r>
            <a:r>
              <a:rPr lang="zh-CN" altLang="en-US" smtClean="0"/>
              <a:t>线程？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4025" y="1946275"/>
            <a:ext cx="8158163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 dirty="0">
                <a:solidFill>
                  <a:srgbClr val="2B166E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anose="02010600030101010101" pitchFamily="2" charset="-122"/>
              </a:rPr>
              <a:t>案例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anose="02010600030101010101" pitchFamily="2" charset="-122"/>
              </a:rPr>
              <a:t>】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anose="02010600030101010101" pitchFamily="2" charset="-122"/>
              </a:rPr>
              <a:t>编写一个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anose="02010600030101010101" pitchFamily="2" charset="-122"/>
              </a:rPr>
              <a:t>MP3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anose="02010600030101010101" pitchFamily="2" charset="-122"/>
              </a:rPr>
              <a:t>播放软件。核心功能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 dirty="0">
                <a:solidFill>
                  <a:srgbClr val="2B166E"/>
                </a:solidFill>
                <a:ea typeface="宋体" panose="02010600030101010101" pitchFamily="2" charset="-122"/>
              </a:rPr>
              <a:t>模块有三个：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 dirty="0">
                <a:solidFill>
                  <a:srgbClr val="2B166E"/>
                </a:solidFill>
                <a:ea typeface="宋体" panose="02010600030101010101" pitchFamily="2" charset="-122"/>
              </a:rPr>
              <a:t>（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anose="02010600030101010101" pitchFamily="2" charset="-122"/>
              </a:rPr>
              <a:t>1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anose="02010600030101010101" pitchFamily="2" charset="-122"/>
              </a:rPr>
              <a:t>）从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anose="02010600030101010101" pitchFamily="2" charset="-122"/>
              </a:rPr>
              <a:t>MP3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anose="02010600030101010101" pitchFamily="2" charset="-122"/>
              </a:rPr>
              <a:t>音频文件当中读取数据；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 dirty="0">
                <a:solidFill>
                  <a:srgbClr val="2B166E"/>
                </a:solidFill>
                <a:ea typeface="宋体" panose="02010600030101010101" pitchFamily="2" charset="-122"/>
              </a:rPr>
              <a:t>（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anose="02010600030101010101" pitchFamily="2" charset="-122"/>
              </a:rPr>
              <a:t>）对数据进行解压缩；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 dirty="0">
                <a:solidFill>
                  <a:srgbClr val="2B166E"/>
                </a:solidFill>
                <a:ea typeface="宋体" panose="02010600030101010101" pitchFamily="2" charset="-122"/>
              </a:rPr>
              <a:t>（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anose="02010600030101010101" pitchFamily="2" charset="-122"/>
              </a:rPr>
              <a:t>3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anose="02010600030101010101" pitchFamily="2" charset="-122"/>
              </a:rPr>
              <a:t>）把解压缩后的音频数据播放出来。</a:t>
            </a: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进程与线程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214674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 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 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线程间的数据共享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26564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线程间的互斥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线程调度与优先级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40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41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单进程的实现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2650" y="1250950"/>
            <a:ext cx="3860800" cy="53101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  <a:t>main( )</a:t>
            </a:r>
            <a:b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  <a:t>        while(TRUE</a:t>
            </a:r>
            <a:r>
              <a:rPr lang="zh-CN" altLang="en-US" sz="2800" b="1">
                <a:solidFill>
                  <a:srgbClr val="2B166E"/>
                </a:solidFill>
                <a:ea typeface="宋体" panose="02010600030101010101" pitchFamily="2" charset="-122"/>
              </a:rPr>
              <a:t>）</a:t>
            </a:r>
            <a:br>
              <a:rPr lang="zh-CN" altLang="en-US" sz="28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zh-CN" altLang="en-US" sz="2800" b="1">
                <a:solidFill>
                  <a:srgbClr val="2B166E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  <a:t>{</a:t>
            </a:r>
          </a:p>
          <a:p>
            <a:pPr>
              <a:buNone/>
            </a:pPr>
            <a: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  <a:t>              Read( );</a:t>
            </a:r>
            <a:b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  <a:t>              Decompress( );</a:t>
            </a:r>
            <a:b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  <a:t>              Play( );</a:t>
            </a:r>
            <a:b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  <a:t>         }</a:t>
            </a:r>
          </a:p>
          <a:p>
            <a:pPr>
              <a:buNone/>
            </a:pPr>
            <a: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  <a:t>}</a:t>
            </a:r>
          </a:p>
          <a:p>
            <a:pPr>
              <a:buNone/>
            </a:pPr>
            <a: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  <a:t>Read( ) { … }</a:t>
            </a:r>
            <a:b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  <a:t>Decompress( ) { … }</a:t>
            </a:r>
          </a:p>
          <a:p>
            <a:pPr>
              <a:buNone/>
            </a:pPr>
            <a:r>
              <a:rPr lang="en-US" altLang="zh-CN" sz="2800" b="1">
                <a:solidFill>
                  <a:srgbClr val="2B166E"/>
                </a:solidFill>
                <a:ea typeface="宋体" panose="02010600030101010101" pitchFamily="2" charset="-122"/>
              </a:rPr>
              <a:t>Play( ) { … }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937125" y="1412875"/>
            <a:ext cx="414728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 dirty="0">
                <a:solidFill>
                  <a:srgbClr val="2B166E"/>
                </a:solidFill>
                <a:ea typeface="宋体" panose="02010600030101010101" pitchFamily="2" charset="-122"/>
              </a:rPr>
              <a:t>问题：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播放</a:t>
            </a:r>
            <a:r>
              <a:rPr kumimoji="1"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出来的声音能</a:t>
            </a:r>
            <a:br>
              <a:rPr kumimoji="1"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kumimoji="1"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否</a:t>
            </a:r>
            <a:r>
              <a:rPr kumimoji="1"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连贯？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各个</a:t>
            </a:r>
            <a:r>
              <a:rPr kumimoji="1"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函数之间不是</a:t>
            </a:r>
            <a:br>
              <a:rPr kumimoji="1"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kumimoji="1"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并发</a:t>
            </a:r>
            <a:r>
              <a:rPr kumimoji="1"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执行，影响资</a:t>
            </a:r>
            <a:br>
              <a:rPr kumimoji="1"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kumimoji="1"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源</a:t>
            </a:r>
            <a:r>
              <a:rPr kumimoji="1"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的使用效率；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9213" y="2992438"/>
            <a:ext cx="2120900" cy="957262"/>
            <a:chOff x="31" y="1901"/>
            <a:chExt cx="1336" cy="603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52" y="1901"/>
              <a:ext cx="1300" cy="327"/>
              <a:chOff x="52" y="1901"/>
              <a:chExt cx="1300" cy="327"/>
            </a:xfrm>
          </p:grpSpPr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H="1">
                <a:off x="491" y="2075"/>
                <a:ext cx="86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52" y="1901"/>
                <a:ext cx="43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kumimoji="1" lang="en-US" altLang="zh-CN" sz="28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I/O</a:t>
                </a:r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31" y="2177"/>
              <a:ext cx="1336" cy="327"/>
              <a:chOff x="31" y="2177"/>
              <a:chExt cx="1336" cy="327"/>
            </a:xfrm>
          </p:grpSpPr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 flipH="1">
                <a:off x="590" y="2351"/>
                <a:ext cx="77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2" name="Text Box 14"/>
              <p:cNvSpPr txBox="1">
                <a:spLocks noChangeArrowheads="1"/>
              </p:cNvSpPr>
              <p:nvPr/>
            </p:nvSpPr>
            <p:spPr bwMode="auto">
              <a:xfrm>
                <a:off x="31" y="2177"/>
                <a:ext cx="57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kumimoji="1" lang="en-US" altLang="zh-CN" sz="28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CPU</a:t>
                </a:r>
              </a:p>
            </p:txBody>
          </p:sp>
        </p:grpSp>
      </p:grp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138738" y="5437188"/>
            <a:ext cx="3214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youtube</a:t>
            </a:r>
            <a:r>
              <a:rPr kumimoji="1"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的状态栏</a:t>
            </a:r>
          </a:p>
        </p:txBody>
      </p:sp>
    </p:spTree>
    <p:extLst>
      <p:ext uri="{BB962C8B-B14F-4D97-AF65-F5344CB8AC3E}">
        <p14:creationId xmlns:p14="http://schemas.microsoft.com/office/powerpoint/2010/main" val="263186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在线视频播放的</a:t>
            </a:r>
            <a:r>
              <a:rPr lang="zh-CN" altLang="en-US" dirty="0" smtClean="0"/>
              <a:t>进度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17" name="图片 1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5133" y="1600200"/>
            <a:ext cx="745066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食堂的麻辣烫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5" name="图片 4" descr="未命名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447800"/>
            <a:ext cx="60198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多进程的实现方法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8300" y="1346516"/>
            <a:ext cx="2460930" cy="363791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400" b="1">
                <a:solidFill>
                  <a:srgbClr val="2B166E"/>
                </a:solidFill>
                <a:ea typeface="宋体" panose="02010600030101010101" pitchFamily="2" charset="-122"/>
              </a:rPr>
              <a:t>程序</a:t>
            </a: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1</a:t>
            </a:r>
            <a:b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main( )</a:t>
            </a:r>
            <a:b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    while(TRUE</a:t>
            </a:r>
            <a:r>
              <a:rPr lang="zh-CN" altLang="en-US" sz="2400" b="1">
                <a:solidFill>
                  <a:srgbClr val="2B166E"/>
                </a:solidFill>
                <a:ea typeface="宋体" panose="02010600030101010101" pitchFamily="2" charset="-122"/>
              </a:rPr>
              <a:t>）</a:t>
            </a:r>
            <a:br>
              <a:rPr lang="zh-CN" altLang="en-US" sz="24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zh-CN" altLang="en-US" sz="2400" b="1">
                <a:solidFill>
                  <a:srgbClr val="2B166E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{</a:t>
            </a:r>
          </a:p>
          <a:p>
            <a:pPr>
              <a:buNone/>
            </a:pP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          Read( );</a:t>
            </a:r>
            <a:b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     }</a:t>
            </a:r>
          </a:p>
          <a:p>
            <a:pPr>
              <a:buNone/>
            </a:pP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}</a:t>
            </a:r>
          </a:p>
          <a:p>
            <a:pPr>
              <a:buNone/>
            </a:pP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Read( ) { … }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9400" y="5203825"/>
            <a:ext cx="631615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问题：进程之间如何通信，共享数据</a:t>
            </a:r>
            <a:r>
              <a:rPr kumimoji="1" lang="zh-CN" altLang="en-US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？</a:t>
            </a:r>
            <a:endParaRPr kumimoji="1" lang="en-US" altLang="zh-CN" sz="2800" b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			</a:t>
            </a:r>
            <a:r>
              <a:rPr kumimoji="1" lang="zh-CN" altLang="en-US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地址空间不同！</a:t>
            </a:r>
            <a:endParaRPr kumimoji="1" lang="zh-CN" altLang="en-US" sz="2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96025" y="1346516"/>
            <a:ext cx="2460930" cy="363791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400" b="1">
                <a:solidFill>
                  <a:srgbClr val="2B166E"/>
                </a:solidFill>
                <a:ea typeface="宋体" panose="02010600030101010101" pitchFamily="2" charset="-122"/>
              </a:rPr>
              <a:t>程序</a:t>
            </a: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3</a:t>
            </a:r>
            <a:b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main( )</a:t>
            </a:r>
            <a:b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    while(TRUE</a:t>
            </a:r>
            <a:r>
              <a:rPr lang="zh-CN" altLang="en-US" sz="2400" b="1">
                <a:solidFill>
                  <a:srgbClr val="2B166E"/>
                </a:solidFill>
                <a:ea typeface="宋体" panose="02010600030101010101" pitchFamily="2" charset="-122"/>
              </a:rPr>
              <a:t>）</a:t>
            </a:r>
            <a:br>
              <a:rPr lang="zh-CN" altLang="en-US" sz="24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zh-CN" altLang="en-US" sz="2400" b="1">
                <a:solidFill>
                  <a:srgbClr val="2B166E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{</a:t>
            </a:r>
          </a:p>
          <a:p>
            <a:pPr>
              <a:buNone/>
            </a:pP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        Play( );</a:t>
            </a:r>
            <a:b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    }</a:t>
            </a:r>
          </a:p>
          <a:p>
            <a:pPr>
              <a:buNone/>
            </a:pP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}</a:t>
            </a:r>
          </a:p>
          <a:p>
            <a:pPr>
              <a:buNone/>
            </a:pP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Play( ) { … }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144838" y="1346516"/>
            <a:ext cx="2833661" cy="363791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400" b="1">
                <a:solidFill>
                  <a:srgbClr val="2B166E"/>
                </a:solidFill>
                <a:ea typeface="宋体" panose="02010600030101010101" pitchFamily="2" charset="-122"/>
              </a:rPr>
              <a:t>程序</a:t>
            </a: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2</a:t>
            </a:r>
            <a:b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main( )</a:t>
            </a:r>
            <a:b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    while(TRUE</a:t>
            </a:r>
            <a:r>
              <a:rPr lang="zh-CN" altLang="en-US" sz="2400" b="1">
                <a:solidFill>
                  <a:srgbClr val="2B166E"/>
                </a:solidFill>
                <a:ea typeface="宋体" panose="02010600030101010101" pitchFamily="2" charset="-122"/>
              </a:rPr>
              <a:t>）</a:t>
            </a:r>
            <a:br>
              <a:rPr lang="zh-CN" altLang="en-US" sz="24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zh-CN" altLang="en-US" sz="2400" b="1">
                <a:solidFill>
                  <a:srgbClr val="2B166E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{</a:t>
            </a:r>
          </a:p>
          <a:p>
            <a:pPr>
              <a:buNone/>
            </a:pP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        Decompress( );</a:t>
            </a:r>
            <a:b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     }</a:t>
            </a:r>
          </a:p>
          <a:p>
            <a:pPr>
              <a:buNone/>
            </a:pP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}</a:t>
            </a:r>
          </a:p>
          <a:p>
            <a:pPr>
              <a:buNone/>
            </a:pPr>
            <a:r>
              <a:rPr lang="en-US" altLang="zh-CN" sz="2400" b="1">
                <a:solidFill>
                  <a:srgbClr val="2B166E"/>
                </a:solidFill>
                <a:ea typeface="宋体" panose="02010600030101010101" pitchFamily="2" charset="-122"/>
              </a:rPr>
              <a:t>Decompress( ) { … }</a:t>
            </a: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016125" y="1303338"/>
            <a:ext cx="539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kumimoji="1" lang="zh-CN" altLang="en-US" sz="4000" dirty="0">
                <a:solidFill>
                  <a:srgbClr val="2B166E"/>
                </a:solidFill>
                <a:ea typeface="黑体" panose="02010609060101010101" pitchFamily="49" charset="-122"/>
              </a:rPr>
              <a:t>怎么来解决这些问题？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00100" y="2470150"/>
            <a:ext cx="7527925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rgbClr val="2B166E"/>
                </a:solidFill>
                <a:ea typeface="宋体" panose="02010600030101010101" pitchFamily="2" charset="-122"/>
              </a:rPr>
              <a:t>需要提出一种新的实体，满足以下特性：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rgbClr val="2B166E"/>
                </a:solidFill>
                <a:ea typeface="宋体" panose="02010600030101010101" pitchFamily="2" charset="-122"/>
              </a:rPr>
              <a:t>（</a:t>
            </a:r>
            <a:r>
              <a:rPr kumimoji="1" lang="en-US" altLang="zh-CN" sz="3200" b="1">
                <a:solidFill>
                  <a:srgbClr val="2B166E"/>
                </a:solidFill>
                <a:ea typeface="宋体" panose="02010600030101010101" pitchFamily="2" charset="-122"/>
              </a:rPr>
              <a:t>1</a:t>
            </a:r>
            <a:r>
              <a:rPr kumimoji="1" lang="zh-CN" altLang="en-US" sz="3200" b="1">
                <a:solidFill>
                  <a:srgbClr val="2B166E"/>
                </a:solidFill>
                <a:ea typeface="宋体" panose="02010600030101010101" pitchFamily="2" charset="-122"/>
              </a:rPr>
              <a:t>）实体之间可以并发地执行；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rgbClr val="2B166E"/>
                </a:solidFill>
                <a:ea typeface="宋体" panose="02010600030101010101" pitchFamily="2" charset="-122"/>
              </a:rPr>
              <a:t>（</a:t>
            </a:r>
            <a:r>
              <a:rPr kumimoji="1" lang="en-US" altLang="zh-CN" sz="3200" b="1">
                <a:solidFill>
                  <a:srgbClr val="2B166E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3200" b="1">
                <a:solidFill>
                  <a:srgbClr val="2B166E"/>
                </a:solidFill>
                <a:ea typeface="宋体" panose="02010600030101010101" pitchFamily="2" charset="-122"/>
              </a:rPr>
              <a:t>）实体之间共享相同的地址空间；</a:t>
            </a:r>
          </a:p>
          <a:p>
            <a:pPr eaLnBrk="1" hangingPunct="1">
              <a:spcBef>
                <a:spcPct val="50000"/>
              </a:spcBef>
              <a:buNone/>
            </a:pPr>
            <a:endParaRPr kumimoji="1" lang="zh-CN" altLang="en-US" sz="3200" b="1">
              <a:solidFill>
                <a:srgbClr val="2B166E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endParaRPr kumimoji="1" lang="zh-CN" altLang="en-US" sz="3200" b="1">
              <a:solidFill>
                <a:srgbClr val="2B166E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0738" y="5129213"/>
            <a:ext cx="5959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rgbClr val="2B166E"/>
                </a:solidFill>
                <a:ea typeface="宋体" panose="02010600030101010101" pitchFamily="2" charset="-122"/>
              </a:rPr>
              <a:t>这种实体就是：</a:t>
            </a:r>
            <a:r>
              <a:rPr kumimoji="1" lang="zh-CN" altLang="en-US" sz="3200" b="1">
                <a:solidFill>
                  <a:srgbClr val="660000"/>
                </a:solidFill>
                <a:ea typeface="黑体" panose="02010609060101010101" pitchFamily="49" charset="-122"/>
              </a:rPr>
              <a:t>线程</a:t>
            </a:r>
            <a:r>
              <a:rPr kumimoji="1" lang="zh-CN" altLang="en-US" sz="3200" b="1">
                <a:solidFill>
                  <a:srgbClr val="2B166E"/>
                </a:solidFill>
                <a:ea typeface="宋体" panose="02010600030101010101" pitchFamily="2" charset="-122"/>
              </a:rPr>
              <a:t>（</a:t>
            </a:r>
            <a:r>
              <a:rPr kumimoji="1" lang="en-US" altLang="zh-CN" sz="3200" b="1">
                <a:solidFill>
                  <a:srgbClr val="2B166E"/>
                </a:solidFill>
                <a:ea typeface="宋体" panose="02010600030101010101" pitchFamily="2" charset="-122"/>
              </a:rPr>
              <a:t>Thread</a:t>
            </a:r>
            <a:r>
              <a:rPr kumimoji="1" lang="zh-CN" altLang="en-US" sz="3200" b="1">
                <a:solidFill>
                  <a:srgbClr val="2B166E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什么是线程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2625" y="1778000"/>
            <a:ext cx="7802200" cy="3693319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Thread</a:t>
            </a:r>
            <a:r>
              <a:rPr kumimoji="1" lang="zh-CN" altLang="en-US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</a:t>
            </a:r>
            <a:r>
              <a:rPr kumimoji="1" lang="en-US" altLang="zh-CN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 sequential execution stream within</a:t>
            </a:r>
            <a:br>
              <a:rPr kumimoji="1" lang="en-US" altLang="zh-CN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kumimoji="1" lang="en-US" altLang="zh-CN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a process; 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A </a:t>
            </a:r>
            <a:r>
              <a:rPr kumimoji="1" lang="en-US" altLang="zh-CN" sz="3600" b="1">
                <a:solidFill>
                  <a:srgbClr val="66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thread</a:t>
            </a:r>
            <a:r>
              <a:rPr kumimoji="1" lang="en-US" altLang="zh-CN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of execution;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</a:t>
            </a:r>
            <a:r>
              <a:rPr kumimoji="1" lang="zh-CN" altLang="en-US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进程当中的一条执行流程。</a:t>
            </a:r>
          </a:p>
        </p:txBody>
      </p:sp>
    </p:spTree>
    <p:extLst>
      <p:ext uri="{BB962C8B-B14F-4D97-AF65-F5344CB8AC3E}">
        <p14:creationId xmlns:p14="http://schemas.microsoft.com/office/powerpoint/2010/main" val="36670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什么是线程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20788" y="1279525"/>
            <a:ext cx="6813550" cy="70167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4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进程  ＝  线程 ＋ 资源平台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89038" y="2062032"/>
            <a:ext cx="7291099" cy="235756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  <a:buNone/>
            </a:pPr>
            <a:r>
              <a:rPr kumimoji="1" lang="zh-CN" altLang="en-US" sz="3200" b="1">
                <a:solidFill>
                  <a:srgbClr val="2B166E"/>
                </a:solidFill>
                <a:ea typeface="宋体" charset="-122"/>
              </a:rPr>
              <a:t>优点：</a:t>
            </a:r>
          </a:p>
          <a:p>
            <a:pPr eaLnBrk="1" hangingPunct="1">
              <a:spcBef>
                <a:spcPts val="0"/>
              </a:spcBef>
              <a:buFontTx/>
              <a:buBlip>
                <a:blip r:embed="rId2"/>
              </a:buBlip>
            </a:pPr>
            <a:r>
              <a:rPr kumimoji="1" lang="zh-CN" altLang="en-US" sz="3200" b="1">
                <a:solidFill>
                  <a:srgbClr val="2B166E"/>
                </a:solidFill>
                <a:ea typeface="宋体" charset="-122"/>
              </a:rPr>
              <a:t>  一个进程中可以同时存在多个线程；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3200" b="1">
                <a:solidFill>
                  <a:srgbClr val="2B166E"/>
                </a:solidFill>
                <a:ea typeface="宋体" charset="-122"/>
              </a:rPr>
              <a:t>  各个线程之间可以并发地执行；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3200" b="1">
                <a:solidFill>
                  <a:srgbClr val="2B166E"/>
                </a:solidFill>
                <a:ea typeface="宋体" charset="-122"/>
              </a:rPr>
              <a:t>  各个线程之间可以共享地址空间。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08375" y="4619625"/>
            <a:ext cx="2017713" cy="1727200"/>
            <a:chOff x="2246" y="2990"/>
            <a:chExt cx="1271" cy="1088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46" y="2990"/>
              <a:ext cx="1271" cy="1088"/>
            </a:xfrm>
            <a:prstGeom prst="rect">
              <a:avLst/>
            </a:prstGeom>
            <a:solidFill>
              <a:srgbClr val="808080"/>
            </a:solidFill>
            <a:ln w="635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402" y="3138"/>
              <a:ext cx="249" cy="813"/>
            </a:xfrm>
            <a:custGeom>
              <a:avLst/>
              <a:gdLst>
                <a:gd name="T0" fmla="*/ 131 w 249"/>
                <a:gd name="T1" fmla="*/ 0 h 813"/>
                <a:gd name="T2" fmla="*/ 12 w 249"/>
                <a:gd name="T3" fmla="*/ 182 h 813"/>
                <a:gd name="T4" fmla="*/ 58 w 249"/>
                <a:gd name="T5" fmla="*/ 256 h 813"/>
                <a:gd name="T6" fmla="*/ 204 w 249"/>
                <a:gd name="T7" fmla="*/ 329 h 813"/>
                <a:gd name="T8" fmla="*/ 241 w 249"/>
                <a:gd name="T9" fmla="*/ 438 h 813"/>
                <a:gd name="T10" fmla="*/ 158 w 249"/>
                <a:gd name="T11" fmla="*/ 512 h 813"/>
                <a:gd name="T12" fmla="*/ 67 w 249"/>
                <a:gd name="T13" fmla="*/ 576 h 813"/>
                <a:gd name="T14" fmla="*/ 30 w 249"/>
                <a:gd name="T15" fmla="*/ 658 h 813"/>
                <a:gd name="T16" fmla="*/ 39 w 249"/>
                <a:gd name="T17" fmla="*/ 813 h 8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9"/>
                <a:gd name="T28" fmla="*/ 0 h 813"/>
                <a:gd name="T29" fmla="*/ 249 w 249"/>
                <a:gd name="T30" fmla="*/ 813 h 8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9" h="813">
                  <a:moveTo>
                    <a:pt x="131" y="0"/>
                  </a:moveTo>
                  <a:cubicBezTo>
                    <a:pt x="77" y="69"/>
                    <a:pt x="24" y="139"/>
                    <a:pt x="12" y="182"/>
                  </a:cubicBezTo>
                  <a:cubicBezTo>
                    <a:pt x="0" y="225"/>
                    <a:pt x="26" y="232"/>
                    <a:pt x="58" y="256"/>
                  </a:cubicBezTo>
                  <a:cubicBezTo>
                    <a:pt x="90" y="280"/>
                    <a:pt x="174" y="299"/>
                    <a:pt x="204" y="329"/>
                  </a:cubicBezTo>
                  <a:cubicBezTo>
                    <a:pt x="234" y="359"/>
                    <a:pt x="249" y="407"/>
                    <a:pt x="241" y="438"/>
                  </a:cubicBezTo>
                  <a:cubicBezTo>
                    <a:pt x="233" y="469"/>
                    <a:pt x="187" y="489"/>
                    <a:pt x="158" y="512"/>
                  </a:cubicBezTo>
                  <a:cubicBezTo>
                    <a:pt x="129" y="535"/>
                    <a:pt x="88" y="552"/>
                    <a:pt x="67" y="576"/>
                  </a:cubicBezTo>
                  <a:cubicBezTo>
                    <a:pt x="46" y="600"/>
                    <a:pt x="35" y="619"/>
                    <a:pt x="30" y="658"/>
                  </a:cubicBezTo>
                  <a:cubicBezTo>
                    <a:pt x="25" y="697"/>
                    <a:pt x="38" y="787"/>
                    <a:pt x="39" y="813"/>
                  </a:cubicBezTo>
                </a:path>
              </a:pathLst>
            </a:custGeom>
            <a:noFill/>
            <a:ln w="635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723" y="3135"/>
              <a:ext cx="249" cy="813"/>
            </a:xfrm>
            <a:custGeom>
              <a:avLst/>
              <a:gdLst>
                <a:gd name="T0" fmla="*/ 131 w 249"/>
                <a:gd name="T1" fmla="*/ 0 h 813"/>
                <a:gd name="T2" fmla="*/ 12 w 249"/>
                <a:gd name="T3" fmla="*/ 182 h 813"/>
                <a:gd name="T4" fmla="*/ 58 w 249"/>
                <a:gd name="T5" fmla="*/ 256 h 813"/>
                <a:gd name="T6" fmla="*/ 204 w 249"/>
                <a:gd name="T7" fmla="*/ 329 h 813"/>
                <a:gd name="T8" fmla="*/ 241 w 249"/>
                <a:gd name="T9" fmla="*/ 438 h 813"/>
                <a:gd name="T10" fmla="*/ 158 w 249"/>
                <a:gd name="T11" fmla="*/ 512 h 813"/>
                <a:gd name="T12" fmla="*/ 67 w 249"/>
                <a:gd name="T13" fmla="*/ 576 h 813"/>
                <a:gd name="T14" fmla="*/ 30 w 249"/>
                <a:gd name="T15" fmla="*/ 658 h 813"/>
                <a:gd name="T16" fmla="*/ 39 w 249"/>
                <a:gd name="T17" fmla="*/ 813 h 8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9"/>
                <a:gd name="T28" fmla="*/ 0 h 813"/>
                <a:gd name="T29" fmla="*/ 249 w 249"/>
                <a:gd name="T30" fmla="*/ 813 h 8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9" h="813">
                  <a:moveTo>
                    <a:pt x="131" y="0"/>
                  </a:moveTo>
                  <a:cubicBezTo>
                    <a:pt x="77" y="69"/>
                    <a:pt x="24" y="139"/>
                    <a:pt x="12" y="182"/>
                  </a:cubicBezTo>
                  <a:cubicBezTo>
                    <a:pt x="0" y="225"/>
                    <a:pt x="26" y="232"/>
                    <a:pt x="58" y="256"/>
                  </a:cubicBezTo>
                  <a:cubicBezTo>
                    <a:pt x="90" y="280"/>
                    <a:pt x="174" y="299"/>
                    <a:pt x="204" y="329"/>
                  </a:cubicBezTo>
                  <a:cubicBezTo>
                    <a:pt x="234" y="359"/>
                    <a:pt x="249" y="407"/>
                    <a:pt x="241" y="438"/>
                  </a:cubicBezTo>
                  <a:cubicBezTo>
                    <a:pt x="233" y="469"/>
                    <a:pt x="187" y="489"/>
                    <a:pt x="158" y="512"/>
                  </a:cubicBezTo>
                  <a:cubicBezTo>
                    <a:pt x="129" y="535"/>
                    <a:pt x="88" y="552"/>
                    <a:pt x="67" y="576"/>
                  </a:cubicBezTo>
                  <a:cubicBezTo>
                    <a:pt x="46" y="600"/>
                    <a:pt x="35" y="619"/>
                    <a:pt x="30" y="658"/>
                  </a:cubicBezTo>
                  <a:cubicBezTo>
                    <a:pt x="25" y="697"/>
                    <a:pt x="38" y="787"/>
                    <a:pt x="39" y="813"/>
                  </a:cubicBezTo>
                </a:path>
              </a:pathLst>
            </a:custGeom>
            <a:noFill/>
            <a:ln w="635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065" y="3135"/>
              <a:ext cx="249" cy="813"/>
            </a:xfrm>
            <a:custGeom>
              <a:avLst/>
              <a:gdLst>
                <a:gd name="T0" fmla="*/ 131 w 249"/>
                <a:gd name="T1" fmla="*/ 0 h 813"/>
                <a:gd name="T2" fmla="*/ 12 w 249"/>
                <a:gd name="T3" fmla="*/ 182 h 813"/>
                <a:gd name="T4" fmla="*/ 58 w 249"/>
                <a:gd name="T5" fmla="*/ 256 h 813"/>
                <a:gd name="T6" fmla="*/ 204 w 249"/>
                <a:gd name="T7" fmla="*/ 329 h 813"/>
                <a:gd name="T8" fmla="*/ 241 w 249"/>
                <a:gd name="T9" fmla="*/ 438 h 813"/>
                <a:gd name="T10" fmla="*/ 158 w 249"/>
                <a:gd name="T11" fmla="*/ 512 h 813"/>
                <a:gd name="T12" fmla="*/ 67 w 249"/>
                <a:gd name="T13" fmla="*/ 576 h 813"/>
                <a:gd name="T14" fmla="*/ 30 w 249"/>
                <a:gd name="T15" fmla="*/ 658 h 813"/>
                <a:gd name="T16" fmla="*/ 39 w 249"/>
                <a:gd name="T17" fmla="*/ 813 h 8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9"/>
                <a:gd name="T28" fmla="*/ 0 h 813"/>
                <a:gd name="T29" fmla="*/ 249 w 249"/>
                <a:gd name="T30" fmla="*/ 813 h 8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9" h="813">
                  <a:moveTo>
                    <a:pt x="131" y="0"/>
                  </a:moveTo>
                  <a:cubicBezTo>
                    <a:pt x="77" y="69"/>
                    <a:pt x="24" y="139"/>
                    <a:pt x="12" y="182"/>
                  </a:cubicBezTo>
                  <a:cubicBezTo>
                    <a:pt x="0" y="225"/>
                    <a:pt x="26" y="232"/>
                    <a:pt x="58" y="256"/>
                  </a:cubicBezTo>
                  <a:cubicBezTo>
                    <a:pt x="90" y="280"/>
                    <a:pt x="174" y="299"/>
                    <a:pt x="204" y="329"/>
                  </a:cubicBezTo>
                  <a:cubicBezTo>
                    <a:pt x="234" y="359"/>
                    <a:pt x="249" y="407"/>
                    <a:pt x="241" y="438"/>
                  </a:cubicBezTo>
                  <a:cubicBezTo>
                    <a:pt x="233" y="469"/>
                    <a:pt x="187" y="489"/>
                    <a:pt x="158" y="512"/>
                  </a:cubicBezTo>
                  <a:cubicBezTo>
                    <a:pt x="129" y="535"/>
                    <a:pt x="88" y="552"/>
                    <a:pt x="67" y="576"/>
                  </a:cubicBezTo>
                  <a:cubicBezTo>
                    <a:pt x="46" y="600"/>
                    <a:pt x="35" y="619"/>
                    <a:pt x="30" y="658"/>
                  </a:cubicBezTo>
                  <a:cubicBezTo>
                    <a:pt x="25" y="697"/>
                    <a:pt x="38" y="787"/>
                    <a:pt x="39" y="813"/>
                  </a:cubicBezTo>
                </a:path>
              </a:pathLst>
            </a:custGeom>
            <a:noFill/>
            <a:ln w="635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进程与线程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214674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Java 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线程 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线程间的数据共享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26564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线程间的互斥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线程调度与优先级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zh-CN" altLang="en-US" smtClean="0"/>
              <a:t>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类</a:t>
            </a:r>
            <a:endParaRPr lang="en-US" altLang="zh-CN" sz="3200" dirty="0" smtClean="0"/>
          </a:p>
          <a:p>
            <a:pPr lvl="1"/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直接继承了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类，并实现了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接口。位于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java.lang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包中，封装了线程对象需要的属性和方法</a:t>
            </a:r>
          </a:p>
          <a:p>
            <a:pPr lvl="1"/>
            <a:r>
              <a:rPr lang="zh-CN" altLang="en-US" sz="2800" smtClean="0"/>
              <a:t>继承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zh-CN" altLang="en-US" sz="2800" smtClean="0"/>
              <a:t>类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创建多线程的方法之一</a:t>
            </a:r>
            <a:endParaRPr lang="en-US" altLang="zh-CN" sz="2800" dirty="0" smtClean="0"/>
          </a:p>
          <a:p>
            <a:pPr lvl="2"/>
            <a:r>
              <a:rPr lang="zh-CN" altLang="en-US" sz="2400" smtClean="0"/>
              <a:t>从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zh-CN" altLang="en-US" sz="2400" smtClean="0"/>
              <a:t>类派生一个子类，并创建子类对象</a:t>
            </a:r>
            <a:endParaRPr lang="en-US" altLang="zh-CN" sz="2400" smtClean="0"/>
          </a:p>
          <a:p>
            <a:pPr lvl="2"/>
            <a:r>
              <a:rPr lang="zh-CN" altLang="en-US" sz="2400" smtClean="0"/>
              <a:t>子类应该重写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类的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zh-CN" altLang="en-US" sz="2400" smtClean="0"/>
              <a:t>方法，写入需要在新线程中执行的语句段</a:t>
            </a:r>
            <a:endParaRPr lang="en-US" altLang="zh-CN" sz="2400" smtClean="0"/>
          </a:p>
          <a:p>
            <a:pPr lvl="2"/>
            <a:r>
              <a:rPr lang="zh-CN" altLang="en-US" sz="2400" smtClean="0"/>
              <a:t>调用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就绪新线程，运行时自动进入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run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1371600"/>
            <a:ext cx="8001000" cy="5016758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MultiThread {  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System.out.println("main thread starts");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SpeakThread thread = new SpeakThread();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thread.start();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System.out.println("I'm eating");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System.out.println("main thread ends");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SpeakThread extends Thread{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System.out.println("new thread starts");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System.out.println("I'm speaking");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System.out.println("new thread ends");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72000" y="5867400"/>
            <a:ext cx="26597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None/>
            </a:pPr>
            <a:r>
              <a:rPr kumimoji="1" lang="zh-CN" altLang="en-US" sz="2400" b="1" smtClean="0">
                <a:solidFill>
                  <a:srgbClr val="FF0000"/>
                </a:solidFill>
                <a:ea typeface="宋体" charset="-122"/>
              </a:rPr>
              <a:t>程序的输出结果？</a:t>
            </a:r>
            <a:endParaRPr kumimoji="1" lang="zh-CN" altLang="en-US" sz="2400" b="1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进程（</a:t>
            </a:r>
            <a:r>
              <a:rPr lang="en-US" altLang="zh-CN" smtClean="0"/>
              <a:t>Process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04800" y="2057400"/>
            <a:ext cx="8595623" cy="280076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>
                <a:ea typeface="宋体" charset="-122"/>
              </a:rPr>
              <a:t>为了提高计算机系统中各种资源的利用率，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>
                <a:ea typeface="宋体" charset="-122"/>
              </a:rPr>
              <a:t>现代操作系统广泛采用多道程序技术（</a:t>
            </a:r>
            <a:r>
              <a:rPr kumimoji="1"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multi-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programming</a:t>
            </a:r>
            <a:r>
              <a:rPr kumimoji="1" lang="zh-CN" altLang="en-US" sz="3200" b="1">
                <a:ea typeface="宋体" charset="-122"/>
              </a:rPr>
              <a:t>），使多个程序同时在系统中存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>
                <a:ea typeface="宋体" charset="-122"/>
              </a:rPr>
              <a:t>在并运行。</a:t>
            </a: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09600" y="2590800"/>
            <a:ext cx="1676400" cy="1638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667000" y="2590800"/>
            <a:ext cx="1676400" cy="16383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speak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863003"/>
            <a:ext cx="4191000" cy="3394797"/>
          </a:xfrm>
          <a:prstGeom prst="rect">
            <a:avLst/>
          </a:prstGeom>
        </p:spPr>
      </p:pic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667000" y="2590800"/>
            <a:ext cx="1676400" cy="1638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speak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例子修改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1371600"/>
            <a:ext cx="8001000" cy="5324535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MultiThread {  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System.out.println("main thread starts");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SpeakThread thread = new SpeakThread();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thread.start();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try{Thread.sleep(1);} catch(Exception e){}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System.out.println("I'm eating");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System.out.println("main thread ends");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SpeakThread extends Thread{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System.out.println("new thread starts");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System.out.println("I'm speaking");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System.out.println("new thread ends");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09600" y="2590800"/>
            <a:ext cx="1676400" cy="1638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667000" y="2590800"/>
            <a:ext cx="1676400" cy="16383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speak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863003"/>
            <a:ext cx="4191000" cy="3394797"/>
          </a:xfrm>
          <a:prstGeom prst="rect">
            <a:avLst/>
          </a:prstGeom>
        </p:spPr>
      </p:pic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667000" y="2590800"/>
            <a:ext cx="1676400" cy="1638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speak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09600" y="2590800"/>
            <a:ext cx="1676400" cy="1638300"/>
          </a:xfrm>
          <a:prstGeom prst="ellipse">
            <a:avLst/>
          </a:prstGeom>
          <a:solidFill>
            <a:srgbClr val="97309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609600" y="2590800"/>
            <a:ext cx="1676400" cy="1638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zh-CN" altLang="en-US" smtClean="0"/>
              <a:t>类常用方法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0" y="1524000"/>
          <a:ext cx="84582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800600"/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方法名称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Thread()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构造一个新的线程对象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Thread(Runnable target)</a:t>
                      </a:r>
                      <a:endParaRPr lang="zh-CN" altLang="en-US" sz="2000" b="1" kern="120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构造一个新的线程对象，以一个实现</a:t>
                      </a:r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Runnable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接口的类的对象为参数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Thread(String name)</a:t>
                      </a:r>
                      <a:endParaRPr lang="zh-CN" altLang="en-US" sz="2000" b="1" kern="120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构造一个新的线程对象，并指定线程名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static Thread currentThread()</a:t>
                      </a:r>
                      <a:endParaRPr lang="zh-CN" altLang="en-US" sz="2000" b="1" kern="120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返回当前正在运行的线程对象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static void yield()</a:t>
                      </a:r>
                      <a:endParaRPr lang="zh-CN" altLang="en-US" sz="2000" b="1" kern="120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使当前线程对象暂停，允许别的线程开始运行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static void sleep(long millis)</a:t>
                      </a:r>
                      <a:endParaRPr lang="zh-CN" altLang="en-US" sz="2000" b="1" kern="120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使当前线程暂停运行指定毫秒数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zh-CN" altLang="en-US" smtClean="0"/>
              <a:t>类常用方法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0" y="1524000"/>
          <a:ext cx="84582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800600"/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方法名称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void start()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启动线程，加入就绪队列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void run()</a:t>
                      </a:r>
                      <a:endParaRPr lang="zh-CN" altLang="en-US" sz="2000" b="1" kern="120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Thread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的子类应重写此方法，内容应为该线程应执行的任务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final void stop()</a:t>
                      </a:r>
                      <a:endParaRPr lang="zh-CN" altLang="en-US" sz="2000" b="1" kern="120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停止线程运行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void interrupt()</a:t>
                      </a:r>
                      <a:endParaRPr lang="zh-CN" altLang="en-US" sz="2000" b="1" kern="120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中断此线程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final void setPriority(</a:t>
                      </a:r>
                    </a:p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 newPriority)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设置线程优先级</a:t>
                      </a:r>
                    </a:p>
                    <a:p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final void setDaemon(Boolean on)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设置是否为后台线程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final boolean isAlive()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判断线程是否处于活动状态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219200"/>
            <a:ext cx="6477000" cy="533925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接口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接口</a:t>
            </a:r>
            <a:endParaRPr lang="en-US" altLang="zh-CN" sz="3200" dirty="0" smtClean="0"/>
          </a:p>
          <a:p>
            <a:pPr lvl="1"/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只有一个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run()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方法</a:t>
            </a:r>
          </a:p>
          <a:p>
            <a:pPr lvl="1"/>
            <a:r>
              <a:rPr lang="en-US" altLang="zh-CN" sz="280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 smtClean="0">
                <a:solidFill>
                  <a:srgbClr val="990000"/>
                </a:solidFill>
              </a:rPr>
              <a:t>不支持多继承</a:t>
            </a:r>
            <a:r>
              <a:rPr lang="zh-CN" altLang="en-US" sz="2800" smtClean="0"/>
              <a:t>，如果已经继承了某个基类，便需要实现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zh-CN" altLang="en-US" sz="2800" smtClean="0"/>
              <a:t>接口来生成多线程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以实现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zh-CN" altLang="en-US" sz="2800" smtClean="0"/>
              <a:t>的对象为参数建立新的线程，然后调用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zh-CN" altLang="en-US" sz="2800" smtClean="0"/>
              <a:t>方法，使之就绪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一个例子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again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1000" y="1371600"/>
            <a:ext cx="8001000" cy="5324535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MultiThread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{  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("main thread starts");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SpeakThread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thread = new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SpeakThread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Thread t = new Thread(thread);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("I'm eating");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("main thread ends");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SpeakThread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sz="20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implements Runnable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("new thread starts");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("I'm speaking");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("new thread ends");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8475" y="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进程与线程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214674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线程 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线程间的数据共享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26564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线程间的互斥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线程调度与优先级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mtClean="0"/>
              <a:t>语言中的数据共享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95400" y="2362200"/>
            <a:ext cx="6729727" cy="255454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4000" b="1" smtClean="0">
                <a:latin typeface="黑体" pitchFamily="49" charset="-122"/>
              </a:rPr>
              <a:t>在</a:t>
            </a:r>
            <a:r>
              <a:rPr kumimoji="1" lang="en-US" altLang="zh-CN" sz="4000" b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zh-CN" altLang="en-US" sz="4000" b="1" smtClean="0">
                <a:latin typeface="黑体" pitchFamily="49" charset="-122"/>
              </a:rPr>
              <a:t>语言中，同一进程内的多</a:t>
            </a:r>
            <a:endParaRPr kumimoji="1" lang="en-US" altLang="zh-CN" sz="4000" b="1" smtClean="0">
              <a:latin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4000" b="1" smtClean="0">
                <a:latin typeface="黑体" pitchFamily="49" charset="-122"/>
                <a:ea typeface="黑体" pitchFamily="49" charset="-122"/>
              </a:rPr>
              <a:t>个线程之间可通过</a:t>
            </a:r>
            <a:r>
              <a:rPr kumimoji="1" lang="zh-CN" altLang="en-US" sz="4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全局变量</a:t>
            </a:r>
            <a:endParaRPr kumimoji="1" lang="en-US" altLang="zh-CN" sz="4000" b="1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4000" b="1" smtClean="0">
                <a:latin typeface="黑体" pitchFamily="49" charset="-122"/>
              </a:rPr>
              <a:t>来共享数据。</a:t>
            </a:r>
            <a:endParaRPr kumimoji="1" lang="zh-CN" altLang="en-US" sz="4000" b="1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38450" y="6237288"/>
            <a:ext cx="4927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multi-programming</a:t>
            </a:r>
          </a:p>
        </p:txBody>
      </p:sp>
      <p:pic>
        <p:nvPicPr>
          <p:cNvPr id="7" name="Picture 4" descr="图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609600"/>
            <a:ext cx="552767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语言中的数据共享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0" y="1806476"/>
            <a:ext cx="6477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3600" b="1" smtClean="0">
                <a:latin typeface="宋体" charset="-122"/>
                <a:ea typeface="宋体" charset="-122"/>
              </a:rPr>
              <a:t>全局变量？</a:t>
            </a:r>
            <a:endParaRPr kumimoji="1" lang="zh-CN" altLang="en-US" sz="3600" b="1">
              <a:latin typeface="宋体" charset="-122"/>
              <a:ea typeface="宋体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3600" b="1" smtClean="0">
                <a:latin typeface="宋体" charset="-122"/>
                <a:ea typeface="宋体" charset="-122"/>
              </a:rPr>
              <a:t>局部变量？</a:t>
            </a:r>
            <a:endParaRPr kumimoji="1" lang="zh-CN" altLang="en-US" sz="3600" b="1">
              <a:latin typeface="宋体" charset="-122"/>
              <a:ea typeface="宋体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3600" b="1" smtClean="0">
                <a:latin typeface="宋体" charset="-122"/>
                <a:ea typeface="宋体" charset="-122"/>
              </a:rPr>
              <a:t>堆？</a:t>
            </a:r>
            <a:endParaRPr kumimoji="1" lang="en-US" altLang="zh-CN" sz="3600" b="1" smtClean="0">
              <a:latin typeface="宋体" charset="-122"/>
              <a:ea typeface="宋体" charset="-122"/>
            </a:endParaRPr>
          </a:p>
          <a:p>
            <a:pPr marL="800100" lvl="1" indent="-342900"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ü"/>
            </a:pPr>
            <a:r>
              <a:rPr kumimoji="1" lang="zh-CN" altLang="en-US" sz="3200" b="1" smtClean="0">
                <a:latin typeface="宋体" charset="-122"/>
                <a:ea typeface="宋体" charset="-122"/>
              </a:rPr>
              <a:t>创建相应的对象</a:t>
            </a:r>
            <a:endParaRPr kumimoji="1" lang="en-US" altLang="zh-CN" sz="3200" b="1" smtClean="0">
              <a:latin typeface="宋体" charset="-122"/>
              <a:ea typeface="宋体" charset="-122"/>
            </a:endParaRPr>
          </a:p>
          <a:p>
            <a:pPr marL="800100" lvl="1" indent="-342900"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ü"/>
            </a:pPr>
            <a:r>
              <a:rPr kumimoji="1" lang="zh-CN" altLang="en-US" sz="3200" b="1" smtClean="0">
                <a:latin typeface="宋体" charset="-122"/>
                <a:ea typeface="宋体" charset="-122"/>
              </a:rPr>
              <a:t>将对象引用作为参数传给函数</a:t>
            </a:r>
            <a:endParaRPr kumimoji="1" lang="zh-CN" altLang="en-US" sz="3200" b="1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utoUpdateAnimBg="0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火车票售票系统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08" y="1447800"/>
            <a:ext cx="8659992" cy="45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多线程售票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" y="2627055"/>
            <a:ext cx="8001000" cy="2554545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TestSellTickets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SellTickets t = new SellTickets();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new Thread(t, "thread1").start();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new Thread(t, "thread2").start();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new Thread(t, "thread3").start();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36024" y="1639669"/>
            <a:ext cx="3659976" cy="64633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600" b="1" smtClean="0">
                <a:latin typeface="黑体" pitchFamily="49" charset="-122"/>
              </a:rPr>
              <a:t>3</a:t>
            </a:r>
            <a:r>
              <a:rPr kumimoji="1" lang="zh-CN" altLang="en-US" sz="3600" b="1" smtClean="0">
                <a:latin typeface="黑体" pitchFamily="49" charset="-122"/>
              </a:rPr>
              <a:t>个线程同时售票</a:t>
            </a:r>
            <a:endParaRPr kumimoji="1" lang="en-US" altLang="zh-CN" sz="3600" b="1" smtClean="0"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多线程售票</a:t>
            </a:r>
            <a:r>
              <a:rPr lang="en-US" altLang="zh-CN" smtClean="0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458200" cy="4370427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SellTickets implements Runnable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private int tickets = 6;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while(tickets &gt; 0)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int waitTime = (int)(Math.random() * 1000);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try{Thread.sleep(waitTime);} catch(Exception e){}</a:t>
            </a:r>
            <a:endParaRPr kumimoji="1"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System.out.println(Thread.currentThread().getName()+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               " is selling ticket " + tickets);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tickets --;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533400" y="1524000"/>
            <a:ext cx="7620000" cy="4724400"/>
          </a:xfrm>
          <a:prstGeom prst="rect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143000" y="4381500"/>
            <a:ext cx="1676400" cy="1638300"/>
          </a:xfrm>
          <a:prstGeom prst="ellipse">
            <a:avLst/>
          </a:prstGeom>
          <a:solidFill>
            <a:srgbClr val="97309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thread1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886200" y="1905000"/>
            <a:ext cx="1295400" cy="1143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tickets</a:t>
            </a:r>
          </a:p>
          <a:p>
            <a:pPr algn="ctr">
              <a:buNone/>
            </a:pPr>
            <a:endParaRPr lang="en-US" altLang="zh-CN" sz="20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3657600" y="4381500"/>
            <a:ext cx="1676400" cy="1638300"/>
          </a:xfrm>
          <a:prstGeom prst="ellipse">
            <a:avLst/>
          </a:prstGeom>
          <a:solidFill>
            <a:srgbClr val="97309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thread2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248400" y="4381500"/>
            <a:ext cx="1676400" cy="1638300"/>
          </a:xfrm>
          <a:prstGeom prst="ellipse">
            <a:avLst/>
          </a:prstGeom>
          <a:solidFill>
            <a:srgbClr val="97309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thread3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267200" y="2514600"/>
            <a:ext cx="609600" cy="38100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  6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9000" y="16764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2362200" y="2971800"/>
            <a:ext cx="1752600" cy="1524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12" idx="0"/>
          </p:cNvCxnSpPr>
          <p:nvPr/>
        </p:nvCxnSpPr>
        <p:spPr bwMode="auto">
          <a:xfrm flipH="1" flipV="1">
            <a:off x="5105400" y="2895600"/>
            <a:ext cx="1981200" cy="14859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stCxn id="11" idx="0"/>
            <a:endCxn id="9" idx="4"/>
          </p:cNvCxnSpPr>
          <p:nvPr/>
        </p:nvCxnSpPr>
        <p:spPr bwMode="auto">
          <a:xfrm flipV="1">
            <a:off x="4495800" y="3048000"/>
            <a:ext cx="38100" cy="13335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进程与线程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214674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线程 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线程间的数据共享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26564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线程间的互斥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线程调度与优先级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理想和现实中的多线程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43" y="1447800"/>
            <a:ext cx="4676457" cy="4648200"/>
          </a:xfrm>
          <a:prstGeom prst="rect">
            <a:avLst/>
          </a:prstGeom>
        </p:spPr>
      </p:pic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1447800"/>
            <a:ext cx="4973072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4025" y="1828800"/>
            <a:ext cx="8004175" cy="3693319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600" b="1">
                <a:solidFill>
                  <a:srgbClr val="973095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3600" b="1" smtClean="0">
                <a:solidFill>
                  <a:srgbClr val="973095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从前</a:t>
            </a:r>
            <a:r>
              <a:rPr kumimoji="1" lang="zh-CN" altLang="en-US" sz="3600" b="1">
                <a:solidFill>
                  <a:srgbClr val="973095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有个程序员遇到了一个问题。他想，没事，我懂，</a:t>
            </a:r>
            <a:r>
              <a:rPr kumimoji="1" lang="zh-CN" altLang="en-US" sz="3600" b="1" smtClean="0">
                <a:solidFill>
                  <a:srgbClr val="973095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用二进制来</a:t>
            </a:r>
            <a:r>
              <a:rPr kumimoji="1" lang="zh-CN" altLang="en-US" sz="3600" b="1">
                <a:solidFill>
                  <a:srgbClr val="973095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解决就好了。现他</a:t>
            </a:r>
            <a:r>
              <a:rPr kumimoji="1" lang="zh-CN" altLang="en-US" sz="3600" b="1" smtClean="0">
                <a:solidFill>
                  <a:srgbClr val="973095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en-US" altLang="zh-CN" sz="3600" b="1" smtClean="0">
                <a:solidFill>
                  <a:srgbClr val="973095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 sz="3600" b="1" smtClean="0">
                <a:solidFill>
                  <a:srgbClr val="973095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个问题了。</a:t>
            </a:r>
            <a:endParaRPr kumimoji="1" lang="en-US" altLang="zh-CN" sz="3600" b="1" smtClean="0">
              <a:solidFill>
                <a:srgbClr val="973095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600" b="1" smtClean="0">
                <a:solidFill>
                  <a:srgbClr val="973095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从前</a:t>
            </a:r>
            <a:r>
              <a:rPr kumimoji="1" lang="zh-CN" altLang="en-US" sz="3600" b="1">
                <a:solidFill>
                  <a:srgbClr val="973095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有个程序员遇到了一个问题。他想，没事，我懂，</a:t>
            </a:r>
            <a:r>
              <a:rPr kumimoji="1" lang="zh-CN" altLang="en-US" sz="3600" b="1" smtClean="0">
                <a:solidFill>
                  <a:srgbClr val="973095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用多线程编程来解决就</a:t>
            </a:r>
            <a:r>
              <a:rPr kumimoji="1" lang="zh-CN" altLang="en-US" sz="3600" b="1">
                <a:solidFill>
                  <a:srgbClr val="973095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好了。现他有在个两题了问。</a:t>
            </a:r>
            <a:endParaRPr kumimoji="1" lang="zh-CN" altLang="en-US" sz="3600" b="1">
              <a:solidFill>
                <a:srgbClr val="973095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4743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线程间互斥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764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Aft>
                <a:spcPts val="1000"/>
              </a:spcAft>
              <a:buClr>
                <a:srgbClr val="2B166E"/>
              </a:buClr>
              <a:buSzPct val="90000"/>
              <a:buFont typeface="Wingdings 2" pitchFamily="18" charset="2"/>
              <a:buChar char="ö"/>
            </a:pPr>
            <a:r>
              <a:rPr lang="zh-CN" altLang="en-US" sz="3200" b="1" kern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互斥</a:t>
            </a:r>
            <a:r>
              <a:rPr lang="zh-CN" altLang="en-US" sz="3200" b="1" kern="0" smtClean="0">
                <a:latin typeface="宋体" pitchFamily="2" charset="-122"/>
                <a:ea typeface="宋体" pitchFamily="2" charset="-122"/>
              </a:rPr>
              <a:t>：两个或多个线程在访问共享资源时，如何确保它们不会相互妨碍，如教室座位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B166E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互斥产生的原因</a:t>
            </a:r>
          </a:p>
          <a:p>
            <a:pPr marL="1074738" marR="0" lvl="1" indent="-4445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2B166E"/>
              </a:buClr>
              <a:buSzTx/>
              <a:buFont typeface="Times New Roman" pitchFamily="18" charset="0"/>
              <a:buChar char="☺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线程宏观上并发执行，但微观上轮流执行</a:t>
            </a:r>
          </a:p>
          <a:p>
            <a:pPr marL="1074738" marR="0" lvl="1" indent="-4445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2B166E"/>
              </a:buClr>
              <a:buSzTx/>
              <a:buFont typeface="Times New Roman" pitchFamily="18" charset="0"/>
              <a:buChar char="☺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访问共享资源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线程间互斥的例子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1838" y="1379538"/>
            <a:ext cx="7762875" cy="4792662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  <a:buSzPct val="75000"/>
              <a:buFont typeface="Wingdings" pitchFamily="2" charset="2"/>
              <a:buNone/>
            </a:pPr>
            <a:r>
              <a:rPr kumimoji="1" lang="en-US" altLang="zh-CN" sz="3600" b="1">
                <a:latin typeface="Arial" pitchFamily="34" charset="0"/>
                <a:ea typeface="宋体" pitchFamily="2" charset="-122"/>
              </a:rPr>
              <a:t>【</a:t>
            </a:r>
            <a:r>
              <a:rPr kumimoji="1" lang="zh-CN" altLang="en-US" sz="3600" b="1">
                <a:latin typeface="Arial" pitchFamily="34" charset="0"/>
                <a:ea typeface="宋体" pitchFamily="2" charset="-122"/>
              </a:rPr>
              <a:t>例子</a:t>
            </a:r>
            <a:r>
              <a:rPr kumimoji="1" lang="en-US" altLang="zh-CN" sz="3600" b="1">
                <a:latin typeface="Arial" pitchFamily="34" charset="0"/>
                <a:ea typeface="宋体" pitchFamily="2" charset="-122"/>
              </a:rPr>
              <a:t>】</a:t>
            </a:r>
            <a:r>
              <a:rPr kumimoji="1" lang="zh-CN" altLang="en-US" sz="3600" b="1">
                <a:latin typeface="Arial" pitchFamily="34" charset="0"/>
                <a:ea typeface="宋体" pitchFamily="2" charset="-122"/>
              </a:rPr>
              <a:t>两</a:t>
            </a:r>
            <a:r>
              <a:rPr kumimoji="1" lang="zh-CN" altLang="en-US" sz="3600" b="1" smtClean="0">
                <a:latin typeface="Arial" pitchFamily="34" charset="0"/>
                <a:ea typeface="宋体" pitchFamily="2" charset="-122"/>
              </a:rPr>
              <a:t>个线程</a:t>
            </a:r>
            <a:r>
              <a:rPr kumimoji="1" lang="zh-CN" altLang="en-US" sz="3600" b="1">
                <a:latin typeface="Arial" pitchFamily="34" charset="0"/>
                <a:ea typeface="宋体" pitchFamily="2" charset="-122"/>
              </a:rPr>
              <a:t>，读－修改－写</a:t>
            </a:r>
          </a:p>
          <a:p>
            <a:pPr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kumimoji="1" lang="zh-CN" altLang="en-US" sz="3200" b="1" smtClean="0">
                <a:latin typeface="Arial" pitchFamily="34" charset="0"/>
                <a:ea typeface="宋体" pitchFamily="2" charset="-122"/>
              </a:rPr>
              <a:t>线程</a:t>
            </a:r>
            <a:r>
              <a:rPr kumimoji="1" lang="en-US" altLang="zh-CN" sz="3200" b="1">
                <a:latin typeface="Arial" pitchFamily="34" charset="0"/>
                <a:ea typeface="宋体" pitchFamily="2" charset="-122"/>
              </a:rPr>
              <a:t>1			    </a:t>
            </a:r>
            <a:r>
              <a:rPr kumimoji="1" lang="zh-CN" altLang="en-US" sz="3200" b="1" smtClean="0">
                <a:latin typeface="Arial" pitchFamily="34" charset="0"/>
                <a:ea typeface="宋体" pitchFamily="2" charset="-122"/>
              </a:rPr>
              <a:t>线程</a:t>
            </a:r>
            <a:r>
              <a:rPr kumimoji="1" lang="en-US" altLang="zh-CN" sz="3200" b="1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tmp1 = count;	  tmp2 = count;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tmp1 ++;         tmp2 = tmp2+2;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count = tmp1;    count = tmp2;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endParaRPr kumimoji="1" lang="en-US" altLang="zh-CN" sz="3200" b="1">
              <a:latin typeface="Courier New" pitchFamily="49" charset="0"/>
              <a:ea typeface="宋体" pitchFamily="2" charset="-122"/>
            </a:endParaRPr>
          </a:p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kumimoji="1" lang="zh-CN" altLang="en-US" sz="2800" b="1">
                <a:latin typeface="Courier New" pitchFamily="49" charset="0"/>
                <a:ea typeface="宋体" pitchFamily="2" charset="-122"/>
              </a:rPr>
              <a:t>请问：如果在</a:t>
            </a:r>
            <a:r>
              <a:rPr kumimoji="1" lang="zh-CN" altLang="en-US" sz="2800" b="1" smtClean="0">
                <a:latin typeface="Courier New" pitchFamily="49" charset="0"/>
                <a:ea typeface="宋体" pitchFamily="2" charset="-122"/>
              </a:rPr>
              <a:t>这些线程</a:t>
            </a:r>
            <a:r>
              <a:rPr kumimoji="1" lang="zh-CN" altLang="en-US" sz="2800" b="1">
                <a:latin typeface="Courier New" pitchFamily="49" charset="0"/>
                <a:ea typeface="宋体" pitchFamily="2" charset="-122"/>
              </a:rPr>
              <a:t>执行之前，</a:t>
            </a:r>
            <a:r>
              <a:rPr kumimoji="1" lang="en-US" altLang="zh-CN" sz="2800" b="1">
                <a:latin typeface="Courier New" pitchFamily="49" charset="0"/>
                <a:ea typeface="宋体" pitchFamily="2" charset="-122"/>
              </a:rPr>
              <a:t>count</a:t>
            </a:r>
            <a:r>
              <a:rPr kumimoji="1" lang="zh-CN" altLang="en-US" sz="2800" b="1">
                <a:latin typeface="Courier New" pitchFamily="49" charset="0"/>
                <a:ea typeface="宋体" pitchFamily="2" charset="-122"/>
              </a:rPr>
              <a:t>变量的</a:t>
            </a:r>
          </a:p>
          <a:p>
            <a:pPr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kumimoji="1" lang="zh-CN" altLang="en-US" sz="2800" b="1">
                <a:latin typeface="Courier New" pitchFamily="49" charset="0"/>
                <a:ea typeface="宋体" pitchFamily="2" charset="-122"/>
              </a:rPr>
              <a:t>值为</a:t>
            </a:r>
            <a:r>
              <a:rPr kumimoji="1" lang="en-US" altLang="zh-CN" sz="2800" b="1">
                <a:latin typeface="Courier New" pitchFamily="49" charset="0"/>
                <a:ea typeface="宋体" pitchFamily="2" charset="-122"/>
              </a:rPr>
              <a:t>1</a:t>
            </a:r>
            <a:r>
              <a:rPr kumimoji="1" lang="zh-CN" altLang="en-US" sz="2800" b="1">
                <a:latin typeface="Courier New" pitchFamily="49" charset="0"/>
                <a:ea typeface="宋体" pitchFamily="2" charset="-122"/>
              </a:rPr>
              <a:t>，那么它最后的结果是多少</a:t>
            </a:r>
            <a:r>
              <a:rPr kumimoji="1" lang="zh-CN" altLang="en-US" sz="3200" b="1">
                <a:latin typeface="Courier New" pitchFamily="49" charset="0"/>
                <a:ea typeface="宋体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71800" y="304800"/>
            <a:ext cx="3276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zh-CN" altLang="en-US" sz="36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指令执行周期 </a:t>
            </a:r>
          </a:p>
        </p:txBody>
      </p:sp>
      <p:pic>
        <p:nvPicPr>
          <p:cNvPr id="8" name="Picture 5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705" y="1676400"/>
            <a:ext cx="7231895" cy="402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情形</a:t>
            </a:r>
            <a:r>
              <a:rPr lang="en-US" altLang="zh-CN" smtClean="0"/>
              <a:t>1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600" y="1676400"/>
            <a:ext cx="8577989" cy="427809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1" lang="zh-CN" altLang="en-US" sz="3200" b="1" smtClean="0">
                <a:latin typeface="Arial" pitchFamily="34" charset="0"/>
                <a:ea typeface="宋体" pitchFamily="2" charset="-122"/>
              </a:rPr>
              <a:t>线程</a:t>
            </a:r>
            <a:r>
              <a:rPr kumimoji="1" lang="en-US" altLang="zh-CN" sz="3200" b="1">
                <a:latin typeface="Arial" pitchFamily="34" charset="0"/>
                <a:ea typeface="宋体" pitchFamily="2" charset="-122"/>
              </a:rPr>
              <a:t>1			   </a:t>
            </a:r>
            <a:r>
              <a:rPr kumimoji="1" lang="zh-CN" altLang="en-US" sz="3200" b="1" smtClean="0">
                <a:latin typeface="Arial" pitchFamily="34" charset="0"/>
                <a:ea typeface="宋体" pitchFamily="2" charset="-122"/>
              </a:rPr>
              <a:t>线程</a:t>
            </a:r>
            <a:r>
              <a:rPr kumimoji="1" lang="en-US" altLang="zh-CN" sz="3200" b="1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tmp1 = count;(=1)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interrupt...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tmp2 = count;(=1)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tmp2 = tmp2+2;(=3)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count = tmp2;(=3)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tmp1 ++;(=2)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count = tmp1;(=2)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情形</a:t>
            </a:r>
            <a:r>
              <a:rPr lang="en-US" altLang="zh-CN" smtClean="0"/>
              <a:t>2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1677988"/>
            <a:ext cx="8496300" cy="477053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1" lang="zh-CN" altLang="en-US" sz="3200" b="1" smtClean="0">
                <a:latin typeface="Arial" pitchFamily="34" charset="0"/>
                <a:ea typeface="宋体" pitchFamily="2" charset="-122"/>
              </a:rPr>
              <a:t>线程</a:t>
            </a:r>
            <a:r>
              <a:rPr kumimoji="1" lang="en-US" altLang="zh-CN" sz="3200" b="1">
                <a:latin typeface="Arial" pitchFamily="34" charset="0"/>
                <a:ea typeface="宋体" pitchFamily="2" charset="-122"/>
              </a:rPr>
              <a:t>1			   </a:t>
            </a:r>
            <a:r>
              <a:rPr kumimoji="1" lang="zh-CN" altLang="en-US" sz="3200" b="1" smtClean="0">
                <a:latin typeface="Arial" pitchFamily="34" charset="0"/>
                <a:ea typeface="宋体" pitchFamily="2" charset="-122"/>
              </a:rPr>
              <a:t>线程</a:t>
            </a:r>
            <a:r>
              <a:rPr kumimoji="1" lang="en-US" altLang="zh-CN" sz="3200" b="1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tmp2 = count;(=1)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interrupt...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tmp1 = count;(=1)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tmp1 ++;(=2)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count = tmp1;(=2)  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tmp2 = tmp2+2;(=3)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count = tmp2;(=3)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endParaRPr kumimoji="1" lang="en-US" altLang="zh-CN" sz="3200" b="1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情形</a:t>
            </a:r>
            <a:r>
              <a:rPr lang="en-US" altLang="zh-CN" smtClean="0"/>
              <a:t>3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600" y="1677600"/>
            <a:ext cx="8496300" cy="427809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1" lang="zh-CN" altLang="en-US" sz="3200" b="1" smtClean="0">
                <a:latin typeface="Arial" pitchFamily="34" charset="0"/>
                <a:ea typeface="宋体" pitchFamily="2" charset="-122"/>
              </a:rPr>
              <a:t>线程</a:t>
            </a:r>
            <a:r>
              <a:rPr kumimoji="1" lang="en-US" altLang="zh-CN" sz="3200" b="1">
                <a:latin typeface="Arial" pitchFamily="34" charset="0"/>
                <a:ea typeface="宋体" pitchFamily="2" charset="-122"/>
              </a:rPr>
              <a:t>1			   </a:t>
            </a:r>
            <a:r>
              <a:rPr kumimoji="1" lang="zh-CN" altLang="en-US" sz="3200" b="1" smtClean="0">
                <a:latin typeface="Arial" pitchFamily="34" charset="0"/>
                <a:ea typeface="宋体" pitchFamily="2" charset="-122"/>
              </a:rPr>
              <a:t>线程</a:t>
            </a:r>
            <a:r>
              <a:rPr kumimoji="1" lang="en-US" altLang="zh-CN" sz="3200" b="1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tmp1 = count;(=1)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tmp1 ++;(=2)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count = tmp1;(=2)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tmp2 = count;(=2)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tmp2 = tmp2+2;(=4)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count = tmp2;(=4)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endParaRPr kumimoji="1" lang="en-US" altLang="zh-CN" sz="3200" b="1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一个生活中的例子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533400"/>
            <a:ext cx="3788400" cy="624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>
                <a:solidFill>
                  <a:srgbClr val="FF0000"/>
                </a:solidFill>
              </a:rPr>
              <a:t>实现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1460242"/>
            <a:ext cx="8001000" cy="5016758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TestME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Data d = new Data(1);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Thread1 t1 = new Thread1(d);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t1.start();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Thread2 t2 = new Thread2(d);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t2.start();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System.out.println(d.count);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Data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int count;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Data(int n)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count = n;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572000" y="5867400"/>
            <a:ext cx="26597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None/>
            </a:pPr>
            <a:r>
              <a:rPr kumimoji="1" lang="zh-CN" altLang="en-US" sz="2400" b="1" smtClean="0">
                <a:solidFill>
                  <a:srgbClr val="FF0000"/>
                </a:solidFill>
                <a:ea typeface="宋体" charset="-122"/>
              </a:rPr>
              <a:t>程序的输出结果？</a:t>
            </a:r>
            <a:endParaRPr kumimoji="1" lang="zh-CN" altLang="en-US" sz="2400" b="1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" y="1885414"/>
            <a:ext cx="4419600" cy="3600986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class Thread1 extends Thread{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Data data;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public Thread1(Data d){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data = d;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int tmp1;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tmp1 = data.count;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tmp1 ++;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data.count = tmp1;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0" y="1885414"/>
            <a:ext cx="4495800" cy="3600986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class Thread2 extends Thread{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Data data;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public Thread2(Data d)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data = d;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int tmp2;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tmp2 = data.count;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tmp2 = tmp2 + 2;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data.count = tmp2;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怎么办？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00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B166E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解决之道</a:t>
            </a:r>
          </a:p>
          <a:p>
            <a:pPr marL="1074738" lvl="1" indent="-444500">
              <a:spcBef>
                <a:spcPct val="500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3200" b="1" kern="0" smtClean="0">
                <a:latin typeface="楷体_GB2312" pitchFamily="49" charset="-122"/>
                <a:ea typeface="楷体_GB2312" pitchFamily="49" charset="-122"/>
              </a:rPr>
              <a:t>互斥的根源是两个或多个线程对同一共享数据同时进行读写操作，从而使最后的结果不可预测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3200" b="1" kern="0" smtClean="0">
                <a:latin typeface="楷体_GB2312" pitchFamily="49" charset="-122"/>
                <a:ea typeface="楷体_GB2312" pitchFamily="49" charset="-122"/>
              </a:rPr>
              <a:t>解决之道就是在同一时刻，只允许一个线程访问该共享数据，即如果当前已有一个线程正在使用该数据，那么其他线程暂时不能访问。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互斥锁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00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B166E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引入了对象互斥锁的概念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每个对象对应于一个“互斥锁”的标记，可保证在任一时刻只有一个线程能访问该对象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关键字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synchronized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对象未被访问时，其锁是打开的；当对象被某个线程访问时，锁被关上，其他线程就无法访问，直至该线程访问完毕打开锁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基于互斥锁的数据共享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" y="1885414"/>
            <a:ext cx="4419600" cy="418576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class Thread1 extends Thread{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Data data;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public Thread1(Data d){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data = d;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int tmp1;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19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synchronized(data){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   tmp1 = data.count;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   tmp1 ++;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   data.count = tmp1;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19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0" y="1885414"/>
            <a:ext cx="4495800" cy="418576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class Thread2 extends Thread{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Data data;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public Thread2(Data d)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data = d;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int tmp2;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19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synchronized(data){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   tmp2 = data.count;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   tmp2 = tmp2 + 2;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   data.count = tmp2;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19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线程间同步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764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Aft>
                <a:spcPts val="1000"/>
              </a:spcAft>
              <a:buClr>
                <a:srgbClr val="2B166E"/>
              </a:buClr>
              <a:buSzPct val="90000"/>
              <a:buFont typeface="Wingdings 2" pitchFamily="18" charset="2"/>
              <a:buChar char="ö"/>
            </a:pPr>
            <a:r>
              <a:rPr lang="zh-CN" altLang="en-US" sz="3200" b="1" kern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同步</a:t>
            </a:r>
            <a:r>
              <a:rPr lang="zh-CN" altLang="en-US" sz="3200" b="1" kern="0" smtClean="0">
                <a:latin typeface="宋体" pitchFamily="2" charset="-122"/>
                <a:ea typeface="宋体" pitchFamily="2" charset="-122"/>
              </a:rPr>
              <a:t>：多个线程中发生的事件存在某种时序关系，因此在各个线程之间必须协同合作，相互配合，使各个线程按一定的速度执行，以共同完成某一项任务。如两同学相约看电影。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50850" lvl="0" indent="-450850">
              <a:buClr>
                <a:srgbClr val="2B166E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宋体" pitchFamily="2" charset="-122"/>
                <a:ea typeface="宋体" pitchFamily="2" charset="-122"/>
              </a:rPr>
              <a:t>同步：合作。	互斥：竞争。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 </a:t>
            </a:r>
            <a:r>
              <a:rPr lang="zh-CN" altLang="en-US" smtClean="0"/>
              <a:t>进程？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82600" y="1819275"/>
            <a:ext cx="3860800" cy="3754874"/>
          </a:xfrm>
          <a:prstGeom prst="rect">
            <a:avLst/>
          </a:prstGeom>
          <a:noFill/>
          <a:ln w="28575">
            <a:solidFill>
              <a:srgbClr val="2B16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MOV   AX, 0040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MOV   DS, AX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TEST  [0314], 24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JNZ   579B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POP   AX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...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28800" y="1213147"/>
            <a:ext cx="1076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zh-CN" altLang="en-US" sz="2400" b="1">
                <a:latin typeface="宋体" pitchFamily="2" charset="-122"/>
                <a:ea typeface="宋体" pitchFamily="2" charset="-122"/>
              </a:rPr>
              <a:t>程序</a:t>
            </a:r>
            <a:r>
              <a:rPr kumimoji="1" lang="en-US" altLang="zh-CN" sz="2400" b="1">
                <a:latin typeface="宋体" pitchFamily="2" charset="-122"/>
                <a:ea typeface="宋体" pitchFamily="2" charset="-122"/>
              </a:rPr>
              <a:t>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713288" y="1820863"/>
            <a:ext cx="3860800" cy="37544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POP   DS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MOV   DX, 000E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MOV   AH, 09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INT   21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MOV   AX, 4C01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...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59488" y="1214735"/>
            <a:ext cx="1076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zh-CN" altLang="en-US" sz="2400" b="1">
                <a:latin typeface="宋体" pitchFamily="2" charset="-122"/>
                <a:ea typeface="宋体" pitchFamily="2" charset="-122"/>
              </a:rPr>
              <a:t>程序</a:t>
            </a:r>
            <a:r>
              <a:rPr kumimoji="1" lang="en-US" altLang="zh-CN" sz="2400" b="1">
                <a:latin typeface="宋体" pitchFamily="2" charset="-122"/>
                <a:ea typeface="宋体" pitchFamily="2" charset="-122"/>
              </a:rPr>
              <a:t>2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5775" y="5805488"/>
            <a:ext cx="8224838" cy="519112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rgbClr val="FF0000"/>
                </a:solidFill>
                <a:ea typeface="楷体_GB2312" pitchFamily="49" charset="-122"/>
              </a:rPr>
              <a:t>硬件只有一份，如何使这两个程序同时运行？</a:t>
            </a: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同步的例子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1554162"/>
            <a:ext cx="7551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zh-CN" altLang="en-US" sz="3200" b="1" smtClean="0">
                <a:ea typeface="宋体" pitchFamily="2" charset="-122"/>
              </a:rPr>
              <a:t>共享</a:t>
            </a:r>
            <a:r>
              <a:rPr kumimoji="1" lang="zh-CN" altLang="en-US" sz="3200" b="1">
                <a:ea typeface="宋体" pitchFamily="2" charset="-122"/>
              </a:rPr>
              <a:t>缓冲区的</a:t>
            </a:r>
            <a:r>
              <a:rPr kumimoji="1" lang="zh-CN" altLang="en-US" sz="3200" b="1" smtClean="0">
                <a:ea typeface="宋体" pitchFamily="2" charset="-122"/>
              </a:rPr>
              <a:t>合作线程</a:t>
            </a:r>
            <a:r>
              <a:rPr kumimoji="1" lang="zh-CN" altLang="en-US" sz="3200" b="1">
                <a:ea typeface="宋体" pitchFamily="2" charset="-122"/>
              </a:rPr>
              <a:t>的同步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85763" y="2449513"/>
            <a:ext cx="843915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zh-CN" altLang="en-US" sz="2800" b="1">
                <a:ea typeface="宋体" pitchFamily="2" charset="-122"/>
              </a:rPr>
              <a:t>设有一个缓冲区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buffer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，只能存放一个数据。生产者</a:t>
            </a:r>
            <a:endParaRPr kumimoji="1" lang="en-US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线程（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Producer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）不断产生数据，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送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buffer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，消费者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线程（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Consumer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）从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buffer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中取出数据打印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。如不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加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控制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，会出现多种打印结果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，这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取决于这两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个线程运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的相对速度。在这众多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的打印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结果中，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只有这两个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的运行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刚好匹配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的一种是正确的，其它均为错误。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同步的例子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pic>
        <p:nvPicPr>
          <p:cNvPr id="8" name="图片 7" descr="659771737900580317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057400"/>
            <a:ext cx="3819525" cy="3171825"/>
          </a:xfrm>
          <a:prstGeom prst="rect">
            <a:avLst/>
          </a:prstGeom>
        </p:spPr>
      </p:pic>
      <p:pic>
        <p:nvPicPr>
          <p:cNvPr id="9" name="图片 8" descr="20128202054596418_asqql_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7726" y="2133600"/>
            <a:ext cx="4066674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实现？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1828800"/>
            <a:ext cx="8001000" cy="3785652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ProducerConsumer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Buffer b = new Buffer();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Producer p = new Producer(b);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p.start();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Consumer c = new Consumer(b);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c.start();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Buffer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int data;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实现？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85800" y="1828800"/>
            <a:ext cx="8001000" cy="3785652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Producer extends Thread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Buffer buffer;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Producer(Buffer b)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buffer = b;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int i;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for(i = 1; i &lt;= 5; i++)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buffer.data = i;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实现？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85800" y="1828800"/>
            <a:ext cx="8001000" cy="3785652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Consumer extends Thread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Buffer buffer;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Consumer(Buffer b)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buffer = b;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int i;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for(i = 1; i &lt;= 5; i++)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System.out.println(buffer.data);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572000" y="5867400"/>
            <a:ext cx="26597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None/>
            </a:pPr>
            <a:r>
              <a:rPr kumimoji="1" lang="zh-CN" altLang="en-US" sz="2400" b="1" smtClean="0">
                <a:solidFill>
                  <a:srgbClr val="FF0000"/>
                </a:solidFill>
                <a:ea typeface="宋体" charset="-122"/>
              </a:rPr>
              <a:t>程序的输出结果？</a:t>
            </a:r>
            <a:endParaRPr kumimoji="1" lang="zh-CN" altLang="en-US" sz="2400" b="1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线程间通信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00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buClr>
                <a:srgbClr val="2B166E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线程间通信方法（</a:t>
            </a:r>
            <a:r>
              <a:rPr lang="en-US" altLang="zh-CN" sz="3200" b="1" kern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java.lang.Object</a:t>
            </a:r>
            <a:r>
              <a:rPr lang="zh-CN" altLang="en-US" sz="3200" b="1" kern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wait()</a:t>
            </a: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：暂停当前线程的执行，进入等待状态，并释放相应对象的互斥锁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notify()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唤醒一个处于等待状态的线程，然后本线程继续执行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notifyAll()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唤醒所有处于等待状态的线程，本线程继续执行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1828800"/>
            <a:ext cx="8001000" cy="2862322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ProducerConsumer2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Buffer b = new Buffer();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Producer p = new Producer(b);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p.start();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Consumer c = new Consumer(b);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c.start();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1219200"/>
            <a:ext cx="8001000" cy="548804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Buffer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int data;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boolean isEmpty = true;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zh-CN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synchronized void produce(int n)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{       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if(isEmpty == false){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try{</a:t>
            </a:r>
            <a:r>
              <a:rPr kumimoji="1" lang="en-US" altLang="zh-CN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wait();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}catch(Exception e){}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data = n;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isEmpty = false;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notify();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zh-CN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synchronized void consume()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{        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if(isEmpty == true){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try{</a:t>
            </a:r>
            <a:r>
              <a:rPr kumimoji="1" lang="en-US" altLang="zh-CN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wait();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}catch(Exception e){}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System.out.println(data);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isEmpty = true;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notify();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1217559"/>
            <a:ext cx="8001000" cy="548804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Producer extends Thread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Buffer buffer;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Producer(Buffer b)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buffer = b;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int i;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for(i = 1; i &lt;= 5; i++) buffer.produce(i);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Consumer extends Thread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Buffer buffer;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Consumer(Buffer b)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buffer = b;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int i;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for(i = 1; i &lt;= 5; i++) buffer.consume();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进程与线程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214674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线程 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线程间的数据共享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26564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线程间的互斥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线程调度与优先级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程序运行需要的资源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85800" y="1600200"/>
            <a:ext cx="7834313" cy="2743200"/>
            <a:chOff x="685800" y="2133600"/>
            <a:chExt cx="7835012" cy="274320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133600"/>
              <a:ext cx="7835012" cy="274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>
              <a:off x="1066800" y="2590800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>
                <a:buNone/>
              </a:pPr>
              <a:r>
                <a:rPr lang="zh-CN" altLang="en-US" sz="2400" b="1">
                  <a:solidFill>
                    <a:srgbClr val="0000FF"/>
                  </a:solidFill>
                  <a:ea typeface="宋体" pitchFamily="2" charset="-122"/>
                </a:rPr>
                <a:t>分时</a:t>
              </a: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2362200" y="2590800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>
                <a:buNone/>
              </a:pPr>
              <a:r>
                <a:rPr lang="zh-CN" altLang="en-US" sz="2400" b="1">
                  <a:solidFill>
                    <a:srgbClr val="0000FF"/>
                  </a:solidFill>
                  <a:ea typeface="宋体" pitchFamily="2" charset="-122"/>
                </a:rPr>
                <a:t>分区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85800" y="4572000"/>
            <a:ext cx="45021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zh-CN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1:10</a:t>
            </a: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过来运行，</a:t>
            </a:r>
            <a:r>
              <a:rPr lang="en-US" altLang="zh-CN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1:15</a:t>
            </a: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必须离开</a:t>
            </a:r>
            <a:endParaRPr lang="en-US" altLang="zh-CN" sz="24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2:08</a:t>
            </a: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过来运行，</a:t>
            </a:r>
            <a:r>
              <a:rPr lang="en-US" altLang="zh-CN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2:12</a:t>
            </a: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必须离开</a:t>
            </a:r>
            <a:endParaRPr lang="en-US" altLang="zh-CN" sz="24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2:25</a:t>
            </a: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过来运行，</a:t>
            </a:r>
            <a:r>
              <a:rPr lang="en-US" altLang="zh-CN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2:27</a:t>
            </a: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必须离开</a:t>
            </a:r>
            <a:endParaRPr lang="en-US" altLang="zh-CN" sz="24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sz="24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424488" y="4572000"/>
            <a:ext cx="31019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zh-CN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1000~1200</a:t>
            </a: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区间给你</a:t>
            </a:r>
            <a:endParaRPr lang="en-US" altLang="zh-CN" sz="24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2080~2180</a:t>
            </a: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区间给你</a:t>
            </a:r>
            <a:endParaRPr lang="en-US" altLang="zh-CN" sz="24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把</a:t>
            </a:r>
            <a:r>
              <a:rPr lang="en-US" altLang="zh-CN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1000~1200</a:t>
            </a: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还回来</a:t>
            </a:r>
            <a:endParaRPr lang="en-US" altLang="zh-CN" sz="24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sz="24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8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线程的状态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3806" y="1143000"/>
            <a:ext cx="6090994" cy="5536036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15937" y="3962400"/>
            <a:ext cx="2684463" cy="914400"/>
            <a:chOff x="134937" y="4038600"/>
            <a:chExt cx="2684463" cy="914400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1157288" y="4038600"/>
              <a:ext cx="595312" cy="454025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34937" y="4491335"/>
              <a:ext cx="26844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kumimoji="1" lang="zh-CN" altLang="en-US" sz="2400" b="1">
                  <a:solidFill>
                    <a:srgbClr val="990000"/>
                  </a:solidFill>
                  <a:ea typeface="宋体" pitchFamily="2" charset="-122"/>
                </a:rPr>
                <a:t>选择谁去运行？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线程调度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71</a:t>
            </a:fld>
            <a:endParaRPr lang="en-US" altLang="zh-CN" dirty="0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00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B166E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线程调度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在单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CPU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的系统中，多个线程需要共享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CPU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，在任何时间点上实际只能有一个线程在运行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控制多个线程在同一个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CPU</a:t>
            </a: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上以某种顺序运行称为线程调度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虚拟机采用的是可抢占的优先级调度算法。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优先级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00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B166E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线程优先级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线程的优先级用数字来表示，范围从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到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，即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Thread.MIN_PRIORITY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到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Thread.MAX_PRIORITY</a:t>
            </a:r>
            <a:endParaRPr lang="zh-CN" altLang="en-US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一个线程的缺省优先级是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，即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Thread.NORM_PRIORITY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 getPriority();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void setPriority(int newPriority);</a:t>
            </a:r>
            <a:endParaRPr lang="zh-CN" altLang="en-US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调度队列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73</a:t>
            </a:fld>
            <a:endParaRPr lang="en-US" altLang="zh-CN" dirty="0"/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" y="1447800"/>
            <a:ext cx="8191500" cy="447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一个段子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1371600"/>
            <a:ext cx="74485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1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    办公室有俩美女，互相谁也不服气，常为小事争吵，经理很是头疼。</a:t>
            </a:r>
            <a:endParaRPr kumimoji="1"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    这天早上，经理刚进办公室，又看到两人在争吵。 </a:t>
            </a:r>
            <a:endParaRPr kumimoji="1"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en-US" altLang="zh-CN" sz="2800" b="1" smtClean="0"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经理十分生气：“大清早就吵架，太不像话了！你们把原因给我讲清楚！”</a:t>
            </a:r>
            <a:endParaRPr kumimoji="1"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    两美女一听，又争先恐后各执一词吵成一团。</a:t>
            </a:r>
            <a:endParaRPr kumimoji="1"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en-US" altLang="zh-CN" sz="28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“够了！”经理大吼一声：“胖的先讲！” 顿时，世界安静了。</a:t>
            </a:r>
            <a:endParaRPr kumimoji="1" lang="zh-CN" altLang="en-US" sz="2800" b="1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代码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75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217559"/>
            <a:ext cx="8305800" cy="5478423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1" lang="en-US" altLang="zh-CN" b="1">
                <a:latin typeface="Courier New" pitchFamily="49" charset="0"/>
                <a:cs typeface="Courier New" pitchFamily="49" charset="0"/>
              </a:rPr>
              <a:t>TestPriority </a:t>
            </a: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MyThread t1= new MyThread("I'm a pretty woman.");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t1.setPriority(Thread.MIN_PRIORITY);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t1.start();        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MyThread t2 = new MyThread("I'm a fat woman.");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t2.setPriority(Thread.MAX_PRIORITY);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t2.start();        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class MyThread extends Thread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String message;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public MyThread(String m)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message = m;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for(int i = 1; i &lt;= 3; i++) 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System.out.println(message+" Priority</a:t>
            </a: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:"+</a:t>
            </a: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getPriority());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输出结果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76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166434" y="2057400"/>
            <a:ext cx="4615366" cy="362560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D:\Temp\Java&gt;java Test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I'm a fat woman. Priority: 10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I'm a fat woman. Priority: 10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I'm a fat woman. Priority: 10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I'm a pretty woman. Priority: 1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I'm a pretty woman. Priority: 1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I'm a pretty woman. Priority: 1</a:t>
            </a:r>
            <a:endParaRPr lang="zh-CN" altLang="en-US" sz="28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几个问题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77</a:t>
            </a:fld>
            <a:endParaRPr lang="en-US" altLang="zh-CN" dirty="0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00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B166E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线程调度的几个问题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现代计算机都是多核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CPU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，可以在物理上同时运行多个线程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JVM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调度器的实现取决于具体的操作系统平台，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个优先级可能与底层操作系统的优先级个数不同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79650" y="2551113"/>
            <a:ext cx="43465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8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下 课 啦 </a:t>
            </a:r>
            <a:r>
              <a:rPr kumimoji="1" lang="en-US" altLang="zh-CN" sz="8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楚门的世界</a:t>
            </a: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68425"/>
            <a:ext cx="4545012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41751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3751263"/>
            <a:ext cx="4056062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虚拟</a:t>
            </a:r>
            <a:r>
              <a:rPr lang="en-US" altLang="zh-CN"/>
              <a:t>/</a:t>
            </a:r>
            <a:r>
              <a:rPr lang="zh-CN" altLang="en-US"/>
              <a:t>物理计算机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43400"/>
            <a:ext cx="655320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533400" y="5029200"/>
            <a:ext cx="1107996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>
              <a:buNone/>
            </a:pPr>
            <a:r>
              <a:rPr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物理</a:t>
            </a:r>
            <a:endParaRPr lang="en-US" altLang="zh-CN" sz="240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计算机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990600" y="3429000"/>
            <a:ext cx="7543800" cy="685800"/>
          </a:xfrm>
          <a:prstGeom prst="rect">
            <a:avLst/>
          </a:prstGeom>
          <a:solidFill>
            <a:srgbClr val="E8B6E7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None/>
            </a:pPr>
            <a:r>
              <a:rPr lang="zh-CN" altLang="en-US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操作系统</a:t>
            </a:r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1219200" y="2590800"/>
            <a:ext cx="1447800" cy="685800"/>
          </a:xfrm>
          <a:prstGeom prst="rect">
            <a:avLst/>
          </a:prstGeom>
          <a:solidFill>
            <a:srgbClr val="92D050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None/>
            </a:pPr>
            <a:r>
              <a:rPr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虚拟计算机</a:t>
            </a:r>
            <a:r>
              <a:rPr lang="en-US" altLang="zh-CN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40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椭圆 6"/>
          <p:cNvSpPr>
            <a:spLocks noChangeArrowheads="1"/>
          </p:cNvSpPr>
          <p:nvPr/>
        </p:nvSpPr>
        <p:spPr bwMode="auto">
          <a:xfrm>
            <a:off x="1219200" y="1524000"/>
            <a:ext cx="1371600" cy="838200"/>
          </a:xfrm>
          <a:prstGeom prst="ellipse">
            <a:avLst/>
          </a:prstGeom>
          <a:solidFill>
            <a:srgbClr val="92D050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None/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程序</a:t>
            </a:r>
            <a:r>
              <a:rPr lang="en-US" altLang="zh-CN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4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3200400" y="2590800"/>
            <a:ext cx="1447800" cy="685800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None/>
            </a:pPr>
            <a:r>
              <a:rPr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虚拟计算机</a:t>
            </a:r>
            <a:r>
              <a:rPr lang="en-US" altLang="zh-CN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240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椭圆 8"/>
          <p:cNvSpPr>
            <a:spLocks noChangeArrowheads="1"/>
          </p:cNvSpPr>
          <p:nvPr/>
        </p:nvSpPr>
        <p:spPr bwMode="auto">
          <a:xfrm>
            <a:off x="3200400" y="1524000"/>
            <a:ext cx="1371600" cy="838200"/>
          </a:xfrm>
          <a:prstGeom prst="ellipse">
            <a:avLst/>
          </a:prstGeom>
          <a:solidFill>
            <a:srgbClr val="FFC000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None/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程序</a:t>
            </a:r>
            <a:r>
              <a:rPr lang="en-US" altLang="zh-CN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24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5064125" y="1466850"/>
            <a:ext cx="1108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>
              <a:buNone/>
            </a:pPr>
            <a:r>
              <a:rPr lang="en-US" altLang="zh-CN" sz="7200">
                <a:ea typeface="宋体" pitchFamily="2" charset="-122"/>
              </a:rPr>
              <a:t>…</a:t>
            </a:r>
            <a:endParaRPr lang="zh-CN" altLang="en-US" sz="7200"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705600" y="2590800"/>
            <a:ext cx="1447800" cy="685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None/>
              <a:defRPr/>
            </a:pPr>
            <a:r>
              <a:rPr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虚拟计算机</a:t>
            </a:r>
            <a:r>
              <a:rPr lang="en-US" altLang="zh-CN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n</a:t>
            </a:r>
            <a:endParaRPr lang="zh-CN" altLang="en-US" sz="240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705600" y="1524000"/>
            <a:ext cx="1371600" cy="8382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None/>
              <a:defRPr/>
            </a:pPr>
            <a:r>
              <a:rPr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程序</a:t>
            </a:r>
            <a:r>
              <a:rPr lang="en-US" altLang="zh-CN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n</a:t>
            </a:r>
            <a:endParaRPr lang="zh-CN" altLang="en-US" sz="240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9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12064</TotalTime>
  <Words>3370</Words>
  <Application>Microsoft Office PowerPoint</Application>
  <PresentationFormat>全屏显示(4:3)</PresentationFormat>
  <Paragraphs>726</Paragraphs>
  <Slides>78</Slides>
  <Notes>1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78</vt:i4>
      </vt:variant>
      <vt:variant>
        <vt:lpstr>自定义放映</vt:lpstr>
      </vt:variant>
      <vt:variant>
        <vt:i4>1</vt:i4>
      </vt:variant>
    </vt:vector>
  </HeadingPairs>
  <TitlesOfParts>
    <vt:vector size="80" baseType="lpstr">
      <vt:lpstr>默认设计模板</vt:lpstr>
      <vt:lpstr>第6章 线程</vt:lpstr>
      <vt:lpstr>教学内容</vt:lpstr>
      <vt:lpstr>进程（Process）</vt:lpstr>
      <vt:lpstr>PowerPoint 演示文稿</vt:lpstr>
      <vt:lpstr>PowerPoint 演示文稿</vt:lpstr>
      <vt:lpstr>Why 进程？</vt:lpstr>
      <vt:lpstr>程序运行需要的资源</vt:lpstr>
      <vt:lpstr>楚门的世界</vt:lpstr>
      <vt:lpstr>虚拟/物理计算机</vt:lpstr>
      <vt:lpstr>虚拟计算机</vt:lpstr>
      <vt:lpstr>进程！</vt:lpstr>
      <vt:lpstr>什么是进程</vt:lpstr>
      <vt:lpstr>进程≠程序</vt:lpstr>
      <vt:lpstr>进程的并行运行</vt:lpstr>
      <vt:lpstr>进程的状态</vt:lpstr>
      <vt:lpstr>进程的状态(2)</vt:lpstr>
      <vt:lpstr>状态转换</vt:lpstr>
      <vt:lpstr>线程(thread)</vt:lpstr>
      <vt:lpstr>Why 线程？</vt:lpstr>
      <vt:lpstr>单进程的实现方法</vt:lpstr>
      <vt:lpstr>在线视频播放的进度</vt:lpstr>
      <vt:lpstr>食堂的麻辣烫 </vt:lpstr>
      <vt:lpstr>多进程的实现方法</vt:lpstr>
      <vt:lpstr> </vt:lpstr>
      <vt:lpstr>什么是线程</vt:lpstr>
      <vt:lpstr>什么是线程(2)</vt:lpstr>
      <vt:lpstr>教学内容</vt:lpstr>
      <vt:lpstr>1、Thread类</vt:lpstr>
      <vt:lpstr>一个例子</vt:lpstr>
      <vt:lpstr>执行过程</vt:lpstr>
      <vt:lpstr>例子修改</vt:lpstr>
      <vt:lpstr>执行过程</vt:lpstr>
      <vt:lpstr>Thread类常用方法</vt:lpstr>
      <vt:lpstr>Thread类常用方法</vt:lpstr>
      <vt:lpstr>PowerPoint 演示文稿</vt:lpstr>
      <vt:lpstr>2、Runnable接口</vt:lpstr>
      <vt:lpstr>一个例子again</vt:lpstr>
      <vt:lpstr>教学内容</vt:lpstr>
      <vt:lpstr>C语言中的数据共享</vt:lpstr>
      <vt:lpstr>Java语言中的数据共享</vt:lpstr>
      <vt:lpstr>火车票售票系统</vt:lpstr>
      <vt:lpstr>多线程售票</vt:lpstr>
      <vt:lpstr>多线程售票(2)</vt:lpstr>
      <vt:lpstr>执行过程</vt:lpstr>
      <vt:lpstr>教学内容</vt:lpstr>
      <vt:lpstr>理想和现实中的多线程</vt:lpstr>
      <vt:lpstr> </vt:lpstr>
      <vt:lpstr>线程间互斥</vt:lpstr>
      <vt:lpstr>线程间互斥的例子</vt:lpstr>
      <vt:lpstr>情形1 </vt:lpstr>
      <vt:lpstr>情形2 </vt:lpstr>
      <vt:lpstr>情形3 </vt:lpstr>
      <vt:lpstr>一个生活中的例子 </vt:lpstr>
      <vt:lpstr>Java实现</vt:lpstr>
      <vt:lpstr>Java实现</vt:lpstr>
      <vt:lpstr>怎么办？ </vt:lpstr>
      <vt:lpstr>互斥锁 </vt:lpstr>
      <vt:lpstr>基于互斥锁的数据共享</vt:lpstr>
      <vt:lpstr>线程间同步</vt:lpstr>
      <vt:lpstr>同步的例子</vt:lpstr>
      <vt:lpstr>同步的例子</vt:lpstr>
      <vt:lpstr>Java实现？</vt:lpstr>
      <vt:lpstr>Java实现？</vt:lpstr>
      <vt:lpstr>Java实现？</vt:lpstr>
      <vt:lpstr>线程间通信 </vt:lpstr>
      <vt:lpstr>Java实现</vt:lpstr>
      <vt:lpstr>Java实现</vt:lpstr>
      <vt:lpstr>Java实现</vt:lpstr>
      <vt:lpstr>教学内容</vt:lpstr>
      <vt:lpstr>Java线程的状态</vt:lpstr>
      <vt:lpstr>线程调度</vt:lpstr>
      <vt:lpstr>优先级 </vt:lpstr>
      <vt:lpstr>调度队列 </vt:lpstr>
      <vt:lpstr>一个段子</vt:lpstr>
      <vt:lpstr>Java代码</vt:lpstr>
      <vt:lpstr>输出结果</vt:lpstr>
      <vt:lpstr>几个问题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cwj</cp:lastModifiedBy>
  <cp:revision>1421</cp:revision>
  <cp:lastPrinted>1601-01-01T00:00:00Z</cp:lastPrinted>
  <dcterms:created xsi:type="dcterms:W3CDTF">1601-01-01T00:00:00Z</dcterms:created>
  <dcterms:modified xsi:type="dcterms:W3CDTF">2024-04-23T13:07:48Z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