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handoutMasterIdLst>
    <p:handoutMasterId r:id="rId91"/>
  </p:handoutMasterIdLst>
  <p:sldIdLst>
    <p:sldId id="325" r:id="rId2"/>
    <p:sldId id="403" r:id="rId3"/>
    <p:sldId id="404" r:id="rId4"/>
    <p:sldId id="405" r:id="rId5"/>
    <p:sldId id="406" r:id="rId6"/>
    <p:sldId id="407" r:id="rId7"/>
    <p:sldId id="408" r:id="rId8"/>
    <p:sldId id="409" r:id="rId9"/>
    <p:sldId id="412" r:id="rId10"/>
    <p:sldId id="410" r:id="rId11"/>
    <p:sldId id="449" r:id="rId12"/>
    <p:sldId id="450" r:id="rId13"/>
    <p:sldId id="451" r:id="rId14"/>
    <p:sldId id="413" r:id="rId15"/>
    <p:sldId id="414" r:id="rId16"/>
    <p:sldId id="415" r:id="rId17"/>
    <p:sldId id="416" r:id="rId18"/>
    <p:sldId id="417" r:id="rId19"/>
    <p:sldId id="419" r:id="rId20"/>
    <p:sldId id="420" r:id="rId21"/>
    <p:sldId id="421" r:id="rId22"/>
    <p:sldId id="426" r:id="rId23"/>
    <p:sldId id="422" r:id="rId24"/>
    <p:sldId id="423" r:id="rId25"/>
    <p:sldId id="424" r:id="rId26"/>
    <p:sldId id="425" r:id="rId27"/>
    <p:sldId id="427" r:id="rId28"/>
    <p:sldId id="428" r:id="rId29"/>
    <p:sldId id="429" r:id="rId30"/>
    <p:sldId id="430" r:id="rId31"/>
    <p:sldId id="431" r:id="rId32"/>
    <p:sldId id="432" r:id="rId33"/>
    <p:sldId id="433" r:id="rId34"/>
    <p:sldId id="435" r:id="rId35"/>
    <p:sldId id="436" r:id="rId36"/>
    <p:sldId id="437" r:id="rId37"/>
    <p:sldId id="438" r:id="rId38"/>
    <p:sldId id="439" r:id="rId39"/>
    <p:sldId id="441" r:id="rId40"/>
    <p:sldId id="443" r:id="rId41"/>
    <p:sldId id="442" r:id="rId42"/>
    <p:sldId id="445" r:id="rId43"/>
    <p:sldId id="501" r:id="rId44"/>
    <p:sldId id="452" r:id="rId45"/>
    <p:sldId id="502" r:id="rId46"/>
    <p:sldId id="453" r:id="rId47"/>
    <p:sldId id="454" r:id="rId48"/>
    <p:sldId id="455" r:id="rId49"/>
    <p:sldId id="456" r:id="rId50"/>
    <p:sldId id="500" r:id="rId51"/>
    <p:sldId id="457" r:id="rId52"/>
    <p:sldId id="458" r:id="rId53"/>
    <p:sldId id="459" r:id="rId54"/>
    <p:sldId id="460" r:id="rId55"/>
    <p:sldId id="461" r:id="rId56"/>
    <p:sldId id="462" r:id="rId57"/>
    <p:sldId id="463" r:id="rId58"/>
    <p:sldId id="464" r:id="rId59"/>
    <p:sldId id="465" r:id="rId60"/>
    <p:sldId id="466" r:id="rId61"/>
    <p:sldId id="467" r:id="rId62"/>
    <p:sldId id="473" r:id="rId63"/>
    <p:sldId id="474" r:id="rId64"/>
    <p:sldId id="475" r:id="rId65"/>
    <p:sldId id="476" r:id="rId66"/>
    <p:sldId id="477" r:id="rId67"/>
    <p:sldId id="478" r:id="rId68"/>
    <p:sldId id="479" r:id="rId69"/>
    <p:sldId id="480" r:id="rId70"/>
    <p:sldId id="481" r:id="rId71"/>
    <p:sldId id="482" r:id="rId72"/>
    <p:sldId id="483" r:id="rId73"/>
    <p:sldId id="484" r:id="rId74"/>
    <p:sldId id="485" r:id="rId75"/>
    <p:sldId id="494" r:id="rId76"/>
    <p:sldId id="491" r:id="rId77"/>
    <p:sldId id="492" r:id="rId78"/>
    <p:sldId id="493" r:id="rId79"/>
    <p:sldId id="486" r:id="rId80"/>
    <p:sldId id="496" r:id="rId81"/>
    <p:sldId id="497" r:id="rId82"/>
    <p:sldId id="498" r:id="rId83"/>
    <p:sldId id="499" r:id="rId84"/>
    <p:sldId id="487" r:id="rId85"/>
    <p:sldId id="488" r:id="rId86"/>
    <p:sldId id="489" r:id="rId87"/>
    <p:sldId id="490" r:id="rId88"/>
    <p:sldId id="402" r:id="rId89"/>
  </p:sldIdLst>
  <p:sldSz cx="9144000" cy="6858000" type="screen4x3"/>
  <p:notesSz cx="6858000" cy="9144000"/>
  <p:custShowLst>
    <p:custShow name="自定义放映 1" id="0">
      <p:sldLst/>
    </p:custShow>
  </p:custShowLst>
  <p:defaultTextStyle>
    <a:defPPr>
      <a:defRPr lang="zh-CN"/>
    </a:defPPr>
    <a:lvl1pPr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1pPr>
    <a:lvl2pPr marL="4572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2pPr>
    <a:lvl3pPr marL="9144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3pPr>
    <a:lvl4pPr marL="13716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4pPr>
    <a:lvl5pPr marL="1828800" algn="l" rtl="0" fontAlgn="base">
      <a:spcBef>
        <a:spcPct val="20000"/>
      </a:spcBef>
      <a:spcAft>
        <a:spcPct val="0"/>
      </a:spcAft>
      <a:buFont typeface="Wingdings" pitchFamily="2" charset="2"/>
      <a:buChar char="•"/>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3095"/>
    <a:srgbClr val="0000FF"/>
    <a:srgbClr val="990000"/>
    <a:srgbClr val="FF0000"/>
    <a:srgbClr val="E8B6E7"/>
    <a:srgbClr val="FFFF00"/>
    <a:srgbClr val="FFFFCC"/>
    <a:srgbClr val="DD9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184" autoAdjust="0"/>
    <p:restoredTop sz="90085" autoAdjust="0"/>
  </p:normalViewPr>
  <p:slideViewPr>
    <p:cSldViewPr>
      <p:cViewPr varScale="1">
        <p:scale>
          <a:sx n="89" d="100"/>
          <a:sy n="89" d="100"/>
        </p:scale>
        <p:origin x="-10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AF705BCB-EA9E-499F-8E31-6376EB7F94D7}" type="slidenum">
              <a:rPr lang="en-US" altLang="zh-CN"/>
              <a:pPr>
                <a:defRPr/>
              </a:pPr>
              <a:t>‹#›</a:t>
            </a:fld>
            <a:endParaRPr lang="en-US" altLang="zh-CN"/>
          </a:p>
        </p:txBody>
      </p:sp>
    </p:spTree>
    <p:extLst>
      <p:ext uri="{BB962C8B-B14F-4D97-AF65-F5344CB8AC3E}">
        <p14:creationId xmlns:p14="http://schemas.microsoft.com/office/powerpoint/2010/main" val="3880753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ea typeface="宋体" pitchFamily="2" charset="-122"/>
              </a:defRPr>
            </a:lvl1pPr>
          </a:lstStyle>
          <a:p>
            <a:pPr>
              <a:defRPr/>
            </a:pPr>
            <a:fld id="{70310FF6-58FC-49BC-9972-B001C6EEBA8C}" type="slidenum">
              <a:rPr lang="en-US" altLang="zh-CN"/>
              <a:pPr>
                <a:defRPr/>
              </a:pPr>
              <a:t>‹#›</a:t>
            </a:fld>
            <a:endParaRPr lang="en-US" altLang="zh-CN"/>
          </a:p>
        </p:txBody>
      </p:sp>
    </p:spTree>
    <p:extLst>
      <p:ext uri="{BB962C8B-B14F-4D97-AF65-F5344CB8AC3E}">
        <p14:creationId xmlns:p14="http://schemas.microsoft.com/office/powerpoint/2010/main" val="3872467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756405D-7330-431C-8833-89BD67E94DFA}" type="slidenum">
              <a:rPr lang="en-US" altLang="zh-CN"/>
              <a:pPr/>
              <a:t>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98722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cover-2"/>
          <p:cNvPicPr>
            <a:picLocks noChangeAspect="1" noChangeArrowheads="1"/>
          </p:cNvPicPr>
          <p:nvPr userDrawn="1"/>
        </p:nvPicPr>
        <p:blipFill>
          <a:blip r:embed="rId2" cstate="print"/>
          <a:srcRect/>
          <a:stretch>
            <a:fillRect/>
          </a:stretch>
        </p:blipFill>
        <p:spPr bwMode="auto">
          <a:xfrm>
            <a:off x="0" y="4995863"/>
            <a:ext cx="9144000" cy="1633537"/>
          </a:xfrm>
          <a:prstGeom prst="rect">
            <a:avLst/>
          </a:prstGeom>
          <a:noFill/>
          <a:ln w="9525">
            <a:noFill/>
            <a:miter lim="800000"/>
            <a:headEnd/>
            <a:tailEnd/>
          </a:ln>
        </p:spPr>
      </p:pic>
      <p:sp>
        <p:nvSpPr>
          <p:cNvPr id="5" name="Rectangle 13"/>
          <p:cNvSpPr>
            <a:spLocks noChangeArrowheads="1"/>
          </p:cNvSpPr>
          <p:nvPr userDrawn="1"/>
        </p:nvSpPr>
        <p:spPr bwMode="auto">
          <a:xfrm>
            <a:off x="685800" y="3657600"/>
            <a:ext cx="7772400" cy="76200"/>
          </a:xfrm>
          <a:prstGeom prst="rect">
            <a:avLst/>
          </a:prstGeom>
          <a:gradFill rotWithShape="1">
            <a:gsLst>
              <a:gs pos="0">
                <a:schemeClr val="bg1"/>
              </a:gs>
              <a:gs pos="50000">
                <a:srgbClr val="973A95">
                  <a:alpha val="50000"/>
                </a:srgbClr>
              </a:gs>
              <a:gs pos="100000">
                <a:schemeClr val="bg1"/>
              </a:gs>
            </a:gsLst>
            <a:lin ang="0" scaled="1"/>
          </a:gradFill>
          <a:ln w="25400" algn="ctr">
            <a:noFill/>
            <a:miter lim="800000"/>
            <a:headEnd/>
            <a:tailEnd/>
          </a:ln>
          <a:effectLst/>
        </p:spPr>
        <p:txBody>
          <a:bodyPr wrap="none" anchor="ctr"/>
          <a:lstStyle/>
          <a:p>
            <a:pPr>
              <a:defRPr/>
            </a:pPr>
            <a:endParaRPr lang="zh-CN" altLang="en-US"/>
          </a:p>
        </p:txBody>
      </p:sp>
      <p:pic>
        <p:nvPicPr>
          <p:cNvPr id="6" name="Picture 14" descr="cover-4"/>
          <p:cNvPicPr>
            <a:picLocks noChangeAspect="1" noChangeArrowheads="1"/>
          </p:cNvPicPr>
          <p:nvPr userDrawn="1"/>
        </p:nvPicPr>
        <p:blipFill>
          <a:blip r:embed="rId3" cstate="print"/>
          <a:srcRect/>
          <a:stretch>
            <a:fillRect/>
          </a:stretch>
        </p:blipFill>
        <p:spPr bwMode="auto">
          <a:xfrm>
            <a:off x="0" y="1752600"/>
            <a:ext cx="9158288" cy="3517900"/>
          </a:xfrm>
          <a:prstGeom prst="rect">
            <a:avLst/>
          </a:prstGeom>
          <a:noFill/>
          <a:ln w="9525">
            <a:noFill/>
            <a:miter lim="800000"/>
            <a:headEnd/>
            <a:tailEnd/>
          </a:ln>
        </p:spPr>
      </p:pic>
      <p:pic>
        <p:nvPicPr>
          <p:cNvPr id="7" name="Picture 9" descr="cover-1"/>
          <p:cNvPicPr>
            <a:picLocks noChangeAspect="1" noChangeArrowheads="1"/>
          </p:cNvPicPr>
          <p:nvPr userDrawn="1"/>
        </p:nvPicPr>
        <p:blipFill>
          <a:blip r:embed="rId4" cstate="print"/>
          <a:srcRect/>
          <a:stretch>
            <a:fillRect/>
          </a:stretch>
        </p:blipFill>
        <p:spPr bwMode="auto">
          <a:xfrm>
            <a:off x="0" y="381000"/>
            <a:ext cx="9144000" cy="1409700"/>
          </a:xfrm>
          <a:prstGeom prst="rect">
            <a:avLst/>
          </a:prstGeom>
          <a:noFill/>
          <a:ln w="9525">
            <a:noFill/>
            <a:miter lim="800000"/>
            <a:headEnd/>
            <a:tailEnd/>
          </a:ln>
        </p:spPr>
      </p:pic>
      <p:sp>
        <p:nvSpPr>
          <p:cNvPr id="6155" name="Rectangle 11"/>
          <p:cNvSpPr>
            <a:spLocks noGrp="1" noChangeArrowheads="1"/>
          </p:cNvSpPr>
          <p:nvPr>
            <p:ph type="ctrTitle" hasCustomPrompt="1"/>
          </p:nvPr>
        </p:nvSpPr>
        <p:spPr>
          <a:xfrm>
            <a:off x="685800" y="2438400"/>
            <a:ext cx="7772400" cy="1470025"/>
          </a:xfrm>
        </p:spPr>
        <p:txBody>
          <a:bodyPr/>
          <a:lstStyle>
            <a:lvl1pPr>
              <a:defRPr sz="6000" b="1">
                <a:solidFill>
                  <a:schemeClr val="tx1"/>
                </a:solidFill>
                <a:effectLst/>
                <a:latin typeface="华文彩云" pitchFamily="2" charset="-122"/>
                <a:ea typeface="华文彩云" pitchFamily="2" charset="-122"/>
              </a:defRPr>
            </a:lvl1pPr>
          </a:lstStyle>
          <a:p>
            <a:r>
              <a:rPr lang="zh-CN" altLang="en-US" dirty="0" smtClean="0"/>
              <a:t>编辑</a:t>
            </a:r>
            <a:r>
              <a:rPr lang="zh-CN" altLang="en-US" dirty="0"/>
              <a:t>母版标题样式</a:t>
            </a:r>
          </a:p>
        </p:txBody>
      </p:sp>
      <p:sp>
        <p:nvSpPr>
          <p:cNvPr id="6156" name="Rectangle 12"/>
          <p:cNvSpPr>
            <a:spLocks noGrp="1" noChangeArrowheads="1"/>
          </p:cNvSpPr>
          <p:nvPr>
            <p:ph type="subTitle" idx="1" hasCustomPrompt="1"/>
          </p:nvPr>
        </p:nvSpPr>
        <p:spPr>
          <a:xfrm>
            <a:off x="2362200" y="5435600"/>
            <a:ext cx="6400800" cy="889000"/>
          </a:xfrm>
        </p:spPr>
        <p:txBody>
          <a:bodyPr/>
          <a:lstStyle>
            <a:lvl1pPr marL="0" indent="0" algn="ctr">
              <a:buFont typeface="Wingdings" pitchFamily="2" charset="2"/>
              <a:buNone/>
              <a:defRPr sz="2800" b="1">
                <a:effectLst/>
                <a:latin typeface="幼圆" pitchFamily="49" charset="-122"/>
                <a:ea typeface="幼圆" pitchFamily="49" charset="-122"/>
              </a:defRPr>
            </a:lvl1pPr>
          </a:lstStyle>
          <a:p>
            <a:r>
              <a:rPr lang="zh-CN" altLang="en-US" dirty="0" smtClean="0"/>
              <a:t>编辑</a:t>
            </a:r>
            <a:r>
              <a:rPr lang="zh-CN" altLang="en-US" dirty="0"/>
              <a:t>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228600"/>
            <a:ext cx="8839200" cy="685800"/>
          </a:xfrm>
        </p:spPr>
        <p:txBody>
          <a:bodyPr/>
          <a:lstStyle>
            <a:lvl1pPr>
              <a:defRPr b="1">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62000" y="1371600"/>
            <a:ext cx="7696200" cy="4953000"/>
          </a:xfrm>
        </p:spPr>
        <p:txBody>
          <a:bodyPr/>
          <a:lstStyle>
            <a:lvl1pPr marL="444500" indent="-444500">
              <a:buSzPct val="90000"/>
              <a:buFont typeface="Wingdings 2" pitchFamily="18" charset="2"/>
              <a:buChar char=""/>
              <a:defRPr sz="3600" b="1">
                <a:effectLst/>
                <a:latin typeface="宋体" pitchFamily="2" charset="-122"/>
                <a:ea typeface="宋体" pitchFamily="2" charset="-122"/>
              </a:defRPr>
            </a:lvl1pPr>
            <a:lvl2pPr marL="901700" indent="-444500">
              <a:spcBef>
                <a:spcPts val="1920"/>
              </a:spcBef>
              <a:buSzPct val="90000"/>
              <a:buFont typeface="Wingdings" pitchFamily="2" charset="2"/>
              <a:buChar char=""/>
              <a:defRPr sz="3200" b="1">
                <a:effectLst/>
                <a:latin typeface="楷体" pitchFamily="49" charset="-122"/>
                <a:ea typeface="楷体" pitchFamily="49" charset="-122"/>
              </a:defRPr>
            </a:lvl2pPr>
            <a:lvl3pPr marL="1346200" indent="-431800">
              <a:spcBef>
                <a:spcPts val="1300"/>
              </a:spcBef>
              <a:buFont typeface="Wingdings" pitchFamily="2" charset="2"/>
              <a:buChar char="ü"/>
              <a:defRPr sz="2800" b="1">
                <a:effectLst/>
                <a:latin typeface="楷体" pitchFamily="49" charset="-122"/>
                <a:ea typeface="楷体" pitchFamily="49"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Rectangle 5"/>
          <p:cNvSpPr>
            <a:spLocks noGrp="1" noChangeArrowheads="1"/>
          </p:cNvSpPr>
          <p:nvPr>
            <p:ph type="ftr" sz="quarter" idx="10"/>
          </p:nvPr>
        </p:nvSpPr>
        <p:spPr>
          <a:ln/>
        </p:spPr>
        <p:txBody>
          <a:bodyPr/>
          <a:lstStyle>
            <a:lvl1pPr>
              <a:defRPr/>
            </a:lvl1pPr>
          </a:lstStyle>
          <a:p>
            <a:pPr>
              <a:defRPr/>
            </a:pPr>
            <a:fld id="{14842908-0997-4FC9-A477-5DCEC6F513A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8763000" cy="685800"/>
          </a:xfrm>
        </p:spPr>
        <p:txBody>
          <a:body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2209800" y="1066800"/>
            <a:ext cx="6705600" cy="5181600"/>
          </a:xfrm>
        </p:spPr>
        <p:txBody>
          <a:bodyPr/>
          <a:lstStyle/>
          <a:p>
            <a:pPr lvl="0"/>
            <a:endParaRPr lang="zh-CN" alt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3B40EA95-C952-417A-A018-1AA66D8BC1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76200" y="6457950"/>
            <a:ext cx="990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smtClean="0">
                <a:ea typeface="宋体" pitchFamily="2" charset="-122"/>
              </a:defRPr>
            </a:lvl1pPr>
          </a:lstStyle>
          <a:p>
            <a:pPr>
              <a:defRPr/>
            </a:pPr>
            <a:fld id="{2A2ED32F-AC5F-4A00-ACA9-6992F4A10A89}" type="slidenum">
              <a:rPr lang="en-US" altLang="zh-CN" smtClean="0"/>
              <a:pPr>
                <a:defRPr/>
              </a:pPr>
              <a:t>‹#›</a:t>
            </a:fld>
            <a:endParaRPr lang="en-US" altLang="zh-CN"/>
          </a:p>
        </p:txBody>
      </p:sp>
      <p:sp>
        <p:nvSpPr>
          <p:cNvPr id="1030" name="Rectangle 8"/>
          <p:cNvSpPr>
            <a:spLocks noGrp="1" noChangeArrowheads="1"/>
          </p:cNvSpPr>
          <p:nvPr>
            <p:ph type="title"/>
          </p:nvPr>
        </p:nvSpPr>
        <p:spPr bwMode="auto">
          <a:xfrm>
            <a:off x="76200" y="228600"/>
            <a:ext cx="8991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编辑母版标题样式</a:t>
            </a:r>
          </a:p>
        </p:txBody>
      </p:sp>
      <p:sp>
        <p:nvSpPr>
          <p:cNvPr id="1034" name="Rectangle 10"/>
          <p:cNvSpPr>
            <a:spLocks noGrp="1" noChangeArrowheads="1"/>
          </p:cNvSpPr>
          <p:nvPr>
            <p:ph type="body" idx="1"/>
          </p:nvPr>
        </p:nvSpPr>
        <p:spPr bwMode="auto">
          <a:xfrm>
            <a:off x="609600" y="1447800"/>
            <a:ext cx="79248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Title</a:t>
            </a:r>
            <a:r>
              <a:rPr lang="zh-CN" altLang="en-US" dirty="0" smtClean="0"/>
              <a:t>速度发动司法</a:t>
            </a:r>
          </a:p>
          <a:p>
            <a:pPr lvl="1"/>
            <a:r>
              <a:rPr lang="en-US" altLang="zh-CN" dirty="0" smtClean="0"/>
              <a:t>Title</a:t>
            </a:r>
            <a:r>
              <a:rPr lang="zh-CN" altLang="en-US" dirty="0" smtClean="0"/>
              <a:t>额外</a:t>
            </a:r>
          </a:p>
          <a:p>
            <a:pPr lvl="2"/>
            <a:r>
              <a:rPr lang="en-US" altLang="zh-CN" dirty="0" smtClean="0"/>
              <a:t>Title</a:t>
            </a:r>
            <a:r>
              <a:rPr lang="zh-CN" altLang="en-US" dirty="0" smtClean="0"/>
              <a:t>阿嫂发</a:t>
            </a:r>
          </a:p>
          <a:p>
            <a:pPr lvl="3"/>
            <a:r>
              <a:rPr lang="en-US" altLang="zh-CN" dirty="0" smtClean="0"/>
              <a:t>Title</a:t>
            </a:r>
            <a:r>
              <a:rPr lang="zh-CN" altLang="en-US" dirty="0" smtClean="0"/>
              <a:t>动</a:t>
            </a:r>
          </a:p>
          <a:p>
            <a:pPr lvl="4"/>
            <a:r>
              <a:rPr lang="en-US" altLang="zh-CN" dirty="0" smtClean="0"/>
              <a:t>Title</a:t>
            </a:r>
            <a:r>
              <a:rPr lang="zh-CN" altLang="en-US" dirty="0" smtClean="0"/>
              <a:t>司法</a:t>
            </a:r>
          </a:p>
        </p:txBody>
      </p:sp>
      <p:sp>
        <p:nvSpPr>
          <p:cNvPr id="6" name="矩形 5"/>
          <p:cNvSpPr/>
          <p:nvPr/>
        </p:nvSpPr>
        <p:spPr bwMode="auto">
          <a:xfrm>
            <a:off x="967800" y="1030800"/>
            <a:ext cx="8100000" cy="36000"/>
          </a:xfrm>
          <a:prstGeom prst="rect">
            <a:avLst/>
          </a:prstGeom>
          <a:solidFill>
            <a:srgbClr val="97309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黑体" pitchFamily="49" charset="-122"/>
            </a:endParaRPr>
          </a:p>
        </p:txBody>
      </p:sp>
      <p:pic>
        <p:nvPicPr>
          <p:cNvPr id="9" name="图片 8" descr="3333560_13180824013hyz.png"/>
          <p:cNvPicPr>
            <a:picLocks noChangeAspect="1"/>
          </p:cNvPicPr>
          <p:nvPr/>
        </p:nvPicPr>
        <p:blipFill>
          <a:blip r:embed="rId5" cstate="print"/>
          <a:stretch>
            <a:fillRect/>
          </a:stretch>
        </p:blipFill>
        <p:spPr>
          <a:xfrm>
            <a:off x="7696200" y="6096000"/>
            <a:ext cx="1167060" cy="616383"/>
          </a:xfrm>
          <a:prstGeom prst="rect">
            <a:avLst/>
          </a:prstGeom>
        </p:spPr>
      </p:pic>
      <p:pic>
        <p:nvPicPr>
          <p:cNvPr id="13" name="图片 12" descr="AcademicExchange_issue01_articles01_img09.jpg"/>
          <p:cNvPicPr>
            <a:picLocks noChangeAspect="1"/>
          </p:cNvPicPr>
          <p:nvPr/>
        </p:nvPicPr>
        <p:blipFill>
          <a:blip r:embed="rId6" cstate="print"/>
          <a:stretch>
            <a:fillRect/>
          </a:stretch>
        </p:blipFill>
        <p:spPr>
          <a:xfrm>
            <a:off x="148354" y="76200"/>
            <a:ext cx="1147046" cy="1143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Lst>
  <p:hf sldNum="0" hdr="0" dt="0"/>
  <p:txStyles>
    <p:titleStyle>
      <a:lvl1pPr algn="ctr" rtl="0" eaLnBrk="0" fontAlgn="base" hangingPunct="0">
        <a:spcBef>
          <a:spcPct val="0"/>
        </a:spcBef>
        <a:spcAft>
          <a:spcPct val="0"/>
        </a:spcAft>
        <a:defRPr sz="4400" b="1">
          <a:solidFill>
            <a:schemeClr val="tx1"/>
          </a:solidFill>
          <a:latin typeface="隶书" pitchFamily="49" charset="-122"/>
          <a:ea typeface="隶书" pitchFamily="49" charset="-122"/>
          <a:cs typeface="+mj-cs"/>
        </a:defRPr>
      </a:lvl1pPr>
      <a:lvl2pPr algn="ctr" rtl="0" eaLnBrk="0" fontAlgn="base" hangingPunct="0">
        <a:spcBef>
          <a:spcPct val="0"/>
        </a:spcBef>
        <a:spcAft>
          <a:spcPct val="0"/>
        </a:spcAft>
        <a:defRPr sz="3200">
          <a:solidFill>
            <a:schemeClr val="bg1"/>
          </a:solidFill>
          <a:latin typeface="Tahoma" pitchFamily="34" charset="0"/>
          <a:ea typeface="黑体" pitchFamily="49" charset="-122"/>
        </a:defRPr>
      </a:lvl2pPr>
      <a:lvl3pPr algn="ctr" rtl="0" eaLnBrk="0" fontAlgn="base" hangingPunct="0">
        <a:spcBef>
          <a:spcPct val="0"/>
        </a:spcBef>
        <a:spcAft>
          <a:spcPct val="0"/>
        </a:spcAft>
        <a:defRPr sz="3200">
          <a:solidFill>
            <a:schemeClr val="bg1"/>
          </a:solidFill>
          <a:latin typeface="Tahoma" pitchFamily="34" charset="0"/>
          <a:ea typeface="黑体" pitchFamily="49" charset="-122"/>
        </a:defRPr>
      </a:lvl3pPr>
      <a:lvl4pPr algn="ctr" rtl="0" eaLnBrk="0" fontAlgn="base" hangingPunct="0">
        <a:spcBef>
          <a:spcPct val="0"/>
        </a:spcBef>
        <a:spcAft>
          <a:spcPct val="0"/>
        </a:spcAft>
        <a:defRPr sz="3200">
          <a:solidFill>
            <a:schemeClr val="bg1"/>
          </a:solidFill>
          <a:latin typeface="Tahoma" pitchFamily="34" charset="0"/>
          <a:ea typeface="黑体" pitchFamily="49" charset="-122"/>
        </a:defRPr>
      </a:lvl4pPr>
      <a:lvl5pPr algn="ctr" rtl="0" eaLnBrk="0" fontAlgn="base" hangingPunct="0">
        <a:spcBef>
          <a:spcPct val="0"/>
        </a:spcBef>
        <a:spcAft>
          <a:spcPct val="0"/>
        </a:spcAft>
        <a:defRPr sz="3200">
          <a:solidFill>
            <a:schemeClr val="bg1"/>
          </a:solidFill>
          <a:latin typeface="Tahoma" pitchFamily="34" charset="0"/>
          <a:ea typeface="黑体" pitchFamily="49" charset="-122"/>
        </a:defRPr>
      </a:lvl5pPr>
      <a:lvl6pPr marL="457200" algn="ctr" rtl="0" fontAlgn="base">
        <a:spcBef>
          <a:spcPct val="0"/>
        </a:spcBef>
        <a:spcAft>
          <a:spcPct val="0"/>
        </a:spcAft>
        <a:defRPr sz="3200">
          <a:solidFill>
            <a:schemeClr val="bg1"/>
          </a:solidFill>
          <a:latin typeface="Tahoma" pitchFamily="34" charset="0"/>
          <a:ea typeface="黑体" pitchFamily="49" charset="-122"/>
        </a:defRPr>
      </a:lvl6pPr>
      <a:lvl7pPr marL="914400" algn="ctr" rtl="0" fontAlgn="base">
        <a:spcBef>
          <a:spcPct val="0"/>
        </a:spcBef>
        <a:spcAft>
          <a:spcPct val="0"/>
        </a:spcAft>
        <a:defRPr sz="3200">
          <a:solidFill>
            <a:schemeClr val="bg1"/>
          </a:solidFill>
          <a:latin typeface="Tahoma" pitchFamily="34" charset="0"/>
          <a:ea typeface="黑体" pitchFamily="49" charset="-122"/>
        </a:defRPr>
      </a:lvl7pPr>
      <a:lvl8pPr marL="1371600" algn="ctr" rtl="0" fontAlgn="base">
        <a:spcBef>
          <a:spcPct val="0"/>
        </a:spcBef>
        <a:spcAft>
          <a:spcPct val="0"/>
        </a:spcAft>
        <a:defRPr sz="3200">
          <a:solidFill>
            <a:schemeClr val="bg1"/>
          </a:solidFill>
          <a:latin typeface="Tahoma" pitchFamily="34" charset="0"/>
          <a:ea typeface="黑体" pitchFamily="49" charset="-122"/>
        </a:defRPr>
      </a:lvl8pPr>
      <a:lvl9pPr marL="1828800" algn="ctr" rtl="0" fontAlgn="base">
        <a:spcBef>
          <a:spcPct val="0"/>
        </a:spcBef>
        <a:spcAft>
          <a:spcPct val="0"/>
        </a:spcAft>
        <a:defRPr sz="3200">
          <a:solidFill>
            <a:schemeClr val="bg1"/>
          </a:solidFill>
          <a:latin typeface="Tahoma" pitchFamily="34"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3600" b="1">
          <a:solidFill>
            <a:schemeClr val="tx1"/>
          </a:solidFill>
          <a:effectLst>
            <a:outerShdw blurRad="38100" dist="38100" dir="2700000" algn="tl">
              <a:srgbClr val="C0C0C0"/>
            </a:outerShdw>
          </a:effectLst>
          <a:latin typeface="宋体" pitchFamily="2" charset="-122"/>
          <a:ea typeface="宋体" pitchFamily="2" charset="-122"/>
          <a:cs typeface="+mn-cs"/>
        </a:defRPr>
      </a:lvl1pPr>
      <a:lvl2pPr marL="742950" indent="-285750" algn="l" rtl="0" eaLnBrk="0" fontAlgn="base" hangingPunct="0">
        <a:spcBef>
          <a:spcPct val="20000"/>
        </a:spcBef>
        <a:spcAft>
          <a:spcPct val="0"/>
        </a:spcAft>
        <a:buFont typeface="Wingdings" pitchFamily="2" charset="2"/>
        <a:buChar char=""/>
        <a:defRPr sz="3200">
          <a:solidFill>
            <a:schemeClr val="tx1"/>
          </a:solidFill>
          <a:effectLst>
            <a:outerShdw blurRad="38100" dist="38100" dir="2700000" algn="tl">
              <a:srgbClr val="C0C0C0"/>
            </a:outerShdw>
          </a:effectLst>
          <a:latin typeface="楷体" pitchFamily="49" charset="-122"/>
          <a:ea typeface="楷体" pitchFamily="49" charset="-122"/>
        </a:defRPr>
      </a:lvl2pPr>
      <a:lvl3pPr marL="1143000" indent="-22860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楷体" pitchFamily="49" charset="-122"/>
          <a:ea typeface="楷体" pitchFamily="49" charset="-122"/>
        </a:defRPr>
      </a:lvl3pPr>
      <a:lvl4pPr marL="16002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Font typeface="Wingdings" pitchFamily="2" charset="2"/>
        <a:buChar char=""/>
        <a:defRPr sz="16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6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mtClean="0"/>
              <a:t>清华大学计算机系 谌卫军</a:t>
            </a:r>
            <a:endParaRPr lang="zh-CN" altLang="en-US"/>
          </a:p>
        </p:txBody>
      </p:sp>
      <p:sp>
        <p:nvSpPr>
          <p:cNvPr id="5" name="标题 4"/>
          <p:cNvSpPr>
            <a:spLocks noGrp="1"/>
          </p:cNvSpPr>
          <p:nvPr>
            <p:ph type="ctrTitle"/>
          </p:nvPr>
        </p:nvSpPr>
        <p:spPr/>
        <p:txBody>
          <a:bodyPr/>
          <a:lstStyle/>
          <a:p>
            <a:r>
              <a:rPr lang="zh-CN" altLang="en-US" smtClean="0"/>
              <a:t>第</a:t>
            </a:r>
            <a:r>
              <a:rPr lang="en-US" altLang="zh-CN" smtClean="0"/>
              <a:t>7</a:t>
            </a:r>
            <a:r>
              <a:rPr lang="zh-CN" altLang="en-US" smtClean="0"/>
              <a:t>章 网络编程</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网络模型的层次</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10</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物理层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在连接之间传输</a:t>
            </a: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1</a:t>
            </a:r>
            <a:r>
              <a:rPr lang="zh-CN" altLang="en-US" sz="2800" smtClean="0">
                <a:latin typeface="Times New Roman" pitchFamily="18" charset="0"/>
                <a:cs typeface="Times New Roman" pitchFamily="18" charset="0"/>
              </a:rPr>
              <a:t>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数据链路层</a:t>
            </a:r>
            <a:endParaRPr lang="en-US" altLang="zh-CN" sz="3200" dirty="0" smtClean="0">
              <a:latin typeface="Times New Roman" pitchFamily="18" charset="0"/>
              <a:cs typeface="Times New Roman" pitchFamily="18" charset="0"/>
            </a:endParaRPr>
          </a:p>
          <a:p>
            <a:pPr lvl="1">
              <a:spcBef>
                <a:spcPts val="0"/>
              </a:spcBef>
              <a:spcAft>
                <a:spcPts val="0"/>
              </a:spcAft>
            </a:pPr>
            <a:r>
              <a:rPr lang="zh-CN" altLang="en-US" sz="2800" smtClean="0">
                <a:latin typeface="Times New Roman" pitchFamily="18" charset="0"/>
                <a:cs typeface="Times New Roman" pitchFamily="18" charset="0"/>
              </a:rPr>
              <a:t>在两台物理上相连的计算机之间传输数据</a:t>
            </a:r>
            <a:endParaRPr lang="en-US" altLang="zh-CN" sz="2800" dirty="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网络层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在联网的任意两台计算机之间传输数据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传输层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传输网络数据</a:t>
            </a:r>
            <a:endParaRPr lang="en-US" altLang="zh-CN" sz="28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应用层</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联网的应用程序 </a:t>
            </a:r>
            <a:r>
              <a:rPr lang="en-US" altLang="zh-CN" sz="2800" smtClean="0">
                <a:latin typeface="Times New Roman" pitchFamily="18" charset="0"/>
                <a:cs typeface="Times New Roman" pitchFamily="18" charset="0"/>
              </a:rPr>
              <a:t>VS. </a:t>
            </a:r>
            <a:r>
              <a:rPr lang="zh-CN" altLang="en-US" sz="2800" smtClean="0">
                <a:latin typeface="Times New Roman" pitchFamily="18" charset="0"/>
                <a:cs typeface="Times New Roman" pitchFamily="18" charset="0"/>
              </a:rPr>
              <a:t>应用程序</a:t>
            </a:r>
            <a:endParaRPr lang="en-US" altLang="zh-CN" sz="28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dissolv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dissolve">
                                      <p:cBhvr>
                                        <p:cTn id="39" dur="500"/>
                                        <p:tgtEl>
                                          <p:spTgt spid="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通信模式</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11</a:t>
            </a:fld>
            <a:endParaRPr lang="en-US" altLang="zh-CN" dirty="0"/>
          </a:p>
        </p:txBody>
      </p:sp>
      <p:graphicFrame>
        <p:nvGraphicFramePr>
          <p:cNvPr id="7" name="Group 54"/>
          <p:cNvGraphicFramePr>
            <a:graphicFrameLocks noGrp="1"/>
          </p:cNvGraphicFramePr>
          <p:nvPr/>
        </p:nvGraphicFramePr>
        <p:xfrm>
          <a:off x="533400" y="1846633"/>
          <a:ext cx="7848600" cy="3597603"/>
        </p:xfrm>
        <a:graphic>
          <a:graphicData uri="http://schemas.openxmlformats.org/drawingml/2006/table">
            <a:tbl>
              <a:tblPr/>
              <a:tblGrid>
                <a:gridCol w="3966497"/>
                <a:gridCol w="3882103"/>
              </a:tblGrid>
              <a:tr h="689811">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800" b="1" i="0" u="none" strike="noStrike" cap="none" normalizeH="0" baseline="0" smtClean="0">
                          <a:ln>
                            <a:noFill/>
                          </a:ln>
                          <a:solidFill>
                            <a:srgbClr val="990000"/>
                          </a:solidFill>
                          <a:effectLst/>
                          <a:latin typeface="Arial" pitchFamily="34" charset="0"/>
                          <a:ea typeface="宋体" pitchFamily="2" charset="-122"/>
                        </a:rPr>
                        <a:t>Connetion-oriented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800" b="1" i="0" u="none" strike="noStrike" cap="none" normalizeH="0" baseline="0" smtClean="0">
                          <a:ln>
                            <a:noFill/>
                          </a:ln>
                          <a:solidFill>
                            <a:srgbClr val="990000"/>
                          </a:solidFill>
                          <a:effectLst/>
                          <a:latin typeface="Arial" pitchFamily="34" charset="0"/>
                          <a:ea typeface="宋体" pitchFamily="2" charset="-122"/>
                        </a:rPr>
                        <a:t>Packet-oriented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r h="2586789">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kern="1200" cap="none" normalizeH="0" baseline="0" smtClean="0">
                          <a:ln>
                            <a:noFill/>
                          </a:ln>
                          <a:solidFill>
                            <a:schemeClr val="tx1"/>
                          </a:solidFill>
                          <a:effectLst/>
                          <a:latin typeface="Arial" pitchFamily="34" charset="0"/>
                          <a:ea typeface="宋体" pitchFamily="2" charset="-122"/>
                          <a:cs typeface="+mn-cs"/>
                        </a:rPr>
                        <a:t>通信双方需预先联系并维持一个通信信道（建立连接），然后通过该信道依次地发送数据流</a:t>
                      </a:r>
                      <a:endParaRPr kumimoji="0" lang="en-US" altLang="zh-CN" sz="2800" b="1" i="0" u="none" strike="noStrike" kern="1200" cap="none" normalizeH="0" baseline="0" smtClean="0">
                        <a:ln>
                          <a:noFill/>
                        </a:ln>
                        <a:solidFill>
                          <a:schemeClr val="tx1"/>
                        </a:solidFill>
                        <a:effectLst/>
                        <a:latin typeface="Arial" pitchFamily="34" charset="0"/>
                        <a:ea typeface="宋体" pitchFamily="2"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zh-CN" altLang="en-US" sz="2800" b="1" i="0" u="none" strike="noStrike" cap="none" normalizeH="0" baseline="0" smtClean="0">
                          <a:ln>
                            <a:noFill/>
                          </a:ln>
                          <a:solidFill>
                            <a:schemeClr val="tx1"/>
                          </a:solidFill>
                          <a:effectLst/>
                          <a:latin typeface="Arial" pitchFamily="34" charset="0"/>
                          <a:ea typeface="宋体" pitchFamily="2" charset="-122"/>
                        </a:rPr>
                        <a:t>通信双方没有预先联系就直接发送消息，发送方将消息拆分为数据包</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packet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，分别传送，在接收方再组装。也称</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Connectionless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Connetion-oriented</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12</a:t>
            </a:fld>
            <a:endParaRPr lang="en-US" altLang="zh-CN" dirty="0"/>
          </a:p>
        </p:txBody>
      </p:sp>
      <p:pic>
        <p:nvPicPr>
          <p:cNvPr id="6" name="图片 5" descr="无标题.jpg"/>
          <p:cNvPicPr>
            <a:picLocks noChangeAspect="1"/>
          </p:cNvPicPr>
          <p:nvPr/>
        </p:nvPicPr>
        <p:blipFill>
          <a:blip r:embed="rId2" cstate="print"/>
          <a:stretch>
            <a:fillRect/>
          </a:stretch>
        </p:blipFill>
        <p:spPr>
          <a:xfrm>
            <a:off x="959535" y="1295400"/>
            <a:ext cx="6889065" cy="3683000"/>
          </a:xfrm>
          <a:prstGeom prst="rect">
            <a:avLst/>
          </a:prstGeom>
        </p:spPr>
      </p:pic>
      <p:pic>
        <p:nvPicPr>
          <p:cNvPr id="9" name="图片 8" descr="无标题.jpg"/>
          <p:cNvPicPr>
            <a:picLocks noChangeAspect="1"/>
          </p:cNvPicPr>
          <p:nvPr/>
        </p:nvPicPr>
        <p:blipFill>
          <a:blip r:embed="rId3" cstate="print"/>
          <a:stretch>
            <a:fillRect/>
          </a:stretch>
        </p:blipFill>
        <p:spPr>
          <a:xfrm>
            <a:off x="6505834" y="3581400"/>
            <a:ext cx="2409566" cy="990600"/>
          </a:xfrm>
          <a:prstGeom prst="rect">
            <a:avLst/>
          </a:prstGeom>
        </p:spPr>
      </p:pic>
      <p:pic>
        <p:nvPicPr>
          <p:cNvPr id="10" name="图片 9" descr="无标题.jpg"/>
          <p:cNvPicPr>
            <a:picLocks noChangeAspect="1"/>
          </p:cNvPicPr>
          <p:nvPr/>
        </p:nvPicPr>
        <p:blipFill>
          <a:blip r:embed="rId3" cstate="print"/>
          <a:stretch>
            <a:fillRect/>
          </a:stretch>
        </p:blipFill>
        <p:spPr>
          <a:xfrm>
            <a:off x="533400" y="4648200"/>
            <a:ext cx="2409566" cy="990600"/>
          </a:xfrm>
          <a:prstGeom prst="rect">
            <a:avLst/>
          </a:prstGeom>
        </p:spPr>
      </p:pic>
      <p:pic>
        <p:nvPicPr>
          <p:cNvPr id="11" name="图片 10" descr="无标题.jpg"/>
          <p:cNvPicPr>
            <a:picLocks noChangeAspect="1"/>
          </p:cNvPicPr>
          <p:nvPr/>
        </p:nvPicPr>
        <p:blipFill>
          <a:blip r:embed="rId4" cstate="print"/>
          <a:stretch>
            <a:fillRect/>
          </a:stretch>
        </p:blipFill>
        <p:spPr>
          <a:xfrm>
            <a:off x="3012186" y="4953000"/>
            <a:ext cx="5979414" cy="160020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Connetionless</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13</a:t>
            </a:fld>
            <a:endParaRPr lang="en-US" altLang="zh-CN" dirty="0"/>
          </a:p>
        </p:txBody>
      </p:sp>
      <p:pic>
        <p:nvPicPr>
          <p:cNvPr id="5" name="图片 4" descr="无标题.jpg"/>
          <p:cNvPicPr>
            <a:picLocks noChangeAspect="1"/>
          </p:cNvPicPr>
          <p:nvPr/>
        </p:nvPicPr>
        <p:blipFill>
          <a:blip r:embed="rId2" cstate="print"/>
          <a:stretch>
            <a:fillRect/>
          </a:stretch>
        </p:blipFill>
        <p:spPr>
          <a:xfrm>
            <a:off x="914400" y="1752600"/>
            <a:ext cx="7236701" cy="32639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14</a:t>
            </a:fld>
            <a:endParaRPr lang="en-US" altLang="zh-CN" dirty="0"/>
          </a:p>
        </p:txBody>
      </p:sp>
      <p:sp>
        <p:nvSpPr>
          <p:cNvPr id="7" name="内容占位符 2"/>
          <p:cNvSpPr>
            <a:spLocks noGrp="1"/>
          </p:cNvSpPr>
          <p:nvPr>
            <p:ph idx="1"/>
          </p:nvPr>
        </p:nvSpPr>
        <p:spPr>
          <a:xfrm>
            <a:off x="395536" y="1268760"/>
            <a:ext cx="8229600" cy="3630181"/>
          </a:xfrm>
        </p:spPr>
        <p:txBody>
          <a:bodyPr/>
          <a:lstStyle/>
          <a:p>
            <a:r>
              <a:rPr lang="en-US" altLang="zh-CN" sz="2800" dirty="0" smtClean="0">
                <a:solidFill>
                  <a:srgbClr val="002060"/>
                </a:solidFill>
                <a:effectLst>
                  <a:outerShdw blurRad="38100" dist="38100" dir="2700000" algn="tl">
                    <a:srgbClr val="000000">
                      <a:alpha val="43137"/>
                    </a:srgbClr>
                  </a:outerShdw>
                </a:effectLst>
              </a:rPr>
              <a:t>IP</a:t>
            </a:r>
            <a:r>
              <a:rPr lang="zh-CN" altLang="en-US" sz="2800" dirty="0" smtClean="0">
                <a:solidFill>
                  <a:srgbClr val="002060"/>
                </a:solidFill>
                <a:effectLst>
                  <a:outerShdw blurRad="38100" dist="38100" dir="2700000" algn="tl">
                    <a:srgbClr val="000000">
                      <a:alpha val="43137"/>
                    </a:srgbClr>
                  </a:outerShdw>
                </a:effectLst>
              </a:rPr>
              <a:t>地址</a:t>
            </a:r>
            <a:endParaRPr lang="en-US" altLang="zh-CN" sz="2800" dirty="0" smtClean="0">
              <a:solidFill>
                <a:srgbClr val="002060"/>
              </a:solidFill>
              <a:effectLst>
                <a:outerShdw blurRad="38100" dist="38100" dir="2700000" algn="tl">
                  <a:srgbClr val="000000">
                    <a:alpha val="43137"/>
                  </a:srgbClr>
                </a:outerShdw>
              </a:effectLst>
            </a:endParaRPr>
          </a:p>
          <a:p>
            <a:pPr lvl="1">
              <a:spcBef>
                <a:spcPts val="600"/>
              </a:spcBef>
              <a:buFont typeface="Wingdings" pitchFamily="2" charset="2"/>
              <a:buChar char="Ø"/>
            </a:pPr>
            <a:r>
              <a:rPr lang="en-US" altLang="zh-CN" sz="2400" b="1" dirty="0">
                <a:solidFill>
                  <a:srgbClr val="2CA3C8"/>
                </a:solidFill>
                <a:latin typeface="Times New Roman" pitchFamily="18" charset="0"/>
                <a:cs typeface="Times New Roman" pitchFamily="18" charset="0"/>
              </a:rPr>
              <a:t>IP</a:t>
            </a:r>
            <a:r>
              <a:rPr lang="zh-CN" altLang="en-US" sz="2400" b="1" dirty="0">
                <a:solidFill>
                  <a:srgbClr val="2CA3C8"/>
                </a:solidFill>
                <a:latin typeface="Times New Roman" pitchFamily="18" charset="0"/>
                <a:cs typeface="Times New Roman" pitchFamily="18" charset="0"/>
              </a:rPr>
              <a:t>协议就是使用这个地址在主机之间传递信息，这是</a:t>
            </a:r>
            <a:r>
              <a:rPr lang="en-US" altLang="zh-CN" sz="2400" b="1" dirty="0">
                <a:solidFill>
                  <a:srgbClr val="2CA3C8"/>
                </a:solidFill>
                <a:latin typeface="Times New Roman" pitchFamily="18" charset="0"/>
                <a:cs typeface="Times New Roman" pitchFamily="18" charset="0"/>
              </a:rPr>
              <a:t>Internet </a:t>
            </a:r>
            <a:r>
              <a:rPr lang="zh-CN" altLang="en-US" sz="2400" b="1" dirty="0">
                <a:solidFill>
                  <a:srgbClr val="2CA3C8"/>
                </a:solidFill>
                <a:latin typeface="Times New Roman" pitchFamily="18" charset="0"/>
                <a:cs typeface="Times New Roman" pitchFamily="18" charset="0"/>
              </a:rPr>
              <a:t>能够运行的基础</a:t>
            </a:r>
            <a:r>
              <a:rPr lang="zh-CN" altLang="en-US" sz="2400" b="1" dirty="0" smtClean="0">
                <a:solidFill>
                  <a:srgbClr val="2CA3C8"/>
                </a:solidFill>
                <a:latin typeface="Times New Roman" pitchFamily="18" charset="0"/>
                <a:cs typeface="Times New Roman" pitchFamily="18" charset="0"/>
              </a:rPr>
              <a:t>。采用</a:t>
            </a:r>
            <a:r>
              <a:rPr lang="zh-CN" altLang="en-US" sz="2400" b="1" dirty="0">
                <a:solidFill>
                  <a:srgbClr val="2CA3C8"/>
                </a:solidFill>
                <a:latin typeface="Times New Roman" pitchFamily="18" charset="0"/>
                <a:cs typeface="Times New Roman" pitchFamily="18" charset="0"/>
              </a:rPr>
              <a:t>二进制来</a:t>
            </a:r>
            <a:r>
              <a:rPr lang="zh-CN" altLang="en-US" sz="2400" b="1" dirty="0" smtClean="0">
                <a:solidFill>
                  <a:srgbClr val="2CA3C8"/>
                </a:solidFill>
                <a:latin typeface="Times New Roman" pitchFamily="18" charset="0"/>
                <a:cs typeface="Times New Roman" pitchFamily="18" charset="0"/>
              </a:rPr>
              <a:t>表示。</a:t>
            </a:r>
            <a:endParaRPr lang="en-US" altLang="zh-CN" sz="2400" b="1" dirty="0" smtClean="0">
              <a:solidFill>
                <a:srgbClr val="2CA3C8"/>
              </a:solidFill>
              <a:latin typeface="Times New Roman" pitchFamily="18" charset="0"/>
              <a:cs typeface="Times New Roman" pitchFamily="18" charset="0"/>
            </a:endParaRPr>
          </a:p>
          <a:p>
            <a:pPr lvl="1">
              <a:spcBef>
                <a:spcPts val="600"/>
              </a:spcBef>
              <a:buFont typeface="Wingdings" pitchFamily="2" charset="2"/>
              <a:buChar char="Ø"/>
            </a:pPr>
            <a:r>
              <a:rPr lang="en-US" altLang="zh-CN"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IPv4</a:t>
            </a:r>
            <a:r>
              <a:rPr lang="zh-CN" altLang="en-US" sz="2400" b="1" dirty="0">
                <a:solidFill>
                  <a:schemeClr val="accent5">
                    <a:lumMod val="75000"/>
                  </a:schemeClr>
                </a:solidFill>
              </a:rPr>
              <a:t>协议地址长</a:t>
            </a:r>
            <a:r>
              <a:rPr lang="en-US" altLang="zh-CN" sz="2400" b="1" dirty="0" smtClean="0">
                <a:solidFill>
                  <a:schemeClr val="accent5">
                    <a:lumMod val="75000"/>
                  </a:schemeClr>
                </a:solidFill>
              </a:rPr>
              <a:t>32bit</a:t>
            </a:r>
            <a:r>
              <a:rPr lang="zh-CN" altLang="en-US" sz="2400" b="1" dirty="0" smtClean="0">
                <a:solidFill>
                  <a:schemeClr val="accent5">
                    <a:lumMod val="75000"/>
                  </a:schemeClr>
                </a:solidFill>
              </a:rPr>
              <a:t>，比如：</a:t>
            </a:r>
            <a:r>
              <a:rPr lang="en-US" altLang="zh-CN" sz="2400" b="1" dirty="0" smtClean="0">
                <a:solidFill>
                  <a:schemeClr val="accent5">
                    <a:lumMod val="75000"/>
                  </a:schemeClr>
                </a:solidFill>
              </a:rPr>
              <a:t/>
            </a:r>
            <a:br>
              <a:rPr lang="en-US" altLang="zh-CN" sz="2400" b="1" dirty="0" smtClean="0">
                <a:solidFill>
                  <a:schemeClr val="accent5">
                    <a:lumMod val="75000"/>
                  </a:schemeClr>
                </a:solidFill>
              </a:rPr>
            </a:br>
            <a:r>
              <a:rPr lang="en-US" altLang="zh-CN" sz="2400" b="1" dirty="0" smtClean="0">
                <a:solidFill>
                  <a:srgbClr val="7030A0"/>
                </a:solidFill>
              </a:rPr>
              <a:t>10100110</a:t>
            </a:r>
            <a:r>
              <a:rPr lang="en-US" altLang="zh-CN" sz="2400" b="1" dirty="0" smtClean="0">
                <a:solidFill>
                  <a:schemeClr val="accent2">
                    <a:lumMod val="60000"/>
                    <a:lumOff val="40000"/>
                  </a:schemeClr>
                </a:solidFill>
              </a:rPr>
              <a:t>0110111</a:t>
            </a:r>
            <a:r>
              <a:rPr lang="en-US" altLang="zh-CN" sz="2400" b="1" dirty="0" smtClean="0">
                <a:solidFill>
                  <a:srgbClr val="00B050"/>
                </a:solidFill>
              </a:rPr>
              <a:t>00000100</a:t>
            </a:r>
            <a:r>
              <a:rPr lang="en-US" altLang="zh-CN" sz="2400" b="1" dirty="0" smtClean="0">
                <a:solidFill>
                  <a:srgbClr val="FF0000"/>
                </a:solidFill>
              </a:rPr>
              <a:t>01110110</a:t>
            </a:r>
            <a:r>
              <a:rPr lang="en-US" altLang="zh-CN" sz="2400" b="1" dirty="0" smtClean="0">
                <a:solidFill>
                  <a:schemeClr val="accent5">
                    <a:lumMod val="75000"/>
                  </a:schemeClr>
                </a:solidFill>
              </a:rPr>
              <a:t/>
            </a:r>
            <a:br>
              <a:rPr lang="en-US" altLang="zh-CN" sz="2400" b="1" dirty="0" smtClean="0">
                <a:solidFill>
                  <a:schemeClr val="accent5">
                    <a:lumMod val="75000"/>
                  </a:schemeClr>
                </a:solidFill>
              </a:rPr>
            </a:br>
            <a:r>
              <a:rPr lang="zh-CN" altLang="en-US" sz="2400" b="1" dirty="0" smtClean="0">
                <a:solidFill>
                  <a:schemeClr val="accent5">
                    <a:lumMod val="75000"/>
                  </a:schemeClr>
                </a:solidFill>
              </a:rPr>
              <a:t>通常采用</a:t>
            </a:r>
            <a:r>
              <a:rPr lang="zh-CN" altLang="en-US" sz="2400" b="1" dirty="0">
                <a:solidFill>
                  <a:schemeClr val="accent5">
                    <a:lumMod val="75000"/>
                  </a:schemeClr>
                </a:solidFill>
              </a:rPr>
              <a:t>“</a:t>
            </a:r>
            <a:r>
              <a:rPr lang="zh-CN" altLang="en-US" sz="2400" b="1" dirty="0">
                <a:solidFill>
                  <a:srgbClr val="002060"/>
                </a:solidFill>
                <a:effectLst>
                  <a:outerShdw blurRad="38100" dist="38100" dir="2700000" algn="tl">
                    <a:srgbClr val="000000">
                      <a:alpha val="43137"/>
                    </a:srgbClr>
                  </a:outerShdw>
                </a:effectLst>
              </a:rPr>
              <a:t>点分</a:t>
            </a:r>
            <a:r>
              <a:rPr lang="zh-CN" altLang="en-US" sz="2400" b="1" dirty="0" smtClean="0">
                <a:solidFill>
                  <a:srgbClr val="002060"/>
                </a:solidFill>
                <a:effectLst>
                  <a:outerShdw blurRad="38100" dist="38100" dir="2700000" algn="tl">
                    <a:srgbClr val="000000">
                      <a:alpha val="43137"/>
                    </a:srgbClr>
                  </a:outerShdw>
                </a:effectLst>
              </a:rPr>
              <a:t>十进制表示</a:t>
            </a:r>
            <a:r>
              <a:rPr lang="zh-CN" altLang="en-US" sz="2400" b="1" dirty="0">
                <a:solidFill>
                  <a:srgbClr val="002060"/>
                </a:solidFill>
                <a:effectLst>
                  <a:outerShdw blurRad="38100" dist="38100" dir="2700000" algn="tl">
                    <a:srgbClr val="000000">
                      <a:alpha val="43137"/>
                    </a:srgbClr>
                  </a:outerShdw>
                </a:effectLst>
              </a:rPr>
              <a:t>法</a:t>
            </a:r>
            <a:r>
              <a:rPr lang="zh-CN" altLang="en-US" sz="2400" b="1" dirty="0" smtClean="0">
                <a:solidFill>
                  <a:schemeClr val="accent5">
                    <a:lumMod val="75000"/>
                  </a:schemeClr>
                </a:solidFill>
              </a:rPr>
              <a:t>”简化显示：</a:t>
            </a:r>
            <a:r>
              <a:rPr lang="en-US" altLang="zh-CN" sz="2400" b="1" dirty="0">
                <a:solidFill>
                  <a:schemeClr val="accent5">
                    <a:lumMod val="75000"/>
                  </a:schemeClr>
                </a:solidFill>
              </a:rPr>
              <a:t/>
            </a:r>
            <a:br>
              <a:rPr lang="en-US" altLang="zh-CN" sz="2400" b="1" dirty="0">
                <a:solidFill>
                  <a:schemeClr val="accent5">
                    <a:lumMod val="75000"/>
                  </a:schemeClr>
                </a:solidFill>
              </a:rPr>
            </a:br>
            <a:r>
              <a:rPr lang="en-US" altLang="zh-CN" sz="1000" b="1" dirty="0" smtClean="0">
                <a:solidFill>
                  <a:schemeClr val="accent5">
                    <a:lumMod val="75000"/>
                  </a:schemeClr>
                </a:solidFill>
              </a:rPr>
              <a:t/>
            </a:r>
            <a:br>
              <a:rPr lang="en-US" altLang="zh-CN" sz="1000" b="1" dirty="0" smtClean="0">
                <a:solidFill>
                  <a:schemeClr val="accent5">
                    <a:lumMod val="75000"/>
                  </a:schemeClr>
                </a:solidFill>
              </a:rPr>
            </a:b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smtClean="0"/>
              <a:t>.</a:t>
            </a:r>
            <a:r>
              <a:rPr lang="en-US" altLang="zh-CN" sz="2400" b="1" dirty="0" smtClean="0">
                <a:solidFill>
                  <a:schemeClr val="accent5">
                    <a:lumMod val="75000"/>
                  </a:schemeClr>
                </a:solidFill>
              </a:rPr>
              <a:t>X</a:t>
            </a:r>
            <a:r>
              <a:rPr lang="en-US" altLang="zh-CN" sz="2400" b="1" dirty="0">
                <a:solidFill>
                  <a:schemeClr val="accent5">
                    <a:lumMod val="75000"/>
                  </a:schemeClr>
                </a:solidFill>
              </a:rPr>
              <a:t/>
            </a:r>
            <a:br>
              <a:rPr lang="en-US" altLang="zh-CN" sz="2400" b="1" dirty="0">
                <a:solidFill>
                  <a:schemeClr val="accent5">
                    <a:lumMod val="75000"/>
                  </a:schemeClr>
                </a:solidFill>
              </a:rPr>
            </a:br>
            <a:r>
              <a:rPr lang="en-US" altLang="zh-CN" sz="1000" b="1" dirty="0" smtClean="0">
                <a:solidFill>
                  <a:schemeClr val="accent5">
                    <a:lumMod val="75000"/>
                  </a:schemeClr>
                </a:solidFill>
              </a:rPr>
              <a:t/>
            </a:r>
            <a:br>
              <a:rPr lang="en-US" altLang="zh-CN" sz="1000" b="1" dirty="0" smtClean="0">
                <a:solidFill>
                  <a:schemeClr val="accent5">
                    <a:lumMod val="75000"/>
                  </a:schemeClr>
                </a:solidFill>
              </a:rPr>
            </a:br>
            <a:r>
              <a:rPr lang="en-US" altLang="zh-CN" sz="2400" b="1" dirty="0" smtClean="0">
                <a:solidFill>
                  <a:srgbClr val="7030A0"/>
                </a:solidFill>
              </a:rPr>
              <a:t>166</a:t>
            </a:r>
            <a:r>
              <a:rPr lang="en-US" altLang="zh-CN" sz="2400" b="1" dirty="0" smtClean="0"/>
              <a:t>.</a:t>
            </a:r>
            <a:r>
              <a:rPr lang="en-US" altLang="zh-CN" sz="2400" b="1" dirty="0" smtClean="0">
                <a:solidFill>
                  <a:schemeClr val="accent2">
                    <a:lumMod val="60000"/>
                    <a:lumOff val="40000"/>
                  </a:schemeClr>
                </a:solidFill>
              </a:rPr>
              <a:t>111</a:t>
            </a:r>
            <a:r>
              <a:rPr lang="en-US" altLang="zh-CN" sz="2400" b="1" dirty="0" smtClean="0"/>
              <a:t>.</a:t>
            </a:r>
            <a:r>
              <a:rPr lang="en-US" altLang="zh-CN" sz="2400" b="1" dirty="0" smtClean="0">
                <a:solidFill>
                  <a:srgbClr val="00B050"/>
                </a:solidFill>
              </a:rPr>
              <a:t>4</a:t>
            </a:r>
            <a:r>
              <a:rPr lang="en-US" altLang="zh-CN" sz="2400" b="1" dirty="0" smtClean="0"/>
              <a:t>.</a:t>
            </a:r>
            <a:r>
              <a:rPr lang="en-US" altLang="zh-CN" sz="2400" b="1" dirty="0" smtClean="0">
                <a:solidFill>
                  <a:srgbClr val="FF0000"/>
                </a:solidFill>
              </a:rPr>
              <a:t>118</a:t>
            </a:r>
            <a:endParaRPr lang="en-US" altLang="zh-CN" sz="2400" b="1" dirty="0">
              <a:solidFill>
                <a:srgbClr val="FF0000"/>
              </a:solidFill>
            </a:endParaRPr>
          </a:p>
        </p:txBody>
      </p:sp>
      <p:grpSp>
        <p:nvGrpSpPr>
          <p:cNvPr id="8" name="组合 7"/>
          <p:cNvGrpSpPr/>
          <p:nvPr/>
        </p:nvGrpSpPr>
        <p:grpSpPr>
          <a:xfrm>
            <a:off x="2209800" y="3838460"/>
            <a:ext cx="3227066" cy="412409"/>
            <a:chOff x="2123728" y="3952695"/>
            <a:chExt cx="3227066" cy="412409"/>
          </a:xfrm>
        </p:grpSpPr>
        <p:sp>
          <p:nvSpPr>
            <p:cNvPr id="9" name="椭圆 8"/>
            <p:cNvSpPr/>
            <p:nvPr/>
          </p:nvSpPr>
          <p:spPr bwMode="auto">
            <a:xfrm>
              <a:off x="2123728" y="3952695"/>
              <a:ext cx="360040" cy="392771"/>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0" name="直接箭头连接符 9"/>
            <p:cNvCxnSpPr>
              <a:stCxn id="9" idx="6"/>
            </p:cNvCxnSpPr>
            <p:nvPr/>
          </p:nvCxnSpPr>
          <p:spPr bwMode="auto">
            <a:xfrm flipV="1">
              <a:off x="2483768" y="4149080"/>
              <a:ext cx="1512168"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1" name="TextBox 10"/>
            <p:cNvSpPr txBox="1"/>
            <p:nvPr/>
          </p:nvSpPr>
          <p:spPr>
            <a:xfrm>
              <a:off x="3995936" y="3995772"/>
              <a:ext cx="1354858" cy="369332"/>
            </a:xfrm>
            <a:prstGeom prst="rect">
              <a:avLst/>
            </a:prstGeom>
            <a:noFill/>
          </p:spPr>
          <p:txBody>
            <a:bodyPr wrap="none" rtlCol="0">
              <a:spAutoFit/>
            </a:bodyPr>
            <a:lstStyle/>
            <a:p>
              <a:pPr>
                <a:buNone/>
              </a:pPr>
              <a:r>
                <a:rPr lang="en-US" altLang="zh-CN" dirty="0" smtClean="0">
                  <a:solidFill>
                    <a:srgbClr val="FF0000"/>
                  </a:solidFill>
                </a:rPr>
                <a:t>255</a:t>
              </a:r>
              <a:r>
                <a:rPr lang="zh-CN" altLang="en-US" dirty="0" smtClean="0"/>
                <a:t>（</a:t>
              </a:r>
              <a:r>
                <a:rPr lang="en-US" altLang="zh-CN" dirty="0" smtClean="0"/>
                <a:t>FF</a:t>
              </a:r>
              <a:r>
                <a:rPr lang="zh-CN" altLang="en-US" dirty="0" smtClean="0"/>
                <a:t>）</a:t>
              </a:r>
              <a:endParaRPr lang="zh-CN" altLang="en-US" dirty="0"/>
            </a:p>
          </p:txBody>
        </p:sp>
      </p:grpSp>
      <p:grpSp>
        <p:nvGrpSpPr>
          <p:cNvPr id="12" name="组合 11"/>
          <p:cNvGrpSpPr/>
          <p:nvPr/>
        </p:nvGrpSpPr>
        <p:grpSpPr>
          <a:xfrm>
            <a:off x="3381731" y="5555363"/>
            <a:ext cx="3788117" cy="412409"/>
            <a:chOff x="2123728" y="3952695"/>
            <a:chExt cx="3788117" cy="412409"/>
          </a:xfrm>
        </p:grpSpPr>
        <p:sp>
          <p:nvSpPr>
            <p:cNvPr id="13" name="椭圆 12"/>
            <p:cNvSpPr/>
            <p:nvPr/>
          </p:nvSpPr>
          <p:spPr bwMode="auto">
            <a:xfrm>
              <a:off x="2123728" y="3952695"/>
              <a:ext cx="360040" cy="392771"/>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cxnSp>
          <p:nvCxnSpPr>
            <p:cNvPr id="14" name="直接箭头连接符 13"/>
            <p:cNvCxnSpPr>
              <a:stCxn id="13" idx="6"/>
            </p:cNvCxnSpPr>
            <p:nvPr/>
          </p:nvCxnSpPr>
          <p:spPr bwMode="auto">
            <a:xfrm flipV="1">
              <a:off x="2483768" y="4149080"/>
              <a:ext cx="1512168"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
          <p:nvSpPr>
            <p:cNvPr id="15" name="TextBox 14"/>
            <p:cNvSpPr txBox="1"/>
            <p:nvPr/>
          </p:nvSpPr>
          <p:spPr>
            <a:xfrm>
              <a:off x="3995936" y="3995772"/>
              <a:ext cx="1915909" cy="369332"/>
            </a:xfrm>
            <a:prstGeom prst="rect">
              <a:avLst/>
            </a:prstGeom>
            <a:noFill/>
          </p:spPr>
          <p:txBody>
            <a:bodyPr wrap="none" rtlCol="0">
              <a:spAutoFit/>
            </a:bodyPr>
            <a:lstStyle/>
            <a:p>
              <a:pPr>
                <a:buNone/>
              </a:pPr>
              <a:r>
                <a:rPr lang="en-US" altLang="zh-CN" dirty="0" smtClean="0">
                  <a:solidFill>
                    <a:srgbClr val="FF0000"/>
                  </a:solidFill>
                </a:rPr>
                <a:t>65535</a:t>
              </a:r>
              <a:r>
                <a:rPr lang="zh-CN" altLang="en-US" dirty="0" smtClean="0"/>
                <a:t>（</a:t>
              </a:r>
              <a:r>
                <a:rPr lang="en-US" altLang="zh-CN" dirty="0" smtClean="0"/>
                <a:t>FFFF</a:t>
              </a:r>
              <a:r>
                <a:rPr lang="zh-CN" altLang="en-US" dirty="0" smtClean="0"/>
                <a:t>）</a:t>
              </a:r>
              <a:endParaRPr lang="zh-CN" altLang="en-US" dirty="0"/>
            </a:p>
          </p:txBody>
        </p:sp>
      </p:grpSp>
      <p:sp>
        <p:nvSpPr>
          <p:cNvPr id="16" name="内容占位符 2"/>
          <p:cNvSpPr txBox="1">
            <a:spLocks/>
          </p:cNvSpPr>
          <p:nvPr/>
        </p:nvSpPr>
        <p:spPr bwMode="auto">
          <a:xfrm>
            <a:off x="395536" y="4793066"/>
            <a:ext cx="8229600" cy="11036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Font typeface="Wingdings" pitchFamily="2" charset="2"/>
              <a:buChar char="v"/>
              <a:defRPr sz="2800" b="1">
                <a:solidFill>
                  <a:schemeClr val="accent1"/>
                </a:solidFill>
                <a:latin typeface="华文中宋" pitchFamily="2" charset="-122"/>
                <a:ea typeface="华文中宋" pitchFamily="2" charset="-122"/>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2"/>
                </a:solidFill>
                <a:latin typeface="华文中宋" pitchFamily="2" charset="-122"/>
                <a:ea typeface="华文中宋" pitchFamily="2" charset="-122"/>
              </a:defRPr>
            </a:lvl2pPr>
            <a:lvl3pPr marL="1143000" indent="-228600" algn="l" rtl="0" fontAlgn="base">
              <a:spcBef>
                <a:spcPct val="20000"/>
              </a:spcBef>
              <a:spcAft>
                <a:spcPct val="0"/>
              </a:spcAft>
              <a:buClr>
                <a:schemeClr val="hlink"/>
              </a:buClr>
              <a:buSzPct val="60000"/>
              <a:buFont typeface="Wingdings" pitchFamily="2" charset="2"/>
              <a:buChar char="n"/>
              <a:defRPr sz="2400">
                <a:solidFill>
                  <a:schemeClr val="tx2"/>
                </a:solidFill>
                <a:latin typeface="华文中宋" pitchFamily="2" charset="-122"/>
                <a:ea typeface="华文中宋" pitchFamily="2" charset="-122"/>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2"/>
                </a:solidFill>
                <a:latin typeface="华文中宋" pitchFamily="2" charset="-122"/>
                <a:ea typeface="华文中宋" pitchFamily="2" charset="-122"/>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华文中宋" pitchFamily="2" charset="-122"/>
                <a:ea typeface="华文中宋"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a:lstStyle>
          <a:p>
            <a:pPr lvl="1">
              <a:buFont typeface="Wingdings" pitchFamily="2" charset="2"/>
              <a:buChar char="Ø"/>
            </a:pPr>
            <a:r>
              <a:rPr lang="en-US" altLang="zh-CN" b="1" dirty="0" smtClean="0">
                <a:solidFill>
                  <a:srgbClr val="002060"/>
                </a:solidFill>
                <a:effectLst>
                  <a:outerShdw blurRad="38100" dist="38100" dir="2700000" algn="tl">
                    <a:srgbClr val="000000">
                      <a:alpha val="43137"/>
                    </a:srgbClr>
                  </a:outerShdw>
                </a:effectLst>
              </a:rPr>
              <a:t>IPv6</a:t>
            </a:r>
            <a:r>
              <a:rPr lang="zh-CN" altLang="en-US" b="1" dirty="0" smtClean="0">
                <a:solidFill>
                  <a:schemeClr val="accent5">
                    <a:lumMod val="75000"/>
                  </a:schemeClr>
                </a:solidFill>
              </a:rPr>
              <a:t>协议地址长</a:t>
            </a:r>
            <a:r>
              <a:rPr lang="en-US" altLang="zh-CN" b="1" dirty="0" smtClean="0">
                <a:solidFill>
                  <a:schemeClr val="accent5">
                    <a:lumMod val="75000"/>
                  </a:schemeClr>
                </a:solidFill>
              </a:rPr>
              <a:t>128bit</a:t>
            </a:r>
            <a:r>
              <a:rPr lang="zh-CN" altLang="en-US" b="1" dirty="0" smtClean="0">
                <a:solidFill>
                  <a:schemeClr val="accent5">
                    <a:lumMod val="75000"/>
                  </a:schemeClr>
                </a:solidFill>
              </a:rPr>
              <a:t>，采用</a:t>
            </a:r>
            <a:r>
              <a:rPr lang="en-US" altLang="zh-CN" b="1" dirty="0" smtClean="0">
                <a:solidFill>
                  <a:schemeClr val="accent5">
                    <a:lumMod val="75000"/>
                  </a:schemeClr>
                </a:solidFill>
              </a:rPr>
              <a:t/>
            </a:r>
            <a:br>
              <a:rPr lang="en-US" altLang="zh-CN" b="1" dirty="0" smtClean="0">
                <a:solidFill>
                  <a:schemeClr val="accent5">
                    <a:lumMod val="75000"/>
                  </a:schemeClr>
                </a:solidFill>
              </a:rPr>
            </a:br>
            <a:r>
              <a:rPr lang="zh-CN" altLang="en-US" b="1" dirty="0" smtClean="0">
                <a:solidFill>
                  <a:schemeClr val="accent5">
                    <a:lumMod val="75000"/>
                  </a:schemeClr>
                </a:solidFill>
              </a:rPr>
              <a:t>“</a:t>
            </a:r>
            <a:r>
              <a:rPr lang="zh-CN" altLang="en-US" b="1" dirty="0" smtClean="0">
                <a:solidFill>
                  <a:srgbClr val="002060"/>
                </a:solidFill>
                <a:effectLst>
                  <a:outerShdw blurRad="38100" dist="38100" dir="2700000" algn="tl">
                    <a:srgbClr val="000000">
                      <a:alpha val="43137"/>
                    </a:srgbClr>
                  </a:outerShdw>
                </a:effectLst>
              </a:rPr>
              <a:t>冒号分十六进制显示法</a:t>
            </a:r>
            <a:r>
              <a:rPr lang="zh-CN" altLang="en-US" b="1" dirty="0" smtClean="0">
                <a:solidFill>
                  <a:schemeClr val="accent5">
                    <a:lumMod val="75000"/>
                  </a:schemeClr>
                </a:solidFill>
              </a:rPr>
              <a:t>” ：</a:t>
            </a:r>
            <a:r>
              <a:rPr lang="en-US" altLang="zh-CN" b="1" dirty="0" smtClean="0">
                <a:solidFill>
                  <a:schemeClr val="accent5">
                    <a:lumMod val="75000"/>
                  </a:schemeClr>
                </a:solidFill>
              </a:rPr>
              <a:t/>
            </a:r>
            <a:br>
              <a:rPr lang="en-US" altLang="zh-CN" b="1" dirty="0" smtClean="0">
                <a:solidFill>
                  <a:schemeClr val="accent5">
                    <a:lumMod val="75000"/>
                  </a:schemeClr>
                </a:solidFill>
              </a:rPr>
            </a:b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r>
              <a:rPr lang="en-US" altLang="zh-CN" b="1" dirty="0" smtClean="0"/>
              <a:t>:</a:t>
            </a:r>
            <a:r>
              <a:rPr lang="en-US" altLang="zh-CN" b="1" dirty="0" smtClean="0">
                <a:solidFill>
                  <a:schemeClr val="accent5">
                    <a:lumMod val="75000"/>
                  </a:schemeClr>
                </a:solidFill>
              </a:rPr>
              <a:t>X</a:t>
            </a:r>
            <a:br>
              <a:rPr lang="en-US" altLang="zh-CN" b="1" dirty="0" smtClean="0">
                <a:solidFill>
                  <a:schemeClr val="accent5">
                    <a:lumMod val="75000"/>
                  </a:schemeClr>
                </a:solidFill>
              </a:rPr>
            </a:br>
            <a:r>
              <a:rPr lang="en-US" altLang="zh-CN" b="1" dirty="0" smtClean="0">
                <a:solidFill>
                  <a:schemeClr val="accent5">
                    <a:lumMod val="75000"/>
                  </a:schemeClr>
                </a:solidFill>
              </a:rPr>
              <a:t/>
            </a:r>
            <a:br>
              <a:rPr lang="en-US" altLang="zh-CN" b="1" dirty="0" smtClean="0">
                <a:solidFill>
                  <a:schemeClr val="accent5">
                    <a:lumMod val="75000"/>
                  </a:schemeClr>
                </a:solidFill>
              </a:rPr>
            </a:br>
            <a:endParaRPr lang="zh-CN" altLang="en-US" b="1" dirty="0"/>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4161" y="5942258"/>
            <a:ext cx="5070420" cy="55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5791200" y="4267200"/>
            <a:ext cx="3057247" cy="523220"/>
          </a:xfrm>
          <a:prstGeom prst="rect">
            <a:avLst/>
          </a:prstGeom>
          <a:noFill/>
        </p:spPr>
        <p:txBody>
          <a:bodyPr wrap="none" rtlCol="0">
            <a:spAutoFit/>
          </a:bodyPr>
          <a:lstStyle/>
          <a:p>
            <a:pPr>
              <a:buNone/>
            </a:pPr>
            <a:r>
              <a:rPr lang="zh-CN" altLang="en-US" sz="2800" smtClean="0">
                <a:solidFill>
                  <a:srgbClr val="FF0000"/>
                </a:solidFill>
              </a:rPr>
              <a:t>能表示的地址数？</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16"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你家的地址？</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15</a:t>
            </a:fld>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208635"/>
            <a:ext cx="4724400" cy="537937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域名地址</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16</a:t>
            </a:fld>
            <a:endParaRPr lang="en-US" altLang="zh-CN"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426" y="2626316"/>
            <a:ext cx="4671070" cy="375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a:spLocks noGrp="1"/>
          </p:cNvSpPr>
          <p:nvPr>
            <p:ph idx="1"/>
          </p:nvPr>
        </p:nvSpPr>
        <p:spPr>
          <a:xfrm>
            <a:off x="251520" y="1515616"/>
            <a:ext cx="7859216" cy="3929608"/>
          </a:xfrm>
        </p:spPr>
        <p:txBody>
          <a:bodyPr/>
          <a:lstStyle/>
          <a:p>
            <a:r>
              <a:rPr lang="zh-CN" altLang="en-US" sz="2800" dirty="0"/>
              <a:t>域名</a:t>
            </a:r>
            <a:r>
              <a:rPr lang="zh-CN" altLang="en-US" sz="2800" dirty="0" smtClean="0"/>
              <a:t>系统</a:t>
            </a:r>
            <a:r>
              <a:rPr lang="en-US" altLang="zh-CN" sz="2800" dirty="0"/>
              <a:t>(</a:t>
            </a:r>
            <a:r>
              <a:rPr lang="en-US" altLang="zh-CN" sz="2800"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a:t>
            </a:r>
            <a:r>
              <a:rPr lang="en-US" altLang="zh-CN" sz="2800" dirty="0" smtClean="0">
                <a:latin typeface="Arial" pitchFamily="34" charset="0"/>
                <a:cs typeface="Arial" pitchFamily="34" charset="0"/>
              </a:rPr>
              <a:t>omain </a:t>
            </a:r>
            <a:r>
              <a:rPr lang="en-US" altLang="zh-CN" sz="2800" dirty="0">
                <a:solidFill>
                  <a:srgbClr val="002060"/>
                </a:solidFill>
                <a:effectLst>
                  <a:outerShdw blurRad="38100" dist="38100" dir="2700000" algn="tl">
                    <a:srgbClr val="000000">
                      <a:alpha val="43137"/>
                    </a:srgbClr>
                  </a:outerShdw>
                </a:effectLst>
                <a:latin typeface="Arial" pitchFamily="34" charset="0"/>
                <a:cs typeface="Arial" pitchFamily="34" charset="0"/>
              </a:rPr>
              <a:t>N</a:t>
            </a:r>
            <a:r>
              <a:rPr lang="en-US" altLang="zh-CN" sz="2800" dirty="0">
                <a:latin typeface="Arial" pitchFamily="34" charset="0"/>
                <a:cs typeface="Arial" pitchFamily="34" charset="0"/>
              </a:rPr>
              <a:t>ame </a:t>
            </a:r>
            <a:r>
              <a:rPr lang="en-US" altLang="zh-CN" sz="2800" dirty="0">
                <a:solidFill>
                  <a:srgbClr val="002060"/>
                </a:solidFill>
                <a:effectLst>
                  <a:outerShdw blurRad="38100" dist="38100" dir="2700000" algn="tl">
                    <a:srgbClr val="000000">
                      <a:alpha val="43137"/>
                    </a:srgbClr>
                  </a:outerShdw>
                </a:effectLst>
                <a:latin typeface="Arial" pitchFamily="34" charset="0"/>
                <a:cs typeface="Arial" pitchFamily="34" charset="0"/>
              </a:rPr>
              <a:t>S</a:t>
            </a:r>
            <a:r>
              <a:rPr lang="en-US" altLang="zh-CN" sz="2800" dirty="0">
                <a:latin typeface="Arial" pitchFamily="34" charset="0"/>
                <a:cs typeface="Arial" pitchFamily="34" charset="0"/>
              </a:rPr>
              <a:t>ystem</a:t>
            </a:r>
            <a:r>
              <a:rPr lang="en-US" altLang="zh-CN" sz="2800" dirty="0" smtClean="0"/>
              <a:t>)</a:t>
            </a:r>
            <a:br>
              <a:rPr lang="en-US" altLang="zh-CN" sz="2800" dirty="0" smtClean="0"/>
            </a:br>
            <a:r>
              <a:rPr lang="zh-CN" altLang="en-US" sz="2400" dirty="0" smtClean="0"/>
              <a:t>采用层次结构（点分隔表示），</a:t>
            </a:r>
            <a:r>
              <a:rPr lang="zh-CN" altLang="en-US" sz="2400" dirty="0"/>
              <a:t>入网的每台主机都可以有一</a:t>
            </a:r>
            <a:r>
              <a:rPr lang="zh-CN" altLang="en-US" sz="2400" dirty="0" smtClean="0"/>
              <a:t>个类似</a:t>
            </a:r>
            <a:r>
              <a:rPr lang="zh-CN" altLang="en-US" sz="2400" dirty="0"/>
              <a:t>下面的</a:t>
            </a:r>
            <a:r>
              <a:rPr lang="zh-CN" altLang="en-US" sz="2400" dirty="0" smtClean="0">
                <a:effectLst>
                  <a:outerShdw blurRad="38100" dist="38100" dir="2700000" algn="tl">
                    <a:srgbClr val="000000">
                      <a:alpha val="43137"/>
                    </a:srgbClr>
                  </a:outerShdw>
                </a:effectLst>
              </a:rPr>
              <a:t>域名</a:t>
            </a:r>
            <a:r>
              <a:rPr lang="zh-CN" altLang="en-US" sz="2400" dirty="0">
                <a:effectLst>
                  <a:outerShdw blurRad="38100" dist="38100" dir="2700000" algn="tl">
                    <a:srgbClr val="000000">
                      <a:alpha val="43137"/>
                    </a:srgbClr>
                  </a:outerShdw>
                </a:effectLst>
              </a:rPr>
              <a:t>地址</a:t>
            </a:r>
            <a:r>
              <a:rPr lang="zh-CN" altLang="en-US" sz="2400" dirty="0" smtClean="0"/>
              <a:t>：</a:t>
            </a:r>
            <a:r>
              <a:rPr lang="en-US" altLang="zh-CN" sz="2400" dirty="0" smtClean="0"/>
              <a:t/>
            </a:r>
            <a:br>
              <a:rPr lang="en-US" altLang="zh-CN" sz="2400" dirty="0" smtClean="0"/>
            </a:br>
            <a:r>
              <a:rPr lang="en-US" altLang="zh-CN" sz="1200" dirty="0"/>
              <a:t/>
            </a:r>
            <a:br>
              <a:rPr lang="en-US" altLang="zh-CN" sz="1200" dirty="0"/>
            </a:br>
            <a:r>
              <a:rPr lang="en-US" altLang="zh-CN" sz="2400" dirty="0" smtClean="0">
                <a:solidFill>
                  <a:srgbClr val="FFC000"/>
                </a:solidFill>
              </a:rPr>
              <a:t>mail</a:t>
            </a:r>
            <a:r>
              <a:rPr lang="en-US" altLang="zh-CN" sz="2400" dirty="0" smtClean="0">
                <a:solidFill>
                  <a:schemeClr val="tx2"/>
                </a:solidFill>
              </a:rPr>
              <a:t>. </a:t>
            </a:r>
            <a:r>
              <a:rPr lang="en-US" altLang="zh-CN" sz="2400" dirty="0" smtClean="0">
                <a:solidFill>
                  <a:srgbClr val="7030A0"/>
                </a:solidFill>
              </a:rPr>
              <a:t>tsinghua</a:t>
            </a:r>
            <a:r>
              <a:rPr lang="en-US" altLang="zh-CN" sz="2400" dirty="0" smtClean="0">
                <a:solidFill>
                  <a:schemeClr val="tx2"/>
                </a:solidFill>
              </a:rPr>
              <a:t>.</a:t>
            </a:r>
            <a:r>
              <a:rPr lang="en-US" altLang="zh-CN" sz="2400" dirty="0" smtClean="0">
                <a:solidFill>
                  <a:srgbClr val="FF0000"/>
                </a:solidFill>
              </a:rPr>
              <a:t>edu</a:t>
            </a:r>
            <a:r>
              <a:rPr lang="en-US" altLang="zh-CN" sz="2400" dirty="0" smtClean="0">
                <a:solidFill>
                  <a:schemeClr val="tx2"/>
                </a:solidFill>
              </a:rPr>
              <a:t>.</a:t>
            </a:r>
            <a:r>
              <a:rPr lang="en-US" altLang="zh-CN" sz="2400" dirty="0" smtClean="0">
                <a:solidFill>
                  <a:srgbClr val="3333FF"/>
                </a:solidFill>
              </a:rPr>
              <a:t>cn</a:t>
            </a:r>
            <a:br>
              <a:rPr lang="en-US" altLang="zh-CN" sz="2400" dirty="0" smtClean="0">
                <a:solidFill>
                  <a:srgbClr val="3333FF"/>
                </a:solidFill>
              </a:rPr>
            </a:br>
            <a:endParaRPr lang="en-US" altLang="zh-CN" sz="1400" dirty="0" smtClean="0">
              <a:solidFill>
                <a:srgbClr val="3333FF"/>
              </a:solidFill>
            </a:endParaRPr>
          </a:p>
          <a:p>
            <a:r>
              <a:rPr lang="zh-CN" altLang="en-US" sz="2800" dirty="0" smtClean="0"/>
              <a:t>特点：</a:t>
            </a:r>
            <a:endParaRPr lang="en-US" altLang="zh-CN" sz="2800" dirty="0" smtClean="0"/>
          </a:p>
          <a:p>
            <a:pPr lvl="1">
              <a:buFont typeface="Wingdings" pitchFamily="2" charset="2"/>
              <a:buChar char="Ø"/>
            </a:pPr>
            <a:r>
              <a:rPr lang="zh-CN" altLang="en-US" sz="2400" b="1" dirty="0" smtClean="0">
                <a:solidFill>
                  <a:srgbClr val="2CA3C8"/>
                </a:solidFill>
              </a:rPr>
              <a:t>从左到右，域的范围变大</a:t>
            </a:r>
          </a:p>
          <a:p>
            <a:pPr lvl="1">
              <a:spcBef>
                <a:spcPts val="1200"/>
              </a:spcBef>
              <a:buFont typeface="Wingdings" pitchFamily="2" charset="2"/>
              <a:buChar char="Ø"/>
            </a:pPr>
            <a:r>
              <a:rPr lang="zh-CN" altLang="en-US" sz="2400" b="1" dirty="0" smtClean="0">
                <a:solidFill>
                  <a:srgbClr val="2CA3C8"/>
                </a:solidFill>
              </a:rPr>
              <a:t>具有</a:t>
            </a:r>
            <a:r>
              <a:rPr lang="zh-CN" altLang="en-US" sz="2400" b="1" dirty="0">
                <a:solidFill>
                  <a:srgbClr val="2CA3C8"/>
                </a:solidFill>
              </a:rPr>
              <a:t>实际含义，比</a:t>
            </a:r>
            <a:r>
              <a:rPr lang="en-US" altLang="zh-CN" sz="2400" b="1" dirty="0">
                <a:solidFill>
                  <a:srgbClr val="2CA3C8"/>
                </a:solidFill>
                <a:latin typeface="Times New Roman" pitchFamily="18" charset="0"/>
                <a:cs typeface="Times New Roman" pitchFamily="18" charset="0"/>
              </a:rPr>
              <a:t>IP</a:t>
            </a:r>
            <a:r>
              <a:rPr lang="zh-CN" altLang="en-US" sz="2400" b="1" dirty="0" smtClean="0">
                <a:solidFill>
                  <a:srgbClr val="2CA3C8"/>
                </a:solidFill>
              </a:rPr>
              <a:t>地址</a:t>
            </a:r>
            <a:r>
              <a:rPr lang="en-US" altLang="zh-CN" sz="2400" b="1" dirty="0" smtClean="0">
                <a:solidFill>
                  <a:srgbClr val="2CA3C8"/>
                </a:solidFill>
              </a:rPr>
              <a:t/>
            </a:r>
            <a:br>
              <a:rPr lang="en-US" altLang="zh-CN" sz="2400" b="1" dirty="0" smtClean="0">
                <a:solidFill>
                  <a:srgbClr val="2CA3C8"/>
                </a:solidFill>
              </a:rPr>
            </a:br>
            <a:r>
              <a:rPr lang="zh-CN" altLang="en-US" sz="2400" b="1" dirty="0" smtClean="0">
                <a:solidFill>
                  <a:srgbClr val="2CA3C8"/>
                </a:solidFill>
              </a:rPr>
              <a:t>方便记忆</a:t>
            </a:r>
            <a:endParaRPr lang="zh-CN" altLang="en-US" sz="2400" b="1" dirty="0">
              <a:solidFill>
                <a:srgbClr val="2CA3C8"/>
              </a:solidFill>
            </a:endParaRPr>
          </a:p>
          <a:p>
            <a:endParaRPr lang="zh-CN" altLang="en-US" dirty="0"/>
          </a:p>
        </p:txBody>
      </p:sp>
      <p:cxnSp>
        <p:nvCxnSpPr>
          <p:cNvPr id="7" name="直接连接符 6"/>
          <p:cNvCxnSpPr/>
          <p:nvPr/>
        </p:nvCxnSpPr>
        <p:spPr bwMode="auto">
          <a:xfrm>
            <a:off x="611560" y="3212976"/>
            <a:ext cx="3456384" cy="0"/>
          </a:xfrm>
          <a:prstGeom prst="line">
            <a:avLst/>
          </a:prstGeom>
          <a:solidFill>
            <a:schemeClr val="accent1"/>
          </a:solidFill>
          <a:ln w="19050" cap="flat" cmpd="sng" algn="ctr">
            <a:solidFill>
              <a:schemeClr val="tx1">
                <a:lumMod val="50000"/>
              </a:schemeClr>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域名的价值</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17</a:t>
            </a:fld>
            <a:endParaRPr lang="en-US" altLang="zh-CN" dirty="0"/>
          </a:p>
        </p:txBody>
      </p:sp>
      <p:sp>
        <p:nvSpPr>
          <p:cNvPr id="5" name="内容占位符 2"/>
          <p:cNvSpPr>
            <a:spLocks noGrp="1"/>
          </p:cNvSpPr>
          <p:nvPr>
            <p:ph idx="1"/>
          </p:nvPr>
        </p:nvSpPr>
        <p:spPr>
          <a:xfrm>
            <a:off x="838200" y="1752600"/>
            <a:ext cx="7696200" cy="3962400"/>
          </a:xfrm>
        </p:spPr>
        <p:txBody>
          <a:bodyPr/>
          <a:lstStyle/>
          <a:p>
            <a:pPr>
              <a:spcBef>
                <a:spcPts val="1800"/>
              </a:spcBef>
            </a:pPr>
            <a:r>
              <a:rPr lang="en-US" altLang="zh-CN" sz="3200" smtClean="0">
                <a:latin typeface="Times New Roman" pitchFamily="18" charset="0"/>
                <a:cs typeface="Times New Roman" pitchFamily="18" charset="0"/>
              </a:rPr>
              <a:t>mi.com			360</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Beer.com		700</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Fund.com		999</a:t>
            </a:r>
            <a:r>
              <a:rPr lang="zh-CN" altLang="en-US" sz="3200" smtClean="0">
                <a:latin typeface="Times New Roman" pitchFamily="18" charset="0"/>
                <a:cs typeface="Times New Roman" pitchFamily="18" charset="0"/>
              </a:rPr>
              <a:t>万美元</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Sex.com 		1400</a:t>
            </a:r>
            <a:r>
              <a:rPr lang="zh-CN" altLang="en-US" sz="3200" smtClean="0">
                <a:latin typeface="Times New Roman" pitchFamily="18" charset="0"/>
                <a:cs typeface="Times New Roman" pitchFamily="18" charset="0"/>
              </a:rPr>
              <a:t>万美元</a:t>
            </a:r>
            <a:endParaRPr lang="en-US" altLang="zh-CN" sz="3200" dirty="0" smtClean="0">
              <a:latin typeface="Times New Roman" pitchFamily="18" charset="0"/>
              <a:cs typeface="Times New Roman" pitchFamily="18" charset="0"/>
            </a:endParaRPr>
          </a:p>
          <a:p>
            <a:pPr>
              <a:spcBef>
                <a:spcPts val="1800"/>
              </a:spcBef>
            </a:pPr>
            <a:r>
              <a:rPr lang="en-US" altLang="zh-CN" sz="3200" smtClean="0">
                <a:latin typeface="Times New Roman" pitchFamily="18" charset="0"/>
                <a:cs typeface="Times New Roman" pitchFamily="18" charset="0"/>
              </a:rPr>
              <a:t>114.246.177.136	</a:t>
            </a:r>
            <a:r>
              <a:rPr lang="zh-CN" altLang="en-US" sz="3200" smtClean="0">
                <a:latin typeface="Times New Roman" pitchFamily="18" charset="0"/>
                <a:cs typeface="Times New Roman" pitchFamily="18" charset="0"/>
              </a:rPr>
              <a:t>？美元</a:t>
            </a:r>
            <a:endParaRPr lang="en-US" altLang="zh-CN" sz="320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DNS</a:t>
            </a:r>
            <a:r>
              <a:rPr lang="zh-CN" altLang="en-US" smtClean="0">
                <a:latin typeface="Times New Roman" pitchFamily="18" charset="0"/>
                <a:cs typeface="Times New Roman" pitchFamily="18" charset="0"/>
              </a:rPr>
              <a:t>服务器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18</a:t>
            </a:fld>
            <a:endParaRPr lang="en-US" altLang="zh-CN" dirty="0"/>
          </a:p>
        </p:txBody>
      </p:sp>
      <p:grpSp>
        <p:nvGrpSpPr>
          <p:cNvPr id="7" name="组合 6"/>
          <p:cNvGrpSpPr/>
          <p:nvPr/>
        </p:nvGrpSpPr>
        <p:grpSpPr>
          <a:xfrm>
            <a:off x="611560" y="1656605"/>
            <a:ext cx="3648075" cy="1990725"/>
            <a:chOff x="1012313" y="2276872"/>
            <a:chExt cx="3648075" cy="1990725"/>
          </a:xfrm>
        </p:grpSpPr>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313" y="2276872"/>
              <a:ext cx="36480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98533" y="2631098"/>
              <a:ext cx="37702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100</a:t>
              </a:r>
              <a:endParaRPr lang="zh-CN" altLang="en-US" sz="900" dirty="0">
                <a:solidFill>
                  <a:schemeClr val="tx2"/>
                </a:solidFill>
                <a:latin typeface="Arial" pitchFamily="34" charset="0"/>
                <a:cs typeface="Arial" pitchFamily="34" charset="0"/>
              </a:endParaRPr>
            </a:p>
          </p:txBody>
        </p:sp>
        <p:sp>
          <p:nvSpPr>
            <p:cNvPr id="10" name="TextBox 9"/>
            <p:cNvSpPr txBox="1"/>
            <p:nvPr/>
          </p:nvSpPr>
          <p:spPr>
            <a:xfrm>
              <a:off x="3800840" y="2631579"/>
              <a:ext cx="31290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72</a:t>
              </a:r>
              <a:endParaRPr lang="zh-CN" altLang="en-US" sz="900" dirty="0">
                <a:solidFill>
                  <a:schemeClr val="tx2"/>
                </a:solidFill>
                <a:latin typeface="Arial" pitchFamily="34" charset="0"/>
                <a:cs typeface="Arial" pitchFamily="34" charset="0"/>
              </a:endParaRPr>
            </a:p>
          </p:txBody>
        </p:sp>
        <p:sp>
          <p:nvSpPr>
            <p:cNvPr id="11" name="TextBox 10"/>
            <p:cNvSpPr txBox="1"/>
            <p:nvPr/>
          </p:nvSpPr>
          <p:spPr>
            <a:xfrm>
              <a:off x="3555509" y="3063677"/>
              <a:ext cx="24878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a:t>
              </a:r>
              <a:endParaRPr lang="zh-CN" altLang="en-US" sz="900" dirty="0">
                <a:solidFill>
                  <a:schemeClr val="tx2"/>
                </a:solidFill>
                <a:latin typeface="Arial" pitchFamily="34" charset="0"/>
                <a:cs typeface="Arial" pitchFamily="34" charset="0"/>
              </a:endParaRPr>
            </a:p>
          </p:txBody>
        </p:sp>
        <p:sp>
          <p:nvSpPr>
            <p:cNvPr id="12" name="TextBox 11"/>
            <p:cNvSpPr txBox="1"/>
            <p:nvPr/>
          </p:nvSpPr>
          <p:spPr>
            <a:xfrm>
              <a:off x="3850784" y="3059435"/>
              <a:ext cx="248786" cy="230832"/>
            </a:xfrm>
            <a:prstGeom prst="rect">
              <a:avLst/>
            </a:prstGeom>
            <a:noFill/>
          </p:spPr>
          <p:txBody>
            <a:bodyPr wrap="none" rtlCol="0">
              <a:spAutoFit/>
            </a:bodyPr>
            <a:lstStyle/>
            <a:p>
              <a:pPr>
                <a:buNone/>
              </a:pPr>
              <a:r>
                <a:rPr lang="en-US" altLang="zh-CN" sz="900" dirty="0" smtClean="0">
                  <a:solidFill>
                    <a:schemeClr val="tx2"/>
                  </a:solidFill>
                  <a:latin typeface="Arial" pitchFamily="34" charset="0"/>
                  <a:cs typeface="Arial" pitchFamily="34" charset="0"/>
                </a:rPr>
                <a:t>1</a:t>
              </a:r>
              <a:endParaRPr lang="zh-CN" altLang="en-US" sz="900" dirty="0">
                <a:solidFill>
                  <a:schemeClr val="tx2"/>
                </a:solidFill>
                <a:latin typeface="Arial" pitchFamily="34" charset="0"/>
                <a:cs typeface="Arial" pitchFamily="34" charset="0"/>
              </a:endParaRPr>
            </a:p>
          </p:txBody>
        </p:sp>
      </p:grpSp>
      <p:sp>
        <p:nvSpPr>
          <p:cNvPr id="13" name="内容占位符 2"/>
          <p:cNvSpPr txBox="1">
            <a:spLocks/>
          </p:cNvSpPr>
          <p:nvPr/>
        </p:nvSpPr>
        <p:spPr bwMode="auto">
          <a:xfrm>
            <a:off x="4283968" y="1600200"/>
            <a:ext cx="4104456" cy="199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Font typeface="Wingdings" pitchFamily="2" charset="2"/>
              <a:buChar char="v"/>
              <a:defRPr sz="2800" b="1">
                <a:solidFill>
                  <a:schemeClr val="accent1"/>
                </a:solidFill>
                <a:latin typeface="华文中宋" pitchFamily="2" charset="-122"/>
                <a:ea typeface="华文中宋" pitchFamily="2" charset="-122"/>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2"/>
                </a:solidFill>
                <a:latin typeface="华文中宋" pitchFamily="2" charset="-122"/>
                <a:ea typeface="华文中宋" pitchFamily="2" charset="-122"/>
              </a:defRPr>
            </a:lvl2pPr>
            <a:lvl3pPr marL="1143000" indent="-228600" algn="l" rtl="0" fontAlgn="base">
              <a:spcBef>
                <a:spcPct val="20000"/>
              </a:spcBef>
              <a:spcAft>
                <a:spcPct val="0"/>
              </a:spcAft>
              <a:buClr>
                <a:schemeClr val="hlink"/>
              </a:buClr>
              <a:buSzPct val="60000"/>
              <a:buFont typeface="Wingdings" pitchFamily="2" charset="2"/>
              <a:buChar char="n"/>
              <a:defRPr sz="2400">
                <a:solidFill>
                  <a:schemeClr val="tx2"/>
                </a:solidFill>
                <a:latin typeface="华文中宋" pitchFamily="2" charset="-122"/>
                <a:ea typeface="华文中宋" pitchFamily="2" charset="-122"/>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2"/>
                </a:solidFill>
                <a:latin typeface="华文中宋" pitchFamily="2" charset="-122"/>
                <a:ea typeface="华文中宋" pitchFamily="2" charset="-122"/>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华文中宋" pitchFamily="2" charset="-122"/>
                <a:ea typeface="华文中宋"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a:lstStyle>
          <a:p>
            <a:pPr>
              <a:buClr>
                <a:srgbClr val="002060"/>
              </a:buClr>
              <a:buSzPct val="60000"/>
              <a:buFont typeface="Wingdings" pitchFamily="2" charset="2"/>
              <a:buChar char="Ø"/>
            </a:pPr>
            <a:r>
              <a:rPr lang="en-US" altLang="zh-CN" sz="2400" b="1" smtClean="0">
                <a:solidFill>
                  <a:srgbClr val="002060"/>
                </a:solidFill>
                <a:effectLst>
                  <a:outerShdw blurRad="38100" dist="38100" dir="2700000" algn="tl">
                    <a:srgbClr val="000000">
                      <a:alpha val="43137"/>
                    </a:srgbClr>
                  </a:outerShdw>
                </a:effectLst>
              </a:rPr>
              <a:t>DNS</a:t>
            </a:r>
            <a:r>
              <a:rPr lang="zh-CN" altLang="en-US" sz="2400" b="1" dirty="0" smtClean="0">
                <a:solidFill>
                  <a:srgbClr val="002060"/>
                </a:solidFill>
                <a:effectLst>
                  <a:outerShdw blurRad="38100" dist="38100" dir="2700000" algn="tl">
                    <a:srgbClr val="000000">
                      <a:alpha val="43137"/>
                    </a:srgbClr>
                  </a:outerShdw>
                </a:effectLst>
              </a:rPr>
              <a:t>服务器</a:t>
            </a:r>
            <a:r>
              <a:rPr lang="zh-CN" altLang="en-US" sz="2400" dirty="0" smtClean="0">
                <a:solidFill>
                  <a:schemeClr val="accent5">
                    <a:lumMod val="75000"/>
                  </a:schemeClr>
                </a:solidFill>
              </a:rPr>
              <a:t>：用户使用</a:t>
            </a:r>
            <a:r>
              <a:rPr lang="zh-CN" altLang="en-US" sz="2400" b="1" dirty="0" smtClean="0">
                <a:solidFill>
                  <a:schemeClr val="accent5">
                    <a:lumMod val="75000"/>
                  </a:schemeClr>
                </a:solidFill>
                <a:effectLst>
                  <a:outerShdw blurRad="38100" dist="38100" dir="2700000" algn="tl">
                    <a:srgbClr val="000000">
                      <a:alpha val="43137"/>
                    </a:srgbClr>
                  </a:outerShdw>
                </a:effectLst>
              </a:rPr>
              <a:t>域名地址</a:t>
            </a:r>
            <a:r>
              <a:rPr lang="zh-CN" altLang="en-US" sz="2400" dirty="0" smtClean="0">
                <a:solidFill>
                  <a:schemeClr val="accent5">
                    <a:lumMod val="75000"/>
                  </a:schemeClr>
                </a:solidFill>
              </a:rPr>
              <a:t>，该系统就会自动把域名地址转为</a:t>
            </a:r>
            <a:r>
              <a:rPr lang="en-US" altLang="zh-CN" sz="2400" dirty="0" smtClean="0">
                <a:solidFill>
                  <a:schemeClr val="accent5">
                    <a:lumMod val="75000"/>
                  </a:schemeClr>
                </a:solidFill>
              </a:rPr>
              <a:t>IP</a:t>
            </a:r>
            <a:r>
              <a:rPr lang="zh-CN" altLang="en-US" sz="2400" dirty="0" smtClean="0">
                <a:solidFill>
                  <a:schemeClr val="accent5">
                    <a:lumMod val="75000"/>
                  </a:schemeClr>
                </a:solidFill>
              </a:rPr>
              <a:t>地址。</a:t>
            </a:r>
            <a:endParaRPr lang="zh-CN" altLang="en-US" sz="2400" dirty="0">
              <a:solidFill>
                <a:schemeClr val="accent5">
                  <a:lumMod val="75000"/>
                </a:schemeClr>
              </a:solidFill>
            </a:endParaRPr>
          </a:p>
        </p:txBody>
      </p:sp>
      <p:sp>
        <p:nvSpPr>
          <p:cNvPr id="14" name="TextBox 13"/>
          <p:cNvSpPr txBox="1"/>
          <p:nvPr/>
        </p:nvSpPr>
        <p:spPr>
          <a:xfrm>
            <a:off x="1185491" y="5184997"/>
            <a:ext cx="1633909" cy="369332"/>
          </a:xfrm>
          <a:prstGeom prst="rect">
            <a:avLst/>
          </a:prstGeom>
          <a:noFill/>
        </p:spPr>
        <p:txBody>
          <a:bodyPr wrap="none" rtlCol="0">
            <a:spAutoFit/>
          </a:bodyPr>
          <a:lstStyle/>
          <a:p>
            <a:pPr>
              <a:buNone/>
            </a:pPr>
            <a:r>
              <a:rPr lang="en-US" altLang="zh-CN" b="1" dirty="0" smtClean="0"/>
              <a:t>166.111.4.100</a:t>
            </a:r>
            <a:endParaRPr lang="zh-CN" altLang="en-US" b="1" dirty="0"/>
          </a:p>
        </p:txBody>
      </p:sp>
      <p:sp>
        <p:nvSpPr>
          <p:cNvPr id="15" name="TextBox 14"/>
          <p:cNvSpPr txBox="1"/>
          <p:nvPr/>
        </p:nvSpPr>
        <p:spPr>
          <a:xfrm>
            <a:off x="2555776" y="4143277"/>
            <a:ext cx="1633909" cy="369332"/>
          </a:xfrm>
          <a:prstGeom prst="rect">
            <a:avLst/>
          </a:prstGeom>
          <a:noFill/>
        </p:spPr>
        <p:txBody>
          <a:bodyPr wrap="none" rtlCol="0">
            <a:spAutoFit/>
          </a:bodyPr>
          <a:lstStyle/>
          <a:p>
            <a:pPr>
              <a:buNone/>
            </a:pPr>
            <a:r>
              <a:rPr lang="en-US" altLang="zh-CN" b="1" dirty="0" smtClean="0"/>
              <a:t>166.111.4.100</a:t>
            </a:r>
            <a:endParaRPr lang="zh-CN" altLang="en-US" b="1" dirty="0"/>
          </a:p>
        </p:txBody>
      </p:sp>
      <p:pic>
        <p:nvPicPr>
          <p:cNvPr id="16" name="Picture 20" descr="Boy10"/>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245988" y="5037662"/>
            <a:ext cx="1019175" cy="93345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17" name="Group 368"/>
          <p:cNvGrpSpPr>
            <a:grpSpLocks/>
          </p:cNvGrpSpPr>
          <p:nvPr/>
        </p:nvGrpSpPr>
        <p:grpSpPr bwMode="auto">
          <a:xfrm>
            <a:off x="1619672" y="3672829"/>
            <a:ext cx="1023938" cy="771525"/>
            <a:chOff x="4596" y="2994"/>
            <a:chExt cx="960" cy="723"/>
          </a:xfrm>
        </p:grpSpPr>
        <p:pic>
          <p:nvPicPr>
            <p:cNvPr id="18" name="图片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 y="2994"/>
              <a:ext cx="411"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图片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6" y="3155"/>
              <a:ext cx="5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cxnSp>
        <p:nvCxnSpPr>
          <p:cNvPr id="20" name="直接箭头连接符 19"/>
          <p:cNvCxnSpPr>
            <a:stCxn id="16" idx="0"/>
          </p:cNvCxnSpPr>
          <p:nvPr/>
        </p:nvCxnSpPr>
        <p:spPr bwMode="auto">
          <a:xfrm flipV="1">
            <a:off x="755576" y="4444354"/>
            <a:ext cx="1405930" cy="593308"/>
          </a:xfrm>
          <a:prstGeom prst="straightConnector1">
            <a:avLst/>
          </a:prstGeom>
          <a:solidFill>
            <a:schemeClr val="accent1"/>
          </a:solidFill>
          <a:ln w="38100" cap="flat" cmpd="sng" algn="ctr">
            <a:solidFill>
              <a:srgbClr val="00CC00"/>
            </a:solidFill>
            <a:prstDash val="solid"/>
            <a:round/>
            <a:headEnd type="none" w="med" len="med"/>
            <a:tailEnd type="arrow"/>
          </a:ln>
          <a:effectLst/>
        </p:spPr>
      </p:cxnSp>
      <p:grpSp>
        <p:nvGrpSpPr>
          <p:cNvPr id="21" name="Group 368"/>
          <p:cNvGrpSpPr>
            <a:grpSpLocks/>
          </p:cNvGrpSpPr>
          <p:nvPr/>
        </p:nvGrpSpPr>
        <p:grpSpPr bwMode="auto">
          <a:xfrm>
            <a:off x="5148064" y="4248893"/>
            <a:ext cx="1023938" cy="771525"/>
            <a:chOff x="4596" y="2994"/>
            <a:chExt cx="960" cy="723"/>
          </a:xfrm>
        </p:grpSpPr>
        <p:pic>
          <p:nvPicPr>
            <p:cNvPr id="22" name="图片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 y="2994"/>
              <a:ext cx="411"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图片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6" y="3155"/>
              <a:ext cx="508" cy="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4" name="TextBox 23"/>
          <p:cNvSpPr txBox="1"/>
          <p:nvPr/>
        </p:nvSpPr>
        <p:spPr>
          <a:xfrm>
            <a:off x="4614282" y="5188316"/>
            <a:ext cx="2548518" cy="369332"/>
          </a:xfrm>
          <a:prstGeom prst="rect">
            <a:avLst/>
          </a:prstGeom>
          <a:noFill/>
        </p:spPr>
        <p:txBody>
          <a:bodyPr wrap="none" rtlCol="0">
            <a:spAutoFit/>
          </a:bodyPr>
          <a:lstStyle/>
          <a:p>
            <a:pPr>
              <a:buNone/>
            </a:pPr>
            <a:r>
              <a:rPr lang="en-US" altLang="zh-CN" b="1" dirty="0" smtClean="0"/>
              <a:t>www.tsinghua.edu.cn</a:t>
            </a:r>
            <a:endParaRPr lang="zh-CN" altLang="en-US" b="1" dirty="0"/>
          </a:p>
        </p:txBody>
      </p:sp>
      <p:pic>
        <p:nvPicPr>
          <p:cNvPr id="25" name="Picture 20" descr="Boy10"/>
          <p:cNvPicPr>
            <a:picLocks noChangeAspect="1" noChangeArrowheads="1" noCrop="1"/>
          </p:cNvPicPr>
          <p:nvPr/>
        </p:nvPicPr>
        <p:blipFill>
          <a:blip r:embed="rId3" cstate="print">
            <a:extLst>
              <a:ext uri="{28A0092B-C50C-407E-A947-70E740481C1C}">
                <a14:useLocalDpi xmlns:a14="http://schemas.microsoft.com/office/drawing/2010/main" val="0"/>
              </a:ext>
            </a:extLst>
          </a:blip>
          <a:stretch>
            <a:fillRect/>
          </a:stretch>
        </p:blipFill>
        <p:spPr bwMode="auto">
          <a:xfrm>
            <a:off x="3864823" y="5040981"/>
            <a:ext cx="1019175" cy="9334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172002" y="4320901"/>
            <a:ext cx="2451312" cy="646331"/>
          </a:xfrm>
          <a:prstGeom prst="rect">
            <a:avLst/>
          </a:prstGeom>
          <a:noFill/>
        </p:spPr>
        <p:txBody>
          <a:bodyPr wrap="none" rtlCol="0">
            <a:spAutoFit/>
          </a:bodyPr>
          <a:lstStyle/>
          <a:p>
            <a:pPr>
              <a:buNone/>
            </a:pPr>
            <a:r>
              <a:rPr lang="en-US" altLang="zh-CN" b="1" dirty="0" smtClean="0"/>
              <a:t>DNS</a:t>
            </a:r>
            <a:r>
              <a:rPr lang="zh-CN" altLang="en-US" b="1" dirty="0" smtClean="0">
                <a:latin typeface="华文细黑" pitchFamily="2" charset="-122"/>
                <a:ea typeface="华文细黑" pitchFamily="2" charset="-122"/>
              </a:rPr>
              <a:t>服务器</a:t>
            </a:r>
            <a:r>
              <a:rPr lang="zh-CN" altLang="en-US" b="1" dirty="0" smtClean="0">
                <a:solidFill>
                  <a:srgbClr val="800000"/>
                </a:solidFill>
                <a:effectLst>
                  <a:outerShdw blurRad="38100" dist="38100" dir="2700000" algn="tl">
                    <a:srgbClr val="000000">
                      <a:alpha val="43137"/>
                    </a:srgbClr>
                  </a:outerShdw>
                </a:effectLst>
                <a:latin typeface="华文细黑" pitchFamily="2" charset="-122"/>
                <a:ea typeface="华文细黑" pitchFamily="2" charset="-122"/>
              </a:rPr>
              <a:t>域名解析</a:t>
            </a:r>
            <a:r>
              <a:rPr lang="en-US" altLang="zh-CN" b="1" dirty="0" smtClean="0">
                <a:latin typeface="华文细黑" pitchFamily="2" charset="-122"/>
                <a:ea typeface="华文细黑" pitchFamily="2" charset="-122"/>
              </a:rPr>
              <a:t/>
            </a:r>
            <a:br>
              <a:rPr lang="en-US" altLang="zh-CN" b="1" dirty="0" smtClean="0">
                <a:latin typeface="华文细黑" pitchFamily="2" charset="-122"/>
                <a:ea typeface="华文细黑" pitchFamily="2" charset="-122"/>
              </a:rPr>
            </a:br>
            <a:r>
              <a:rPr lang="zh-CN" altLang="en-US" b="1" dirty="0" smtClean="0">
                <a:latin typeface="华文细黑" pitchFamily="2" charset="-122"/>
                <a:ea typeface="华文细黑" pitchFamily="2" charset="-122"/>
              </a:rPr>
              <a:t>得到对应主机的</a:t>
            </a:r>
            <a:r>
              <a:rPr lang="en-US" altLang="zh-CN" b="1" dirty="0" smtClean="0">
                <a:latin typeface="华文细黑" pitchFamily="2" charset="-122"/>
                <a:ea typeface="华文细黑" pitchFamily="2" charset="-122"/>
              </a:rPr>
              <a:t>IP</a:t>
            </a:r>
            <a:r>
              <a:rPr lang="zh-CN" altLang="en-US" b="1" dirty="0" smtClean="0">
                <a:latin typeface="华文细黑" pitchFamily="2" charset="-122"/>
                <a:ea typeface="华文细黑" pitchFamily="2" charset="-122"/>
              </a:rPr>
              <a:t>地址</a:t>
            </a:r>
            <a:endParaRPr lang="zh-CN" altLang="en-US" b="1" dirty="0">
              <a:latin typeface="华文细黑" pitchFamily="2" charset="-122"/>
              <a:ea typeface="华文细黑" pitchFamily="2" charset="-122"/>
            </a:endParaRPr>
          </a:p>
        </p:txBody>
      </p:sp>
      <p:cxnSp>
        <p:nvCxnSpPr>
          <p:cNvPr id="27" name="曲线连接符 341"/>
          <p:cNvCxnSpPr>
            <a:stCxn id="25" idx="0"/>
            <a:endCxn id="23" idx="1"/>
          </p:cNvCxnSpPr>
          <p:nvPr/>
        </p:nvCxnSpPr>
        <p:spPr bwMode="auto">
          <a:xfrm rot="5400000" flipH="1" flipV="1">
            <a:off x="4589021" y="4481939"/>
            <a:ext cx="344432" cy="773653"/>
          </a:xfrm>
          <a:prstGeom prst="curvedConnector2">
            <a:avLst/>
          </a:prstGeom>
          <a:solidFill>
            <a:schemeClr val="accent1"/>
          </a:solidFill>
          <a:ln w="38100" cap="flat" cmpd="sng" algn="ctr">
            <a:solidFill>
              <a:srgbClr val="7030A0"/>
            </a:solidFill>
            <a:prstDash val="solid"/>
            <a:round/>
            <a:headEnd type="none" w="med" len="med"/>
            <a:tailEnd type="arrow"/>
          </a:ln>
          <a:effectLst/>
        </p:spPr>
      </p:cxnSp>
      <p:cxnSp>
        <p:nvCxnSpPr>
          <p:cNvPr id="28" name="曲线连接符 342"/>
          <p:cNvCxnSpPr>
            <a:stCxn id="23" idx="0"/>
            <a:endCxn id="18" idx="3"/>
          </p:cNvCxnSpPr>
          <p:nvPr/>
        </p:nvCxnSpPr>
        <p:spPr bwMode="auto">
          <a:xfrm rot="16200000" flipV="1">
            <a:off x="3850243" y="2851960"/>
            <a:ext cx="362107" cy="2775371"/>
          </a:xfrm>
          <a:prstGeom prst="curvedConnector2">
            <a:avLst/>
          </a:prstGeom>
          <a:solidFill>
            <a:schemeClr val="accent1"/>
          </a:solidFill>
          <a:ln w="38100" cap="flat" cmpd="sng" algn="ctr">
            <a:solidFill>
              <a:srgbClr val="7030A0"/>
            </a:solidFill>
            <a:prstDash val="solid"/>
            <a:round/>
            <a:headEnd type="none" w="med" len="med"/>
            <a:tailEnd type="arrow"/>
          </a:ln>
          <a:effectLst/>
        </p:spPr>
      </p:cxnSp>
      <p:sp>
        <p:nvSpPr>
          <p:cNvPr id="29" name="TextBox 28"/>
          <p:cNvSpPr txBox="1"/>
          <p:nvPr/>
        </p:nvSpPr>
        <p:spPr>
          <a:xfrm>
            <a:off x="1600200" y="5545037"/>
            <a:ext cx="883575" cy="369332"/>
          </a:xfrm>
          <a:prstGeom prst="rect">
            <a:avLst/>
          </a:prstGeom>
          <a:noFill/>
        </p:spPr>
        <p:txBody>
          <a:bodyPr wrap="none" rtlCol="0">
            <a:spAutoFit/>
          </a:bodyPr>
          <a:lstStyle/>
          <a:p>
            <a:pPr>
              <a:buNone/>
            </a:pPr>
            <a:r>
              <a:rPr lang="en-US" altLang="zh-CN" dirty="0" smtClean="0">
                <a:solidFill>
                  <a:srgbClr val="800000"/>
                </a:solidFill>
              </a:rPr>
              <a:t>IP</a:t>
            </a:r>
            <a:r>
              <a:rPr lang="zh-CN" altLang="en-US" b="1" dirty="0" smtClean="0">
                <a:solidFill>
                  <a:srgbClr val="800000"/>
                </a:solidFill>
                <a:latin typeface="华文中宋" pitchFamily="2" charset="-122"/>
                <a:ea typeface="华文中宋" pitchFamily="2" charset="-122"/>
              </a:rPr>
              <a:t>地址</a:t>
            </a:r>
            <a:endParaRPr lang="zh-CN" altLang="en-US" b="1" dirty="0">
              <a:solidFill>
                <a:srgbClr val="800000"/>
              </a:solidFill>
              <a:latin typeface="华文中宋" pitchFamily="2" charset="-122"/>
              <a:ea typeface="华文中宋" pitchFamily="2" charset="-122"/>
            </a:endParaRPr>
          </a:p>
        </p:txBody>
      </p:sp>
      <p:sp>
        <p:nvSpPr>
          <p:cNvPr id="30" name="TextBox 29"/>
          <p:cNvSpPr txBox="1"/>
          <p:nvPr/>
        </p:nvSpPr>
        <p:spPr>
          <a:xfrm>
            <a:off x="5334000" y="5545037"/>
            <a:ext cx="1107996" cy="369332"/>
          </a:xfrm>
          <a:prstGeom prst="rect">
            <a:avLst/>
          </a:prstGeom>
          <a:noFill/>
        </p:spPr>
        <p:txBody>
          <a:bodyPr wrap="none" rtlCol="0">
            <a:spAutoFit/>
          </a:bodyPr>
          <a:lstStyle/>
          <a:p>
            <a:pPr>
              <a:buNone/>
            </a:pPr>
            <a:r>
              <a:rPr lang="zh-CN" altLang="en-US" b="1" dirty="0">
                <a:solidFill>
                  <a:srgbClr val="800000"/>
                </a:solidFill>
                <a:latin typeface="华文中宋" pitchFamily="2" charset="-122"/>
                <a:ea typeface="华文中宋" pitchFamily="2" charset="-122"/>
              </a:rPr>
              <a:t>域名</a:t>
            </a:r>
            <a:r>
              <a:rPr lang="zh-CN" altLang="en-US" b="1" dirty="0" smtClean="0">
                <a:solidFill>
                  <a:srgbClr val="800000"/>
                </a:solidFill>
                <a:latin typeface="华文中宋" pitchFamily="2" charset="-122"/>
                <a:ea typeface="华文中宋" pitchFamily="2" charset="-122"/>
              </a:rPr>
              <a:t>地址</a:t>
            </a:r>
            <a:endParaRPr lang="zh-CN" altLang="en-US" b="1" dirty="0">
              <a:solidFill>
                <a:srgbClr val="800000"/>
              </a:solidFill>
              <a:latin typeface="华文中宋" pitchFamily="2" charset="-122"/>
              <a:ea typeface="华文中宋" pitchFamily="2" charset="-122"/>
            </a:endParaRPr>
          </a:p>
        </p:txBody>
      </p:sp>
      <p:sp>
        <p:nvSpPr>
          <p:cNvPr id="31" name="TextBox 30"/>
          <p:cNvSpPr txBox="1"/>
          <p:nvPr/>
        </p:nvSpPr>
        <p:spPr>
          <a:xfrm>
            <a:off x="5791200" y="2971800"/>
            <a:ext cx="1531188" cy="904863"/>
          </a:xfrm>
          <a:prstGeom prst="rect">
            <a:avLst/>
          </a:prstGeom>
          <a:noFill/>
        </p:spPr>
        <p:txBody>
          <a:bodyPr wrap="none" rtlCol="0">
            <a:spAutoFit/>
          </a:bodyPr>
          <a:lstStyle/>
          <a:p>
            <a:pPr>
              <a:buFont typeface="Arial" pitchFamily="34" charset="0"/>
              <a:buChar char="•"/>
            </a:pPr>
            <a:r>
              <a:rPr lang="zh-CN" altLang="en-US" sz="2400" b="1" smtClean="0">
                <a:solidFill>
                  <a:srgbClr val="973095"/>
                </a:solidFill>
                <a:latin typeface="Times New Roman" pitchFamily="18" charset="0"/>
                <a:cs typeface="Times New Roman" pitchFamily="18" charset="0"/>
              </a:rPr>
              <a:t> </a:t>
            </a:r>
            <a:r>
              <a:rPr lang="en-US" altLang="zh-CN" sz="2400" b="1" smtClean="0">
                <a:solidFill>
                  <a:srgbClr val="973095"/>
                </a:solidFill>
                <a:latin typeface="Times New Roman" pitchFamily="18" charset="0"/>
                <a:cs typeface="Times New Roman" pitchFamily="18" charset="0"/>
              </a:rPr>
              <a:t>localhost</a:t>
            </a:r>
          </a:p>
          <a:p>
            <a:pPr>
              <a:buFont typeface="Arial" pitchFamily="34" charset="0"/>
              <a:buChar char="•"/>
            </a:pPr>
            <a:r>
              <a:rPr lang="en-US" altLang="zh-CN" sz="2400" b="1" smtClean="0">
                <a:solidFill>
                  <a:srgbClr val="973095"/>
                </a:solidFill>
                <a:latin typeface="Times New Roman" pitchFamily="18" charset="0"/>
                <a:cs typeface="Times New Roman" pitchFamily="18" charset="0"/>
              </a:rPr>
              <a:t> 127.0.0.1</a:t>
            </a:r>
            <a:endParaRPr lang="zh-CN" altLang="en-US" sz="2400" b="1">
              <a:solidFill>
                <a:srgbClr val="973095"/>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InetAddress</a:t>
            </a:r>
            <a:r>
              <a:rPr lang="zh-CN" altLang="en-US" smtClean="0"/>
              <a:t>类</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19</a:t>
            </a:fld>
            <a:endParaRPr lang="en-US" altLang="zh-CN" dirty="0"/>
          </a:p>
        </p:txBody>
      </p:sp>
      <p:sp>
        <p:nvSpPr>
          <p:cNvPr id="5" name="内容占位符 2"/>
          <p:cNvSpPr>
            <a:spLocks noGrp="1"/>
          </p:cNvSpPr>
          <p:nvPr>
            <p:ph idx="1"/>
          </p:nvPr>
        </p:nvSpPr>
        <p:spPr>
          <a:xfrm>
            <a:off x="762000" y="1371600"/>
            <a:ext cx="7772400" cy="4953000"/>
          </a:xfrm>
        </p:spPr>
        <p:txBody>
          <a:bodyPr/>
          <a:lstStyle/>
          <a:p>
            <a:r>
              <a:rPr lang="en-US" altLang="zh-CN" smtClean="0">
                <a:latin typeface="Times New Roman" pitchFamily="18" charset="0"/>
                <a:cs typeface="Times New Roman" pitchFamily="18" charset="0"/>
              </a:rPr>
              <a:t>InetAddress</a:t>
            </a:r>
            <a:r>
              <a:rPr lang="zh-CN" altLang="en-US" smtClean="0">
                <a:latin typeface="Times New Roman" pitchFamily="18" charset="0"/>
                <a:cs typeface="Times New Roman" pitchFamily="18" charset="0"/>
              </a:rPr>
              <a:t>类</a:t>
            </a:r>
            <a:endParaRPr lang="en-US" altLang="zh-CN" dirty="0" smtClean="0"/>
          </a:p>
          <a:p>
            <a:pPr lvl="1"/>
            <a:r>
              <a:rPr lang="en-US" altLang="zh-CN" smtClean="0">
                <a:latin typeface="Times New Roman" pitchFamily="18" charset="0"/>
                <a:cs typeface="Times New Roman" pitchFamily="18" charset="0"/>
              </a:rPr>
              <a:t>java.net.InetAddress</a:t>
            </a:r>
            <a:r>
              <a:rPr lang="zh-CN" altLang="en-US" smtClean="0">
                <a:latin typeface="Times New Roman" pitchFamily="18" charset="0"/>
                <a:cs typeface="Times New Roman" pitchFamily="18" charset="0"/>
              </a:rPr>
              <a:t>类描述了一个</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地址。无构造函数，不能创建任意的地址，必须是</a:t>
            </a:r>
            <a:r>
              <a:rPr lang="en-US" altLang="zh-CN" smtClean="0">
                <a:latin typeface="Times New Roman" pitchFamily="18" charset="0"/>
                <a:cs typeface="Times New Roman" pitchFamily="18" charset="0"/>
              </a:rPr>
              <a:t>DNS</a:t>
            </a:r>
            <a:r>
              <a:rPr lang="zh-CN" altLang="en-US" smtClean="0">
                <a:latin typeface="Times New Roman" pitchFamily="18" charset="0"/>
                <a:cs typeface="Times New Roman" pitchFamily="18" charset="0"/>
              </a:rPr>
              <a:t>验证过的地址</a:t>
            </a:r>
          </a:p>
          <a:p>
            <a:pPr lvl="1">
              <a:spcBef>
                <a:spcPts val="1200"/>
              </a:spcBef>
            </a:pPr>
            <a:r>
              <a:rPr lang="en-US" altLang="zh-CN" smtClean="0">
                <a:latin typeface="Times New Roman" pitchFamily="18" charset="0"/>
                <a:cs typeface="Times New Roman" pitchFamily="18" charset="0"/>
              </a:rPr>
              <a:t>static InetAddress getByName(String)</a:t>
            </a:r>
            <a:r>
              <a:rPr lang="zh-CN" altLang="en-US" smtClean="0">
                <a:latin typeface="Times New Roman" pitchFamily="18" charset="0"/>
                <a:cs typeface="Times New Roman" pitchFamily="18" charset="0"/>
              </a:rPr>
              <a:t>创建一个包含有</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地址的对象</a:t>
            </a:r>
            <a:endParaRPr lang="en-US" altLang="zh-CN" smtClean="0">
              <a:latin typeface="Times New Roman" pitchFamily="18" charset="0"/>
              <a:cs typeface="Times New Roman" pitchFamily="18" charset="0"/>
            </a:endParaRPr>
          </a:p>
          <a:p>
            <a:pPr lvl="1">
              <a:spcBef>
                <a:spcPts val="1200"/>
              </a:spcBef>
            </a:pPr>
            <a:r>
              <a:rPr lang="en-US" altLang="zh-CN" smtClean="0">
                <a:latin typeface="Times New Roman" pitchFamily="18" charset="0"/>
                <a:cs typeface="Times New Roman" pitchFamily="18" charset="0"/>
              </a:rPr>
              <a:t>public String getHostName();</a:t>
            </a:r>
          </a:p>
          <a:p>
            <a:pPr lvl="1">
              <a:spcBef>
                <a:spcPts val="1200"/>
              </a:spcBef>
            </a:pPr>
            <a:r>
              <a:rPr lang="en-US" altLang="zh-CN" smtClean="0">
                <a:latin typeface="Times New Roman" pitchFamily="18" charset="0"/>
                <a:cs typeface="Times New Roman" pitchFamily="18" charset="0"/>
              </a:rPr>
              <a:t>public String getHostAddress();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ea typeface="宋体" charset="-122"/>
              </a:rPr>
              <a:t>网络基础知识</a:t>
            </a:r>
            <a:endParaRPr lang="en-US" altLang="zh-CN" sz="3200" b="1">
              <a:solidFill>
                <a:srgbClr val="FF0000"/>
              </a:solidFill>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URL</a:t>
            </a:r>
            <a:r>
              <a:rPr lang="zh-CN" altLang="en-US" sz="3200" b="1" smtClean="0">
                <a:solidFill>
                  <a:schemeClr val="tx2"/>
                </a:solidFill>
                <a:latin typeface="Times New Roman" pitchFamily="18" charset="0"/>
                <a:ea typeface="宋体" charset="-122"/>
                <a:cs typeface="Times New Roman" pitchFamily="18" charset="0"/>
              </a:rPr>
              <a:t>的网络编程</a:t>
            </a:r>
            <a:endParaRPr lang="en-US" altLang="zh-CN" sz="3200" b="1">
              <a:solidFill>
                <a:schemeClr val="tx2"/>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ea typeface="宋体" charset="-122"/>
              </a:rPr>
              <a:t>基于</a:t>
            </a:r>
            <a:r>
              <a:rPr lang="en-US" altLang="zh-CN" sz="3200" b="1" smtClean="0">
                <a:solidFill>
                  <a:schemeClr val="tx2"/>
                </a:solidFill>
                <a:ea typeface="宋体" charset="-122"/>
              </a:rPr>
              <a:t>TCP</a:t>
            </a:r>
            <a:r>
              <a:rPr lang="zh-CN" altLang="en-US" sz="3200" b="1" smtClean="0">
                <a:solidFill>
                  <a:schemeClr val="tx2"/>
                </a:solidFill>
                <a:ea typeface="宋体" charset="-122"/>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ea typeface="宋体" charset="-122"/>
              </a:rPr>
              <a:t>编程</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solidFill>
                  <a:srgbClr val="FF0000"/>
                </a:solidFill>
                <a:latin typeface="Times New Roman" pitchFamily="18" charset="0"/>
                <a:cs typeface="Times New Roman" pitchFamily="18" charset="0"/>
              </a:rPr>
              <a:t>WhoAmI</a:t>
            </a:r>
            <a:endParaRPr lang="zh-CN" altLang="en-US" dirty="0">
              <a:solidFill>
                <a:srgbClr val="FF0000"/>
              </a:solidFill>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20</a:t>
            </a:fld>
            <a:endParaRPr lang="en-US" altLang="zh-CN" dirty="0"/>
          </a:p>
        </p:txBody>
      </p:sp>
      <p:sp>
        <p:nvSpPr>
          <p:cNvPr id="7" name="Text Box 6"/>
          <p:cNvSpPr txBox="1">
            <a:spLocks noChangeArrowheads="1"/>
          </p:cNvSpPr>
          <p:nvPr/>
        </p:nvSpPr>
        <p:spPr bwMode="auto">
          <a:xfrm>
            <a:off x="457200" y="1371600"/>
            <a:ext cx="8229600" cy="4893647"/>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latin typeface="Times New Roman" pitchFamily="18" charset="0"/>
                <a:cs typeface="Times New Roman" pitchFamily="18" charset="0"/>
              </a:rPr>
              <a:t>import java.net.*;</a:t>
            </a:r>
          </a:p>
          <a:p>
            <a:pPr marL="342900" indent="-342900">
              <a:spcBef>
                <a:spcPts val="0"/>
              </a:spcBef>
              <a:buNone/>
            </a:pPr>
            <a:r>
              <a:rPr kumimoji="1" lang="en-US" altLang="zh-CN" sz="2400" b="1" smtClean="0">
                <a:latin typeface="Times New Roman" pitchFamily="18" charset="0"/>
                <a:cs typeface="Times New Roman" pitchFamily="18" charset="0"/>
              </a:rPr>
              <a:t>public class WhoAmI {        </a:t>
            </a:r>
          </a:p>
          <a:p>
            <a:pPr marL="342900" indent="-342900">
              <a:spcBef>
                <a:spcPts val="0"/>
              </a:spcBef>
              <a:buNone/>
            </a:pPr>
            <a:r>
              <a:rPr kumimoji="1" lang="en-US" altLang="zh-CN" sz="2400" b="1" smtClean="0">
                <a:latin typeface="Times New Roman" pitchFamily="18" charset="0"/>
                <a:cs typeface="Times New Roman" pitchFamily="18" charset="0"/>
              </a:rPr>
              <a:t>    public static void main(String[] args) </a:t>
            </a:r>
            <a:r>
              <a:rPr kumimoji="1" lang="en-US" altLang="zh-CN" sz="2400" b="1" smtClean="0">
                <a:solidFill>
                  <a:srgbClr val="C00000"/>
                </a:solidFill>
                <a:latin typeface="Times New Roman" pitchFamily="18" charset="0"/>
                <a:cs typeface="Times New Roman" pitchFamily="18" charset="0"/>
              </a:rPr>
              <a:t>throws Exception</a:t>
            </a:r>
            <a:r>
              <a:rPr kumimoji="1" lang="en-US" altLang="zh-CN" sz="2400" b="1" smtClean="0">
                <a:latin typeface="Times New Roman" pitchFamily="18" charset="0"/>
                <a:cs typeface="Times New Roman" pitchFamily="18" charset="0"/>
              </a:rPr>
              <a:t> { </a:t>
            </a:r>
          </a:p>
          <a:p>
            <a:pPr marL="342900" indent="-342900">
              <a:spcBef>
                <a:spcPts val="0"/>
              </a:spcBef>
              <a:buNone/>
            </a:pPr>
            <a:r>
              <a:rPr kumimoji="1" lang="en-US" altLang="zh-CN" sz="2400" b="1" smtClean="0">
                <a:latin typeface="Times New Roman" pitchFamily="18" charset="0"/>
                <a:cs typeface="Times New Roman" pitchFamily="18" charset="0"/>
              </a:rPr>
              <a:t>        if(args.length != 1) {</a:t>
            </a:r>
          </a:p>
          <a:p>
            <a:pPr marL="342900" indent="-342900">
              <a:spcBef>
                <a:spcPts val="0"/>
              </a:spcBef>
              <a:buNone/>
            </a:pPr>
            <a:r>
              <a:rPr kumimoji="1" lang="en-US" altLang="zh-CN" sz="2400" b="1" smtClean="0">
                <a:latin typeface="Times New Roman" pitchFamily="18" charset="0"/>
                <a:cs typeface="Times New Roman" pitchFamily="18" charset="0"/>
              </a:rPr>
              <a:t>            System.err.println("Usage: WhoAmI MachineName");</a:t>
            </a:r>
          </a:p>
          <a:p>
            <a:pPr marL="342900" indent="-342900">
              <a:spcBef>
                <a:spcPts val="0"/>
              </a:spcBef>
              <a:buNone/>
            </a:pPr>
            <a:r>
              <a:rPr kumimoji="1" lang="en-US" altLang="zh-CN" sz="2400" b="1" smtClean="0">
                <a:latin typeface="Times New Roman" pitchFamily="18" charset="0"/>
                <a:cs typeface="Times New Roman" pitchFamily="18" charset="0"/>
              </a:rPr>
              <a:t>            System.exit(1);</a:t>
            </a:r>
          </a:p>
          <a:p>
            <a:pPr marL="342900" indent="-342900">
              <a:spcBef>
                <a:spcPts val="0"/>
              </a:spcBef>
              <a:buNone/>
            </a:pPr>
            <a:r>
              <a:rPr kumimoji="1" lang="en-US" altLang="zh-CN" sz="2400" b="1" smtClean="0">
                <a:latin typeface="Times New Roman" pitchFamily="18" charset="0"/>
                <a:cs typeface="Times New Roman" pitchFamily="18" charset="0"/>
              </a:rPr>
              <a:t>        }</a:t>
            </a:r>
          </a:p>
          <a:p>
            <a:pPr marL="342900" indent="-342900">
              <a:spcBef>
                <a:spcPts val="0"/>
              </a:spcBef>
              <a:buNone/>
            </a:pPr>
            <a:r>
              <a:rPr kumimoji="1" lang="en-US" altLang="zh-CN" sz="2400" b="1" smtClean="0">
                <a:latin typeface="Times New Roman" pitchFamily="18" charset="0"/>
                <a:cs typeface="Times New Roman" pitchFamily="18" charset="0"/>
              </a:rPr>
              <a:t>        InetAddress a = InetAddress.getByName(args[0]);</a:t>
            </a:r>
          </a:p>
          <a:p>
            <a:pPr marL="342900" indent="-342900">
              <a:spcBef>
                <a:spcPts val="0"/>
              </a:spcBef>
              <a:buNone/>
            </a:pPr>
            <a:r>
              <a:rPr kumimoji="1" lang="en-US" altLang="zh-CN" sz="2400" b="1" smtClean="0">
                <a:latin typeface="Times New Roman" pitchFamily="18" charset="0"/>
                <a:cs typeface="Times New Roman" pitchFamily="18" charset="0"/>
              </a:rPr>
              <a:t>        System.out.println(a);</a:t>
            </a:r>
          </a:p>
          <a:p>
            <a:pPr marL="342900" indent="-342900">
              <a:spcBef>
                <a:spcPts val="0"/>
              </a:spcBef>
              <a:buNone/>
            </a:pPr>
            <a:r>
              <a:rPr kumimoji="1" lang="en-US" altLang="zh-CN" sz="2400" b="1" smtClean="0">
                <a:latin typeface="Times New Roman" pitchFamily="18" charset="0"/>
                <a:cs typeface="Times New Roman" pitchFamily="18" charset="0"/>
              </a:rPr>
              <a:t>        System.out.println(a.getHostName());</a:t>
            </a:r>
          </a:p>
          <a:p>
            <a:pPr marL="342900" indent="-342900">
              <a:spcBef>
                <a:spcPts val="0"/>
              </a:spcBef>
              <a:buNone/>
            </a:pPr>
            <a:r>
              <a:rPr kumimoji="1" lang="en-US" altLang="zh-CN" sz="2400" b="1" smtClean="0">
                <a:latin typeface="Times New Roman" pitchFamily="18" charset="0"/>
                <a:cs typeface="Times New Roman" pitchFamily="18" charset="0"/>
              </a:rPr>
              <a:t>        System.out.println(a.getHostAddress());</a:t>
            </a:r>
          </a:p>
          <a:p>
            <a:pPr marL="342900" indent="-342900">
              <a:spcBef>
                <a:spcPts val="0"/>
              </a:spcBef>
              <a:buNone/>
            </a:pPr>
            <a:r>
              <a:rPr kumimoji="1" lang="en-US" altLang="zh-CN" sz="2400" b="1" smtClean="0">
                <a:latin typeface="Times New Roman" pitchFamily="18" charset="0"/>
                <a:cs typeface="Times New Roman" pitchFamily="18" charset="0"/>
              </a:rPr>
              <a:t>    }</a:t>
            </a:r>
          </a:p>
          <a:p>
            <a:pPr marL="342900" indent="-342900">
              <a:spcBef>
                <a:spcPts val="0"/>
              </a:spcBef>
              <a:buNone/>
            </a:pPr>
            <a:r>
              <a:rPr kumimoji="1" lang="en-US" altLang="zh-CN" sz="2400" b="1"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21</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latin typeface="Times New Roman" pitchFamily="18" charset="0"/>
                <a:ea typeface="宋体" charset="-122"/>
                <a:cs typeface="Times New Roman" pitchFamily="18" charset="0"/>
              </a:rPr>
              <a:t>基于</a:t>
            </a:r>
            <a:r>
              <a:rPr lang="en-US" altLang="zh-CN" sz="3200" b="1" smtClean="0">
                <a:solidFill>
                  <a:srgbClr val="FF0000"/>
                </a:solidFill>
                <a:latin typeface="Times New Roman" pitchFamily="18" charset="0"/>
                <a:ea typeface="宋体" charset="-122"/>
                <a:cs typeface="Times New Roman" pitchFamily="18" charset="0"/>
              </a:rPr>
              <a:t>URL</a:t>
            </a:r>
            <a:r>
              <a:rPr lang="zh-CN" altLang="en-US" sz="3200" b="1" smtClean="0">
                <a:solidFill>
                  <a:srgbClr val="FF0000"/>
                </a:solidFill>
                <a:latin typeface="Times New Roman" pitchFamily="18" charset="0"/>
                <a:ea typeface="宋体" charset="-122"/>
                <a:cs typeface="Times New Roman" pitchFamily="18" charset="0"/>
              </a:rPr>
              <a:t>的网络编程</a:t>
            </a:r>
            <a:endParaRPr lang="en-US" altLang="zh-CN" sz="3200" b="1">
              <a:solidFill>
                <a:srgbClr val="FF0000"/>
              </a:solidFill>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ea typeface="宋体" charset="-122"/>
              </a:rPr>
              <a:t>基于</a:t>
            </a:r>
            <a:r>
              <a:rPr lang="en-US" altLang="zh-CN" sz="3200" b="1" smtClean="0">
                <a:solidFill>
                  <a:schemeClr val="tx2"/>
                </a:solidFill>
                <a:ea typeface="宋体" charset="-122"/>
              </a:rPr>
              <a:t>TCP</a:t>
            </a:r>
            <a:r>
              <a:rPr lang="zh-CN" altLang="en-US" sz="3200" b="1" smtClean="0">
                <a:solidFill>
                  <a:schemeClr val="tx2"/>
                </a:solidFill>
                <a:ea typeface="宋体" charset="-122"/>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ea typeface="宋体" charset="-122"/>
              </a:rPr>
              <a:t>编程</a:t>
            </a:r>
            <a:endParaRPr lang="en-US" altLang="zh-CN" sz="3200" b="1">
              <a:solidFill>
                <a:schemeClr val="tx2"/>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应用层协议</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22</a:t>
            </a:fld>
            <a:endParaRPr lang="en-US" altLang="zh-CN"/>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0755" y="4280520"/>
            <a:ext cx="3131840" cy="2348880"/>
          </a:xfrm>
          <a:prstGeom prst="rect">
            <a:avLst/>
          </a:prstGeom>
        </p:spPr>
      </p:pic>
      <p:sp>
        <p:nvSpPr>
          <p:cNvPr id="39" name="内容占位符 2"/>
          <p:cNvSpPr>
            <a:spLocks noGrp="1"/>
          </p:cNvSpPr>
          <p:nvPr>
            <p:ph idx="1"/>
          </p:nvPr>
        </p:nvSpPr>
        <p:spPr>
          <a:xfrm>
            <a:off x="395536" y="1477476"/>
            <a:ext cx="8229600" cy="2417440"/>
          </a:xfrm>
        </p:spPr>
        <p:txBody>
          <a:bodyPr/>
          <a:lstStyle/>
          <a:p>
            <a:r>
              <a:rPr lang="zh-CN" altLang="en-US" sz="3200" dirty="0"/>
              <a:t>常用的</a:t>
            </a:r>
            <a:r>
              <a:rPr lang="zh-CN" altLang="en-US" sz="3200" dirty="0">
                <a:solidFill>
                  <a:srgbClr val="002060"/>
                </a:solidFill>
                <a:effectLst>
                  <a:outerShdw blurRad="38100" dist="38100" dir="2700000" algn="tl">
                    <a:srgbClr val="000000">
                      <a:alpha val="43137"/>
                    </a:srgbClr>
                  </a:outerShdw>
                </a:effectLst>
              </a:rPr>
              <a:t>应用层</a:t>
            </a:r>
            <a:r>
              <a:rPr lang="zh-CN" altLang="en-US" sz="3200" dirty="0" smtClean="0">
                <a:solidFill>
                  <a:srgbClr val="002060"/>
                </a:solidFill>
                <a:effectLst>
                  <a:outerShdw blurRad="38100" dist="38100" dir="2700000" algn="tl">
                    <a:srgbClr val="000000">
                      <a:alpha val="43137"/>
                    </a:srgbClr>
                  </a:outerShdw>
                </a:effectLst>
              </a:rPr>
              <a:t>协议</a:t>
            </a:r>
          </a:p>
          <a:p>
            <a:pPr lvl="1">
              <a:spcBef>
                <a:spcPts val="1200"/>
              </a:spcBef>
              <a:buFont typeface="Wingdings" pitchFamily="2" charset="2"/>
              <a:buChar char="Ø"/>
            </a:pPr>
            <a:r>
              <a:rPr lang="zh-CN" altLang="en-US" sz="2800" b="1" dirty="0">
                <a:cs typeface="+mn-cs"/>
              </a:rPr>
              <a:t>包括所有和应用程序协同工作，利用基础网络交换应用程序专用的数据的协议</a:t>
            </a:r>
            <a:r>
              <a:rPr lang="zh-CN" altLang="en-US" sz="2800" b="1" dirty="0" smtClean="0">
                <a:cs typeface="+mn-cs"/>
              </a:rPr>
              <a:t>。</a:t>
            </a:r>
            <a:endParaRPr lang="en-US" altLang="zh-CN" sz="2800" b="1" dirty="0">
              <a:cs typeface="+mn-cs"/>
            </a:endParaRPr>
          </a:p>
        </p:txBody>
      </p:sp>
      <p:grpSp>
        <p:nvGrpSpPr>
          <p:cNvPr id="40" name="组合 39"/>
          <p:cNvGrpSpPr/>
          <p:nvPr/>
        </p:nvGrpSpPr>
        <p:grpSpPr>
          <a:xfrm>
            <a:off x="749738" y="3248025"/>
            <a:ext cx="1447289" cy="2771775"/>
            <a:chOff x="6798191" y="3718372"/>
            <a:chExt cx="1447289" cy="2771775"/>
          </a:xfrm>
        </p:grpSpPr>
        <p:sp>
          <p:nvSpPr>
            <p:cNvPr id="41" name="Rectangle 15"/>
            <p:cNvSpPr>
              <a:spLocks noChangeArrowheads="1"/>
            </p:cNvSpPr>
            <p:nvPr/>
          </p:nvSpPr>
          <p:spPr bwMode="auto">
            <a:xfrm>
              <a:off x="6804029" y="3718372"/>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endParaRPr lang="zh-CN" altLang="zh-CN">
                <a:solidFill>
                  <a:srgbClr val="002060"/>
                </a:solidFill>
              </a:endParaRPr>
            </a:p>
          </p:txBody>
        </p:sp>
        <p:sp>
          <p:nvSpPr>
            <p:cNvPr id="42" name="Text Box 16"/>
            <p:cNvSpPr txBox="1">
              <a:spLocks noChangeArrowheads="1"/>
            </p:cNvSpPr>
            <p:nvPr/>
          </p:nvSpPr>
          <p:spPr bwMode="auto">
            <a:xfrm>
              <a:off x="6798191" y="4226372"/>
              <a:ext cx="133882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25000"/>
                </a:lnSpc>
                <a:buNone/>
              </a:pPr>
              <a:r>
                <a:rPr lang="zh-CN" altLang="en-US" b="1" dirty="0">
                  <a:solidFill>
                    <a:srgbClr val="002060"/>
                  </a:solidFill>
                  <a:ea typeface="华文细黑" pitchFamily="2" charset="-122"/>
                </a:rPr>
                <a:t>应用层</a:t>
              </a:r>
            </a:p>
            <a:p>
              <a:pPr algn="ctr">
                <a:lnSpc>
                  <a:spcPct val="125000"/>
                </a:lnSpc>
              </a:pPr>
              <a:endParaRPr lang="zh-CN" altLang="en-US" b="1" dirty="0">
                <a:solidFill>
                  <a:srgbClr val="002060"/>
                </a:solidFill>
                <a:ea typeface="华文细黑" pitchFamily="2" charset="-122"/>
              </a:endParaRPr>
            </a:p>
            <a:p>
              <a:pPr algn="ctr">
                <a:lnSpc>
                  <a:spcPct val="125000"/>
                </a:lnSpc>
                <a:buNone/>
              </a:pPr>
              <a:r>
                <a:rPr lang="zh-CN" altLang="en-US" b="1" dirty="0">
                  <a:solidFill>
                    <a:srgbClr val="002060"/>
                  </a:solidFill>
                  <a:ea typeface="华文细黑" pitchFamily="2" charset="-122"/>
                </a:rPr>
                <a:t>传输层</a:t>
              </a:r>
            </a:p>
            <a:p>
              <a:pPr algn="ctr">
                <a:lnSpc>
                  <a:spcPct val="125000"/>
                </a:lnSpc>
                <a:buNone/>
              </a:pPr>
              <a:r>
                <a:rPr lang="zh-CN" altLang="en-US" b="1" dirty="0">
                  <a:solidFill>
                    <a:srgbClr val="002060"/>
                  </a:solidFill>
                  <a:ea typeface="华文细黑" pitchFamily="2" charset="-122"/>
                </a:rPr>
                <a:t>网络层</a:t>
              </a:r>
            </a:p>
            <a:p>
              <a:pPr algn="ctr">
                <a:lnSpc>
                  <a:spcPct val="125000"/>
                </a:lnSpc>
              </a:pPr>
              <a:endParaRPr lang="zh-CN" altLang="en-US" b="1" dirty="0">
                <a:solidFill>
                  <a:srgbClr val="002060"/>
                </a:solidFill>
                <a:ea typeface="华文细黑" pitchFamily="2" charset="-122"/>
              </a:endParaRPr>
            </a:p>
            <a:p>
              <a:pPr algn="ctr">
                <a:lnSpc>
                  <a:spcPct val="125000"/>
                </a:lnSpc>
                <a:buNone/>
              </a:pPr>
              <a:r>
                <a:rPr lang="zh-CN" altLang="en-US" b="1" dirty="0">
                  <a:solidFill>
                    <a:srgbClr val="002060"/>
                  </a:solidFill>
                  <a:ea typeface="华文细黑" pitchFamily="2" charset="-122"/>
                </a:rPr>
                <a:t>物理接口层</a:t>
              </a:r>
            </a:p>
          </p:txBody>
        </p:sp>
        <p:sp>
          <p:nvSpPr>
            <p:cNvPr id="43" name="Line 17"/>
            <p:cNvSpPr>
              <a:spLocks noChangeShapeType="1"/>
            </p:cNvSpPr>
            <p:nvPr/>
          </p:nvSpPr>
          <p:spPr bwMode="auto">
            <a:xfrm>
              <a:off x="6804029" y="5667822"/>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sp>
          <p:nvSpPr>
            <p:cNvPr id="44" name="Line 18"/>
            <p:cNvSpPr>
              <a:spLocks noChangeShapeType="1"/>
            </p:cNvSpPr>
            <p:nvPr/>
          </p:nvSpPr>
          <p:spPr bwMode="auto">
            <a:xfrm>
              <a:off x="6804029" y="53074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sp>
          <p:nvSpPr>
            <p:cNvPr id="45" name="Line 19"/>
            <p:cNvSpPr>
              <a:spLocks noChangeShapeType="1"/>
            </p:cNvSpPr>
            <p:nvPr/>
          </p:nvSpPr>
          <p:spPr bwMode="auto">
            <a:xfrm>
              <a:off x="6804029" y="48756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solidFill>
                  <a:srgbClr val="002060"/>
                </a:solidFill>
              </a:endParaRPr>
            </a:p>
          </p:txBody>
        </p:sp>
      </p:grpSp>
      <p:sp>
        <p:nvSpPr>
          <p:cNvPr id="46" name="矩形 45"/>
          <p:cNvSpPr/>
          <p:nvPr/>
        </p:nvSpPr>
        <p:spPr bwMode="auto">
          <a:xfrm>
            <a:off x="762000" y="4427891"/>
            <a:ext cx="1404000" cy="1569600"/>
          </a:xfrm>
          <a:prstGeom prst="rect">
            <a:avLst/>
          </a:prstGeom>
          <a:solidFill>
            <a:srgbClr val="66FFCC">
              <a:alpha val="89804"/>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grpSp>
        <p:nvGrpSpPr>
          <p:cNvPr id="47" name="组合 46"/>
          <p:cNvGrpSpPr/>
          <p:nvPr/>
        </p:nvGrpSpPr>
        <p:grpSpPr>
          <a:xfrm>
            <a:off x="2195736" y="3019425"/>
            <a:ext cx="5804432" cy="2677656"/>
            <a:chOff x="2195736" y="2804889"/>
            <a:chExt cx="5804432" cy="2677656"/>
          </a:xfrm>
        </p:grpSpPr>
        <p:sp>
          <p:nvSpPr>
            <p:cNvPr id="48" name="Text Box 21"/>
            <p:cNvSpPr txBox="1">
              <a:spLocks noChangeArrowheads="1"/>
            </p:cNvSpPr>
            <p:nvPr/>
          </p:nvSpPr>
          <p:spPr bwMode="auto">
            <a:xfrm>
              <a:off x="2775083" y="2804889"/>
              <a:ext cx="522508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fontAlgn="base">
                <a:spcBef>
                  <a:spcPct val="0"/>
                </a:spcBef>
                <a:spcAft>
                  <a:spcPct val="0"/>
                </a:spcAft>
                <a:defRPr sz="2400" b="1">
                  <a:solidFill>
                    <a:srgbClr val="2CA3C8"/>
                  </a:solidFill>
                  <a:latin typeface="华文中宋" pitchFamily="2" charset="-122"/>
                  <a:ea typeface="华文中宋" pitchFamily="2" charset="-122"/>
                </a:defRPr>
              </a:lvl1pPr>
              <a:lvl2pPr fontAlgn="base">
                <a:spcBef>
                  <a:spcPct val="0"/>
                </a:spcBef>
                <a:spcAft>
                  <a:spcPct val="0"/>
                </a:spcAft>
                <a:defRPr>
                  <a:latin typeface="Times New Roman" pitchFamily="18" charset="0"/>
                  <a:ea typeface="宋体" pitchFamily="2" charset="-122"/>
                </a:defRPr>
              </a:lvl2pPr>
              <a:lvl3pPr fontAlgn="base">
                <a:spcBef>
                  <a:spcPct val="0"/>
                </a:spcBef>
                <a:spcAft>
                  <a:spcPct val="0"/>
                </a:spcAft>
                <a:defRPr>
                  <a:latin typeface="Times New Roman" pitchFamily="18" charset="0"/>
                  <a:ea typeface="宋体" pitchFamily="2" charset="-122"/>
                </a:defRPr>
              </a:lvl3pPr>
              <a:lvl4pPr fontAlgn="base">
                <a:spcBef>
                  <a:spcPct val="0"/>
                </a:spcBef>
                <a:spcAft>
                  <a:spcPct val="0"/>
                </a:spcAft>
                <a:defRPr>
                  <a:latin typeface="Times New Roman" pitchFamily="18" charset="0"/>
                  <a:ea typeface="宋体" pitchFamily="2" charset="-122"/>
                </a:defRPr>
              </a:lvl4pPr>
              <a:lvl5pPr fontAlgn="base">
                <a:spcBef>
                  <a:spcPct val="0"/>
                </a:spcBef>
                <a:spcAft>
                  <a:spcPct val="0"/>
                </a:spcAft>
                <a:defRPr>
                  <a:latin typeface="Times New Roman" pitchFamily="18" charset="0"/>
                  <a:ea typeface="宋体" pitchFamily="2" charset="-122"/>
                </a:defRPr>
              </a:lvl5pPr>
              <a:lvl6pPr>
                <a:defRPr>
                  <a:latin typeface="Times New Roman" pitchFamily="18" charset="0"/>
                  <a:ea typeface="宋体" pitchFamily="2" charset="-122"/>
                </a:defRPr>
              </a:lvl6pPr>
              <a:lvl7pPr>
                <a:defRPr>
                  <a:latin typeface="Times New Roman" pitchFamily="18" charset="0"/>
                  <a:ea typeface="宋体" pitchFamily="2" charset="-122"/>
                </a:defRPr>
              </a:lvl7pPr>
              <a:lvl8pPr>
                <a:defRPr>
                  <a:latin typeface="Times New Roman" pitchFamily="18" charset="0"/>
                  <a:ea typeface="宋体" pitchFamily="2" charset="-122"/>
                </a:defRPr>
              </a:lvl8pPr>
              <a:lvl9pPr>
                <a:defRPr>
                  <a:latin typeface="Times New Roman" pitchFamily="18" charset="0"/>
                  <a:ea typeface="宋体" pitchFamily="2" charset="-122"/>
                </a:defRPr>
              </a:lvl9pPr>
            </a:lstStyle>
            <a:p>
              <a:pPr>
                <a:buNone/>
              </a:pPr>
              <a:r>
                <a:rPr lang="zh-CN" altLang="en-US" dirty="0"/>
                <a:t>万维网</a:t>
              </a:r>
              <a:r>
                <a:rPr lang="en-US" altLang="zh-CN" dirty="0">
                  <a:solidFill>
                    <a:srgbClr val="002060"/>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WWW</a:t>
              </a:r>
              <a:r>
                <a:rPr lang="zh-CN" altLang="en-US" dirty="0" smtClean="0"/>
                <a:t>（</a:t>
              </a:r>
              <a:r>
                <a:rPr lang="en-US" altLang="zh-CN" dirty="0" smtClean="0">
                  <a:latin typeface="Times New Roman" pitchFamily="18" charset="0"/>
                  <a:cs typeface="Times New Roman" pitchFamily="18" charset="0"/>
                </a:rPr>
                <a:t>HTTP,  HTTPS</a:t>
              </a:r>
              <a:r>
                <a:rPr lang="zh-CN" altLang="en-US" dirty="0" smtClean="0"/>
                <a:t>）</a:t>
              </a:r>
              <a:endParaRPr lang="en-US" altLang="zh-CN" dirty="0"/>
            </a:p>
            <a:p>
              <a:pPr>
                <a:buNone/>
              </a:pPr>
              <a:r>
                <a:rPr lang="en-US" altLang="zh-CN" dirty="0" smtClean="0">
                  <a:solidFill>
                    <a:srgbClr val="002060"/>
                  </a:solidFill>
                  <a:effectLst>
                    <a:outerShdw blurRad="38100" dist="38100" dir="2700000" algn="tl">
                      <a:srgbClr val="000000">
                        <a:alpha val="43137"/>
                      </a:srgbClr>
                    </a:outerShdw>
                  </a:effectLst>
                  <a:latin typeface="Arial Unicode MS" pitchFamily="34" charset="-122"/>
                  <a:ea typeface="Arial Unicode MS" pitchFamily="34" charset="-122"/>
                  <a:cs typeface="Arial Unicode MS" pitchFamily="34" charset="-122"/>
                </a:rPr>
                <a:t>Email</a:t>
              </a:r>
              <a:r>
                <a:rPr lang="zh-CN" altLang="en-US" dirty="0"/>
                <a:t>发邮件</a:t>
              </a:r>
              <a:r>
                <a:rPr lang="zh-CN" altLang="en-US" dirty="0" smtClean="0"/>
                <a:t>（</a:t>
              </a:r>
              <a:r>
                <a:rPr lang="en-US" altLang="zh-CN" dirty="0" smtClean="0">
                  <a:latin typeface="Times New Roman" pitchFamily="18" charset="0"/>
                  <a:cs typeface="Times New Roman" pitchFamily="18" charset="0"/>
                </a:rPr>
                <a:t>SMTP,  MIME, PGP</a:t>
              </a:r>
              <a:r>
                <a:rPr lang="zh-CN" altLang="en-US" dirty="0" smtClean="0"/>
                <a:t>）</a:t>
              </a:r>
              <a:r>
                <a:rPr lang="en-US" altLang="zh-CN" dirty="0" smtClean="0"/>
                <a:t/>
              </a:r>
              <a:br>
                <a:rPr lang="en-US" altLang="zh-CN" dirty="0" smtClean="0"/>
              </a:br>
              <a:r>
                <a:rPr lang="en-US" altLang="zh-CN" dirty="0" smtClean="0"/>
                <a:t>        </a:t>
              </a:r>
              <a:r>
                <a:rPr lang="zh-CN" altLang="en-US" dirty="0" smtClean="0"/>
                <a:t>收邮件（</a:t>
              </a:r>
              <a:r>
                <a:rPr lang="en-US" altLang="zh-CN" dirty="0" smtClean="0">
                  <a:latin typeface="Times New Roman" pitchFamily="18" charset="0"/>
                  <a:cs typeface="Times New Roman" pitchFamily="18" charset="0"/>
                </a:rPr>
                <a:t>POP3</a:t>
              </a: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IMAP</a:t>
              </a:r>
              <a:r>
                <a:rPr lang="zh-CN" altLang="en-US" dirty="0" smtClean="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buNone/>
              </a:pPr>
              <a:r>
                <a:rPr lang="zh-CN" altLang="en-US" dirty="0">
                  <a:solidFill>
                    <a:srgbClr val="002060"/>
                  </a:solidFill>
                  <a:effectLst>
                    <a:outerShdw blurRad="38100" dist="38100" dir="2700000" algn="tl">
                      <a:srgbClr val="000000">
                        <a:alpha val="43137"/>
                      </a:srgbClr>
                    </a:outerShdw>
                  </a:effectLst>
                </a:rPr>
                <a:t>上传</a:t>
              </a:r>
              <a:r>
                <a:rPr lang="zh-CN" altLang="en-US" dirty="0" smtClean="0"/>
                <a:t>和</a:t>
              </a:r>
              <a:r>
                <a:rPr lang="zh-CN" altLang="en-US" dirty="0" smtClean="0">
                  <a:solidFill>
                    <a:srgbClr val="002060"/>
                  </a:solidFill>
                  <a:effectLst>
                    <a:outerShdw blurRad="38100" dist="38100" dir="2700000" algn="tl">
                      <a:srgbClr val="000000">
                        <a:alpha val="43137"/>
                      </a:srgbClr>
                    </a:outerShdw>
                  </a:effectLst>
                </a:rPr>
                <a:t>下载</a:t>
              </a:r>
              <a:r>
                <a:rPr lang="zh-CN" altLang="en-US" dirty="0" smtClean="0"/>
                <a:t>（</a:t>
              </a:r>
              <a:r>
                <a:rPr lang="en-US" altLang="zh-CN" dirty="0" smtClean="0">
                  <a:latin typeface="Times New Roman" pitchFamily="18" charset="0"/>
                  <a:cs typeface="Times New Roman" pitchFamily="18" charset="0"/>
                </a:rPr>
                <a:t>FTP, TFTP</a:t>
              </a:r>
              <a:r>
                <a:rPr lang="zh-CN" altLang="en-US" dirty="0" smtClean="0"/>
                <a:t>）</a:t>
              </a:r>
              <a:endParaRPr lang="en-US" altLang="zh-CN" dirty="0"/>
            </a:p>
            <a:p>
              <a:pPr>
                <a:buNone/>
              </a:pPr>
              <a:r>
                <a:rPr lang="zh-CN" altLang="en-US" smtClean="0"/>
                <a:t>远程登录（</a:t>
              </a:r>
              <a:r>
                <a:rPr lang="en-US" altLang="zh-CN"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Telnet</a:t>
              </a:r>
              <a:r>
                <a:rPr lang="zh-CN" altLang="en-US" smtClean="0"/>
                <a:t>）</a:t>
              </a:r>
              <a:endParaRPr lang="en-US" altLang="zh-CN" dirty="0" smtClean="0"/>
            </a:p>
            <a:p>
              <a:pPr>
                <a:buNone/>
              </a:pPr>
              <a:r>
                <a:rPr lang="zh-CN" altLang="en-US" dirty="0" smtClean="0"/>
                <a:t>域名解析（</a:t>
              </a:r>
              <a:r>
                <a:rPr lang="en-US" altLang="zh-CN" dirty="0">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DNS</a:t>
              </a:r>
              <a:r>
                <a:rPr lang="en-US" altLang="zh-CN" dirty="0" smtClean="0">
                  <a:latin typeface="Times New Roman" pitchFamily="18" charset="0"/>
                  <a:cs typeface="Times New Roman" pitchFamily="18" charset="0"/>
                </a:rPr>
                <a:t> </a:t>
              </a:r>
              <a:r>
                <a:rPr lang="zh-CN" altLang="en-US" dirty="0" smtClean="0"/>
                <a:t>）</a:t>
              </a:r>
              <a:endParaRPr lang="en-US" altLang="zh-CN" dirty="0" smtClean="0"/>
            </a:p>
            <a:p>
              <a:pPr>
                <a:buNone/>
              </a:pPr>
              <a:r>
                <a:rPr lang="en-US" altLang="zh-CN" dirty="0" smtClean="0"/>
                <a:t>……</a:t>
              </a:r>
              <a:endParaRPr lang="en-US" altLang="zh-CN" dirty="0"/>
            </a:p>
          </p:txBody>
        </p:sp>
        <p:sp>
          <p:nvSpPr>
            <p:cNvPr id="49" name="左大括号 48"/>
            <p:cNvSpPr/>
            <p:nvPr/>
          </p:nvSpPr>
          <p:spPr bwMode="auto">
            <a:xfrm>
              <a:off x="2195736" y="2943000"/>
              <a:ext cx="432048" cy="2214191"/>
            </a:xfrm>
            <a:prstGeom prst="leftBrace">
              <a:avLst>
                <a:gd name="adj1" fmla="val 73655"/>
                <a:gd name="adj2" fmla="val 50000"/>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网络资源的访问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23</a:t>
            </a:fld>
            <a:endParaRPr lang="en-US" altLang="zh-CN" dirty="0"/>
          </a:p>
        </p:txBody>
      </p:sp>
      <p:pic>
        <p:nvPicPr>
          <p:cNvPr id="5" name="图片 4" descr="无标题.jpg"/>
          <p:cNvPicPr>
            <a:picLocks noChangeAspect="1"/>
          </p:cNvPicPr>
          <p:nvPr/>
        </p:nvPicPr>
        <p:blipFill>
          <a:blip r:embed="rId2" cstate="print"/>
          <a:stretch>
            <a:fillRect/>
          </a:stretch>
        </p:blipFill>
        <p:spPr>
          <a:xfrm>
            <a:off x="148090" y="1381291"/>
            <a:ext cx="4423910" cy="2276309"/>
          </a:xfrm>
          <a:prstGeom prst="rect">
            <a:avLst/>
          </a:prstGeom>
        </p:spPr>
      </p:pic>
      <p:pic>
        <p:nvPicPr>
          <p:cNvPr id="6" name="图片 5" descr="无标题.jpg"/>
          <p:cNvPicPr>
            <a:picLocks noChangeAspect="1"/>
          </p:cNvPicPr>
          <p:nvPr/>
        </p:nvPicPr>
        <p:blipFill>
          <a:blip r:embed="rId3" cstate="print"/>
          <a:stretch>
            <a:fillRect/>
          </a:stretch>
        </p:blipFill>
        <p:spPr>
          <a:xfrm>
            <a:off x="5029200" y="1162050"/>
            <a:ext cx="3758248" cy="3257550"/>
          </a:xfrm>
          <a:prstGeom prst="rect">
            <a:avLst/>
          </a:prstGeom>
        </p:spPr>
      </p:pic>
      <p:pic>
        <p:nvPicPr>
          <p:cNvPr id="8" name="图片 7" descr="无标题.jpg"/>
          <p:cNvPicPr>
            <a:picLocks noChangeAspect="1"/>
          </p:cNvPicPr>
          <p:nvPr/>
        </p:nvPicPr>
        <p:blipFill>
          <a:blip r:embed="rId4" cstate="print"/>
          <a:stretch>
            <a:fillRect/>
          </a:stretch>
        </p:blipFill>
        <p:spPr>
          <a:xfrm>
            <a:off x="245946" y="3886200"/>
            <a:ext cx="4402254" cy="2590800"/>
          </a:xfrm>
          <a:prstGeom prst="rect">
            <a:avLst/>
          </a:prstGeom>
        </p:spPr>
      </p:pic>
      <p:pic>
        <p:nvPicPr>
          <p:cNvPr id="9" name="图片 8" descr="无标题.jpg"/>
          <p:cNvPicPr>
            <a:picLocks noChangeAspect="1"/>
          </p:cNvPicPr>
          <p:nvPr/>
        </p:nvPicPr>
        <p:blipFill>
          <a:blip r:embed="rId5" cstate="print"/>
          <a:stretch>
            <a:fillRect/>
          </a:stretch>
        </p:blipFill>
        <p:spPr>
          <a:xfrm>
            <a:off x="3285348" y="3657600"/>
            <a:ext cx="5721218" cy="3034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（统一资源定位器）</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24</a:t>
            </a:fld>
            <a:endParaRPr lang="en-US" altLang="zh-CN" dirty="0"/>
          </a:p>
        </p:txBody>
      </p:sp>
      <p:sp>
        <p:nvSpPr>
          <p:cNvPr id="7" name="内容占位符 2"/>
          <p:cNvSpPr>
            <a:spLocks noGrp="1"/>
          </p:cNvSpPr>
          <p:nvPr>
            <p:ph idx="1"/>
          </p:nvPr>
        </p:nvSpPr>
        <p:spPr>
          <a:xfrm>
            <a:off x="363487" y="1253712"/>
            <a:ext cx="8528993" cy="2826445"/>
          </a:xfrm>
        </p:spPr>
        <p:txBody>
          <a:bodyPr/>
          <a:lstStyle/>
          <a:p>
            <a:pPr marL="0" indent="0">
              <a:spcBef>
                <a:spcPts val="600"/>
              </a:spcBef>
              <a:buClr>
                <a:schemeClr val="tx1"/>
              </a:buClr>
              <a:buNone/>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统一资源</a:t>
            </a:r>
            <a:r>
              <a: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定位器</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U</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niform </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R</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esource </a:t>
            </a:r>
            <a:r>
              <a:rPr lang="en-US" altLang="zh-CN" sz="24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L</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ocator </a:t>
            </a: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marL="0" indent="0">
              <a:spcBef>
                <a:spcPts val="600"/>
              </a:spcBef>
              <a:buClr>
                <a:schemeClr val="tx1"/>
              </a:buClr>
              <a:buNone/>
            </a:pPr>
            <a:r>
              <a:rPr lang="zh-CN" altLang="en-US" sz="2400" b="1">
                <a:latin typeface="微软雅黑" panose="020B0503020204020204" pitchFamily="34" charset="-122"/>
                <a:ea typeface="微软雅黑" panose="020B0503020204020204" pitchFamily="34" charset="-122"/>
              </a:rPr>
              <a:t>是</a:t>
            </a:r>
            <a:r>
              <a:rPr lang="zh-CN" altLang="en-US" sz="2400" b="1" smtClean="0">
                <a:latin typeface="微软雅黑" panose="020B0503020204020204" pitchFamily="34" charset="-122"/>
                <a:ea typeface="微软雅黑" panose="020B0503020204020204" pitchFamily="34" charset="-122"/>
              </a:rPr>
              <a:t>为了使</a:t>
            </a:r>
            <a:r>
              <a:rPr lang="zh-CN" altLang="en-US" sz="2400" b="1" dirty="0">
                <a:latin typeface="微软雅黑" panose="020B0503020204020204" pitchFamily="34" charset="-122"/>
                <a:ea typeface="微软雅黑" panose="020B0503020204020204" pitchFamily="34" charset="-122"/>
              </a:rPr>
              <a:t>客户端程序查询不同的信息资源时有统一访问方法而定义的一种地址标识方法。互联网上的每个文件都有一个唯一的</a:t>
            </a:r>
            <a:r>
              <a:rPr lang="en-US" altLang="zh-CN" sz="2400" b="1" dirty="0">
                <a:latin typeface="微软雅黑" panose="020B0503020204020204" pitchFamily="34" charset="-122"/>
                <a:ea typeface="微软雅黑" panose="020B0503020204020204" pitchFamily="34" charset="-122"/>
              </a:rPr>
              <a:t>URL</a:t>
            </a:r>
            <a:r>
              <a:rPr lang="zh-CN" altLang="en-US" sz="2400" b="1" dirty="0">
                <a:latin typeface="微软雅黑" panose="020B0503020204020204" pitchFamily="34" charset="-122"/>
                <a:ea typeface="微软雅黑" panose="020B0503020204020204" pitchFamily="34" charset="-122"/>
              </a:rPr>
              <a:t>，它包含的信息指出文件的位置以及浏览器应该怎么处理它。</a:t>
            </a:r>
          </a:p>
        </p:txBody>
      </p:sp>
      <p:sp>
        <p:nvSpPr>
          <p:cNvPr id="8" name="Text Box 3"/>
          <p:cNvSpPr txBox="1">
            <a:spLocks noChangeArrowheads="1"/>
          </p:cNvSpPr>
          <p:nvPr/>
        </p:nvSpPr>
        <p:spPr bwMode="auto">
          <a:xfrm>
            <a:off x="566609" y="3360077"/>
            <a:ext cx="81818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kumimoji="1" lang="en-US" altLang="zh-CN" sz="2400" b="1" dirty="0">
                <a:solidFill>
                  <a:schemeClr val="accent6">
                    <a:lumMod val="60000"/>
                    <a:lumOff val="40000"/>
                  </a:schemeClr>
                </a:solidFill>
                <a:effectLst>
                  <a:outerShdw blurRad="38100" dist="38100" dir="2700000" algn="tl">
                    <a:srgbClr val="000000"/>
                  </a:outerShdw>
                </a:effectLst>
                <a:latin typeface="Arial" pitchFamily="34" charset="0"/>
              </a:rPr>
              <a:t>http://</a:t>
            </a:r>
            <a:r>
              <a:rPr kumimoji="1" lang="en-US" altLang="zh-CN" sz="2400" b="1" dirty="0">
                <a:solidFill>
                  <a:srgbClr val="CC66FF"/>
                </a:solidFill>
                <a:effectLst>
                  <a:outerShdw blurRad="38100" dist="38100" dir="2700000" algn="tl">
                    <a:srgbClr val="000000"/>
                  </a:outerShdw>
                </a:effectLst>
                <a:latin typeface="Arial" pitchFamily="34" charset="0"/>
              </a:rPr>
              <a:t>www.tsinghua.edu.cn </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a:solidFill>
                  <a:srgbClr val="FF0000"/>
                </a:solidFill>
                <a:effectLst>
                  <a:outerShdw blurRad="38100" dist="38100" dir="2700000" algn="tl">
                    <a:srgbClr val="000000"/>
                  </a:outerShdw>
                </a:effectLst>
                <a:latin typeface="Arial" pitchFamily="34" charset="0"/>
              </a:rPr>
              <a:t>:80</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a:solidFill>
                  <a:srgbClr val="CC66FF"/>
                </a:solidFill>
                <a:effectLst>
                  <a:outerShdw blurRad="38100" dist="38100" dir="2700000" algn="tl">
                    <a:srgbClr val="000000"/>
                  </a:outerShdw>
                </a:effectLst>
                <a:latin typeface="Arial" pitchFamily="34" charset="0"/>
              </a:rPr>
              <a:t> </a:t>
            </a:r>
            <a:r>
              <a:rPr kumimoji="1" lang="en-US" altLang="zh-CN" sz="2400" b="1" dirty="0">
                <a:solidFill>
                  <a:schemeClr val="tx2"/>
                </a:solidFill>
                <a:effectLst>
                  <a:outerShdw blurRad="38100" dist="38100" dir="2700000" algn="tl">
                    <a:srgbClr val="000000"/>
                  </a:outerShdw>
                </a:effectLst>
                <a:latin typeface="Arial" pitchFamily="34" charset="0"/>
              </a:rPr>
              <a:t>[</a:t>
            </a:r>
            <a:r>
              <a:rPr kumimoji="1" lang="en-US" altLang="zh-CN" sz="2400" b="1" dirty="0" smtClean="0">
                <a:solidFill>
                  <a:srgbClr val="CC6600"/>
                </a:solidFill>
                <a:effectLst>
                  <a:outerShdw blurRad="38100" dist="38100" dir="2700000" algn="tl">
                    <a:srgbClr val="000000"/>
                  </a:outerShdw>
                </a:effectLst>
                <a:latin typeface="Arial" pitchFamily="34" charset="0"/>
              </a:rPr>
              <a:t>/</a:t>
            </a:r>
            <a:r>
              <a:rPr kumimoji="1" lang="en-US" altLang="zh-CN" sz="2400" b="1" dirty="0">
                <a:solidFill>
                  <a:srgbClr val="CC6600"/>
                </a:solidFill>
                <a:effectLst>
                  <a:outerShdw blurRad="38100" dist="38100" dir="2700000" algn="tl">
                    <a:srgbClr val="000000"/>
                  </a:outerShdw>
                </a:effectLst>
                <a:latin typeface="Arial" pitchFamily="34" charset="0"/>
              </a:rPr>
              <a:t>docs</a:t>
            </a:r>
            <a:r>
              <a:rPr kumimoji="1" lang="en-US" altLang="zh-CN" sz="2400" b="1" dirty="0" smtClean="0">
                <a:solidFill>
                  <a:srgbClr val="CC6600"/>
                </a:solidFill>
                <a:effectLst>
                  <a:outerShdw blurRad="38100" dist="38100" dir="2700000" algn="tl">
                    <a:srgbClr val="000000"/>
                  </a:outerShdw>
                </a:effectLst>
                <a:latin typeface="Arial" pitchFamily="34" charset="0"/>
              </a:rPr>
              <a:t>/</a:t>
            </a:r>
            <a:r>
              <a:rPr kumimoji="1" lang="en-US" altLang="zh-CN" sz="2400" b="1" dirty="0" smtClean="0">
                <a:solidFill>
                  <a:schemeClr val="tx2"/>
                </a:solidFill>
                <a:effectLst>
                  <a:outerShdw blurRad="38100" dist="38100" dir="2700000" algn="tl">
                    <a:srgbClr val="000000"/>
                  </a:outerShdw>
                </a:effectLst>
                <a:latin typeface="Arial" pitchFamily="34" charset="0"/>
              </a:rPr>
              <a:t>][</a:t>
            </a:r>
            <a:r>
              <a:rPr kumimoji="1" lang="en-US" altLang="zh-CN" sz="2400" b="1" dirty="0" smtClean="0">
                <a:solidFill>
                  <a:srgbClr val="00FF00"/>
                </a:solidFill>
                <a:effectLst>
                  <a:outerShdw blurRad="38100" dist="38100" dir="2700000" algn="tl">
                    <a:srgbClr val="000000"/>
                  </a:outerShdw>
                </a:effectLst>
                <a:latin typeface="Arial" pitchFamily="34" charset="0"/>
              </a:rPr>
              <a:t>cindex.html</a:t>
            </a:r>
            <a:r>
              <a:rPr kumimoji="1" lang="en-US" altLang="zh-CN" sz="2400" b="1" dirty="0" smtClean="0">
                <a:solidFill>
                  <a:schemeClr val="tx2"/>
                </a:solidFill>
                <a:effectLst>
                  <a:outerShdw blurRad="38100" dist="38100" dir="2700000" algn="tl">
                    <a:srgbClr val="000000"/>
                  </a:outerShdw>
                </a:effectLst>
                <a:latin typeface="Arial" pitchFamily="34" charset="0"/>
              </a:rPr>
              <a:t>]</a:t>
            </a:r>
            <a:endParaRPr kumimoji="1" lang="en-US" altLang="zh-CN" sz="2400" b="1" dirty="0">
              <a:solidFill>
                <a:srgbClr val="00FF00"/>
              </a:solidFill>
              <a:effectLst>
                <a:outerShdw blurRad="38100" dist="38100" dir="2700000" algn="tl">
                  <a:srgbClr val="000000"/>
                </a:outerShdw>
              </a:effectLst>
              <a:latin typeface="Arial" pitchFamily="34" charset="0"/>
            </a:endParaRPr>
          </a:p>
        </p:txBody>
      </p:sp>
      <p:grpSp>
        <p:nvGrpSpPr>
          <p:cNvPr id="9" name="组合 8"/>
          <p:cNvGrpSpPr/>
          <p:nvPr/>
        </p:nvGrpSpPr>
        <p:grpSpPr>
          <a:xfrm>
            <a:off x="419169" y="3889533"/>
            <a:ext cx="1210588" cy="1032073"/>
            <a:chOff x="179512" y="3271475"/>
            <a:chExt cx="1210588" cy="1032073"/>
          </a:xfrm>
        </p:grpSpPr>
        <p:sp>
          <p:nvSpPr>
            <p:cNvPr id="10" name="AutoShape 5"/>
            <p:cNvSpPr>
              <a:spLocks/>
            </p:cNvSpPr>
            <p:nvPr/>
          </p:nvSpPr>
          <p:spPr bwMode="auto">
            <a:xfrm rot="16200000" flipV="1">
              <a:off x="704850" y="2947625"/>
              <a:ext cx="190500" cy="838200"/>
            </a:xfrm>
            <a:prstGeom prst="leftBrace">
              <a:avLst>
                <a:gd name="adj1" fmla="val 36667"/>
                <a:gd name="adj2" fmla="val 50000"/>
              </a:avLst>
            </a:prstGeom>
            <a:noFill/>
            <a:ln w="38100">
              <a:solidFill>
                <a:schemeClr val="accent6">
                  <a:lumMod val="60000"/>
                  <a:lumOff val="40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1" name="TextBox 10"/>
            <p:cNvSpPr txBox="1"/>
            <p:nvPr/>
          </p:nvSpPr>
          <p:spPr>
            <a:xfrm>
              <a:off x="179512" y="3534107"/>
              <a:ext cx="1210588" cy="769441"/>
            </a:xfrm>
            <a:prstGeom prst="rect">
              <a:avLst/>
            </a:prstGeom>
            <a:noFill/>
          </p:spPr>
          <p:txBody>
            <a:bodyPr wrap="none" rtlCol="0">
              <a:spAutoFit/>
            </a:bodyPr>
            <a:lstStyle/>
            <a:p>
              <a:pPr>
                <a:buNone/>
              </a:pPr>
              <a:r>
                <a:rPr kumimoji="1" lang="zh-CN" altLang="en-US" sz="2000" b="1" dirty="0">
                  <a:solidFill>
                    <a:schemeClr val="accent6">
                      <a:lumMod val="60000"/>
                      <a:lumOff val="40000"/>
                    </a:schemeClr>
                  </a:solidFill>
                  <a:latin typeface="华文细黑" pitchFamily="2" charset="-122"/>
                  <a:ea typeface="华文细黑" pitchFamily="2" charset="-122"/>
                </a:rPr>
                <a:t>服务</a:t>
              </a:r>
              <a:r>
                <a:rPr kumimoji="1" lang="zh-CN" altLang="en-US" sz="2000" b="1" dirty="0" smtClean="0">
                  <a:solidFill>
                    <a:schemeClr val="accent6">
                      <a:lumMod val="60000"/>
                      <a:lumOff val="40000"/>
                    </a:schemeClr>
                  </a:solidFill>
                  <a:latin typeface="华文细黑" pitchFamily="2" charset="-122"/>
                  <a:ea typeface="华文细黑" pitchFamily="2" charset="-122"/>
                </a:rPr>
                <a:t>类型</a:t>
              </a:r>
              <a:endParaRPr kumimoji="1" lang="en-US" altLang="zh-CN" sz="2000" b="1" dirty="0" smtClean="0">
                <a:solidFill>
                  <a:schemeClr val="accent6">
                    <a:lumMod val="60000"/>
                    <a:lumOff val="40000"/>
                  </a:schemeClr>
                </a:solidFill>
                <a:latin typeface="华文细黑" pitchFamily="2" charset="-122"/>
                <a:ea typeface="华文细黑" pitchFamily="2" charset="-122"/>
              </a:endParaRPr>
            </a:p>
            <a:p>
              <a:pPr>
                <a:buNone/>
              </a:pPr>
              <a:r>
                <a:rPr kumimoji="1" lang="zh-CN" altLang="en-US" sz="2000" b="1" dirty="0" smtClean="0">
                  <a:solidFill>
                    <a:schemeClr val="accent6">
                      <a:lumMod val="60000"/>
                      <a:lumOff val="40000"/>
                    </a:schemeClr>
                  </a:solidFill>
                  <a:latin typeface="华文细黑" pitchFamily="2" charset="-122"/>
                  <a:ea typeface="华文细黑" pitchFamily="2" charset="-122"/>
                </a:rPr>
                <a:t>应用协议</a:t>
              </a:r>
              <a:endParaRPr kumimoji="1" lang="zh-CN" altLang="en-US" sz="2000" b="1" dirty="0">
                <a:solidFill>
                  <a:schemeClr val="accent6">
                    <a:lumMod val="60000"/>
                    <a:lumOff val="40000"/>
                  </a:schemeClr>
                </a:solidFill>
                <a:latin typeface="华文细黑" pitchFamily="2" charset="-122"/>
                <a:ea typeface="华文细黑" pitchFamily="2" charset="-122"/>
              </a:endParaRPr>
            </a:p>
          </p:txBody>
        </p:sp>
      </p:grpSp>
      <p:grpSp>
        <p:nvGrpSpPr>
          <p:cNvPr id="12" name="组合 11"/>
          <p:cNvGrpSpPr/>
          <p:nvPr/>
        </p:nvGrpSpPr>
        <p:grpSpPr>
          <a:xfrm>
            <a:off x="1611257" y="3889533"/>
            <a:ext cx="2915792" cy="662742"/>
            <a:chOff x="1371600" y="3271475"/>
            <a:chExt cx="3276600" cy="662742"/>
          </a:xfrm>
        </p:grpSpPr>
        <p:sp>
          <p:nvSpPr>
            <p:cNvPr id="13" name="AutoShape 8"/>
            <p:cNvSpPr>
              <a:spLocks/>
            </p:cNvSpPr>
            <p:nvPr/>
          </p:nvSpPr>
          <p:spPr bwMode="auto">
            <a:xfrm rot="16200000" flipV="1">
              <a:off x="2895600" y="1747475"/>
              <a:ext cx="228600" cy="3276600"/>
            </a:xfrm>
            <a:prstGeom prst="leftBrace">
              <a:avLst>
                <a:gd name="adj1" fmla="val 119444"/>
                <a:gd name="adj2" fmla="val 50000"/>
              </a:avLst>
            </a:prstGeom>
            <a:noFill/>
            <a:ln w="38100">
              <a:solidFill>
                <a:srgbClr val="CC66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4" name="TextBox 13"/>
            <p:cNvSpPr txBox="1"/>
            <p:nvPr/>
          </p:nvSpPr>
          <p:spPr>
            <a:xfrm>
              <a:off x="2123728" y="3534107"/>
              <a:ext cx="1360389" cy="400110"/>
            </a:xfrm>
            <a:prstGeom prst="rect">
              <a:avLst/>
            </a:prstGeom>
            <a:noFill/>
          </p:spPr>
          <p:txBody>
            <a:bodyPr wrap="none" rtlCol="0">
              <a:spAutoFit/>
            </a:bodyPr>
            <a:lstStyle/>
            <a:p>
              <a:pPr>
                <a:buNone/>
              </a:pPr>
              <a:r>
                <a:rPr kumimoji="1" lang="zh-CN" altLang="en-US" sz="2000" b="1" dirty="0">
                  <a:solidFill>
                    <a:srgbClr val="CC66FF"/>
                  </a:solidFill>
                  <a:latin typeface="华文细黑" pitchFamily="2" charset="-122"/>
                  <a:ea typeface="华文细黑" pitchFamily="2" charset="-122"/>
                </a:rPr>
                <a:t>主机</a:t>
              </a:r>
              <a:r>
                <a:rPr kumimoji="1" lang="zh-CN" altLang="en-US" sz="2000" b="1" dirty="0" smtClean="0">
                  <a:solidFill>
                    <a:srgbClr val="CC66FF"/>
                  </a:solidFill>
                  <a:latin typeface="华文细黑" pitchFamily="2" charset="-122"/>
                  <a:ea typeface="华文细黑" pitchFamily="2" charset="-122"/>
                </a:rPr>
                <a:t>地址</a:t>
              </a:r>
              <a:endParaRPr kumimoji="1" lang="zh-CN" altLang="en-US" sz="2000" b="1" dirty="0">
                <a:solidFill>
                  <a:srgbClr val="CC66FF"/>
                </a:solidFill>
                <a:latin typeface="华文细黑" pitchFamily="2" charset="-122"/>
                <a:ea typeface="华文细黑" pitchFamily="2" charset="-122"/>
              </a:endParaRPr>
            </a:p>
          </p:txBody>
        </p:sp>
      </p:grpSp>
      <p:grpSp>
        <p:nvGrpSpPr>
          <p:cNvPr id="15" name="组合 14"/>
          <p:cNvGrpSpPr/>
          <p:nvPr/>
        </p:nvGrpSpPr>
        <p:grpSpPr>
          <a:xfrm>
            <a:off x="4529934" y="3895570"/>
            <a:ext cx="1210588" cy="881205"/>
            <a:chOff x="4862917" y="3348477"/>
            <a:chExt cx="1210588" cy="881205"/>
          </a:xfrm>
        </p:grpSpPr>
        <p:sp>
          <p:nvSpPr>
            <p:cNvPr id="16" name="AutoShape 19"/>
            <p:cNvSpPr>
              <a:spLocks/>
            </p:cNvSpPr>
            <p:nvPr/>
          </p:nvSpPr>
          <p:spPr bwMode="auto">
            <a:xfrm rot="16200000" flipV="1">
              <a:off x="5322887" y="3053996"/>
              <a:ext cx="173038" cy="762000"/>
            </a:xfrm>
            <a:prstGeom prst="leftBrace">
              <a:avLst>
                <a:gd name="adj1" fmla="val 36697"/>
                <a:gd name="adj2"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17" name="TextBox 16"/>
            <p:cNvSpPr txBox="1"/>
            <p:nvPr/>
          </p:nvSpPr>
          <p:spPr>
            <a:xfrm>
              <a:off x="4862917" y="3534107"/>
              <a:ext cx="1210588" cy="695575"/>
            </a:xfrm>
            <a:prstGeom prst="rect">
              <a:avLst/>
            </a:prstGeom>
            <a:noFill/>
          </p:spPr>
          <p:txBody>
            <a:bodyPr wrap="none" rtlCol="0">
              <a:spAutoFit/>
            </a:bodyPr>
            <a:lstStyle/>
            <a:p>
              <a:pPr algn="ctr">
                <a:buNone/>
              </a:pPr>
              <a:r>
                <a:rPr kumimoji="1" lang="zh-CN" altLang="en-US" sz="2000" b="1" dirty="0" smtClean="0">
                  <a:solidFill>
                    <a:srgbClr val="FF0000"/>
                  </a:solidFill>
                  <a:latin typeface="华文细黑" pitchFamily="2" charset="-122"/>
                  <a:ea typeface="华文细黑" pitchFamily="2" charset="-122"/>
                </a:rPr>
                <a:t>端口号</a:t>
              </a:r>
              <a:endParaRPr kumimoji="1" lang="en-US" altLang="zh-CN" sz="2000" b="1" dirty="0" smtClean="0">
                <a:solidFill>
                  <a:srgbClr val="FF0000"/>
                </a:solidFill>
                <a:latin typeface="华文细黑" pitchFamily="2" charset="-122"/>
                <a:ea typeface="华文细黑" pitchFamily="2" charset="-122"/>
              </a:endParaRPr>
            </a:p>
            <a:p>
              <a:pPr algn="ctr">
                <a:buNone/>
              </a:pPr>
              <a:r>
                <a:rPr kumimoji="1" lang="zh-CN" altLang="en-US" sz="1600" b="1" dirty="0">
                  <a:solidFill>
                    <a:schemeClr val="tx2"/>
                  </a:solidFill>
                  <a:latin typeface="华文细黑" pitchFamily="2" charset="-122"/>
                  <a:ea typeface="华文细黑" pitchFamily="2" charset="-122"/>
                </a:rPr>
                <a:t>必要</a:t>
              </a:r>
              <a:r>
                <a:rPr kumimoji="1" lang="zh-CN" altLang="en-US" sz="1600" b="1" dirty="0" smtClean="0">
                  <a:solidFill>
                    <a:schemeClr val="tx2"/>
                  </a:solidFill>
                  <a:latin typeface="华文细黑" pitchFamily="2" charset="-122"/>
                  <a:ea typeface="华文细黑" pitchFamily="2" charset="-122"/>
                </a:rPr>
                <a:t>时加上</a:t>
              </a:r>
              <a:endParaRPr kumimoji="1" lang="zh-CN" altLang="en-US" sz="2400" b="1" dirty="0">
                <a:solidFill>
                  <a:schemeClr val="tx2"/>
                </a:solidFill>
                <a:latin typeface="华文细黑" pitchFamily="2" charset="-122"/>
                <a:ea typeface="华文细黑" pitchFamily="2" charset="-122"/>
              </a:endParaRPr>
            </a:p>
          </p:txBody>
        </p:sp>
      </p:grpSp>
      <p:grpSp>
        <p:nvGrpSpPr>
          <p:cNvPr id="18" name="组合 17"/>
          <p:cNvGrpSpPr/>
          <p:nvPr/>
        </p:nvGrpSpPr>
        <p:grpSpPr>
          <a:xfrm>
            <a:off x="5607169" y="3902688"/>
            <a:ext cx="785361" cy="597869"/>
            <a:chOff x="6084168" y="3336348"/>
            <a:chExt cx="785361" cy="597869"/>
          </a:xfrm>
        </p:grpSpPr>
        <p:sp>
          <p:nvSpPr>
            <p:cNvPr id="19" name="AutoShape 11"/>
            <p:cNvSpPr>
              <a:spLocks/>
            </p:cNvSpPr>
            <p:nvPr/>
          </p:nvSpPr>
          <p:spPr bwMode="auto">
            <a:xfrm rot="16200000" flipV="1">
              <a:off x="6402010" y="3041867"/>
              <a:ext cx="173038" cy="762000"/>
            </a:xfrm>
            <a:prstGeom prst="leftBrace">
              <a:avLst>
                <a:gd name="adj1" fmla="val 36697"/>
                <a:gd name="adj2" fmla="val 50000"/>
              </a:avLst>
            </a:prstGeom>
            <a:noFill/>
            <a:ln w="38100">
              <a:solidFill>
                <a:srgbClr val="CC66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20" name="TextBox 19"/>
            <p:cNvSpPr txBox="1"/>
            <p:nvPr/>
          </p:nvSpPr>
          <p:spPr>
            <a:xfrm>
              <a:off x="6084168" y="3534107"/>
              <a:ext cx="697627" cy="400110"/>
            </a:xfrm>
            <a:prstGeom prst="rect">
              <a:avLst/>
            </a:prstGeom>
            <a:noFill/>
          </p:spPr>
          <p:txBody>
            <a:bodyPr wrap="none" rtlCol="0">
              <a:spAutoFit/>
            </a:bodyPr>
            <a:lstStyle/>
            <a:p>
              <a:pPr>
                <a:buNone/>
              </a:pPr>
              <a:r>
                <a:rPr lang="zh-CN" altLang="en-US" sz="2000" b="1" dirty="0" smtClean="0">
                  <a:solidFill>
                    <a:srgbClr val="CC6600"/>
                  </a:solidFill>
                  <a:latin typeface="华文细黑" pitchFamily="2" charset="-122"/>
                  <a:ea typeface="华文细黑" pitchFamily="2" charset="-122"/>
                </a:rPr>
                <a:t>路径</a:t>
              </a:r>
              <a:endParaRPr lang="zh-CN" altLang="en-US" sz="2000" b="1" dirty="0">
                <a:solidFill>
                  <a:srgbClr val="CC6600"/>
                </a:solidFill>
                <a:latin typeface="华文细黑" pitchFamily="2" charset="-122"/>
                <a:ea typeface="华文细黑" pitchFamily="2" charset="-122"/>
              </a:endParaRPr>
            </a:p>
          </p:txBody>
        </p:sp>
      </p:grpSp>
      <p:grpSp>
        <p:nvGrpSpPr>
          <p:cNvPr id="21" name="组合 20"/>
          <p:cNvGrpSpPr/>
          <p:nvPr/>
        </p:nvGrpSpPr>
        <p:grpSpPr>
          <a:xfrm>
            <a:off x="6615281" y="3864133"/>
            <a:ext cx="1752600" cy="688142"/>
            <a:chOff x="7010400" y="3246075"/>
            <a:chExt cx="1752600" cy="688142"/>
          </a:xfrm>
        </p:grpSpPr>
        <p:sp>
          <p:nvSpPr>
            <p:cNvPr id="22" name="AutoShape 14"/>
            <p:cNvSpPr>
              <a:spLocks/>
            </p:cNvSpPr>
            <p:nvPr/>
          </p:nvSpPr>
          <p:spPr bwMode="auto">
            <a:xfrm rot="16200000" flipV="1">
              <a:off x="7772400" y="2484075"/>
              <a:ext cx="228600" cy="1752600"/>
            </a:xfrm>
            <a:prstGeom prst="leftBrace">
              <a:avLst>
                <a:gd name="adj1" fmla="val 63889"/>
                <a:gd name="adj2" fmla="val 50000"/>
              </a:avLst>
            </a:prstGeom>
            <a:noFill/>
            <a:ln w="38100">
              <a:solidFill>
                <a:srgbClr val="00FF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endParaRPr lang="zh-CN" altLang="en-US"/>
            </a:p>
          </p:txBody>
        </p:sp>
        <p:sp>
          <p:nvSpPr>
            <p:cNvPr id="23" name="TextBox 22"/>
            <p:cNvSpPr txBox="1"/>
            <p:nvPr/>
          </p:nvSpPr>
          <p:spPr>
            <a:xfrm>
              <a:off x="7308304" y="3534107"/>
              <a:ext cx="954107" cy="400110"/>
            </a:xfrm>
            <a:prstGeom prst="rect">
              <a:avLst/>
            </a:prstGeom>
            <a:noFill/>
          </p:spPr>
          <p:txBody>
            <a:bodyPr wrap="none" rtlCol="0">
              <a:spAutoFit/>
            </a:bodyPr>
            <a:lstStyle/>
            <a:p>
              <a:pPr>
                <a:buNone/>
              </a:pPr>
              <a:r>
                <a:rPr lang="zh-CN" altLang="en-US" sz="2000" b="1" dirty="0" smtClean="0">
                  <a:solidFill>
                    <a:srgbClr val="66FF33"/>
                  </a:solidFill>
                  <a:latin typeface="华文细黑" pitchFamily="2" charset="-122"/>
                  <a:ea typeface="华文细黑" pitchFamily="2" charset="-122"/>
                </a:rPr>
                <a:t>文件名</a:t>
              </a:r>
              <a:endParaRPr lang="zh-CN" altLang="en-US" sz="2000" b="1" dirty="0">
                <a:solidFill>
                  <a:srgbClr val="66FF33"/>
                </a:solidFill>
                <a:latin typeface="华文细黑" pitchFamily="2" charset="-122"/>
                <a:ea typeface="华文细黑" pitchFamily="2" charset="-122"/>
              </a:endParaRPr>
            </a:p>
          </p:txBody>
        </p:sp>
      </p:grpSp>
      <p:sp>
        <p:nvSpPr>
          <p:cNvPr id="24" name="内容占位符 2"/>
          <p:cNvSpPr txBox="1">
            <a:spLocks/>
          </p:cNvSpPr>
          <p:nvPr/>
        </p:nvSpPr>
        <p:spPr bwMode="auto">
          <a:xfrm>
            <a:off x="323528" y="4948445"/>
            <a:ext cx="8346477" cy="145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a:lstStyle>
          <a:p>
            <a:pPr marL="0" indent="0">
              <a:spcBef>
                <a:spcPts val="600"/>
              </a:spcBef>
              <a:buClr>
                <a:schemeClr val="tx1"/>
              </a:buClr>
              <a:buFontTx/>
              <a:buNone/>
            </a:pPr>
            <a:r>
              <a:rPr lang="zh-CN" altLang="en-US" sz="2000" b="1" kern="0" dirty="0" smtClean="0">
                <a:latin typeface="微软雅黑" panose="020B0503020204020204" pitchFamily="34" charset="-122"/>
                <a:ea typeface="微软雅黑" panose="020B0503020204020204" pitchFamily="34" charset="-122"/>
              </a:rPr>
              <a:t>主机：采用域名</a:t>
            </a:r>
            <a:r>
              <a:rPr lang="zh-CN" altLang="en-US" sz="2000" b="1" kern="0" dirty="0">
                <a:latin typeface="微软雅黑" panose="020B0503020204020204" pitchFamily="34" charset="-122"/>
                <a:ea typeface="微软雅黑" panose="020B0503020204020204" pitchFamily="34" charset="-122"/>
              </a:rPr>
              <a:t>系统 </a:t>
            </a:r>
            <a:r>
              <a:rPr lang="zh-CN" altLang="en-US" sz="2000" b="1" kern="0" dirty="0" smtClean="0">
                <a:latin typeface="微软雅黑" panose="020B0503020204020204" pitchFamily="34" charset="-122"/>
                <a:ea typeface="微软雅黑" panose="020B0503020204020204" pitchFamily="34" charset="-122"/>
              </a:rPr>
              <a:t>主机名</a:t>
            </a:r>
            <a:r>
              <a:rPr lang="zh-CN" altLang="en-US" sz="2000" b="1" kern="0" dirty="0">
                <a:latin typeface="微软雅黑" panose="020B0503020204020204" pitchFamily="34" charset="-122"/>
                <a:ea typeface="微软雅黑" panose="020B0503020204020204" pitchFamily="34" charset="-122"/>
              </a:rPr>
              <a:t>或 </a:t>
            </a:r>
            <a:r>
              <a:rPr lang="en-US" altLang="zh-CN" sz="2000" b="1" kern="0" dirty="0">
                <a:latin typeface="微软雅黑" panose="020B0503020204020204" pitchFamily="34" charset="-122"/>
                <a:ea typeface="微软雅黑" panose="020B0503020204020204" pitchFamily="34" charset="-122"/>
              </a:rPr>
              <a:t>IP </a:t>
            </a:r>
            <a:r>
              <a:rPr lang="zh-CN" altLang="en-US" sz="2000" b="1" kern="0" dirty="0">
                <a:latin typeface="微软雅黑" panose="020B0503020204020204" pitchFamily="34" charset="-122"/>
                <a:ea typeface="微软雅黑" panose="020B0503020204020204" pitchFamily="34" charset="-122"/>
              </a:rPr>
              <a:t>地址</a:t>
            </a:r>
            <a:endParaRPr lang="en-US" altLang="zh-CN" sz="2000" b="1" kern="0" dirty="0" smtClean="0">
              <a:latin typeface="微软雅黑" panose="020B0503020204020204" pitchFamily="34" charset="-122"/>
              <a:ea typeface="微软雅黑" panose="020B0503020204020204" pitchFamily="34" charset="-122"/>
            </a:endParaRPr>
          </a:p>
          <a:p>
            <a:pPr marL="0" indent="0">
              <a:spcBef>
                <a:spcPts val="600"/>
              </a:spcBef>
              <a:buClr>
                <a:schemeClr val="tx1"/>
              </a:buClr>
              <a:buFontTx/>
              <a:buNone/>
            </a:pPr>
            <a:r>
              <a:rPr lang="zh-CN" altLang="en-US" sz="2000" b="1" kern="0" dirty="0">
                <a:latin typeface="微软雅黑" panose="020B0503020204020204" pitchFamily="34" charset="-122"/>
                <a:ea typeface="微软雅黑" panose="020B0503020204020204" pitchFamily="34" charset="-122"/>
              </a:rPr>
              <a:t>端口号</a:t>
            </a:r>
            <a:r>
              <a:rPr lang="zh-CN" altLang="en-US" sz="2000" b="1" kern="0" dirty="0" smtClean="0">
                <a:latin typeface="微软雅黑" panose="020B0503020204020204" pitchFamily="34" charset="-122"/>
                <a:ea typeface="微软雅黑" panose="020B0503020204020204" pitchFamily="34" charset="-122"/>
              </a:rPr>
              <a:t>：可选</a:t>
            </a:r>
            <a:r>
              <a:rPr lang="zh-CN" altLang="en-US" sz="2000" b="1" kern="0" dirty="0">
                <a:latin typeface="微软雅黑" panose="020B0503020204020204" pitchFamily="34" charset="-122"/>
                <a:ea typeface="微软雅黑" panose="020B0503020204020204" pitchFamily="34" charset="-122"/>
              </a:rPr>
              <a:t>，省略时</a:t>
            </a:r>
            <a:r>
              <a:rPr lang="zh-CN" altLang="en-US" sz="2000" b="1" kern="0" dirty="0" smtClean="0">
                <a:latin typeface="微软雅黑" panose="020B0503020204020204" pitchFamily="34" charset="-122"/>
                <a:ea typeface="微软雅黑" panose="020B0503020204020204" pitchFamily="34" charset="-122"/>
              </a:rPr>
              <a:t>使用应用协议默认</a:t>
            </a:r>
            <a:r>
              <a:rPr lang="zh-CN" altLang="en-US" sz="2000" b="1" kern="0" dirty="0">
                <a:latin typeface="微软雅黑" panose="020B0503020204020204" pitchFamily="34" charset="-122"/>
                <a:ea typeface="微软雅黑" panose="020B0503020204020204" pitchFamily="34" charset="-122"/>
              </a:rPr>
              <a:t>端口，如</a:t>
            </a:r>
            <a:r>
              <a:rPr lang="en-US" altLang="zh-CN" sz="2000" b="1" kern="0" dirty="0" smtClean="0">
                <a:latin typeface="微软雅黑" panose="020B0503020204020204" pitchFamily="34" charset="-122"/>
                <a:ea typeface="微软雅黑" panose="020B0503020204020204" pitchFamily="34" charset="-122"/>
              </a:rPr>
              <a:t>http80</a:t>
            </a:r>
            <a:r>
              <a:rPr lang="zh-CN" altLang="en-US" sz="2000" b="1" kern="0" dirty="0" smtClean="0">
                <a:latin typeface="微软雅黑" panose="020B0503020204020204" pitchFamily="34" charset="-122"/>
                <a:ea typeface="微软雅黑" panose="020B0503020204020204" pitchFamily="34" charset="-122"/>
              </a:rPr>
              <a:t>，</a:t>
            </a:r>
            <a:r>
              <a:rPr lang="en-US" altLang="zh-CN" sz="2000" b="1" kern="0" dirty="0" smtClean="0">
                <a:latin typeface="微软雅黑" panose="020B0503020204020204" pitchFamily="34" charset="-122"/>
                <a:ea typeface="微软雅黑" panose="020B0503020204020204" pitchFamily="34" charset="-122"/>
              </a:rPr>
              <a:t>https443</a:t>
            </a:r>
            <a:r>
              <a:rPr lang="zh-CN" altLang="en-US" sz="2000" b="1" kern="0" dirty="0">
                <a:latin typeface="微软雅黑" panose="020B0503020204020204" pitchFamily="34" charset="-122"/>
                <a:ea typeface="微软雅黑" panose="020B0503020204020204" pitchFamily="34" charset="-122"/>
              </a:rPr>
              <a:t>。</a:t>
            </a:r>
            <a:endParaRPr lang="en-US" altLang="zh-CN" sz="2000" b="1" kern="0" dirty="0" smtClean="0">
              <a:latin typeface="微软雅黑" panose="020B0503020204020204" pitchFamily="34" charset="-122"/>
              <a:ea typeface="微软雅黑" panose="020B0503020204020204" pitchFamily="34" charset="-122"/>
            </a:endParaRPr>
          </a:p>
          <a:p>
            <a:pPr marL="0" indent="0">
              <a:spcBef>
                <a:spcPts val="600"/>
              </a:spcBef>
              <a:buClr>
                <a:schemeClr val="tx1"/>
              </a:buClr>
              <a:buFontTx/>
              <a:buNone/>
            </a:pPr>
            <a:r>
              <a:rPr lang="zh-CN" altLang="en-US" sz="2000" b="1" kern="0" dirty="0">
                <a:latin typeface="微软雅黑" panose="020B0503020204020204" pitchFamily="34" charset="-122"/>
                <a:ea typeface="微软雅黑" panose="020B0503020204020204" pitchFamily="34" charset="-122"/>
              </a:rPr>
              <a:t>路径：由零或多</a:t>
            </a:r>
            <a:r>
              <a:rPr lang="zh-CN" altLang="en-US" sz="2000" b="1" kern="0" dirty="0" smtClean="0">
                <a:latin typeface="微软雅黑" panose="020B0503020204020204" pitchFamily="34" charset="-122"/>
                <a:ea typeface="微软雅黑" panose="020B0503020204020204" pitchFamily="34" charset="-122"/>
              </a:rPr>
              <a:t>个</a:t>
            </a:r>
            <a:r>
              <a:rPr lang="en-US" altLang="zh-CN" sz="2000" b="1" kern="0" dirty="0" smtClean="0">
                <a:latin typeface="微软雅黑" panose="020B0503020204020204" pitchFamily="34" charset="-122"/>
                <a:ea typeface="微软雅黑" panose="020B0503020204020204" pitchFamily="34" charset="-122"/>
              </a:rPr>
              <a:t>“/”</a:t>
            </a:r>
            <a:r>
              <a:rPr lang="zh-CN" altLang="en-US" sz="2000" b="1" kern="0" dirty="0" smtClean="0">
                <a:latin typeface="微软雅黑" panose="020B0503020204020204" pitchFamily="34" charset="-122"/>
                <a:ea typeface="微软雅黑" panose="020B0503020204020204" pitchFamily="34" charset="-122"/>
              </a:rPr>
              <a:t>符号</a:t>
            </a:r>
            <a:r>
              <a:rPr lang="zh-CN" altLang="en-US" sz="2000" b="1" kern="0" dirty="0">
                <a:latin typeface="微软雅黑" panose="020B0503020204020204" pitchFamily="34" charset="-122"/>
                <a:ea typeface="微软雅黑" panose="020B0503020204020204" pitchFamily="34" charset="-122"/>
              </a:rPr>
              <a:t>隔开的字符串</a:t>
            </a:r>
            <a:r>
              <a:rPr lang="zh-CN" altLang="en-US" sz="2000" b="1" kern="0" dirty="0" smtClean="0">
                <a:latin typeface="微软雅黑" panose="020B0503020204020204" pitchFamily="34" charset="-122"/>
                <a:ea typeface="微软雅黑" panose="020B0503020204020204" pitchFamily="34" charset="-122"/>
              </a:rPr>
              <a:t>，用来</a:t>
            </a:r>
            <a:r>
              <a:rPr lang="zh-CN" altLang="en-US" sz="2000" b="1" kern="0" dirty="0">
                <a:latin typeface="微软雅黑" panose="020B0503020204020204" pitchFamily="34" charset="-122"/>
                <a:ea typeface="微软雅黑" panose="020B0503020204020204" pitchFamily="34" charset="-122"/>
              </a:rPr>
              <a:t>表示主机上的一个目录或文件</a:t>
            </a:r>
            <a:r>
              <a:rPr lang="zh-CN" altLang="en-US" sz="2000" b="1" kern="0" dirty="0" smtClean="0">
                <a:latin typeface="微软雅黑" panose="020B0503020204020204" pitchFamily="34" charset="-122"/>
                <a:ea typeface="微软雅黑" panose="020B0503020204020204" pitchFamily="34" charset="-122"/>
              </a:rPr>
              <a:t>地址。</a:t>
            </a:r>
            <a:endParaRPr lang="zh-CN" altLang="en-US" sz="2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java.net.URL</a:t>
            </a:r>
            <a:r>
              <a:rPr lang="zh-CN" altLang="en-US" smtClean="0"/>
              <a:t>类</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25</a:t>
            </a:fld>
            <a:endParaRPr lang="en-US" altLang="zh-CN" dirty="0"/>
          </a:p>
        </p:txBody>
      </p:sp>
      <p:sp>
        <p:nvSpPr>
          <p:cNvPr id="5" name="内容占位符 2"/>
          <p:cNvSpPr>
            <a:spLocks noGrp="1"/>
          </p:cNvSpPr>
          <p:nvPr>
            <p:ph idx="1"/>
          </p:nvPr>
        </p:nvSpPr>
        <p:spPr>
          <a:xfrm>
            <a:off x="762000" y="1600200"/>
            <a:ext cx="7772400" cy="4343400"/>
          </a:xfrm>
        </p:spPr>
        <p:txBody>
          <a:bodyPr/>
          <a:lstStyle/>
          <a:p>
            <a:r>
              <a:rPr lang="zh-CN" altLang="en-US" smtClean="0">
                <a:latin typeface="Times New Roman" pitchFamily="18" charset="0"/>
                <a:cs typeface="Times New Roman" pitchFamily="18" charset="0"/>
              </a:rPr>
              <a:t>一个对象表示一个</a:t>
            </a:r>
            <a:r>
              <a:rPr lang="en-US" altLang="zh-CN" smtClean="0">
                <a:latin typeface="Times New Roman" pitchFamily="18" charset="0"/>
                <a:cs typeface="Times New Roman" pitchFamily="18" charset="0"/>
              </a:rPr>
              <a:t>URL</a:t>
            </a:r>
          </a:p>
          <a:p>
            <a:pPr>
              <a:spcBef>
                <a:spcPts val="1800"/>
              </a:spcBef>
            </a:pP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类包含的方法</a:t>
            </a:r>
            <a:endParaRPr lang="en-US" altLang="zh-CN" dirty="0" smtClean="0"/>
          </a:p>
          <a:p>
            <a:pPr lvl="1"/>
            <a:r>
              <a:rPr lang="zh-CN" altLang="en-US" smtClean="0">
                <a:latin typeface="Times New Roman" pitchFamily="18" charset="0"/>
                <a:cs typeface="Times New Roman" pitchFamily="18" charset="0"/>
              </a:rPr>
              <a:t>创建新的</a:t>
            </a:r>
            <a:r>
              <a:rPr lang="en-US" altLang="zh-CN" smtClean="0">
                <a:latin typeface="Times New Roman" pitchFamily="18" charset="0"/>
                <a:cs typeface="Times New Roman" pitchFamily="18" charset="0"/>
              </a:rPr>
              <a:t>URL</a:t>
            </a:r>
            <a:endParaRPr lang="zh-CN" altLang="en-US"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解析</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的不同部分</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从一个</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获得一个输入流</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从服务器读取内容</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heckerboard(across)">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URL(1)</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26</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绝对</a:t>
            </a:r>
            <a:r>
              <a:rPr lang="en-US" altLang="zh-CN" sz="3200" smtClean="0">
                <a:latin typeface="Times New Roman" pitchFamily="18" charset="0"/>
                <a:cs typeface="Times New Roman" pitchFamily="18" charset="0"/>
              </a:rPr>
              <a:t>URL</a:t>
            </a:r>
          </a:p>
          <a:p>
            <a:pPr lvl="1">
              <a:spcBef>
                <a:spcPts val="1200"/>
              </a:spcBef>
            </a:pPr>
            <a:r>
              <a:rPr lang="en-US" altLang="zh-CN" sz="2400" smtClean="0">
                <a:latin typeface="Times New Roman" pitchFamily="18" charset="0"/>
                <a:cs typeface="Times New Roman" pitchFamily="18" charset="0"/>
              </a:rPr>
              <a:t>URL(String u);</a:t>
            </a:r>
          </a:p>
          <a:p>
            <a:pPr lvl="1">
              <a:spcBef>
                <a:spcPts val="1200"/>
              </a:spcBef>
            </a:pPr>
            <a:r>
              <a:rPr lang="en-US" altLang="zh-CN" sz="2000" smtClean="0">
                <a:latin typeface="Times New Roman" pitchFamily="18" charset="0"/>
                <a:cs typeface="Times New Roman" pitchFamily="18" charset="0"/>
              </a:rPr>
              <a:t>URL u = new URL(“http://cs.tsinghua.edu.cn/Courses/java”);</a:t>
            </a:r>
          </a:p>
          <a:p>
            <a:pPr lvl="1">
              <a:spcBef>
                <a:spcPts val="1200"/>
              </a:spcBef>
            </a:pPr>
            <a:r>
              <a:rPr lang="en-US" altLang="zh-CN" sz="2400" smtClean="0">
                <a:latin typeface="Times New Roman" pitchFamily="18" charset="0"/>
                <a:cs typeface="Times New Roman" pitchFamily="18" charset="0"/>
              </a:rPr>
              <a:t>URL(String protocol, String host[, int port], String file);</a:t>
            </a:r>
          </a:p>
          <a:p>
            <a:pPr lvl="1">
              <a:spcBef>
                <a:spcPts val="1200"/>
              </a:spcBef>
            </a:pPr>
            <a:r>
              <a:rPr lang="en-US" altLang="zh-CN" sz="2000" smtClean="0">
                <a:latin typeface="Times New Roman" pitchFamily="18" charset="0"/>
                <a:cs typeface="Times New Roman" pitchFamily="18" charset="0"/>
              </a:rPr>
              <a:t>URL u = new URL(“http”, “cs.tsinghua.edu.cn”, “Courses/java”);</a:t>
            </a:r>
          </a:p>
          <a:p>
            <a:pPr lvl="1">
              <a:spcBef>
                <a:spcPts val="1200"/>
              </a:spcBef>
            </a:pPr>
            <a:r>
              <a:rPr lang="zh-CN" altLang="en-US" sz="2800" smtClean="0">
                <a:latin typeface="Times New Roman" pitchFamily="18" charset="0"/>
                <a:cs typeface="Times New Roman" pitchFamily="18" charset="0"/>
              </a:rPr>
              <a:t>可能抛出异常：</a:t>
            </a:r>
            <a:r>
              <a:rPr lang="en-US" altLang="zh-CN" sz="2800" smtClean="0">
                <a:latin typeface="Times New Roman" pitchFamily="18" charset="0"/>
                <a:cs typeface="Times New Roman" pitchFamily="18" charset="0"/>
              </a:rPr>
              <a:t>MalformedURLException</a:t>
            </a:r>
          </a:p>
        </p:txBody>
      </p:sp>
      <p:sp>
        <p:nvSpPr>
          <p:cNvPr id="6" name="Text Box 6"/>
          <p:cNvSpPr txBox="1">
            <a:spLocks noChangeArrowheads="1"/>
          </p:cNvSpPr>
          <p:nvPr/>
        </p:nvSpPr>
        <p:spPr bwMode="auto">
          <a:xfrm>
            <a:off x="457200" y="4648200"/>
            <a:ext cx="8229600" cy="1569660"/>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latin typeface="Times New Roman" pitchFamily="18" charset="0"/>
                <a:cs typeface="Times New Roman" pitchFamily="18" charset="0"/>
              </a:rPr>
              <a:t>try {</a:t>
            </a:r>
          </a:p>
          <a:p>
            <a:pPr marL="342900" indent="-342900">
              <a:spcBef>
                <a:spcPts val="0"/>
              </a:spcBef>
              <a:buNone/>
            </a:pPr>
            <a:r>
              <a:rPr kumimoji="1" lang="en-US" altLang="zh-CN" sz="2400" b="1" smtClean="0">
                <a:latin typeface="Times New Roman" pitchFamily="18" charset="0"/>
                <a:cs typeface="Times New Roman" pitchFamily="18" charset="0"/>
              </a:rPr>
              <a:t>    URL u = new URL( "http://cs.tsinghua.edu/Courses/java");</a:t>
            </a:r>
          </a:p>
          <a:p>
            <a:pPr marL="342900" indent="-342900">
              <a:spcBef>
                <a:spcPts val="0"/>
              </a:spcBef>
              <a:buNone/>
            </a:pPr>
            <a:r>
              <a:rPr kumimoji="1" lang="en-US" altLang="zh-CN" sz="2400" b="1" smtClean="0">
                <a:latin typeface="Times New Roman" pitchFamily="18" charset="0"/>
                <a:cs typeface="Times New Roman" pitchFamily="18" charset="0"/>
              </a:rPr>
              <a:t>}</a:t>
            </a:r>
          </a:p>
          <a:p>
            <a:pPr marL="342900" indent="-342900">
              <a:spcBef>
                <a:spcPts val="0"/>
              </a:spcBef>
              <a:buNone/>
            </a:pPr>
            <a:r>
              <a:rPr kumimoji="1" lang="en-US" altLang="zh-CN" sz="2400" b="1" smtClean="0">
                <a:latin typeface="Times New Roman" pitchFamily="18" charset="0"/>
                <a:cs typeface="Times New Roman" pitchFamily="18" charset="0"/>
              </a:rPr>
              <a:t>catch (MalformedURLException 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checkerboard(across)">
                                      <p:cBhvr>
                                        <p:cTn id="26" dur="500"/>
                                        <p:tgtEl>
                                          <p:spTgt spid="5">
                                            <p:txEl>
                                              <p:pRg st="5" end="5"/>
                                            </p:txEl>
                                          </p:spTgt>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27</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相对</a:t>
            </a:r>
            <a:r>
              <a:rPr lang="en-US" altLang="zh-CN" sz="3200" smtClean="0">
                <a:latin typeface="Times New Roman" pitchFamily="18" charset="0"/>
                <a:cs typeface="Times New Roman" pitchFamily="18" charset="0"/>
              </a:rPr>
              <a:t>URL</a:t>
            </a:r>
          </a:p>
          <a:p>
            <a:pPr lvl="1">
              <a:spcBef>
                <a:spcPts val="1200"/>
              </a:spcBef>
            </a:pPr>
            <a:r>
              <a:rPr lang="zh-CN" altLang="en-US" sz="2800" smtClean="0">
                <a:latin typeface="Times New Roman" pitchFamily="18" charset="0"/>
                <a:cs typeface="Times New Roman" pitchFamily="18" charset="0"/>
              </a:rPr>
              <a:t>很多</a:t>
            </a:r>
            <a:r>
              <a:rPr lang="en-US" altLang="zh-CN" sz="2800" smtClean="0">
                <a:latin typeface="Times New Roman" pitchFamily="18" charset="0"/>
                <a:cs typeface="Times New Roman" pitchFamily="18" charset="0"/>
              </a:rPr>
              <a:t>HTML</a:t>
            </a:r>
            <a:r>
              <a:rPr lang="zh-CN" altLang="en-US" sz="2800" smtClean="0">
                <a:latin typeface="Times New Roman" pitchFamily="18" charset="0"/>
                <a:cs typeface="Times New Roman" pitchFamily="18" charset="0"/>
              </a:rPr>
              <a:t>文件包含有相对</a:t>
            </a:r>
            <a:r>
              <a:rPr lang="en-US" altLang="zh-CN" sz="2800" smtClean="0">
                <a:latin typeface="Times New Roman" pitchFamily="18" charset="0"/>
                <a:cs typeface="Times New Roman" pitchFamily="18" charset="0"/>
              </a:rPr>
              <a:t>URL</a:t>
            </a:r>
          </a:p>
          <a:p>
            <a:pPr lvl="1">
              <a:spcBef>
                <a:spcPts val="1200"/>
              </a:spcBef>
            </a:pPr>
            <a:r>
              <a:rPr lang="zh-CN" altLang="en-US" sz="2800" smtClean="0">
                <a:latin typeface="Times New Roman" pitchFamily="18" charset="0"/>
                <a:cs typeface="Times New Roman" pitchFamily="18" charset="0"/>
              </a:rPr>
              <a:t>例如，对于页面</a:t>
            </a:r>
            <a:r>
              <a:rPr lang="en-US" altLang="zh-CN" sz="2800" smtClean="0">
                <a:latin typeface="Times New Roman" pitchFamily="18" charset="0"/>
                <a:cs typeface="Times New Roman" pitchFamily="18" charset="0"/>
              </a:rPr>
              <a:t/>
            </a:r>
            <a:br>
              <a:rPr lang="en-US" altLang="zh-CN" sz="2800" smtClean="0">
                <a:latin typeface="Times New Roman" pitchFamily="18" charset="0"/>
                <a:cs typeface="Times New Roman" pitchFamily="18" charset="0"/>
              </a:rPr>
            </a:br>
            <a:r>
              <a:rPr lang="en-US" altLang="zh-CN" sz="2800" smtClean="0">
                <a:latin typeface="Times New Roman" pitchFamily="18" charset="0"/>
                <a:cs typeface="Times New Roman" pitchFamily="18" charset="0"/>
              </a:rPr>
              <a:t>http://metalab.unc.edu/javafaq/index.html</a:t>
            </a:r>
          </a:p>
          <a:p>
            <a:pPr lvl="1">
              <a:spcBef>
                <a:spcPts val="1200"/>
              </a:spcBef>
            </a:pPr>
            <a:r>
              <a:rPr lang="zh-CN" altLang="en-US" sz="2800" smtClean="0">
                <a:latin typeface="Times New Roman" pitchFamily="18" charset="0"/>
                <a:cs typeface="Times New Roman" pitchFamily="18" charset="0"/>
              </a:rPr>
              <a:t>在该页面上，有一个指向“</a:t>
            </a:r>
            <a:r>
              <a:rPr lang="en-US" altLang="zh-CN" sz="2800" smtClean="0">
                <a:latin typeface="Times New Roman" pitchFamily="18" charset="0"/>
                <a:cs typeface="Times New Roman" pitchFamily="18" charset="0"/>
              </a:rPr>
              <a:t>books.html</a:t>
            </a:r>
            <a:r>
              <a:rPr lang="zh-CN" altLang="en-US" sz="2800" smtClean="0">
                <a:latin typeface="Times New Roman" pitchFamily="18" charset="0"/>
                <a:cs typeface="Times New Roman" pitchFamily="18" charset="0"/>
              </a:rPr>
              <a:t>”的链接，实际上指的是</a:t>
            </a:r>
            <a:r>
              <a:rPr lang="en-US" altLang="zh-CN" sz="2800" smtClean="0">
                <a:latin typeface="Times New Roman" pitchFamily="18" charset="0"/>
                <a:cs typeface="Times New Roman" pitchFamily="18" charset="0"/>
              </a:rPr>
              <a:t/>
            </a:r>
            <a:br>
              <a:rPr lang="en-US" altLang="zh-CN" sz="2800" smtClean="0">
                <a:latin typeface="Times New Roman" pitchFamily="18" charset="0"/>
                <a:cs typeface="Times New Roman" pitchFamily="18" charset="0"/>
              </a:rPr>
            </a:br>
            <a:r>
              <a:rPr lang="en-US" altLang="zh-CN" sz="2800" smtClean="0">
                <a:latin typeface="Times New Roman" pitchFamily="18" charset="0"/>
                <a:cs typeface="Times New Roman" pitchFamily="18" charset="0"/>
              </a:rPr>
              <a:t> http://metalab.unc.edu/javafaq/books.html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举例</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28</a:t>
            </a:fld>
            <a:endParaRPr lang="en-US" altLang="zh-CN" dirty="0"/>
          </a:p>
        </p:txBody>
      </p:sp>
      <p:pic>
        <p:nvPicPr>
          <p:cNvPr id="7" name="图片 6" descr="无标题.jpg"/>
          <p:cNvPicPr>
            <a:picLocks noChangeAspect="1"/>
          </p:cNvPicPr>
          <p:nvPr/>
        </p:nvPicPr>
        <p:blipFill>
          <a:blip r:embed="rId2" cstate="print"/>
          <a:stretch>
            <a:fillRect/>
          </a:stretch>
        </p:blipFill>
        <p:spPr>
          <a:xfrm>
            <a:off x="533400" y="1295400"/>
            <a:ext cx="8229600" cy="5321212"/>
          </a:xfrm>
          <a:prstGeom prst="rect">
            <a:avLst/>
          </a:prstGeom>
        </p:spPr>
      </p:pic>
      <p:sp>
        <p:nvSpPr>
          <p:cNvPr id="8" name="TextBox 7"/>
          <p:cNvSpPr txBox="1"/>
          <p:nvPr/>
        </p:nvSpPr>
        <p:spPr>
          <a:xfrm>
            <a:off x="1600200" y="1296000"/>
            <a:ext cx="7455952"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http://www.tsinghua.edu.cn/publish/newthu/newthu_cnt/about/</a:t>
            </a:r>
            <a:r>
              <a:rPr lang="en-US" altLang="zh-CN" b="1" smtClean="0">
                <a:latin typeface="Times New Roman" pitchFamily="18" charset="0"/>
                <a:cs typeface="Times New Roman" pitchFamily="18" charset="0"/>
              </a:rPr>
              <a:t>index.html</a:t>
            </a:r>
            <a:endParaRPr lang="zh-CN" altLang="en-US" b="1">
              <a:latin typeface="Times New Roman" pitchFamily="18" charset="0"/>
              <a:cs typeface="Times New Roman" pitchFamily="18" charset="0"/>
            </a:endParaRPr>
          </a:p>
        </p:txBody>
      </p:sp>
      <p:sp>
        <p:nvSpPr>
          <p:cNvPr id="9" name="TextBox 8"/>
          <p:cNvSpPr txBox="1"/>
          <p:nvPr/>
        </p:nvSpPr>
        <p:spPr>
          <a:xfrm>
            <a:off x="7402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about-1.html</a:t>
            </a:r>
            <a:endParaRPr lang="zh-CN" altLang="en-US" b="1">
              <a:latin typeface="Times New Roman" pitchFamily="18" charset="0"/>
              <a:cs typeface="Times New Roman" pitchFamily="18" charset="0"/>
            </a:endParaRPr>
          </a:p>
        </p:txBody>
      </p:sp>
      <p:cxnSp>
        <p:nvCxnSpPr>
          <p:cNvPr id="11" name="直接箭头连接符 10"/>
          <p:cNvCxnSpPr/>
          <p:nvPr/>
        </p:nvCxnSpPr>
        <p:spPr bwMode="auto">
          <a:xfrm>
            <a:off x="20574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4" name="TextBox 13"/>
          <p:cNvSpPr txBox="1"/>
          <p:nvPr/>
        </p:nvSpPr>
        <p:spPr>
          <a:xfrm>
            <a:off x="34834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about-2.html</a:t>
            </a:r>
            <a:endParaRPr lang="zh-CN" altLang="en-US" b="1">
              <a:latin typeface="Times New Roman" pitchFamily="18" charset="0"/>
              <a:cs typeface="Times New Roman" pitchFamily="18" charset="0"/>
            </a:endParaRPr>
          </a:p>
        </p:txBody>
      </p:sp>
      <p:cxnSp>
        <p:nvCxnSpPr>
          <p:cNvPr id="15" name="直接箭头连接符 14"/>
          <p:cNvCxnSpPr/>
          <p:nvPr/>
        </p:nvCxnSpPr>
        <p:spPr bwMode="auto">
          <a:xfrm>
            <a:off x="48006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6" name="TextBox 15"/>
          <p:cNvSpPr txBox="1"/>
          <p:nvPr/>
        </p:nvSpPr>
        <p:spPr>
          <a:xfrm>
            <a:off x="6074214" y="3974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about-3.html</a:t>
            </a:r>
            <a:endParaRPr lang="zh-CN" altLang="en-US" b="1">
              <a:latin typeface="Times New Roman" pitchFamily="18" charset="0"/>
              <a:cs typeface="Times New Roman" pitchFamily="18" charset="0"/>
            </a:endParaRPr>
          </a:p>
        </p:txBody>
      </p:sp>
      <p:cxnSp>
        <p:nvCxnSpPr>
          <p:cNvPr id="17" name="直接箭头连接符 16"/>
          <p:cNvCxnSpPr/>
          <p:nvPr/>
        </p:nvCxnSpPr>
        <p:spPr bwMode="auto">
          <a:xfrm>
            <a:off x="7391400" y="3352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18" name="TextBox 17"/>
          <p:cNvSpPr txBox="1"/>
          <p:nvPr/>
        </p:nvSpPr>
        <p:spPr>
          <a:xfrm>
            <a:off x="740214"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about-5.html</a:t>
            </a:r>
            <a:endParaRPr lang="zh-CN" altLang="en-US" b="1">
              <a:latin typeface="Times New Roman" pitchFamily="18" charset="0"/>
              <a:cs typeface="Times New Roman" pitchFamily="18" charset="0"/>
            </a:endParaRPr>
          </a:p>
        </p:txBody>
      </p:sp>
      <p:cxnSp>
        <p:nvCxnSpPr>
          <p:cNvPr id="19" name="直接箭头连接符 18"/>
          <p:cNvCxnSpPr/>
          <p:nvPr/>
        </p:nvCxnSpPr>
        <p:spPr bwMode="auto">
          <a:xfrm>
            <a:off x="2057400" y="5638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20" name="TextBox 19"/>
          <p:cNvSpPr txBox="1"/>
          <p:nvPr/>
        </p:nvSpPr>
        <p:spPr>
          <a:xfrm>
            <a:off x="3559614"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about-4.html</a:t>
            </a:r>
            <a:endParaRPr lang="zh-CN" altLang="en-US" b="1">
              <a:latin typeface="Times New Roman" pitchFamily="18" charset="0"/>
              <a:cs typeface="Times New Roman" pitchFamily="18" charset="0"/>
            </a:endParaRPr>
          </a:p>
        </p:txBody>
      </p:sp>
      <p:cxnSp>
        <p:nvCxnSpPr>
          <p:cNvPr id="21" name="直接箭头连接符 20"/>
          <p:cNvCxnSpPr/>
          <p:nvPr/>
        </p:nvCxnSpPr>
        <p:spPr bwMode="auto">
          <a:xfrm>
            <a:off x="4876800" y="5638800"/>
            <a:ext cx="0" cy="762000"/>
          </a:xfrm>
          <a:prstGeom prst="straightConnector1">
            <a:avLst/>
          </a:prstGeom>
          <a:noFill/>
          <a:ln w="28575" cap="flat" cmpd="sng" algn="ctr">
            <a:solidFill>
              <a:schemeClr val="tx1"/>
            </a:solidFill>
            <a:prstDash val="solid"/>
            <a:round/>
            <a:headEnd type="none" w="med" len="med"/>
            <a:tailEnd type="arrow"/>
          </a:ln>
          <a:effectLst/>
        </p:spPr>
      </p:cxnSp>
      <p:sp>
        <p:nvSpPr>
          <p:cNvPr id="22" name="TextBox 21"/>
          <p:cNvSpPr txBox="1"/>
          <p:nvPr/>
        </p:nvSpPr>
        <p:spPr>
          <a:xfrm>
            <a:off x="6096000" y="6260068"/>
            <a:ext cx="2383986" cy="369332"/>
          </a:xfrm>
          <a:prstGeom prst="rect">
            <a:avLst/>
          </a:prstGeom>
          <a:noFill/>
        </p:spPr>
        <p:txBody>
          <a:bodyPr wrap="none" rtlCol="0">
            <a:spAutoFit/>
          </a:bodyPr>
          <a:lstStyle/>
          <a:p>
            <a:pPr>
              <a:buNone/>
            </a:pPr>
            <a:r>
              <a:rPr lang="en-US" altLang="zh-CN" b="1" smtClean="0">
                <a:solidFill>
                  <a:srgbClr val="990000"/>
                </a:solidFill>
                <a:latin typeface="Times New Roman" pitchFamily="18" charset="0"/>
                <a:cs typeface="Times New Roman" pitchFamily="18" charset="0"/>
              </a:rPr>
              <a:t>…/about/</a:t>
            </a:r>
            <a:r>
              <a:rPr lang="en-US" altLang="zh-CN" b="1" smtClean="0">
                <a:latin typeface="Times New Roman" pitchFamily="18" charset="0"/>
                <a:cs typeface="Times New Roman" pitchFamily="18" charset="0"/>
              </a:rPr>
              <a:t>about-6.html</a:t>
            </a:r>
            <a:endParaRPr lang="zh-CN" altLang="en-US" b="1">
              <a:latin typeface="Times New Roman" pitchFamily="18" charset="0"/>
              <a:cs typeface="Times New Roman" pitchFamily="18" charset="0"/>
            </a:endParaRPr>
          </a:p>
        </p:txBody>
      </p:sp>
      <p:cxnSp>
        <p:nvCxnSpPr>
          <p:cNvPr id="23" name="直接箭头连接符 22"/>
          <p:cNvCxnSpPr/>
          <p:nvPr/>
        </p:nvCxnSpPr>
        <p:spPr bwMode="auto">
          <a:xfrm>
            <a:off x="7413186" y="5638800"/>
            <a:ext cx="0" cy="762000"/>
          </a:xfrm>
          <a:prstGeom prst="straightConnector1">
            <a:avLst/>
          </a:prstGeom>
          <a:noFill/>
          <a:ln w="2857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创建一个</a:t>
            </a:r>
            <a:r>
              <a:rPr lang="en-US" altLang="zh-CN" smtClean="0">
                <a:latin typeface="Times New Roman" pitchFamily="18" charset="0"/>
                <a:cs typeface="Times New Roman" pitchFamily="18" charset="0"/>
              </a:rPr>
              <a:t>URL(3)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29</a:t>
            </a:fld>
            <a:endParaRPr lang="en-US" altLang="zh-CN" dirty="0"/>
          </a:p>
        </p:txBody>
      </p:sp>
      <p:sp>
        <p:nvSpPr>
          <p:cNvPr id="5" name="内容占位符 2"/>
          <p:cNvSpPr>
            <a:spLocks noGrp="1"/>
          </p:cNvSpPr>
          <p:nvPr>
            <p:ph idx="1"/>
          </p:nvPr>
        </p:nvSpPr>
        <p:spPr>
          <a:xfrm>
            <a:off x="304800" y="1447800"/>
            <a:ext cx="8534400" cy="4343400"/>
          </a:xfrm>
        </p:spPr>
        <p:txBody>
          <a:bodyPr/>
          <a:lstStyle/>
          <a:p>
            <a:r>
              <a:rPr lang="zh-CN" altLang="en-US" sz="3200" smtClean="0">
                <a:latin typeface="Times New Roman" pitchFamily="18" charset="0"/>
                <a:cs typeface="Times New Roman" pitchFamily="18" charset="0"/>
              </a:rPr>
              <a:t>相对</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：创建一个新的</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，它是相对于某个已有的</a:t>
            </a:r>
            <a:r>
              <a:rPr lang="en-US" altLang="zh-CN" sz="3200" smtClean="0">
                <a:latin typeface="Times New Roman" pitchFamily="18" charset="0"/>
                <a:cs typeface="Times New Roman" pitchFamily="18" charset="0"/>
              </a:rPr>
              <a:t>URL</a:t>
            </a:r>
          </a:p>
        </p:txBody>
      </p:sp>
      <p:sp>
        <p:nvSpPr>
          <p:cNvPr id="6" name="Text Box 6"/>
          <p:cNvSpPr txBox="1">
            <a:spLocks noChangeArrowheads="1"/>
          </p:cNvSpPr>
          <p:nvPr/>
        </p:nvSpPr>
        <p:spPr bwMode="auto">
          <a:xfrm>
            <a:off x="381000" y="2895600"/>
            <a:ext cx="8229600" cy="2677656"/>
          </a:xfrm>
          <a:prstGeom prst="rect">
            <a:avLst/>
          </a:prstGeom>
          <a:noFill/>
          <a:ln w="25400" cap="sq">
            <a:solidFill>
              <a:schemeClr val="tx1"/>
            </a:solidFill>
            <a:miter lim="800000"/>
            <a:headEnd/>
            <a:tailEnd/>
          </a:ln>
        </p:spPr>
        <p:txBody>
          <a:bodyPr wrap="square">
            <a:spAutoFit/>
          </a:bodyPr>
          <a:lstStyle/>
          <a:p>
            <a:pPr marL="342900" indent="-342900">
              <a:spcBef>
                <a:spcPts val="0"/>
              </a:spcBef>
              <a:buNone/>
            </a:pPr>
            <a:r>
              <a:rPr kumimoji="1" lang="en-US" altLang="zh-CN" sz="2400" b="1" smtClean="0">
                <a:solidFill>
                  <a:srgbClr val="990000"/>
                </a:solidFill>
                <a:latin typeface="Times New Roman" pitchFamily="18" charset="0"/>
                <a:cs typeface="Times New Roman" pitchFamily="18" charset="0"/>
              </a:rPr>
              <a:t>// public URL(URL context, String url);</a:t>
            </a:r>
          </a:p>
          <a:p>
            <a:pPr marL="342900" indent="-342900">
              <a:spcBef>
                <a:spcPts val="0"/>
              </a:spcBef>
              <a:buNone/>
            </a:pPr>
            <a:r>
              <a:rPr kumimoji="1" lang="en-US" altLang="zh-CN" sz="2400" b="1" smtClean="0">
                <a:latin typeface="Times New Roman" pitchFamily="18" charset="0"/>
                <a:cs typeface="Times New Roman" pitchFamily="18" charset="0"/>
              </a:rPr>
              <a:t>try {</a:t>
            </a:r>
          </a:p>
          <a:p>
            <a:pPr marL="342900" indent="-342900">
              <a:spcBef>
                <a:spcPts val="0"/>
              </a:spcBef>
              <a:buNone/>
            </a:pPr>
            <a:r>
              <a:rPr kumimoji="1" lang="en-US" altLang="zh-CN" sz="2400" b="1" smtClean="0">
                <a:latin typeface="Times New Roman" pitchFamily="18" charset="0"/>
                <a:cs typeface="Times New Roman" pitchFamily="18" charset="0"/>
              </a:rPr>
              <a:t>    String s = "http://www.tsinghua.edu/about/index.html"</a:t>
            </a:r>
          </a:p>
          <a:p>
            <a:pPr marL="342900" indent="-342900">
              <a:spcBef>
                <a:spcPts val="0"/>
              </a:spcBef>
              <a:buNone/>
            </a:pPr>
            <a:r>
              <a:rPr kumimoji="1" lang="en-US" altLang="zh-CN" sz="2400" b="1" smtClean="0">
                <a:latin typeface="Times New Roman" pitchFamily="18" charset="0"/>
                <a:cs typeface="Times New Roman" pitchFamily="18" charset="0"/>
              </a:rPr>
              <a:t>    URL u1 = new URL(s);</a:t>
            </a:r>
          </a:p>
          <a:p>
            <a:pPr marL="342900" indent="-342900">
              <a:spcBef>
                <a:spcPts val="0"/>
              </a:spcBef>
              <a:buNone/>
            </a:pPr>
            <a:r>
              <a:rPr kumimoji="1" lang="en-US" altLang="zh-CN" sz="2400" b="1" smtClean="0">
                <a:latin typeface="Times New Roman" pitchFamily="18" charset="0"/>
                <a:cs typeface="Times New Roman" pitchFamily="18" charset="0"/>
              </a:rPr>
              <a:t>    URL u2 = new URL(u1, "about-1.html");</a:t>
            </a:r>
          </a:p>
          <a:p>
            <a:pPr marL="342900" indent="-342900">
              <a:spcBef>
                <a:spcPts val="0"/>
              </a:spcBef>
              <a:buNone/>
            </a:pPr>
            <a:r>
              <a:rPr kumimoji="1" lang="en-US" altLang="zh-CN" sz="2400" b="1" smtClean="0">
                <a:latin typeface="Times New Roman" pitchFamily="18" charset="0"/>
                <a:cs typeface="Times New Roman" pitchFamily="18" charset="0"/>
              </a:rPr>
              <a:t>}</a:t>
            </a:r>
          </a:p>
          <a:p>
            <a:pPr marL="342900" indent="-342900">
              <a:spcBef>
                <a:spcPts val="0"/>
              </a:spcBef>
              <a:buNone/>
            </a:pPr>
            <a:r>
              <a:rPr kumimoji="1" lang="en-US" altLang="zh-CN" sz="2400" b="1" smtClean="0">
                <a:latin typeface="Times New Roman" pitchFamily="18" charset="0"/>
                <a:cs typeface="Times New Roman" pitchFamily="18" charset="0"/>
              </a:rPr>
              <a:t>catch (MalformedURLException 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互联网</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a:t>
            </a:fld>
            <a:endParaRPr lang="en-US" altLang="zh-CN"/>
          </a:p>
        </p:txBody>
      </p:sp>
      <p:pic>
        <p:nvPicPr>
          <p:cNvPr id="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518" y="5733256"/>
            <a:ext cx="1296938" cy="77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内容占位符 2"/>
          <p:cNvSpPr>
            <a:spLocks noGrp="1"/>
          </p:cNvSpPr>
          <p:nvPr>
            <p:ph idx="1"/>
          </p:nvPr>
        </p:nvSpPr>
        <p:spPr>
          <a:xfrm>
            <a:off x="457200" y="1268760"/>
            <a:ext cx="8229600" cy="2489448"/>
          </a:xfrm>
        </p:spPr>
        <p:txBody>
          <a:bodyPr/>
          <a:lstStyle/>
          <a:p>
            <a:pPr>
              <a:buFont typeface="Wingdings" pitchFamily="2" charset="2"/>
              <a:buChar char="n"/>
            </a:pPr>
            <a:r>
              <a:rPr lang="zh-CN" altLang="en-US" sz="3200" dirty="0" smtClean="0">
                <a:solidFill>
                  <a:srgbClr val="002060"/>
                </a:solidFill>
                <a:effectLst>
                  <a:outerShdw blurRad="38100" dist="38100" dir="2700000" algn="tl">
                    <a:srgbClr val="000000">
                      <a:alpha val="43137"/>
                    </a:srgbClr>
                  </a:outerShdw>
                </a:effectLst>
              </a:rPr>
              <a:t>互联网</a:t>
            </a:r>
            <a:r>
              <a:rPr lang="zh-CN" altLang="en-US" sz="3200" dirty="0" smtClean="0"/>
              <a:t>（</a:t>
            </a:r>
            <a:r>
              <a:rPr lang="en-US" altLang="zh-CN" sz="3200" dirty="0" smtClean="0">
                <a:latin typeface="Times New Roman" pitchFamily="18" charset="0"/>
                <a:cs typeface="Times New Roman" pitchFamily="18" charset="0"/>
              </a:rPr>
              <a:t>internet</a:t>
            </a:r>
            <a:r>
              <a:rPr lang="zh-CN" altLang="en-US" sz="3200" dirty="0" smtClean="0"/>
              <a:t>）</a:t>
            </a:r>
            <a:endParaRPr lang="zh-CN" altLang="en-US" sz="3200" dirty="0"/>
          </a:p>
          <a:p>
            <a:pPr lvl="1">
              <a:spcBef>
                <a:spcPts val="1200"/>
              </a:spcBef>
              <a:buFont typeface="Wingdings" pitchFamily="2" charset="2"/>
              <a:buChar char="Ø"/>
            </a:pPr>
            <a:r>
              <a:rPr lang="zh-CN" altLang="en-US" sz="2400" b="1" dirty="0">
                <a:solidFill>
                  <a:schemeClr val="accent2"/>
                </a:solidFill>
                <a:cs typeface="+mn-cs"/>
              </a:rPr>
              <a:t>互联网</a:t>
            </a:r>
            <a:r>
              <a:rPr lang="zh-CN" altLang="en-US" sz="2400" b="1" dirty="0" smtClean="0">
                <a:solidFill>
                  <a:schemeClr val="accent2"/>
                </a:solidFill>
                <a:cs typeface="+mn-cs"/>
              </a:rPr>
              <a:t>是</a:t>
            </a:r>
            <a:r>
              <a:rPr lang="zh-CN" altLang="en-US" sz="2400" b="1" dirty="0">
                <a:solidFill>
                  <a:schemeClr val="accent2"/>
                </a:solidFill>
                <a:cs typeface="+mn-cs"/>
              </a:rPr>
              <a:t>指互联的网络集合。</a:t>
            </a:r>
            <a:r>
              <a:rPr lang="zh-CN" altLang="en-US" sz="2400" b="1" dirty="0">
                <a:solidFill>
                  <a:srgbClr val="0000FF"/>
                </a:solidFill>
                <a:effectLst>
                  <a:outerShdw blurRad="38100" dist="38100" dir="2700000" algn="tl">
                    <a:srgbClr val="000000">
                      <a:alpha val="43137"/>
                    </a:srgbClr>
                  </a:outerShdw>
                </a:effectLst>
                <a:cs typeface="+mn-cs"/>
              </a:rPr>
              <a:t>因特网</a:t>
            </a:r>
            <a:r>
              <a:rPr lang="zh-CN" altLang="en-US" sz="2400" b="1" dirty="0">
                <a:solidFill>
                  <a:schemeClr val="accent2"/>
                </a:solidFill>
                <a:cs typeface="+mn-cs"/>
              </a:rPr>
              <a:t>（</a:t>
            </a:r>
            <a:r>
              <a:rPr lang="en-US" altLang="zh-CN" sz="2400" b="1" dirty="0">
                <a:solidFill>
                  <a:schemeClr val="accent2"/>
                </a:solidFill>
                <a:latin typeface="Times New Roman" pitchFamily="18" charset="0"/>
                <a:cs typeface="Times New Roman" pitchFamily="18" charset="0"/>
              </a:rPr>
              <a:t>Internet</a:t>
            </a:r>
            <a:r>
              <a:rPr lang="zh-CN" altLang="en-US" sz="2400" b="1" dirty="0">
                <a:solidFill>
                  <a:schemeClr val="accent2"/>
                </a:solidFill>
                <a:cs typeface="+mn-cs"/>
              </a:rPr>
              <a:t>）是目前世界上最大的一个互联网实体。它的成功在于集成和利用多种</a:t>
            </a:r>
            <a:r>
              <a:rPr lang="zh-CN" altLang="en-US" sz="2400" b="1" dirty="0" smtClean="0">
                <a:solidFill>
                  <a:schemeClr val="accent2"/>
                </a:solidFill>
                <a:cs typeface="+mn-cs"/>
              </a:rPr>
              <a:t>网络技术</a:t>
            </a:r>
            <a:r>
              <a:rPr lang="zh-CN" altLang="en-US" sz="2400" b="1" dirty="0">
                <a:solidFill>
                  <a:schemeClr val="accent2"/>
                </a:solidFill>
                <a:cs typeface="+mn-cs"/>
              </a:rPr>
              <a:t>，从而实现了多种物理网络的连接，包括广域网</a:t>
            </a:r>
            <a:r>
              <a:rPr lang="zh-CN" altLang="en-US" sz="2400" b="1" dirty="0" smtClean="0">
                <a:solidFill>
                  <a:schemeClr val="accent2"/>
                </a:solidFill>
                <a:cs typeface="+mn-cs"/>
              </a:rPr>
              <a:t>、局域网</a:t>
            </a:r>
            <a:r>
              <a:rPr lang="zh-CN" altLang="en-US" sz="2400" b="1" dirty="0">
                <a:solidFill>
                  <a:schemeClr val="accent2"/>
                </a:solidFill>
                <a:cs typeface="+mn-cs"/>
              </a:rPr>
              <a:t>、有线网、无线网、地面网、卫星</a:t>
            </a:r>
            <a:r>
              <a:rPr lang="zh-CN" altLang="en-US" sz="2400" b="1" dirty="0" smtClean="0">
                <a:solidFill>
                  <a:schemeClr val="accent2"/>
                </a:solidFill>
                <a:cs typeface="+mn-cs"/>
              </a:rPr>
              <a:t>网等。</a:t>
            </a:r>
            <a:endParaRPr lang="zh-CN" altLang="en-US" sz="2400" b="1" dirty="0">
              <a:solidFill>
                <a:schemeClr val="accent2"/>
              </a:solidFill>
              <a:cs typeface="+mn-cs"/>
            </a:endParaRPr>
          </a:p>
        </p:txBody>
      </p:sp>
      <p:grpSp>
        <p:nvGrpSpPr>
          <p:cNvPr id="40" name="组合 39"/>
          <p:cNvGrpSpPr/>
          <p:nvPr/>
        </p:nvGrpSpPr>
        <p:grpSpPr>
          <a:xfrm>
            <a:off x="323528" y="3962400"/>
            <a:ext cx="3262432" cy="2376978"/>
            <a:chOff x="5724128" y="3825205"/>
            <a:chExt cx="3262432" cy="2376978"/>
          </a:xfrm>
        </p:grpSpPr>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3825205"/>
              <a:ext cx="1905000" cy="1152525"/>
            </a:xfrm>
            <a:prstGeom prst="rect">
              <a:avLst/>
            </a:prstGeom>
            <a:noFill/>
            <a:ln>
              <a:noFill/>
            </a:ln>
          </p:spPr>
        </p:pic>
        <p:sp>
          <p:nvSpPr>
            <p:cNvPr id="42" name="Text Box 11"/>
            <p:cNvSpPr txBox="1">
              <a:spLocks noChangeArrowheads="1"/>
            </p:cNvSpPr>
            <p:nvPr/>
          </p:nvSpPr>
          <p:spPr bwMode="auto">
            <a:xfrm>
              <a:off x="5724128" y="5432742"/>
              <a:ext cx="32624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None/>
              </a:pPr>
              <a:r>
                <a:rPr lang="zh-CN" altLang="en-US" sz="2000" b="1" dirty="0" smtClean="0">
                  <a:solidFill>
                    <a:srgbClr val="002060"/>
                  </a:solidFill>
                  <a:latin typeface="华文行楷" pitchFamily="2" charset="-122"/>
                  <a:ea typeface="华文行楷" pitchFamily="2" charset="-122"/>
                </a:rPr>
                <a:t>全世界的计算机联合起来，</a:t>
              </a:r>
              <a:endParaRPr lang="en-US" altLang="zh-CN" sz="2000" b="1" dirty="0" smtClean="0">
                <a:solidFill>
                  <a:srgbClr val="002060"/>
                </a:solidFill>
                <a:latin typeface="华文行楷" pitchFamily="2" charset="-122"/>
                <a:ea typeface="华文行楷" pitchFamily="2" charset="-122"/>
              </a:endParaRPr>
            </a:p>
            <a:p>
              <a:pPr algn="ctr">
                <a:buNone/>
              </a:pPr>
              <a:r>
                <a:rPr lang="en-US" altLang="zh-CN" sz="2000" b="1" dirty="0" smtClean="0">
                  <a:solidFill>
                    <a:srgbClr val="002060"/>
                  </a:solidFill>
                  <a:latin typeface="Comic Sans MS" pitchFamily="66" charset="0"/>
                  <a:ea typeface="华文行楷" pitchFamily="2" charset="-122"/>
                </a:rPr>
                <a:t>Internet</a:t>
              </a:r>
              <a:r>
                <a:rPr lang="zh-CN" altLang="en-US" sz="2000" b="1" dirty="0" smtClean="0">
                  <a:solidFill>
                    <a:srgbClr val="002060"/>
                  </a:solidFill>
                  <a:latin typeface="华文行楷" pitchFamily="2" charset="-122"/>
                  <a:ea typeface="华文行楷" pitchFamily="2" charset="-122"/>
                </a:rPr>
                <a:t>一定要实现</a:t>
              </a:r>
              <a:endParaRPr lang="zh-CN" altLang="en-US" sz="2000" b="1" dirty="0">
                <a:solidFill>
                  <a:srgbClr val="002060"/>
                </a:solidFill>
                <a:latin typeface="华文行楷" pitchFamily="2" charset="-122"/>
                <a:ea typeface="华文行楷" pitchFamily="2" charset="-122"/>
              </a:endParaRPr>
            </a:p>
          </p:txBody>
        </p:sp>
      </p:grpSp>
      <p:sp>
        <p:nvSpPr>
          <p:cNvPr id="43" name="Oval 18"/>
          <p:cNvSpPr>
            <a:spLocks noChangeArrowheads="1"/>
          </p:cNvSpPr>
          <p:nvPr/>
        </p:nvSpPr>
        <p:spPr bwMode="auto">
          <a:xfrm rot="20627699">
            <a:off x="2843212" y="3892623"/>
            <a:ext cx="4176713" cy="2374900"/>
          </a:xfrm>
          <a:prstGeom prst="ellipse">
            <a:avLst/>
          </a:prstGeom>
          <a:solidFill>
            <a:srgbClr val="FFFF00">
              <a:alpha val="50000"/>
            </a:srgbClr>
          </a:solidFill>
          <a:ln w="38100">
            <a:solidFill>
              <a:schemeClr val="tx1"/>
            </a:solidFill>
            <a:prstDash val="sysDot"/>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nvGrpSpPr>
          <p:cNvPr id="44" name="Group 12"/>
          <p:cNvGrpSpPr>
            <a:grpSpLocks/>
          </p:cNvGrpSpPr>
          <p:nvPr/>
        </p:nvGrpSpPr>
        <p:grpSpPr bwMode="auto">
          <a:xfrm>
            <a:off x="3706812" y="3554833"/>
            <a:ext cx="5473700" cy="2446338"/>
            <a:chOff x="2426" y="2556"/>
            <a:chExt cx="3448" cy="1541"/>
          </a:xfrm>
        </p:grpSpPr>
        <p:pic>
          <p:nvPicPr>
            <p:cNvPr id="45" name="图片 44"/>
            <p:cNvPicPr>
              <a:picLocks noChangeAspect="1" noChangeArrowheads="1"/>
            </p:cNvPicPr>
            <p:nvPr/>
          </p:nvPicPr>
          <p:blipFill>
            <a:blip r:embed="rId4" cstate="print">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2426" y="3113"/>
              <a:ext cx="1728" cy="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Line 10"/>
            <p:cNvSpPr>
              <a:spLocks noChangeShapeType="1"/>
            </p:cNvSpPr>
            <p:nvPr/>
          </p:nvSpPr>
          <p:spPr bwMode="auto">
            <a:xfrm flipV="1">
              <a:off x="4096" y="3085"/>
              <a:ext cx="408" cy="499"/>
            </a:xfrm>
            <a:prstGeom prst="line">
              <a:avLst/>
            </a:prstGeom>
            <a:ln w="57150">
              <a:solidFill>
                <a:schemeClr val="tx2"/>
              </a:solidFill>
              <a:headEnd/>
              <a:tailEnd/>
            </a:ln>
            <a:extLst/>
          </p:spPr>
          <p:style>
            <a:lnRef idx="1">
              <a:schemeClr val="accent2"/>
            </a:lnRef>
            <a:fillRef idx="0">
              <a:schemeClr val="accent2"/>
            </a:fillRef>
            <a:effectRef idx="0">
              <a:schemeClr val="accent2"/>
            </a:effectRef>
            <a:fontRef idx="minor">
              <a:schemeClr val="tx1"/>
            </a:fontRef>
          </p:style>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pic>
          <p:nvPicPr>
            <p:cNvPr id="47" name="图片 46"/>
            <p:cNvPicPr>
              <a:picLocks noChangeAspect="1" noChangeArrowheads="1"/>
            </p:cNvPicPr>
            <p:nvPr/>
          </p:nvPicPr>
          <p:blipFill>
            <a:blip r:embed="rId5" cstate="print">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4309" y="2556"/>
              <a:ext cx="1565" cy="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le 11"/>
            <p:cNvSpPr>
              <a:spLocks noChangeArrowheads="1"/>
            </p:cNvSpPr>
            <p:nvPr/>
          </p:nvSpPr>
          <p:spPr bwMode="auto">
            <a:xfrm>
              <a:off x="4422" y="2886"/>
              <a:ext cx="249" cy="181"/>
            </a:xfrm>
            <a:prstGeom prst="rect">
              <a:avLst/>
            </a:prstGeom>
            <a:solidFill>
              <a:srgbClr val="00B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sp>
        <p:nvSpPr>
          <p:cNvPr id="49" name="Text Box 20"/>
          <p:cNvSpPr txBox="1">
            <a:spLocks noChangeArrowheads="1"/>
          </p:cNvSpPr>
          <p:nvPr/>
        </p:nvSpPr>
        <p:spPr bwMode="auto">
          <a:xfrm>
            <a:off x="6300192" y="3491892"/>
            <a:ext cx="1011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000" b="1" dirty="0">
                <a:solidFill>
                  <a:srgbClr val="00B050"/>
                </a:solidFill>
                <a:effectLst>
                  <a:outerShdw blurRad="38100" dist="38100" dir="2700000" algn="tl">
                    <a:srgbClr val="000000"/>
                  </a:outerShdw>
                </a:effectLst>
                <a:latin typeface="Arial" pitchFamily="34" charset="0"/>
              </a:rPr>
              <a:t>Router</a:t>
            </a:r>
          </a:p>
        </p:txBody>
      </p:sp>
      <p:sp>
        <p:nvSpPr>
          <p:cNvPr id="50" name="Text Box 11"/>
          <p:cNvSpPr txBox="1">
            <a:spLocks noChangeArrowheads="1"/>
          </p:cNvSpPr>
          <p:nvPr/>
        </p:nvSpPr>
        <p:spPr bwMode="auto">
          <a:xfrm>
            <a:off x="4572000" y="397919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sz="2000" b="1" dirty="0" smtClean="0">
                <a:solidFill>
                  <a:srgbClr val="002060"/>
                </a:solidFill>
                <a:latin typeface="Arial" pitchFamily="34" charset="0"/>
                <a:ea typeface="华文细黑" pitchFamily="2" charset="-122"/>
              </a:rPr>
              <a:t>以太网</a:t>
            </a:r>
            <a:endParaRPr lang="zh-CN" altLang="en-US" sz="2000" b="1" dirty="0">
              <a:solidFill>
                <a:srgbClr val="002060"/>
              </a:solidFill>
              <a:latin typeface="Arial" pitchFamily="34" charset="0"/>
              <a:ea typeface="华文细黑" pitchFamily="2" charset="-122"/>
            </a:endParaRPr>
          </a:p>
        </p:txBody>
      </p:sp>
      <p:sp>
        <p:nvSpPr>
          <p:cNvPr id="51" name="Text Box 11"/>
          <p:cNvSpPr txBox="1">
            <a:spLocks noChangeArrowheads="1"/>
          </p:cNvSpPr>
          <p:nvPr/>
        </p:nvSpPr>
        <p:spPr bwMode="auto">
          <a:xfrm>
            <a:off x="7362309" y="5414392"/>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zh-CN" altLang="en-US" sz="2000" b="1" dirty="0" smtClean="0">
                <a:solidFill>
                  <a:srgbClr val="002060"/>
                </a:solidFill>
                <a:latin typeface="Arial" pitchFamily="34" charset="0"/>
                <a:ea typeface="华文细黑" pitchFamily="2" charset="-122"/>
              </a:rPr>
              <a:t>令牌环网</a:t>
            </a:r>
            <a:endParaRPr lang="zh-CN" altLang="en-US" sz="2000" b="1" dirty="0">
              <a:solidFill>
                <a:srgbClr val="002060"/>
              </a:solidFill>
              <a:latin typeface="Arial" pitchFamily="34" charset="0"/>
              <a:ea typeface="华文细黑" pitchFamily="2" charset="-122"/>
            </a:endParaRPr>
          </a:p>
        </p:txBody>
      </p:sp>
      <p:pic>
        <p:nvPicPr>
          <p:cNvPr id="5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2779" y="5585392"/>
            <a:ext cx="899567" cy="8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解析</a:t>
            </a:r>
            <a:r>
              <a:rPr lang="en-US" altLang="zh-CN" smtClean="0">
                <a:latin typeface="Times New Roman" pitchFamily="18" charset="0"/>
                <a:cs typeface="Times New Roman" pitchFamily="18" charset="0"/>
              </a:rPr>
              <a:t>URL</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30</a:t>
            </a:fld>
            <a:endParaRPr lang="en-US" altLang="zh-CN" dirty="0"/>
          </a:p>
        </p:txBody>
      </p:sp>
      <p:sp>
        <p:nvSpPr>
          <p:cNvPr id="5" name="内容占位符 2"/>
          <p:cNvSpPr>
            <a:spLocks noGrp="1"/>
          </p:cNvSpPr>
          <p:nvPr>
            <p:ph idx="1"/>
          </p:nvPr>
        </p:nvSpPr>
        <p:spPr>
          <a:xfrm>
            <a:off x="304800" y="1524000"/>
            <a:ext cx="8534400" cy="4343400"/>
          </a:xfrm>
        </p:spPr>
        <p:txBody>
          <a:bodyPr/>
          <a:lstStyle/>
          <a:p>
            <a:r>
              <a:rPr lang="en-US" altLang="zh-CN" sz="3200" smtClean="0">
                <a:latin typeface="Times New Roman" pitchFamily="18" charset="0"/>
                <a:cs typeface="Times New Roman" pitchFamily="18" charset="0"/>
              </a:rPr>
              <a:t>java.net.URL</a:t>
            </a:r>
            <a:r>
              <a:rPr lang="zh-CN" altLang="en-US" sz="3200" smtClean="0">
                <a:latin typeface="Times New Roman" pitchFamily="18" charset="0"/>
                <a:cs typeface="Times New Roman" pitchFamily="18" charset="0"/>
              </a:rPr>
              <a:t>类包括一些方法，可将一个</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解析为它的各个组成部分</a:t>
            </a:r>
            <a:endParaRPr lang="en-US" altLang="zh-CN" sz="3200" smtClean="0">
              <a:latin typeface="Times New Roman" pitchFamily="18" charset="0"/>
              <a:cs typeface="Times New Roman" pitchFamily="18" charset="0"/>
            </a:endParaRPr>
          </a:p>
          <a:p>
            <a:pPr>
              <a:spcBef>
                <a:spcPts val="1800"/>
              </a:spcBef>
            </a:pPr>
            <a:r>
              <a:rPr lang="en-US" altLang="zh-CN" sz="3200" smtClean="0">
                <a:latin typeface="Courier New" pitchFamily="49" charset="0"/>
                <a:cs typeface="Courier New" pitchFamily="49" charset="0"/>
              </a:rPr>
              <a:t>public String getProtocol() </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getHost()</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int    getPort()</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getFile()</a:t>
            </a:r>
            <a:br>
              <a:rPr lang="en-US" altLang="zh-CN" sz="3200" smtClean="0">
                <a:latin typeface="Courier New" pitchFamily="49" charset="0"/>
                <a:cs typeface="Courier New" pitchFamily="49" charset="0"/>
              </a:rPr>
            </a:br>
            <a:r>
              <a:rPr lang="en-US" altLang="zh-CN" sz="3200" smtClean="0">
                <a:latin typeface="Courier New" pitchFamily="49" charset="0"/>
                <a:cs typeface="Courier New" pitchFamily="49" charset="0"/>
              </a:rPr>
              <a:t>public String getRef()</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从</a:t>
            </a:r>
            <a:r>
              <a:rPr lang="en-US" altLang="zh-CN" smtClean="0">
                <a:latin typeface="Times New Roman" pitchFamily="18" charset="0"/>
                <a:cs typeface="Times New Roman" pitchFamily="18" charset="0"/>
              </a:rPr>
              <a:t>URL</a:t>
            </a:r>
            <a:r>
              <a:rPr lang="zh-CN" altLang="en-US" smtClean="0">
                <a:latin typeface="Times New Roman" pitchFamily="18" charset="0"/>
                <a:cs typeface="Times New Roman" pitchFamily="18" charset="0"/>
              </a:rPr>
              <a:t>读取数据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31</a:t>
            </a:fld>
            <a:endParaRPr lang="en-US" altLang="zh-CN" dirty="0"/>
          </a:p>
        </p:txBody>
      </p:sp>
      <p:sp>
        <p:nvSpPr>
          <p:cNvPr id="5" name="内容占位符 2"/>
          <p:cNvSpPr>
            <a:spLocks noGrp="1"/>
          </p:cNvSpPr>
          <p:nvPr>
            <p:ph idx="1"/>
          </p:nvPr>
        </p:nvSpPr>
        <p:spPr>
          <a:xfrm>
            <a:off x="304800" y="1524000"/>
            <a:ext cx="8534400" cy="4343400"/>
          </a:xfrm>
        </p:spPr>
        <p:txBody>
          <a:bodyPr/>
          <a:lstStyle/>
          <a:p>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类的</a:t>
            </a:r>
            <a:r>
              <a:rPr lang="en-US" altLang="zh-CN" sz="3200" smtClean="0">
                <a:latin typeface="Times New Roman" pitchFamily="18" charset="0"/>
                <a:cs typeface="Times New Roman" pitchFamily="18" charset="0"/>
              </a:rPr>
              <a:t>openStream()</a:t>
            </a:r>
            <a:r>
              <a:rPr lang="zh-CN" altLang="en-US" sz="3200" smtClean="0">
                <a:latin typeface="Times New Roman" pitchFamily="18" charset="0"/>
                <a:cs typeface="Times New Roman" pitchFamily="18" charset="0"/>
              </a:rPr>
              <a:t>方法会连接到该</a:t>
            </a:r>
            <a:r>
              <a:rPr lang="en-US" altLang="zh-CN" sz="3200" smtClean="0">
                <a:latin typeface="Times New Roman" pitchFamily="18" charset="0"/>
                <a:cs typeface="Times New Roman" pitchFamily="18" charset="0"/>
              </a:rPr>
              <a:t>URL</a:t>
            </a:r>
            <a:r>
              <a:rPr lang="zh-CN" altLang="en-US" sz="3200" smtClean="0">
                <a:latin typeface="Times New Roman" pitchFamily="18" charset="0"/>
                <a:cs typeface="Times New Roman" pitchFamily="18" charset="0"/>
              </a:rPr>
              <a:t>所指定的服务器，并返回一个</a:t>
            </a:r>
            <a:r>
              <a:rPr lang="en-US" altLang="zh-CN" sz="3200" smtClean="0">
                <a:latin typeface="Times New Roman" pitchFamily="18" charset="0"/>
                <a:cs typeface="Times New Roman" pitchFamily="18" charset="0"/>
              </a:rPr>
              <a:t>InputStream</a:t>
            </a:r>
            <a:r>
              <a:rPr lang="zh-CN" altLang="en-US" sz="3200" smtClean="0">
                <a:latin typeface="Times New Roman" pitchFamily="18" charset="0"/>
                <a:cs typeface="Times New Roman" pitchFamily="18" charset="0"/>
              </a:rPr>
              <a:t>对象，从而可以从服务器读取数据</a:t>
            </a:r>
            <a:endParaRPr lang="en-US" altLang="zh-CN" sz="3200" smtClean="0">
              <a:latin typeface="Times New Roman" pitchFamily="18" charset="0"/>
              <a:cs typeface="Times New Roman" pitchFamily="18" charset="0"/>
            </a:endParaRPr>
          </a:p>
          <a:p>
            <a:pPr>
              <a:spcBef>
                <a:spcPts val="1800"/>
              </a:spcBef>
            </a:pPr>
            <a:r>
              <a:rPr lang="zh-CN" altLang="en-US" sz="3200" smtClean="0">
                <a:latin typeface="Courier New" pitchFamily="49" charset="0"/>
                <a:cs typeface="Courier New" pitchFamily="49" charset="0"/>
              </a:rPr>
              <a:t>考虑到网络连接可能不稳定和速度慢，可使用</a:t>
            </a:r>
            <a:r>
              <a:rPr lang="en-US" altLang="zh-CN" sz="3200" smtClean="0">
                <a:latin typeface="Times New Roman" pitchFamily="18" charset="0"/>
                <a:cs typeface="Times New Roman" pitchFamily="18" charset="0"/>
              </a:rPr>
              <a:t>BufferedInputStream</a:t>
            </a:r>
            <a:r>
              <a:rPr lang="zh-CN" altLang="en-US" sz="3200" smtClean="0">
                <a:latin typeface="Times New Roman" pitchFamily="18" charset="0"/>
                <a:cs typeface="Times New Roman" pitchFamily="18" charset="0"/>
              </a:rPr>
              <a:t>或</a:t>
            </a:r>
            <a:r>
              <a:rPr lang="en-US" altLang="zh-CN" sz="3200" smtClean="0">
                <a:latin typeface="Times New Roman" pitchFamily="18" charset="0"/>
                <a:cs typeface="Times New Roman" pitchFamily="18" charset="0"/>
              </a:rPr>
              <a:t>BufferedReader</a:t>
            </a:r>
            <a:r>
              <a:rPr lang="zh-CN" altLang="en-US" sz="3200" smtClean="0">
                <a:latin typeface="Courier New" pitchFamily="49" charset="0"/>
                <a:cs typeface="Courier New" pitchFamily="49" charset="0"/>
              </a:rPr>
              <a:t>来缓冲。</a:t>
            </a:r>
            <a:r>
              <a:rPr lang="en-US" altLang="zh-CN" sz="3200" smtClean="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solidFill>
                  <a:srgbClr val="FF0000"/>
                </a:solidFill>
                <a:latin typeface="Times New Roman" pitchFamily="18" charset="0"/>
                <a:cs typeface="Times New Roman" pitchFamily="18" charset="0"/>
              </a:rPr>
              <a:t>Webcat</a:t>
            </a:r>
            <a:endParaRPr lang="zh-CN" altLang="en-US" dirty="0">
              <a:solidFill>
                <a:srgbClr val="FF0000"/>
              </a:solidFill>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32</a:t>
            </a:fld>
            <a:endParaRPr lang="en-US" altLang="zh-CN" dirty="0"/>
          </a:p>
        </p:txBody>
      </p:sp>
      <p:sp>
        <p:nvSpPr>
          <p:cNvPr id="7" name="Text Box 6"/>
          <p:cNvSpPr txBox="1">
            <a:spLocks noChangeArrowheads="1"/>
          </p:cNvSpPr>
          <p:nvPr/>
        </p:nvSpPr>
        <p:spPr bwMode="auto">
          <a:xfrm>
            <a:off x="304800" y="1307842"/>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Webcat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try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URL u = new URL(args[0]);</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 in = u.openStream();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 isr = new InputStreamReader(in);</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 = new BufferedReader(isr);</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theLine;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 ((theLine = br.readLine()) != null)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System.out.println(theLine);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catch (IOException e) { System.err.println(e);}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
        <p:nvSpPr>
          <p:cNvPr id="5" name="TextBox 4"/>
          <p:cNvSpPr txBox="1"/>
          <p:nvPr/>
        </p:nvSpPr>
        <p:spPr>
          <a:xfrm>
            <a:off x="1676400" y="5791200"/>
            <a:ext cx="6545253" cy="904863"/>
          </a:xfrm>
          <a:prstGeom prst="rect">
            <a:avLst/>
          </a:prstGeom>
          <a:solidFill>
            <a:schemeClr val="tx1"/>
          </a:solidFill>
        </p:spPr>
        <p:txBody>
          <a:bodyPr wrap="none" rtlCol="0">
            <a:spAutoFit/>
          </a:bodyPr>
          <a:lstStyle/>
          <a:p>
            <a:pPr>
              <a:buNone/>
            </a:pPr>
            <a:r>
              <a:rPr lang="en-US" altLang="zh-CN" sz="2400" b="1" dirty="0" smtClean="0">
                <a:solidFill>
                  <a:schemeClr val="bg1"/>
                </a:solidFill>
                <a:latin typeface="Times New Roman" pitchFamily="18" charset="0"/>
                <a:cs typeface="Times New Roman" pitchFamily="18" charset="0"/>
              </a:rPr>
              <a:t>java </a:t>
            </a:r>
            <a:r>
              <a:rPr lang="en-US" altLang="zh-CN" sz="2400" b="1" dirty="0" err="1" smtClean="0">
                <a:solidFill>
                  <a:schemeClr val="bg1"/>
                </a:solidFill>
                <a:latin typeface="Times New Roman" pitchFamily="18" charset="0"/>
                <a:cs typeface="Times New Roman" pitchFamily="18" charset="0"/>
              </a:rPr>
              <a:t>Webcat</a:t>
            </a:r>
            <a:r>
              <a:rPr lang="en-US" altLang="zh-CN" sz="2400" b="1" dirty="0" smtClean="0">
                <a:solidFill>
                  <a:schemeClr val="bg1"/>
                </a:solidFill>
                <a:latin typeface="Times New Roman" pitchFamily="18" charset="0"/>
                <a:cs typeface="Times New Roman" pitchFamily="18" charset="0"/>
              </a:rPr>
              <a:t> http://info.tsinghua.edu.cn</a:t>
            </a:r>
          </a:p>
          <a:p>
            <a:pPr>
              <a:buNone/>
            </a:pPr>
            <a:r>
              <a:rPr lang="en-US" altLang="zh-CN" sz="2400" b="1" dirty="0" smtClean="0">
                <a:solidFill>
                  <a:schemeClr val="bg1"/>
                </a:solidFill>
                <a:latin typeface="Times New Roman" pitchFamily="18" charset="0"/>
                <a:cs typeface="Times New Roman" pitchFamily="18" charset="0"/>
              </a:rPr>
              <a:t>java </a:t>
            </a:r>
            <a:r>
              <a:rPr lang="en-US" altLang="zh-CN" sz="2400" b="1" dirty="0" err="1" smtClean="0">
                <a:solidFill>
                  <a:schemeClr val="bg1"/>
                </a:solidFill>
                <a:latin typeface="Times New Roman" pitchFamily="18" charset="0"/>
                <a:cs typeface="Times New Roman" pitchFamily="18" charset="0"/>
              </a:rPr>
              <a:t>Webcat</a:t>
            </a:r>
            <a:r>
              <a:rPr lang="en-US" altLang="zh-CN" sz="2400" b="1" dirty="0" smtClean="0">
                <a:solidFill>
                  <a:schemeClr val="bg1"/>
                </a:solidFill>
                <a:latin typeface="Times New Roman" pitchFamily="18" charset="0"/>
                <a:cs typeface="Times New Roman" pitchFamily="18" charset="0"/>
              </a:rPr>
              <a:t> </a:t>
            </a:r>
            <a:r>
              <a:rPr lang="en-US" altLang="zh-CN" sz="2400" b="1" dirty="0">
                <a:solidFill>
                  <a:schemeClr val="bg1"/>
                </a:solidFill>
                <a:latin typeface="Times New Roman" pitchFamily="18" charset="0"/>
                <a:cs typeface="Times New Roman" pitchFamily="18" charset="0"/>
              </a:rPr>
              <a:t>http://info.tsinghua.edu.cn </a:t>
            </a:r>
            <a:r>
              <a:rPr lang="en-US" altLang="zh-CN" sz="2400" b="1" dirty="0" smtClean="0">
                <a:solidFill>
                  <a:schemeClr val="bg1"/>
                </a:solidFill>
                <a:latin typeface="Times New Roman" pitchFamily="18" charset="0"/>
                <a:cs typeface="Times New Roman" pitchFamily="18" charset="0"/>
              </a:rPr>
              <a:t>&gt; 1.html</a:t>
            </a:r>
            <a:endParaRPr lang="zh-CN" altLang="en-US" sz="24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33</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latin typeface="Times New Roman" pitchFamily="18" charset="0"/>
                <a:ea typeface="宋体" charset="-122"/>
                <a:cs typeface="Times New Roman" pitchFamily="18" charset="0"/>
              </a:rPr>
              <a:t>基于</a:t>
            </a:r>
            <a:r>
              <a:rPr lang="en-US" altLang="zh-CN" sz="3200" b="1" smtClean="0">
                <a:latin typeface="Times New Roman" pitchFamily="18" charset="0"/>
                <a:ea typeface="宋体" charset="-122"/>
                <a:cs typeface="Times New Roman" pitchFamily="18" charset="0"/>
              </a:rPr>
              <a:t>URL</a:t>
            </a:r>
            <a:r>
              <a:rPr lang="zh-CN" altLang="en-US" sz="3200" b="1" smtClean="0">
                <a:latin typeface="Times New Roman" pitchFamily="18" charset="0"/>
                <a:ea typeface="宋体" charset="-122"/>
                <a:cs typeface="Times New Roman" pitchFamily="18" charset="0"/>
              </a:rPr>
              <a:t>的网络编程</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ea typeface="宋体" charset="-122"/>
              </a:rPr>
              <a:t>基于</a:t>
            </a:r>
            <a:r>
              <a:rPr lang="en-US" altLang="zh-CN" sz="3200" b="1" smtClean="0">
                <a:solidFill>
                  <a:srgbClr val="FF0000"/>
                </a:solidFill>
                <a:ea typeface="宋体" charset="-122"/>
              </a:rPr>
              <a:t>TCP</a:t>
            </a:r>
            <a:r>
              <a:rPr lang="zh-CN" altLang="en-US" sz="3200" b="1" smtClean="0">
                <a:solidFill>
                  <a:srgbClr val="FF0000"/>
                </a:solidFill>
                <a:ea typeface="宋体" charset="-122"/>
              </a:rPr>
              <a:t>的</a:t>
            </a:r>
            <a:r>
              <a:rPr lang="en-US" altLang="zh-CN" sz="3200" b="1" smtClean="0">
                <a:solidFill>
                  <a:srgbClr val="FF0000"/>
                </a:solidFill>
                <a:latin typeface="Times New Roman" pitchFamily="18" charset="0"/>
                <a:ea typeface="宋体" charset="-122"/>
                <a:cs typeface="Times New Roman" pitchFamily="18" charset="0"/>
              </a:rPr>
              <a:t>socket</a:t>
            </a:r>
            <a:r>
              <a:rPr lang="zh-CN" altLang="en-US" sz="3200" b="1" smtClean="0">
                <a:solidFill>
                  <a:srgbClr val="FF0000"/>
                </a:solidFill>
                <a:ea typeface="宋体" charset="-122"/>
              </a:rPr>
              <a:t>编程</a:t>
            </a:r>
            <a:endParaRPr lang="en-US" altLang="zh-CN" sz="3200" b="1">
              <a:solidFill>
                <a:srgbClr val="FF0000"/>
              </a:solidFill>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chemeClr val="tx2"/>
                </a:solidFill>
                <a:latin typeface="Times New Roman" pitchFamily="18" charset="0"/>
                <a:ea typeface="宋体" charset="-122"/>
                <a:cs typeface="Times New Roman" pitchFamily="18" charset="0"/>
              </a:rPr>
              <a:t>基于</a:t>
            </a:r>
            <a:r>
              <a:rPr lang="en-US" altLang="zh-CN" sz="3200" b="1" smtClean="0">
                <a:solidFill>
                  <a:schemeClr val="tx2"/>
                </a:solidFill>
                <a:latin typeface="Times New Roman" pitchFamily="18" charset="0"/>
                <a:ea typeface="宋体" charset="-122"/>
                <a:cs typeface="Times New Roman" pitchFamily="18" charset="0"/>
              </a:rPr>
              <a:t>UDP</a:t>
            </a:r>
            <a:r>
              <a:rPr lang="zh-CN" altLang="en-US" sz="3200" b="1" smtClean="0">
                <a:solidFill>
                  <a:schemeClr val="tx2"/>
                </a:solidFill>
                <a:latin typeface="Times New Roman" pitchFamily="18" charset="0"/>
                <a:ea typeface="宋体" charset="-122"/>
                <a:cs typeface="Times New Roman" pitchFamily="18" charset="0"/>
              </a:rPr>
              <a:t>的</a:t>
            </a:r>
            <a:r>
              <a:rPr lang="en-US" altLang="zh-CN" sz="3200" b="1" smtClean="0">
                <a:solidFill>
                  <a:schemeClr val="tx2"/>
                </a:solidFill>
                <a:latin typeface="Times New Roman" pitchFamily="18" charset="0"/>
                <a:ea typeface="宋体" charset="-122"/>
                <a:cs typeface="Times New Roman" pitchFamily="18" charset="0"/>
              </a:rPr>
              <a:t>socket</a:t>
            </a:r>
            <a:r>
              <a:rPr lang="zh-CN" altLang="en-US" sz="3200" b="1" smtClean="0">
                <a:solidFill>
                  <a:schemeClr val="tx2"/>
                </a:solidFill>
                <a:latin typeface="Times New Roman" pitchFamily="18" charset="0"/>
                <a:ea typeface="宋体" charset="-122"/>
                <a:cs typeface="Times New Roman" pitchFamily="18" charset="0"/>
              </a:rPr>
              <a:t>编程</a:t>
            </a:r>
            <a:endParaRPr lang="en-US" altLang="zh-CN" sz="3200" b="1">
              <a:solidFill>
                <a:schemeClr val="tx2"/>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Why socket?</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34</a:t>
            </a:fld>
            <a:endParaRPr lang="en-US" altLang="zh-CN" dirty="0"/>
          </a:p>
        </p:txBody>
      </p:sp>
      <p:pic>
        <p:nvPicPr>
          <p:cNvPr id="8" name="图片 7" descr="无标题.jpg"/>
          <p:cNvPicPr>
            <a:picLocks noChangeAspect="1"/>
          </p:cNvPicPr>
          <p:nvPr/>
        </p:nvPicPr>
        <p:blipFill>
          <a:blip r:embed="rId2" cstate="print"/>
          <a:stretch>
            <a:fillRect/>
          </a:stretch>
        </p:blipFill>
        <p:spPr>
          <a:xfrm>
            <a:off x="457200" y="1295400"/>
            <a:ext cx="4762500" cy="3133725"/>
          </a:xfrm>
          <a:prstGeom prst="rect">
            <a:avLst/>
          </a:prstGeom>
        </p:spPr>
      </p:pic>
      <p:pic>
        <p:nvPicPr>
          <p:cNvPr id="9" name="图片 8" descr="无标题.jpg"/>
          <p:cNvPicPr>
            <a:picLocks noChangeAspect="1"/>
          </p:cNvPicPr>
          <p:nvPr/>
        </p:nvPicPr>
        <p:blipFill>
          <a:blip r:embed="rId3" cstate="print"/>
          <a:stretch>
            <a:fillRect/>
          </a:stretch>
        </p:blipFill>
        <p:spPr>
          <a:xfrm>
            <a:off x="6172200" y="1295400"/>
            <a:ext cx="2362200" cy="3476625"/>
          </a:xfrm>
          <a:prstGeom prst="rect">
            <a:avLst/>
          </a:prstGeom>
        </p:spPr>
      </p:pic>
      <p:pic>
        <p:nvPicPr>
          <p:cNvPr id="10" name="图片 9" descr="无标题.jpg"/>
          <p:cNvPicPr>
            <a:picLocks noChangeAspect="1"/>
          </p:cNvPicPr>
          <p:nvPr/>
        </p:nvPicPr>
        <p:blipFill>
          <a:blip r:embed="rId4" cstate="print"/>
          <a:stretch>
            <a:fillRect/>
          </a:stretch>
        </p:blipFill>
        <p:spPr>
          <a:xfrm>
            <a:off x="1964575" y="3409604"/>
            <a:ext cx="5274425" cy="32959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什么是</a:t>
            </a:r>
            <a:r>
              <a:rPr lang="en-US" altLang="zh-CN" smtClean="0">
                <a:latin typeface="Times New Roman" pitchFamily="18" charset="0"/>
                <a:cs typeface="Times New Roman" pitchFamily="18" charset="0"/>
              </a:rPr>
              <a:t>socket</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35</a:t>
            </a:fld>
            <a:endParaRPr lang="en-US" altLang="zh-CN" dirty="0"/>
          </a:p>
        </p:txBody>
      </p:sp>
      <p:sp>
        <p:nvSpPr>
          <p:cNvPr id="5" name="内容占位符 2"/>
          <p:cNvSpPr>
            <a:spLocks noGrp="1"/>
          </p:cNvSpPr>
          <p:nvPr>
            <p:ph idx="1"/>
          </p:nvPr>
        </p:nvSpPr>
        <p:spPr>
          <a:xfrm>
            <a:off x="762000" y="1447800"/>
            <a:ext cx="7772400" cy="4343400"/>
          </a:xfrm>
        </p:spPr>
        <p:txBody>
          <a:bodyPr/>
          <a:lstStyle/>
          <a:p>
            <a:pPr>
              <a:spcBef>
                <a:spcPts val="1800"/>
              </a:spcBef>
            </a:pPr>
            <a:r>
              <a:rPr lang="en-US" altLang="zh-CN" dirty="0" smtClean="0">
                <a:solidFill>
                  <a:srgbClr val="0000FF"/>
                </a:solidFill>
                <a:latin typeface="Times New Roman" pitchFamily="18" charset="0"/>
                <a:cs typeface="Times New Roman" pitchFamily="18" charset="0"/>
              </a:rPr>
              <a:t>Socket</a:t>
            </a:r>
            <a:endParaRPr lang="en-US" altLang="zh-CN" dirty="0" smtClean="0">
              <a:solidFill>
                <a:srgbClr val="0000FF"/>
              </a:solidFill>
            </a:endParaRPr>
          </a:p>
          <a:p>
            <a:pPr lvl="1">
              <a:spcBef>
                <a:spcPts val="600"/>
              </a:spcBef>
            </a:pPr>
            <a:r>
              <a:rPr lang="zh-CN" altLang="en-US" dirty="0" smtClean="0">
                <a:latin typeface="Times New Roman" pitchFamily="18" charset="0"/>
                <a:cs typeface="Times New Roman" pitchFamily="18" charset="0"/>
              </a:rPr>
              <a:t>给开发人员提供的一个抽象接口，允许联网的两台计算机上的进程可以相互对话，屏蔽底层细节</a:t>
            </a:r>
            <a:endParaRPr lang="en-US" altLang="zh-CN" dirty="0" smtClean="0">
              <a:latin typeface="Times New Roman" pitchFamily="18" charset="0"/>
              <a:cs typeface="Times New Roman" pitchFamily="18" charset="0"/>
            </a:endParaRPr>
          </a:p>
          <a:p>
            <a:pPr lvl="1">
              <a:spcBef>
                <a:spcPts val="600"/>
              </a:spcBef>
            </a:pPr>
            <a:r>
              <a:rPr lang="zh-CN" altLang="en-US" dirty="0" smtClean="0">
                <a:latin typeface="Times New Roman" pitchFamily="18" charset="0"/>
                <a:cs typeface="Times New Roman" pitchFamily="18" charset="0"/>
              </a:rPr>
              <a:t>类似于一个文件描述符，即把网络看成是文件的</a:t>
            </a:r>
            <a:r>
              <a:rPr lang="en-US" altLang="zh-CN" dirty="0" smtClean="0">
                <a:latin typeface="Times New Roman" pitchFamily="18" charset="0"/>
                <a:cs typeface="Times New Roman" pitchFamily="18" charset="0"/>
              </a:rPr>
              <a:t>I/O</a:t>
            </a:r>
            <a:r>
              <a:rPr lang="zh-CN" altLang="en-US" dirty="0" smtClean="0">
                <a:latin typeface="Times New Roman" pitchFamily="18" charset="0"/>
                <a:cs typeface="Times New Roman" pitchFamily="18" charset="0"/>
              </a:rPr>
              <a:t>，可以读</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写数据流</a:t>
            </a:r>
            <a:endParaRPr lang="en-US" altLang="zh-CN" dirty="0" smtClean="0">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cstate="print"/>
          <a:srcRect/>
          <a:stretch>
            <a:fillRect/>
          </a:stretch>
        </p:blipFill>
        <p:spPr bwMode="auto">
          <a:xfrm>
            <a:off x="4572000" y="4724400"/>
            <a:ext cx="2794000" cy="1770063"/>
          </a:xfrm>
          <a:prstGeom prst="rect">
            <a:avLst/>
          </a:prstGeom>
          <a:noFill/>
          <a:ln w="9525">
            <a:noFill/>
            <a:round/>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a:t>
            </a:r>
            <a:r>
              <a:rPr lang="en-US" altLang="zh-CN" smtClean="0">
                <a:latin typeface="Times New Roman" pitchFamily="18" charset="0"/>
                <a:cs typeface="Times New Roman" pitchFamily="18" charset="0"/>
              </a:rPr>
              <a:t>socket(2)</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36</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228600" y="1600200"/>
            <a:ext cx="396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rPr>
              <a:t>进程向</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发送数据，并从</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接收数据</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Socket</a:t>
            </a:r>
            <a:r>
              <a:rPr lang="zh-CN" altLang="en-US" sz="3200" b="1" kern="0" smtClean="0">
                <a:latin typeface="Times New Roman" pitchFamily="18" charset="0"/>
                <a:ea typeface="宋体" pitchFamily="2" charset="-122"/>
                <a:cs typeface="Times New Roman" pitchFamily="18" charset="0"/>
              </a:rPr>
              <a:t>像插座</a:t>
            </a:r>
            <a:endPar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发送进程把数据送入插座</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接收进程从插座接收数据</a:t>
            </a:r>
            <a:endParaRPr lang="en-US" altLang="zh-CN" sz="2800" b="1" kern="0" smtClean="0">
              <a:latin typeface="楷体_GB2312" pitchFamily="49" charset="-122"/>
              <a:ea typeface="楷体_GB2312" pitchFamily="49" charset="-122"/>
            </a:endParaRPr>
          </a:p>
        </p:txBody>
      </p:sp>
      <p:sp>
        <p:nvSpPr>
          <p:cNvPr id="7" name="Freeform 7"/>
          <p:cNvSpPr>
            <a:spLocks/>
          </p:cNvSpPr>
          <p:nvPr/>
        </p:nvSpPr>
        <p:spPr bwMode="auto">
          <a:xfrm>
            <a:off x="5657850" y="374491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grpSp>
        <p:nvGrpSpPr>
          <p:cNvPr id="8" name="Group 37"/>
          <p:cNvGrpSpPr>
            <a:grpSpLocks/>
          </p:cNvGrpSpPr>
          <p:nvPr/>
        </p:nvGrpSpPr>
        <p:grpSpPr bwMode="auto">
          <a:xfrm>
            <a:off x="4419600" y="1714500"/>
            <a:ext cx="1062038" cy="3606800"/>
            <a:chOff x="2933" y="616"/>
            <a:chExt cx="669" cy="2272"/>
          </a:xfrm>
        </p:grpSpPr>
        <p:sp>
          <p:nvSpPr>
            <p:cNvPr id="9"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zh-CN" altLang="zh-CN">
                <a:latin typeface="Times New Roman" pitchFamily="18" charset="0"/>
                <a:ea typeface="宋体" pitchFamily="2" charset="-122"/>
              </a:endParaRPr>
            </a:p>
          </p:txBody>
        </p:sp>
        <p:graphicFrame>
          <p:nvGraphicFramePr>
            <p:cNvPr id="10" name="Object 5"/>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5387" name="Clip" r:id="rId3" imgW="1305000" imgH="1085760" progId="">
                    <p:embed/>
                  </p:oleObj>
                </mc:Choice>
                <mc:Fallback>
                  <p:oleObj name="Clip" r:id="rId3" imgW="1305000" imgH="10857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a:grpSpLocks/>
            </p:cNvGrpSpPr>
            <p:nvPr/>
          </p:nvGrpSpPr>
          <p:grpSpPr bwMode="auto">
            <a:xfrm>
              <a:off x="2933" y="1323"/>
              <a:ext cx="669" cy="353"/>
              <a:chOff x="3046" y="1508"/>
              <a:chExt cx="669" cy="353"/>
            </a:xfrm>
          </p:grpSpPr>
          <p:sp>
            <p:nvSpPr>
              <p:cNvPr id="19"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20"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process</a:t>
                </a:r>
              </a:p>
            </p:txBody>
          </p:sp>
        </p:grpSp>
        <p:grpSp>
          <p:nvGrpSpPr>
            <p:cNvPr id="12" name="Group 17"/>
            <p:cNvGrpSpPr>
              <a:grpSpLocks/>
            </p:cNvGrpSpPr>
            <p:nvPr/>
          </p:nvGrpSpPr>
          <p:grpSpPr bwMode="auto">
            <a:xfrm>
              <a:off x="2949" y="1845"/>
              <a:ext cx="610" cy="630"/>
              <a:chOff x="3072" y="3300"/>
              <a:chExt cx="610" cy="630"/>
            </a:xfrm>
          </p:grpSpPr>
          <p:sp>
            <p:nvSpPr>
              <p:cNvPr id="17"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18"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TCP with</a:t>
                </a:r>
              </a:p>
              <a:p>
                <a:pPr>
                  <a:spcBef>
                    <a:spcPct val="0"/>
                  </a:spcBef>
                  <a:buClrTx/>
                  <a:buSzTx/>
                  <a:buFontTx/>
                  <a:buNone/>
                </a:pPr>
                <a:r>
                  <a:rPr lang="en-US" altLang="zh-CN" sz="1600">
                    <a:latin typeface="Times New Roman" pitchFamily="18" charset="0"/>
                    <a:ea typeface="宋体" pitchFamily="2" charset="-122"/>
                  </a:rPr>
                  <a:t>buffers,</a:t>
                </a:r>
              </a:p>
              <a:p>
                <a:pPr>
                  <a:spcBef>
                    <a:spcPct val="0"/>
                  </a:spcBef>
                  <a:buClrTx/>
                  <a:buSzTx/>
                  <a:buFontTx/>
                  <a:buNone/>
                </a:pPr>
                <a:r>
                  <a:rPr lang="en-US" altLang="zh-CN" sz="1600">
                    <a:latin typeface="Times New Roman" pitchFamily="18" charset="0"/>
                    <a:ea typeface="宋体" pitchFamily="2" charset="-122"/>
                  </a:rPr>
                  <a:t>variables</a:t>
                </a:r>
              </a:p>
            </p:txBody>
          </p:sp>
        </p:grpSp>
        <p:sp>
          <p:nvSpPr>
            <p:cNvPr id="13"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1600">
                  <a:latin typeface="Times New Roman" pitchFamily="18" charset="0"/>
                  <a:ea typeface="宋体" pitchFamily="2" charset="-122"/>
                </a:rPr>
                <a:t>socket</a:t>
              </a:r>
            </a:p>
          </p:txBody>
        </p:sp>
        <p:sp>
          <p:nvSpPr>
            <p:cNvPr id="14"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zh-CN" altLang="en-US"/>
            </a:p>
          </p:txBody>
        </p:sp>
        <p:sp>
          <p:nvSpPr>
            <p:cNvPr id="15"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6"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host or</a:t>
              </a:r>
            </a:p>
            <a:p>
              <a:pPr>
                <a:spcBef>
                  <a:spcPct val="0"/>
                </a:spcBef>
                <a:buClrTx/>
                <a:buSzTx/>
                <a:buFontTx/>
                <a:buNone/>
              </a:pPr>
              <a:r>
                <a:rPr lang="en-US" altLang="zh-CN" sz="1600">
                  <a:latin typeface="Times New Roman" pitchFamily="18" charset="0"/>
                  <a:ea typeface="宋体" pitchFamily="2" charset="-122"/>
                </a:rPr>
                <a:t>server</a:t>
              </a:r>
            </a:p>
          </p:txBody>
        </p:sp>
      </p:grpSp>
      <p:grpSp>
        <p:nvGrpSpPr>
          <p:cNvPr id="21" name="Group 38"/>
          <p:cNvGrpSpPr>
            <a:grpSpLocks/>
          </p:cNvGrpSpPr>
          <p:nvPr/>
        </p:nvGrpSpPr>
        <p:grpSpPr bwMode="auto">
          <a:xfrm>
            <a:off x="7577138" y="1693863"/>
            <a:ext cx="1062037" cy="3606800"/>
            <a:chOff x="2933" y="616"/>
            <a:chExt cx="669" cy="2272"/>
          </a:xfrm>
        </p:grpSpPr>
        <p:sp>
          <p:nvSpPr>
            <p:cNvPr id="22"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zh-CN" altLang="zh-CN">
                <a:latin typeface="Times New Roman" pitchFamily="18" charset="0"/>
                <a:ea typeface="宋体" pitchFamily="2" charset="-122"/>
              </a:endParaRPr>
            </a:p>
          </p:txBody>
        </p:sp>
        <p:graphicFrame>
          <p:nvGraphicFramePr>
            <p:cNvPr id="23" name="Object 40"/>
            <p:cNvGraphicFramePr>
              <a:graphicFrameLocks noChangeAspect="1"/>
            </p:cNvGraphicFramePr>
            <p:nvPr/>
          </p:nvGraphicFramePr>
          <p:xfrm>
            <a:off x="3039" y="996"/>
            <a:ext cx="405" cy="321"/>
          </p:xfrm>
          <a:graphic>
            <a:graphicData uri="http://schemas.openxmlformats.org/presentationml/2006/ole">
              <mc:AlternateContent xmlns:mc="http://schemas.openxmlformats.org/markup-compatibility/2006">
                <mc:Choice xmlns:v="urn:schemas-microsoft-com:vml" Requires="v">
                  <p:oleObj spid="_x0000_s15388" name="Clip" r:id="rId5" imgW="1305000" imgH="1085760" progId="">
                    <p:embed/>
                  </p:oleObj>
                </mc:Choice>
                <mc:Fallback>
                  <p:oleObj name="Clip" r:id="rId5" imgW="1305000" imgH="1085760" progId="">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9" y="996"/>
                          <a:ext cx="40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41"/>
            <p:cNvGrpSpPr>
              <a:grpSpLocks/>
            </p:cNvGrpSpPr>
            <p:nvPr/>
          </p:nvGrpSpPr>
          <p:grpSpPr bwMode="auto">
            <a:xfrm>
              <a:off x="2933" y="1323"/>
              <a:ext cx="669" cy="353"/>
              <a:chOff x="3046" y="1508"/>
              <a:chExt cx="669" cy="353"/>
            </a:xfrm>
          </p:grpSpPr>
          <p:sp>
            <p:nvSpPr>
              <p:cNvPr id="32"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33"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process</a:t>
                </a:r>
              </a:p>
            </p:txBody>
          </p:sp>
        </p:grpSp>
        <p:grpSp>
          <p:nvGrpSpPr>
            <p:cNvPr id="25" name="Group 44"/>
            <p:cNvGrpSpPr>
              <a:grpSpLocks/>
            </p:cNvGrpSpPr>
            <p:nvPr/>
          </p:nvGrpSpPr>
          <p:grpSpPr bwMode="auto">
            <a:xfrm>
              <a:off x="2949" y="1845"/>
              <a:ext cx="610" cy="630"/>
              <a:chOff x="3072" y="3300"/>
              <a:chExt cx="610" cy="630"/>
            </a:xfrm>
          </p:grpSpPr>
          <p:sp>
            <p:nvSpPr>
              <p:cNvPr id="30"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31"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TCP with</a:t>
                </a:r>
              </a:p>
              <a:p>
                <a:pPr>
                  <a:spcBef>
                    <a:spcPct val="0"/>
                  </a:spcBef>
                  <a:buClrTx/>
                  <a:buSzTx/>
                  <a:buFontTx/>
                  <a:buNone/>
                </a:pPr>
                <a:r>
                  <a:rPr lang="en-US" altLang="zh-CN" sz="1600">
                    <a:latin typeface="Times New Roman" pitchFamily="18" charset="0"/>
                    <a:ea typeface="宋体" pitchFamily="2" charset="-122"/>
                  </a:rPr>
                  <a:t>buffers,</a:t>
                </a:r>
              </a:p>
              <a:p>
                <a:pPr>
                  <a:spcBef>
                    <a:spcPct val="0"/>
                  </a:spcBef>
                  <a:buClrTx/>
                  <a:buSzTx/>
                  <a:buFontTx/>
                  <a:buNone/>
                </a:pPr>
                <a:r>
                  <a:rPr lang="en-US" altLang="zh-CN" sz="1600">
                    <a:latin typeface="Times New Roman" pitchFamily="18" charset="0"/>
                    <a:ea typeface="宋体" pitchFamily="2" charset="-122"/>
                  </a:rPr>
                  <a:t>variables</a:t>
                </a:r>
              </a:p>
            </p:txBody>
          </p:sp>
        </p:grpSp>
        <p:sp>
          <p:nvSpPr>
            <p:cNvPr id="26"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ltLang="zh-CN" sz="1600">
                  <a:latin typeface="Times New Roman" pitchFamily="18" charset="0"/>
                  <a:ea typeface="宋体" pitchFamily="2" charset="-122"/>
                </a:rPr>
                <a:t>socket</a:t>
              </a:r>
            </a:p>
          </p:txBody>
        </p:sp>
        <p:sp>
          <p:nvSpPr>
            <p:cNvPr id="27"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latin typeface="Times New Roman" pitchFamily="18" charset="0"/>
                  <a:ea typeface="宋体" pitchFamily="2" charset="-122"/>
                </a:rPr>
                <a:t>host or</a:t>
              </a:r>
            </a:p>
            <a:p>
              <a:pPr>
                <a:spcBef>
                  <a:spcPct val="0"/>
                </a:spcBef>
                <a:buClrTx/>
                <a:buSzTx/>
                <a:buFontTx/>
                <a:buNone/>
              </a:pPr>
              <a:r>
                <a:rPr lang="en-US" altLang="zh-CN" sz="1600">
                  <a:latin typeface="Times New Roman" pitchFamily="18" charset="0"/>
                  <a:ea typeface="宋体" pitchFamily="2" charset="-122"/>
                </a:rPr>
                <a:t>server</a:t>
              </a:r>
            </a:p>
          </p:txBody>
        </p:sp>
      </p:grpSp>
      <p:sp>
        <p:nvSpPr>
          <p:cNvPr id="34" name="Text Box 51"/>
          <p:cNvSpPr txBox="1">
            <a:spLocks noChangeArrowheads="1"/>
          </p:cNvSpPr>
          <p:nvPr/>
        </p:nvSpPr>
        <p:spPr bwMode="auto">
          <a:xfrm>
            <a:off x="6122988" y="387667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a:latin typeface="Times New Roman" pitchFamily="18" charset="0"/>
                <a:ea typeface="宋体" pitchFamily="2" charset="-122"/>
              </a:rPr>
              <a:t>Internet</a:t>
            </a:r>
          </a:p>
        </p:txBody>
      </p:sp>
      <p:sp>
        <p:nvSpPr>
          <p:cNvPr id="35" name="Line 52"/>
          <p:cNvSpPr>
            <a:spLocks noChangeShapeType="1"/>
          </p:cNvSpPr>
          <p:nvPr/>
        </p:nvSpPr>
        <p:spPr bwMode="auto">
          <a:xfrm>
            <a:off x="5416550" y="4287838"/>
            <a:ext cx="2211388"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 name="Text Box 53"/>
          <p:cNvSpPr txBox="1">
            <a:spLocks noChangeArrowheads="1"/>
          </p:cNvSpPr>
          <p:nvPr/>
        </p:nvSpPr>
        <p:spPr bwMode="auto">
          <a:xfrm>
            <a:off x="5246688" y="4889500"/>
            <a:ext cx="1011237" cy="825500"/>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solidFill>
                  <a:srgbClr val="FF0000"/>
                </a:solidFill>
                <a:latin typeface="Times New Roman" pitchFamily="18" charset="0"/>
                <a:ea typeface="宋体" pitchFamily="2" charset="-122"/>
              </a:rPr>
              <a:t>controlled</a:t>
            </a:r>
          </a:p>
          <a:p>
            <a:pPr>
              <a:spcBef>
                <a:spcPct val="0"/>
              </a:spcBef>
              <a:buClrTx/>
              <a:buSzTx/>
              <a:buFontTx/>
              <a:buNone/>
            </a:pPr>
            <a:r>
              <a:rPr lang="en-US" altLang="zh-CN" sz="1600">
                <a:solidFill>
                  <a:srgbClr val="FF0000"/>
                </a:solidFill>
                <a:latin typeface="Times New Roman" pitchFamily="18" charset="0"/>
                <a:ea typeface="宋体" pitchFamily="2" charset="-122"/>
              </a:rPr>
              <a:t>by OS</a:t>
            </a:r>
            <a:endParaRPr lang="en-US" altLang="zh-CN" sz="1600">
              <a:latin typeface="Times New Roman" pitchFamily="18" charset="0"/>
              <a:ea typeface="宋体" pitchFamily="2" charset="-122"/>
            </a:endParaRPr>
          </a:p>
          <a:p>
            <a:pPr>
              <a:spcBef>
                <a:spcPct val="0"/>
              </a:spcBef>
              <a:buClrTx/>
              <a:buSzTx/>
              <a:buFontTx/>
              <a:buNone/>
            </a:pPr>
            <a:endParaRPr lang="en-US" altLang="zh-CN" sz="1600">
              <a:latin typeface="Times New Roman" pitchFamily="18" charset="0"/>
              <a:ea typeface="宋体" pitchFamily="2" charset="-122"/>
            </a:endParaRPr>
          </a:p>
        </p:txBody>
      </p:sp>
      <p:sp>
        <p:nvSpPr>
          <p:cNvPr id="37" name="Line 55"/>
          <p:cNvSpPr>
            <a:spLocks noChangeShapeType="1"/>
          </p:cNvSpPr>
          <p:nvPr/>
        </p:nvSpPr>
        <p:spPr bwMode="auto">
          <a:xfrm flipH="1" flipV="1">
            <a:off x="5197475" y="4667250"/>
            <a:ext cx="244475" cy="3175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8" name="Text Box 56"/>
          <p:cNvSpPr txBox="1">
            <a:spLocks noChangeArrowheads="1"/>
          </p:cNvSpPr>
          <p:nvPr/>
        </p:nvSpPr>
        <p:spPr bwMode="auto">
          <a:xfrm>
            <a:off x="5634038" y="2528888"/>
            <a:ext cx="1331912" cy="58102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a:solidFill>
                  <a:srgbClr val="FF0000"/>
                </a:solidFill>
                <a:latin typeface="Times New Roman" pitchFamily="18" charset="0"/>
                <a:ea typeface="宋体" pitchFamily="2" charset="-122"/>
              </a:rPr>
              <a:t>controlled by</a:t>
            </a:r>
          </a:p>
          <a:p>
            <a:pPr>
              <a:spcBef>
                <a:spcPct val="0"/>
              </a:spcBef>
              <a:buClrTx/>
              <a:buSzTx/>
              <a:buFontTx/>
              <a:buNone/>
            </a:pPr>
            <a:r>
              <a:rPr lang="en-US" altLang="zh-CN" sz="1600">
                <a:solidFill>
                  <a:srgbClr val="FF0000"/>
                </a:solidFill>
                <a:latin typeface="Times New Roman" pitchFamily="18" charset="0"/>
                <a:ea typeface="宋体" pitchFamily="2" charset="-122"/>
              </a:rPr>
              <a:t>app developer</a:t>
            </a:r>
            <a:endParaRPr lang="en-US" altLang="zh-CN" sz="1600">
              <a:latin typeface="Times New Roman" pitchFamily="18" charset="0"/>
              <a:ea typeface="宋体" pitchFamily="2" charset="-122"/>
            </a:endParaRPr>
          </a:p>
        </p:txBody>
      </p:sp>
      <p:sp>
        <p:nvSpPr>
          <p:cNvPr id="39" name="Line 58"/>
          <p:cNvSpPr>
            <a:spLocks noChangeShapeType="1"/>
          </p:cNvSpPr>
          <p:nvPr/>
        </p:nvSpPr>
        <p:spPr bwMode="auto">
          <a:xfrm flipH="1">
            <a:off x="5405438" y="2811463"/>
            <a:ext cx="219075" cy="133350"/>
          </a:xfrm>
          <a:prstGeom prst="line">
            <a:avLst/>
          </a:prstGeom>
          <a:noFill/>
          <a:ln w="9525">
            <a:solidFill>
              <a:srgbClr val="FF0000"/>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Client/Server</a:t>
            </a:r>
            <a:r>
              <a:rPr lang="zh-CN" altLang="en-US" smtClean="0">
                <a:latin typeface="Times New Roman" pitchFamily="18" charset="0"/>
                <a:cs typeface="Times New Roman" pitchFamily="18" charset="0"/>
              </a:rPr>
              <a:t>模型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37</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381000" y="1600200"/>
            <a:ext cx="4572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两个互连进程之间的关系</a:t>
            </a:r>
            <a:endPar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450850" marR="0" lvl="0" indent="-450850" algn="l" defTabSz="914400" rtl="0" eaLnBrk="1" fontAlgn="base" latinLnBrk="0" hangingPunct="1">
              <a:lnSpc>
                <a:spcPct val="100000"/>
              </a:lnSpc>
              <a:spcBef>
                <a:spcPts val="12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客户</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(Client)</a:t>
            </a:r>
          </a:p>
          <a:p>
            <a:pPr marL="1076400" lvl="1" indent="-450850">
              <a:spcBef>
                <a:spcPts val="600"/>
              </a:spcBef>
              <a:buClr>
                <a:srgbClr val="2B166E"/>
              </a:buClr>
              <a:buSzPct val="100000"/>
              <a:buFont typeface="Wingdings" pitchFamily="2" charset="2"/>
              <a:buChar char="J"/>
              <a:defRPr/>
            </a:pPr>
            <a:r>
              <a:rPr lang="zh-CN" altLang="en-US" sz="2800" b="1" kern="0" smtClean="0">
                <a:latin typeface="楷体_GB2312" pitchFamily="49" charset="-122"/>
                <a:ea typeface="楷体_GB2312" pitchFamily="49" charset="-122"/>
              </a:rPr>
              <a:t>初始化通信</a:t>
            </a:r>
            <a:endParaRPr lang="en-US" altLang="zh-CN" sz="2800" b="1" kern="0" smtClean="0">
              <a:latin typeface="楷体_GB2312" pitchFamily="49" charset="-122"/>
              <a:ea typeface="楷体_GB2312" pitchFamily="49" charset="-122"/>
            </a:endParaRPr>
          </a:p>
          <a:p>
            <a:pPr marL="1076400" lvl="1" indent="-450850">
              <a:spcBef>
                <a:spcPts val="600"/>
              </a:spcBef>
              <a:buClr>
                <a:srgbClr val="2B166E"/>
              </a:buClr>
              <a:buSzPct val="100000"/>
              <a:buFont typeface="Wingdings" pitchFamily="2" charset="2"/>
              <a:buChar char="J"/>
              <a:defRPr/>
            </a:pPr>
            <a:r>
              <a:rPr lang="zh-CN" altLang="en-US" sz="2800" b="1" kern="0" smtClean="0">
                <a:latin typeface="楷体_GB2312" pitchFamily="49" charset="-122"/>
                <a:ea typeface="楷体_GB2312" pitchFamily="49" charset="-122"/>
              </a:rPr>
              <a:t>请求服务</a:t>
            </a:r>
            <a:endParaRPr lang="en-US" altLang="zh-CN" sz="2800" b="1" kern="0" smtClean="0">
              <a:latin typeface="楷体_GB2312" pitchFamily="49" charset="-122"/>
              <a:ea typeface="楷体_GB2312" pitchFamily="49" charset="-122"/>
            </a:endParaRPr>
          </a:p>
          <a:p>
            <a:pPr marL="450850" marR="0" lvl="0" indent="-450850" algn="l" defTabSz="914400" rtl="0" eaLnBrk="1" fontAlgn="base" latinLnBrk="0" hangingPunct="1">
              <a:lnSpc>
                <a:spcPct val="100000"/>
              </a:lnSpc>
              <a:spcBef>
                <a:spcPts val="12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服务器</a:t>
            </a:r>
            <a:r>
              <a:rPr kumimoji="0" lang="en-US" altLang="zh-CN"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rPr>
              <a:t>(Server</a:t>
            </a:r>
            <a:r>
              <a:rPr lang="en-US" altLang="zh-CN" sz="3200" b="1" kern="0" smtClean="0">
                <a:latin typeface="Times New Roman" pitchFamily="18" charset="0"/>
                <a:ea typeface="宋体" pitchFamily="2" charset="-122"/>
                <a:cs typeface="Times New Roman" pitchFamily="18" charset="0"/>
              </a:rPr>
              <a:t>)</a:t>
            </a:r>
            <a:endParaRPr kumimoji="0" lang="zh-CN" altLang="en-US" sz="3200" b="1" i="0" u="none" strike="noStrike" kern="0" cap="none" spc="0" normalizeH="0" baseline="0" noProof="0" smtClean="0">
              <a:ln>
                <a:noFill/>
              </a:ln>
              <a:effectLst/>
              <a:uLnTx/>
              <a:uFillTx/>
              <a:latin typeface="Times New Roman" pitchFamily="18" charset="0"/>
              <a:ea typeface="宋体" pitchFamily="2" charset="-122"/>
              <a:cs typeface="Times New Roman" pitchFamily="18" charset="0"/>
            </a:endParaRPr>
          </a:p>
          <a:p>
            <a:pPr marL="1074738" lvl="1" indent="-444500">
              <a:spcBef>
                <a:spcPts val="600"/>
              </a:spcBef>
              <a:buClr>
                <a:srgbClr val="2B166E"/>
              </a:buClr>
              <a:buFont typeface="Wingdings" pitchFamily="2" charset="2"/>
              <a:buChar char="J"/>
            </a:pPr>
            <a:r>
              <a:rPr lang="zh-CN" altLang="en-US" sz="2800" b="1" kern="0" smtClean="0">
                <a:latin typeface="楷体_GB2312" pitchFamily="49" charset="-122"/>
                <a:ea typeface="楷体_GB2312" pitchFamily="49" charset="-122"/>
              </a:rPr>
              <a:t>接收通信</a:t>
            </a:r>
            <a:endParaRPr lang="en-US" altLang="zh-CN" sz="2800" b="1" kern="0" smtClean="0">
              <a:latin typeface="楷体_GB2312" pitchFamily="49" charset="-122"/>
              <a:ea typeface="楷体_GB2312" pitchFamily="49" charset="-122"/>
            </a:endParaRPr>
          </a:p>
          <a:p>
            <a:pPr marL="1074738" lvl="1" indent="-444500">
              <a:spcBef>
                <a:spcPts val="600"/>
              </a:spcBef>
              <a:buClr>
                <a:srgbClr val="2B166E"/>
              </a:buClr>
              <a:buFont typeface="Wingdings" pitchFamily="2" charset="2"/>
              <a:buChar char="J"/>
            </a:pPr>
            <a:r>
              <a:rPr lang="zh-CN" altLang="en-US" sz="2800" b="1" kern="0" smtClean="0">
                <a:latin typeface="楷体_GB2312" pitchFamily="49" charset="-122"/>
                <a:ea typeface="楷体_GB2312" pitchFamily="49" charset="-122"/>
              </a:rPr>
              <a:t>提供服务</a:t>
            </a:r>
            <a:endParaRPr lang="en-US" altLang="zh-CN" sz="2800" b="1" kern="0" smtClean="0">
              <a:latin typeface="楷体_GB2312" pitchFamily="49" charset="-122"/>
              <a:ea typeface="楷体_GB2312" pitchFamily="49" charset="-122"/>
            </a:endParaRPr>
          </a:p>
        </p:txBody>
      </p:sp>
      <p:sp>
        <p:nvSpPr>
          <p:cNvPr id="40" name="Text Box 6"/>
          <p:cNvSpPr txBox="1">
            <a:spLocks noChangeArrowheads="1"/>
          </p:cNvSpPr>
          <p:nvPr/>
        </p:nvSpPr>
        <p:spPr bwMode="auto">
          <a:xfrm>
            <a:off x="5105400" y="22860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1" name="Text Box 7"/>
          <p:cNvSpPr txBox="1">
            <a:spLocks noChangeArrowheads="1"/>
          </p:cNvSpPr>
          <p:nvPr/>
        </p:nvSpPr>
        <p:spPr bwMode="auto">
          <a:xfrm>
            <a:off x="5105400" y="39624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2" name="Text Box 8"/>
          <p:cNvSpPr txBox="1">
            <a:spLocks noChangeArrowheads="1"/>
          </p:cNvSpPr>
          <p:nvPr/>
        </p:nvSpPr>
        <p:spPr bwMode="auto">
          <a:xfrm>
            <a:off x="5105400" y="31242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sp>
        <p:nvSpPr>
          <p:cNvPr id="43" name="Text Box 9"/>
          <p:cNvSpPr txBox="1">
            <a:spLocks noChangeArrowheads="1"/>
          </p:cNvSpPr>
          <p:nvPr/>
        </p:nvSpPr>
        <p:spPr bwMode="auto">
          <a:xfrm>
            <a:off x="7162800" y="2743200"/>
            <a:ext cx="1371600" cy="523220"/>
          </a:xfrm>
          <a:prstGeom prst="rect">
            <a:avLst/>
          </a:prstGeom>
          <a:solidFill>
            <a:srgbClr val="FF9900">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Server</a:t>
            </a:r>
          </a:p>
        </p:txBody>
      </p:sp>
      <p:sp>
        <p:nvSpPr>
          <p:cNvPr id="44" name="Text Box 10"/>
          <p:cNvSpPr txBox="1">
            <a:spLocks noChangeArrowheads="1"/>
          </p:cNvSpPr>
          <p:nvPr/>
        </p:nvSpPr>
        <p:spPr bwMode="auto">
          <a:xfrm>
            <a:off x="7239000" y="4495800"/>
            <a:ext cx="1371600" cy="523220"/>
          </a:xfrm>
          <a:prstGeom prst="rect">
            <a:avLst/>
          </a:prstGeom>
          <a:solidFill>
            <a:srgbClr val="FF9900">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Server</a:t>
            </a:r>
          </a:p>
        </p:txBody>
      </p:sp>
      <p:sp>
        <p:nvSpPr>
          <p:cNvPr id="45" name="Text Box 12"/>
          <p:cNvSpPr txBox="1">
            <a:spLocks noChangeArrowheads="1"/>
          </p:cNvSpPr>
          <p:nvPr/>
        </p:nvSpPr>
        <p:spPr bwMode="auto">
          <a:xfrm>
            <a:off x="5105400" y="4876800"/>
            <a:ext cx="1371600" cy="523220"/>
          </a:xfrm>
          <a:prstGeom prst="rect">
            <a:avLst/>
          </a:prstGeom>
          <a:solidFill>
            <a:srgbClr val="00FFFF">
              <a:alpha val="50195"/>
            </a:srgbClr>
          </a:solidFill>
          <a:ln w="38100">
            <a:solidFill>
              <a:schemeClr val="tx1"/>
            </a:solidFill>
            <a:miter lim="800000"/>
            <a:headEnd/>
            <a:tailEnd/>
          </a:ln>
        </p:spPr>
        <p:txBody>
          <a:bodyPr>
            <a:spAutoFit/>
          </a:bodyPr>
          <a:lstStyle/>
          <a:p>
            <a:pPr algn="ctr">
              <a:spcBef>
                <a:spcPct val="50000"/>
              </a:spcBef>
              <a:buNone/>
            </a:pPr>
            <a:r>
              <a:rPr lang="en-US" altLang="zh-CN" sz="2800" b="1">
                <a:latin typeface="Arial" pitchFamily="34" charset="0"/>
                <a:ea typeface="宋体" pitchFamily="2" charset="-122"/>
              </a:rPr>
              <a:t>Client</a:t>
            </a:r>
          </a:p>
        </p:txBody>
      </p:sp>
      <p:cxnSp>
        <p:nvCxnSpPr>
          <p:cNvPr id="46" name="AutoShape 13"/>
          <p:cNvCxnSpPr>
            <a:cxnSpLocks noChangeShapeType="1"/>
            <a:stCxn id="40" idx="3"/>
            <a:endCxn id="43" idx="0"/>
          </p:cNvCxnSpPr>
          <p:nvPr/>
        </p:nvCxnSpPr>
        <p:spPr bwMode="auto">
          <a:xfrm>
            <a:off x="6477000" y="2547610"/>
            <a:ext cx="1371600" cy="195590"/>
          </a:xfrm>
          <a:prstGeom prst="curvedConnector2">
            <a:avLst/>
          </a:prstGeom>
          <a:noFill/>
          <a:ln w="50800">
            <a:solidFill>
              <a:srgbClr val="0000FF"/>
            </a:solidFill>
            <a:round/>
            <a:headEnd/>
            <a:tailEnd type="arrow" w="med" len="med"/>
          </a:ln>
        </p:spPr>
      </p:cxnSp>
      <p:cxnSp>
        <p:nvCxnSpPr>
          <p:cNvPr id="47" name="AutoShape 14"/>
          <p:cNvCxnSpPr>
            <a:cxnSpLocks noChangeShapeType="1"/>
            <a:stCxn id="42" idx="3"/>
            <a:endCxn id="43" idx="1"/>
          </p:cNvCxnSpPr>
          <p:nvPr/>
        </p:nvCxnSpPr>
        <p:spPr bwMode="auto">
          <a:xfrm flipV="1">
            <a:off x="6477000" y="3004810"/>
            <a:ext cx="685800" cy="381000"/>
          </a:xfrm>
          <a:prstGeom prst="curvedConnector3">
            <a:avLst>
              <a:gd name="adj1" fmla="val 50000"/>
            </a:avLst>
          </a:prstGeom>
          <a:noFill/>
          <a:ln w="50800">
            <a:solidFill>
              <a:srgbClr val="0000FF"/>
            </a:solidFill>
            <a:round/>
            <a:headEnd/>
            <a:tailEnd type="arrow" w="med" len="med"/>
          </a:ln>
        </p:spPr>
      </p:cxnSp>
      <p:cxnSp>
        <p:nvCxnSpPr>
          <p:cNvPr id="48" name="AutoShape 15"/>
          <p:cNvCxnSpPr>
            <a:cxnSpLocks noChangeShapeType="1"/>
            <a:stCxn id="41" idx="3"/>
            <a:endCxn id="43" idx="2"/>
          </p:cNvCxnSpPr>
          <p:nvPr/>
        </p:nvCxnSpPr>
        <p:spPr bwMode="auto">
          <a:xfrm flipV="1">
            <a:off x="6477000" y="3266420"/>
            <a:ext cx="1371600" cy="957590"/>
          </a:xfrm>
          <a:prstGeom prst="curvedConnector2">
            <a:avLst/>
          </a:prstGeom>
          <a:noFill/>
          <a:ln w="50800">
            <a:solidFill>
              <a:srgbClr val="0000FF"/>
            </a:solidFill>
            <a:round/>
            <a:headEnd/>
            <a:tailEnd type="arrow" w="med" len="med"/>
          </a:ln>
        </p:spPr>
      </p:cxnSp>
      <p:cxnSp>
        <p:nvCxnSpPr>
          <p:cNvPr id="49" name="AutoShape 16"/>
          <p:cNvCxnSpPr>
            <a:cxnSpLocks noChangeShapeType="1"/>
            <a:stCxn id="45" idx="3"/>
            <a:endCxn id="44" idx="1"/>
          </p:cNvCxnSpPr>
          <p:nvPr/>
        </p:nvCxnSpPr>
        <p:spPr bwMode="auto">
          <a:xfrm flipV="1">
            <a:off x="6477000" y="4757410"/>
            <a:ext cx="762000" cy="381000"/>
          </a:xfrm>
          <a:prstGeom prst="curvedConnector3">
            <a:avLst>
              <a:gd name="adj1" fmla="val 50000"/>
            </a:avLst>
          </a:prstGeom>
          <a:noFill/>
          <a:ln w="50800">
            <a:solidFill>
              <a:srgbClr val="0000FF"/>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Client/Server</a:t>
            </a:r>
            <a:r>
              <a:rPr lang="zh-CN" altLang="en-US" smtClean="0">
                <a:latin typeface="Times New Roman" pitchFamily="18" charset="0"/>
                <a:cs typeface="Times New Roman" pitchFamily="18" charset="0"/>
              </a:rPr>
              <a:t>模型举例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38</a:t>
            </a:fld>
            <a:endParaRPr lang="en-US" altLang="zh-CN" dirty="0"/>
          </a:p>
        </p:txBody>
      </p:sp>
      <p:graphicFrame>
        <p:nvGraphicFramePr>
          <p:cNvPr id="15" name="Group 54"/>
          <p:cNvGraphicFramePr>
            <a:graphicFrameLocks noGrp="1"/>
          </p:cNvGraphicFramePr>
          <p:nvPr/>
        </p:nvGraphicFramePr>
        <p:xfrm>
          <a:off x="609600" y="1295400"/>
          <a:ext cx="7924800" cy="4981448"/>
        </p:xfrm>
        <a:graphic>
          <a:graphicData uri="http://schemas.openxmlformats.org/drawingml/2006/table">
            <a:tbl>
              <a:tblPr/>
              <a:tblGrid>
                <a:gridCol w="2328863"/>
                <a:gridCol w="3005137"/>
                <a:gridCol w="2590800"/>
              </a:tblGrid>
              <a:tr h="635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Application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Client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990000"/>
                          </a:solidFill>
                          <a:effectLst/>
                          <a:latin typeface="Arial" pitchFamily="34" charset="0"/>
                          <a:ea typeface="宋体" pitchFamily="2" charset="-122"/>
                        </a:rPr>
                        <a:t>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Web Browsing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Internet Explorer, Google chrome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Apache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Email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MS Outlook, Foxmail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POP, IMAP, SMTP, Exchange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Streaming Music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Windows Media Player, iTunes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Internet Radio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rgbClr val="0070C0"/>
                          </a:solidFill>
                          <a:effectLst/>
                          <a:latin typeface="Arial" pitchFamily="34" charset="0"/>
                          <a:ea typeface="宋体" pitchFamily="2" charset="-122"/>
                        </a:rPr>
                        <a:t>Online Gaming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Half-Life, PartyPoker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10000"/>
                        </a:lnSpc>
                        <a:spcBef>
                          <a:spcPct val="20000"/>
                        </a:spcBef>
                        <a:spcAft>
                          <a:spcPct val="0"/>
                        </a:spcAft>
                        <a:buClr>
                          <a:srgbClr val="9900FF"/>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pitchFamily="34" charset="0"/>
                          <a:ea typeface="宋体" pitchFamily="2" charset="-122"/>
                        </a:rPr>
                        <a:t>Game / Realm  Servers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Client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a:t>
            </a:r>
            <a:r>
              <a:rPr lang="zh-CN" altLang="en-US" smtClean="0">
                <a:latin typeface="Times New Roman" pitchFamily="18" charset="0"/>
                <a:cs typeface="Times New Roman" pitchFamily="18" charset="0"/>
              </a:rPr>
              <a:t>的连接</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39</a:t>
            </a:fld>
            <a:endParaRPr lang="en-US" altLang="zh-CN" dirty="0"/>
          </a:p>
        </p:txBody>
      </p:sp>
      <p:sp>
        <p:nvSpPr>
          <p:cNvPr id="5" name="内容占位符 2"/>
          <p:cNvSpPr>
            <a:spLocks noGrp="1"/>
          </p:cNvSpPr>
          <p:nvPr>
            <p:ph idx="1"/>
          </p:nvPr>
        </p:nvSpPr>
        <p:spPr>
          <a:xfrm>
            <a:off x="762000" y="1447800"/>
            <a:ext cx="7772400" cy="4343400"/>
          </a:xfrm>
        </p:spPr>
        <p:txBody>
          <a:bodyPr/>
          <a:lstStyle/>
          <a:p>
            <a:pPr>
              <a:spcBef>
                <a:spcPts val="1800"/>
              </a:spcBef>
            </a:pPr>
            <a:r>
              <a:rPr lang="en-US" altLang="zh-CN" smtClean="0">
                <a:latin typeface="Times New Roman" pitchFamily="18" charset="0"/>
                <a:cs typeface="Times New Roman" pitchFamily="18" charset="0"/>
              </a:rPr>
              <a:t>Client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a:t>
            </a:r>
            <a:r>
              <a:rPr lang="zh-CN" altLang="en-US" smtClean="0">
                <a:latin typeface="Times New Roman" pitchFamily="18" charset="0"/>
                <a:cs typeface="Times New Roman" pitchFamily="18" charset="0"/>
              </a:rPr>
              <a:t>建立连接时需知道</a:t>
            </a:r>
            <a:endParaRPr lang="en-US" altLang="zh-CN" dirty="0" smtClean="0"/>
          </a:p>
          <a:p>
            <a:pPr lvl="1">
              <a:spcBef>
                <a:spcPts val="600"/>
              </a:spcBef>
            </a:pPr>
            <a:r>
              <a:rPr lang="zh-CN" altLang="en-US" smtClean="0">
                <a:latin typeface="Times New Roman" pitchFamily="18" charset="0"/>
                <a:cs typeface="Times New Roman" pitchFamily="18" charset="0"/>
              </a:rPr>
              <a:t>对方的域名或</a:t>
            </a:r>
            <a:r>
              <a:rPr lang="en-US" altLang="zh-CN" smtClean="0">
                <a:latin typeface="Times New Roman" pitchFamily="18" charset="0"/>
                <a:cs typeface="Times New Roman" pitchFamily="18" charset="0"/>
              </a:rPr>
              <a:t>IP</a:t>
            </a:r>
            <a:r>
              <a:rPr lang="zh-CN" altLang="en-US" smtClean="0">
                <a:latin typeface="Times New Roman" pitchFamily="18" charset="0"/>
                <a:cs typeface="Times New Roman" pitchFamily="18" charset="0"/>
              </a:rPr>
              <a:t>地址</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端口号：在同一台计算机上可能多个进程同时在等待</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，可用端口号来区分</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网络的类型：</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或</a:t>
            </a:r>
            <a:r>
              <a:rPr lang="en-US" altLang="zh-CN" smtClean="0">
                <a:latin typeface="Times New Roman" pitchFamily="18" charset="0"/>
                <a:cs typeface="Times New Roman" pitchFamily="18" charset="0"/>
              </a:rPr>
              <a:t>UDP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因特网流量</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en-US" altLang="zh-CN" smtClean="0">
                <a:latin typeface="Times New Roman" pitchFamily="18" charset="0"/>
                <a:cs typeface="Times New Roman" pitchFamily="18" charset="0"/>
              </a:rPr>
              <a:t>North American Internet traffic</a:t>
            </a:r>
            <a:endParaRPr lang="en-US" altLang="zh-CN" dirty="0" smtClean="0"/>
          </a:p>
          <a:p>
            <a:pPr lvl="1"/>
            <a:r>
              <a:rPr lang="en-US" altLang="zh-CN" smtClean="0">
                <a:latin typeface="Times New Roman" pitchFamily="18" charset="0"/>
                <a:cs typeface="Times New Roman" pitchFamily="18" charset="0"/>
              </a:rPr>
              <a:t>10% YouTube HTTP</a:t>
            </a:r>
            <a:endParaRPr lang="en-US" altLang="zh-CN" dirty="0" smtClean="0">
              <a:latin typeface="Times New Roman" pitchFamily="18" charset="0"/>
              <a:cs typeface="Times New Roman" pitchFamily="18" charset="0"/>
            </a:endParaRPr>
          </a:p>
          <a:p>
            <a:pPr lvl="1">
              <a:spcBef>
                <a:spcPts val="1200"/>
              </a:spcBef>
            </a:pPr>
            <a:r>
              <a:rPr lang="en-US" altLang="zh-CN" smtClean="0">
                <a:latin typeface="Times New Roman" pitchFamily="18" charset="0"/>
                <a:cs typeface="Times New Roman" pitchFamily="18" charset="0"/>
              </a:rPr>
              <a:t>36% other HTTP</a:t>
            </a:r>
          </a:p>
          <a:p>
            <a:pPr lvl="1">
              <a:spcBef>
                <a:spcPts val="1200"/>
              </a:spcBef>
            </a:pPr>
            <a:r>
              <a:rPr lang="en-US" altLang="zh-CN" smtClean="0">
                <a:latin typeface="Times New Roman" pitchFamily="18" charset="0"/>
                <a:cs typeface="Times New Roman" pitchFamily="18" charset="0"/>
              </a:rPr>
              <a:t>37% P2P</a:t>
            </a:r>
          </a:p>
          <a:p>
            <a:pPr lvl="1">
              <a:spcBef>
                <a:spcPts val="1200"/>
              </a:spcBef>
            </a:pPr>
            <a:r>
              <a:rPr lang="en-US" altLang="zh-CN" smtClean="0">
                <a:latin typeface="Times New Roman" pitchFamily="18" charset="0"/>
                <a:cs typeface="Times New Roman" pitchFamily="18" charset="0"/>
              </a:rPr>
              <a:t>17% newsgroups, streaming, gaming, VoIP</a:t>
            </a:r>
          </a:p>
          <a:p>
            <a:pPr lvl="1">
              <a:spcBef>
                <a:spcPts val="1200"/>
              </a:spcBef>
            </a:pPr>
            <a:r>
              <a:rPr lang="en-US" altLang="zh-CN" smtClean="0">
                <a:latin typeface="Times New Roman" pitchFamily="18" charset="0"/>
                <a:cs typeface="Times New Roman" pitchFamily="18" charset="0"/>
              </a:rPr>
              <a:t>In other words, mostly a waste of bits.</a:t>
            </a:r>
            <a:endParaRPr lang="en-US" altLang="zh-CN"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checkerboard(across)">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Port</a:t>
            </a:r>
            <a:r>
              <a:rPr lang="zh-CN" altLang="en-US"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40</a:t>
            </a:fld>
            <a:endParaRPr lang="en-US" altLang="zh-CN" dirty="0"/>
          </a:p>
        </p:txBody>
      </p:sp>
      <p:sp>
        <p:nvSpPr>
          <p:cNvPr id="5" name="内容占位符 2"/>
          <p:cNvSpPr>
            <a:spLocks noGrp="1"/>
          </p:cNvSpPr>
          <p:nvPr>
            <p:ph idx="1"/>
          </p:nvPr>
        </p:nvSpPr>
        <p:spPr>
          <a:xfrm>
            <a:off x="762000" y="1371600"/>
            <a:ext cx="7696200" cy="4953000"/>
          </a:xfrm>
        </p:spPr>
        <p:txBody>
          <a:bodyPr/>
          <a:lstStyle/>
          <a:p>
            <a:r>
              <a:rPr lang="zh-CN" altLang="en-US" sz="3200" smtClean="0">
                <a:latin typeface="Times New Roman" pitchFamily="18" charset="0"/>
                <a:cs typeface="Times New Roman" pitchFamily="18" charset="0"/>
              </a:rPr>
              <a:t>一台计算机与网络通常仅一个物理连接</a:t>
            </a:r>
            <a:endParaRPr lang="en-US" altLang="zh-CN" sz="320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网络数据可能有不同的用途，服务于不同的应用程序，如不同的服务器</a:t>
            </a:r>
            <a:endParaRPr lang="en-US" altLang="zh-CN" sz="3200" dirty="0" smtClean="0">
              <a:latin typeface="Times New Roman" pitchFamily="18" charset="0"/>
              <a:cs typeface="Times New Roman" pitchFamily="18" charset="0"/>
            </a:endParaRPr>
          </a:p>
          <a:p>
            <a:pPr>
              <a:spcBef>
                <a:spcPts val="600"/>
              </a:spcBef>
            </a:pPr>
            <a:r>
              <a:rPr lang="zh-CN" altLang="en-US" sz="3200" smtClean="0">
                <a:latin typeface="Times New Roman" pitchFamily="18" charset="0"/>
                <a:cs typeface="Times New Roman" pitchFamily="18" charset="0"/>
              </a:rPr>
              <a:t>端口</a:t>
            </a:r>
            <a:endParaRPr lang="en-US" altLang="zh-CN" sz="3200" smtClean="0">
              <a:latin typeface="Times New Roman" pitchFamily="18" charset="0"/>
              <a:cs typeface="Times New Roman" pitchFamily="18" charset="0"/>
            </a:endParaRPr>
          </a:p>
          <a:p>
            <a:pPr lvl="1">
              <a:spcBef>
                <a:spcPts val="0"/>
              </a:spcBef>
            </a:pPr>
            <a:r>
              <a:rPr lang="zh-CN" altLang="en-US" sz="2800" smtClean="0">
                <a:latin typeface="Times New Roman" pitchFamily="18" charset="0"/>
                <a:cs typeface="Times New Roman" pitchFamily="18" charset="0"/>
              </a:rPr>
              <a:t>不是一个物理位置，而是一个软件抽象，代表某一个服务</a:t>
            </a:r>
            <a:endParaRPr lang="en-US" altLang="zh-CN" sz="2800" smtClean="0">
              <a:latin typeface="Times New Roman" pitchFamily="18" charset="0"/>
              <a:cs typeface="Times New Roman" pitchFamily="18" charset="0"/>
            </a:endParaRPr>
          </a:p>
          <a:p>
            <a:pPr lvl="1">
              <a:spcBef>
                <a:spcPts val="0"/>
              </a:spcBef>
            </a:pPr>
            <a:r>
              <a:rPr lang="en-US" altLang="zh-CN" sz="2800" smtClean="0">
                <a:latin typeface="Times New Roman" pitchFamily="18" charset="0"/>
                <a:cs typeface="Times New Roman" pitchFamily="18" charset="0"/>
              </a:rPr>
              <a:t>16</a:t>
            </a:r>
            <a:r>
              <a:rPr lang="zh-CN" altLang="en-US" sz="2800" smtClean="0">
                <a:latin typeface="Times New Roman" pitchFamily="18" charset="0"/>
                <a:cs typeface="Times New Roman" pitchFamily="18" charset="0"/>
              </a:rPr>
              <a:t>位数字：</a:t>
            </a: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65535</a:t>
            </a:r>
          </a:p>
          <a:p>
            <a:pPr lvl="1">
              <a:spcBef>
                <a:spcPts val="0"/>
              </a:spcBef>
            </a:pPr>
            <a:r>
              <a:rPr lang="en-US" altLang="zh-CN" sz="2800" smtClean="0">
                <a:latin typeface="Times New Roman" pitchFamily="18" charset="0"/>
                <a:cs typeface="Times New Roman" pitchFamily="18" charset="0"/>
              </a:rPr>
              <a:t>0</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1023</a:t>
            </a:r>
            <a:r>
              <a:rPr lang="zh-CN" altLang="en-US" sz="2800" smtClean="0">
                <a:latin typeface="Times New Roman" pitchFamily="18" charset="0"/>
                <a:cs typeface="Times New Roman" pitchFamily="18" charset="0"/>
              </a:rPr>
              <a:t>是保留端口，</a:t>
            </a:r>
            <a:r>
              <a:rPr lang="en-US" altLang="zh-CN" sz="2800" smtClean="0">
                <a:latin typeface="Times New Roman" pitchFamily="18" charset="0"/>
                <a:cs typeface="Times New Roman" pitchFamily="18" charset="0"/>
              </a:rPr>
              <a:t>FTP 21</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TELNET 23</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SMTP 25</a:t>
            </a:r>
            <a:r>
              <a:rPr lang="zh-CN" altLang="en-US" sz="2800" smtClean="0">
                <a:latin typeface="Times New Roman" pitchFamily="18" charset="0"/>
                <a:cs typeface="Times New Roman" pitchFamily="18" charset="0"/>
              </a:rPr>
              <a:t>、</a:t>
            </a:r>
            <a:r>
              <a:rPr lang="en-US" altLang="zh-CN" sz="2800" smtClean="0">
                <a:latin typeface="Times New Roman" pitchFamily="18" charset="0"/>
                <a:cs typeface="Times New Roman" pitchFamily="18" charset="0"/>
              </a:rPr>
              <a:t>HTTP 80</a:t>
            </a:r>
          </a:p>
          <a:p>
            <a:pPr lvl="1">
              <a:spcBef>
                <a:spcPts val="0"/>
              </a:spcBef>
            </a:pPr>
            <a:r>
              <a:rPr lang="zh-CN" altLang="en-US" sz="2800" smtClean="0">
                <a:latin typeface="Times New Roman" pitchFamily="18" charset="0"/>
                <a:cs typeface="Times New Roman" pitchFamily="18" charset="0"/>
              </a:rPr>
              <a:t>用户自定义端口 </a:t>
            </a:r>
            <a:r>
              <a:rPr lang="en-US" altLang="zh-CN" sz="2800" smtClean="0">
                <a:latin typeface="Times New Roman" pitchFamily="18" charset="0"/>
                <a:cs typeface="Times New Roman" pitchFamily="18" charset="0"/>
              </a:rPr>
              <a:t>&gt; 1024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dissolve">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与端口</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41</a:t>
            </a:fld>
            <a:endParaRPr lang="en-US" altLang="zh-CN" dirty="0"/>
          </a:p>
        </p:txBody>
      </p:sp>
      <p:sp>
        <p:nvSpPr>
          <p:cNvPr id="5" name="内容占位符 2"/>
          <p:cNvSpPr>
            <a:spLocks noGrp="1"/>
          </p:cNvSpPr>
          <p:nvPr>
            <p:ph idx="1"/>
          </p:nvPr>
        </p:nvSpPr>
        <p:spPr>
          <a:xfrm>
            <a:off x="762000" y="1219200"/>
            <a:ext cx="7772400" cy="4343400"/>
          </a:xfrm>
        </p:spPr>
        <p:txBody>
          <a:bodyPr/>
          <a:lstStyle/>
          <a:p>
            <a:pPr>
              <a:spcBef>
                <a:spcPts val="1800"/>
              </a:spcBef>
            </a:pP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与端口号绑定</a:t>
            </a:r>
            <a:endParaRPr lang="en-US" altLang="zh-CN" dirty="0" smtClean="0"/>
          </a:p>
          <a:p>
            <a:pPr lvl="1">
              <a:spcBef>
                <a:spcPts val="0"/>
              </a:spcBef>
            </a:pPr>
            <a:r>
              <a:rPr lang="zh-CN" altLang="en-US" smtClean="0">
                <a:latin typeface="Times New Roman" pitchFamily="18" charset="0"/>
                <a:cs typeface="Times New Roman" pitchFamily="18" charset="0"/>
              </a:rPr>
              <a:t>接收数据包</a:t>
            </a:r>
            <a:endParaRPr lang="en-US" altLang="zh-CN" smtClean="0">
              <a:latin typeface="Times New Roman" pitchFamily="18" charset="0"/>
              <a:cs typeface="Times New Roman" pitchFamily="18" charset="0"/>
            </a:endParaRPr>
          </a:p>
          <a:p>
            <a:pPr lvl="1">
              <a:spcBef>
                <a:spcPts val="0"/>
              </a:spcBef>
            </a:pPr>
            <a:r>
              <a:rPr lang="zh-CN" altLang="en-US" smtClean="0">
                <a:latin typeface="Times New Roman" pitchFamily="18" charset="0"/>
                <a:cs typeface="Times New Roman" pitchFamily="18" charset="0"/>
              </a:rPr>
              <a:t>分发给指定端口</a:t>
            </a:r>
            <a:endParaRPr lang="en-US" altLang="zh-CN" smtClean="0">
              <a:latin typeface="Times New Roman" pitchFamily="18" charset="0"/>
              <a:cs typeface="Times New Roman" pitchFamily="18" charset="0"/>
            </a:endParaRPr>
          </a:p>
        </p:txBody>
      </p:sp>
      <p:sp>
        <p:nvSpPr>
          <p:cNvPr id="6" name="Rectangle 4"/>
          <p:cNvSpPr>
            <a:spLocks noChangeArrowheads="1"/>
          </p:cNvSpPr>
          <p:nvPr/>
        </p:nvSpPr>
        <p:spPr bwMode="auto">
          <a:xfrm>
            <a:off x="1676400" y="4410075"/>
            <a:ext cx="5029200" cy="609600"/>
          </a:xfrm>
          <a:prstGeom prst="rect">
            <a:avLst/>
          </a:prstGeom>
          <a:solidFill>
            <a:srgbClr val="FF99CC">
              <a:alpha val="50195"/>
            </a:srgbClr>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7" name="Rectangle 5"/>
          <p:cNvSpPr>
            <a:spLocks noChangeArrowheads="1"/>
          </p:cNvSpPr>
          <p:nvPr/>
        </p:nvSpPr>
        <p:spPr bwMode="auto">
          <a:xfrm>
            <a:off x="16764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8" name="Rectangle 6"/>
          <p:cNvSpPr>
            <a:spLocks noChangeArrowheads="1"/>
          </p:cNvSpPr>
          <p:nvPr/>
        </p:nvSpPr>
        <p:spPr bwMode="auto">
          <a:xfrm>
            <a:off x="2743200" y="3810000"/>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9" name="Rectangle 7"/>
          <p:cNvSpPr>
            <a:spLocks noChangeArrowheads="1"/>
          </p:cNvSpPr>
          <p:nvPr/>
        </p:nvSpPr>
        <p:spPr bwMode="auto">
          <a:xfrm>
            <a:off x="40386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0" name="Rectangle 8"/>
          <p:cNvSpPr>
            <a:spLocks noChangeArrowheads="1"/>
          </p:cNvSpPr>
          <p:nvPr/>
        </p:nvSpPr>
        <p:spPr bwMode="auto">
          <a:xfrm>
            <a:off x="51816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1" name="Rectangle 9"/>
          <p:cNvSpPr>
            <a:spLocks noChangeArrowheads="1"/>
          </p:cNvSpPr>
          <p:nvPr/>
        </p:nvSpPr>
        <p:spPr bwMode="auto">
          <a:xfrm>
            <a:off x="6172200" y="3800475"/>
            <a:ext cx="533400" cy="609600"/>
          </a:xfrm>
          <a:prstGeom prst="rect">
            <a:avLst/>
          </a:prstGeom>
          <a:solidFill>
            <a:srgbClr val="FFFF00"/>
          </a:solidFill>
          <a:ln w="9525">
            <a:solidFill>
              <a:schemeClr val="tx1"/>
            </a:solidFill>
            <a:miter lim="800000"/>
            <a:headEnd/>
            <a:tailEnd/>
          </a:ln>
        </p:spPr>
        <p:txBody>
          <a:bodyPr wrap="none" anchor="ctr"/>
          <a:lstStyle/>
          <a:p>
            <a:pPr>
              <a:buNone/>
            </a:pPr>
            <a:endParaRPr lang="zh-CN" altLang="en-US">
              <a:ea typeface="宋体" pitchFamily="2" charset="-122"/>
            </a:endParaRPr>
          </a:p>
        </p:txBody>
      </p:sp>
      <p:sp>
        <p:nvSpPr>
          <p:cNvPr id="12" name="Text Box 10"/>
          <p:cNvSpPr txBox="1">
            <a:spLocks noChangeArrowheads="1"/>
          </p:cNvSpPr>
          <p:nvPr/>
        </p:nvSpPr>
        <p:spPr bwMode="auto">
          <a:xfrm>
            <a:off x="16002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3" name="Text Box 11"/>
          <p:cNvSpPr txBox="1">
            <a:spLocks noChangeArrowheads="1"/>
          </p:cNvSpPr>
          <p:nvPr/>
        </p:nvSpPr>
        <p:spPr bwMode="auto">
          <a:xfrm>
            <a:off x="2667000" y="3895725"/>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4" name="Text Box 12"/>
          <p:cNvSpPr txBox="1">
            <a:spLocks noChangeArrowheads="1"/>
          </p:cNvSpPr>
          <p:nvPr/>
        </p:nvSpPr>
        <p:spPr bwMode="auto">
          <a:xfrm>
            <a:off x="39624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5" name="Text Box 13"/>
          <p:cNvSpPr txBox="1">
            <a:spLocks noChangeArrowheads="1"/>
          </p:cNvSpPr>
          <p:nvPr/>
        </p:nvSpPr>
        <p:spPr bwMode="auto">
          <a:xfrm>
            <a:off x="51054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6" name="Text Box 14"/>
          <p:cNvSpPr txBox="1">
            <a:spLocks noChangeArrowheads="1"/>
          </p:cNvSpPr>
          <p:nvPr/>
        </p:nvSpPr>
        <p:spPr bwMode="auto">
          <a:xfrm>
            <a:off x="6096000" y="3886200"/>
            <a:ext cx="6858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a:t>
            </a:r>
          </a:p>
        </p:txBody>
      </p:sp>
      <p:sp>
        <p:nvSpPr>
          <p:cNvPr id="17" name="Text Box 15"/>
          <p:cNvSpPr txBox="1">
            <a:spLocks noChangeArrowheads="1"/>
          </p:cNvSpPr>
          <p:nvPr/>
        </p:nvSpPr>
        <p:spPr bwMode="auto">
          <a:xfrm>
            <a:off x="2514600" y="4562475"/>
            <a:ext cx="30480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TCP or UDP</a:t>
            </a:r>
          </a:p>
        </p:txBody>
      </p:sp>
      <p:sp>
        <p:nvSpPr>
          <p:cNvPr id="18" name="Line 16"/>
          <p:cNvSpPr>
            <a:spLocks noChangeShapeType="1"/>
          </p:cNvSpPr>
          <p:nvPr/>
        </p:nvSpPr>
        <p:spPr bwMode="auto">
          <a:xfrm flipV="1">
            <a:off x="4191000" y="5019675"/>
            <a:ext cx="0" cy="1000125"/>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19" name="Text Box 17"/>
          <p:cNvSpPr txBox="1">
            <a:spLocks noChangeArrowheads="1"/>
          </p:cNvSpPr>
          <p:nvPr/>
        </p:nvSpPr>
        <p:spPr bwMode="auto">
          <a:xfrm>
            <a:off x="4724400" y="5638800"/>
            <a:ext cx="1295400" cy="711200"/>
          </a:xfrm>
          <a:prstGeom prst="rect">
            <a:avLst/>
          </a:prstGeom>
          <a:noFill/>
          <a:ln w="9525">
            <a:solidFill>
              <a:schemeClr val="tx1"/>
            </a:solidFill>
            <a:miter lim="800000"/>
            <a:headEnd/>
            <a:tailEnd/>
          </a:ln>
        </p:spPr>
        <p:txBody>
          <a:bodyPr>
            <a:spAutoFit/>
          </a:bodyPr>
          <a:lstStyle/>
          <a:p>
            <a:pPr algn="ctr" eaLnBrk="1" hangingPunct="1">
              <a:spcBef>
                <a:spcPct val="50000"/>
              </a:spcBef>
              <a:buNone/>
            </a:pPr>
            <a:r>
              <a:rPr lang="en-US" altLang="zh-CN" sz="2000" b="1">
                <a:latin typeface="Arial" pitchFamily="34" charset="0"/>
                <a:ea typeface="宋体" pitchFamily="2" charset="-122"/>
              </a:rPr>
              <a:t>port #, data</a:t>
            </a:r>
          </a:p>
        </p:txBody>
      </p:sp>
      <p:sp>
        <p:nvSpPr>
          <p:cNvPr id="20" name="Text Box 18"/>
          <p:cNvSpPr txBox="1">
            <a:spLocks noChangeArrowheads="1"/>
          </p:cNvSpPr>
          <p:nvPr/>
        </p:nvSpPr>
        <p:spPr bwMode="auto">
          <a:xfrm>
            <a:off x="6172200" y="5791200"/>
            <a:ext cx="1371600" cy="396875"/>
          </a:xfrm>
          <a:prstGeom prst="rect">
            <a:avLst/>
          </a:prstGeom>
          <a:noFill/>
          <a:ln w="9525">
            <a:no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Packet</a:t>
            </a:r>
          </a:p>
        </p:txBody>
      </p:sp>
      <p:sp>
        <p:nvSpPr>
          <p:cNvPr id="21" name="Line 19"/>
          <p:cNvSpPr>
            <a:spLocks noChangeShapeType="1"/>
          </p:cNvSpPr>
          <p:nvPr/>
        </p:nvSpPr>
        <p:spPr bwMode="auto">
          <a:xfrm flipV="1">
            <a:off x="4191000" y="6019800"/>
            <a:ext cx="533400" cy="0"/>
          </a:xfrm>
          <a:prstGeom prst="line">
            <a:avLst/>
          </a:prstGeom>
          <a:noFill/>
          <a:ln w="38100">
            <a:solidFill>
              <a:schemeClr val="tx1"/>
            </a:solidFill>
            <a:round/>
            <a:headEnd/>
            <a:tailEnd/>
          </a:ln>
        </p:spPr>
        <p:txBody>
          <a:bodyPr wrap="none"/>
          <a:lstStyle/>
          <a:p>
            <a:pPr>
              <a:buNone/>
            </a:pPr>
            <a:endParaRPr lang="zh-CN" altLang="en-US"/>
          </a:p>
        </p:txBody>
      </p:sp>
      <p:sp>
        <p:nvSpPr>
          <p:cNvPr id="22" name="Text Box 20"/>
          <p:cNvSpPr txBox="1">
            <a:spLocks noChangeArrowheads="1"/>
          </p:cNvSpPr>
          <p:nvPr/>
        </p:nvSpPr>
        <p:spPr bwMode="auto">
          <a:xfrm>
            <a:off x="16002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3" name="Text Box 21"/>
          <p:cNvSpPr txBox="1">
            <a:spLocks noChangeArrowheads="1"/>
          </p:cNvSpPr>
          <p:nvPr/>
        </p:nvSpPr>
        <p:spPr bwMode="auto">
          <a:xfrm>
            <a:off x="27432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4" name="Text Box 22"/>
          <p:cNvSpPr txBox="1">
            <a:spLocks noChangeArrowheads="1"/>
          </p:cNvSpPr>
          <p:nvPr/>
        </p:nvSpPr>
        <p:spPr bwMode="auto">
          <a:xfrm>
            <a:off x="39624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5" name="Text Box 23"/>
          <p:cNvSpPr txBox="1">
            <a:spLocks noChangeArrowheads="1"/>
          </p:cNvSpPr>
          <p:nvPr/>
        </p:nvSpPr>
        <p:spPr bwMode="auto">
          <a:xfrm>
            <a:off x="51054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6" name="Text Box 24"/>
          <p:cNvSpPr txBox="1">
            <a:spLocks noChangeArrowheads="1"/>
          </p:cNvSpPr>
          <p:nvPr/>
        </p:nvSpPr>
        <p:spPr bwMode="auto">
          <a:xfrm>
            <a:off x="6096000" y="3048000"/>
            <a:ext cx="685800" cy="406400"/>
          </a:xfrm>
          <a:prstGeom prst="rect">
            <a:avLst/>
          </a:prstGeom>
          <a:noFill/>
          <a:ln w="9525">
            <a:solidFill>
              <a:schemeClr val="tx2"/>
            </a:solidFill>
            <a:miter lim="800000"/>
            <a:headEnd/>
            <a:tailEnd/>
          </a:ln>
        </p:spPr>
        <p:txBody>
          <a:bodyPr>
            <a:spAutoFit/>
          </a:bodyPr>
          <a:lstStyle/>
          <a:p>
            <a:pPr algn="ctr" eaLnBrk="1" hangingPunct="1">
              <a:spcBef>
                <a:spcPct val="50000"/>
              </a:spcBef>
              <a:buNone/>
            </a:pPr>
            <a:r>
              <a:rPr lang="en-US" altLang="zh-CN" sz="2000" b="1">
                <a:solidFill>
                  <a:schemeClr val="accent1">
                    <a:lumMod val="25000"/>
                  </a:schemeClr>
                </a:solidFill>
                <a:latin typeface="Arial" pitchFamily="34" charset="0"/>
                <a:ea typeface="宋体" pitchFamily="2" charset="-122"/>
              </a:rPr>
              <a:t>app</a:t>
            </a:r>
          </a:p>
        </p:txBody>
      </p:sp>
      <p:sp>
        <p:nvSpPr>
          <p:cNvPr id="27" name="Line 25"/>
          <p:cNvSpPr>
            <a:spLocks noChangeShapeType="1"/>
          </p:cNvSpPr>
          <p:nvPr/>
        </p:nvSpPr>
        <p:spPr bwMode="auto">
          <a:xfrm flipV="1">
            <a:off x="1905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28" name="Line 26"/>
          <p:cNvSpPr>
            <a:spLocks noChangeShapeType="1"/>
          </p:cNvSpPr>
          <p:nvPr/>
        </p:nvSpPr>
        <p:spPr bwMode="auto">
          <a:xfrm flipV="1">
            <a:off x="3048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29" name="Line 27"/>
          <p:cNvSpPr>
            <a:spLocks noChangeShapeType="1"/>
          </p:cNvSpPr>
          <p:nvPr/>
        </p:nvSpPr>
        <p:spPr bwMode="auto">
          <a:xfrm flipV="1">
            <a:off x="43434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0" name="Line 28"/>
          <p:cNvSpPr>
            <a:spLocks noChangeShapeType="1"/>
          </p:cNvSpPr>
          <p:nvPr/>
        </p:nvSpPr>
        <p:spPr bwMode="auto">
          <a:xfrm flipV="1">
            <a:off x="54102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1" name="Line 29"/>
          <p:cNvSpPr>
            <a:spLocks noChangeShapeType="1"/>
          </p:cNvSpPr>
          <p:nvPr/>
        </p:nvSpPr>
        <p:spPr bwMode="auto">
          <a:xfrm flipV="1">
            <a:off x="6477000" y="3429000"/>
            <a:ext cx="0" cy="381000"/>
          </a:xfrm>
          <a:prstGeom prst="line">
            <a:avLst/>
          </a:prstGeom>
          <a:noFill/>
          <a:ln w="38100">
            <a:solidFill>
              <a:schemeClr val="tx1"/>
            </a:solidFill>
            <a:round/>
            <a:headEnd/>
            <a:tailEnd type="triangle" w="med" len="med"/>
          </a:ln>
        </p:spPr>
        <p:txBody>
          <a:bodyPr wrap="none"/>
          <a:lstStyle/>
          <a:p>
            <a:pPr>
              <a:buNone/>
            </a:pPr>
            <a:endParaRPr lang="zh-CN" altLang="en-US"/>
          </a:p>
        </p:txBody>
      </p:sp>
      <p:sp>
        <p:nvSpPr>
          <p:cNvPr id="32" name="Text Box 30"/>
          <p:cNvSpPr txBox="1">
            <a:spLocks noChangeArrowheads="1"/>
          </p:cNvSpPr>
          <p:nvPr/>
        </p:nvSpPr>
        <p:spPr bwMode="auto">
          <a:xfrm>
            <a:off x="7086600" y="4114800"/>
            <a:ext cx="1676400" cy="646331"/>
          </a:xfrm>
          <a:prstGeom prst="rect">
            <a:avLst/>
          </a:prstGeom>
          <a:noFill/>
          <a:ln w="9525">
            <a:noFill/>
            <a:miter lim="800000"/>
            <a:headEnd/>
            <a:tailEnd/>
          </a:ln>
        </p:spPr>
        <p:txBody>
          <a:bodyPr>
            <a:spAutoFit/>
          </a:bodyPr>
          <a:lstStyle/>
          <a:p>
            <a:pPr algn="ctr" eaLnBrk="1" hangingPunct="1">
              <a:spcBef>
                <a:spcPct val="50000"/>
              </a:spcBef>
              <a:buNone/>
            </a:pPr>
            <a:r>
              <a:rPr lang="en-US" altLang="zh-CN" b="1">
                <a:solidFill>
                  <a:schemeClr val="accent1">
                    <a:lumMod val="25000"/>
                  </a:schemeClr>
                </a:solidFill>
                <a:latin typeface="Arial" pitchFamily="34" charset="0"/>
                <a:ea typeface="宋体" pitchFamily="2" charset="-122"/>
              </a:rPr>
              <a:t>Transport Layer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TCP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42</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Transmission Control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，传输控制协议</a:t>
            </a:r>
            <a:endParaRPr lang="en-US" altLang="zh-CN" dirty="0" smtClean="0"/>
          </a:p>
          <a:p>
            <a:pPr lvl="1"/>
            <a:r>
              <a:rPr lang="zh-CN" altLang="en-US" smtClean="0">
                <a:latin typeface="Times New Roman" pitchFamily="18" charset="0"/>
                <a:cs typeface="Times New Roman" pitchFamily="18" charset="0"/>
              </a:rPr>
              <a:t>面向连接方式，类似于打电话的过程</a:t>
            </a:r>
          </a:p>
          <a:p>
            <a:pPr lvl="1">
              <a:spcBef>
                <a:spcPts val="1200"/>
              </a:spcBef>
            </a:pPr>
            <a:r>
              <a:rPr lang="zh-CN" altLang="en-US" smtClean="0">
                <a:latin typeface="Times New Roman" pitchFamily="18" charset="0"/>
                <a:cs typeface="Times New Roman" pitchFamily="18" charset="0"/>
              </a:rPr>
              <a:t>提供可靠的流式数据传输</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可靠性：额外消息、重传机制、包的数量、顺序</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应用：</a:t>
            </a:r>
            <a:r>
              <a:rPr lang="en-US" altLang="zh-CN" smtClean="0">
                <a:latin typeface="Times New Roman" pitchFamily="18" charset="0"/>
                <a:cs typeface="Times New Roman" pitchFamily="18" charset="0"/>
              </a:rPr>
              <a:t>http</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ftp</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telnet</a:t>
            </a:r>
            <a:r>
              <a:rPr lang="zh-CN" altLang="en-US" smtClean="0">
                <a:latin typeface="Times New Roman" pitchFamily="18" charset="0"/>
                <a:cs typeface="Times New Roman" pitchFamily="18" charset="0"/>
              </a:rPr>
              <a:t>等</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smtClean="0"/>
              <a:t>TCP</a:t>
            </a:r>
            <a:r>
              <a:rPr lang="zh-CN" altLang="en-US" smtClean="0"/>
              <a:t>的笑话</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43</a:t>
            </a:fld>
            <a:endParaRPr lang="en-US" altLang="zh-CN"/>
          </a:p>
        </p:txBody>
      </p:sp>
      <p:sp>
        <p:nvSpPr>
          <p:cNvPr id="9" name="Rectangle 4"/>
          <p:cNvSpPr>
            <a:spLocks noChangeArrowheads="1"/>
          </p:cNvSpPr>
          <p:nvPr/>
        </p:nvSpPr>
        <p:spPr bwMode="auto">
          <a:xfrm>
            <a:off x="838200" y="1371600"/>
            <a:ext cx="7543800" cy="4647426"/>
          </a:xfrm>
          <a:prstGeom prst="rect">
            <a:avLst/>
          </a:prstGeom>
          <a:noFill/>
          <a:ln w="9525">
            <a:noFill/>
            <a:miter lim="800000"/>
            <a:headEnd/>
            <a:tailEnd/>
          </a:ln>
          <a:effectLst/>
        </p:spPr>
        <p:txBody>
          <a:bodyPr wrap="square">
            <a:spAutoFit/>
          </a:bodyPr>
          <a:lstStyle/>
          <a:p>
            <a:pPr>
              <a:spcBef>
                <a:spcPts val="1200"/>
              </a:spcBef>
              <a:buClr>
                <a:schemeClr val="tx2"/>
              </a:buClr>
              <a:buSzPct val="75000"/>
              <a:buNone/>
              <a:defRPr/>
            </a:pPr>
            <a:r>
              <a:rPr kumimoji="1" lang="zh-CN" altLang="en-US" sz="2400" b="1">
                <a:latin typeface="宋体" pitchFamily="2" charset="-122"/>
                <a:ea typeface="宋体" pitchFamily="2" charset="-122"/>
              </a:rPr>
              <a:t>你好，你想听 </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的笑话么？</a:t>
            </a:r>
            <a:endParaRPr kumimoji="1" lang="en-US" altLang="zh-CN" sz="2400" b="1" dirty="0"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嗯，我想听一个 </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a:t>
            </a:r>
            <a:endParaRPr kumimoji="1" lang="en-US" altLang="zh-CN" sz="2400" b="1" dirty="0"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好的，我会给你讲一个</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a:t>
            </a:r>
            <a:endParaRPr kumimoji="1" lang="en-US" altLang="zh-CN" sz="2400" b="1" dirty="0"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好的，我会听一个</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a:t>
            </a:r>
            <a:r>
              <a:rPr kumimoji="1" lang="zh-CN" altLang="en-US" sz="2400" b="1" smtClean="0">
                <a:latin typeface="宋体" pitchFamily="2" charset="-122"/>
                <a:ea typeface="宋体" pitchFamily="2" charset="-122"/>
              </a:rPr>
              <a:t>。</a:t>
            </a:r>
            <a:endParaRPr kumimoji="1" lang="en-US" altLang="zh-CN" sz="2400" b="1"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你准备好听一个</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的笑话么</a:t>
            </a:r>
            <a:r>
              <a:rPr kumimoji="1" lang="zh-CN" altLang="en-US" sz="2400" b="1" smtClean="0">
                <a:latin typeface="宋体" pitchFamily="2" charset="-122"/>
                <a:ea typeface="宋体" pitchFamily="2" charset="-122"/>
              </a:rPr>
              <a:t>？</a:t>
            </a:r>
            <a:endParaRPr kumimoji="1" lang="en-US" altLang="zh-CN" sz="2400" b="1"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嗯，我准备好听一个</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a:t>
            </a:r>
          </a:p>
          <a:p>
            <a:pPr>
              <a:spcBef>
                <a:spcPts val="1200"/>
              </a:spcBef>
              <a:buClr>
                <a:schemeClr val="tx2"/>
              </a:buClr>
              <a:buSzPct val="75000"/>
              <a:buNone/>
              <a:defRPr/>
            </a:pPr>
            <a:r>
              <a:rPr kumimoji="1" lang="en-US" altLang="zh-CN" sz="2400" b="1">
                <a:latin typeface="宋体" pitchFamily="2" charset="-122"/>
                <a:ea typeface="宋体" pitchFamily="2" charset="-122"/>
              </a:rPr>
              <a:t>Ok</a:t>
            </a:r>
            <a:r>
              <a:rPr kumimoji="1" lang="zh-CN" altLang="en-US" sz="2400" b="1">
                <a:latin typeface="宋体" pitchFamily="2" charset="-122"/>
                <a:ea typeface="宋体" pitchFamily="2" charset="-122"/>
              </a:rPr>
              <a:t>，那我要发 </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笑话了。大概有 </a:t>
            </a:r>
            <a:r>
              <a:rPr kumimoji="1" lang="en-US" altLang="zh-CN" sz="2400" b="1">
                <a:latin typeface="宋体" pitchFamily="2" charset="-122"/>
                <a:ea typeface="宋体" pitchFamily="2" charset="-122"/>
              </a:rPr>
              <a:t>10 </a:t>
            </a:r>
            <a:r>
              <a:rPr kumimoji="1" lang="zh-CN" altLang="en-US" sz="2400" b="1">
                <a:latin typeface="宋体" pitchFamily="2" charset="-122"/>
                <a:ea typeface="宋体" pitchFamily="2" charset="-122"/>
              </a:rPr>
              <a:t>秒，</a:t>
            </a:r>
            <a:r>
              <a:rPr kumimoji="1" lang="en-US" altLang="zh-CN" sz="2400" b="1">
                <a:latin typeface="宋体" pitchFamily="2" charset="-122"/>
                <a:ea typeface="宋体" pitchFamily="2" charset="-122"/>
              </a:rPr>
              <a:t>20 </a:t>
            </a:r>
            <a:r>
              <a:rPr kumimoji="1" lang="zh-CN" altLang="en-US" sz="2400" b="1">
                <a:latin typeface="宋体" pitchFamily="2" charset="-122"/>
                <a:ea typeface="宋体" pitchFamily="2" charset="-122"/>
              </a:rPr>
              <a:t>个字</a:t>
            </a:r>
            <a:r>
              <a:rPr kumimoji="1" lang="zh-CN" altLang="en-US" sz="2400" b="1" smtClean="0">
                <a:latin typeface="宋体" pitchFamily="2" charset="-122"/>
                <a:ea typeface="宋体" pitchFamily="2" charset="-122"/>
              </a:rPr>
              <a:t>。</a:t>
            </a:r>
            <a:endParaRPr kumimoji="1" lang="en-US" altLang="zh-CN" sz="2400" b="1"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嗯，我准备收你那个 </a:t>
            </a:r>
            <a:r>
              <a:rPr kumimoji="1" lang="en-US" altLang="zh-CN" sz="2400" b="1">
                <a:latin typeface="宋体" pitchFamily="2" charset="-122"/>
                <a:ea typeface="宋体" pitchFamily="2" charset="-122"/>
              </a:rPr>
              <a:t>10 </a:t>
            </a:r>
            <a:r>
              <a:rPr kumimoji="1" lang="zh-CN" altLang="en-US" sz="2400" b="1">
                <a:latin typeface="宋体" pitchFamily="2" charset="-122"/>
                <a:ea typeface="宋体" pitchFamily="2" charset="-122"/>
              </a:rPr>
              <a:t>秒时长，</a:t>
            </a:r>
            <a:r>
              <a:rPr kumimoji="1" lang="en-US" altLang="zh-CN" sz="2400" b="1">
                <a:latin typeface="宋体" pitchFamily="2" charset="-122"/>
                <a:ea typeface="宋体" pitchFamily="2" charset="-122"/>
              </a:rPr>
              <a:t>20 </a:t>
            </a:r>
            <a:r>
              <a:rPr kumimoji="1" lang="zh-CN" altLang="en-US" sz="2400" b="1">
                <a:latin typeface="宋体" pitchFamily="2" charset="-122"/>
                <a:ea typeface="宋体" pitchFamily="2" charset="-122"/>
              </a:rPr>
              <a:t>个字的笑话了</a:t>
            </a:r>
            <a:r>
              <a:rPr kumimoji="1" lang="zh-CN" altLang="en-US" sz="2400" b="1" smtClean="0">
                <a:latin typeface="宋体" pitchFamily="2" charset="-122"/>
                <a:ea typeface="宋体" pitchFamily="2" charset="-122"/>
              </a:rPr>
              <a:t>。</a:t>
            </a:r>
            <a:endParaRPr kumimoji="1" lang="en-US" altLang="zh-CN" sz="2400" b="1" smtClean="0">
              <a:latin typeface="宋体" pitchFamily="2" charset="-122"/>
              <a:ea typeface="宋体" pitchFamily="2" charset="-122"/>
            </a:endParaRPr>
          </a:p>
          <a:p>
            <a:pPr>
              <a:spcBef>
                <a:spcPts val="1200"/>
              </a:spcBef>
              <a:buClr>
                <a:schemeClr val="tx2"/>
              </a:buClr>
              <a:buSzPct val="75000"/>
              <a:buNone/>
              <a:defRPr/>
            </a:pPr>
            <a:r>
              <a:rPr kumimoji="1" lang="zh-CN" altLang="en-US" sz="2400" b="1">
                <a:latin typeface="宋体" pitchFamily="2" charset="-122"/>
                <a:ea typeface="宋体" pitchFamily="2" charset="-122"/>
              </a:rPr>
              <a:t>抱歉，你的连接超时了。你好，你想听 </a:t>
            </a:r>
            <a:r>
              <a:rPr kumimoji="1" lang="en-US" altLang="zh-CN" sz="2400" b="1">
                <a:latin typeface="宋体" pitchFamily="2" charset="-122"/>
                <a:ea typeface="宋体" pitchFamily="2" charset="-122"/>
              </a:rPr>
              <a:t>TCP </a:t>
            </a:r>
            <a:r>
              <a:rPr kumimoji="1" lang="zh-CN" altLang="en-US" sz="2400" b="1">
                <a:latin typeface="宋体" pitchFamily="2" charset="-122"/>
                <a:ea typeface="宋体" pitchFamily="2" charset="-122"/>
              </a:rPr>
              <a:t>的笑话么 </a:t>
            </a:r>
            <a:r>
              <a:rPr kumimoji="1" lang="zh-CN" altLang="en-US" sz="2400" b="1" smtClean="0">
                <a:latin typeface="宋体" pitchFamily="2" charset="-122"/>
                <a:ea typeface="宋体" pitchFamily="2" charset="-122"/>
              </a:rPr>
              <a:t>。</a:t>
            </a:r>
            <a:endParaRPr kumimoji="1" lang="en-US" altLang="zh-CN" sz="2400" b="1" smtClean="0">
              <a:latin typeface="宋体" pitchFamily="2" charset="-122"/>
              <a:ea typeface="宋体" pitchFamily="2" charset="-122"/>
            </a:endParaRPr>
          </a:p>
        </p:txBody>
      </p:sp>
    </p:spTree>
    <p:extLst>
      <p:ext uri="{BB962C8B-B14F-4D97-AF65-F5344CB8AC3E}">
        <p14:creationId xmlns:p14="http://schemas.microsoft.com/office/powerpoint/2010/main" val="10545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ssolv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ssolv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dissolv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dissolve">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44</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User Datagram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UDP</a:t>
            </a:r>
            <a:endParaRPr lang="en-US" altLang="zh-CN" dirty="0" smtClean="0"/>
          </a:p>
          <a:p>
            <a:pPr lvl="1"/>
            <a:r>
              <a:rPr lang="zh-CN" altLang="en-US" smtClean="0">
                <a:latin typeface="Times New Roman" pitchFamily="18" charset="0"/>
                <a:cs typeface="Times New Roman" pitchFamily="18" charset="0"/>
              </a:rPr>
              <a:t>非连接方式</a:t>
            </a:r>
          </a:p>
          <a:p>
            <a:pPr lvl="1">
              <a:spcBef>
                <a:spcPts val="1200"/>
              </a:spcBef>
            </a:pPr>
            <a:r>
              <a:rPr lang="zh-CN" altLang="en-US" smtClean="0">
                <a:latin typeface="Times New Roman" pitchFamily="18" charset="0"/>
                <a:cs typeface="Times New Roman" pitchFamily="18" charset="0"/>
              </a:rPr>
              <a:t>消息被拆分为一个个数据包</a:t>
            </a:r>
            <a:r>
              <a:rPr lang="en-US" altLang="zh-CN" smtClean="0">
                <a:latin typeface="Times New Roman" pitchFamily="18" charset="0"/>
                <a:cs typeface="Times New Roman" pitchFamily="18" charset="0"/>
              </a:rPr>
              <a:t>datagram</a:t>
            </a:r>
            <a:r>
              <a:rPr lang="zh-CN" altLang="en-US" smtClean="0">
                <a:latin typeface="Times New Roman" pitchFamily="18" charset="0"/>
                <a:cs typeface="Times New Roman" pitchFamily="18" charset="0"/>
              </a:rPr>
              <a:t>，各自独立地在网络层传输</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不可靠，但速度快。上层应用程序必须自己处理丢包的情形</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应用：</a:t>
            </a:r>
            <a:r>
              <a:rPr lang="en-US" altLang="zh-CN" smtClean="0">
                <a:latin typeface="Times New Roman" pitchFamily="18" charset="0"/>
                <a:cs typeface="Times New Roman" pitchFamily="18" charset="0"/>
              </a:rPr>
              <a:t>ping</a:t>
            </a:r>
            <a:r>
              <a:rPr lang="zh-CN" altLang="en-US" smtClean="0">
                <a:latin typeface="Times New Roman" pitchFamily="18" charset="0"/>
                <a:cs typeface="Times New Roman" pitchFamily="18" charset="0"/>
              </a:rPr>
              <a:t>、流媒体、在线游戏等</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关于</a:t>
            </a:r>
            <a:r>
              <a:rPr lang="en-US" altLang="zh-CN" smtClean="0"/>
              <a:t>UDP</a:t>
            </a:r>
            <a:r>
              <a:rPr lang="zh-CN" altLang="en-US" smtClean="0"/>
              <a:t>的笑话</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45</a:t>
            </a:fld>
            <a:endParaRPr lang="en-US" altLang="zh-CN"/>
          </a:p>
        </p:txBody>
      </p:sp>
      <p:sp>
        <p:nvSpPr>
          <p:cNvPr id="9" name="Rectangle 4"/>
          <p:cNvSpPr>
            <a:spLocks noChangeArrowheads="1"/>
          </p:cNvSpPr>
          <p:nvPr/>
        </p:nvSpPr>
        <p:spPr bwMode="auto">
          <a:xfrm>
            <a:off x="1524000" y="2438400"/>
            <a:ext cx="6858000" cy="1477328"/>
          </a:xfrm>
          <a:prstGeom prst="rect">
            <a:avLst/>
          </a:prstGeom>
          <a:noFill/>
          <a:ln w="9525">
            <a:noFill/>
            <a:miter lim="800000"/>
            <a:headEnd/>
            <a:tailEnd/>
          </a:ln>
          <a:effectLst/>
        </p:spPr>
        <p:txBody>
          <a:bodyPr wrap="square">
            <a:spAutoFit/>
          </a:bodyPr>
          <a:lstStyle/>
          <a:p>
            <a:pPr>
              <a:spcBef>
                <a:spcPts val="1200"/>
              </a:spcBef>
              <a:buClr>
                <a:schemeClr val="tx2"/>
              </a:buClr>
              <a:buSzPct val="75000"/>
              <a:buNone/>
              <a:defRPr/>
            </a:pPr>
            <a:r>
              <a:rPr kumimoji="1" lang="en-US" altLang="zh-CN" sz="4000" b="1" smtClean="0">
                <a:latin typeface="Times New Roman" pitchFamily="18" charset="0"/>
                <a:ea typeface="宋体" pitchFamily="2" charset="-122"/>
                <a:cs typeface="Times New Roman" pitchFamily="18" charset="0"/>
              </a:rPr>
              <a:t>I'm </a:t>
            </a:r>
            <a:r>
              <a:rPr kumimoji="1" lang="en-US" altLang="zh-CN" sz="4000" b="1">
                <a:latin typeface="Times New Roman" pitchFamily="18" charset="0"/>
                <a:ea typeface="宋体" pitchFamily="2" charset="-122"/>
                <a:cs typeface="Times New Roman" pitchFamily="18" charset="0"/>
              </a:rPr>
              <a:t>telling a UDP </a:t>
            </a:r>
            <a:r>
              <a:rPr kumimoji="1" lang="en-US" altLang="zh-CN" sz="4000" b="1" smtClean="0">
                <a:latin typeface="Times New Roman" pitchFamily="18" charset="0"/>
                <a:ea typeface="宋体" pitchFamily="2" charset="-122"/>
                <a:cs typeface="Times New Roman" pitchFamily="18" charset="0"/>
              </a:rPr>
              <a:t>joke</a:t>
            </a:r>
            <a:r>
              <a:rPr kumimoji="1" lang="en-US" altLang="zh-CN" sz="4000" b="1">
                <a:latin typeface="Times New Roman" pitchFamily="18" charset="0"/>
                <a:ea typeface="宋体" pitchFamily="2" charset="-122"/>
                <a:cs typeface="Times New Roman" pitchFamily="18" charset="0"/>
              </a:rPr>
              <a:t>,</a:t>
            </a:r>
            <a:r>
              <a:rPr kumimoji="1" lang="en-US" altLang="zh-CN" sz="4000" b="1" smtClean="0">
                <a:latin typeface="Times New Roman" pitchFamily="18" charset="0"/>
                <a:ea typeface="宋体" pitchFamily="2" charset="-122"/>
                <a:cs typeface="Times New Roman" pitchFamily="18" charset="0"/>
              </a:rPr>
              <a:t> </a:t>
            </a:r>
          </a:p>
          <a:p>
            <a:pPr>
              <a:spcBef>
                <a:spcPts val="1200"/>
              </a:spcBef>
              <a:buClr>
                <a:schemeClr val="tx2"/>
              </a:buClr>
              <a:buSzPct val="75000"/>
              <a:buNone/>
              <a:defRPr/>
            </a:pPr>
            <a:r>
              <a:rPr kumimoji="1" lang="en-US" altLang="zh-CN" sz="4000" b="1" smtClean="0">
                <a:latin typeface="Times New Roman" pitchFamily="18" charset="0"/>
                <a:ea typeface="宋体" pitchFamily="2" charset="-122"/>
                <a:cs typeface="Times New Roman" pitchFamily="18" charset="0"/>
              </a:rPr>
              <a:t>but </a:t>
            </a:r>
            <a:r>
              <a:rPr kumimoji="1" lang="en-US" altLang="zh-CN" sz="4000" b="1">
                <a:latin typeface="Times New Roman" pitchFamily="18" charset="0"/>
                <a:ea typeface="宋体" pitchFamily="2" charset="-122"/>
                <a:cs typeface="Times New Roman" pitchFamily="18" charset="0"/>
              </a:rPr>
              <a:t>you may not get </a:t>
            </a:r>
            <a:r>
              <a:rPr kumimoji="1" lang="en-US" altLang="zh-CN" sz="4000" b="1" smtClean="0">
                <a:latin typeface="Times New Roman" pitchFamily="18" charset="0"/>
                <a:ea typeface="宋体" pitchFamily="2" charset="-122"/>
                <a:cs typeface="Times New Roman" pitchFamily="18" charset="0"/>
              </a:rPr>
              <a:t>it.</a:t>
            </a:r>
            <a:endParaRPr kumimoji="1" lang="en-US" altLang="zh-CN" sz="4000" b="1" dirty="0" smtClean="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88161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java.net.Socket</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46</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java.net.Socket</a:t>
            </a:r>
            <a:r>
              <a:rPr lang="zh-CN" altLang="en-US" smtClean="0">
                <a:latin typeface="Times New Roman" pitchFamily="18" charset="0"/>
                <a:cs typeface="Times New Roman" pitchFamily="18" charset="0"/>
              </a:rPr>
              <a:t>类执行</a:t>
            </a:r>
            <a:r>
              <a:rPr lang="en-US" altLang="zh-CN" smtClean="0">
                <a:latin typeface="Times New Roman" pitchFamily="18" charset="0"/>
                <a:cs typeface="Times New Roman" pitchFamily="18" charset="0"/>
              </a:rPr>
              <a:t>4</a:t>
            </a:r>
            <a:r>
              <a:rPr lang="zh-CN" altLang="en-US" smtClean="0">
                <a:latin typeface="Times New Roman" pitchFamily="18" charset="0"/>
                <a:cs typeface="Times New Roman" pitchFamily="18" charset="0"/>
              </a:rPr>
              <a:t>个基本操作</a:t>
            </a:r>
            <a:endParaRPr lang="en-US" altLang="zh-CN" dirty="0" smtClean="0"/>
          </a:p>
          <a:p>
            <a:pPr lvl="1"/>
            <a:r>
              <a:rPr lang="zh-CN" altLang="en-US" smtClean="0">
                <a:latin typeface="Times New Roman" pitchFamily="18" charset="0"/>
                <a:cs typeface="Times New Roman" pitchFamily="18" charset="0"/>
              </a:rPr>
              <a:t>连接到一台远程计算机</a:t>
            </a:r>
          </a:p>
          <a:p>
            <a:pPr lvl="1">
              <a:spcBef>
                <a:spcPts val="1200"/>
              </a:spcBef>
            </a:pPr>
            <a:r>
              <a:rPr lang="zh-CN" altLang="en-US" smtClean="0">
                <a:latin typeface="Times New Roman" pitchFamily="18" charset="0"/>
                <a:cs typeface="Times New Roman" pitchFamily="18" charset="0"/>
              </a:rPr>
              <a:t>发送数据</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接收数据</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关闭连接</a:t>
            </a:r>
            <a:endParaRPr lang="en-US" altLang="zh-CN"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构造方法</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47</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zh-CN" altLang="en-US" smtClean="0">
                <a:latin typeface="Times New Roman" pitchFamily="18" charset="0"/>
                <a:cs typeface="Times New Roman" pitchFamily="18" charset="0"/>
              </a:rPr>
              <a:t>构造方法</a:t>
            </a:r>
            <a:endParaRPr lang="en-US" altLang="zh-CN" dirty="0" smtClean="0"/>
          </a:p>
          <a:p>
            <a:pPr lvl="1"/>
            <a:r>
              <a:rPr lang="zh-CN" altLang="en-US" smtClean="0">
                <a:latin typeface="Times New Roman" pitchFamily="18" charset="0"/>
                <a:cs typeface="Times New Roman" pitchFamily="18" charset="0"/>
              </a:rPr>
              <a:t>创建一个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对象，并试图连接到目标地址</a:t>
            </a:r>
            <a:r>
              <a:rPr lang="en-US" altLang="zh-CN" smtClean="0">
                <a:latin typeface="Times New Roman" pitchFamily="18" charset="0"/>
                <a:cs typeface="Times New Roman" pitchFamily="18" charset="0"/>
              </a:rPr>
              <a:t>addr</a:t>
            </a:r>
            <a:r>
              <a:rPr lang="zh-CN" altLang="en-US" smtClean="0">
                <a:latin typeface="Times New Roman" pitchFamily="18" charset="0"/>
                <a:cs typeface="Times New Roman" pitchFamily="18" charset="0"/>
              </a:rPr>
              <a:t>和端口</a:t>
            </a:r>
            <a:r>
              <a:rPr lang="en-US" altLang="zh-CN" smtClean="0">
                <a:latin typeface="Times New Roman" pitchFamily="18" charset="0"/>
                <a:cs typeface="Times New Roman" pitchFamily="18" charset="0"/>
              </a:rPr>
              <a:t>port</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184150" y="3521641"/>
            <a:ext cx="8807450" cy="2574359"/>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400" b="1">
                <a:solidFill>
                  <a:srgbClr val="973095"/>
                </a:solidFill>
                <a:latin typeface="Times New Roman" pitchFamily="18" charset="0"/>
                <a:ea typeface="宋体" pitchFamily="2" charset="-122"/>
              </a:rPr>
              <a:t>Socket()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Socket(InetAddress </a:t>
            </a:r>
            <a:r>
              <a:rPr lang="en-US" altLang="zh-CN" sz="2400" b="1" smtClean="0">
                <a:solidFill>
                  <a:srgbClr val="973095"/>
                </a:solidFill>
                <a:latin typeface="Times New Roman" pitchFamily="18" charset="0"/>
                <a:ea typeface="宋体" pitchFamily="2" charset="-122"/>
              </a:rPr>
              <a:t>addr, </a:t>
            </a:r>
            <a:r>
              <a:rPr lang="en-US" altLang="zh-CN" sz="2400" b="1">
                <a:solidFill>
                  <a:srgbClr val="973095"/>
                </a:solidFill>
                <a:latin typeface="Times New Roman" pitchFamily="18" charset="0"/>
                <a:ea typeface="宋体" pitchFamily="2" charset="-122"/>
              </a:rPr>
              <a:t>int port)</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Socket(InetAddress </a:t>
            </a:r>
            <a:r>
              <a:rPr lang="en-US" altLang="zh-CN" sz="2400" b="1" smtClean="0">
                <a:solidFill>
                  <a:srgbClr val="973095"/>
                </a:solidFill>
                <a:latin typeface="Times New Roman" pitchFamily="18" charset="0"/>
                <a:ea typeface="宋体" pitchFamily="2" charset="-122"/>
              </a:rPr>
              <a:t>addr, </a:t>
            </a:r>
            <a:r>
              <a:rPr lang="en-US" altLang="zh-CN" sz="2400" b="1">
                <a:solidFill>
                  <a:srgbClr val="973095"/>
                </a:solidFill>
                <a:latin typeface="Times New Roman" pitchFamily="18" charset="0"/>
                <a:ea typeface="宋体" pitchFamily="2" charset="-122"/>
              </a:rPr>
              <a:t>int port, InetAddress localAddr, int localPort)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Socket(String host, int port) </a:t>
            </a:r>
          </a:p>
          <a:p>
            <a:pPr>
              <a:lnSpc>
                <a:spcPct val="70000"/>
              </a:lnSpc>
              <a:spcBef>
                <a:spcPts val="1800"/>
              </a:spcBef>
              <a:buNone/>
            </a:pPr>
            <a:r>
              <a:rPr lang="en-US" altLang="zh-CN" sz="2400" b="1">
                <a:solidFill>
                  <a:srgbClr val="973095"/>
                </a:solidFill>
                <a:latin typeface="Times New Roman" pitchFamily="18" charset="0"/>
                <a:ea typeface="宋体" pitchFamily="2" charset="-122"/>
              </a:rPr>
              <a:t>Socket(String host, int port, InetAddress localAddr, int localPort)</a:t>
            </a:r>
            <a:endParaRPr lang="zh-CN" altLang="en-US" sz="2400" b="1">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读写数据</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48</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zh-CN" altLang="en-US" smtClean="0"/>
              <a:t>读、写数据</a:t>
            </a:r>
            <a:endParaRPr lang="en-US" altLang="zh-CN" dirty="0" smtClean="0"/>
          </a:p>
          <a:p>
            <a:pPr lvl="1"/>
            <a:r>
              <a:rPr lang="en-US" altLang="zh-CN" smtClean="0">
                <a:latin typeface="Times New Roman" pitchFamily="18" charset="0"/>
                <a:cs typeface="Times New Roman" pitchFamily="18" charset="0"/>
              </a:rPr>
              <a:t>getInputStream()</a:t>
            </a:r>
            <a:r>
              <a:rPr lang="zh-CN" altLang="en-US" smtClean="0">
                <a:latin typeface="Times New Roman" pitchFamily="18" charset="0"/>
                <a:cs typeface="Times New Roman" pitchFamily="18" charset="0"/>
              </a:rPr>
              <a:t>方法返回一个</a:t>
            </a:r>
            <a:r>
              <a:rPr lang="en-US" altLang="zh-CN" smtClean="0">
                <a:latin typeface="Times New Roman" pitchFamily="18" charset="0"/>
                <a:cs typeface="Times New Roman" pitchFamily="18" charset="0"/>
              </a:rPr>
              <a:t>InputStream</a:t>
            </a:r>
            <a:r>
              <a:rPr lang="zh-CN" altLang="en-US" smtClean="0">
                <a:latin typeface="Times New Roman" pitchFamily="18" charset="0"/>
                <a:cs typeface="Times New Roman" pitchFamily="18" charset="0"/>
              </a:rPr>
              <a:t>对象，可从</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读入数据</a:t>
            </a:r>
            <a:endParaRPr lang="en-US" altLang="zh-CN" smtClean="0">
              <a:latin typeface="Times New Roman" pitchFamily="18" charset="0"/>
              <a:cs typeface="Times New Roman" pitchFamily="18" charset="0"/>
            </a:endParaRPr>
          </a:p>
          <a:p>
            <a:pPr lvl="1"/>
            <a:r>
              <a:rPr lang="en-US" altLang="zh-CN" smtClean="0">
                <a:latin typeface="Times New Roman" pitchFamily="18" charset="0"/>
                <a:cs typeface="Times New Roman" pitchFamily="18" charset="0"/>
              </a:rPr>
              <a:t>getOutputStream()</a:t>
            </a:r>
            <a:r>
              <a:rPr lang="zh-CN" altLang="en-US" smtClean="0">
                <a:latin typeface="Times New Roman" pitchFamily="18" charset="0"/>
                <a:cs typeface="Times New Roman" pitchFamily="18" charset="0"/>
              </a:rPr>
              <a:t>方法返回一个</a:t>
            </a:r>
            <a:r>
              <a:rPr lang="en-US" altLang="zh-CN" smtClean="0">
                <a:latin typeface="Times New Roman" pitchFamily="18" charset="0"/>
                <a:cs typeface="Times New Roman" pitchFamily="18" charset="0"/>
              </a:rPr>
              <a:t>OutputStream</a:t>
            </a:r>
            <a:r>
              <a:rPr lang="zh-CN" altLang="en-US" smtClean="0">
                <a:latin typeface="Times New Roman" pitchFamily="18" charset="0"/>
                <a:cs typeface="Times New Roman" pitchFamily="18" charset="0"/>
              </a:rPr>
              <a:t>对象，可向</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写入数据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checkerboard(across)">
                                      <p:cBhvr>
                                        <p:cTn id="11" dur="500"/>
                                        <p:tgtEl>
                                          <p:spTgt spid="5">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java.net.ServerSocket</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49</a:t>
            </a:fld>
            <a:endParaRPr lang="en-US" altLang="zh-CN" dirty="0"/>
          </a:p>
        </p:txBody>
      </p:sp>
      <p:sp>
        <p:nvSpPr>
          <p:cNvPr id="5" name="内容占位符 2"/>
          <p:cNvSpPr>
            <a:spLocks noGrp="1"/>
          </p:cNvSpPr>
          <p:nvPr>
            <p:ph idx="1"/>
          </p:nvPr>
        </p:nvSpPr>
        <p:spPr>
          <a:xfrm>
            <a:off x="685800" y="1295400"/>
            <a:ext cx="7772400" cy="5029200"/>
          </a:xfrm>
        </p:spPr>
        <p:txBody>
          <a:bodyPr/>
          <a:lstStyle/>
          <a:p>
            <a:pPr>
              <a:spcBef>
                <a:spcPts val="1800"/>
              </a:spcBef>
            </a:pPr>
            <a:r>
              <a:rPr lang="en-US" altLang="zh-CN" smtClean="0">
                <a:latin typeface="Times New Roman" pitchFamily="18" charset="0"/>
                <a:cs typeface="Times New Roman" pitchFamily="18" charset="0"/>
              </a:rPr>
              <a:t>java.net.ServerSocket</a:t>
            </a:r>
            <a:r>
              <a:rPr lang="zh-CN" altLang="en-US" smtClean="0">
                <a:latin typeface="Times New Roman" pitchFamily="18" charset="0"/>
                <a:cs typeface="Times New Roman" pitchFamily="18" charset="0"/>
              </a:rPr>
              <a:t>类表示一个服务器</a:t>
            </a:r>
            <a:r>
              <a:rPr lang="en-US" altLang="zh-CN" smtClean="0">
                <a:latin typeface="Times New Roman" pitchFamily="18" charset="0"/>
                <a:cs typeface="Times New Roman" pitchFamily="18" charset="0"/>
              </a:rPr>
              <a:t>socket</a:t>
            </a:r>
          </a:p>
          <a:p>
            <a:pPr>
              <a:spcBef>
                <a:spcPts val="1200"/>
              </a:spcBef>
            </a:pPr>
            <a:r>
              <a:rPr lang="zh-CN" altLang="en-US" smtClean="0">
                <a:latin typeface="Times New Roman" pitchFamily="18" charset="0"/>
                <a:cs typeface="Times New Roman" pitchFamily="18" charset="0"/>
              </a:rPr>
              <a:t>构造方法</a:t>
            </a:r>
            <a:r>
              <a:rPr lang="en-US" altLang="zh-CN" smtClean="0">
                <a:latin typeface="Times New Roman" pitchFamily="18" charset="0"/>
                <a:cs typeface="Times New Roman" pitchFamily="18" charset="0"/>
              </a:rPr>
              <a:t>ServerSocket(int </a:t>
            </a:r>
            <a:r>
              <a:rPr lang="en-US" altLang="zh-CN" i="1" smtClean="0">
                <a:latin typeface="Times New Roman" pitchFamily="18" charset="0"/>
                <a:cs typeface="Times New Roman" pitchFamily="18" charset="0"/>
              </a:rPr>
              <a:t>port</a:t>
            </a:r>
            <a:r>
              <a:rPr lang="en-US" altLang="zh-CN" smtClean="0">
                <a:latin typeface="Times New Roman" pitchFamily="18" charset="0"/>
                <a:cs typeface="Times New Roman" pitchFamily="18" charset="0"/>
              </a:rPr>
              <a:t>)</a:t>
            </a:r>
          </a:p>
          <a:p>
            <a:pPr lvl="1">
              <a:spcBef>
                <a:spcPts val="1200"/>
              </a:spcBef>
            </a:pPr>
            <a:r>
              <a:rPr lang="zh-CN" altLang="en-US" smtClean="0">
                <a:latin typeface="Times New Roman" pitchFamily="18" charset="0"/>
                <a:cs typeface="Times New Roman" pitchFamily="18" charset="0"/>
              </a:rPr>
              <a:t>让进程监听端口</a:t>
            </a:r>
            <a:r>
              <a:rPr lang="en-US" altLang="zh-CN" i="1" smtClean="0">
                <a:latin typeface="Times New Roman" pitchFamily="18" charset="0"/>
                <a:cs typeface="Times New Roman" pitchFamily="18" charset="0"/>
              </a:rPr>
              <a:t>port</a:t>
            </a:r>
            <a:r>
              <a:rPr lang="zh-CN" altLang="en-US" smtClean="0">
                <a:latin typeface="Times New Roman" pitchFamily="18" charset="0"/>
                <a:cs typeface="Times New Roman" pitchFamily="18" charset="0"/>
              </a:rPr>
              <a:t>上是否有连接</a:t>
            </a:r>
            <a:endParaRPr lang="en-US" altLang="zh-CN" smtClean="0">
              <a:latin typeface="Times New Roman" pitchFamily="18" charset="0"/>
              <a:cs typeface="Times New Roman" pitchFamily="18" charset="0"/>
            </a:endParaRPr>
          </a:p>
          <a:p>
            <a:pPr>
              <a:spcBef>
                <a:spcPts val="1200"/>
              </a:spcBef>
            </a:pPr>
            <a:r>
              <a:rPr lang="en-US" altLang="zh-CN" smtClean="0">
                <a:latin typeface="Times New Roman" pitchFamily="18" charset="0"/>
                <a:cs typeface="Times New Roman" pitchFamily="18" charset="0"/>
              </a:rPr>
              <a:t>accept()</a:t>
            </a:r>
            <a:r>
              <a:rPr lang="zh-CN" altLang="en-US" smtClean="0"/>
              <a:t>方法</a:t>
            </a:r>
            <a:endParaRPr lang="en-US" altLang="zh-CN" dirty="0" smtClean="0"/>
          </a:p>
          <a:p>
            <a:pPr lvl="1">
              <a:spcBef>
                <a:spcPts val="600"/>
              </a:spcBef>
            </a:pPr>
            <a:r>
              <a:rPr lang="zh-CN" altLang="en-US" smtClean="0">
                <a:latin typeface="Times New Roman" pitchFamily="18" charset="0"/>
                <a:cs typeface="Times New Roman" pitchFamily="18" charset="0"/>
              </a:rPr>
              <a:t>阻塞起来，直到听见其他进程的连接请求。当连接建立后，返回一个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checkerboard(across)">
                                      <p:cBhvr>
                                        <p:cTn id="20" dur="500"/>
                                        <p:tgtEl>
                                          <p:spTgt spid="5">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heckerboard(across)">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一个老段子</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a:t>
            </a:fld>
            <a:endParaRPr lang="en-US" altLang="zh-CN"/>
          </a:p>
        </p:txBody>
      </p:sp>
      <p:sp>
        <p:nvSpPr>
          <p:cNvPr id="9" name="Rectangle 4"/>
          <p:cNvSpPr>
            <a:spLocks noChangeArrowheads="1"/>
          </p:cNvSpPr>
          <p:nvPr/>
        </p:nvSpPr>
        <p:spPr bwMode="auto">
          <a:xfrm>
            <a:off x="838200" y="1371600"/>
            <a:ext cx="7543800" cy="4862870"/>
          </a:xfrm>
          <a:prstGeom prst="rect">
            <a:avLst/>
          </a:prstGeom>
          <a:noFill/>
          <a:ln w="9525">
            <a:noFill/>
            <a:miter lim="800000"/>
            <a:headEnd/>
            <a:tailEnd/>
          </a:ln>
          <a:effectLst/>
        </p:spPr>
        <p:txBody>
          <a:bodyPr wrap="square">
            <a:spAutoFit/>
          </a:bodyPr>
          <a:lstStyle/>
          <a:p>
            <a:pPr>
              <a:spcBef>
                <a:spcPts val="1200"/>
              </a:spcBef>
              <a:buClr>
                <a:schemeClr val="tx2"/>
              </a:buClr>
              <a:buSzPct val="75000"/>
              <a:buNone/>
              <a:defRPr/>
            </a:pPr>
            <a:r>
              <a:rPr kumimoji="1" lang="zh-CN" altLang="en-US" sz="2800" b="1" smtClean="0">
                <a:latin typeface="宋体" pitchFamily="2" charset="-122"/>
                <a:ea typeface="宋体" pitchFamily="2" charset="-122"/>
              </a:rPr>
              <a:t>    据小道消息称，美国窃取了百亿计中国人短信内容。美国总统大喜，命</a:t>
            </a:r>
            <a:r>
              <a:rPr kumimoji="1" lang="en-US" altLang="zh-CN" sz="2800" b="1" smtClean="0">
                <a:latin typeface="宋体" pitchFamily="2" charset="-122"/>
                <a:ea typeface="宋体" pitchFamily="2" charset="-122"/>
              </a:rPr>
              <a:t>FBI</a:t>
            </a:r>
            <a:r>
              <a:rPr kumimoji="1" lang="zh-CN" altLang="en-US" sz="2800" b="1" smtClean="0">
                <a:latin typeface="宋体" pitchFamily="2" charset="-122"/>
                <a:ea typeface="宋体" pitchFamily="2" charset="-122"/>
              </a:rPr>
              <a:t>加紧分析，寻找有价值的信息。</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zh-CN" altLang="en-US" sz="2800" b="1" smtClean="0">
                <a:latin typeface="宋体" pitchFamily="2" charset="-122"/>
                <a:ea typeface="宋体" pitchFamily="2" charset="-122"/>
              </a:rPr>
              <a:t>    经</a:t>
            </a:r>
            <a:r>
              <a:rPr kumimoji="1" lang="en-US" altLang="zh-CN" sz="2800" b="1" smtClean="0">
                <a:latin typeface="宋体" pitchFamily="2" charset="-122"/>
                <a:ea typeface="宋体" pitchFamily="2" charset="-122"/>
              </a:rPr>
              <a:t>FBI</a:t>
            </a:r>
            <a:r>
              <a:rPr kumimoji="1" lang="zh-CN" altLang="en-US" sz="2800" b="1" smtClean="0">
                <a:latin typeface="宋体" pitchFamily="2" charset="-122"/>
                <a:ea typeface="宋体" pitchFamily="2" charset="-122"/>
              </a:rPr>
              <a:t>分析，这些短信中</a:t>
            </a:r>
            <a:r>
              <a:rPr kumimoji="1" lang="en-US" altLang="zh-CN" sz="2800" b="1" smtClean="0">
                <a:latin typeface="宋体" pitchFamily="2" charset="-122"/>
                <a:ea typeface="宋体" pitchFamily="2" charset="-122"/>
              </a:rPr>
              <a:t>35%</a:t>
            </a:r>
            <a:r>
              <a:rPr kumimoji="1" lang="zh-CN" altLang="en-US" sz="2800" b="1" smtClean="0">
                <a:latin typeface="宋体" pitchFamily="2" charset="-122"/>
                <a:ea typeface="宋体" pitchFamily="2" charset="-122"/>
              </a:rPr>
              <a:t>是节日祝福语，</a:t>
            </a:r>
            <a:r>
              <a:rPr kumimoji="1" lang="en-US" altLang="zh-CN" sz="2800" b="1" smtClean="0">
                <a:latin typeface="宋体" pitchFamily="2" charset="-122"/>
                <a:ea typeface="宋体" pitchFamily="2" charset="-122"/>
              </a:rPr>
              <a:t>25%</a:t>
            </a:r>
            <a:r>
              <a:rPr kumimoji="1" lang="zh-CN" altLang="en-US" sz="2800" b="1" smtClean="0">
                <a:latin typeface="宋体" pitchFamily="2" charset="-122"/>
                <a:ea typeface="宋体" pitchFamily="2" charset="-122"/>
              </a:rPr>
              <a:t>是商业广告，</a:t>
            </a:r>
            <a:r>
              <a:rPr kumimoji="1" lang="en-US" altLang="zh-CN" sz="2800" b="1" smtClean="0">
                <a:latin typeface="宋体" pitchFamily="2" charset="-122"/>
                <a:ea typeface="宋体" pitchFamily="2" charset="-122"/>
              </a:rPr>
              <a:t>30%</a:t>
            </a:r>
            <a:r>
              <a:rPr kumimoji="1" lang="zh-CN" altLang="en-US" sz="2800" b="1" smtClean="0">
                <a:latin typeface="宋体" pitchFamily="2" charset="-122"/>
                <a:ea typeface="宋体" pitchFamily="2" charset="-122"/>
              </a:rPr>
              <a:t>是办假证、贷款、复制手机卡监听小三等垃圾信息。 </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en-US" altLang="zh-CN" sz="2800" b="1" smtClean="0">
                <a:latin typeface="宋体" pitchFamily="2" charset="-122"/>
                <a:ea typeface="宋体" pitchFamily="2" charset="-122"/>
              </a:rPr>
              <a:t>    </a:t>
            </a:r>
            <a:r>
              <a:rPr kumimoji="1" lang="zh-CN" altLang="en-US" sz="2800" b="1" smtClean="0">
                <a:latin typeface="宋体" pitchFamily="2" charset="-122"/>
                <a:ea typeface="宋体" pitchFamily="2" charset="-122"/>
              </a:rPr>
              <a:t>总统有一些失望，问：“那剩余的</a:t>
            </a:r>
            <a:r>
              <a:rPr kumimoji="1" lang="en-US" altLang="zh-CN" sz="2800" b="1" smtClean="0">
                <a:latin typeface="宋体" pitchFamily="2" charset="-122"/>
                <a:ea typeface="宋体" pitchFamily="2" charset="-122"/>
              </a:rPr>
              <a:t>10%</a:t>
            </a:r>
            <a:r>
              <a:rPr kumimoji="1" lang="zh-CN" altLang="en-US" sz="2800" b="1" smtClean="0">
                <a:latin typeface="宋体" pitchFamily="2" charset="-122"/>
                <a:ea typeface="宋体" pitchFamily="2" charset="-122"/>
              </a:rPr>
              <a:t>一定很有价值吧？”</a:t>
            </a:r>
            <a:endParaRPr kumimoji="1" lang="en-US" altLang="zh-CN" sz="2800" b="1" smtClean="0">
              <a:latin typeface="宋体" pitchFamily="2" charset="-122"/>
              <a:ea typeface="宋体" pitchFamily="2" charset="-122"/>
            </a:endParaRPr>
          </a:p>
          <a:p>
            <a:pPr>
              <a:spcBef>
                <a:spcPts val="1200"/>
              </a:spcBef>
              <a:buClr>
                <a:schemeClr val="tx2"/>
              </a:buClr>
              <a:buSzPct val="75000"/>
              <a:buNone/>
              <a:defRPr/>
            </a:pPr>
            <a:r>
              <a:rPr kumimoji="1" lang="zh-CN" altLang="en-US" sz="2800" b="1" smtClean="0">
                <a:latin typeface="宋体" pitchFamily="2" charset="-122"/>
                <a:ea typeface="宋体" pitchFamily="2" charset="-122"/>
              </a:rPr>
              <a:t>    情报局长：“报告总统，剩下的都是些荤段子</a:t>
            </a:r>
            <a:r>
              <a:rPr kumimoji="1" lang="en-US" altLang="zh-CN" sz="2800" b="1" smtClean="0">
                <a:latin typeface="宋体" pitchFamily="2" charset="-122"/>
                <a:ea typeface="宋体" pitchFamily="2" charset="-122"/>
              </a:rPr>
              <a:t>……”</a:t>
            </a:r>
            <a:endParaRPr kumimoji="1" lang="zh-CN" altLang="en-US" sz="2800" b="1">
              <a:solidFill>
                <a:schemeClr val="tx1"/>
              </a:solidFill>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无标题.jpg"/>
          <p:cNvPicPr>
            <a:picLocks noChangeAspect="1"/>
          </p:cNvPicPr>
          <p:nvPr/>
        </p:nvPicPr>
        <p:blipFill>
          <a:blip r:embed="rId2" cstate="print"/>
          <a:stretch>
            <a:fillRect/>
          </a:stretch>
        </p:blipFill>
        <p:spPr>
          <a:xfrm>
            <a:off x="1371600" y="1066800"/>
            <a:ext cx="6172200" cy="3669958"/>
          </a:xfrm>
          <a:prstGeom prst="rect">
            <a:avLst/>
          </a:prstGeom>
        </p:spPr>
      </p:pic>
      <p:sp>
        <p:nvSpPr>
          <p:cNvPr id="2" name="标题 1"/>
          <p:cNvSpPr>
            <a:spLocks noGrp="1"/>
          </p:cNvSpPr>
          <p:nvPr>
            <p:ph type="title"/>
          </p:nvPr>
        </p:nvSpPr>
        <p:spPr/>
        <p:txBody>
          <a:bodyPr/>
          <a:lstStyle/>
          <a:p>
            <a:r>
              <a:rPr lang="zh-CN" altLang="en-US" sz="4000" smtClean="0">
                <a:latin typeface="Times New Roman" pitchFamily="18" charset="0"/>
                <a:cs typeface="Times New Roman" pitchFamily="18" charset="0"/>
              </a:rPr>
              <a:t>基于</a:t>
            </a:r>
            <a:r>
              <a:rPr lang="en-US" altLang="zh-CN" sz="4000" smtClean="0">
                <a:latin typeface="Times New Roman" pitchFamily="18" charset="0"/>
                <a:cs typeface="Times New Roman" pitchFamily="18" charset="0"/>
              </a:rPr>
              <a:t>TCP</a:t>
            </a:r>
            <a:r>
              <a:rPr lang="zh-CN" altLang="en-US" sz="4000" smtClean="0">
                <a:latin typeface="Times New Roman" pitchFamily="18" charset="0"/>
                <a:cs typeface="Times New Roman" pitchFamily="18" charset="0"/>
              </a:rPr>
              <a:t>的</a:t>
            </a:r>
            <a:r>
              <a:rPr lang="en-US" altLang="zh-CN" sz="4000" smtClean="0">
                <a:latin typeface="Times New Roman" pitchFamily="18" charset="0"/>
                <a:cs typeface="Times New Roman" pitchFamily="18" charset="0"/>
              </a:rPr>
              <a:t>Socket</a:t>
            </a:r>
            <a:r>
              <a:rPr lang="zh-CN" altLang="en-US" sz="4000" smtClean="0">
                <a:latin typeface="Times New Roman" pitchFamily="18" charset="0"/>
                <a:cs typeface="Times New Roman" pitchFamily="18" charset="0"/>
              </a:rPr>
              <a:t>编程</a:t>
            </a:r>
            <a:endParaRPr lang="zh-CN" altLang="en-US" sz="4000"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50</a:t>
            </a:fld>
            <a:endParaRPr lang="en-US" altLang="zh-CN" dirty="0"/>
          </a:p>
        </p:txBody>
      </p:sp>
      <p:grpSp>
        <p:nvGrpSpPr>
          <p:cNvPr id="36" name="组合 35"/>
          <p:cNvGrpSpPr/>
          <p:nvPr/>
        </p:nvGrpSpPr>
        <p:grpSpPr>
          <a:xfrm>
            <a:off x="710213" y="4632325"/>
            <a:ext cx="6681187" cy="2133600"/>
            <a:chOff x="710213" y="4632325"/>
            <a:chExt cx="6681187" cy="2133600"/>
          </a:xfrm>
        </p:grpSpPr>
        <p:sp>
          <p:nvSpPr>
            <p:cNvPr id="22" name="Rectangle 4"/>
            <p:cNvSpPr>
              <a:spLocks noChangeArrowheads="1"/>
            </p:cNvSpPr>
            <p:nvPr/>
          </p:nvSpPr>
          <p:spPr bwMode="auto">
            <a:xfrm>
              <a:off x="1828800" y="4784725"/>
              <a:ext cx="838200" cy="1981200"/>
            </a:xfrm>
            <a:prstGeom prst="rect">
              <a:avLst/>
            </a:prstGeom>
            <a:solidFill>
              <a:srgbClr val="92D050"/>
            </a:solidFill>
            <a:ln w="12700">
              <a:solidFill>
                <a:schemeClr val="tx1"/>
              </a:solidFill>
              <a:miter lim="800000"/>
              <a:headEnd type="none" w="sm" len="sm"/>
              <a:tailEnd type="none" w="sm" len="sm"/>
            </a:ln>
          </p:spPr>
          <p:txBody>
            <a:bodyPr wrap="none" anchor="ctr"/>
            <a:lstStyle/>
            <a:p>
              <a:pPr algn="ctr">
                <a:buNone/>
              </a:pPr>
              <a:r>
                <a:rPr lang="en-US" altLang="zh-TW"/>
                <a:t>Client</a:t>
              </a:r>
            </a:p>
          </p:txBody>
        </p:sp>
        <p:sp>
          <p:nvSpPr>
            <p:cNvPr id="23" name="Rectangle 5"/>
            <p:cNvSpPr>
              <a:spLocks noChangeArrowheads="1"/>
            </p:cNvSpPr>
            <p:nvPr/>
          </p:nvSpPr>
          <p:spPr bwMode="auto">
            <a:xfrm>
              <a:off x="6553200" y="4632325"/>
              <a:ext cx="838200" cy="2133600"/>
            </a:xfrm>
            <a:prstGeom prst="rect">
              <a:avLst/>
            </a:prstGeom>
            <a:solidFill>
              <a:srgbClr val="92D050"/>
            </a:solidFill>
            <a:ln w="12700">
              <a:solidFill>
                <a:schemeClr val="tx1"/>
              </a:solidFill>
              <a:miter lim="800000"/>
              <a:headEnd type="none" w="sm" len="sm"/>
              <a:tailEnd type="none" w="sm" len="sm"/>
            </a:ln>
          </p:spPr>
          <p:txBody>
            <a:bodyPr wrap="none" anchor="ctr"/>
            <a:lstStyle/>
            <a:p>
              <a:pPr algn="ctr">
                <a:buNone/>
              </a:pPr>
              <a:r>
                <a:rPr lang="en-US" altLang="zh-TW" smtClean="0"/>
                <a:t>Server</a:t>
              </a:r>
              <a:endParaRPr lang="en-US" altLang="zh-TW"/>
            </a:p>
          </p:txBody>
        </p:sp>
        <p:sp>
          <p:nvSpPr>
            <p:cNvPr id="24" name="Rectangle 6"/>
            <p:cNvSpPr>
              <a:spLocks noChangeArrowheads="1"/>
            </p:cNvSpPr>
            <p:nvPr/>
          </p:nvSpPr>
          <p:spPr bwMode="auto">
            <a:xfrm>
              <a:off x="2667000" y="4937125"/>
              <a:ext cx="3886200" cy="15240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buNone/>
              </a:pPr>
              <a:endParaRPr lang="en-US" altLang="zh-CN"/>
            </a:p>
          </p:txBody>
        </p:sp>
        <p:sp>
          <p:nvSpPr>
            <p:cNvPr id="26" name="Line 9"/>
            <p:cNvSpPr>
              <a:spLocks noChangeShapeType="1"/>
            </p:cNvSpPr>
            <p:nvPr/>
          </p:nvSpPr>
          <p:spPr bwMode="auto">
            <a:xfrm>
              <a:off x="2667000" y="4937125"/>
              <a:ext cx="0" cy="1524000"/>
            </a:xfrm>
            <a:prstGeom prst="line">
              <a:avLst/>
            </a:prstGeom>
            <a:noFill/>
            <a:ln w="76200">
              <a:solidFill>
                <a:srgbClr val="B3172D"/>
              </a:solidFill>
              <a:round/>
              <a:headEnd type="none" w="sm" len="sm"/>
              <a:tailEnd type="none" w="sm" len="sm"/>
            </a:ln>
          </p:spPr>
          <p:txBody>
            <a:bodyPr/>
            <a:lstStyle/>
            <a:p>
              <a:pPr>
                <a:buNone/>
              </a:pPr>
              <a:endParaRPr lang="zh-CN" altLang="en-US"/>
            </a:p>
          </p:txBody>
        </p:sp>
        <p:sp>
          <p:nvSpPr>
            <p:cNvPr id="27" name="Line 10"/>
            <p:cNvSpPr>
              <a:spLocks noChangeShapeType="1"/>
            </p:cNvSpPr>
            <p:nvPr/>
          </p:nvSpPr>
          <p:spPr bwMode="auto">
            <a:xfrm>
              <a:off x="6553200" y="4937125"/>
              <a:ext cx="0" cy="1524000"/>
            </a:xfrm>
            <a:prstGeom prst="line">
              <a:avLst/>
            </a:prstGeom>
            <a:noFill/>
            <a:ln w="76200">
              <a:solidFill>
                <a:srgbClr val="B3172D"/>
              </a:solidFill>
              <a:round/>
              <a:headEnd type="none" w="sm" len="sm"/>
              <a:tailEnd type="none" w="sm" len="sm"/>
            </a:ln>
          </p:spPr>
          <p:txBody>
            <a:bodyPr/>
            <a:lstStyle/>
            <a:p>
              <a:pPr>
                <a:buNone/>
              </a:pPr>
              <a:endParaRPr lang="zh-CN" altLang="en-US"/>
            </a:p>
          </p:txBody>
        </p:sp>
        <p:sp>
          <p:nvSpPr>
            <p:cNvPr id="28" name="Line 11"/>
            <p:cNvSpPr>
              <a:spLocks noChangeShapeType="1"/>
            </p:cNvSpPr>
            <p:nvPr/>
          </p:nvSpPr>
          <p:spPr bwMode="auto">
            <a:xfrm flipV="1">
              <a:off x="1555200" y="6087600"/>
              <a:ext cx="1066800" cy="304800"/>
            </a:xfrm>
            <a:prstGeom prst="line">
              <a:avLst/>
            </a:prstGeom>
            <a:noFill/>
            <a:ln w="38100">
              <a:solidFill>
                <a:schemeClr val="accent2"/>
              </a:solidFill>
              <a:round/>
              <a:headEnd type="none" w="sm" len="sm"/>
              <a:tailEnd type="triangle" w="med" len="med"/>
            </a:ln>
          </p:spPr>
          <p:txBody>
            <a:bodyPr/>
            <a:lstStyle/>
            <a:p>
              <a:pPr>
                <a:buNone/>
              </a:pPr>
              <a:endParaRPr lang="zh-CN" altLang="en-US"/>
            </a:p>
          </p:txBody>
        </p:sp>
        <p:sp>
          <p:nvSpPr>
            <p:cNvPr id="29" name="Text Box 12"/>
            <p:cNvSpPr txBox="1">
              <a:spLocks noChangeArrowheads="1"/>
            </p:cNvSpPr>
            <p:nvPr/>
          </p:nvSpPr>
          <p:spPr bwMode="auto">
            <a:xfrm>
              <a:off x="710213" y="6192000"/>
              <a:ext cx="889987" cy="369332"/>
            </a:xfrm>
            <a:prstGeom prst="rect">
              <a:avLst/>
            </a:prstGeom>
            <a:noFill/>
            <a:ln w="12700">
              <a:noFill/>
              <a:miter lim="800000"/>
              <a:headEnd type="none" w="sm" len="sm"/>
              <a:tailEnd type="none" w="sm" len="sm"/>
            </a:ln>
          </p:spPr>
          <p:txBody>
            <a:bodyPr wrap="none">
              <a:spAutoFit/>
            </a:bodyPr>
            <a:lstStyle/>
            <a:p>
              <a:pPr>
                <a:buNone/>
              </a:pPr>
              <a:r>
                <a:rPr lang="en-US" altLang="zh-TW"/>
                <a:t>Socket</a:t>
              </a:r>
            </a:p>
          </p:txBody>
        </p:sp>
        <p:sp>
          <p:nvSpPr>
            <p:cNvPr id="30" name="Line 13"/>
            <p:cNvSpPr>
              <a:spLocks noChangeShapeType="1"/>
            </p:cNvSpPr>
            <p:nvPr/>
          </p:nvSpPr>
          <p:spPr bwMode="auto">
            <a:xfrm>
              <a:off x="2667000" y="6003925"/>
              <a:ext cx="3886200" cy="0"/>
            </a:xfrm>
            <a:prstGeom prst="line">
              <a:avLst/>
            </a:prstGeom>
            <a:noFill/>
            <a:ln w="76200">
              <a:solidFill>
                <a:schemeClr val="tx1"/>
              </a:solidFill>
              <a:round/>
              <a:headEnd type="none" w="sm" len="sm"/>
              <a:tailEnd type="triangle" w="med" len="med"/>
            </a:ln>
          </p:spPr>
          <p:txBody>
            <a:bodyPr/>
            <a:lstStyle/>
            <a:p>
              <a:pPr>
                <a:buNone/>
              </a:pPr>
              <a:endParaRPr lang="zh-CN" altLang="en-US"/>
            </a:p>
          </p:txBody>
        </p:sp>
        <p:sp>
          <p:nvSpPr>
            <p:cNvPr id="31" name="Line 14"/>
            <p:cNvSpPr>
              <a:spLocks noChangeShapeType="1"/>
            </p:cNvSpPr>
            <p:nvPr/>
          </p:nvSpPr>
          <p:spPr bwMode="auto">
            <a:xfrm flipH="1">
              <a:off x="2667000" y="5394325"/>
              <a:ext cx="3886200" cy="0"/>
            </a:xfrm>
            <a:prstGeom prst="line">
              <a:avLst/>
            </a:prstGeom>
            <a:noFill/>
            <a:ln w="76200">
              <a:solidFill>
                <a:schemeClr val="tx1"/>
              </a:solidFill>
              <a:round/>
              <a:headEnd type="none" w="sm" len="sm"/>
              <a:tailEnd type="triangle" w="med" len="med"/>
            </a:ln>
          </p:spPr>
          <p:txBody>
            <a:bodyPr/>
            <a:lstStyle/>
            <a:p>
              <a:pPr>
                <a:buNone/>
              </a:pPr>
              <a:endParaRPr lang="zh-CN" altLang="en-US"/>
            </a:p>
          </p:txBody>
        </p:sp>
        <p:sp>
          <p:nvSpPr>
            <p:cNvPr id="32" name="Text Box 16"/>
            <p:cNvSpPr txBox="1">
              <a:spLocks noChangeArrowheads="1"/>
            </p:cNvSpPr>
            <p:nvPr/>
          </p:nvSpPr>
          <p:spPr bwMode="auto">
            <a:xfrm>
              <a:off x="4876800" y="5546725"/>
              <a:ext cx="1441420" cy="369332"/>
            </a:xfrm>
            <a:prstGeom prst="rect">
              <a:avLst/>
            </a:prstGeom>
            <a:noFill/>
            <a:ln w="12700">
              <a:noFill/>
              <a:miter lim="800000"/>
              <a:headEnd type="none" w="sm" len="sm"/>
              <a:tailEnd type="none" w="sm" len="sm"/>
            </a:ln>
          </p:spPr>
          <p:txBody>
            <a:bodyPr wrap="none">
              <a:spAutoFit/>
            </a:bodyPr>
            <a:lstStyle/>
            <a:p>
              <a:pPr>
                <a:buNone/>
              </a:pPr>
              <a:r>
                <a:rPr lang="en-US" altLang="zh-TW"/>
                <a:t>InputStream</a:t>
              </a:r>
            </a:p>
          </p:txBody>
        </p:sp>
        <p:sp>
          <p:nvSpPr>
            <p:cNvPr id="33" name="Text Box 17"/>
            <p:cNvSpPr txBox="1">
              <a:spLocks noChangeArrowheads="1"/>
            </p:cNvSpPr>
            <p:nvPr/>
          </p:nvSpPr>
          <p:spPr bwMode="auto">
            <a:xfrm>
              <a:off x="2743200" y="4937125"/>
              <a:ext cx="1441420" cy="369332"/>
            </a:xfrm>
            <a:prstGeom prst="rect">
              <a:avLst/>
            </a:prstGeom>
            <a:noFill/>
            <a:ln w="12700">
              <a:noFill/>
              <a:miter lim="800000"/>
              <a:headEnd type="none" w="sm" len="sm"/>
              <a:tailEnd type="none" w="sm" len="sm"/>
            </a:ln>
          </p:spPr>
          <p:txBody>
            <a:bodyPr wrap="none">
              <a:spAutoFit/>
            </a:bodyPr>
            <a:lstStyle/>
            <a:p>
              <a:pPr>
                <a:buNone/>
              </a:pPr>
              <a:r>
                <a:rPr lang="en-US" altLang="zh-TW"/>
                <a:t>InputStream</a:t>
              </a:r>
            </a:p>
          </p:txBody>
        </p:sp>
        <p:sp>
          <p:nvSpPr>
            <p:cNvPr id="34" name="Text Box 18"/>
            <p:cNvSpPr txBox="1">
              <a:spLocks noChangeArrowheads="1"/>
            </p:cNvSpPr>
            <p:nvPr/>
          </p:nvSpPr>
          <p:spPr bwMode="auto">
            <a:xfrm>
              <a:off x="4800600" y="4937125"/>
              <a:ext cx="1620957" cy="369332"/>
            </a:xfrm>
            <a:prstGeom prst="rect">
              <a:avLst/>
            </a:prstGeom>
            <a:noFill/>
            <a:ln w="12700">
              <a:noFill/>
              <a:miter lim="800000"/>
              <a:headEnd type="none" w="sm" len="sm"/>
              <a:tailEnd type="none" w="sm" len="sm"/>
            </a:ln>
          </p:spPr>
          <p:txBody>
            <a:bodyPr wrap="none">
              <a:spAutoFit/>
            </a:bodyPr>
            <a:lstStyle/>
            <a:p>
              <a:pPr>
                <a:buNone/>
              </a:pPr>
              <a:r>
                <a:rPr lang="en-US" altLang="zh-TW"/>
                <a:t>OutputStream</a:t>
              </a:r>
            </a:p>
          </p:txBody>
        </p:sp>
        <p:sp>
          <p:nvSpPr>
            <p:cNvPr id="35" name="Text Box 20"/>
            <p:cNvSpPr txBox="1">
              <a:spLocks noChangeArrowheads="1"/>
            </p:cNvSpPr>
            <p:nvPr/>
          </p:nvSpPr>
          <p:spPr bwMode="auto">
            <a:xfrm>
              <a:off x="2743200" y="5546725"/>
              <a:ext cx="1620957" cy="369332"/>
            </a:xfrm>
            <a:prstGeom prst="rect">
              <a:avLst/>
            </a:prstGeom>
            <a:noFill/>
            <a:ln w="12700">
              <a:noFill/>
              <a:miter lim="800000"/>
              <a:headEnd type="none" w="sm" len="sm"/>
              <a:tailEnd type="none" w="sm" len="sm"/>
            </a:ln>
          </p:spPr>
          <p:txBody>
            <a:bodyPr wrap="none">
              <a:spAutoFit/>
            </a:bodyPr>
            <a:lstStyle/>
            <a:p>
              <a:pPr>
                <a:buNone/>
              </a:pPr>
              <a:r>
                <a:rPr lang="en-US" altLang="zh-TW"/>
                <a:t>OutputStream</a:t>
              </a:r>
            </a:p>
          </p:txBody>
        </p:sp>
      </p:grpSp>
    </p:spTree>
    <p:extLst>
      <p:ext uri="{BB962C8B-B14F-4D97-AF65-F5344CB8AC3E}">
        <p14:creationId xmlns:p14="http://schemas.microsoft.com/office/powerpoint/2010/main" val="10466234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Interaction(1)</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51</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 </a:t>
            </a:r>
            <a:r>
              <a:rPr lang="en-US" altLang="zh-CN" sz="2400">
                <a:solidFill>
                  <a:srgbClr val="C00000"/>
                </a:solidFill>
                <a:latin typeface="Tahoma" pitchFamily="34" charset="0"/>
                <a:ea typeface="宋体" charset="-122"/>
              </a:rPr>
              <a:t>starts by getting ready to receive client connections</a:t>
            </a:r>
            <a:r>
              <a:rPr lang="en-US" altLang="zh-CN" sz="2400" smtClean="0">
                <a:solidFill>
                  <a:srgbClr val="C00000"/>
                </a:solidFill>
                <a:latin typeface="Tahoma" pitchFamily="34" charset="0"/>
                <a:ea typeface="宋体" charset="-122"/>
              </a:rPr>
              <a:t>…</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52</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ServerSocket servSock = new ServerSocket(servPort);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53</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for (;;) {</a:t>
            </a:r>
          </a:p>
          <a:p>
            <a:pPr eaLnBrk="1" hangingPunct="1">
              <a:spcBef>
                <a:spcPct val="0"/>
              </a:spcBef>
              <a:buClrTx/>
              <a:buSzTx/>
              <a:buFontTx/>
              <a:buNone/>
            </a:pPr>
            <a:r>
              <a:rPr lang="en-US" altLang="zh-CN" sz="2400" smtClean="0">
                <a:solidFill>
                  <a:srgbClr val="C00000"/>
                </a:solidFill>
                <a:latin typeface="Tahoma" pitchFamily="34" charset="0"/>
                <a:ea typeface="宋体" charset="-122"/>
              </a:rPr>
              <a:t>    Socket clntSock =   servSock.accept();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Interaction(4)</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54</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Server is now blocked waiting for connection from a client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Interaction(5)</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55</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en-US" altLang="zh-CN" sz="2400" smtClean="0">
                <a:solidFill>
                  <a:srgbClr val="C00000"/>
                </a:solidFill>
                <a:latin typeface="Tahoma" pitchFamily="34" charset="0"/>
                <a:ea typeface="宋体" charset="-122"/>
              </a:rPr>
              <a:t>Later, a client decides to talk to the server…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Interaction(6)</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56</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Socket socket = new Socket(server, servPort);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Interaction(7)</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57</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OutputStream out = socket.getOutputStream(); </a:t>
            </a:r>
          </a:p>
          <a:p>
            <a:pPr eaLnBrk="1" hangingPunct="1">
              <a:spcBef>
                <a:spcPct val="0"/>
              </a:spcBef>
              <a:buClrTx/>
              <a:buSzTx/>
              <a:buFontTx/>
              <a:buNone/>
            </a:pPr>
            <a:r>
              <a:rPr lang="sv-SE" altLang="zh-CN" sz="2400" smtClean="0">
                <a:solidFill>
                  <a:srgbClr val="C00000"/>
                </a:solidFill>
                <a:latin typeface="Tahoma" pitchFamily="34" charset="0"/>
                <a:ea typeface="宋体" charset="-122"/>
              </a:rPr>
              <a:t>out.write(byteBuffer);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Interaction(8)</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58</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Socket clntSock =   servSock.accept();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Interaction(9)</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59</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chemeClr val="tx1"/>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chemeClr val="tx1"/>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830997"/>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InputStream in = clntSock.getInputStream(); </a:t>
            </a:r>
          </a:p>
          <a:p>
            <a:pPr eaLnBrk="1" hangingPunct="1">
              <a:spcBef>
                <a:spcPct val="0"/>
              </a:spcBef>
              <a:buClrTx/>
              <a:buSzTx/>
              <a:buFontTx/>
              <a:buNone/>
            </a:pPr>
            <a:r>
              <a:rPr lang="sv-SE" altLang="zh-CN" sz="2400" smtClean="0">
                <a:solidFill>
                  <a:srgbClr val="C00000"/>
                </a:solidFill>
                <a:latin typeface="Tahoma" pitchFamily="34" charset="0"/>
                <a:ea typeface="宋体" charset="-122"/>
              </a:rPr>
              <a:t>recvMsgSize = in.read(byteBuffer);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什么是网络？</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609600" y="1447800"/>
            <a:ext cx="8001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计算机网络的定义</a:t>
            </a: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用</a:t>
            </a:r>
            <a:r>
              <a:rPr lang="zh-CN" altLang="en-US" sz="3200" b="1" kern="0" smtClean="0">
                <a:solidFill>
                  <a:srgbClr val="973095"/>
                </a:solidFill>
                <a:latin typeface="楷体_GB2312" pitchFamily="49" charset="-122"/>
                <a:ea typeface="楷体_GB2312" pitchFamily="49" charset="-122"/>
              </a:rPr>
              <a:t>通信设备和线路</a:t>
            </a:r>
            <a:r>
              <a:rPr lang="zh-CN" altLang="en-US" sz="3200" b="1" kern="0" smtClean="0">
                <a:latin typeface="楷体_GB2312" pitchFamily="49" charset="-122"/>
                <a:ea typeface="楷体_GB2312" pitchFamily="49" charset="-122"/>
              </a:rPr>
              <a:t>将地理位置不同的一组计算机连接起来，并使用共同的</a:t>
            </a:r>
            <a:r>
              <a:rPr lang="zh-CN" altLang="en-US" sz="3200" b="1" kern="0" smtClean="0">
                <a:solidFill>
                  <a:srgbClr val="973095"/>
                </a:solidFill>
                <a:latin typeface="楷体_GB2312" pitchFamily="49" charset="-122"/>
                <a:ea typeface="楷体_GB2312" pitchFamily="49" charset="-122"/>
              </a:rPr>
              <a:t>协议</a:t>
            </a:r>
            <a:r>
              <a:rPr lang="zh-CN" altLang="en-US" sz="3200" b="1" kern="0" smtClean="0">
                <a:latin typeface="楷体_GB2312" pitchFamily="49" charset="-122"/>
                <a:ea typeface="楷体_GB2312" pitchFamily="49" charset="-122"/>
              </a:rPr>
              <a:t>来交流信息。</a:t>
            </a:r>
          </a:p>
        </p:txBody>
      </p:sp>
      <p:grpSp>
        <p:nvGrpSpPr>
          <p:cNvPr id="5" name="组合 4"/>
          <p:cNvGrpSpPr/>
          <p:nvPr/>
        </p:nvGrpSpPr>
        <p:grpSpPr>
          <a:xfrm>
            <a:off x="2438400" y="3962400"/>
            <a:ext cx="4608512" cy="2320221"/>
            <a:chOff x="4355976" y="3926383"/>
            <a:chExt cx="4608512" cy="2320221"/>
          </a:xfrm>
        </p:grpSpPr>
        <p:pic>
          <p:nvPicPr>
            <p:cNvPr id="7" name="Picture 6" descr="Net_w1"/>
            <p:cNvPicPr>
              <a:picLocks noChangeAspect="1" noChangeArrowheads="1"/>
            </p:cNvPicPr>
            <p:nvPr/>
          </p:nvPicPr>
          <p:blipFill>
            <a:blip r:embed="rId2" cstate="print">
              <a:clrChange>
                <a:clrFrom>
                  <a:srgbClr val="000044"/>
                </a:clrFrom>
                <a:clrTo>
                  <a:srgbClr val="000044">
                    <a:alpha val="0"/>
                  </a:srgbClr>
                </a:clrTo>
              </a:clrChange>
              <a:extLst>
                <a:ext uri="{28A0092B-C50C-407E-A947-70E740481C1C}">
                  <a14:useLocalDpi xmlns:a14="http://schemas.microsoft.com/office/drawing/2010/main" val="0"/>
                </a:ext>
              </a:extLst>
            </a:blip>
            <a:srcRect/>
            <a:stretch>
              <a:fillRect/>
            </a:stretch>
          </p:blipFill>
          <p:spPr bwMode="auto">
            <a:xfrm>
              <a:off x="4692401" y="3957538"/>
              <a:ext cx="4056063" cy="2063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7380312" y="3926383"/>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打印机</a:t>
              </a:r>
              <a:endParaRPr kumimoji="1" lang="zh-CN" altLang="en-US" b="1" dirty="0">
                <a:latin typeface="隶书_GB2312" pitchFamily="2" charset="-122"/>
                <a:ea typeface="幼圆" pitchFamily="49" charset="-122"/>
              </a:endParaRPr>
            </a:p>
          </p:txBody>
        </p:sp>
        <p:sp>
          <p:nvSpPr>
            <p:cNvPr id="9" name="Rectangle 10"/>
            <p:cNvSpPr>
              <a:spLocks noChangeArrowheads="1"/>
            </p:cNvSpPr>
            <p:nvPr/>
          </p:nvSpPr>
          <p:spPr bwMode="auto">
            <a:xfrm>
              <a:off x="5004048" y="5867980"/>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邮件服务器</a:t>
              </a:r>
              <a:endParaRPr kumimoji="1" lang="zh-CN" altLang="en-US" b="1" dirty="0">
                <a:latin typeface="隶书_GB2312" pitchFamily="2" charset="-122"/>
                <a:ea typeface="幼圆" pitchFamily="49" charset="-122"/>
              </a:endParaRPr>
            </a:p>
          </p:txBody>
        </p:sp>
        <p:sp>
          <p:nvSpPr>
            <p:cNvPr id="10" name="Rectangle 10"/>
            <p:cNvSpPr>
              <a:spLocks noChangeArrowheads="1"/>
            </p:cNvSpPr>
            <p:nvPr/>
          </p:nvSpPr>
          <p:spPr bwMode="auto">
            <a:xfrm>
              <a:off x="6393508" y="5877272"/>
              <a:ext cx="15359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en-US" altLang="zh-CN" b="1" dirty="0" smtClean="0">
                  <a:latin typeface="Arial" pitchFamily="34" charset="0"/>
                  <a:ea typeface="幼圆" pitchFamily="49" charset="-122"/>
                  <a:cs typeface="Arial" pitchFamily="34" charset="0"/>
                </a:rPr>
                <a:t>WWW</a:t>
              </a:r>
              <a:r>
                <a:rPr kumimoji="1" lang="zh-CN" altLang="en-US" b="1" dirty="0" smtClean="0">
                  <a:latin typeface="隶书_GB2312" pitchFamily="2" charset="-122"/>
                  <a:ea typeface="幼圆" pitchFamily="49" charset="-122"/>
                </a:rPr>
                <a:t>服务器</a:t>
              </a:r>
              <a:endParaRPr kumimoji="1" lang="zh-CN" altLang="en-US" b="1" dirty="0">
                <a:latin typeface="隶书_GB2312" pitchFamily="2" charset="-122"/>
                <a:ea typeface="幼圆" pitchFamily="49" charset="-122"/>
              </a:endParaRPr>
            </a:p>
          </p:txBody>
        </p:sp>
        <p:sp>
          <p:nvSpPr>
            <p:cNvPr id="11" name="Rectangle 10"/>
            <p:cNvSpPr>
              <a:spLocks noChangeArrowheads="1"/>
            </p:cNvSpPr>
            <p:nvPr/>
          </p:nvSpPr>
          <p:spPr bwMode="auto">
            <a:xfrm>
              <a:off x="7434443" y="550794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客服机</a:t>
              </a:r>
              <a:endParaRPr kumimoji="1" lang="zh-CN" altLang="en-US" b="1" dirty="0">
                <a:latin typeface="隶书_GB2312" pitchFamily="2" charset="-122"/>
                <a:ea typeface="幼圆" pitchFamily="49" charset="-122"/>
              </a:endParaRPr>
            </a:p>
          </p:txBody>
        </p:sp>
        <p:sp>
          <p:nvSpPr>
            <p:cNvPr id="12" name="Rectangle 10"/>
            <p:cNvSpPr>
              <a:spLocks noChangeArrowheads="1"/>
            </p:cNvSpPr>
            <p:nvPr/>
          </p:nvSpPr>
          <p:spPr bwMode="auto">
            <a:xfrm>
              <a:off x="8082515" y="5147900"/>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客服机</a:t>
              </a:r>
              <a:endParaRPr kumimoji="1" lang="zh-CN" altLang="en-US" b="1" dirty="0">
                <a:latin typeface="隶书_GB2312" pitchFamily="2" charset="-122"/>
                <a:ea typeface="幼圆" pitchFamily="49" charset="-122"/>
              </a:endParaRPr>
            </a:p>
          </p:txBody>
        </p:sp>
        <p:sp>
          <p:nvSpPr>
            <p:cNvPr id="13" name="Rectangle 10"/>
            <p:cNvSpPr>
              <a:spLocks noChangeArrowheads="1"/>
            </p:cNvSpPr>
            <p:nvPr/>
          </p:nvSpPr>
          <p:spPr bwMode="auto">
            <a:xfrm>
              <a:off x="5436096" y="471585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传输介质</a:t>
              </a:r>
              <a:endParaRPr kumimoji="1" lang="zh-CN" altLang="en-US" b="1" dirty="0">
                <a:latin typeface="隶书_GB2312" pitchFamily="2" charset="-122"/>
                <a:ea typeface="幼圆" pitchFamily="49" charset="-122"/>
              </a:endParaRPr>
            </a:p>
          </p:txBody>
        </p:sp>
        <p:sp>
          <p:nvSpPr>
            <p:cNvPr id="14" name="Rectangle 10"/>
            <p:cNvSpPr>
              <a:spLocks noChangeArrowheads="1"/>
            </p:cNvSpPr>
            <p:nvPr/>
          </p:nvSpPr>
          <p:spPr bwMode="auto">
            <a:xfrm>
              <a:off x="4355976" y="4211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defTabSz="762000" eaLnBrk="0" hangingPunct="0">
                <a:buNone/>
              </a:pPr>
              <a:r>
                <a:rPr kumimoji="1" lang="zh-CN" altLang="en-US" b="1" dirty="0" smtClean="0">
                  <a:latin typeface="隶书_GB2312" pitchFamily="2" charset="-122"/>
                  <a:ea typeface="幼圆" pitchFamily="49" charset="-122"/>
                </a:rPr>
                <a:t>通信设备</a:t>
              </a:r>
              <a:endParaRPr kumimoji="1" lang="zh-CN" altLang="en-US" b="1" dirty="0">
                <a:latin typeface="隶书_GB2312" pitchFamily="2"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Client/Server Interaction(10)</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60</a:t>
            </a:fld>
            <a:endParaRPr lang="en-US" altLang="zh-CN" dirty="0"/>
          </a:p>
        </p:txBody>
      </p:sp>
      <p:sp>
        <p:nvSpPr>
          <p:cNvPr id="7" name="Rectangle 3"/>
          <p:cNvSpPr txBox="1">
            <a:spLocks noChangeArrowheads="1"/>
          </p:cNvSpPr>
          <p:nvPr/>
        </p:nvSpPr>
        <p:spPr bwMode="auto">
          <a:xfrm>
            <a:off x="228600" y="3505200"/>
            <a:ext cx="38100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33400" marR="0" lvl="0" indent="-533400" algn="ctr"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i="0" u="none" strike="noStrike" kern="0" cap="none" spc="0" normalizeH="0" baseline="0" noProof="0" smtClean="0">
                <a:ln>
                  <a:noFill/>
                </a:ln>
                <a:solidFill>
                  <a:schemeClr val="tx2"/>
                </a:solidFill>
                <a:effectLst/>
                <a:uLnTx/>
                <a:uFillTx/>
                <a:latin typeface="Comic Sans MS" pitchFamily="66" charset="0"/>
                <a:ea typeface="宋体" charset="-122"/>
              </a:rPr>
              <a:t>Client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effectLst/>
                <a:uLnTx/>
                <a:uFillTx/>
                <a:latin typeface="Comic Sans MS" pitchFamily="66" charset="0"/>
                <a:ea typeface="宋体" charset="-122"/>
              </a:rPr>
              <a:t>Communicate</a:t>
            </a:r>
          </a:p>
          <a:p>
            <a:pPr marL="533400" marR="0" lvl="0" indent="-533400" algn="l" defTabSz="914400" rtl="0" eaLnBrk="0" fontAlgn="base" latinLnBrk="0" hangingPunct="0">
              <a:lnSpc>
                <a:spcPct val="100000"/>
              </a:lnSpc>
              <a:spcBef>
                <a:spcPct val="20000"/>
              </a:spcBef>
              <a:spcAft>
                <a:spcPct val="0"/>
              </a:spcAft>
              <a:buClrTx/>
              <a:buSzPct val="90000"/>
              <a:buFont typeface="Wingdings" pitchFamily="2" charset="2"/>
              <a:buAutoNum type="arabicPeriod"/>
              <a:tabLst/>
              <a:defRPr/>
            </a:pPr>
            <a:r>
              <a:rPr kumimoji="0" lang="en-US" altLang="zh-CN" sz="2400" i="0" u="none" strike="noStrike" kern="0" cap="none" spc="0" normalizeH="0" baseline="0" noProof="0" smtClean="0">
                <a:ln>
                  <a:noFill/>
                </a:ln>
                <a:solidFill>
                  <a:srgbClr val="C00000"/>
                </a:solidFill>
                <a:effectLst/>
                <a:uLnTx/>
                <a:uFillTx/>
                <a:latin typeface="Comic Sans MS" pitchFamily="66" charset="0"/>
                <a:ea typeface="宋体" charset="-122"/>
              </a:rPr>
              <a:t>Close the connection</a:t>
            </a:r>
          </a:p>
        </p:txBody>
      </p:sp>
      <p:sp>
        <p:nvSpPr>
          <p:cNvPr id="8" name="Rectangle 4"/>
          <p:cNvSpPr txBox="1">
            <a:spLocks noChangeArrowheads="1"/>
          </p:cNvSpPr>
          <p:nvPr/>
        </p:nvSpPr>
        <p:spPr>
          <a:xfrm>
            <a:off x="4419600" y="3389313"/>
            <a:ext cx="4419600" cy="3011487"/>
          </a:xfrm>
          <a:prstGeom prst="rect">
            <a:avLst/>
          </a:prstGeom>
        </p:spPr>
        <p:txBody>
          <a:bodyPr/>
          <a:lstStyle/>
          <a:p>
            <a:pPr marL="533400" marR="0" lvl="0" indent="-533400" algn="ctr" defTabSz="914400" rtl="0" eaLnBrk="0" fontAlgn="base" latinLnBrk="0" hangingPunct="0">
              <a:lnSpc>
                <a:spcPct val="100000"/>
              </a:lnSpc>
              <a:spcBef>
                <a:spcPct val="20000"/>
              </a:spcBef>
              <a:spcAft>
                <a:spcPct val="0"/>
              </a:spcAft>
              <a:buClrTx/>
              <a:buSzTx/>
              <a:buFont typeface="ZapfDingbats" pitchFamily="82" charset="2"/>
              <a:buNone/>
              <a:tabLst/>
              <a:defRPr/>
            </a:pPr>
            <a:r>
              <a:rPr kumimoji="0" lang="en-US" altLang="zh-CN" sz="2400" i="0" u="none" strike="noStrike" kern="0" cap="none" spc="0" normalizeH="0" baseline="0" noProof="0" smtClean="0">
                <a:ln>
                  <a:noFill/>
                </a:ln>
                <a:solidFill>
                  <a:schemeClr val="tx2"/>
                </a:solidFill>
                <a:uLnTx/>
                <a:uFillTx/>
                <a:latin typeface="Comic Sans MS" pitchFamily="66" charset="0"/>
                <a:ea typeface="宋体" charset="-122"/>
              </a:rPr>
              <a:t>Server</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Create a TCP socket</a:t>
            </a:r>
          </a:p>
          <a:p>
            <a:pPr marL="533400" marR="0" lvl="0" indent="-533400" algn="l" defTabSz="914400" rtl="0" eaLnBrk="0" fontAlgn="base" latinLnBrk="0" hangingPunct="0">
              <a:lnSpc>
                <a:spcPct val="100000"/>
              </a:lnSpc>
              <a:spcBef>
                <a:spcPct val="20000"/>
              </a:spcBef>
              <a:spcAft>
                <a:spcPct val="0"/>
              </a:spcAft>
              <a:buClrTx/>
              <a:buSzTx/>
              <a:buFont typeface="Wingdings" pitchFamily="2" charset="2"/>
              <a:buAutoNum type="arabi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Repeatedly:</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Accept new connection</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uLnTx/>
                <a:uFillTx/>
                <a:latin typeface="Comic Sans MS" pitchFamily="66" charset="0"/>
                <a:ea typeface="宋体" charset="-122"/>
              </a:rPr>
              <a:t>Communicate</a:t>
            </a:r>
          </a:p>
          <a:p>
            <a:pPr marL="914400" marR="0" lvl="1" indent="-457200" algn="l" defTabSz="914400" rtl="0" eaLnBrk="0" fontAlgn="base" latinLnBrk="0" hangingPunct="0">
              <a:lnSpc>
                <a:spcPct val="100000"/>
              </a:lnSpc>
              <a:spcBef>
                <a:spcPct val="20000"/>
              </a:spcBef>
              <a:spcAft>
                <a:spcPct val="0"/>
              </a:spcAft>
              <a:buClr>
                <a:schemeClr val="tx2"/>
              </a:buClr>
              <a:buSzTx/>
              <a:buFont typeface="Wingdings" pitchFamily="2" charset="2"/>
              <a:buAutoNum type="alphaLcPeriod"/>
              <a:tabLst/>
              <a:defRPr/>
            </a:pPr>
            <a:r>
              <a:rPr kumimoji="0" lang="en-US" altLang="zh-CN" sz="2400" i="0" u="none" strike="noStrike" kern="0" cap="none" spc="0" normalizeH="0" baseline="0" noProof="0" smtClean="0">
                <a:ln>
                  <a:noFill/>
                </a:ln>
                <a:solidFill>
                  <a:srgbClr val="C00000"/>
                </a:solidFill>
                <a:uLnTx/>
                <a:uFillTx/>
                <a:latin typeface="Comic Sans MS" pitchFamily="66" charset="0"/>
                <a:ea typeface="宋体" charset="-122"/>
              </a:rPr>
              <a:t>Close the connection</a:t>
            </a:r>
          </a:p>
        </p:txBody>
      </p:sp>
      <p:sp>
        <p:nvSpPr>
          <p:cNvPr id="10" name="Text Box 6"/>
          <p:cNvSpPr txBox="1">
            <a:spLocks noChangeArrowheads="1"/>
          </p:cNvSpPr>
          <p:nvPr/>
        </p:nvSpPr>
        <p:spPr bwMode="auto">
          <a:xfrm>
            <a:off x="498475" y="2057400"/>
            <a:ext cx="8339138" cy="461665"/>
          </a:xfrm>
          <a:prstGeom prst="rect">
            <a:avLst/>
          </a:prstGeom>
          <a:noFill/>
          <a:ln w="9525">
            <a:noFill/>
            <a:miter lim="800000"/>
            <a:headEnd/>
            <a:tailEnd/>
          </a:ln>
        </p:spPr>
        <p:txBody>
          <a:bodyPr>
            <a:spAutoFit/>
          </a:bodyPr>
          <a:lstStyle/>
          <a:p>
            <a:pPr eaLnBrk="1" hangingPunct="1">
              <a:spcBef>
                <a:spcPct val="0"/>
              </a:spcBef>
              <a:buClrTx/>
              <a:buSzTx/>
              <a:buFontTx/>
              <a:buNone/>
            </a:pPr>
            <a:r>
              <a:rPr lang="sv-SE" altLang="zh-CN" sz="2400" smtClean="0">
                <a:solidFill>
                  <a:srgbClr val="C00000"/>
                </a:solidFill>
                <a:latin typeface="Tahoma" pitchFamily="34" charset="0"/>
                <a:ea typeface="宋体" charset="-122"/>
              </a:rPr>
              <a:t>close(sock);                                 close(clntSocket); </a:t>
            </a:r>
            <a:r>
              <a:rPr lang="en-US" altLang="zh-CN" sz="2400" smtClean="0">
                <a:solidFill>
                  <a:srgbClr val="C00000"/>
                </a:solidFill>
                <a:latin typeface="Tahoma" pitchFamily="34" charset="0"/>
                <a:ea typeface="宋体" charset="-122"/>
              </a:rPr>
              <a:t>  </a:t>
            </a:r>
            <a:endParaRPr lang="en-US" altLang="zh-CN" sz="2400">
              <a:solidFill>
                <a:srgbClr val="C00000"/>
              </a:solidFill>
              <a:latin typeface="Tahoma" pitchFamily="34" charset="0"/>
              <a:ea typeface="宋体"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
          <p:cNvGraphicFramePr>
            <a:graphicFrameLocks noChangeAspect="1"/>
          </p:cNvGraphicFramePr>
          <p:nvPr/>
        </p:nvGraphicFramePr>
        <p:xfrm>
          <a:off x="5059363" y="1397000"/>
          <a:ext cx="3670300" cy="4791075"/>
        </p:xfrm>
        <a:graphic>
          <a:graphicData uri="http://schemas.openxmlformats.org/presentationml/2006/ole">
            <mc:AlternateContent xmlns:mc="http://schemas.openxmlformats.org/markup-compatibility/2006">
              <mc:Choice xmlns:v="urn:schemas-microsoft-com:vml" Requires="v">
                <p:oleObj spid="_x0000_s48144" name="Visio" r:id="rId3" imgW="4992624" imgH="5675376" progId="Visio.Drawing.11">
                  <p:embed/>
                </p:oleObj>
              </mc:Choice>
              <mc:Fallback>
                <p:oleObj name="Visio" r:id="rId3" imgW="4992624" imgH="567537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1397000"/>
                        <a:ext cx="3670300" cy="479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例子：简单的聊天程序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61</a:t>
            </a:fld>
            <a:endParaRPr lang="en-US" altLang="zh-CN" dirty="0"/>
          </a:p>
        </p:txBody>
      </p:sp>
      <p:sp>
        <p:nvSpPr>
          <p:cNvPr id="9" name="Rectangle 3"/>
          <p:cNvSpPr txBox="1">
            <a:spLocks noChangeArrowheads="1"/>
          </p:cNvSpPr>
          <p:nvPr/>
        </p:nvSpPr>
        <p:spPr bwMode="auto">
          <a:xfrm>
            <a:off x="609600" y="1600200"/>
            <a:ext cx="41148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44500" marR="0" lvl="0" indent="-444500" algn="l" defTabSz="914400" rtl="0" eaLnBrk="0" fontAlgn="base" latinLnBrk="0" hangingPunct="0">
              <a:lnSpc>
                <a:spcPct val="100000"/>
              </a:lnSpc>
              <a:spcBef>
                <a:spcPts val="12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1) client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从键盘读入一行文字，通过</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发送给</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server</a:t>
            </a:r>
          </a:p>
          <a:p>
            <a:pPr marL="444500" marR="0" lvl="0" indent="-444500" algn="l"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2) server</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读入该行文字，在屏幕显示出来，</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a:p>
            <a:pPr marL="444500" lvl="0" indent="-444500" eaLnBrk="0" hangingPunct="0">
              <a:buSzPct val="90000"/>
              <a:buNone/>
            </a:pPr>
            <a:r>
              <a:rPr lang="en-US" altLang="zh-CN" sz="2400" b="1" kern="0" smtClean="0">
                <a:latin typeface="Comic Sans MS" pitchFamily="66" charset="0"/>
                <a:ea typeface="宋体" pitchFamily="2" charset="-122"/>
              </a:rPr>
              <a:t>3) server</a:t>
            </a:r>
            <a:r>
              <a:rPr lang="zh-CN" altLang="en-US" sz="2400" b="1" kern="0" smtClean="0">
                <a:latin typeface="Comic Sans MS" pitchFamily="66" charset="0"/>
                <a:ea typeface="宋体" pitchFamily="2" charset="-122"/>
              </a:rPr>
              <a:t>从键盘读入一行文字，发送回</a:t>
            </a:r>
            <a:r>
              <a:rPr lang="en-US" altLang="zh-CN" sz="2400" b="1" kern="0" smtClean="0">
                <a:latin typeface="Comic Sans MS" pitchFamily="66" charset="0"/>
                <a:ea typeface="宋体" pitchFamily="2" charset="-122"/>
              </a:rPr>
              <a:t>client</a:t>
            </a:r>
          </a:p>
          <a:p>
            <a:pPr marL="444500" marR="0" lvl="0" indent="-444500" algn="l" defTabSz="914400" rtl="0" eaLnBrk="0" fontAlgn="base" latinLnBrk="0" hangingPunct="0">
              <a:lnSpc>
                <a:spcPct val="100000"/>
              </a:lnSpc>
              <a:spcBef>
                <a:spcPct val="20000"/>
              </a:spcBef>
              <a:spcAft>
                <a:spcPct val="0"/>
              </a:spcAft>
              <a:buClrTx/>
              <a:buSzPct val="90000"/>
              <a:buFont typeface="ZapfDingbats" pitchFamily="82" charset="2"/>
              <a:buNone/>
              <a:tabLst/>
              <a:defRPr/>
            </a:pP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4) Client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从</a:t>
            </a:r>
            <a:r>
              <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socket</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读入该行文字，在屏幕显示</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a:p>
            <a:pPr marL="444500" lvl="0" indent="-444500" eaLnBrk="0" hangingPunct="0">
              <a:buSzPct val="90000"/>
              <a:buNone/>
            </a:pPr>
            <a:r>
              <a:rPr lang="en-US" altLang="zh-CN" sz="2400" b="1" kern="0" smtClean="0">
                <a:latin typeface="Comic Sans MS" pitchFamily="66" charset="0"/>
                <a:ea typeface="宋体" pitchFamily="2" charset="-122"/>
              </a:rPr>
              <a:t>5)</a:t>
            </a:r>
            <a:r>
              <a:rPr kumimoji="0" lang="zh-CN" altLang="en-US" sz="2400" b="1" i="0" u="none" strike="noStrike" kern="0" cap="none" spc="0" normalizeH="0" baseline="0" noProof="0" smtClean="0">
                <a:ln>
                  <a:noFill/>
                </a:ln>
                <a:solidFill>
                  <a:schemeClr val="tx1"/>
                </a:solidFill>
                <a:effectLst/>
                <a:uLnTx/>
                <a:uFillTx/>
                <a:latin typeface="Comic Sans MS" pitchFamily="66" charset="0"/>
                <a:ea typeface="宋体" pitchFamily="2" charset="-122"/>
              </a:rPr>
              <a:t> 重复上述过程，直到</a:t>
            </a:r>
            <a:r>
              <a:rPr lang="zh-CN" altLang="en-US" sz="2400" b="1" kern="0" smtClean="0">
                <a:latin typeface="Comic Sans MS" pitchFamily="66" charset="0"/>
                <a:ea typeface="宋体" pitchFamily="2" charset="-122"/>
              </a:rPr>
              <a:t>双方互道</a:t>
            </a:r>
            <a:r>
              <a:rPr lang="en-US" altLang="zh-CN" sz="2400" b="1" kern="0" smtClean="0">
                <a:latin typeface="Comic Sans MS" pitchFamily="66" charset="0"/>
                <a:ea typeface="宋体" pitchFamily="2" charset="-122"/>
              </a:rPr>
              <a:t>bye</a:t>
            </a:r>
            <a:endParaRPr kumimoji="0" lang="en-US" altLang="zh-CN" sz="2400" b="1" i="0" u="none" strike="noStrike" kern="0" cap="none" spc="0" normalizeH="0" baseline="0" noProof="0" smtClean="0">
              <a:ln>
                <a:noFill/>
              </a:ln>
              <a:solidFill>
                <a:schemeClr val="tx1"/>
              </a:solidFill>
              <a:effectLst/>
              <a:uLnTx/>
              <a:uFillTx/>
              <a:latin typeface="Comic Sans MS" pitchFamily="66" charset="0"/>
              <a:ea typeface="宋体" pitchFamily="2" charset="-122"/>
            </a:endParaRPr>
          </a:p>
        </p:txBody>
      </p:sp>
      <p:sp>
        <p:nvSpPr>
          <p:cNvPr id="12" name="Text Box 24"/>
          <p:cNvSpPr txBox="1">
            <a:spLocks noChangeArrowheads="1"/>
          </p:cNvSpPr>
          <p:nvPr/>
        </p:nvSpPr>
        <p:spPr bwMode="auto">
          <a:xfrm>
            <a:off x="5389200" y="2608263"/>
            <a:ext cx="1206500" cy="769441"/>
          </a:xfrm>
          <a:prstGeom prst="rect">
            <a:avLst/>
          </a:prstGeom>
          <a:solidFill>
            <a:schemeClr val="bg1"/>
          </a:solidFill>
          <a:ln w="9525">
            <a:noFill/>
            <a:miter lim="800000"/>
            <a:headEnd/>
            <a:tailEnd/>
          </a:ln>
        </p:spPr>
        <p:txBody>
          <a:bodyPr>
            <a:spAutoFit/>
          </a:bodyPr>
          <a:lstStyle/>
          <a:p>
            <a:pPr>
              <a:buNone/>
            </a:pPr>
            <a:r>
              <a:rPr lang="en-US" altLang="zh-CN" sz="2000" b="1">
                <a:solidFill>
                  <a:schemeClr val="accent2"/>
                </a:solidFill>
                <a:latin typeface="Comic Sans MS" pitchFamily="66" charset="0"/>
                <a:ea typeface="宋体" pitchFamily="2" charset="-122"/>
              </a:rPr>
              <a:t>Client</a:t>
            </a:r>
          </a:p>
          <a:p>
            <a:pPr>
              <a:buNone/>
            </a:pPr>
            <a:r>
              <a:rPr lang="en-US" altLang="zh-CN" sz="2000" b="1">
                <a:solidFill>
                  <a:schemeClr val="accent2"/>
                </a:solidFill>
                <a:latin typeface="Comic Sans MS" pitchFamily="66" charset="0"/>
                <a:ea typeface="宋体" pitchFamily="2" charset="-122"/>
              </a:rPr>
              <a:t>process</a:t>
            </a:r>
          </a:p>
        </p:txBody>
      </p:sp>
      <p:sp>
        <p:nvSpPr>
          <p:cNvPr id="26" name="Text Box 6"/>
          <p:cNvSpPr txBox="1">
            <a:spLocks noChangeArrowheads="1"/>
          </p:cNvSpPr>
          <p:nvPr/>
        </p:nvSpPr>
        <p:spPr bwMode="auto">
          <a:xfrm>
            <a:off x="7132638" y="2806700"/>
            <a:ext cx="2011362" cy="923925"/>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pitchFamily="82" charset="2"/>
              <a:buNone/>
            </a:pPr>
            <a:r>
              <a:rPr lang="en-US" altLang="ko-KR" sz="1600">
                <a:solidFill>
                  <a:srgbClr val="C00000"/>
                </a:solidFill>
                <a:latin typeface="Tahoma" pitchFamily="34" charset="0"/>
                <a:ea typeface="Gulim" pitchFamily="34" charset="-127"/>
              </a:rPr>
              <a:t>Input stream: </a:t>
            </a:r>
          </a:p>
          <a:p>
            <a:pPr>
              <a:spcBef>
                <a:spcPct val="20000"/>
              </a:spcBef>
              <a:buClr>
                <a:schemeClr val="accent2"/>
              </a:buClr>
              <a:buSzPct val="85000"/>
              <a:buFont typeface="ZapfDingbats" pitchFamily="82" charset="2"/>
              <a:buNone/>
            </a:pPr>
            <a:r>
              <a:rPr lang="en-US" altLang="ko-KR" sz="1600">
                <a:solidFill>
                  <a:srgbClr val="0000FF"/>
                </a:solidFill>
                <a:latin typeface="Tahoma" pitchFamily="34" charset="0"/>
                <a:ea typeface="Gulim" pitchFamily="34" charset="-127"/>
              </a:rPr>
              <a:t>sequence of bytes</a:t>
            </a:r>
          </a:p>
          <a:p>
            <a:pPr>
              <a:spcBef>
                <a:spcPct val="20000"/>
              </a:spcBef>
              <a:buClr>
                <a:schemeClr val="accent2"/>
              </a:buClr>
              <a:buSzPct val="85000"/>
              <a:buFont typeface="ZapfDingbats" pitchFamily="82" charset="2"/>
              <a:buNone/>
            </a:pPr>
            <a:r>
              <a:rPr lang="en-US" altLang="ko-KR" sz="1600">
                <a:latin typeface="Tahoma" pitchFamily="34" charset="0"/>
                <a:ea typeface="Gulim" pitchFamily="34" charset="-127"/>
              </a:rPr>
              <a:t>into process</a:t>
            </a:r>
          </a:p>
        </p:txBody>
      </p:sp>
      <p:sp>
        <p:nvSpPr>
          <p:cNvPr id="27" name="Text Box 7"/>
          <p:cNvSpPr txBox="1">
            <a:spLocks noChangeArrowheads="1"/>
          </p:cNvSpPr>
          <p:nvPr/>
        </p:nvSpPr>
        <p:spPr bwMode="auto">
          <a:xfrm>
            <a:off x="4603750" y="3419475"/>
            <a:ext cx="2184400" cy="923925"/>
          </a:xfrm>
          <a:prstGeom prst="rect">
            <a:avLst/>
          </a:prstGeom>
          <a:noFill/>
          <a:ln w="9525">
            <a:noFill/>
            <a:miter lim="800000"/>
            <a:headEnd/>
            <a:tailEnd/>
          </a:ln>
        </p:spPr>
        <p:txBody>
          <a:bodyPr>
            <a:spAutoFit/>
          </a:bodyPr>
          <a:lstStyle/>
          <a:p>
            <a:pPr>
              <a:spcBef>
                <a:spcPct val="20000"/>
              </a:spcBef>
              <a:buClr>
                <a:schemeClr val="accent2"/>
              </a:buClr>
              <a:buSzPct val="85000"/>
              <a:buFont typeface="ZapfDingbats" pitchFamily="82" charset="2"/>
              <a:buNone/>
            </a:pPr>
            <a:r>
              <a:rPr lang="en-US" altLang="ko-KR" sz="1600">
                <a:solidFill>
                  <a:srgbClr val="C00000"/>
                </a:solidFill>
                <a:latin typeface="Tahoma" pitchFamily="34" charset="0"/>
                <a:ea typeface="Gulim" pitchFamily="34" charset="-127"/>
              </a:rPr>
              <a:t>output stream: </a:t>
            </a:r>
          </a:p>
          <a:p>
            <a:pPr>
              <a:spcBef>
                <a:spcPct val="20000"/>
              </a:spcBef>
              <a:buClr>
                <a:schemeClr val="accent2"/>
              </a:buClr>
              <a:buSzPct val="85000"/>
              <a:buFont typeface="ZapfDingbats" pitchFamily="82" charset="2"/>
              <a:buNone/>
            </a:pPr>
            <a:r>
              <a:rPr lang="en-US" altLang="ko-KR" sz="1600">
                <a:solidFill>
                  <a:srgbClr val="0000FF"/>
                </a:solidFill>
                <a:latin typeface="Tahoma" pitchFamily="34" charset="0"/>
                <a:ea typeface="Gulim" pitchFamily="34" charset="-127"/>
              </a:rPr>
              <a:t>sequence of bytes</a:t>
            </a:r>
            <a:r>
              <a:rPr lang="en-US" altLang="ko-KR" sz="1600">
                <a:latin typeface="Tahoma" pitchFamily="34" charset="0"/>
                <a:ea typeface="Gulim" pitchFamily="34" charset="-127"/>
              </a:rPr>
              <a:t> </a:t>
            </a:r>
          </a:p>
          <a:p>
            <a:pPr>
              <a:spcBef>
                <a:spcPct val="20000"/>
              </a:spcBef>
              <a:buClr>
                <a:schemeClr val="accent2"/>
              </a:buClr>
              <a:buSzPct val="85000"/>
              <a:buFont typeface="ZapfDingbats" pitchFamily="82" charset="2"/>
              <a:buNone/>
            </a:pPr>
            <a:r>
              <a:rPr lang="en-US" altLang="ko-KR" sz="1600">
                <a:latin typeface="Tahoma" pitchFamily="34" charset="0"/>
                <a:ea typeface="Gulim" pitchFamily="34" charset="-127"/>
              </a:rPr>
              <a:t>out of process</a:t>
            </a:r>
          </a:p>
        </p:txBody>
      </p:sp>
      <p:sp>
        <p:nvSpPr>
          <p:cNvPr id="28" name="Line 8"/>
          <p:cNvSpPr>
            <a:spLocks noChangeShapeType="1"/>
          </p:cNvSpPr>
          <p:nvPr/>
        </p:nvSpPr>
        <p:spPr bwMode="auto">
          <a:xfrm>
            <a:off x="6162675" y="4108450"/>
            <a:ext cx="450850" cy="250825"/>
          </a:xfrm>
          <a:prstGeom prst="line">
            <a:avLst/>
          </a:prstGeom>
          <a:noFill/>
          <a:ln w="9525">
            <a:solidFill>
              <a:srgbClr val="FF0000"/>
            </a:solidFill>
            <a:round/>
            <a:headEnd/>
            <a:tailEnd type="triangle" w="med" len="med"/>
          </a:ln>
        </p:spPr>
        <p:txBody>
          <a:bodyPr wrap="none"/>
          <a:lstStyle/>
          <a:p>
            <a:endParaRPr lang="zh-CN" altLang="en-US"/>
          </a:p>
        </p:txBody>
      </p:sp>
      <p:sp>
        <p:nvSpPr>
          <p:cNvPr id="29" name="Line 9"/>
          <p:cNvSpPr>
            <a:spLocks noChangeShapeType="1"/>
          </p:cNvSpPr>
          <p:nvPr/>
        </p:nvSpPr>
        <p:spPr bwMode="auto">
          <a:xfrm flipH="1" flipV="1">
            <a:off x="6840538" y="3144838"/>
            <a:ext cx="301625" cy="263525"/>
          </a:xfrm>
          <a:prstGeom prst="line">
            <a:avLst/>
          </a:prstGeom>
          <a:noFill/>
          <a:ln w="9525">
            <a:solidFill>
              <a:srgbClr val="FF0000"/>
            </a:solidFill>
            <a:round/>
            <a:headEnd/>
            <a:tailEnd type="triangle" w="med" len="med"/>
          </a:ln>
        </p:spPr>
        <p:txBody>
          <a:bodyPr wrap="none"/>
          <a:lstStyle/>
          <a:p>
            <a:endParaRPr lang="zh-CN" altLang="en-US"/>
          </a:p>
        </p:txBody>
      </p:sp>
      <p:sp>
        <p:nvSpPr>
          <p:cNvPr id="30" name="Line 10"/>
          <p:cNvSpPr>
            <a:spLocks noChangeShapeType="1"/>
          </p:cNvSpPr>
          <p:nvPr/>
        </p:nvSpPr>
        <p:spPr bwMode="auto">
          <a:xfrm>
            <a:off x="7132638" y="3386138"/>
            <a:ext cx="173037" cy="674687"/>
          </a:xfrm>
          <a:prstGeom prst="line">
            <a:avLst/>
          </a:prstGeom>
          <a:noFill/>
          <a:ln w="9525">
            <a:solidFill>
              <a:srgbClr val="FF0000"/>
            </a:solidFill>
            <a:round/>
            <a:headEnd/>
            <a:tailEnd type="triangle" w="med" len="med"/>
          </a:ln>
        </p:spPr>
        <p:txBody>
          <a:bodyPr wrap="none"/>
          <a:lstStyle/>
          <a:p>
            <a:endParaRPr lang="zh-CN" altLang="en-US"/>
          </a:p>
        </p:txBody>
      </p:sp>
      <p:sp>
        <p:nvSpPr>
          <p:cNvPr id="31" name="Rectangle 12"/>
          <p:cNvSpPr>
            <a:spLocks noChangeArrowheads="1"/>
          </p:cNvSpPr>
          <p:nvPr/>
        </p:nvSpPr>
        <p:spPr bwMode="auto">
          <a:xfrm>
            <a:off x="6418263" y="5132388"/>
            <a:ext cx="1450975" cy="547687"/>
          </a:xfrm>
          <a:prstGeom prst="rect">
            <a:avLst/>
          </a:prstGeom>
          <a:solidFill>
            <a:srgbClr val="FF0000"/>
          </a:solidFill>
          <a:ln w="9525">
            <a:noFill/>
            <a:miter lim="800000"/>
            <a:headEnd/>
            <a:tailEnd/>
          </a:ln>
        </p:spPr>
        <p:txBody>
          <a:bodyPr wrap="none" anchor="ctr"/>
          <a:lstStyle/>
          <a:p>
            <a:endParaRPr lang="zh-CN" altLang="zh-CN">
              <a:ea typeface="宋体" pitchFamily="2" charset="-122"/>
            </a:endParaRPr>
          </a:p>
        </p:txBody>
      </p:sp>
      <p:sp>
        <p:nvSpPr>
          <p:cNvPr id="32" name="Text Box 13"/>
          <p:cNvSpPr txBox="1">
            <a:spLocks noChangeArrowheads="1"/>
          </p:cNvSpPr>
          <p:nvPr/>
        </p:nvSpPr>
        <p:spPr bwMode="auto">
          <a:xfrm>
            <a:off x="6342063" y="5076825"/>
            <a:ext cx="1541462" cy="641350"/>
          </a:xfrm>
          <a:prstGeom prst="rect">
            <a:avLst/>
          </a:prstGeom>
          <a:noFill/>
          <a:ln w="9525">
            <a:noFill/>
            <a:miter lim="800000"/>
            <a:headEnd/>
            <a:tailEnd/>
          </a:ln>
        </p:spPr>
        <p:txBody>
          <a:bodyPr anchor="ctr">
            <a:spAutoFit/>
          </a:bodyPr>
          <a:lstStyle/>
          <a:p>
            <a:pPr algn="ctr">
              <a:buNone/>
            </a:pPr>
            <a:r>
              <a:rPr lang="en-US" altLang="ko-KR" sz="1800">
                <a:solidFill>
                  <a:schemeClr val="bg1"/>
                </a:solidFill>
                <a:latin typeface="Tahoma" pitchFamily="34" charset="0"/>
                <a:ea typeface="Gulim" pitchFamily="34" charset="-127"/>
              </a:rPr>
              <a:t>client TCP socket</a:t>
            </a:r>
            <a:endParaRPr lang="en-US" altLang="ko-KR" sz="1800">
              <a:latin typeface="Tahoma" pitchFamily="34" charset="0"/>
              <a:ea typeface="Gulim" pitchFamily="34" charset="-127"/>
            </a:endParaRPr>
          </a:p>
        </p:txBody>
      </p:sp>
      <p:sp>
        <p:nvSpPr>
          <p:cNvPr id="33" name="Line 14"/>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a:t>
            </a:r>
            <a:r>
              <a:rPr lang="zh-CN" altLang="en-US" smtClean="0">
                <a:latin typeface="Times New Roman" pitchFamily="18" charset="0"/>
                <a:cs typeface="Times New Roman" pitchFamily="18" charset="0"/>
              </a:rPr>
              <a:t>端程序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62</a:t>
            </a:fld>
            <a:endParaRPr lang="en-US" altLang="zh-CN" dirty="0"/>
          </a:p>
        </p:txBody>
      </p:sp>
      <p:sp>
        <p:nvSpPr>
          <p:cNvPr id="7" name="Text Box 6"/>
          <p:cNvSpPr txBox="1">
            <a:spLocks noChangeArrowheads="1"/>
          </p:cNvSpPr>
          <p:nvPr/>
        </p:nvSpPr>
        <p:spPr bwMode="auto">
          <a:xfrm>
            <a:off x="304800" y="1307842"/>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TCPClient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strLocal, strSocket;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socketClient = new Socket("localhost", 6789);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brInFromUser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 InputStreamReader(System.in));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brInFromServer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InputStreamReader(socketClient.getInputStream()));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dosOutToServer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DataOutputStream(socketClient.getOutputStream());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Client</a:t>
            </a:r>
            <a:r>
              <a:rPr lang="zh-CN" altLang="en-US" smtClean="0">
                <a:latin typeface="Times New Roman" pitchFamily="18" charset="0"/>
                <a:cs typeface="Times New Roman" pitchFamily="18" charset="0"/>
              </a:rPr>
              <a:t>端程序</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63</a:t>
            </a:fld>
            <a:endParaRPr lang="en-US" altLang="zh-CN" dirty="0"/>
          </a:p>
        </p:txBody>
      </p:sp>
      <p:sp>
        <p:nvSpPr>
          <p:cNvPr id="7" name="Text Box 6"/>
          <p:cNvSpPr txBox="1">
            <a:spLocks noChangeArrowheads="1"/>
          </p:cNvSpPr>
          <p:nvPr/>
        </p:nvSpPr>
        <p:spPr bwMode="auto">
          <a:xfrm>
            <a:off x="304800" y="1307842"/>
            <a:ext cx="8534400" cy="3477875"/>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brInFromUser.readLine();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dosOutToServer.writeBytes(strLocal + '\n');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brInFromServer.readLine();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System.out.println("Server: " + strSocket);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socketClient.close();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Server</a:t>
            </a:r>
            <a:r>
              <a:rPr lang="zh-CN" altLang="en-US" smtClean="0">
                <a:latin typeface="Times New Roman" pitchFamily="18" charset="0"/>
                <a:cs typeface="Times New Roman" pitchFamily="18" charset="0"/>
              </a:rPr>
              <a:t>端程序</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64</a:t>
            </a:fld>
            <a:endParaRPr lang="en-US" altLang="zh-CN" dirty="0"/>
          </a:p>
        </p:txBody>
      </p:sp>
      <p:sp>
        <p:nvSpPr>
          <p:cNvPr id="7" name="Text Box 6"/>
          <p:cNvSpPr txBox="1">
            <a:spLocks noChangeArrowheads="1"/>
          </p:cNvSpPr>
          <p:nvPr/>
        </p:nvSpPr>
        <p:spPr bwMode="auto">
          <a:xfrm>
            <a:off x="152400" y="1307842"/>
            <a:ext cx="88392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TCPServer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strSocket, strLocal;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ServerSocket ssocketWelcome = new ServerSocket(6789);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while(true)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socketServer = ssocketWelcome.accept();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brInFromUser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 InputStreamReader(System.in));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InputStreamReader(socketServer.getInputStream()));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a:t>
            </a:r>
            <a:r>
              <a:rPr kumimoji="1" lang="en-US" altLang="zh-CN" sz="2000" b="1" smtClean="0">
                <a:latin typeface="Times New Roman" pitchFamily="18" charset="0"/>
                <a:cs typeface="Times New Roman" pitchFamily="18" charset="0"/>
              </a:rPr>
              <a:t>DataOutputStream(socketServer.getOutputStream());</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Server</a:t>
            </a:r>
            <a:r>
              <a:rPr lang="zh-CN" altLang="en-US" smtClean="0">
                <a:latin typeface="Times New Roman" pitchFamily="18" charset="0"/>
                <a:cs typeface="Times New Roman" pitchFamily="18" charset="0"/>
              </a:rPr>
              <a:t>端程序</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65</a:t>
            </a:fld>
            <a:endParaRPr lang="en-US" altLang="zh-CN" dirty="0"/>
          </a:p>
        </p:txBody>
      </p:sp>
      <p:sp>
        <p:nvSpPr>
          <p:cNvPr id="7" name="Text Box 6"/>
          <p:cNvSpPr txBox="1">
            <a:spLocks noChangeArrowheads="1"/>
          </p:cNvSpPr>
          <p:nvPr/>
        </p:nvSpPr>
        <p:spPr bwMode="auto">
          <a:xfrm>
            <a:off x="152400" y="1307842"/>
            <a:ext cx="8839200" cy="3785652"/>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brInFromClient.readLine();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System.out.println("Client: " + strSocket);</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brInFromUser.readLine();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dosOutToClient.writeBytes(strLocal + '\n');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socketServer.close();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endParaRPr kumimoji="1" lang="en-US" altLang="zh-CN" sz="2000" b="1" smtClean="0">
              <a:latin typeface="Times New Roman" pitchFamily="18" charset="0"/>
              <a:cs typeface="Times New Roman" pitchFamily="18" charset="0"/>
            </a:endParaRPr>
          </a:p>
        </p:txBody>
      </p:sp>
      <p:sp>
        <p:nvSpPr>
          <p:cNvPr id="5" name="TextBox 4"/>
          <p:cNvSpPr txBox="1"/>
          <p:nvPr/>
        </p:nvSpPr>
        <p:spPr>
          <a:xfrm>
            <a:off x="429290" y="4458831"/>
            <a:ext cx="3837910"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D:\Temp\Java&gt;java TCPClient</a:t>
            </a:r>
          </a:p>
          <a:p>
            <a:pPr>
              <a:spcBef>
                <a:spcPts val="0"/>
              </a:spcBef>
              <a:buNone/>
            </a:pPr>
            <a:r>
              <a:rPr lang="en-US" altLang="zh-CN" sz="2000" b="1" smtClean="0">
                <a:solidFill>
                  <a:schemeClr val="bg1"/>
                </a:solidFill>
                <a:latin typeface="Times New Roman" pitchFamily="18" charset="0"/>
                <a:cs typeface="Times New Roman" pitchFamily="18" charset="0"/>
              </a:rPr>
              <a:t>how are you?</a:t>
            </a:r>
          </a:p>
          <a:p>
            <a:pPr>
              <a:spcBef>
                <a:spcPts val="0"/>
              </a:spcBef>
              <a:buNone/>
            </a:pPr>
            <a:r>
              <a:rPr lang="en-US" altLang="zh-CN" sz="2000" b="1" smtClean="0">
                <a:solidFill>
                  <a:schemeClr val="bg1"/>
                </a:solidFill>
                <a:latin typeface="Times New Roman" pitchFamily="18" charset="0"/>
                <a:cs typeface="Times New Roman" pitchFamily="18" charset="0"/>
              </a:rPr>
              <a:t>Server: fine, thank you. and you?</a:t>
            </a:r>
          </a:p>
          <a:p>
            <a:pPr>
              <a:spcBef>
                <a:spcPts val="0"/>
              </a:spcBef>
              <a:buNone/>
            </a:pPr>
            <a:r>
              <a:rPr lang="en-US" altLang="zh-CN" sz="2000" b="1" smtClean="0">
                <a:solidFill>
                  <a:schemeClr val="bg1"/>
                </a:solidFill>
                <a:latin typeface="Times New Roman" pitchFamily="18" charset="0"/>
                <a:cs typeface="Times New Roman" pitchFamily="18" charset="0"/>
              </a:rPr>
              <a:t>I'm fine too.</a:t>
            </a:r>
          </a:p>
          <a:p>
            <a:pPr>
              <a:spcBef>
                <a:spcPts val="0"/>
              </a:spcBef>
              <a:buNone/>
            </a:pPr>
            <a:r>
              <a:rPr lang="en-US" altLang="zh-CN" sz="2000" b="1" smtClean="0">
                <a:solidFill>
                  <a:schemeClr val="bg1"/>
                </a:solidFill>
                <a:latin typeface="Times New Roman" pitchFamily="18" charset="0"/>
                <a:cs typeface="Times New Roman" pitchFamily="18" charset="0"/>
              </a:rPr>
              <a:t>Server: good</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
        <p:nvSpPr>
          <p:cNvPr id="6" name="TextBox 5"/>
          <p:cNvSpPr txBox="1"/>
          <p:nvPr/>
        </p:nvSpPr>
        <p:spPr>
          <a:xfrm>
            <a:off x="4620290" y="4458831"/>
            <a:ext cx="3643049"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D:\Temp\Java&gt;java TCPServer</a:t>
            </a:r>
          </a:p>
          <a:p>
            <a:pPr>
              <a:spcBef>
                <a:spcPts val="0"/>
              </a:spcBef>
              <a:buNone/>
            </a:pPr>
            <a:r>
              <a:rPr lang="en-US" altLang="zh-CN" sz="2000" b="1" smtClean="0">
                <a:solidFill>
                  <a:schemeClr val="bg1"/>
                </a:solidFill>
                <a:latin typeface="Times New Roman" pitchFamily="18" charset="0"/>
                <a:cs typeface="Times New Roman" pitchFamily="18" charset="0"/>
              </a:rPr>
              <a:t>Client: how are you?</a:t>
            </a:r>
          </a:p>
          <a:p>
            <a:pPr>
              <a:spcBef>
                <a:spcPts val="0"/>
              </a:spcBef>
              <a:buNone/>
            </a:pPr>
            <a:r>
              <a:rPr lang="en-US" altLang="zh-CN" sz="2000" b="1" smtClean="0">
                <a:solidFill>
                  <a:schemeClr val="bg1"/>
                </a:solidFill>
                <a:latin typeface="Times New Roman" pitchFamily="18" charset="0"/>
                <a:cs typeface="Times New Roman" pitchFamily="18" charset="0"/>
              </a:rPr>
              <a:t>fine, thank you. and you?</a:t>
            </a:r>
          </a:p>
          <a:p>
            <a:pPr>
              <a:spcBef>
                <a:spcPts val="0"/>
              </a:spcBef>
              <a:buNone/>
            </a:pPr>
            <a:r>
              <a:rPr lang="en-US" altLang="zh-CN" sz="2000" b="1" smtClean="0">
                <a:solidFill>
                  <a:schemeClr val="bg1"/>
                </a:solidFill>
                <a:latin typeface="Times New Roman" pitchFamily="18" charset="0"/>
                <a:cs typeface="Times New Roman" pitchFamily="18" charset="0"/>
              </a:rPr>
              <a:t>Client: I'm fine too.</a:t>
            </a:r>
          </a:p>
          <a:p>
            <a:pPr>
              <a:spcBef>
                <a:spcPts val="0"/>
              </a:spcBef>
              <a:buNone/>
            </a:pPr>
            <a:r>
              <a:rPr lang="en-US" altLang="zh-CN" sz="2000" b="1" smtClean="0">
                <a:solidFill>
                  <a:schemeClr val="bg1"/>
                </a:solidFill>
                <a:latin typeface="Times New Roman" pitchFamily="18" charset="0"/>
                <a:cs typeface="Times New Roman" pitchFamily="18" charset="0"/>
              </a:rPr>
              <a:t>good</a:t>
            </a:r>
          </a:p>
          <a:p>
            <a:pPr>
              <a:spcBef>
                <a:spcPts val="0"/>
              </a:spcBef>
              <a:buNone/>
            </a:pPr>
            <a:r>
              <a:rPr lang="en-US" altLang="zh-CN" sz="2000" b="1" smtClean="0">
                <a:solidFill>
                  <a:schemeClr val="bg1"/>
                </a:solidFill>
                <a:latin typeface="Times New Roman" pitchFamily="18" charset="0"/>
                <a:cs typeface="Times New Roman" pitchFamily="18" charset="0"/>
              </a:rPr>
              <a:t>Client: bye</a:t>
            </a:r>
          </a:p>
          <a:p>
            <a:pPr>
              <a:spcBef>
                <a:spcPts val="0"/>
              </a:spcBef>
              <a:buNone/>
            </a:pPr>
            <a:r>
              <a:rPr lang="en-US" altLang="zh-CN" sz="2000" b="1" smtClean="0">
                <a:solidFill>
                  <a:schemeClr val="bg1"/>
                </a:solidFill>
                <a:latin typeface="Times New Roman" pitchFamily="18" charset="0"/>
                <a:cs typeface="Times New Roman" pitchFamily="18" charset="0"/>
              </a:rPr>
              <a:t>bye</a:t>
            </a:r>
            <a:endParaRPr lang="zh-CN" altLang="en-US" sz="20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QQ</a:t>
            </a:r>
            <a:r>
              <a:rPr lang="zh-CN" altLang="en-US" smtClean="0">
                <a:latin typeface="Times New Roman" pitchFamily="18" charset="0"/>
                <a:cs typeface="Times New Roman" pitchFamily="18" charset="0"/>
              </a:rPr>
              <a:t>聊天界面</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66</a:t>
            </a:fld>
            <a:endParaRPr lang="en-US" altLang="zh-CN" dirty="0"/>
          </a:p>
        </p:txBody>
      </p:sp>
      <p:pic>
        <p:nvPicPr>
          <p:cNvPr id="8" name="图片 7" descr="无标题.jpg"/>
          <p:cNvPicPr>
            <a:picLocks noChangeAspect="1"/>
          </p:cNvPicPr>
          <p:nvPr/>
        </p:nvPicPr>
        <p:blipFill>
          <a:blip r:embed="rId2" cstate="print"/>
          <a:stretch>
            <a:fillRect/>
          </a:stretch>
        </p:blipFill>
        <p:spPr>
          <a:xfrm>
            <a:off x="1489958" y="1600200"/>
            <a:ext cx="6130042" cy="441960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67</a:t>
            </a:fld>
            <a:endParaRPr lang="en-US" altLang="zh-CN" dirty="0"/>
          </a:p>
        </p:txBody>
      </p:sp>
      <p:pic>
        <p:nvPicPr>
          <p:cNvPr id="17" name="图片 16" descr="无标题.jpg"/>
          <p:cNvPicPr>
            <a:picLocks noChangeAspect="1"/>
          </p:cNvPicPr>
          <p:nvPr/>
        </p:nvPicPr>
        <p:blipFill>
          <a:blip r:embed="rId2" cstate="print"/>
          <a:stretch>
            <a:fillRect/>
          </a:stretch>
        </p:blipFill>
        <p:spPr>
          <a:xfrm>
            <a:off x="1219200" y="1600200"/>
            <a:ext cx="6730355" cy="44196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68</a:t>
            </a:fld>
            <a:endParaRPr lang="en-US" altLang="zh-CN" dirty="0"/>
          </a:p>
        </p:txBody>
      </p:sp>
      <p:pic>
        <p:nvPicPr>
          <p:cNvPr id="5" name="图片 4" descr="无标题.jpg"/>
          <p:cNvPicPr>
            <a:picLocks noChangeAspect="1"/>
          </p:cNvPicPr>
          <p:nvPr/>
        </p:nvPicPr>
        <p:blipFill>
          <a:blip r:embed="rId2" cstate="print"/>
          <a:stretch>
            <a:fillRect/>
          </a:stretch>
        </p:blipFill>
        <p:spPr>
          <a:xfrm>
            <a:off x="1369154" y="1295400"/>
            <a:ext cx="1526446" cy="4648200"/>
          </a:xfrm>
          <a:prstGeom prst="rect">
            <a:avLst/>
          </a:prstGeom>
        </p:spPr>
      </p:pic>
      <p:pic>
        <p:nvPicPr>
          <p:cNvPr id="7" name="图片 6" descr="无标题.jpg"/>
          <p:cNvPicPr>
            <a:picLocks noChangeAspect="1"/>
          </p:cNvPicPr>
          <p:nvPr/>
        </p:nvPicPr>
        <p:blipFill>
          <a:blip r:embed="rId3" cstate="print"/>
          <a:stretch>
            <a:fillRect/>
          </a:stretch>
        </p:blipFill>
        <p:spPr>
          <a:xfrm>
            <a:off x="5029200" y="1977779"/>
            <a:ext cx="2514600" cy="3356221"/>
          </a:xfrm>
          <a:prstGeom prst="rect">
            <a:avLst/>
          </a:prstGeom>
        </p:spPr>
      </p:pic>
      <p:cxnSp>
        <p:nvCxnSpPr>
          <p:cNvPr id="10" name="直接连接符 9"/>
          <p:cNvCxnSpPr/>
          <p:nvPr/>
        </p:nvCxnSpPr>
        <p:spPr bwMode="auto">
          <a:xfrm>
            <a:off x="2667000" y="2209800"/>
            <a:ext cx="2362200" cy="609600"/>
          </a:xfrm>
          <a:prstGeom prst="line">
            <a:avLst/>
          </a:prstGeom>
          <a:noFill/>
          <a:ln w="2540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2819400" y="3733800"/>
            <a:ext cx="2133600" cy="0"/>
          </a:xfrm>
          <a:prstGeom prst="line">
            <a:avLst/>
          </a:prstGeom>
          <a:noFill/>
          <a:ln w="2540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V="1">
            <a:off x="2819400" y="4419600"/>
            <a:ext cx="2133600" cy="838200"/>
          </a:xfrm>
          <a:prstGeom prst="line">
            <a:avLst/>
          </a:prstGeom>
          <a:noFill/>
          <a:ln w="25400" cap="flat" cmpd="sng" algn="ctr">
            <a:solidFill>
              <a:schemeClr val="tx1"/>
            </a:solidFill>
            <a:prstDash val="solid"/>
            <a:round/>
            <a:headEnd type="none" w="med" len="med"/>
            <a:tailEnd type="none" w="med" len="med"/>
          </a:ln>
          <a:effectLst/>
        </p:spPr>
      </p:cxnSp>
      <p:grpSp>
        <p:nvGrpSpPr>
          <p:cNvPr id="15" name="组合 14"/>
          <p:cNvGrpSpPr/>
          <p:nvPr/>
        </p:nvGrpSpPr>
        <p:grpSpPr>
          <a:xfrm>
            <a:off x="3581400" y="4724400"/>
            <a:ext cx="5143500" cy="1981200"/>
            <a:chOff x="3581400" y="4724400"/>
            <a:chExt cx="5143500" cy="1981200"/>
          </a:xfrm>
        </p:grpSpPr>
        <p:pic>
          <p:nvPicPr>
            <p:cNvPr id="11" name="图片 10" descr="无标题.jpg"/>
            <p:cNvPicPr>
              <a:picLocks noChangeAspect="1"/>
            </p:cNvPicPr>
            <p:nvPr/>
          </p:nvPicPr>
          <p:blipFill>
            <a:blip r:embed="rId4" cstate="print"/>
            <a:stretch>
              <a:fillRect/>
            </a:stretch>
          </p:blipFill>
          <p:spPr>
            <a:xfrm>
              <a:off x="6172200" y="4724400"/>
              <a:ext cx="2552700" cy="1914525"/>
            </a:xfrm>
            <a:prstGeom prst="rect">
              <a:avLst/>
            </a:prstGeom>
          </p:spPr>
        </p:pic>
        <p:pic>
          <p:nvPicPr>
            <p:cNvPr id="13" name="图片 12" descr="无标题.jpg"/>
            <p:cNvPicPr>
              <a:picLocks noChangeAspect="1"/>
            </p:cNvPicPr>
            <p:nvPr/>
          </p:nvPicPr>
          <p:blipFill>
            <a:blip r:embed="rId5" cstate="print"/>
            <a:stretch>
              <a:fillRect/>
            </a:stretch>
          </p:blipFill>
          <p:spPr>
            <a:xfrm>
              <a:off x="3581400" y="4781465"/>
              <a:ext cx="2569319" cy="192413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a:t>
            </a:r>
            <a:r>
              <a:rPr lang="zh-CN" altLang="en-US" smtClean="0">
                <a:latin typeface="Times New Roman" pitchFamily="18" charset="0"/>
                <a:cs typeface="Times New Roman" pitchFamily="18" charset="0"/>
              </a:rPr>
              <a:t>多客户？</a:t>
            </a:r>
            <a:r>
              <a:rPr lang="en-US" altLang="zh-CN"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69</a:t>
            </a:fld>
            <a:endParaRPr lang="en-US" altLang="zh-CN" dirty="0"/>
          </a:p>
        </p:txBody>
      </p:sp>
      <p:pic>
        <p:nvPicPr>
          <p:cNvPr id="9" name="图片 8" descr="无标题.jpg"/>
          <p:cNvPicPr>
            <a:picLocks noChangeAspect="1"/>
          </p:cNvPicPr>
          <p:nvPr/>
        </p:nvPicPr>
        <p:blipFill>
          <a:blip r:embed="rId2" cstate="print"/>
          <a:stretch>
            <a:fillRect/>
          </a:stretch>
        </p:blipFill>
        <p:spPr>
          <a:xfrm>
            <a:off x="404136" y="1676400"/>
            <a:ext cx="8282664" cy="4243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网络协议</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609600" y="1447800"/>
            <a:ext cx="8001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网络协议（</a:t>
            </a:r>
            <a:r>
              <a:rPr lang="en-US" altLang="zh-CN" sz="3600" b="1" kern="0" smtClean="0">
                <a:latin typeface="Times New Roman" pitchFamily="18" charset="0"/>
                <a:ea typeface="宋体" pitchFamily="2" charset="-122"/>
                <a:cs typeface="Times New Roman" pitchFamily="18" charset="0"/>
              </a:rPr>
              <a:t>Protocol</a:t>
            </a:r>
            <a:r>
              <a:rPr kumimoji="0" lang="zh-CN" altLang="en-US" sz="3600" b="1" i="0" u="none" strike="noStrike" kern="0" cap="none" spc="0" normalizeH="0" baseline="0" noProof="0" smtClean="0">
                <a:ln>
                  <a:noFill/>
                </a:ln>
                <a:effectLst/>
                <a:uLnTx/>
                <a:uFillTx/>
                <a:latin typeface="宋体" pitchFamily="2" charset="-122"/>
                <a:ea typeface="宋体" pitchFamily="2" charset="-122"/>
                <a:cs typeface="+mn-cs"/>
              </a:rPr>
              <a:t>）</a:t>
            </a: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定义：为计算机网络中进行数据交换而建立的规则、标准或约定的集合。</a:t>
            </a:r>
            <a:endParaRPr lang="en-US" altLang="zh-CN" sz="32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3200" b="1" kern="0" smtClean="0">
                <a:latin typeface="楷体_GB2312" pitchFamily="49" charset="-122"/>
                <a:ea typeface="楷体_GB2312" pitchFamily="49" charset="-122"/>
              </a:rPr>
              <a:t>如消息的格式、各项活动的次序等</a:t>
            </a:r>
          </a:p>
        </p:txBody>
      </p:sp>
      <p:sp>
        <p:nvSpPr>
          <p:cNvPr id="15" name="Text Box 3"/>
          <p:cNvSpPr txBox="1">
            <a:spLocks noChangeArrowheads="1"/>
          </p:cNvSpPr>
          <p:nvPr/>
        </p:nvSpPr>
        <p:spPr bwMode="auto">
          <a:xfrm>
            <a:off x="990600" y="4473714"/>
            <a:ext cx="6934200" cy="707886"/>
          </a:xfrm>
          <a:prstGeom prst="rect">
            <a:avLst/>
          </a:prstGeom>
          <a:noFill/>
          <a:ln w="9525" algn="ctr">
            <a:noFill/>
            <a:miter lim="800000"/>
            <a:headEnd/>
            <a:tailEnd/>
          </a:ln>
          <a:effectLst/>
        </p:spPr>
        <p:txBody>
          <a:bodyPr wrap="square">
            <a:spAutoFit/>
          </a:bodyPr>
          <a:lstStyle/>
          <a:p>
            <a:pPr>
              <a:buNone/>
            </a:pPr>
            <a:r>
              <a:rPr lang="zh-CN" altLang="en-US" sz="4000">
                <a:solidFill>
                  <a:srgbClr val="FF0000"/>
                </a:solidFill>
                <a:latin typeface="隶书" pitchFamily="49" charset="-122"/>
                <a:ea typeface="隶书" pitchFamily="49" charset="-122"/>
              </a:rPr>
              <a:t>一个简单的</a:t>
            </a:r>
            <a:r>
              <a:rPr lang="zh-CN" altLang="en-US" sz="4000">
                <a:solidFill>
                  <a:srgbClr val="FF0000"/>
                </a:solidFill>
                <a:latin typeface="Tahoma"/>
                <a:ea typeface="隶书" pitchFamily="49" charset="-122"/>
              </a:rPr>
              <a:t>“</a:t>
            </a:r>
            <a:r>
              <a:rPr lang="zh-CN" altLang="en-US" sz="4000">
                <a:solidFill>
                  <a:srgbClr val="FF0000"/>
                </a:solidFill>
                <a:latin typeface="隶书" pitchFamily="49" charset="-122"/>
                <a:ea typeface="隶书" pitchFamily="49" charset="-122"/>
              </a:rPr>
              <a:t>通信协议</a:t>
            </a:r>
            <a:r>
              <a:rPr lang="zh-CN" altLang="en-US" sz="4000">
                <a:solidFill>
                  <a:srgbClr val="FF0000"/>
                </a:solidFill>
                <a:latin typeface="Tahoma"/>
                <a:ea typeface="隶书" pitchFamily="49" charset="-122"/>
              </a:rPr>
              <a:t>”</a:t>
            </a:r>
            <a:r>
              <a:rPr lang="en-US" altLang="zh-CN" sz="4000">
                <a:solidFill>
                  <a:srgbClr val="FF0000"/>
                </a:solidFill>
                <a:latin typeface="Tahoma"/>
                <a:ea typeface="隶书" pitchFamily="49" charset="-122"/>
              </a:rPr>
              <a:t>…</a:t>
            </a:r>
            <a:endParaRPr lang="en-US" altLang="zh-CN" sz="400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TCPMultiServer</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70</a:t>
            </a:fld>
            <a:endParaRPr lang="en-US" altLang="zh-CN" dirty="0"/>
          </a:p>
        </p:txBody>
      </p:sp>
      <p:sp>
        <p:nvSpPr>
          <p:cNvPr id="7" name="Text Box 6"/>
          <p:cNvSpPr txBox="1">
            <a:spLocks noChangeArrowheads="1"/>
          </p:cNvSpPr>
          <p:nvPr/>
        </p:nvSpPr>
        <p:spPr bwMode="auto">
          <a:xfrm>
            <a:off x="304800" y="1310819"/>
            <a:ext cx="8534400" cy="4708981"/>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TCPMultiServer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static int nClientNum = 0;</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static void main(String[] args) throws Exception{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ServerSocket ssocketWelcome = new ServerSocket(6789);</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while(true){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socketServer = ssocketWelcome.accept();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nClientNum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TCPServerThread thread;</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thread = new TCPServerThread</a:t>
            </a:r>
            <a:r>
              <a:rPr kumimoji="1" lang="en-US" altLang="zh-CN" sz="2000" b="1" smtClean="0">
                <a:latin typeface="Times New Roman" pitchFamily="18" charset="0"/>
                <a:cs typeface="Times New Roman" pitchFamily="18" charset="0"/>
              </a:rPr>
              <a:t>(socketServer, nClientNum);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thread.start();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TCPServerThread</a:t>
            </a:r>
            <a:r>
              <a:rPr lang="zh-CN" altLang="en-US" smtClean="0">
                <a:latin typeface="Times New Roman" pitchFamily="18" charset="0"/>
                <a:cs typeface="Times New Roman" pitchFamily="18" charset="0"/>
              </a:rPr>
              <a:t>类</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71</a:t>
            </a:fld>
            <a:endParaRPr lang="en-US" altLang="zh-CN" dirty="0"/>
          </a:p>
        </p:txBody>
      </p:sp>
      <p:sp>
        <p:nvSpPr>
          <p:cNvPr id="7" name="Text Box 6"/>
          <p:cNvSpPr txBox="1">
            <a:spLocks noChangeArrowheads="1"/>
          </p:cNvSpPr>
          <p:nvPr/>
        </p:nvSpPr>
        <p:spPr bwMode="auto">
          <a:xfrm>
            <a:off x="304800" y="1310819"/>
            <a:ext cx="8534400" cy="5016758"/>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java.io.*;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import java.net.*;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public class TCPServerThread extends Thread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int nClientNum;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TCPServerThread(Socket s, int 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 = s;</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nClientNum = num;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public void run()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try{</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String strSocket, strLocal; </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BufferedReader brInFromClient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BufferedReader(new</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InputStreamReader(socket.getInputStream()));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 TCPServerThread</a:t>
            </a:r>
            <a:r>
              <a:rPr lang="zh-CN" altLang="en-US" smtClean="0">
                <a:latin typeface="Times New Roman" pitchFamily="18" charset="0"/>
                <a:cs typeface="Times New Roman" pitchFamily="18" charset="0"/>
              </a:rPr>
              <a:t>类</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72</a:t>
            </a:fld>
            <a:endParaRPr lang="en-US" altLang="zh-CN" dirty="0"/>
          </a:p>
        </p:txBody>
      </p:sp>
      <p:sp>
        <p:nvSpPr>
          <p:cNvPr id="7" name="Text Box 6"/>
          <p:cNvSpPr txBox="1">
            <a:spLocks noChangeArrowheads="1"/>
          </p:cNvSpPr>
          <p:nvPr/>
        </p:nvSpPr>
        <p:spPr bwMode="auto">
          <a:xfrm>
            <a:off x="304800" y="1143000"/>
            <a:ext cx="8534400" cy="4708981"/>
          </a:xfrm>
          <a:prstGeom prst="rect">
            <a:avLst/>
          </a:prstGeom>
          <a:noFill/>
          <a:ln w="25400" cap="sq">
            <a:solidFill>
              <a:schemeClr val="tx1"/>
            </a:solidFill>
            <a:miter lim="800000"/>
            <a:headEnd/>
            <a:tailEnd/>
          </a:ln>
        </p:spPr>
        <p:txBody>
          <a:bodyPr wrap="square">
            <a:spAutoFit/>
          </a:bodyPr>
          <a:lstStyle/>
          <a:p>
            <a:pPr marL="342900" indent="-342900">
              <a:lnSpc>
                <a:spcPts val="2400"/>
              </a:lnSpc>
              <a:spcBef>
                <a:spcPts val="0"/>
              </a:spcBef>
              <a:buNone/>
            </a:pPr>
            <a:r>
              <a:rPr kumimoji="1" lang="en-US" altLang="zh-CN" sz="2400" b="1" smtClean="0">
                <a:latin typeface="Times New Roman" pitchFamily="18" charset="0"/>
                <a:cs typeface="Times New Roman" pitchFamily="18" charset="0"/>
              </a:rPr>
              <a:t>            DataOutputStream  dosOutToClient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new DataOutputStream(socket.getOutputStream());</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strSocket = brInFromClient.readLine();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System.out.println(</a:t>
            </a:r>
            <a:r>
              <a:rPr kumimoji="1" lang="en-US" altLang="zh-CN" sz="2000" b="1" smtClean="0">
                <a:latin typeface="Times New Roman" pitchFamily="18" charset="0"/>
                <a:cs typeface="Times New Roman" pitchFamily="18" charset="0"/>
              </a:rPr>
              <a:t>"Client"+nClientNum+": "+ strSocket</a:t>
            </a:r>
            <a:r>
              <a:rPr kumimoji="1" lang="en-US" altLang="zh-CN" sz="2400" b="1" smtClean="0">
                <a:latin typeface="Times New Roman" pitchFamily="18" charset="0"/>
                <a:cs typeface="Times New Roman" pitchFamily="18" charset="0"/>
              </a:rPr>
              <a:t>);</a:t>
            </a:r>
          </a:p>
          <a:p>
            <a:pPr marL="342900" indent="-342900">
              <a:lnSpc>
                <a:spcPts val="2400"/>
              </a:lnSpc>
              <a:spcBef>
                <a:spcPts val="0"/>
              </a:spcBef>
              <a:buNone/>
            </a:pPr>
            <a:endParaRPr kumimoji="1" lang="en-US" altLang="zh-CN" sz="2400" b="1" smtClean="0">
              <a:latin typeface="Times New Roman" pitchFamily="18" charset="0"/>
              <a:cs typeface="Times New Roman" pitchFamily="18" charset="0"/>
            </a:endParaRP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strLocal = strSocket;</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dosOutToClient.writeBytes(strLocal + '\n');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while(!strSocket.equals("bye"));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socket.close();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}catch(Exception e){}</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    }   </a:t>
            </a:r>
          </a:p>
          <a:p>
            <a:pPr marL="342900" indent="-342900">
              <a:lnSpc>
                <a:spcPts val="2400"/>
              </a:lnSpc>
              <a:spcBef>
                <a:spcPts val="0"/>
              </a:spcBef>
              <a:buNone/>
            </a:pPr>
            <a:r>
              <a:rPr kumimoji="1" lang="en-US" altLang="zh-CN" sz="2400" b="1" smtClean="0">
                <a:latin typeface="Times New Roman" pitchFamily="18" charset="0"/>
                <a:cs typeface="Times New Roman" pitchFamily="18" charset="0"/>
              </a:rPr>
              <a:t>}</a:t>
            </a:r>
          </a:p>
        </p:txBody>
      </p:sp>
      <p:sp>
        <p:nvSpPr>
          <p:cNvPr id="5" name="TextBox 4"/>
          <p:cNvSpPr txBox="1"/>
          <p:nvPr/>
        </p:nvSpPr>
        <p:spPr>
          <a:xfrm>
            <a:off x="282821" y="4998184"/>
            <a:ext cx="2384179" cy="1631216"/>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TCPClient</a:t>
            </a:r>
          </a:p>
          <a:p>
            <a:pPr>
              <a:spcBef>
                <a:spcPts val="0"/>
              </a:spcBef>
              <a:buNone/>
            </a:pPr>
            <a:r>
              <a:rPr lang="en-US" altLang="zh-CN" sz="2000" b="1" smtClean="0">
                <a:solidFill>
                  <a:schemeClr val="bg1"/>
                </a:solidFill>
                <a:latin typeface="Times New Roman" pitchFamily="18" charset="0"/>
                <a:cs typeface="Times New Roman" pitchFamily="18" charset="0"/>
              </a:rPr>
              <a:t>hi</a:t>
            </a:r>
          </a:p>
          <a:p>
            <a:pPr>
              <a:spcBef>
                <a:spcPts val="0"/>
              </a:spcBef>
              <a:buNone/>
            </a:pPr>
            <a:r>
              <a:rPr lang="en-US" altLang="zh-CN" sz="2000" b="1" smtClean="0">
                <a:solidFill>
                  <a:schemeClr val="bg1"/>
                </a:solidFill>
                <a:latin typeface="Times New Roman" pitchFamily="18" charset="0"/>
                <a:cs typeface="Times New Roman" pitchFamily="18" charset="0"/>
              </a:rPr>
              <a:t>Server: hi</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
        <p:nvSpPr>
          <p:cNvPr id="6" name="TextBox 5"/>
          <p:cNvSpPr txBox="1"/>
          <p:nvPr/>
        </p:nvSpPr>
        <p:spPr>
          <a:xfrm>
            <a:off x="5938969" y="4766608"/>
            <a:ext cx="3052631" cy="1938992"/>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TCPMultiServer</a:t>
            </a:r>
          </a:p>
          <a:p>
            <a:pPr>
              <a:spcBef>
                <a:spcPts val="0"/>
              </a:spcBef>
              <a:buNone/>
            </a:pPr>
            <a:r>
              <a:rPr lang="en-US" altLang="zh-CN" sz="2000" b="1" smtClean="0">
                <a:solidFill>
                  <a:schemeClr val="bg1"/>
                </a:solidFill>
                <a:latin typeface="Times New Roman" pitchFamily="18" charset="0"/>
                <a:cs typeface="Times New Roman" pitchFamily="18" charset="0"/>
              </a:rPr>
              <a:t>Client1: hi</a:t>
            </a:r>
          </a:p>
          <a:p>
            <a:pPr>
              <a:spcBef>
                <a:spcPts val="0"/>
              </a:spcBef>
              <a:buNone/>
            </a:pPr>
            <a:r>
              <a:rPr lang="en-US" altLang="zh-CN" sz="2000" b="1" smtClean="0">
                <a:solidFill>
                  <a:schemeClr val="bg1"/>
                </a:solidFill>
                <a:latin typeface="Times New Roman" pitchFamily="18" charset="0"/>
                <a:cs typeface="Times New Roman" pitchFamily="18" charset="0"/>
              </a:rPr>
              <a:t>Client2: hello</a:t>
            </a:r>
          </a:p>
          <a:p>
            <a:pPr>
              <a:spcBef>
                <a:spcPts val="0"/>
              </a:spcBef>
              <a:buNone/>
            </a:pPr>
            <a:r>
              <a:rPr lang="en-US" altLang="zh-CN" sz="2000" b="1" smtClean="0">
                <a:solidFill>
                  <a:schemeClr val="bg1"/>
                </a:solidFill>
                <a:latin typeface="Times New Roman" pitchFamily="18" charset="0"/>
                <a:cs typeface="Times New Roman" pitchFamily="18" charset="0"/>
              </a:rPr>
              <a:t>Client2: hello</a:t>
            </a:r>
          </a:p>
          <a:p>
            <a:pPr>
              <a:spcBef>
                <a:spcPts val="0"/>
              </a:spcBef>
              <a:buNone/>
            </a:pPr>
            <a:r>
              <a:rPr lang="en-US" altLang="zh-CN" sz="2000" b="1" smtClean="0">
                <a:solidFill>
                  <a:schemeClr val="bg1"/>
                </a:solidFill>
                <a:latin typeface="Times New Roman" pitchFamily="18" charset="0"/>
                <a:cs typeface="Times New Roman" pitchFamily="18" charset="0"/>
              </a:rPr>
              <a:t>Client2: bye</a:t>
            </a:r>
          </a:p>
          <a:p>
            <a:pPr>
              <a:spcBef>
                <a:spcPts val="0"/>
              </a:spcBef>
              <a:buNone/>
            </a:pPr>
            <a:r>
              <a:rPr lang="en-US" altLang="zh-CN" sz="2000" b="1" smtClean="0">
                <a:solidFill>
                  <a:schemeClr val="bg1"/>
                </a:solidFill>
                <a:latin typeface="Times New Roman" pitchFamily="18" charset="0"/>
                <a:cs typeface="Times New Roman" pitchFamily="18" charset="0"/>
              </a:rPr>
              <a:t>Client1: bye</a:t>
            </a:r>
            <a:endParaRPr lang="zh-CN" altLang="en-US" sz="2000" b="1">
              <a:solidFill>
                <a:schemeClr val="bg1"/>
              </a:solidFill>
              <a:latin typeface="Times New Roman" pitchFamily="18" charset="0"/>
              <a:cs typeface="Times New Roman" pitchFamily="18" charset="0"/>
            </a:endParaRPr>
          </a:p>
        </p:txBody>
      </p:sp>
      <p:sp>
        <p:nvSpPr>
          <p:cNvPr id="8" name="TextBox 7"/>
          <p:cNvSpPr txBox="1"/>
          <p:nvPr/>
        </p:nvSpPr>
        <p:spPr>
          <a:xfrm>
            <a:off x="3200400" y="4495800"/>
            <a:ext cx="2384179" cy="2246769"/>
          </a:xfrm>
          <a:prstGeom prst="rect">
            <a:avLst/>
          </a:prstGeom>
          <a:solidFill>
            <a:schemeClr val="tx1"/>
          </a:solidFill>
        </p:spPr>
        <p:txBody>
          <a:bodyPr wrap="none" rtlCol="0">
            <a:spAutoFit/>
          </a:bodyPr>
          <a:lstStyle/>
          <a:p>
            <a:pPr>
              <a:spcBef>
                <a:spcPts val="0"/>
              </a:spcBef>
              <a:buNone/>
            </a:pPr>
            <a:r>
              <a:rPr lang="en-US" altLang="zh-CN" sz="2000" b="1" smtClean="0">
                <a:solidFill>
                  <a:schemeClr val="bg1"/>
                </a:solidFill>
                <a:latin typeface="Times New Roman" pitchFamily="18" charset="0"/>
                <a:cs typeface="Times New Roman" pitchFamily="18" charset="0"/>
              </a:rPr>
              <a:t>D:\&gt;java TCPClient</a:t>
            </a:r>
          </a:p>
          <a:p>
            <a:pPr>
              <a:spcBef>
                <a:spcPts val="0"/>
              </a:spcBef>
              <a:buNone/>
            </a:pPr>
            <a:r>
              <a:rPr lang="en-US" altLang="zh-CN" sz="2000" b="1" smtClean="0">
                <a:solidFill>
                  <a:schemeClr val="bg1"/>
                </a:solidFill>
                <a:latin typeface="Times New Roman" pitchFamily="18" charset="0"/>
                <a:cs typeface="Times New Roman" pitchFamily="18" charset="0"/>
              </a:rPr>
              <a:t>hello</a:t>
            </a:r>
          </a:p>
          <a:p>
            <a:pPr>
              <a:spcBef>
                <a:spcPts val="0"/>
              </a:spcBef>
              <a:buNone/>
            </a:pPr>
            <a:r>
              <a:rPr lang="en-US" altLang="zh-CN" sz="2000" b="1" smtClean="0">
                <a:solidFill>
                  <a:schemeClr val="bg1"/>
                </a:solidFill>
                <a:latin typeface="Times New Roman" pitchFamily="18" charset="0"/>
                <a:cs typeface="Times New Roman" pitchFamily="18" charset="0"/>
              </a:rPr>
              <a:t>Server: hello</a:t>
            </a:r>
          </a:p>
          <a:p>
            <a:pPr>
              <a:spcBef>
                <a:spcPts val="0"/>
              </a:spcBef>
              <a:buNone/>
            </a:pPr>
            <a:r>
              <a:rPr lang="en-US" altLang="zh-CN" sz="2000" b="1" smtClean="0">
                <a:solidFill>
                  <a:schemeClr val="bg1"/>
                </a:solidFill>
                <a:latin typeface="Times New Roman" pitchFamily="18" charset="0"/>
                <a:cs typeface="Times New Roman" pitchFamily="18" charset="0"/>
              </a:rPr>
              <a:t>hello</a:t>
            </a:r>
          </a:p>
          <a:p>
            <a:pPr>
              <a:spcBef>
                <a:spcPts val="0"/>
              </a:spcBef>
              <a:buNone/>
            </a:pPr>
            <a:r>
              <a:rPr lang="en-US" altLang="zh-CN" sz="2000" b="1" smtClean="0">
                <a:solidFill>
                  <a:schemeClr val="bg1"/>
                </a:solidFill>
                <a:latin typeface="Times New Roman" pitchFamily="18" charset="0"/>
                <a:cs typeface="Times New Roman" pitchFamily="18" charset="0"/>
              </a:rPr>
              <a:t>Server: hello</a:t>
            </a:r>
          </a:p>
          <a:p>
            <a:pPr>
              <a:spcBef>
                <a:spcPts val="0"/>
              </a:spcBef>
              <a:buNone/>
            </a:pPr>
            <a:r>
              <a:rPr lang="en-US" altLang="zh-CN" sz="2000" b="1" smtClean="0">
                <a:solidFill>
                  <a:schemeClr val="bg1"/>
                </a:solidFill>
                <a:latin typeface="Times New Roman" pitchFamily="18" charset="0"/>
                <a:cs typeface="Times New Roman" pitchFamily="18" charset="0"/>
              </a:rPr>
              <a:t>bye</a:t>
            </a:r>
          </a:p>
          <a:p>
            <a:pPr>
              <a:spcBef>
                <a:spcPts val="0"/>
              </a:spcBef>
              <a:buNone/>
            </a:pPr>
            <a:r>
              <a:rPr lang="en-US" altLang="zh-CN" sz="2000" b="1" smtClean="0">
                <a:solidFill>
                  <a:schemeClr val="bg1"/>
                </a:solidFill>
                <a:latin typeface="Times New Roman" pitchFamily="18" charset="0"/>
                <a:cs typeface="Times New Roman" pitchFamily="18" charset="0"/>
              </a:rPr>
              <a:t>Server: bye</a:t>
            </a:r>
            <a:endParaRPr lang="zh-CN" altLang="en-US" sz="2000" b="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教学内容</a:t>
            </a:r>
            <a:endParaRPr lang="zh-CN" altLang="en-US"/>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73</a:t>
            </a:fld>
            <a:endParaRPr lang="en-US" altLang="zh-CN"/>
          </a:p>
        </p:txBody>
      </p:sp>
      <p:sp>
        <p:nvSpPr>
          <p:cNvPr id="6" name="Line 11"/>
          <p:cNvSpPr>
            <a:spLocks noChangeShapeType="1"/>
          </p:cNvSpPr>
          <p:nvPr/>
        </p:nvSpPr>
        <p:spPr bwMode="auto">
          <a:xfrm>
            <a:off x="2438400" y="2354262"/>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7" name="Text Box 12"/>
          <p:cNvSpPr txBox="1">
            <a:spLocks noChangeArrowheads="1"/>
          </p:cNvSpPr>
          <p:nvPr/>
        </p:nvSpPr>
        <p:spPr bwMode="auto">
          <a:xfrm>
            <a:off x="2700338" y="1774825"/>
            <a:ext cx="2656496"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网络基础知识</a:t>
            </a:r>
            <a:endParaRPr lang="en-US" altLang="zh-CN" sz="3200" b="1">
              <a:ea typeface="宋体" charset="-122"/>
            </a:endParaRPr>
          </a:p>
        </p:txBody>
      </p:sp>
      <p:grpSp>
        <p:nvGrpSpPr>
          <p:cNvPr id="3" name="Group 45"/>
          <p:cNvGrpSpPr>
            <a:grpSpLocks/>
          </p:cNvGrpSpPr>
          <p:nvPr/>
        </p:nvGrpSpPr>
        <p:grpSpPr bwMode="auto">
          <a:xfrm>
            <a:off x="1828800" y="1851025"/>
            <a:ext cx="608013" cy="533400"/>
            <a:chOff x="1152" y="1275"/>
            <a:chExt cx="383" cy="336"/>
          </a:xfrm>
        </p:grpSpPr>
        <p:grpSp>
          <p:nvGrpSpPr>
            <p:cNvPr id="5" name="Group 3"/>
            <p:cNvGrpSpPr>
              <a:grpSpLocks/>
            </p:cNvGrpSpPr>
            <p:nvPr/>
          </p:nvGrpSpPr>
          <p:grpSpPr bwMode="auto">
            <a:xfrm>
              <a:off x="1152" y="1275"/>
              <a:ext cx="383" cy="336"/>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13" name="AutoShape 6"/>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0" name="Text Box 13"/>
            <p:cNvSpPr txBox="1">
              <a:spLocks noChangeArrowheads="1"/>
            </p:cNvSpPr>
            <p:nvPr/>
          </p:nvSpPr>
          <p:spPr bwMode="gray">
            <a:xfrm>
              <a:off x="1235" y="1298"/>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1</a:t>
              </a:r>
            </a:p>
          </p:txBody>
        </p:sp>
      </p:grpSp>
      <p:sp>
        <p:nvSpPr>
          <p:cNvPr id="14" name="Line 14"/>
          <p:cNvSpPr>
            <a:spLocks noChangeShapeType="1"/>
          </p:cNvSpPr>
          <p:nvPr/>
        </p:nvSpPr>
        <p:spPr bwMode="auto">
          <a:xfrm>
            <a:off x="2438400" y="3289600"/>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15" name="Text Box 15"/>
          <p:cNvSpPr txBox="1">
            <a:spLocks noChangeArrowheads="1"/>
          </p:cNvSpPr>
          <p:nvPr/>
        </p:nvSpPr>
        <p:spPr bwMode="auto">
          <a:xfrm>
            <a:off x="2700338" y="2689225"/>
            <a:ext cx="393569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latin typeface="Times New Roman" pitchFamily="18" charset="0"/>
                <a:ea typeface="宋体" charset="-122"/>
                <a:cs typeface="Times New Roman" pitchFamily="18" charset="0"/>
              </a:rPr>
              <a:t>基于</a:t>
            </a:r>
            <a:r>
              <a:rPr lang="en-US" altLang="zh-CN" sz="3200" b="1" smtClean="0">
                <a:latin typeface="Times New Roman" pitchFamily="18" charset="0"/>
                <a:ea typeface="宋体" charset="-122"/>
                <a:cs typeface="Times New Roman" pitchFamily="18" charset="0"/>
              </a:rPr>
              <a:t>URL</a:t>
            </a:r>
            <a:r>
              <a:rPr lang="zh-CN" altLang="en-US" sz="3200" b="1" smtClean="0">
                <a:latin typeface="Times New Roman" pitchFamily="18" charset="0"/>
                <a:ea typeface="宋体" charset="-122"/>
                <a:cs typeface="Times New Roman" pitchFamily="18" charset="0"/>
              </a:rPr>
              <a:t>的网络编程</a:t>
            </a:r>
            <a:endParaRPr lang="en-US" altLang="zh-CN" sz="3200" b="1">
              <a:ea typeface="宋体" charset="-122"/>
            </a:endParaRPr>
          </a:p>
        </p:txBody>
      </p:sp>
      <p:grpSp>
        <p:nvGrpSpPr>
          <p:cNvPr id="8" name="Group 46"/>
          <p:cNvGrpSpPr>
            <a:grpSpLocks/>
          </p:cNvGrpSpPr>
          <p:nvPr/>
        </p:nvGrpSpPr>
        <p:grpSpPr bwMode="auto">
          <a:xfrm>
            <a:off x="1828800" y="2789284"/>
            <a:ext cx="608013" cy="533400"/>
            <a:chOff x="1152" y="1851"/>
            <a:chExt cx="383" cy="336"/>
          </a:xfrm>
        </p:grpSpPr>
        <p:grpSp>
          <p:nvGrpSpPr>
            <p:cNvPr id="9" name="Group 7"/>
            <p:cNvGrpSpPr>
              <a:grpSpLocks/>
            </p:cNvGrpSpPr>
            <p:nvPr/>
          </p:nvGrpSpPr>
          <p:grpSpPr bwMode="auto">
            <a:xfrm>
              <a:off x="1152" y="1851"/>
              <a:ext cx="383" cy="336"/>
              <a:chOff x="3174" y="2656"/>
              <a:chExt cx="1549" cy="1351"/>
            </a:xfrm>
          </p:grpSpPr>
          <p:sp>
            <p:nvSpPr>
              <p:cNvPr id="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1"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18"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2</a:t>
              </a:r>
            </a:p>
          </p:txBody>
        </p:sp>
      </p:grpSp>
      <p:sp>
        <p:nvSpPr>
          <p:cNvPr id="22" name="Line 25"/>
          <p:cNvSpPr>
            <a:spLocks noChangeShapeType="1"/>
          </p:cNvSpPr>
          <p:nvPr/>
        </p:nvSpPr>
        <p:spPr bwMode="auto">
          <a:xfrm>
            <a:off x="2438400" y="4195225"/>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23" name="Text Box 26"/>
          <p:cNvSpPr txBox="1">
            <a:spLocks noChangeArrowheads="1"/>
          </p:cNvSpPr>
          <p:nvPr/>
        </p:nvSpPr>
        <p:spPr bwMode="auto">
          <a:xfrm>
            <a:off x="2700338" y="3603625"/>
            <a:ext cx="4160113" cy="584775"/>
          </a:xfrm>
          <a:prstGeom prst="rect">
            <a:avLst/>
          </a:prstGeom>
          <a:noFill/>
          <a:ln w="9525" algn="ctr">
            <a:noFill/>
            <a:miter lim="800000"/>
            <a:headEnd/>
            <a:tailEnd/>
          </a:ln>
        </p:spPr>
        <p:txBody>
          <a:bodyPr wrap="none">
            <a:spAutoFit/>
          </a:bodyPr>
          <a:lstStyle/>
          <a:p>
            <a:pPr eaLnBrk="0" hangingPunct="0">
              <a:buNone/>
            </a:pPr>
            <a:r>
              <a:rPr lang="zh-CN" altLang="en-US" sz="3200" b="1" smtClean="0">
                <a:ea typeface="宋体" charset="-122"/>
              </a:rPr>
              <a:t>基于</a:t>
            </a:r>
            <a:r>
              <a:rPr lang="en-US" altLang="zh-CN" sz="3200" b="1" smtClean="0">
                <a:ea typeface="宋体" charset="-122"/>
              </a:rPr>
              <a:t>TCP</a:t>
            </a:r>
            <a:r>
              <a:rPr lang="zh-CN" altLang="en-US" sz="3200" b="1" smtClean="0">
                <a:ea typeface="宋体" charset="-122"/>
              </a:rPr>
              <a:t>的</a:t>
            </a:r>
            <a:r>
              <a:rPr lang="en-US" altLang="zh-CN" sz="3200" b="1" smtClean="0">
                <a:latin typeface="Times New Roman" pitchFamily="18" charset="0"/>
                <a:ea typeface="宋体" charset="-122"/>
                <a:cs typeface="Times New Roman" pitchFamily="18" charset="0"/>
              </a:rPr>
              <a:t>socket</a:t>
            </a:r>
            <a:r>
              <a:rPr lang="zh-CN" altLang="en-US" sz="3200" b="1" smtClean="0">
                <a:ea typeface="宋体" charset="-122"/>
              </a:rPr>
              <a:t>编程</a:t>
            </a:r>
            <a:endParaRPr lang="en-US" altLang="zh-CN" sz="3200" b="1">
              <a:ea typeface="宋体" charset="-122"/>
            </a:endParaRPr>
          </a:p>
        </p:txBody>
      </p:sp>
      <p:grpSp>
        <p:nvGrpSpPr>
          <p:cNvPr id="16" name="Group 47"/>
          <p:cNvGrpSpPr>
            <a:grpSpLocks/>
          </p:cNvGrpSpPr>
          <p:nvPr/>
        </p:nvGrpSpPr>
        <p:grpSpPr bwMode="auto">
          <a:xfrm>
            <a:off x="1828800" y="3693055"/>
            <a:ext cx="608013" cy="533400"/>
            <a:chOff x="1152" y="2413"/>
            <a:chExt cx="383" cy="336"/>
          </a:xfrm>
        </p:grpSpPr>
        <p:grpSp>
          <p:nvGrpSpPr>
            <p:cNvPr id="17" name="Group 17"/>
            <p:cNvGrpSpPr>
              <a:grpSpLocks/>
            </p:cNvGrpSpPr>
            <p:nvPr/>
          </p:nvGrpSpPr>
          <p:grpSpPr bwMode="auto">
            <a:xfrm>
              <a:off x="1152" y="2413"/>
              <a:ext cx="383" cy="336"/>
              <a:chOff x="1110" y="2656"/>
              <a:chExt cx="1549" cy="1351"/>
            </a:xfrm>
          </p:grpSpPr>
          <p:sp>
            <p:nvSpPr>
              <p:cNvPr id="2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2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29" name="AutoShape 20"/>
              <p:cNvSpPr>
                <a:spLocks noChangeArrowheads="1"/>
              </p:cNvSpPr>
              <p:nvPr/>
            </p:nvSpPr>
            <p:spPr bwMode="gray">
              <a:xfrm>
                <a:off x="1199" y="2736"/>
                <a:ext cx="1351" cy="1166"/>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26" name="Text Box 27"/>
            <p:cNvSpPr txBox="1">
              <a:spLocks noChangeArrowheads="1"/>
            </p:cNvSpPr>
            <p:nvPr/>
          </p:nvSpPr>
          <p:spPr bwMode="gray">
            <a:xfrm>
              <a:off x="1235" y="2443"/>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a:solidFill>
                    <a:schemeClr val="bg1"/>
                  </a:solidFill>
                  <a:ea typeface="宋体" charset="-122"/>
                </a:rPr>
                <a:t>3</a:t>
              </a:r>
            </a:p>
          </p:txBody>
        </p:sp>
      </p:grpSp>
      <p:sp>
        <p:nvSpPr>
          <p:cNvPr id="30" name="Line 14"/>
          <p:cNvSpPr>
            <a:spLocks noChangeShapeType="1"/>
          </p:cNvSpPr>
          <p:nvPr/>
        </p:nvSpPr>
        <p:spPr bwMode="auto">
          <a:xfrm>
            <a:off x="2438400" y="5148263"/>
            <a:ext cx="4800600" cy="0"/>
          </a:xfrm>
          <a:prstGeom prst="line">
            <a:avLst/>
          </a:prstGeom>
          <a:noFill/>
          <a:ln w="25400">
            <a:solidFill>
              <a:schemeClr val="tx2"/>
            </a:solidFill>
            <a:prstDash val="sysDot"/>
            <a:round/>
            <a:headEnd/>
            <a:tailEnd type="oval" w="med" len="med"/>
          </a:ln>
        </p:spPr>
        <p:txBody>
          <a:bodyPr wrap="none" anchor="ctr"/>
          <a:lstStyle/>
          <a:p>
            <a:endParaRPr lang="zh-CN" altLang="en-US"/>
          </a:p>
        </p:txBody>
      </p:sp>
      <p:sp>
        <p:nvSpPr>
          <p:cNvPr id="31" name="Text Box 15"/>
          <p:cNvSpPr txBox="1">
            <a:spLocks noChangeArrowheads="1"/>
          </p:cNvSpPr>
          <p:nvPr/>
        </p:nvSpPr>
        <p:spPr bwMode="auto">
          <a:xfrm>
            <a:off x="2700338" y="4572000"/>
            <a:ext cx="4182555" cy="584775"/>
          </a:xfrm>
          <a:prstGeom prst="rect">
            <a:avLst/>
          </a:prstGeom>
          <a:noFill/>
          <a:ln w="9525" algn="ctr">
            <a:noFill/>
            <a:miter lim="800000"/>
            <a:headEnd/>
            <a:tailEnd/>
          </a:ln>
        </p:spPr>
        <p:txBody>
          <a:bodyPr wrap="none">
            <a:spAutoFit/>
          </a:bodyPr>
          <a:lstStyle/>
          <a:p>
            <a:pPr eaLnBrk="0" hangingPunct="0">
              <a:buNone/>
            </a:pPr>
            <a:r>
              <a:rPr lang="zh-CN" altLang="en-US" sz="3200" b="1" smtClean="0">
                <a:solidFill>
                  <a:srgbClr val="FF0000"/>
                </a:solidFill>
                <a:latin typeface="Times New Roman" pitchFamily="18" charset="0"/>
                <a:ea typeface="宋体" charset="-122"/>
                <a:cs typeface="Times New Roman" pitchFamily="18" charset="0"/>
              </a:rPr>
              <a:t>基于</a:t>
            </a:r>
            <a:r>
              <a:rPr lang="en-US" altLang="zh-CN" sz="3200" b="1" smtClean="0">
                <a:solidFill>
                  <a:srgbClr val="FF0000"/>
                </a:solidFill>
                <a:latin typeface="Times New Roman" pitchFamily="18" charset="0"/>
                <a:ea typeface="宋体" charset="-122"/>
                <a:cs typeface="Times New Roman" pitchFamily="18" charset="0"/>
              </a:rPr>
              <a:t>UDP</a:t>
            </a:r>
            <a:r>
              <a:rPr lang="zh-CN" altLang="en-US" sz="3200" b="1" smtClean="0">
                <a:solidFill>
                  <a:srgbClr val="FF0000"/>
                </a:solidFill>
                <a:latin typeface="Times New Roman" pitchFamily="18" charset="0"/>
                <a:ea typeface="宋体" charset="-122"/>
                <a:cs typeface="Times New Roman" pitchFamily="18" charset="0"/>
              </a:rPr>
              <a:t>的</a:t>
            </a:r>
            <a:r>
              <a:rPr lang="en-US" altLang="zh-CN" sz="3200" b="1" smtClean="0">
                <a:solidFill>
                  <a:srgbClr val="FF0000"/>
                </a:solidFill>
                <a:latin typeface="Times New Roman" pitchFamily="18" charset="0"/>
                <a:ea typeface="宋体" charset="-122"/>
                <a:cs typeface="Times New Roman" pitchFamily="18" charset="0"/>
              </a:rPr>
              <a:t>socket</a:t>
            </a:r>
            <a:r>
              <a:rPr lang="zh-CN" altLang="en-US" sz="3200" b="1" smtClean="0">
                <a:solidFill>
                  <a:srgbClr val="FF0000"/>
                </a:solidFill>
                <a:latin typeface="Times New Roman" pitchFamily="18" charset="0"/>
                <a:ea typeface="宋体" charset="-122"/>
                <a:cs typeface="Times New Roman" pitchFamily="18" charset="0"/>
              </a:rPr>
              <a:t>编程</a:t>
            </a:r>
            <a:endParaRPr lang="en-US" altLang="zh-CN" sz="3200" b="1">
              <a:solidFill>
                <a:srgbClr val="FF0000"/>
              </a:solidFill>
              <a:ea typeface="宋体" charset="-122"/>
            </a:endParaRPr>
          </a:p>
        </p:txBody>
      </p:sp>
      <p:grpSp>
        <p:nvGrpSpPr>
          <p:cNvPr id="24" name="Group 46"/>
          <p:cNvGrpSpPr>
            <a:grpSpLocks/>
          </p:cNvGrpSpPr>
          <p:nvPr/>
        </p:nvGrpSpPr>
        <p:grpSpPr bwMode="auto">
          <a:xfrm>
            <a:off x="1828800" y="4625975"/>
            <a:ext cx="608013" cy="533400"/>
            <a:chOff x="1152" y="1851"/>
            <a:chExt cx="383" cy="336"/>
          </a:xfrm>
        </p:grpSpPr>
        <p:grpSp>
          <p:nvGrpSpPr>
            <p:cNvPr id="25" name="Group 7"/>
            <p:cNvGrpSpPr>
              <a:grpSpLocks/>
            </p:cNvGrpSpPr>
            <p:nvPr/>
          </p:nvGrpSpPr>
          <p:grpSpPr bwMode="auto">
            <a:xfrm>
              <a:off x="1152" y="1851"/>
              <a:ext cx="383" cy="336"/>
              <a:chOff x="3174" y="2656"/>
              <a:chExt cx="1549" cy="1351"/>
            </a:xfrm>
          </p:grpSpPr>
          <p:sp>
            <p:nvSpPr>
              <p:cNvPr id="3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charset="-122"/>
                </a:endParaRPr>
              </a:p>
            </p:txBody>
          </p:sp>
          <p:sp>
            <p:nvSpPr>
              <p:cNvPr id="3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charset="-122"/>
                </a:endParaRPr>
              </a:p>
            </p:txBody>
          </p:sp>
          <p:sp>
            <p:nvSpPr>
              <p:cNvPr id="37" name="AutoShape 10"/>
              <p:cNvSpPr>
                <a:spLocks noChangeArrowheads="1"/>
              </p:cNvSpPr>
              <p:nvPr/>
            </p:nvSpPr>
            <p:spPr bwMode="gray">
              <a:xfrm>
                <a:off x="3263" y="2736"/>
                <a:ext cx="1351" cy="1166"/>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Text Box 16"/>
            <p:cNvSpPr txBox="1">
              <a:spLocks noChangeArrowheads="1"/>
            </p:cNvSpPr>
            <p:nvPr/>
          </p:nvSpPr>
          <p:spPr bwMode="gray">
            <a:xfrm>
              <a:off x="1235" y="1877"/>
              <a:ext cx="223" cy="288"/>
            </a:xfrm>
            <a:prstGeom prst="rect">
              <a:avLst/>
            </a:prstGeom>
            <a:noFill/>
            <a:ln w="9525" algn="ctr">
              <a:noFill/>
              <a:miter lim="800000"/>
              <a:headEnd/>
              <a:tailEnd/>
            </a:ln>
          </p:spPr>
          <p:txBody>
            <a:bodyPr wrap="none">
              <a:spAutoFit/>
            </a:bodyPr>
            <a:lstStyle/>
            <a:p>
              <a:pPr algn="ctr" eaLnBrk="0" hangingPunct="0">
                <a:buNone/>
              </a:pPr>
              <a:r>
                <a:rPr lang="en-US" altLang="zh-CN" sz="2400" b="1" smtClean="0">
                  <a:solidFill>
                    <a:schemeClr val="bg1"/>
                  </a:solidFill>
                  <a:ea typeface="宋体" charset="-122"/>
                </a:rPr>
                <a:t>4</a:t>
              </a:r>
              <a:endParaRPr lang="en-US" altLang="zh-CN" sz="2400" b="1">
                <a:solidFill>
                  <a:schemeClr val="bg1"/>
                </a:solidFill>
                <a:ea typeface="宋体" charset="-122"/>
              </a:endParaRPr>
            </a:p>
          </p:txBody>
        </p:sp>
      </p:grpSp>
    </p:spTree>
    <p:extLst>
      <p:ext uri="{BB962C8B-B14F-4D97-AF65-F5344CB8AC3E}">
        <p14:creationId xmlns:p14="http://schemas.microsoft.com/office/powerpoint/2010/main" val="31601526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74</a:t>
            </a:fld>
            <a:endParaRPr lang="en-US" altLang="zh-CN" dirty="0"/>
          </a:p>
        </p:txBody>
      </p:sp>
      <p:sp>
        <p:nvSpPr>
          <p:cNvPr id="5" name="内容占位符 2"/>
          <p:cNvSpPr>
            <a:spLocks noGrp="1"/>
          </p:cNvSpPr>
          <p:nvPr>
            <p:ph idx="1"/>
          </p:nvPr>
        </p:nvSpPr>
        <p:spPr>
          <a:xfrm>
            <a:off x="685800" y="1524000"/>
            <a:ext cx="7772400" cy="4953000"/>
          </a:xfrm>
        </p:spPr>
        <p:txBody>
          <a:bodyPr/>
          <a:lstStyle/>
          <a:p>
            <a:pPr>
              <a:spcBef>
                <a:spcPts val="1800"/>
              </a:spcBef>
            </a:pPr>
            <a:r>
              <a:rPr lang="en-US" altLang="zh-CN" smtClean="0">
                <a:latin typeface="Times New Roman" pitchFamily="18" charset="0"/>
                <a:cs typeface="Times New Roman" pitchFamily="18" charset="0"/>
              </a:rPr>
              <a:t>User Datagram Protocol</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UDP</a:t>
            </a:r>
            <a:endParaRPr lang="en-US" altLang="zh-CN" dirty="0" smtClean="0"/>
          </a:p>
          <a:p>
            <a:pPr lvl="1"/>
            <a:r>
              <a:rPr lang="zh-CN" altLang="en-US" smtClean="0">
                <a:latin typeface="Times New Roman" pitchFamily="18" charset="0"/>
                <a:cs typeface="Times New Roman" pitchFamily="18" charset="0"/>
              </a:rPr>
              <a:t>非连接方式</a:t>
            </a:r>
          </a:p>
          <a:p>
            <a:pPr lvl="1">
              <a:spcBef>
                <a:spcPts val="600"/>
              </a:spcBef>
            </a:pPr>
            <a:r>
              <a:rPr lang="zh-CN" altLang="en-US" smtClean="0">
                <a:latin typeface="Times New Roman" pitchFamily="18" charset="0"/>
                <a:cs typeface="Times New Roman" pitchFamily="18" charset="0"/>
              </a:rPr>
              <a:t>消息被拆分为一个个数据包</a:t>
            </a:r>
            <a:r>
              <a:rPr lang="en-US" altLang="zh-CN" smtClean="0">
                <a:latin typeface="Times New Roman" pitchFamily="18" charset="0"/>
                <a:cs typeface="Times New Roman" pitchFamily="18" charset="0"/>
              </a:rPr>
              <a:t>datagram</a:t>
            </a:r>
            <a:r>
              <a:rPr lang="zh-CN" altLang="en-US" smtClean="0">
                <a:latin typeface="Times New Roman" pitchFamily="18" charset="0"/>
                <a:cs typeface="Times New Roman" pitchFamily="18" charset="0"/>
              </a:rPr>
              <a:t>，写上目标地址和端口，分别发送</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不可靠，数据包可能丢失、也可能错序。可靠性由应用而非</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来确保。</a:t>
            </a:r>
            <a:endParaRPr lang="en-US" altLang="zh-CN" smtClean="0">
              <a:latin typeface="Times New Roman" pitchFamily="18" charset="0"/>
              <a:cs typeface="Times New Roman" pitchFamily="18" charset="0"/>
            </a:endParaRPr>
          </a:p>
          <a:p>
            <a:pPr lvl="1">
              <a:spcBef>
                <a:spcPts val="600"/>
              </a:spcBef>
            </a:pPr>
            <a:r>
              <a:rPr lang="zh-CN" altLang="en-US" smtClean="0">
                <a:latin typeface="Times New Roman" pitchFamily="18" charset="0"/>
                <a:cs typeface="Times New Roman" pitchFamily="18" charset="0"/>
              </a:rPr>
              <a:t>类似于信件</a:t>
            </a:r>
            <a:endParaRPr lang="en-US" altLang="zh-CN" smtClean="0">
              <a:latin typeface="Times New Roman" pitchFamily="18" charset="0"/>
              <a:cs typeface="Times New Roman" pitchFamily="18" charset="0"/>
            </a:endParaRPr>
          </a:p>
          <a:p>
            <a:pPr lvl="1">
              <a:spcBef>
                <a:spcPts val="600"/>
              </a:spcBef>
            </a:pPr>
            <a:r>
              <a:rPr lang="en-US" altLang="zh-CN" smtClean="0">
                <a:latin typeface="Times New Roman" pitchFamily="18" charset="0"/>
                <a:cs typeface="Times New Roman" pitchFamily="18" charset="0"/>
              </a:rPr>
              <a:t>DatagramPacket</a:t>
            </a:r>
            <a:r>
              <a:rPr lang="zh-CN" altLang="en-US" smtClean="0">
                <a:latin typeface="Times New Roman" pitchFamily="18" charset="0"/>
                <a:cs typeface="Times New Roman" pitchFamily="18" charset="0"/>
              </a:rPr>
              <a:t>、</a:t>
            </a:r>
            <a:r>
              <a:rPr lang="en-US" altLang="zh-CN" smtClean="0">
                <a:latin typeface="Times New Roman" pitchFamily="18" charset="0"/>
                <a:cs typeface="Times New Roman" pitchFamily="18" charset="0"/>
              </a:rPr>
              <a:t>DatagramSocket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checkerboard(across)">
                                      <p:cBhvr>
                                        <p:cTn id="16" dur="500"/>
                                        <p:tgtEl>
                                          <p:spTgt spid="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checkerboard(across)">
                                      <p:cBhvr>
                                        <p:cTn id="19" dur="500"/>
                                        <p:tgtEl>
                                          <p:spTgt spid="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checkerboard(across)">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特点</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75</a:t>
            </a:fld>
            <a:endParaRPr lang="en-US" altLang="zh-CN" dirty="0"/>
          </a:p>
        </p:txBody>
      </p:sp>
      <p:sp>
        <p:nvSpPr>
          <p:cNvPr id="5" name="内容占位符 2"/>
          <p:cNvSpPr>
            <a:spLocks noGrp="1"/>
          </p:cNvSpPr>
          <p:nvPr>
            <p:ph idx="1"/>
          </p:nvPr>
        </p:nvSpPr>
        <p:spPr>
          <a:xfrm>
            <a:off x="685800" y="1524000"/>
            <a:ext cx="7772400" cy="5029200"/>
          </a:xfrm>
        </p:spPr>
        <p:txBody>
          <a:bodyPr/>
          <a:lstStyle/>
          <a:p>
            <a:pPr>
              <a:spcBef>
                <a:spcPts val="1200"/>
              </a:spcBef>
            </a:pPr>
            <a:r>
              <a:rPr lang="en-US" altLang="zh-CN" smtClean="0">
                <a:latin typeface="Times New Roman" pitchFamily="18" charset="0"/>
                <a:cs typeface="Times New Roman" pitchFamily="18" charset="0"/>
              </a:rPr>
              <a:t>UDP socket</a:t>
            </a:r>
          </a:p>
          <a:p>
            <a:pPr lvl="1">
              <a:spcBef>
                <a:spcPts val="1200"/>
              </a:spcBef>
            </a:pPr>
            <a:r>
              <a:rPr lang="en-US" altLang="zh-CN" smtClean="0">
                <a:latin typeface="Times New Roman" pitchFamily="18" charset="0"/>
                <a:cs typeface="Times New Roman" pitchFamily="18" charset="0"/>
              </a:rPr>
              <a:t>client socket</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server socket</a:t>
            </a:r>
            <a:r>
              <a:rPr lang="zh-CN" altLang="en-US" smtClean="0">
                <a:latin typeface="Times New Roman" pitchFamily="18" charset="0"/>
                <a:cs typeface="Times New Roman" pitchFamily="18" charset="0"/>
              </a:rPr>
              <a:t>无区分</a:t>
            </a:r>
            <a:endParaRPr lang="en-US" altLang="zh-CN" smtClean="0">
              <a:latin typeface="Times New Roman" pitchFamily="18" charset="0"/>
              <a:cs typeface="Times New Roman" pitchFamily="18" charset="0"/>
            </a:endParaRPr>
          </a:p>
          <a:p>
            <a:pPr lvl="1">
              <a:spcBef>
                <a:spcPts val="1200"/>
              </a:spcBef>
            </a:pPr>
            <a:r>
              <a:rPr lang="zh-CN" altLang="en-US" smtClean="0">
                <a:latin typeface="Times New Roman" pitchFamily="18" charset="0"/>
                <a:cs typeface="Times New Roman" pitchFamily="18" charset="0"/>
              </a:rPr>
              <a:t>一个</a:t>
            </a:r>
            <a:r>
              <a:rPr lang="en-US" altLang="zh-CN" smtClean="0">
                <a:latin typeface="Times New Roman" pitchFamily="18" charset="0"/>
                <a:cs typeface="Times New Roman" pitchFamily="18" charset="0"/>
              </a:rPr>
              <a:t>socket</a:t>
            </a:r>
            <a:r>
              <a:rPr lang="zh-CN" altLang="en-US" smtClean="0">
                <a:latin typeface="Times New Roman" pitchFamily="18" charset="0"/>
                <a:cs typeface="Times New Roman" pitchFamily="18" charset="0"/>
              </a:rPr>
              <a:t>可发送给多个不同的地址</a:t>
            </a:r>
            <a:endParaRPr lang="en-US" altLang="zh-CN" smtClean="0">
              <a:latin typeface="Times New Roman" pitchFamily="18" charset="0"/>
              <a:cs typeface="Times New Roman" pitchFamily="18" charset="0"/>
            </a:endParaRPr>
          </a:p>
          <a:p>
            <a:pPr>
              <a:spcBef>
                <a:spcPts val="1200"/>
              </a:spcBef>
            </a:pPr>
            <a:r>
              <a:rPr lang="en-US" altLang="zh-CN" smtClean="0">
                <a:latin typeface="Times New Roman" pitchFamily="18" charset="0"/>
                <a:cs typeface="Times New Roman" pitchFamily="18" charset="0"/>
              </a:rPr>
              <a:t>UDP</a:t>
            </a:r>
            <a:r>
              <a:rPr lang="zh-CN" altLang="en-US" smtClean="0"/>
              <a:t>端口</a:t>
            </a:r>
            <a:endParaRPr lang="en-US" altLang="zh-CN" dirty="0" smtClean="0"/>
          </a:p>
          <a:p>
            <a:pPr lvl="1">
              <a:spcBef>
                <a:spcPts val="600"/>
              </a:spcBef>
            </a:pP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端口与</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端口是相互独立的两个地址空间，各有</a:t>
            </a:r>
            <a:r>
              <a:rPr lang="en-US" altLang="zh-CN" smtClean="0">
                <a:latin typeface="Times New Roman" pitchFamily="18" charset="0"/>
                <a:cs typeface="Times New Roman" pitchFamily="18" charset="0"/>
              </a:rPr>
              <a:t>65536</a:t>
            </a:r>
            <a:r>
              <a:rPr lang="zh-CN" altLang="en-US" smtClean="0">
                <a:latin typeface="Times New Roman" pitchFamily="18" charset="0"/>
                <a:cs typeface="Times New Roman" pitchFamily="18" charset="0"/>
              </a:rPr>
              <a:t>个端口。如</a:t>
            </a:r>
            <a:r>
              <a:rPr lang="en-US" altLang="zh-CN" smtClean="0">
                <a:latin typeface="Times New Roman" pitchFamily="18" charset="0"/>
                <a:cs typeface="Times New Roman" pitchFamily="18" charset="0"/>
              </a:rPr>
              <a:t>TCP</a:t>
            </a:r>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20</a:t>
            </a:r>
            <a:r>
              <a:rPr lang="zh-CN" altLang="en-US" smtClean="0">
                <a:latin typeface="Times New Roman" pitchFamily="18" charset="0"/>
                <a:cs typeface="Times New Roman" pitchFamily="18" charset="0"/>
              </a:rPr>
              <a:t>与</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端口</a:t>
            </a:r>
            <a:r>
              <a:rPr lang="en-US" altLang="zh-CN" smtClean="0">
                <a:latin typeface="Times New Roman" pitchFamily="18" charset="0"/>
                <a:cs typeface="Times New Roman" pitchFamily="18" charset="0"/>
              </a:rPr>
              <a:t>20</a:t>
            </a:r>
            <a:r>
              <a:rPr lang="zh-CN" altLang="en-US" smtClean="0">
                <a:latin typeface="Times New Roman" pitchFamily="18" charset="0"/>
                <a:cs typeface="Times New Roman" pitchFamily="18" charset="0"/>
              </a:rPr>
              <a:t>是不同的。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checkerboard(across)">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checkerboard(across)">
                                      <p:cBhvr>
                                        <p:cTn id="18" dur="500"/>
                                        <p:tgtEl>
                                          <p:spTgt spid="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checkerboard(across)">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java.net.DatagramPacket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76</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DatagramPacket</a:t>
            </a:r>
            <a:endParaRPr lang="en-US" altLang="zh-CN" dirty="0" smtClean="0"/>
          </a:p>
          <a:p>
            <a:pPr lvl="1"/>
            <a:r>
              <a:rPr lang="zh-CN" altLang="en-US" smtClean="0">
                <a:latin typeface="Times New Roman" pitchFamily="18" charset="0"/>
                <a:cs typeface="Times New Roman" pitchFamily="18" charset="0"/>
              </a:rPr>
              <a:t>将待传输的数据和相关信息封装为包</a:t>
            </a:r>
          </a:p>
        </p:txBody>
      </p:sp>
      <p:sp>
        <p:nvSpPr>
          <p:cNvPr id="6" name="Text Box 4"/>
          <p:cNvSpPr txBox="1">
            <a:spLocks noChangeArrowheads="1"/>
          </p:cNvSpPr>
          <p:nvPr/>
        </p:nvSpPr>
        <p:spPr bwMode="auto">
          <a:xfrm>
            <a:off x="685800" y="3505200"/>
            <a:ext cx="8077200" cy="2077492"/>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400" b="1" smtClean="0">
                <a:solidFill>
                  <a:srgbClr val="973095"/>
                </a:solidFill>
                <a:latin typeface="Times New Roman" pitchFamily="18" charset="0"/>
                <a:ea typeface="宋体" pitchFamily="2" charset="-122"/>
              </a:rPr>
              <a:t>// for receiving packets</a:t>
            </a:r>
            <a:endParaRPr lang="en-US" altLang="zh-CN" sz="2400" b="1">
              <a:solidFill>
                <a:srgbClr val="973095"/>
              </a:solidFill>
              <a:latin typeface="Times New Roman" pitchFamily="18" charset="0"/>
              <a:ea typeface="宋体" pitchFamily="2" charset="-122"/>
            </a:endParaRPr>
          </a:p>
          <a:p>
            <a:pPr>
              <a:lnSpc>
                <a:spcPct val="70000"/>
              </a:lnSpc>
              <a:spcBef>
                <a:spcPts val="1200"/>
              </a:spcBef>
              <a:buNone/>
            </a:pPr>
            <a:r>
              <a:rPr lang="en-US" altLang="zh-CN" sz="2400" b="1" smtClean="0">
                <a:solidFill>
                  <a:srgbClr val="973095"/>
                </a:solidFill>
                <a:latin typeface="Times New Roman" pitchFamily="18" charset="0"/>
                <a:ea typeface="宋体" pitchFamily="2" charset="-122"/>
              </a:rPr>
              <a:t>DatagramPacket(byte[] buf, int length)</a:t>
            </a:r>
            <a:endParaRPr lang="en-US" altLang="zh-CN" sz="2400" b="1">
              <a:solidFill>
                <a:srgbClr val="973095"/>
              </a:solidFill>
              <a:latin typeface="Times New Roman" pitchFamily="18" charset="0"/>
              <a:ea typeface="宋体" pitchFamily="2" charset="-122"/>
            </a:endParaRPr>
          </a:p>
          <a:p>
            <a:pPr>
              <a:lnSpc>
                <a:spcPct val="70000"/>
              </a:lnSpc>
              <a:spcBef>
                <a:spcPts val="3000"/>
              </a:spcBef>
              <a:buNone/>
            </a:pPr>
            <a:r>
              <a:rPr lang="en-US" altLang="zh-CN" sz="2400" b="1" smtClean="0">
                <a:solidFill>
                  <a:srgbClr val="973095"/>
                </a:solidFill>
                <a:latin typeface="Times New Roman" pitchFamily="18" charset="0"/>
                <a:ea typeface="宋体" pitchFamily="2" charset="-122"/>
              </a:rPr>
              <a:t>// for sending packets </a:t>
            </a:r>
            <a:endParaRPr lang="en-US" altLang="zh-CN" sz="2400" b="1">
              <a:solidFill>
                <a:srgbClr val="973095"/>
              </a:solidFill>
              <a:latin typeface="Times New Roman" pitchFamily="18" charset="0"/>
              <a:ea typeface="宋体" pitchFamily="2" charset="-122"/>
            </a:endParaRPr>
          </a:p>
          <a:p>
            <a:pPr>
              <a:lnSpc>
                <a:spcPct val="70000"/>
              </a:lnSpc>
              <a:spcBef>
                <a:spcPts val="1200"/>
              </a:spcBef>
              <a:buNone/>
            </a:pPr>
            <a:r>
              <a:rPr lang="en-US" altLang="zh-CN" sz="2400" b="1" smtClean="0">
                <a:solidFill>
                  <a:srgbClr val="973095"/>
                </a:solidFill>
                <a:latin typeface="Times New Roman" pitchFamily="18" charset="0"/>
                <a:ea typeface="宋体" pitchFamily="2" charset="-122"/>
              </a:rPr>
              <a:t>DatagramPacket(byte[] buf, int length, InetAddress address, </a:t>
            </a:r>
            <a:br>
              <a:rPr lang="en-US" altLang="zh-CN" sz="2400" b="1" smtClean="0">
                <a:solidFill>
                  <a:srgbClr val="973095"/>
                </a:solidFill>
                <a:latin typeface="Times New Roman" pitchFamily="18" charset="0"/>
                <a:ea typeface="宋体" pitchFamily="2" charset="-122"/>
              </a:rPr>
            </a:br>
            <a:r>
              <a:rPr lang="en-US" altLang="zh-CN" sz="2400" b="1" smtClean="0">
                <a:solidFill>
                  <a:srgbClr val="973095"/>
                </a:solidFill>
                <a:latin typeface="Times New Roman" pitchFamily="18" charset="0"/>
                <a:ea typeface="宋体" pitchFamily="2" charset="-122"/>
              </a:rPr>
              <a:t>                               int port)</a:t>
            </a:r>
            <a:endParaRPr lang="zh-CN" altLang="en-US" sz="2400" b="1">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DatagramPacket</a:t>
            </a:r>
            <a:r>
              <a:rPr lang="zh-CN" altLang="en-US" smtClean="0">
                <a:latin typeface="Times New Roman" pitchFamily="18" charset="0"/>
                <a:cs typeface="Times New Roman" pitchFamily="18" charset="0"/>
              </a:rPr>
              <a:t>常用方法</a:t>
            </a:r>
            <a:endParaRPr lang="zh-CN" altLang="en-US">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77</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1089297761"/>
              </p:ext>
            </p:extLst>
          </p:nvPr>
        </p:nvGraphicFramePr>
        <p:xfrm>
          <a:off x="457200" y="1783080"/>
          <a:ext cx="8077200" cy="3627120"/>
        </p:xfrm>
        <a:graphic>
          <a:graphicData uri="http://schemas.openxmlformats.org/drawingml/2006/table">
            <a:tbl>
              <a:tblPr firstRow="1" bandRow="1">
                <a:tableStyleId>{5C22544A-7EE6-4342-B048-85BDC9FD1C3A}</a:tableStyleId>
              </a:tblPr>
              <a:tblGrid>
                <a:gridCol w="4876800"/>
                <a:gridCol w="3200400"/>
              </a:tblGrid>
              <a:tr h="370840">
                <a:tc>
                  <a:txBody>
                    <a:bodyPr/>
                    <a:lstStyle/>
                    <a:p>
                      <a:r>
                        <a:rPr lang="zh-CN" altLang="en-US" sz="2400" smtClean="0">
                          <a:solidFill>
                            <a:schemeClr val="tx1"/>
                          </a:solidFill>
                          <a:latin typeface="宋体" pitchFamily="2" charset="-122"/>
                          <a:ea typeface="宋体" pitchFamily="2" charset="-122"/>
                        </a:rPr>
                        <a:t>方法名称</a:t>
                      </a:r>
                      <a:endParaRPr lang="zh-CN" altLang="en-US" sz="2400">
                        <a:solidFill>
                          <a:schemeClr val="tx1"/>
                        </a:solidFill>
                        <a:latin typeface="宋体" pitchFamily="2" charset="-122"/>
                        <a:ea typeface="宋体" pitchFamily="2"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zh-CN" altLang="en-US" sz="2400" smtClean="0">
                          <a:solidFill>
                            <a:schemeClr val="tx1"/>
                          </a:solidFill>
                          <a:latin typeface="宋体" pitchFamily="2" charset="-122"/>
                          <a:ea typeface="宋体" pitchFamily="2" charset="-122"/>
                        </a:rPr>
                        <a:t>功能描述</a:t>
                      </a:r>
                      <a:endParaRPr lang="zh-CN" altLang="en-US" sz="240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fr-FR" altLang="zh-CN" sz="2000" b="1" smtClean="0">
                          <a:solidFill>
                            <a:schemeClr val="tx1"/>
                          </a:solidFill>
                          <a:latin typeface="Courier New" pitchFamily="49" charset="0"/>
                          <a:cs typeface="Courier New" pitchFamily="49" charset="0"/>
                        </a:rPr>
                        <a:t>InetAddress getAddress()</a:t>
                      </a:r>
                      <a:endParaRPr lang="zh-CN" altLang="en-US" sz="2000" b="1">
                        <a:solidFill>
                          <a:schemeClr val="tx1"/>
                        </a:solidFill>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返回对方计算机的</a:t>
                      </a:r>
                      <a:r>
                        <a:rPr lang="en-US" altLang="zh-CN" sz="2000" b="1" smtClean="0">
                          <a:solidFill>
                            <a:schemeClr val="tx1"/>
                          </a:solidFill>
                          <a:latin typeface="宋体" pitchFamily="2" charset="-122"/>
                          <a:ea typeface="宋体" pitchFamily="2" charset="-122"/>
                          <a:cs typeface="Times New Roman" pitchFamily="18" charset="0"/>
                        </a:rPr>
                        <a:t>IP</a:t>
                      </a:r>
                      <a:r>
                        <a:rPr lang="zh-CN" altLang="en-US" sz="2000" b="1" smtClean="0">
                          <a:solidFill>
                            <a:schemeClr val="tx1"/>
                          </a:solidFill>
                          <a:latin typeface="宋体" pitchFamily="2" charset="-122"/>
                          <a:ea typeface="宋体" pitchFamily="2" charset="-122"/>
                          <a:cs typeface="Times New Roman" pitchFamily="18" charset="0"/>
                        </a:rPr>
                        <a:t>地址</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byte[] getData()</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返回数据缓冲区</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int getLength()</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返回数据的长度</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int getPort()</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smtClean="0">
                          <a:solidFill>
                            <a:schemeClr val="tx1"/>
                          </a:solidFill>
                          <a:latin typeface="宋体" pitchFamily="2" charset="-122"/>
                          <a:ea typeface="宋体" pitchFamily="2" charset="-122"/>
                          <a:cs typeface="Times New Roman" pitchFamily="18" charset="0"/>
                        </a:rPr>
                        <a:t>返回对方计算机的端口号</a:t>
                      </a:r>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b="1" kern="1200" smtClean="0">
                          <a:solidFill>
                            <a:schemeClr val="tx1"/>
                          </a:solidFill>
                          <a:latin typeface="Courier New" pitchFamily="49" charset="0"/>
                          <a:ea typeface="+mn-ea"/>
                          <a:cs typeface="Courier New" pitchFamily="49" charset="0"/>
                        </a:rPr>
                        <a:t>void setAddress(InetAddress addr)</a:t>
                      </a:r>
                      <a:endParaRPr lang="zh-CN" altLang="en-US" sz="18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smtClean="0">
                          <a:solidFill>
                            <a:schemeClr val="tx1"/>
                          </a:solidFill>
                          <a:latin typeface="Courier New" pitchFamily="49" charset="0"/>
                          <a:ea typeface="+mn-ea"/>
                          <a:cs typeface="Courier New" pitchFamily="49" charset="0"/>
                        </a:rPr>
                        <a:t>void setData(byte[] buf, int len)</a:t>
                      </a:r>
                      <a:endParaRPr lang="zh-CN" altLang="en-US" sz="18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void setLength(int length)</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000" b="1" kern="1200" smtClean="0">
                          <a:solidFill>
                            <a:schemeClr val="tx1"/>
                          </a:solidFill>
                          <a:latin typeface="Courier New" pitchFamily="49" charset="0"/>
                          <a:ea typeface="+mn-ea"/>
                          <a:cs typeface="Courier New" pitchFamily="49" charset="0"/>
                        </a:rPr>
                        <a:t>void setPort(int iport)</a:t>
                      </a:r>
                      <a:endParaRPr lang="zh-CN" altLang="en-US" sz="2000" b="1" kern="1200" smtClean="0">
                        <a:solidFill>
                          <a:schemeClr val="tx1"/>
                        </a:solidFill>
                        <a:latin typeface="Courier New" pitchFamily="49" charset="0"/>
                        <a:ea typeface="+mn-ea"/>
                        <a:cs typeface="Courier New" pitchFamily="49"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a:solidFill>
                          <a:schemeClr val="tx1"/>
                        </a:solidFill>
                        <a:latin typeface="宋体" pitchFamily="2" charset="-122"/>
                        <a:ea typeface="宋体" pitchFamily="2" charset="-122"/>
                        <a:cs typeface="Times New Roman" pitchFamily="18"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093575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java.net.DatagramSocket</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78</a:t>
            </a:fld>
            <a:endParaRPr lang="en-US" altLang="zh-CN" dirty="0"/>
          </a:p>
        </p:txBody>
      </p:sp>
      <p:sp>
        <p:nvSpPr>
          <p:cNvPr id="5" name="内容占位符 2"/>
          <p:cNvSpPr>
            <a:spLocks noGrp="1"/>
          </p:cNvSpPr>
          <p:nvPr>
            <p:ph idx="1"/>
          </p:nvPr>
        </p:nvSpPr>
        <p:spPr>
          <a:xfrm>
            <a:off x="685800" y="1524000"/>
            <a:ext cx="7772400" cy="4343400"/>
          </a:xfrm>
        </p:spPr>
        <p:txBody>
          <a:bodyPr/>
          <a:lstStyle/>
          <a:p>
            <a:pPr>
              <a:spcBef>
                <a:spcPts val="1800"/>
              </a:spcBef>
            </a:pPr>
            <a:r>
              <a:rPr lang="en-US" altLang="zh-CN" smtClean="0">
                <a:latin typeface="Times New Roman" pitchFamily="18" charset="0"/>
                <a:cs typeface="Times New Roman" pitchFamily="18" charset="0"/>
              </a:rPr>
              <a:t>DatagramSocket</a:t>
            </a:r>
            <a:endParaRPr lang="en-US" altLang="zh-CN" dirty="0" smtClean="0"/>
          </a:p>
          <a:p>
            <a:pPr lvl="1"/>
            <a:r>
              <a:rPr lang="zh-CN" altLang="en-US" smtClean="0">
                <a:latin typeface="Times New Roman" pitchFamily="18" charset="0"/>
                <a:cs typeface="Times New Roman" pitchFamily="18" charset="0"/>
              </a:rPr>
              <a:t>用于发送或接收数据包的</a:t>
            </a:r>
            <a:r>
              <a:rPr lang="en-US" altLang="zh-CN" smtClean="0">
                <a:latin typeface="Times New Roman" pitchFamily="18" charset="0"/>
                <a:cs typeface="Times New Roman" pitchFamily="18" charset="0"/>
              </a:rPr>
              <a:t>socket</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685800" y="3505200"/>
            <a:ext cx="8077200" cy="1612749"/>
          </a:xfrm>
          <a:prstGeom prst="rect">
            <a:avLst/>
          </a:prstGeom>
          <a:noFill/>
          <a:ln w="9525">
            <a:noFill/>
            <a:miter lim="800000"/>
            <a:headEnd/>
            <a:tailEnd/>
          </a:ln>
        </p:spPr>
        <p:txBody>
          <a:bodyPr wrap="square">
            <a:spAutoFit/>
          </a:bodyPr>
          <a:lstStyle/>
          <a:p>
            <a:pPr>
              <a:lnSpc>
                <a:spcPct val="70000"/>
              </a:lnSpc>
              <a:spcBef>
                <a:spcPts val="1800"/>
              </a:spcBef>
              <a:buNone/>
            </a:pPr>
            <a:r>
              <a:rPr lang="en-US" altLang="zh-CN" sz="2800" b="1" dirty="0" err="1" smtClean="0">
                <a:solidFill>
                  <a:srgbClr val="973095"/>
                </a:solidFill>
                <a:latin typeface="Times New Roman" pitchFamily="18" charset="0"/>
                <a:ea typeface="宋体" pitchFamily="2" charset="-122"/>
              </a:rPr>
              <a:t>DatagramSocket</a:t>
            </a:r>
            <a:r>
              <a:rPr lang="en-US" altLang="zh-CN" sz="2800" b="1" dirty="0" smtClean="0">
                <a:solidFill>
                  <a:srgbClr val="973095"/>
                </a:solidFill>
                <a:latin typeface="Times New Roman" pitchFamily="18" charset="0"/>
                <a:ea typeface="宋体" pitchFamily="2" charset="-122"/>
              </a:rPr>
              <a:t>()</a:t>
            </a:r>
            <a:endParaRPr lang="en-US" altLang="zh-CN" sz="2800" b="1" dirty="0">
              <a:solidFill>
                <a:srgbClr val="973095"/>
              </a:solidFill>
              <a:latin typeface="Times New Roman" pitchFamily="18" charset="0"/>
              <a:ea typeface="宋体" pitchFamily="2" charset="-122"/>
            </a:endParaRPr>
          </a:p>
          <a:p>
            <a:pPr>
              <a:lnSpc>
                <a:spcPct val="70000"/>
              </a:lnSpc>
              <a:spcBef>
                <a:spcPts val="2400"/>
              </a:spcBef>
              <a:buNone/>
            </a:pPr>
            <a:r>
              <a:rPr lang="en-US" altLang="zh-CN" sz="2800" b="1" dirty="0" err="1" smtClean="0">
                <a:solidFill>
                  <a:srgbClr val="973095"/>
                </a:solidFill>
                <a:latin typeface="Times New Roman" pitchFamily="18" charset="0"/>
                <a:ea typeface="宋体" pitchFamily="2" charset="-122"/>
              </a:rPr>
              <a:t>DatagramSocket</a:t>
            </a:r>
            <a:r>
              <a:rPr lang="en-US" altLang="zh-CN" sz="2800" b="1" dirty="0" smtClean="0">
                <a:solidFill>
                  <a:srgbClr val="973095"/>
                </a:solidFill>
                <a:latin typeface="Times New Roman" pitchFamily="18" charset="0"/>
                <a:ea typeface="宋体" pitchFamily="2" charset="-122"/>
              </a:rPr>
              <a:t>(</a:t>
            </a:r>
            <a:r>
              <a:rPr lang="en-US" altLang="zh-CN" sz="2800" b="1" dirty="0" err="1" smtClean="0">
                <a:solidFill>
                  <a:srgbClr val="973095"/>
                </a:solidFill>
                <a:latin typeface="Times New Roman" pitchFamily="18" charset="0"/>
                <a:ea typeface="宋体" pitchFamily="2" charset="-122"/>
              </a:rPr>
              <a:t>int</a:t>
            </a:r>
            <a:r>
              <a:rPr lang="en-US" altLang="zh-CN" sz="2800" b="1" dirty="0" smtClean="0">
                <a:solidFill>
                  <a:srgbClr val="973095"/>
                </a:solidFill>
                <a:latin typeface="Times New Roman" pitchFamily="18" charset="0"/>
                <a:ea typeface="宋体" pitchFamily="2" charset="-122"/>
              </a:rPr>
              <a:t> port)</a:t>
            </a:r>
            <a:endParaRPr lang="en-US" altLang="zh-CN" sz="2800" b="1" dirty="0">
              <a:solidFill>
                <a:srgbClr val="973095"/>
              </a:solidFill>
              <a:latin typeface="Times New Roman" pitchFamily="18" charset="0"/>
              <a:ea typeface="宋体" pitchFamily="2" charset="-122"/>
            </a:endParaRPr>
          </a:p>
          <a:p>
            <a:pPr>
              <a:lnSpc>
                <a:spcPct val="70000"/>
              </a:lnSpc>
              <a:spcBef>
                <a:spcPts val="2400"/>
              </a:spcBef>
              <a:buNone/>
            </a:pPr>
            <a:r>
              <a:rPr lang="en-US" altLang="zh-CN" sz="2800" b="1" dirty="0" err="1" smtClean="0">
                <a:solidFill>
                  <a:srgbClr val="973095"/>
                </a:solidFill>
                <a:latin typeface="Times New Roman" pitchFamily="18" charset="0"/>
                <a:ea typeface="宋体" pitchFamily="2" charset="-122"/>
              </a:rPr>
              <a:t>DatagramPacket</a:t>
            </a:r>
            <a:r>
              <a:rPr lang="en-US" altLang="zh-CN" sz="2800" b="1" dirty="0" smtClean="0">
                <a:solidFill>
                  <a:srgbClr val="973095"/>
                </a:solidFill>
                <a:latin typeface="Times New Roman" pitchFamily="18" charset="0"/>
                <a:ea typeface="宋体" pitchFamily="2" charset="-122"/>
              </a:rPr>
              <a:t>(</a:t>
            </a:r>
            <a:r>
              <a:rPr lang="en-US" altLang="zh-CN" sz="2800" b="1" dirty="0" err="1" smtClean="0">
                <a:solidFill>
                  <a:srgbClr val="973095"/>
                </a:solidFill>
                <a:latin typeface="Times New Roman" pitchFamily="18" charset="0"/>
                <a:ea typeface="宋体" pitchFamily="2" charset="-122"/>
              </a:rPr>
              <a:t>int</a:t>
            </a:r>
            <a:r>
              <a:rPr lang="en-US" altLang="zh-CN" sz="2800" b="1" dirty="0" smtClean="0">
                <a:solidFill>
                  <a:srgbClr val="973095"/>
                </a:solidFill>
                <a:latin typeface="Times New Roman" pitchFamily="18" charset="0"/>
                <a:ea typeface="宋体" pitchFamily="2" charset="-122"/>
              </a:rPr>
              <a:t> port, </a:t>
            </a:r>
            <a:r>
              <a:rPr lang="en-US" altLang="zh-CN" sz="2800" b="1" dirty="0" err="1" smtClean="0">
                <a:solidFill>
                  <a:srgbClr val="973095"/>
                </a:solidFill>
                <a:latin typeface="Times New Roman" pitchFamily="18" charset="0"/>
                <a:ea typeface="宋体" pitchFamily="2" charset="-122"/>
              </a:rPr>
              <a:t>InetAddress</a:t>
            </a:r>
            <a:r>
              <a:rPr lang="en-US" altLang="zh-CN" sz="2800" b="1" dirty="0" smtClean="0">
                <a:solidFill>
                  <a:srgbClr val="973095"/>
                </a:solidFill>
                <a:latin typeface="Times New Roman" pitchFamily="18" charset="0"/>
                <a:ea typeface="宋体" pitchFamily="2" charset="-122"/>
              </a:rPr>
              <a:t> </a:t>
            </a:r>
            <a:r>
              <a:rPr lang="en-US" altLang="zh-CN" sz="2800" b="1" dirty="0" err="1" smtClean="0">
                <a:solidFill>
                  <a:srgbClr val="973095"/>
                </a:solidFill>
                <a:latin typeface="Times New Roman" pitchFamily="18" charset="0"/>
                <a:ea typeface="宋体" pitchFamily="2" charset="-122"/>
              </a:rPr>
              <a:t>laddr</a:t>
            </a:r>
            <a:r>
              <a:rPr lang="en-US" altLang="zh-CN" sz="2800" b="1" dirty="0" smtClean="0">
                <a:solidFill>
                  <a:srgbClr val="973095"/>
                </a:solidFill>
                <a:latin typeface="Times New Roman" pitchFamily="18" charset="0"/>
                <a:ea typeface="宋体" pitchFamily="2" charset="-122"/>
              </a:rPr>
              <a:t>)</a:t>
            </a:r>
            <a:endParaRPr lang="zh-CN" altLang="en-US" sz="2800" b="1" dirty="0">
              <a:solidFill>
                <a:srgbClr val="973095"/>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79</a:t>
            </a:fld>
            <a:endParaRPr lang="en-US" altLang="zh-CN" dirty="0"/>
          </a:p>
        </p:txBody>
      </p:sp>
      <p:pic>
        <p:nvPicPr>
          <p:cNvPr id="30" name="图片 29" descr="无标题.jpg"/>
          <p:cNvPicPr>
            <a:picLocks noChangeAspect="1"/>
          </p:cNvPicPr>
          <p:nvPr/>
        </p:nvPicPr>
        <p:blipFill>
          <a:blip r:embed="rId2" cstate="print"/>
          <a:stretch>
            <a:fillRect/>
          </a:stretch>
        </p:blipFill>
        <p:spPr>
          <a:xfrm>
            <a:off x="1219200" y="1371600"/>
            <a:ext cx="6781800" cy="5086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网络模型</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a:t>
            </a:fld>
            <a:endParaRPr lang="en-US" altLang="zh-CN" dirty="0"/>
          </a:p>
        </p:txBody>
      </p:sp>
      <p:sp>
        <p:nvSpPr>
          <p:cNvPr id="6" name="Rectangle 2" descr="Rectangle: Click to edit Master text styles&#10;Second level&#10;Third level&#10;Fourth level&#10;Fifth level"/>
          <p:cNvSpPr txBox="1">
            <a:spLocks noChangeArrowheads="1"/>
          </p:cNvSpPr>
          <p:nvPr/>
        </p:nvSpPr>
        <p:spPr bwMode="auto">
          <a:xfrm>
            <a:off x="76200" y="1524000"/>
            <a:ext cx="396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0850" marR="0" lvl="0" indent="-450850" algn="l" defTabSz="914400" rtl="0" eaLnBrk="1" fontAlgn="base" latinLnBrk="0" hangingPunct="1">
              <a:lnSpc>
                <a:spcPct val="100000"/>
              </a:lnSpc>
              <a:spcBef>
                <a:spcPct val="20000"/>
              </a:spcBef>
              <a:spcAft>
                <a:spcPct val="0"/>
              </a:spcAft>
              <a:buClr>
                <a:srgbClr val="2B166E"/>
              </a:buClr>
              <a:buSzPct val="90000"/>
              <a:buFont typeface="Wingdings 2" pitchFamily="18" charset="2"/>
              <a:buChar char="ö"/>
              <a:tabLst/>
              <a:defRPr/>
            </a:pPr>
            <a:r>
              <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rPr>
              <a:t>开放系统互连（</a:t>
            </a:r>
            <a:r>
              <a:rPr lang="en-US" altLang="zh-CN" sz="3200" b="1" kern="0" smtClean="0">
                <a:latin typeface="Times New Roman" pitchFamily="18" charset="0"/>
                <a:ea typeface="宋体" pitchFamily="2" charset="-122"/>
                <a:cs typeface="Times New Roman" pitchFamily="18" charset="0"/>
              </a:rPr>
              <a:t>Open Systems Interconnection, OSI</a:t>
            </a:r>
            <a:r>
              <a:rPr lang="zh-CN" altLang="en-US" sz="3200" b="1" kern="0" smtClean="0">
                <a:latin typeface="Times New Roman" pitchFamily="18" charset="0"/>
                <a:ea typeface="宋体" pitchFamily="2" charset="-122"/>
                <a:cs typeface="Times New Roman" pitchFamily="18" charset="0"/>
              </a:rPr>
              <a:t>）模型</a:t>
            </a:r>
            <a:endParaRPr kumimoji="0" lang="zh-CN" altLang="en-US" sz="3200" b="1" i="0" u="none" strike="noStrike" kern="0" cap="none" spc="0" normalizeH="0" baseline="0" noProof="0" smtClean="0">
              <a:ln>
                <a:noFill/>
              </a:ln>
              <a:effectLst/>
              <a:uLnTx/>
              <a:uFillTx/>
              <a:latin typeface="宋体" pitchFamily="2" charset="-122"/>
              <a:ea typeface="宋体" pitchFamily="2" charset="-122"/>
              <a:cs typeface="+mn-cs"/>
            </a:endParaRPr>
          </a:p>
          <a:p>
            <a:pPr marL="1074738" lvl="1" indent="-444500">
              <a:spcBef>
                <a:spcPct val="50000"/>
              </a:spcBef>
              <a:buClr>
                <a:srgbClr val="2B166E"/>
              </a:buClr>
              <a:buFont typeface="Times New Roman" pitchFamily="18" charset="0"/>
              <a:buChar char="☺"/>
            </a:pPr>
            <a:r>
              <a:rPr lang="en-US" altLang="zh-CN" sz="2800" b="1" kern="0" smtClean="0">
                <a:latin typeface="楷体_GB2312" pitchFamily="49" charset="-122"/>
                <a:ea typeface="楷体_GB2312" pitchFamily="49" charset="-122"/>
              </a:rPr>
              <a:t>7</a:t>
            </a:r>
            <a:r>
              <a:rPr lang="zh-CN" altLang="en-US" sz="2800" b="1" kern="0" smtClean="0">
                <a:latin typeface="楷体_GB2312" pitchFamily="49" charset="-122"/>
                <a:ea typeface="楷体_GB2312" pitchFamily="49" charset="-122"/>
              </a:rPr>
              <a:t>层，每层一功能</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上下层之间是服务与被服务关系</a:t>
            </a:r>
            <a:endParaRPr lang="en-US" altLang="zh-CN" sz="2800" b="1" kern="0" smtClean="0">
              <a:latin typeface="楷体_GB2312" pitchFamily="49" charset="-122"/>
              <a:ea typeface="楷体_GB2312" pitchFamily="49" charset="-122"/>
            </a:endParaRPr>
          </a:p>
          <a:p>
            <a:pPr marL="1074738" lvl="1" indent="-444500">
              <a:spcBef>
                <a:spcPct val="50000"/>
              </a:spcBef>
              <a:buClr>
                <a:srgbClr val="2B166E"/>
              </a:buClr>
              <a:buFont typeface="Times New Roman" pitchFamily="18" charset="0"/>
              <a:buChar char="☺"/>
            </a:pPr>
            <a:r>
              <a:rPr lang="zh-CN" altLang="en-US" sz="2800" b="1" kern="0" smtClean="0">
                <a:latin typeface="楷体_GB2312" pitchFamily="49" charset="-122"/>
                <a:ea typeface="楷体_GB2312" pitchFamily="49" charset="-122"/>
              </a:rPr>
              <a:t>同层实体间通信需遵守系列协议</a:t>
            </a:r>
          </a:p>
        </p:txBody>
      </p:sp>
      <p:graphicFrame>
        <p:nvGraphicFramePr>
          <p:cNvPr id="1026" name="Object 4"/>
          <p:cNvGraphicFramePr>
            <a:graphicFrameLocks noChangeAspect="1"/>
          </p:cNvGraphicFramePr>
          <p:nvPr/>
        </p:nvGraphicFramePr>
        <p:xfrm>
          <a:off x="3962400" y="1574800"/>
          <a:ext cx="5029200" cy="4597400"/>
        </p:xfrm>
        <a:graphic>
          <a:graphicData uri="http://schemas.openxmlformats.org/presentationml/2006/ole">
            <mc:AlternateContent xmlns:mc="http://schemas.openxmlformats.org/markup-compatibility/2006">
              <mc:Choice xmlns:v="urn:schemas-microsoft-com:vml" Requires="v">
                <p:oleObj spid="_x0000_s1038" name="Photo Editor Photo" r:id="rId3" imgW="3666667" imgH="3352381" progId="">
                  <p:embed/>
                </p:oleObj>
              </mc:Choice>
              <mc:Fallback>
                <p:oleObj name="Photo Editor Photo" r:id="rId3" imgW="3666667" imgH="335238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74800"/>
                        <a:ext cx="50292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80</a:t>
            </a:fld>
            <a:endParaRPr lang="en-US" altLang="zh-CN" dirty="0"/>
          </a:p>
        </p:txBody>
      </p:sp>
      <p:sp>
        <p:nvSpPr>
          <p:cNvPr id="5" name="内容占位符 2"/>
          <p:cNvSpPr>
            <a:spLocks noGrp="1"/>
          </p:cNvSpPr>
          <p:nvPr>
            <p:ph idx="1"/>
          </p:nvPr>
        </p:nvSpPr>
        <p:spPr>
          <a:xfrm>
            <a:off x="685800" y="1371600"/>
            <a:ext cx="7772400" cy="4343400"/>
          </a:xfrm>
        </p:spPr>
        <p:txBody>
          <a:bodyPr/>
          <a:lstStyle/>
          <a:p>
            <a:pPr>
              <a:spcBef>
                <a:spcPts val="1800"/>
              </a:spcBef>
            </a:pPr>
            <a:r>
              <a:rPr lang="zh-CN" altLang="en-US" sz="3200" smtClean="0"/>
              <a:t>首先创建一个</a:t>
            </a:r>
            <a:r>
              <a:rPr lang="en-US" altLang="zh-CN" sz="3200" smtClean="0">
                <a:latin typeface="Times New Roman" pitchFamily="18" charset="0"/>
                <a:cs typeface="Times New Roman" pitchFamily="18" charset="0"/>
              </a:rPr>
              <a:t>DatagramPacket</a:t>
            </a:r>
            <a:r>
              <a:rPr lang="zh-CN" altLang="en-US" sz="3200" smtClean="0"/>
              <a:t>对象</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381000" y="2185749"/>
            <a:ext cx="8534400" cy="4062651"/>
          </a:xfrm>
          <a:prstGeom prst="rect">
            <a:avLst/>
          </a:prstGeom>
          <a:noFill/>
          <a:ln w="9525">
            <a:noFill/>
            <a:miter lim="800000"/>
            <a:headEnd/>
            <a:tailEnd/>
          </a:ln>
        </p:spPr>
        <p:txBody>
          <a:bodyPr wrap="square">
            <a:spAutoFit/>
          </a:bodyPr>
          <a:lstStyle/>
          <a:p>
            <a:pPr>
              <a:lnSpc>
                <a:spcPct val="70000"/>
              </a:lnSpc>
              <a:spcBef>
                <a:spcPts val="1200"/>
              </a:spcBef>
              <a:buNone/>
            </a:pPr>
            <a:r>
              <a:rPr lang="en-US" altLang="zh-CN" sz="2400" b="1" smtClean="0">
                <a:latin typeface="Times New Roman" pitchFamily="18" charset="0"/>
                <a:ea typeface="宋体" pitchFamily="2" charset="-122"/>
              </a:rPr>
              <a:t>try {</a:t>
            </a:r>
          </a:p>
          <a:p>
            <a:pPr>
              <a:lnSpc>
                <a:spcPct val="70000"/>
              </a:lnSpc>
              <a:spcBef>
                <a:spcPts val="1200"/>
              </a:spcBef>
              <a:buNone/>
            </a:pPr>
            <a:r>
              <a:rPr lang="en-US" altLang="zh-CN" sz="2400" b="1" smtClean="0">
                <a:latin typeface="Times New Roman" pitchFamily="18" charset="0"/>
                <a:ea typeface="宋体" pitchFamily="2" charset="-122"/>
              </a:rPr>
              <a:t>    </a:t>
            </a:r>
            <a:r>
              <a:rPr lang="en-US" altLang="zh-CN" sz="2400" b="1" smtClean="0">
                <a:solidFill>
                  <a:srgbClr val="0000FF"/>
                </a:solidFill>
                <a:latin typeface="Times New Roman" pitchFamily="18" charset="0"/>
                <a:ea typeface="宋体" pitchFamily="2" charset="-122"/>
              </a:rPr>
              <a:t>InetAddress</a:t>
            </a:r>
            <a:r>
              <a:rPr lang="en-US" altLang="zh-CN" sz="2400" b="1" smtClean="0">
                <a:latin typeface="Times New Roman" pitchFamily="18" charset="0"/>
                <a:ea typeface="宋体" pitchFamily="2" charset="-122"/>
              </a:rPr>
              <a:t> addr = InetAddress.getByName ("localhost"); </a:t>
            </a:r>
          </a:p>
          <a:p>
            <a:pPr>
              <a:lnSpc>
                <a:spcPct val="70000"/>
              </a:lnSpc>
              <a:spcBef>
                <a:spcPts val="1200"/>
              </a:spcBef>
              <a:buNone/>
            </a:pPr>
            <a:r>
              <a:rPr lang="en-US" altLang="zh-CN" sz="2400" b="1" smtClean="0">
                <a:latin typeface="Times New Roman" pitchFamily="18" charset="0"/>
                <a:ea typeface="宋体" pitchFamily="2" charset="-122"/>
              </a:rPr>
              <a:t>    int </a:t>
            </a:r>
            <a:r>
              <a:rPr lang="en-US" altLang="zh-CN" sz="2400" b="1" smtClean="0">
                <a:solidFill>
                  <a:srgbClr val="0000FF"/>
                </a:solidFill>
                <a:latin typeface="Times New Roman" pitchFamily="18" charset="0"/>
                <a:ea typeface="宋体" pitchFamily="2" charset="-122"/>
              </a:rPr>
              <a:t>port</a:t>
            </a:r>
            <a:r>
              <a:rPr lang="en-US" altLang="zh-CN" sz="2400" b="1" smtClean="0">
                <a:latin typeface="Times New Roman" pitchFamily="18" charset="0"/>
                <a:ea typeface="宋体" pitchFamily="2" charset="-122"/>
              </a:rPr>
              <a:t> = 3000;</a:t>
            </a:r>
          </a:p>
          <a:p>
            <a:pPr>
              <a:lnSpc>
                <a:spcPct val="70000"/>
              </a:lnSpc>
              <a:spcBef>
                <a:spcPts val="1200"/>
              </a:spcBef>
              <a:buNone/>
            </a:pPr>
            <a:r>
              <a:rPr lang="en-US" altLang="zh-CN" sz="2400" b="1" smtClean="0">
                <a:latin typeface="Times New Roman" pitchFamily="18" charset="0"/>
                <a:ea typeface="宋体" pitchFamily="2" charset="-122"/>
              </a:rPr>
              <a:t>    String s = </a:t>
            </a:r>
            <a:r>
              <a:rPr lang="en-US" altLang="zh-CN" sz="2400" b="1" smtClean="0">
                <a:solidFill>
                  <a:srgbClr val="0000FF"/>
                </a:solidFill>
                <a:latin typeface="Times New Roman" pitchFamily="18" charset="0"/>
                <a:ea typeface="宋体" pitchFamily="2" charset="-122"/>
              </a:rPr>
              <a:t>"My first UDP Packet"</a:t>
            </a: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    </a:t>
            </a:r>
            <a:r>
              <a:rPr lang="en-US" altLang="zh-CN" sz="2400" b="1" smtClean="0">
                <a:solidFill>
                  <a:srgbClr val="0000FF"/>
                </a:solidFill>
                <a:latin typeface="Times New Roman" pitchFamily="18" charset="0"/>
                <a:ea typeface="宋体" pitchFamily="2" charset="-122"/>
              </a:rPr>
              <a:t>byte[] b</a:t>
            </a:r>
            <a:r>
              <a:rPr lang="en-US" altLang="zh-CN" sz="2400" b="1" smtClean="0">
                <a:latin typeface="Times New Roman" pitchFamily="18" charset="0"/>
                <a:ea typeface="宋体" pitchFamily="2" charset="-122"/>
              </a:rPr>
              <a:t> = s.getBytes();</a:t>
            </a:r>
          </a:p>
          <a:p>
            <a:pPr>
              <a:lnSpc>
                <a:spcPct val="70000"/>
              </a:lnSpc>
              <a:spcBef>
                <a:spcPts val="1200"/>
              </a:spcBef>
              <a:buNone/>
            </a:pPr>
            <a:r>
              <a:rPr lang="en-US" altLang="zh-CN" sz="2400" b="1" smtClean="0">
                <a:latin typeface="Times New Roman" pitchFamily="18" charset="0"/>
                <a:ea typeface="宋体" pitchFamily="2" charset="-122"/>
              </a:rPr>
              <a:t>    DatagramPacket dp = </a:t>
            </a:r>
            <a:r>
              <a:rPr lang="en-US" altLang="zh-CN" sz="2000" b="1" smtClean="0">
                <a:latin typeface="Times New Roman" pitchFamily="18" charset="0"/>
                <a:ea typeface="宋体" pitchFamily="2" charset="-122"/>
              </a:rPr>
              <a:t>new </a:t>
            </a:r>
            <a:r>
              <a:rPr lang="en-US" altLang="zh-CN" sz="2000" b="1" smtClean="0">
                <a:solidFill>
                  <a:srgbClr val="0000FF"/>
                </a:solidFill>
                <a:latin typeface="Times New Roman" pitchFamily="18" charset="0"/>
                <a:ea typeface="宋体" pitchFamily="2" charset="-122"/>
              </a:rPr>
              <a:t>DatagramPacket(b, b.length, addr, port);</a:t>
            </a:r>
          </a:p>
          <a:p>
            <a:pPr>
              <a:lnSpc>
                <a:spcPct val="70000"/>
              </a:lnSpc>
              <a:spcBef>
                <a:spcPts val="1200"/>
              </a:spcBef>
              <a:buNone/>
            </a:pP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catch (UnknownHostException e) {</a:t>
            </a:r>
          </a:p>
          <a:p>
            <a:pPr>
              <a:lnSpc>
                <a:spcPct val="70000"/>
              </a:lnSpc>
              <a:spcBef>
                <a:spcPts val="1200"/>
              </a:spcBef>
              <a:buNone/>
            </a:pPr>
            <a:r>
              <a:rPr lang="en-US" altLang="zh-CN" sz="2400" b="1" smtClean="0">
                <a:latin typeface="Times New Roman" pitchFamily="18" charset="0"/>
                <a:ea typeface="宋体" pitchFamily="2" charset="-122"/>
              </a:rPr>
              <a:t>    System.err.println (e);</a:t>
            </a:r>
          </a:p>
          <a:p>
            <a:pPr>
              <a:lnSpc>
                <a:spcPct val="70000"/>
              </a:lnSpc>
              <a:spcBef>
                <a:spcPts val="1200"/>
              </a:spcBef>
              <a:buNone/>
            </a:pPr>
            <a:r>
              <a:rPr lang="en-US" altLang="zh-CN" sz="24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(3)</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81</a:t>
            </a:fld>
            <a:endParaRPr lang="en-US" altLang="zh-CN" dirty="0"/>
          </a:p>
        </p:txBody>
      </p:sp>
      <p:pic>
        <p:nvPicPr>
          <p:cNvPr id="5" name="图片 4" descr="无标题.jpg"/>
          <p:cNvPicPr>
            <a:picLocks noChangeAspect="1"/>
          </p:cNvPicPr>
          <p:nvPr/>
        </p:nvPicPr>
        <p:blipFill>
          <a:blip r:embed="rId2" cstate="print"/>
          <a:stretch>
            <a:fillRect/>
          </a:stretch>
        </p:blipFill>
        <p:spPr>
          <a:xfrm>
            <a:off x="762000" y="1371600"/>
            <a:ext cx="7620000" cy="4876800"/>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发送</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r>
              <a:rPr lang="en-US" altLang="zh-CN" smtClean="0">
                <a:latin typeface="Times New Roman" pitchFamily="18" charset="0"/>
                <a:cs typeface="Times New Roman" pitchFamily="18" charset="0"/>
              </a:rPr>
              <a:t>(4)</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82</a:t>
            </a:fld>
            <a:endParaRPr lang="en-US" altLang="zh-CN" dirty="0"/>
          </a:p>
        </p:txBody>
      </p:sp>
      <p:sp>
        <p:nvSpPr>
          <p:cNvPr id="5" name="内容占位符 2"/>
          <p:cNvSpPr>
            <a:spLocks noGrp="1"/>
          </p:cNvSpPr>
          <p:nvPr>
            <p:ph idx="1"/>
          </p:nvPr>
        </p:nvSpPr>
        <p:spPr>
          <a:xfrm>
            <a:off x="685800" y="1371600"/>
            <a:ext cx="7772400" cy="4343400"/>
          </a:xfrm>
        </p:spPr>
        <p:txBody>
          <a:bodyPr/>
          <a:lstStyle/>
          <a:p>
            <a:pPr>
              <a:spcBef>
                <a:spcPts val="1800"/>
              </a:spcBef>
            </a:pPr>
            <a:r>
              <a:rPr lang="zh-CN" altLang="en-US" sz="3200" smtClean="0"/>
              <a:t>其次创建一个</a:t>
            </a:r>
            <a:r>
              <a:rPr lang="en-US" altLang="zh-CN" sz="3200" smtClean="0">
                <a:latin typeface="Times New Roman" pitchFamily="18" charset="0"/>
                <a:cs typeface="Times New Roman" pitchFamily="18" charset="0"/>
              </a:rPr>
              <a:t>DatagramSocket</a:t>
            </a:r>
            <a:r>
              <a:rPr lang="zh-CN" altLang="en-US" sz="3200" smtClean="0"/>
              <a:t>对象，并调用其</a:t>
            </a:r>
            <a:r>
              <a:rPr lang="en-US" altLang="zh-CN" sz="3200" smtClean="0">
                <a:latin typeface="Times New Roman" pitchFamily="18" charset="0"/>
                <a:cs typeface="Times New Roman" pitchFamily="18" charset="0"/>
              </a:rPr>
              <a:t>send()</a:t>
            </a:r>
            <a:r>
              <a:rPr lang="zh-CN" altLang="en-US" sz="3200" smtClean="0"/>
              <a:t>方法</a:t>
            </a:r>
            <a:endParaRPr lang="zh-CN" altLang="en-US" smtClean="0">
              <a:latin typeface="Times New Roman" pitchFamily="18" charset="0"/>
              <a:cs typeface="Times New Roman" pitchFamily="18" charset="0"/>
            </a:endParaRPr>
          </a:p>
        </p:txBody>
      </p:sp>
      <p:sp>
        <p:nvSpPr>
          <p:cNvPr id="6" name="Text Box 4"/>
          <p:cNvSpPr txBox="1">
            <a:spLocks noChangeArrowheads="1"/>
          </p:cNvSpPr>
          <p:nvPr/>
        </p:nvSpPr>
        <p:spPr bwMode="auto">
          <a:xfrm>
            <a:off x="762000" y="2729709"/>
            <a:ext cx="7620000" cy="2832891"/>
          </a:xfrm>
          <a:prstGeom prst="rect">
            <a:avLst/>
          </a:prstGeom>
          <a:noFill/>
          <a:ln w="9525">
            <a:noFill/>
            <a:miter lim="800000"/>
            <a:headEnd/>
            <a:tailEnd/>
          </a:ln>
        </p:spPr>
        <p:txBody>
          <a:bodyPr wrap="square">
            <a:spAutoFit/>
          </a:bodyPr>
          <a:lstStyle/>
          <a:p>
            <a:pPr>
              <a:lnSpc>
                <a:spcPct val="70000"/>
              </a:lnSpc>
              <a:spcBef>
                <a:spcPts val="1200"/>
              </a:spcBef>
              <a:buNone/>
            </a:pPr>
            <a:r>
              <a:rPr lang="en-US" altLang="zh-CN" sz="2400" b="1" smtClean="0">
                <a:latin typeface="Times New Roman" pitchFamily="18" charset="0"/>
                <a:ea typeface="宋体" pitchFamily="2" charset="-122"/>
              </a:rPr>
              <a:t>try {</a:t>
            </a:r>
          </a:p>
          <a:p>
            <a:pPr>
              <a:lnSpc>
                <a:spcPct val="70000"/>
              </a:lnSpc>
              <a:spcBef>
                <a:spcPts val="1200"/>
              </a:spcBef>
              <a:buNone/>
            </a:pPr>
            <a:r>
              <a:rPr lang="en-US" altLang="zh-CN" sz="2400" b="1" smtClean="0">
                <a:latin typeface="Times New Roman" pitchFamily="18" charset="0"/>
                <a:ea typeface="宋体" pitchFamily="2" charset="-122"/>
              </a:rPr>
              <a:t>    DatagramSocket sender = new DatagramSocket ();</a:t>
            </a:r>
          </a:p>
          <a:p>
            <a:pPr>
              <a:lnSpc>
                <a:spcPct val="70000"/>
              </a:lnSpc>
              <a:spcBef>
                <a:spcPts val="1200"/>
              </a:spcBef>
              <a:buNone/>
            </a:pPr>
            <a:r>
              <a:rPr lang="en-US" altLang="zh-CN" sz="2400" b="1" smtClean="0">
                <a:latin typeface="Times New Roman" pitchFamily="18" charset="0"/>
                <a:ea typeface="宋体" pitchFamily="2" charset="-122"/>
              </a:rPr>
              <a:t>    sender.send (dp);</a:t>
            </a:r>
          </a:p>
          <a:p>
            <a:pPr>
              <a:lnSpc>
                <a:spcPct val="70000"/>
              </a:lnSpc>
              <a:spcBef>
                <a:spcPts val="1200"/>
              </a:spcBef>
              <a:buNone/>
            </a:pPr>
            <a:r>
              <a:rPr lang="en-US" altLang="zh-CN" sz="2400" b="1" smtClean="0">
                <a:latin typeface="Times New Roman" pitchFamily="18" charset="0"/>
                <a:ea typeface="宋体" pitchFamily="2" charset="-122"/>
              </a:rPr>
              <a:t>}</a:t>
            </a:r>
          </a:p>
          <a:p>
            <a:pPr>
              <a:lnSpc>
                <a:spcPct val="70000"/>
              </a:lnSpc>
              <a:spcBef>
                <a:spcPts val="1200"/>
              </a:spcBef>
              <a:buNone/>
            </a:pPr>
            <a:r>
              <a:rPr lang="en-US" altLang="zh-CN" sz="2400" b="1" smtClean="0">
                <a:latin typeface="Times New Roman" pitchFamily="18" charset="0"/>
                <a:ea typeface="宋体" pitchFamily="2" charset="-122"/>
              </a:rPr>
              <a:t>catch (IOException e) {</a:t>
            </a:r>
          </a:p>
          <a:p>
            <a:pPr>
              <a:lnSpc>
                <a:spcPct val="70000"/>
              </a:lnSpc>
              <a:spcBef>
                <a:spcPts val="1200"/>
              </a:spcBef>
              <a:buNone/>
            </a:pPr>
            <a:r>
              <a:rPr lang="en-US" altLang="zh-CN" sz="2400" b="1" smtClean="0">
                <a:latin typeface="Times New Roman" pitchFamily="18" charset="0"/>
                <a:ea typeface="宋体" pitchFamily="2" charset="-122"/>
              </a:rPr>
              <a:t>    System.err.println (e);</a:t>
            </a:r>
          </a:p>
          <a:p>
            <a:pPr>
              <a:lnSpc>
                <a:spcPct val="70000"/>
              </a:lnSpc>
              <a:spcBef>
                <a:spcPts val="1200"/>
              </a:spcBef>
              <a:buNone/>
            </a:pPr>
            <a:r>
              <a:rPr lang="en-US" altLang="zh-CN" sz="24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接收</a:t>
            </a:r>
            <a:r>
              <a:rPr lang="en-US" altLang="zh-CN" smtClean="0">
                <a:latin typeface="Times New Roman" pitchFamily="18" charset="0"/>
                <a:cs typeface="Times New Roman" pitchFamily="18" charset="0"/>
              </a:rPr>
              <a:t>UDP</a:t>
            </a:r>
            <a:r>
              <a:rPr lang="zh-CN" altLang="en-US" smtClean="0">
                <a:latin typeface="Times New Roman" pitchFamily="18" charset="0"/>
                <a:cs typeface="Times New Roman" pitchFamily="18" charset="0"/>
              </a:rPr>
              <a:t>数据包</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83</a:t>
            </a:fld>
            <a:endParaRPr lang="en-US" altLang="zh-CN" dirty="0"/>
          </a:p>
        </p:txBody>
      </p:sp>
      <p:sp>
        <p:nvSpPr>
          <p:cNvPr id="6" name="Text Box 4"/>
          <p:cNvSpPr txBox="1">
            <a:spLocks noChangeArrowheads="1"/>
          </p:cNvSpPr>
          <p:nvPr/>
        </p:nvSpPr>
        <p:spPr bwMode="auto">
          <a:xfrm>
            <a:off x="381000" y="1438647"/>
            <a:ext cx="8534400" cy="4885953"/>
          </a:xfrm>
          <a:prstGeom prst="rect">
            <a:avLst/>
          </a:prstGeom>
          <a:noFill/>
          <a:ln w="9525">
            <a:noFill/>
            <a:miter lim="800000"/>
            <a:headEnd/>
            <a:tailEnd/>
          </a:ln>
        </p:spPr>
        <p:txBody>
          <a:bodyPr wrap="square">
            <a:spAutoFit/>
          </a:bodyPr>
          <a:lstStyle/>
          <a:p>
            <a:pPr>
              <a:lnSpc>
                <a:spcPct val="70000"/>
              </a:lnSpc>
              <a:spcBef>
                <a:spcPts val="600"/>
              </a:spcBef>
              <a:buNone/>
            </a:pPr>
            <a:r>
              <a:rPr lang="en-US" altLang="zh-CN" sz="2300" b="1" smtClean="0">
                <a:latin typeface="Times New Roman" pitchFamily="18" charset="0"/>
                <a:ea typeface="宋体" pitchFamily="2" charset="-122"/>
              </a:rPr>
              <a:t>try {</a:t>
            </a:r>
          </a:p>
          <a:p>
            <a:pPr>
              <a:lnSpc>
                <a:spcPct val="70000"/>
              </a:lnSpc>
              <a:spcBef>
                <a:spcPts val="600"/>
              </a:spcBef>
              <a:buNone/>
            </a:pPr>
            <a:r>
              <a:rPr lang="en-US" altLang="zh-CN" sz="2300" b="1" smtClean="0">
                <a:latin typeface="Times New Roman" pitchFamily="18" charset="0"/>
                <a:ea typeface="宋体" pitchFamily="2" charset="-122"/>
              </a:rPr>
              <a:t>    byte[] buffer = new byte[65536];</a:t>
            </a:r>
          </a:p>
          <a:p>
            <a:pPr>
              <a:lnSpc>
                <a:spcPct val="70000"/>
              </a:lnSpc>
              <a:spcBef>
                <a:spcPts val="600"/>
              </a:spcBef>
              <a:buNone/>
            </a:pPr>
            <a:r>
              <a:rPr lang="en-US" altLang="zh-CN" sz="2300" b="1" smtClean="0">
                <a:latin typeface="Times New Roman" pitchFamily="18" charset="0"/>
                <a:ea typeface="宋体" pitchFamily="2" charset="-122"/>
              </a:rPr>
              <a:t>    D</a:t>
            </a:r>
            <a:r>
              <a:rPr lang="en-US" altLang="zh-CN" sz="2000" b="1" smtClean="0">
                <a:latin typeface="Times New Roman" pitchFamily="18" charset="0"/>
                <a:ea typeface="宋体" pitchFamily="2" charset="-122"/>
              </a:rPr>
              <a:t>atagramPacket incoming = new DatagramPacket (buffer, buffer.length);</a:t>
            </a:r>
          </a:p>
          <a:p>
            <a:pPr>
              <a:lnSpc>
                <a:spcPct val="70000"/>
              </a:lnSpc>
              <a:spcBef>
                <a:spcPts val="600"/>
              </a:spcBef>
              <a:buNone/>
            </a:pPr>
            <a:r>
              <a:rPr lang="en-US" altLang="zh-CN" sz="2300" b="1" smtClean="0">
                <a:latin typeface="Times New Roman" pitchFamily="18" charset="0"/>
                <a:ea typeface="宋体" pitchFamily="2" charset="-122"/>
              </a:rPr>
              <a:t>    DatagramSocket ds = new DatagramSocket (2134);</a:t>
            </a:r>
          </a:p>
          <a:p>
            <a:pPr>
              <a:lnSpc>
                <a:spcPct val="70000"/>
              </a:lnSpc>
              <a:spcBef>
                <a:spcPts val="600"/>
              </a:spcBef>
              <a:buNone/>
            </a:pPr>
            <a:r>
              <a:rPr lang="en-US" altLang="zh-CN" sz="2300" b="1" smtClean="0">
                <a:latin typeface="Times New Roman" pitchFamily="18" charset="0"/>
                <a:ea typeface="宋体" pitchFamily="2" charset="-122"/>
              </a:rPr>
              <a:t>    ds.receive(incoming);</a:t>
            </a:r>
          </a:p>
          <a:p>
            <a:pPr>
              <a:lnSpc>
                <a:spcPct val="70000"/>
              </a:lnSpc>
              <a:spcBef>
                <a:spcPts val="600"/>
              </a:spcBef>
              <a:buNone/>
            </a:pPr>
            <a:r>
              <a:rPr lang="en-US" altLang="zh-CN" sz="2300" b="1" smtClean="0">
                <a:latin typeface="Times New Roman" pitchFamily="18" charset="0"/>
                <a:ea typeface="宋体" pitchFamily="2" charset="-122"/>
              </a:rPr>
              <a:t>    byte[] data = incoming.getData();</a:t>
            </a:r>
          </a:p>
          <a:p>
            <a:pPr>
              <a:lnSpc>
                <a:spcPct val="70000"/>
              </a:lnSpc>
              <a:spcBef>
                <a:spcPts val="600"/>
              </a:spcBef>
              <a:buNone/>
            </a:pPr>
            <a:r>
              <a:rPr lang="en-US" altLang="zh-CN" sz="2300" b="1" smtClean="0">
                <a:latin typeface="Times New Roman" pitchFamily="18" charset="0"/>
                <a:ea typeface="宋体" pitchFamily="2" charset="-122"/>
              </a:rPr>
              <a:t>    String s = new String (data, 0, incoming.getLength());</a:t>
            </a:r>
          </a:p>
          <a:p>
            <a:pPr>
              <a:lnSpc>
                <a:spcPct val="70000"/>
              </a:lnSpc>
              <a:spcBef>
                <a:spcPts val="600"/>
              </a:spcBef>
              <a:buNone/>
            </a:pPr>
            <a:r>
              <a:rPr lang="en-US" altLang="zh-CN" sz="2300" b="1" smtClean="0">
                <a:latin typeface="Times New Roman" pitchFamily="18" charset="0"/>
                <a:ea typeface="宋体" pitchFamily="2" charset="-122"/>
              </a:rPr>
              <a:t>    System.out.println ("Port " + incoming.getPort() + " on " </a:t>
            </a:r>
          </a:p>
          <a:p>
            <a:pPr>
              <a:lnSpc>
                <a:spcPct val="70000"/>
              </a:lnSpc>
              <a:spcBef>
                <a:spcPts val="600"/>
              </a:spcBef>
              <a:buNone/>
            </a:pPr>
            <a:r>
              <a:rPr lang="en-US" altLang="zh-CN" sz="2300" b="1" smtClean="0">
                <a:latin typeface="Times New Roman" pitchFamily="18" charset="0"/>
                <a:ea typeface="宋体" pitchFamily="2" charset="-122"/>
              </a:rPr>
              <a:t>                                     + incoming.getAddress() </a:t>
            </a:r>
          </a:p>
          <a:p>
            <a:pPr>
              <a:lnSpc>
                <a:spcPct val="70000"/>
              </a:lnSpc>
              <a:spcBef>
                <a:spcPts val="600"/>
              </a:spcBef>
              <a:buNone/>
            </a:pPr>
            <a:r>
              <a:rPr lang="en-US" altLang="zh-CN" sz="2300" b="1" smtClean="0">
                <a:latin typeface="Times New Roman" pitchFamily="18" charset="0"/>
                <a:ea typeface="宋体" pitchFamily="2" charset="-122"/>
              </a:rPr>
              <a:t>                                     + " send this message:");</a:t>
            </a:r>
          </a:p>
          <a:p>
            <a:pPr>
              <a:lnSpc>
                <a:spcPct val="70000"/>
              </a:lnSpc>
              <a:spcBef>
                <a:spcPts val="600"/>
              </a:spcBef>
              <a:buNone/>
            </a:pPr>
            <a:r>
              <a:rPr lang="en-US" altLang="zh-CN" sz="2300" b="1" smtClean="0">
                <a:latin typeface="Times New Roman" pitchFamily="18" charset="0"/>
                <a:ea typeface="宋体" pitchFamily="2" charset="-122"/>
              </a:rPr>
              <a:t>    System.out.println (s);</a:t>
            </a:r>
          </a:p>
          <a:p>
            <a:pPr>
              <a:lnSpc>
                <a:spcPct val="70000"/>
              </a:lnSpc>
              <a:spcBef>
                <a:spcPts val="600"/>
              </a:spcBef>
              <a:buNone/>
            </a:pPr>
            <a:r>
              <a:rPr lang="en-US" altLang="zh-CN" sz="2300" b="1" smtClean="0">
                <a:latin typeface="Times New Roman" pitchFamily="18" charset="0"/>
                <a:ea typeface="宋体" pitchFamily="2" charset="-122"/>
              </a:rPr>
              <a:t>}</a:t>
            </a:r>
          </a:p>
          <a:p>
            <a:pPr>
              <a:lnSpc>
                <a:spcPct val="70000"/>
              </a:lnSpc>
              <a:spcBef>
                <a:spcPts val="600"/>
              </a:spcBef>
              <a:buNone/>
            </a:pPr>
            <a:r>
              <a:rPr lang="en-US" altLang="zh-CN" sz="2300" b="1" smtClean="0">
                <a:latin typeface="Times New Roman" pitchFamily="18" charset="0"/>
                <a:ea typeface="宋体" pitchFamily="2" charset="-122"/>
              </a:rPr>
              <a:t>catch (IOException e) {</a:t>
            </a:r>
          </a:p>
          <a:p>
            <a:pPr>
              <a:lnSpc>
                <a:spcPct val="70000"/>
              </a:lnSpc>
              <a:spcBef>
                <a:spcPts val="600"/>
              </a:spcBef>
              <a:buNone/>
            </a:pPr>
            <a:r>
              <a:rPr lang="en-US" altLang="zh-CN" sz="2300" b="1" smtClean="0">
                <a:latin typeface="Times New Roman" pitchFamily="18" charset="0"/>
                <a:ea typeface="宋体" pitchFamily="2" charset="-122"/>
              </a:rPr>
              <a:t>    System.err.println (e);</a:t>
            </a:r>
          </a:p>
          <a:p>
            <a:pPr>
              <a:lnSpc>
                <a:spcPct val="70000"/>
              </a:lnSpc>
              <a:spcBef>
                <a:spcPts val="600"/>
              </a:spcBef>
              <a:buNone/>
            </a:pPr>
            <a:r>
              <a:rPr lang="en-US" altLang="zh-CN" sz="2300" b="1"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Client (UDP)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84</a:t>
            </a:fld>
            <a:endParaRPr lang="en-US" altLang="zh-CN" dirty="0"/>
          </a:p>
        </p:txBody>
      </p:sp>
      <p:sp>
        <p:nvSpPr>
          <p:cNvPr id="30" name="Rectangle 3"/>
          <p:cNvSpPr>
            <a:spLocks noChangeArrowheads="1"/>
          </p:cNvSpPr>
          <p:nvPr/>
        </p:nvSpPr>
        <p:spPr bwMode="auto">
          <a:xfrm>
            <a:off x="2208833" y="1243822"/>
            <a:ext cx="6217536" cy="5238357"/>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import java.io.*; </a:t>
            </a:r>
          </a:p>
          <a:p>
            <a:pPr algn="l">
              <a:spcBef>
                <a:spcPts val="0"/>
              </a:spcBef>
              <a:buNone/>
            </a:pPr>
            <a:r>
              <a:rPr lang="en-US" altLang="zh-CN" sz="1600">
                <a:latin typeface="Arial" charset="0"/>
                <a:ea typeface="宋体" charset="-122"/>
              </a:rPr>
              <a:t>import java.net.*; </a:t>
            </a:r>
          </a:p>
          <a:p>
            <a:pPr algn="l">
              <a:buNone/>
            </a:pPr>
            <a:r>
              <a:rPr lang="en-US" altLang="zh-CN" sz="1600">
                <a:latin typeface="Arial" charset="0"/>
                <a:ea typeface="宋体" charset="-122"/>
              </a:rPr>
              <a:t>  </a:t>
            </a:r>
          </a:p>
          <a:p>
            <a:pPr algn="l">
              <a:buNone/>
            </a:pPr>
            <a:r>
              <a:rPr lang="en-US" altLang="zh-CN" sz="1600" smtClean="0">
                <a:latin typeface="Arial" charset="0"/>
                <a:ea typeface="宋体" charset="-122"/>
              </a:rPr>
              <a:t>public class </a:t>
            </a:r>
            <a:r>
              <a:rPr lang="en-US" altLang="zh-CN" sz="1600">
                <a:latin typeface="Arial" charset="0"/>
                <a:ea typeface="宋体" charset="-122"/>
              </a:rPr>
              <a:t>UDPClient { </a:t>
            </a:r>
          </a:p>
          <a:p>
            <a:pPr algn="l">
              <a:spcBef>
                <a:spcPts val="0"/>
              </a:spcBef>
              <a:buNone/>
            </a:pPr>
            <a:r>
              <a:rPr lang="en-US" altLang="zh-CN" sz="1600">
                <a:latin typeface="Arial" charset="0"/>
                <a:ea typeface="宋体" charset="-122"/>
              </a:rPr>
              <a:t>    public static void main(String args[]) throws Exception </a:t>
            </a:r>
          </a:p>
          <a:p>
            <a:pPr algn="l">
              <a:spcBef>
                <a:spcPts val="0"/>
              </a:spcBef>
              <a:buNone/>
            </a:pPr>
            <a:r>
              <a:rPr lang="en-US" altLang="zh-CN" sz="1600">
                <a:latin typeface="Arial" charset="0"/>
                <a:ea typeface="宋体" charset="-122"/>
              </a:rPr>
              <a:t>    {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BufferedReader inFromUser = </a:t>
            </a:r>
          </a:p>
          <a:p>
            <a:pPr algn="l">
              <a:spcBef>
                <a:spcPts val="0"/>
              </a:spcBef>
              <a:buNone/>
            </a:pPr>
            <a:r>
              <a:rPr lang="en-US" altLang="zh-CN" sz="1600">
                <a:latin typeface="Arial" charset="0"/>
                <a:ea typeface="宋体" charset="-122"/>
              </a:rPr>
              <a:t>        new BufferedReader(new InputStreamReader(System.in));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DatagramSocket clientSocket = new DatagramSocket();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InetAddress IPAddress = InetAddress.getByName</a:t>
            </a:r>
            <a:r>
              <a:rPr lang="en-US" altLang="zh-CN" sz="1600" smtClean="0">
                <a:latin typeface="Arial" charset="0"/>
                <a:ea typeface="宋体" charset="-122"/>
              </a:rPr>
              <a:t>(“localhost"); </a:t>
            </a:r>
            <a:endParaRPr lang="en-US" altLang="zh-CN" sz="1600">
              <a:latin typeface="Arial" charset="0"/>
              <a:ea typeface="宋体" charset="-122"/>
            </a:endParaRP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byte[] </a:t>
            </a:r>
            <a:r>
              <a:rPr lang="en-US" altLang="zh-CN" sz="1600" smtClean="0">
                <a:latin typeface="Arial" charset="0"/>
                <a:ea typeface="宋体" charset="-122"/>
              </a:rPr>
              <a:t>sendData;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byte[] receiveData = new byte[1024]; </a:t>
            </a:r>
          </a:p>
          <a:p>
            <a:pPr algn="l">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String sentence = inFromUser.readLine(); </a:t>
            </a:r>
          </a:p>
          <a:p>
            <a:pPr algn="l">
              <a:spcBef>
                <a:spcPts val="0"/>
              </a:spcBef>
              <a:buNone/>
            </a:pPr>
            <a:r>
              <a:rPr lang="en-US" altLang="zh-CN" sz="1600">
                <a:latin typeface="Arial" charset="0"/>
                <a:ea typeface="宋体" charset="-122"/>
              </a:rPr>
              <a:t>      sendData = sentence.getBytes();</a:t>
            </a:r>
            <a:r>
              <a:rPr lang="en-US" altLang="zh-CN" sz="2400">
                <a:latin typeface="Times New Roman" pitchFamily="18" charset="0"/>
                <a:ea typeface="宋体" charset="-122"/>
              </a:rPr>
              <a:t> </a:t>
            </a:r>
            <a:r>
              <a:rPr lang="en-US" altLang="zh-CN" sz="1600">
                <a:latin typeface="Times New Roman" pitchFamily="18" charset="0"/>
                <a:ea typeface="宋体" charset="-122"/>
              </a:rPr>
              <a:t>        </a:t>
            </a:r>
          </a:p>
        </p:txBody>
      </p:sp>
      <p:sp>
        <p:nvSpPr>
          <p:cNvPr id="31" name="Text Box 4"/>
          <p:cNvSpPr txBox="1">
            <a:spLocks noChangeArrowheads="1"/>
          </p:cNvSpPr>
          <p:nvPr/>
        </p:nvSpPr>
        <p:spPr bwMode="auto">
          <a:xfrm>
            <a:off x="609600" y="2876852"/>
            <a:ext cx="1547218"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a:t>
            </a:r>
          </a:p>
          <a:p>
            <a:pPr algn="r">
              <a:spcBef>
                <a:spcPts val="0"/>
              </a:spcBef>
              <a:buNone/>
            </a:pPr>
            <a:r>
              <a:rPr lang="en-US" altLang="zh-CN">
                <a:solidFill>
                  <a:schemeClr val="accent2"/>
                </a:solidFill>
                <a:latin typeface="Comic Sans MS" pitchFamily="66" charset="0"/>
                <a:ea typeface="宋体" charset="-122"/>
              </a:rPr>
              <a:t>input stream</a:t>
            </a:r>
            <a:endParaRPr lang="en-US" altLang="zh-CN">
              <a:latin typeface="Comic Sans MS" pitchFamily="66" charset="0"/>
              <a:ea typeface="宋体" charset="-122"/>
            </a:endParaRPr>
          </a:p>
        </p:txBody>
      </p:sp>
      <p:sp>
        <p:nvSpPr>
          <p:cNvPr id="32" name="Text Box 5"/>
          <p:cNvSpPr txBox="1">
            <a:spLocks noChangeArrowheads="1"/>
          </p:cNvSpPr>
          <p:nvPr/>
        </p:nvSpPr>
        <p:spPr bwMode="auto">
          <a:xfrm>
            <a:off x="609600" y="3575352"/>
            <a:ext cx="1568057"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a:t>
            </a:r>
          </a:p>
          <a:p>
            <a:pPr algn="r">
              <a:spcBef>
                <a:spcPts val="0"/>
              </a:spcBef>
              <a:buNone/>
            </a:pPr>
            <a:r>
              <a:rPr lang="en-US" altLang="zh-CN">
                <a:solidFill>
                  <a:schemeClr val="accent2"/>
                </a:solidFill>
                <a:latin typeface="Comic Sans MS" pitchFamily="66" charset="0"/>
                <a:ea typeface="宋体" charset="-122"/>
              </a:rPr>
              <a:t>client socket</a:t>
            </a:r>
            <a:endParaRPr lang="en-US" altLang="zh-CN">
              <a:latin typeface="Comic Sans MS" pitchFamily="66" charset="0"/>
              <a:ea typeface="宋体" charset="-122"/>
            </a:endParaRPr>
          </a:p>
        </p:txBody>
      </p:sp>
      <p:sp>
        <p:nvSpPr>
          <p:cNvPr id="33" name="Text Box 6"/>
          <p:cNvSpPr txBox="1">
            <a:spLocks noChangeArrowheads="1"/>
          </p:cNvSpPr>
          <p:nvPr/>
        </p:nvSpPr>
        <p:spPr bwMode="auto">
          <a:xfrm>
            <a:off x="2595" y="4269496"/>
            <a:ext cx="2225288"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Translate</a:t>
            </a:r>
          </a:p>
          <a:p>
            <a:pPr algn="r">
              <a:spcBef>
                <a:spcPts val="0"/>
              </a:spcBef>
              <a:buNone/>
            </a:pPr>
            <a:r>
              <a:rPr lang="en-US" altLang="zh-CN">
                <a:solidFill>
                  <a:schemeClr val="accent2"/>
                </a:solidFill>
                <a:latin typeface="Comic Sans MS" pitchFamily="66" charset="0"/>
                <a:ea typeface="宋体" charset="-122"/>
              </a:rPr>
              <a:t> hostname to IP </a:t>
            </a:r>
          </a:p>
          <a:p>
            <a:pPr algn="r">
              <a:spcBef>
                <a:spcPts val="0"/>
              </a:spcBef>
              <a:buNone/>
            </a:pPr>
            <a:r>
              <a:rPr lang="en-US" altLang="zh-CN">
                <a:solidFill>
                  <a:schemeClr val="accent2"/>
                </a:solidFill>
                <a:latin typeface="Comic Sans MS" pitchFamily="66" charset="0"/>
                <a:ea typeface="宋体" charset="-122"/>
              </a:rPr>
              <a:t>address </a:t>
            </a:r>
            <a:r>
              <a:rPr lang="en-US" altLang="zh-CN">
                <a:solidFill>
                  <a:srgbClr val="FF0000"/>
                </a:solidFill>
                <a:latin typeface="Comic Sans MS" pitchFamily="66" charset="0"/>
                <a:ea typeface="宋体" charset="-122"/>
              </a:rPr>
              <a:t>using DNS</a:t>
            </a:r>
            <a:endParaRPr lang="en-US" altLang="zh-CN">
              <a:latin typeface="Comic Sans MS" pitchFamily="66" charset="0"/>
              <a:ea typeface="宋体" charset="-122"/>
            </a:endParaRPr>
          </a:p>
        </p:txBody>
      </p:sp>
      <p:sp>
        <p:nvSpPr>
          <p:cNvPr id="34" name="Freeform 7"/>
          <p:cNvSpPr>
            <a:spLocks/>
          </p:cNvSpPr>
          <p:nvPr/>
        </p:nvSpPr>
        <p:spPr bwMode="auto">
          <a:xfrm>
            <a:off x="2094533" y="3018526"/>
            <a:ext cx="184731"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wrap="none" anchor="ctr">
            <a:spAutoFit/>
          </a:bodyPr>
          <a:lstStyle/>
          <a:p>
            <a:pPr>
              <a:buNone/>
            </a:pPr>
            <a:endParaRPr lang="zh-CN" altLang="en-US"/>
          </a:p>
        </p:txBody>
      </p:sp>
      <p:sp>
        <p:nvSpPr>
          <p:cNvPr id="35" name="Line 8"/>
          <p:cNvSpPr>
            <a:spLocks noChangeShapeType="1"/>
          </p:cNvSpPr>
          <p:nvPr/>
        </p:nvSpPr>
        <p:spPr bwMode="auto">
          <a:xfrm flipV="1">
            <a:off x="2266950" y="3348037"/>
            <a:ext cx="323850"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6" name="Freeform 9"/>
          <p:cNvSpPr>
            <a:spLocks/>
          </p:cNvSpPr>
          <p:nvPr/>
        </p:nvSpPr>
        <p:spPr bwMode="auto">
          <a:xfrm>
            <a:off x="2104058" y="3725757"/>
            <a:ext cx="123825" cy="46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7" name="Line 10"/>
          <p:cNvSpPr>
            <a:spLocks noChangeShapeType="1"/>
          </p:cNvSpPr>
          <p:nvPr/>
        </p:nvSpPr>
        <p:spPr bwMode="auto">
          <a:xfrm flipV="1">
            <a:off x="2223120" y="4012817"/>
            <a:ext cx="328613" cy="6350"/>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8" name="Freeform 11"/>
          <p:cNvSpPr>
            <a:spLocks/>
          </p:cNvSpPr>
          <p:nvPr/>
        </p:nvSpPr>
        <p:spPr bwMode="auto">
          <a:xfrm>
            <a:off x="2182164" y="4419600"/>
            <a:ext cx="45719" cy="612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wrap="square" anchor="ctr">
            <a:spAutoFit/>
          </a:bodyPr>
          <a:lstStyle/>
          <a:p>
            <a:pPr>
              <a:buNone/>
            </a:pPr>
            <a:endParaRPr lang="zh-CN" altLang="en-US"/>
          </a:p>
        </p:txBody>
      </p:sp>
      <p:sp>
        <p:nvSpPr>
          <p:cNvPr id="39" name="Line 12"/>
          <p:cNvSpPr>
            <a:spLocks noChangeShapeType="1"/>
          </p:cNvSpPr>
          <p:nvPr/>
        </p:nvSpPr>
        <p:spPr bwMode="auto">
          <a:xfrm flipV="1">
            <a:off x="2232645" y="4633912"/>
            <a:ext cx="3619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Client (UDP)(2)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85</a:t>
            </a:fld>
            <a:endParaRPr lang="en-US" altLang="zh-CN" dirty="0"/>
          </a:p>
        </p:txBody>
      </p:sp>
      <p:sp>
        <p:nvSpPr>
          <p:cNvPr id="14" name="Rectangle 3"/>
          <p:cNvSpPr>
            <a:spLocks noChangeArrowheads="1"/>
          </p:cNvSpPr>
          <p:nvPr/>
        </p:nvSpPr>
        <p:spPr bwMode="auto">
          <a:xfrm>
            <a:off x="2176463" y="1736398"/>
            <a:ext cx="7019037" cy="4401205"/>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      DatagramPacket sendPacket = </a:t>
            </a:r>
          </a:p>
          <a:p>
            <a:pPr algn="l">
              <a:spcBef>
                <a:spcPts val="0"/>
              </a:spcBef>
              <a:buNone/>
            </a:pPr>
            <a:r>
              <a:rPr lang="en-US" altLang="zh-CN" sz="1600">
                <a:latin typeface="Arial" charset="0"/>
                <a:ea typeface="宋体" charset="-122"/>
              </a:rPr>
              <a:t>         new DatagramPacket(sendData, sendData.length, IPAddress, 9876);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clientSocket.send(sendPacket);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receivePacket = </a:t>
            </a:r>
          </a:p>
          <a:p>
            <a:pPr algn="l">
              <a:spcBef>
                <a:spcPts val="0"/>
              </a:spcBef>
              <a:buNone/>
            </a:pPr>
            <a:r>
              <a:rPr lang="en-US" altLang="zh-CN" sz="1600">
                <a:latin typeface="Arial" charset="0"/>
                <a:ea typeface="宋体" charset="-122"/>
              </a:rPr>
              <a:t>         new DatagramPacket(receiveData, receiveData.length);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clientSocket.receive(receivePacket);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String modifiedSentence = </a:t>
            </a:r>
          </a:p>
          <a:p>
            <a:pPr algn="l">
              <a:spcBef>
                <a:spcPts val="0"/>
              </a:spcBef>
              <a:buNone/>
            </a:pPr>
            <a:r>
              <a:rPr lang="en-US" altLang="zh-CN" sz="1600">
                <a:latin typeface="Arial" charset="0"/>
                <a:ea typeface="宋体" charset="-122"/>
              </a:rPr>
              <a:t>          new String(receivePacket.getData</a:t>
            </a:r>
            <a:r>
              <a:rPr lang="en-US" altLang="zh-CN" sz="1600" smtClean="0">
                <a:latin typeface="Arial" charset="0"/>
                <a:ea typeface="宋体" charset="-122"/>
              </a:rPr>
              <a:t>(), 0, receivePacket.getLength());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System.out.println("FROM SERVER:" + modifiedSentence); </a:t>
            </a:r>
          </a:p>
          <a:p>
            <a:pPr algn="l">
              <a:spcBef>
                <a:spcPts val="0"/>
              </a:spcBef>
              <a:buNone/>
            </a:pPr>
            <a:r>
              <a:rPr lang="en-US" altLang="zh-CN" sz="1600">
                <a:latin typeface="Arial" charset="0"/>
                <a:ea typeface="宋体" charset="-122"/>
              </a:rPr>
              <a:t>      clientSocket.close();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a:t>
            </a:r>
            <a:r>
              <a:rPr lang="en-US" altLang="zh-CN" sz="2400">
                <a:latin typeface="Times New Roman" pitchFamily="18" charset="0"/>
                <a:ea typeface="宋体" charset="-122"/>
              </a:rPr>
              <a:t> </a:t>
            </a:r>
          </a:p>
        </p:txBody>
      </p:sp>
      <p:sp>
        <p:nvSpPr>
          <p:cNvPr id="15" name="Text Box 5"/>
          <p:cNvSpPr txBox="1">
            <a:spLocks noChangeArrowheads="1"/>
          </p:cNvSpPr>
          <p:nvPr/>
        </p:nvSpPr>
        <p:spPr bwMode="auto">
          <a:xfrm>
            <a:off x="450489" y="2470835"/>
            <a:ext cx="1810111"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Send datagram</a:t>
            </a:r>
          </a:p>
          <a:p>
            <a:pPr algn="r">
              <a:spcBef>
                <a:spcPts val="0"/>
              </a:spcBef>
              <a:buNone/>
            </a:pPr>
            <a:r>
              <a:rPr lang="en-US" altLang="zh-CN">
                <a:solidFill>
                  <a:schemeClr val="accent2"/>
                </a:solidFill>
                <a:latin typeface="Comic Sans MS" pitchFamily="66" charset="0"/>
                <a:ea typeface="宋体" charset="-122"/>
              </a:rPr>
              <a:t>to server</a:t>
            </a:r>
            <a:endParaRPr lang="en-US" altLang="zh-CN">
              <a:latin typeface="Comic Sans MS" pitchFamily="66" charset="0"/>
              <a:ea typeface="宋体" charset="-122"/>
            </a:endParaRPr>
          </a:p>
        </p:txBody>
      </p:sp>
      <p:sp>
        <p:nvSpPr>
          <p:cNvPr id="16" name="Text Box 6"/>
          <p:cNvSpPr txBox="1">
            <a:spLocks noChangeArrowheads="1"/>
          </p:cNvSpPr>
          <p:nvPr/>
        </p:nvSpPr>
        <p:spPr bwMode="auto">
          <a:xfrm>
            <a:off x="466535" y="3536048"/>
            <a:ext cx="1792478"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Read datagram</a:t>
            </a:r>
          </a:p>
          <a:p>
            <a:pPr algn="r">
              <a:spcBef>
                <a:spcPts val="0"/>
              </a:spcBef>
              <a:buNone/>
            </a:pPr>
            <a:r>
              <a:rPr lang="en-US" altLang="zh-CN">
                <a:solidFill>
                  <a:schemeClr val="accent2"/>
                </a:solidFill>
                <a:latin typeface="Comic Sans MS" pitchFamily="66" charset="0"/>
                <a:ea typeface="宋体" charset="-122"/>
              </a:rPr>
              <a:t>from server</a:t>
            </a:r>
            <a:endParaRPr lang="en-US" altLang="zh-CN">
              <a:latin typeface="Comic Sans MS" pitchFamily="66" charset="0"/>
              <a:ea typeface="宋体" charset="-122"/>
            </a:endParaRPr>
          </a:p>
        </p:txBody>
      </p:sp>
      <p:sp>
        <p:nvSpPr>
          <p:cNvPr id="17" name="Freeform 7"/>
          <p:cNvSpPr>
            <a:spLocks/>
          </p:cNvSpPr>
          <p:nvPr/>
        </p:nvSpPr>
        <p:spPr bwMode="auto">
          <a:xfrm>
            <a:off x="2228850" y="1600200"/>
            <a:ext cx="114300" cy="684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18"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19" name="Freeform 9"/>
          <p:cNvSpPr>
            <a:spLocks/>
          </p:cNvSpPr>
          <p:nvPr/>
        </p:nvSpPr>
        <p:spPr bwMode="auto">
          <a:xfrm>
            <a:off x="2076450" y="2580600"/>
            <a:ext cx="1238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0"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1" name="Freeform 11"/>
          <p:cNvSpPr>
            <a:spLocks/>
          </p:cNvSpPr>
          <p:nvPr/>
        </p:nvSpPr>
        <p:spPr bwMode="auto">
          <a:xfrm>
            <a:off x="2095500" y="3581400"/>
            <a:ext cx="1238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2"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3" name="Text Box 4"/>
          <p:cNvSpPr txBox="1">
            <a:spLocks noChangeArrowheads="1"/>
          </p:cNvSpPr>
          <p:nvPr/>
        </p:nvSpPr>
        <p:spPr bwMode="auto">
          <a:xfrm>
            <a:off x="0" y="1441361"/>
            <a:ext cx="2392363" cy="1200329"/>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Create datagram with data-to-send,</a:t>
            </a:r>
          </a:p>
          <a:p>
            <a:pPr algn="r">
              <a:spcBef>
                <a:spcPts val="0"/>
              </a:spcBef>
              <a:buNone/>
            </a:pPr>
            <a:r>
              <a:rPr lang="en-US" altLang="zh-CN">
                <a:solidFill>
                  <a:schemeClr val="accent2"/>
                </a:solidFill>
                <a:latin typeface="Comic Sans MS" pitchFamily="66" charset="0"/>
                <a:ea typeface="宋体" charset="-122"/>
              </a:rPr>
              <a:t>length, IP addr, port</a:t>
            </a:r>
          </a:p>
          <a:p>
            <a:pPr algn="r">
              <a:spcBef>
                <a:spcPts val="0"/>
              </a:spcBef>
              <a:buNone/>
            </a:pPr>
            <a:endParaRPr lang="en-US" altLang="zh-CN">
              <a:latin typeface="Comic Sans MS" pitchFamily="66" charset="0"/>
              <a:ea typeface="宋体"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Server (UDP)</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86</a:t>
            </a:fld>
            <a:endParaRPr lang="en-US" altLang="zh-CN" dirty="0"/>
          </a:p>
        </p:txBody>
      </p:sp>
      <p:sp>
        <p:nvSpPr>
          <p:cNvPr id="14" name="Rectangle 3"/>
          <p:cNvSpPr>
            <a:spLocks noChangeArrowheads="1"/>
          </p:cNvSpPr>
          <p:nvPr/>
        </p:nvSpPr>
        <p:spPr bwMode="auto">
          <a:xfrm>
            <a:off x="2565400" y="1524388"/>
            <a:ext cx="6218369" cy="4647426"/>
          </a:xfrm>
          <a:prstGeom prst="rect">
            <a:avLst/>
          </a:prstGeom>
          <a:noFill/>
          <a:ln w="9525">
            <a:noFill/>
            <a:miter lim="800000"/>
            <a:headEnd/>
            <a:tailEnd/>
          </a:ln>
        </p:spPr>
        <p:txBody>
          <a:bodyPr wrap="none" anchor="ctr">
            <a:spAutoFit/>
          </a:bodyPr>
          <a:lstStyle/>
          <a:p>
            <a:pPr algn="l">
              <a:spcBef>
                <a:spcPts val="0"/>
              </a:spcBef>
              <a:buNone/>
            </a:pPr>
            <a:r>
              <a:rPr lang="en-US" altLang="zh-CN" sz="1600">
                <a:latin typeface="Arial" charset="0"/>
                <a:ea typeface="宋体" charset="-122"/>
              </a:rPr>
              <a:t>import java.io.*; </a:t>
            </a:r>
          </a:p>
          <a:p>
            <a:pPr algn="l">
              <a:spcBef>
                <a:spcPts val="0"/>
              </a:spcBef>
              <a:buNone/>
            </a:pPr>
            <a:r>
              <a:rPr lang="en-US" altLang="zh-CN" sz="1600">
                <a:latin typeface="Arial" charset="0"/>
                <a:ea typeface="宋体" charset="-122"/>
              </a:rPr>
              <a:t>import java.net.*; </a:t>
            </a:r>
          </a:p>
          <a:p>
            <a:pPr algn="l">
              <a:spcBef>
                <a:spcPts val="0"/>
              </a:spcBef>
              <a:buNone/>
            </a:pPr>
            <a:r>
              <a:rPr lang="en-US" altLang="zh-CN" sz="1600">
                <a:latin typeface="Arial" charset="0"/>
                <a:ea typeface="宋体" charset="-122"/>
              </a:rPr>
              <a:t>  </a:t>
            </a:r>
          </a:p>
          <a:p>
            <a:pPr algn="l">
              <a:spcBef>
                <a:spcPts val="0"/>
              </a:spcBef>
              <a:buNone/>
            </a:pPr>
            <a:r>
              <a:rPr lang="en-US" altLang="zh-CN" sz="1600" smtClean="0">
                <a:latin typeface="Arial" charset="0"/>
                <a:ea typeface="宋体" charset="-122"/>
              </a:rPr>
              <a:t>public class </a:t>
            </a:r>
            <a:r>
              <a:rPr lang="en-US" altLang="zh-CN" sz="1600">
                <a:latin typeface="Arial" charset="0"/>
                <a:ea typeface="宋体" charset="-122"/>
              </a:rPr>
              <a:t>UDPServer { </a:t>
            </a:r>
          </a:p>
          <a:p>
            <a:pPr algn="l">
              <a:spcBef>
                <a:spcPts val="0"/>
              </a:spcBef>
              <a:buNone/>
            </a:pPr>
            <a:r>
              <a:rPr lang="en-US" altLang="zh-CN" sz="1600">
                <a:latin typeface="Arial" charset="0"/>
                <a:ea typeface="宋体" charset="-122"/>
              </a:rPr>
              <a:t>  public static void main(String args[]) throws Exception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DatagramSocket serverSocket = new DatagramSocket(9876);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byte[] receiveData = new byte[1024]; </a:t>
            </a:r>
          </a:p>
          <a:p>
            <a:pPr algn="l">
              <a:spcBef>
                <a:spcPts val="0"/>
              </a:spcBef>
              <a:buNone/>
            </a:pPr>
            <a:r>
              <a:rPr lang="en-US" altLang="zh-CN" sz="1600">
                <a:latin typeface="Arial" charset="0"/>
                <a:ea typeface="宋体" charset="-122"/>
              </a:rPr>
              <a:t>      byte[] </a:t>
            </a:r>
            <a:r>
              <a:rPr lang="en-US" altLang="zh-CN" sz="1600" smtClean="0">
                <a:latin typeface="Arial" charset="0"/>
                <a:ea typeface="宋体" charset="-122"/>
              </a:rPr>
              <a:t>sendData;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while(true)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receivePacket = </a:t>
            </a:r>
          </a:p>
          <a:p>
            <a:pPr algn="l">
              <a:spcBef>
                <a:spcPts val="0"/>
              </a:spcBef>
              <a:buNone/>
            </a:pPr>
            <a:r>
              <a:rPr lang="en-US" altLang="zh-CN" sz="1600">
                <a:latin typeface="Arial" charset="0"/>
                <a:ea typeface="宋体" charset="-122"/>
              </a:rPr>
              <a:t>             new DatagramPacket(receiveData, receiveData.length); </a:t>
            </a:r>
          </a:p>
          <a:p>
            <a:pPr algn="l">
              <a:spcBef>
                <a:spcPts val="0"/>
              </a:spcBef>
              <a:buNone/>
            </a:pPr>
            <a:r>
              <a:rPr lang="en-US" altLang="zh-CN" sz="1600">
                <a:latin typeface="Arial" charset="0"/>
                <a:ea typeface="宋体" charset="-122"/>
              </a:rPr>
              <a:t>           serverSocket.receive(receivePacket);</a:t>
            </a:r>
            <a:r>
              <a:rPr lang="en-US" altLang="zh-CN" sz="2400">
                <a:latin typeface="Times New Roman" pitchFamily="18" charset="0"/>
                <a:ea typeface="宋体" charset="-122"/>
              </a:rPr>
              <a:t> </a:t>
            </a:r>
          </a:p>
        </p:txBody>
      </p:sp>
      <p:sp>
        <p:nvSpPr>
          <p:cNvPr id="15" name="Text Box 4"/>
          <p:cNvSpPr txBox="1">
            <a:spLocks noChangeArrowheads="1"/>
          </p:cNvSpPr>
          <p:nvPr/>
        </p:nvSpPr>
        <p:spPr bwMode="auto">
          <a:xfrm>
            <a:off x="431384" y="2807791"/>
            <a:ext cx="1980029"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a:t>
            </a:r>
          </a:p>
          <a:p>
            <a:pPr algn="r">
              <a:spcBef>
                <a:spcPts val="0"/>
              </a:spcBef>
              <a:buNone/>
            </a:pPr>
            <a:r>
              <a:rPr lang="en-US" altLang="zh-CN">
                <a:solidFill>
                  <a:schemeClr val="accent2"/>
                </a:solidFill>
                <a:latin typeface="Comic Sans MS" pitchFamily="66" charset="0"/>
                <a:ea typeface="宋体" charset="-122"/>
              </a:rPr>
              <a:t>datagram socket</a:t>
            </a:r>
          </a:p>
          <a:p>
            <a:pPr algn="r">
              <a:spcBef>
                <a:spcPts val="0"/>
              </a:spcBef>
              <a:buNone/>
            </a:pPr>
            <a:r>
              <a:rPr lang="en-US" altLang="zh-CN">
                <a:solidFill>
                  <a:schemeClr val="accent2"/>
                </a:solidFill>
                <a:latin typeface="Comic Sans MS" pitchFamily="66" charset="0"/>
                <a:ea typeface="宋体" charset="-122"/>
              </a:rPr>
              <a:t>at port 9876</a:t>
            </a:r>
            <a:endParaRPr lang="en-US" altLang="zh-CN">
              <a:latin typeface="Comic Sans MS" pitchFamily="66" charset="0"/>
              <a:ea typeface="宋体" charset="-122"/>
            </a:endParaRPr>
          </a:p>
        </p:txBody>
      </p:sp>
      <p:sp>
        <p:nvSpPr>
          <p:cNvPr id="16" name="Text Box 5"/>
          <p:cNvSpPr txBox="1">
            <a:spLocks noChangeArrowheads="1"/>
          </p:cNvSpPr>
          <p:nvPr/>
        </p:nvSpPr>
        <p:spPr bwMode="auto">
          <a:xfrm>
            <a:off x="291255" y="5015598"/>
            <a:ext cx="2188420"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space for</a:t>
            </a:r>
          </a:p>
          <a:p>
            <a:pPr algn="r">
              <a:spcBef>
                <a:spcPts val="0"/>
              </a:spcBef>
              <a:buNone/>
            </a:pPr>
            <a:r>
              <a:rPr lang="en-US" altLang="zh-CN">
                <a:solidFill>
                  <a:schemeClr val="accent2"/>
                </a:solidFill>
                <a:latin typeface="Comic Sans MS" pitchFamily="66" charset="0"/>
                <a:ea typeface="宋体" charset="-122"/>
              </a:rPr>
              <a:t>received datagram</a:t>
            </a:r>
            <a:endParaRPr lang="en-US" altLang="zh-CN">
              <a:latin typeface="Comic Sans MS" pitchFamily="66" charset="0"/>
              <a:ea typeface="宋体" charset="-122"/>
            </a:endParaRPr>
          </a:p>
        </p:txBody>
      </p:sp>
      <p:sp>
        <p:nvSpPr>
          <p:cNvPr id="17" name="Text Box 6"/>
          <p:cNvSpPr txBox="1">
            <a:spLocks noChangeArrowheads="1"/>
          </p:cNvSpPr>
          <p:nvPr/>
        </p:nvSpPr>
        <p:spPr bwMode="auto">
          <a:xfrm>
            <a:off x="1328738" y="5785535"/>
            <a:ext cx="1225550" cy="646331"/>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Receive</a:t>
            </a:r>
          </a:p>
          <a:p>
            <a:pPr algn="r">
              <a:spcBef>
                <a:spcPts val="0"/>
              </a:spcBef>
              <a:buNone/>
            </a:pPr>
            <a:r>
              <a:rPr lang="en-US" altLang="zh-CN">
                <a:solidFill>
                  <a:schemeClr val="accent2"/>
                </a:solidFill>
                <a:latin typeface="Comic Sans MS" pitchFamily="66" charset="0"/>
                <a:ea typeface="宋体" charset="-122"/>
              </a:rPr>
              <a:t>datagram</a:t>
            </a:r>
            <a:endParaRPr lang="en-US" altLang="zh-CN">
              <a:latin typeface="Comic Sans MS" pitchFamily="66" charset="0"/>
              <a:ea typeface="宋体" charset="-122"/>
            </a:endParaRPr>
          </a:p>
        </p:txBody>
      </p:sp>
      <p:sp>
        <p:nvSpPr>
          <p:cNvPr id="18" name="Freeform 7"/>
          <p:cNvSpPr>
            <a:spLocks/>
          </p:cNvSpPr>
          <p:nvPr/>
        </p:nvSpPr>
        <p:spPr bwMode="auto">
          <a:xfrm>
            <a:off x="2286000" y="2971800"/>
            <a:ext cx="152400" cy="612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19"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0" name="Freeform 9"/>
          <p:cNvSpPr>
            <a:spLocks/>
          </p:cNvSpPr>
          <p:nvPr/>
        </p:nvSpPr>
        <p:spPr bwMode="auto">
          <a:xfrm>
            <a:off x="2362200" y="5105400"/>
            <a:ext cx="85725"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1"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2" name="Freeform 11"/>
          <p:cNvSpPr>
            <a:spLocks/>
          </p:cNvSpPr>
          <p:nvPr/>
        </p:nvSpPr>
        <p:spPr bwMode="auto">
          <a:xfrm>
            <a:off x="2352675" y="5867400"/>
            <a:ext cx="138113" cy="5436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3"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Times New Roman" pitchFamily="18" charset="0"/>
                <a:cs typeface="Times New Roman" pitchFamily="18" charset="0"/>
              </a:rPr>
              <a:t>例子：</a:t>
            </a:r>
            <a:r>
              <a:rPr lang="en-US" altLang="zh-CN" smtClean="0">
                <a:latin typeface="Times New Roman" pitchFamily="18" charset="0"/>
                <a:cs typeface="Times New Roman" pitchFamily="18" charset="0"/>
              </a:rPr>
              <a:t>Server (UDP)(2)</a:t>
            </a:r>
            <a:endParaRPr lang="zh-CN" altLang="en-US" dirty="0">
              <a:latin typeface="Times New Roman" pitchFamily="18" charset="0"/>
              <a:cs typeface="Times New Roman" pitchFamily="18" charset="0"/>
            </a:endParaRPr>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87</a:t>
            </a:fld>
            <a:endParaRPr lang="en-US" altLang="zh-CN" dirty="0"/>
          </a:p>
        </p:txBody>
      </p:sp>
      <p:sp>
        <p:nvSpPr>
          <p:cNvPr id="24" name="Rectangle 3"/>
          <p:cNvSpPr>
            <a:spLocks noChangeArrowheads="1"/>
          </p:cNvSpPr>
          <p:nvPr/>
        </p:nvSpPr>
        <p:spPr bwMode="auto">
          <a:xfrm>
            <a:off x="1851025" y="1155214"/>
            <a:ext cx="7096815" cy="4893647"/>
          </a:xfrm>
          <a:prstGeom prst="rect">
            <a:avLst/>
          </a:prstGeom>
          <a:noFill/>
          <a:ln w="9525">
            <a:noFill/>
            <a:miter lim="800000"/>
            <a:headEnd/>
            <a:tailEnd/>
          </a:ln>
        </p:spPr>
        <p:txBody>
          <a:bodyPr wrap="none" anchor="ctr">
            <a:spAutoFit/>
          </a:bodyPr>
          <a:lstStyle/>
          <a:p>
            <a:pPr>
              <a:spcBef>
                <a:spcPts val="0"/>
              </a:spcBef>
              <a:buNone/>
            </a:pPr>
            <a:r>
              <a:rPr lang="en-US" altLang="zh-CN" sz="1600" smtClean="0">
                <a:latin typeface="Arial" charset="0"/>
                <a:ea typeface="宋体" charset="-122"/>
              </a:rPr>
              <a:t>           String sentence =</a:t>
            </a:r>
            <a:endParaRPr lang="en-US" altLang="zh-CN" sz="1600">
              <a:latin typeface="Arial" charset="0"/>
              <a:ea typeface="宋体" charset="-122"/>
            </a:endParaRPr>
          </a:p>
          <a:p>
            <a:pPr algn="l">
              <a:spcBef>
                <a:spcPts val="0"/>
              </a:spcBef>
              <a:buNone/>
            </a:pPr>
            <a:r>
              <a:rPr lang="en-US" altLang="zh-CN" sz="1600" smtClean="0">
                <a:latin typeface="Arial" charset="0"/>
                <a:ea typeface="宋体" charset="-122"/>
              </a:rPr>
              <a:t>             new </a:t>
            </a:r>
            <a:r>
              <a:rPr lang="en-US" altLang="zh-CN" sz="1600">
                <a:latin typeface="Arial" charset="0"/>
                <a:ea typeface="宋体" charset="-122"/>
              </a:rPr>
              <a:t>String(receivePacket.getData</a:t>
            </a:r>
            <a:r>
              <a:rPr lang="en-US" altLang="zh-CN" sz="1600" smtClean="0">
                <a:latin typeface="Arial" charset="0"/>
                <a:ea typeface="宋体" charset="-122"/>
              </a:rPr>
              <a:t>(), 0, receivePacket.getLength()); </a:t>
            </a:r>
            <a:endParaRPr lang="en-US" altLang="zh-CN" sz="1600">
              <a:latin typeface="Arial" charset="0"/>
              <a:ea typeface="宋体" charset="-122"/>
            </a:endParaRP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InetAddress IPAddress = receivePacket.getAddress();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int port = receivePacket.getPort();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a:t>
            </a:r>
            <a:r>
              <a:rPr lang="en-US" altLang="zh-CN" sz="1600" smtClean="0">
                <a:latin typeface="Arial" charset="0"/>
                <a:ea typeface="宋体" charset="-122"/>
              </a:rPr>
              <a:t>String </a:t>
            </a:r>
            <a:r>
              <a:rPr lang="en-US" altLang="zh-CN" sz="1600">
                <a:latin typeface="Arial" charset="0"/>
                <a:ea typeface="宋体" charset="-122"/>
              </a:rPr>
              <a:t>capitalizedSentence = sentence.toUpperCase(); </a:t>
            </a:r>
          </a:p>
          <a:p>
            <a:pPr algn="l">
              <a:spcBef>
                <a:spcPts val="0"/>
              </a:spcBef>
              <a:buNone/>
            </a:pPr>
            <a:endParaRPr lang="en-US" altLang="zh-CN" sz="1600">
              <a:latin typeface="Arial" charset="0"/>
              <a:ea typeface="宋体" charset="-122"/>
            </a:endParaRPr>
          </a:p>
          <a:p>
            <a:pPr algn="l">
              <a:spcBef>
                <a:spcPts val="0"/>
              </a:spcBef>
              <a:buNone/>
            </a:pPr>
            <a:r>
              <a:rPr lang="en-US" altLang="zh-CN" sz="1600">
                <a:latin typeface="Arial" charset="0"/>
                <a:ea typeface="宋体" charset="-122"/>
              </a:rPr>
              <a:t>          sendData = capitalizedSentence.getBytes();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DatagramPacket sendPacket = </a:t>
            </a:r>
          </a:p>
          <a:p>
            <a:pPr algn="l">
              <a:spcBef>
                <a:spcPts val="0"/>
              </a:spcBef>
              <a:buNone/>
            </a:pPr>
            <a:r>
              <a:rPr lang="en-US" altLang="zh-CN" sz="1600">
                <a:latin typeface="Arial" charset="0"/>
                <a:ea typeface="宋体" charset="-122"/>
              </a:rPr>
              <a:t>             new DatagramPacket(sendData, sendData.length, IPAddress, </a:t>
            </a:r>
          </a:p>
          <a:p>
            <a:pPr algn="l">
              <a:spcBef>
                <a:spcPts val="0"/>
              </a:spcBef>
              <a:buNone/>
            </a:pPr>
            <a:r>
              <a:rPr lang="en-US" altLang="zh-CN" sz="1600">
                <a:latin typeface="Arial" charset="0"/>
                <a:ea typeface="宋体" charset="-122"/>
              </a:rPr>
              <a:t>                               port); </a:t>
            </a:r>
          </a:p>
          <a:p>
            <a:pPr algn="l">
              <a:spcBef>
                <a:spcPts val="0"/>
              </a:spcBef>
              <a:buNone/>
            </a:pPr>
            <a:r>
              <a:rPr lang="en-US" altLang="zh-CN" sz="1600">
                <a:latin typeface="Arial" charset="0"/>
                <a:ea typeface="宋体" charset="-122"/>
              </a:rPr>
              <a:t>  </a:t>
            </a:r>
          </a:p>
          <a:p>
            <a:pPr algn="l">
              <a:spcBef>
                <a:spcPts val="0"/>
              </a:spcBef>
              <a:buNone/>
            </a:pPr>
            <a:r>
              <a:rPr lang="en-US" altLang="zh-CN" sz="1600">
                <a:latin typeface="Arial" charset="0"/>
                <a:ea typeface="宋体" charset="-122"/>
              </a:rPr>
              <a:t>          serverSocket.send(sendPacket);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    } </a:t>
            </a:r>
          </a:p>
          <a:p>
            <a:pPr algn="l">
              <a:spcBef>
                <a:spcPts val="0"/>
              </a:spcBef>
              <a:buNone/>
            </a:pPr>
            <a:r>
              <a:rPr lang="en-US" altLang="zh-CN" sz="1600">
                <a:latin typeface="Arial" charset="0"/>
                <a:ea typeface="宋体" charset="-122"/>
              </a:rPr>
              <a:t>}</a:t>
            </a:r>
            <a:r>
              <a:rPr lang="en-US" altLang="zh-CN" sz="2400">
                <a:latin typeface="Times New Roman" pitchFamily="18" charset="0"/>
                <a:ea typeface="宋体" charset="-122"/>
              </a:rPr>
              <a:t>  </a:t>
            </a:r>
          </a:p>
        </p:txBody>
      </p:sp>
      <p:sp>
        <p:nvSpPr>
          <p:cNvPr id="25" name="Text Box 5"/>
          <p:cNvSpPr txBox="1">
            <a:spLocks noChangeArrowheads="1"/>
          </p:cNvSpPr>
          <p:nvPr/>
        </p:nvSpPr>
        <p:spPr bwMode="auto">
          <a:xfrm>
            <a:off x="127000" y="1733054"/>
            <a:ext cx="2093913" cy="923330"/>
          </a:xfrm>
          <a:prstGeom prst="rect">
            <a:avLst/>
          </a:prstGeom>
          <a:noFill/>
          <a:ln w="9525">
            <a:noFill/>
            <a:miter lim="800000"/>
            <a:headEnd/>
            <a:tailEnd/>
          </a:ln>
        </p:spPr>
        <p:txBody>
          <a:bodyPr anchor="ctr">
            <a:spAutoFit/>
          </a:bodyPr>
          <a:lstStyle/>
          <a:p>
            <a:pPr algn="r">
              <a:spcBef>
                <a:spcPts val="0"/>
              </a:spcBef>
              <a:buNone/>
            </a:pPr>
            <a:r>
              <a:rPr lang="en-US" altLang="zh-CN">
                <a:solidFill>
                  <a:schemeClr val="accent2"/>
                </a:solidFill>
                <a:latin typeface="Comic Sans MS" pitchFamily="66" charset="0"/>
                <a:ea typeface="宋体" charset="-122"/>
              </a:rPr>
              <a:t>Get IP addr</a:t>
            </a:r>
          </a:p>
          <a:p>
            <a:pPr algn="r">
              <a:spcBef>
                <a:spcPts val="0"/>
              </a:spcBef>
              <a:buNone/>
            </a:pPr>
            <a:r>
              <a:rPr lang="en-US" altLang="zh-CN">
                <a:solidFill>
                  <a:schemeClr val="accent2"/>
                </a:solidFill>
                <a:latin typeface="Comic Sans MS" pitchFamily="66" charset="0"/>
                <a:ea typeface="宋体" charset="-122"/>
              </a:rPr>
              <a:t>port #, of</a:t>
            </a:r>
          </a:p>
          <a:p>
            <a:pPr algn="r">
              <a:spcBef>
                <a:spcPts val="0"/>
              </a:spcBef>
              <a:buNone/>
            </a:pPr>
            <a:r>
              <a:rPr lang="en-US" altLang="zh-CN">
                <a:solidFill>
                  <a:schemeClr val="accent2"/>
                </a:solidFill>
                <a:latin typeface="Comic Sans MS" pitchFamily="66" charset="0"/>
                <a:ea typeface="宋体" charset="-122"/>
              </a:rPr>
              <a:t>sender</a:t>
            </a:r>
            <a:endParaRPr lang="en-US" altLang="zh-CN">
              <a:latin typeface="Comic Sans MS" pitchFamily="66" charset="0"/>
              <a:ea typeface="宋体" charset="-122"/>
            </a:endParaRPr>
          </a:p>
        </p:txBody>
      </p:sp>
      <p:sp>
        <p:nvSpPr>
          <p:cNvPr id="26" name="Freeform 8"/>
          <p:cNvSpPr>
            <a:spLocks/>
          </p:cNvSpPr>
          <p:nvPr/>
        </p:nvSpPr>
        <p:spPr bwMode="auto">
          <a:xfrm>
            <a:off x="2057400" y="1905000"/>
            <a:ext cx="133350"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27" name="Line 9"/>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28" name="Text Box 10"/>
          <p:cNvSpPr txBox="1">
            <a:spLocks noChangeArrowheads="1"/>
          </p:cNvSpPr>
          <p:nvPr/>
        </p:nvSpPr>
        <p:spPr bwMode="auto">
          <a:xfrm>
            <a:off x="753636" y="4504829"/>
            <a:ext cx="1324402" cy="923330"/>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Write out </a:t>
            </a:r>
          </a:p>
          <a:p>
            <a:pPr algn="r">
              <a:spcBef>
                <a:spcPts val="0"/>
              </a:spcBef>
              <a:buNone/>
            </a:pPr>
            <a:r>
              <a:rPr lang="en-US" altLang="zh-CN">
                <a:solidFill>
                  <a:schemeClr val="accent2"/>
                </a:solidFill>
                <a:latin typeface="Comic Sans MS" pitchFamily="66" charset="0"/>
                <a:ea typeface="宋体" charset="-122"/>
              </a:rPr>
              <a:t>datagram</a:t>
            </a:r>
          </a:p>
          <a:p>
            <a:pPr algn="r">
              <a:spcBef>
                <a:spcPts val="0"/>
              </a:spcBef>
              <a:buNone/>
            </a:pPr>
            <a:r>
              <a:rPr lang="en-US" altLang="zh-CN">
                <a:solidFill>
                  <a:schemeClr val="accent2"/>
                </a:solidFill>
                <a:latin typeface="Comic Sans MS" pitchFamily="66" charset="0"/>
                <a:ea typeface="宋体" charset="-122"/>
              </a:rPr>
              <a:t>to socket</a:t>
            </a:r>
            <a:endParaRPr lang="en-US" altLang="zh-CN">
              <a:latin typeface="Comic Sans MS" pitchFamily="66" charset="0"/>
              <a:ea typeface="宋体" charset="-122"/>
            </a:endParaRPr>
          </a:p>
        </p:txBody>
      </p:sp>
      <p:sp>
        <p:nvSpPr>
          <p:cNvPr id="29" name="Freeform 11"/>
          <p:cNvSpPr>
            <a:spLocks/>
          </p:cNvSpPr>
          <p:nvPr/>
        </p:nvSpPr>
        <p:spPr bwMode="auto">
          <a:xfrm>
            <a:off x="1895475" y="4686000"/>
            <a:ext cx="161925"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0" name="Line 12"/>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1" name="Text Box 13"/>
          <p:cNvSpPr txBox="1">
            <a:spLocks noChangeArrowheads="1"/>
          </p:cNvSpPr>
          <p:nvPr/>
        </p:nvSpPr>
        <p:spPr bwMode="auto">
          <a:xfrm>
            <a:off x="3228975" y="5628779"/>
            <a:ext cx="2904962" cy="923330"/>
          </a:xfrm>
          <a:prstGeom prst="rect">
            <a:avLst/>
          </a:prstGeom>
          <a:noFill/>
          <a:ln w="9525">
            <a:noFill/>
            <a:miter lim="800000"/>
            <a:headEnd/>
            <a:tailEnd/>
          </a:ln>
        </p:spPr>
        <p:txBody>
          <a:bodyPr wrap="none" anchor="ctr">
            <a:spAutoFit/>
          </a:bodyPr>
          <a:lstStyle/>
          <a:p>
            <a:pPr algn="l">
              <a:spcBef>
                <a:spcPts val="0"/>
              </a:spcBef>
              <a:buNone/>
            </a:pPr>
            <a:r>
              <a:rPr lang="en-US" altLang="zh-CN">
                <a:solidFill>
                  <a:schemeClr val="accent2"/>
                </a:solidFill>
                <a:latin typeface="Comic Sans MS" pitchFamily="66" charset="0"/>
                <a:ea typeface="宋体" charset="-122"/>
              </a:rPr>
              <a:t>End of while loop,</a:t>
            </a:r>
          </a:p>
          <a:p>
            <a:pPr algn="l">
              <a:spcBef>
                <a:spcPts val="0"/>
              </a:spcBef>
              <a:buNone/>
            </a:pPr>
            <a:r>
              <a:rPr lang="en-US" altLang="zh-CN">
                <a:solidFill>
                  <a:schemeClr val="accent2"/>
                </a:solidFill>
                <a:latin typeface="Comic Sans MS" pitchFamily="66" charset="0"/>
                <a:ea typeface="宋体" charset="-122"/>
              </a:rPr>
              <a:t>loop back and wait for</a:t>
            </a:r>
          </a:p>
          <a:p>
            <a:pPr algn="l">
              <a:spcBef>
                <a:spcPts val="0"/>
              </a:spcBef>
              <a:buNone/>
            </a:pPr>
            <a:r>
              <a:rPr lang="en-US" altLang="zh-CN">
                <a:solidFill>
                  <a:schemeClr val="accent2"/>
                </a:solidFill>
                <a:latin typeface="Comic Sans MS" pitchFamily="66" charset="0"/>
                <a:ea typeface="宋体" charset="-122"/>
              </a:rPr>
              <a:t>another client connection</a:t>
            </a:r>
            <a:endParaRPr lang="en-US" altLang="zh-CN">
              <a:latin typeface="Comic Sans MS" pitchFamily="66" charset="0"/>
              <a:ea typeface="宋体" charset="-122"/>
            </a:endParaRPr>
          </a:p>
        </p:txBody>
      </p:sp>
      <p:sp>
        <p:nvSpPr>
          <p:cNvPr id="32" name="Freeform 14"/>
          <p:cNvSpPr>
            <a:spLocks/>
          </p:cNvSpPr>
          <p:nvPr/>
        </p:nvSpPr>
        <p:spPr bwMode="auto">
          <a:xfrm rot="10784139">
            <a:off x="3209282" y="5752433"/>
            <a:ext cx="160338" cy="6480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3" name="Line 15"/>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4" name="Line 16"/>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
        <p:nvSpPr>
          <p:cNvPr id="35" name="Text Box 17"/>
          <p:cNvSpPr txBox="1">
            <a:spLocks noChangeArrowheads="1"/>
          </p:cNvSpPr>
          <p:nvPr/>
        </p:nvSpPr>
        <p:spPr bwMode="auto">
          <a:xfrm>
            <a:off x="99425" y="3699560"/>
            <a:ext cx="1997663" cy="646331"/>
          </a:xfrm>
          <a:prstGeom prst="rect">
            <a:avLst/>
          </a:prstGeom>
          <a:noFill/>
          <a:ln w="9525">
            <a:noFill/>
            <a:miter lim="800000"/>
            <a:headEnd/>
            <a:tailEnd/>
          </a:ln>
        </p:spPr>
        <p:txBody>
          <a:bodyPr wrap="none" anchor="ctr">
            <a:spAutoFit/>
          </a:bodyPr>
          <a:lstStyle/>
          <a:p>
            <a:pPr algn="r">
              <a:spcBef>
                <a:spcPts val="0"/>
              </a:spcBef>
              <a:buNone/>
            </a:pPr>
            <a:r>
              <a:rPr lang="en-US" altLang="zh-CN">
                <a:solidFill>
                  <a:schemeClr val="accent2"/>
                </a:solidFill>
                <a:latin typeface="Comic Sans MS" pitchFamily="66" charset="0"/>
                <a:ea typeface="宋体" charset="-122"/>
              </a:rPr>
              <a:t>Create datagram</a:t>
            </a:r>
          </a:p>
          <a:p>
            <a:pPr algn="r">
              <a:spcBef>
                <a:spcPts val="0"/>
              </a:spcBef>
              <a:buNone/>
            </a:pPr>
            <a:r>
              <a:rPr lang="en-US" altLang="zh-CN">
                <a:solidFill>
                  <a:schemeClr val="accent2"/>
                </a:solidFill>
                <a:latin typeface="Comic Sans MS" pitchFamily="66" charset="0"/>
                <a:ea typeface="宋体" charset="-122"/>
              </a:rPr>
              <a:t>to send to client</a:t>
            </a:r>
            <a:endParaRPr lang="en-US" altLang="zh-CN">
              <a:latin typeface="Comic Sans MS" pitchFamily="66" charset="0"/>
              <a:ea typeface="宋体" charset="-122"/>
            </a:endParaRPr>
          </a:p>
        </p:txBody>
      </p:sp>
      <p:sp>
        <p:nvSpPr>
          <p:cNvPr id="36" name="Freeform 18"/>
          <p:cNvSpPr>
            <a:spLocks/>
          </p:cNvSpPr>
          <p:nvPr/>
        </p:nvSpPr>
        <p:spPr bwMode="auto">
          <a:xfrm>
            <a:off x="1933575" y="3780000"/>
            <a:ext cx="161925" cy="550800"/>
          </a:xfrm>
          <a:custGeom>
            <a:avLst/>
            <a:gdLst>
              <a:gd name="T0" fmla="*/ 0 w 78"/>
              <a:gd name="T1" fmla="*/ 0 h 342"/>
              <a:gd name="T2" fmla="*/ 2147483647 w 78"/>
              <a:gd name="T3" fmla="*/ 0 h 342"/>
              <a:gd name="T4" fmla="*/ 2147483647 w 78"/>
              <a:gd name="T5" fmla="*/ 2147483647 h 342"/>
              <a:gd name="T6" fmla="*/ 2147483647 w 78"/>
              <a:gd name="T7" fmla="*/ 2147483647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cap="flat" cmpd="sng">
            <a:solidFill>
              <a:schemeClr val="accent2"/>
            </a:solidFill>
            <a:prstDash val="solid"/>
            <a:round/>
            <a:headEnd/>
            <a:tailEnd/>
          </a:ln>
        </p:spPr>
        <p:txBody>
          <a:bodyPr anchor="ctr">
            <a:spAutoFit/>
          </a:bodyPr>
          <a:lstStyle/>
          <a:p>
            <a:pPr>
              <a:buNone/>
            </a:pPr>
            <a:endParaRPr lang="zh-CN" altLang="en-US"/>
          </a:p>
        </p:txBody>
      </p:sp>
      <p:sp>
        <p:nvSpPr>
          <p:cNvPr id="37" name="Line 19"/>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p:spPr>
        <p:txBody>
          <a:bodyPr anchor="ctr">
            <a:spAutoFit/>
          </a:bodyPr>
          <a:lstStyle/>
          <a:p>
            <a:pPr>
              <a:buNone/>
            </a:pPr>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88</a:t>
            </a:fld>
            <a:endParaRPr lang="en-US" altLang="zh-CN"/>
          </a:p>
        </p:txBody>
      </p:sp>
      <p:sp>
        <p:nvSpPr>
          <p:cNvPr id="7" name="Text Box 5"/>
          <p:cNvSpPr txBox="1">
            <a:spLocks noChangeArrowheads="1"/>
          </p:cNvSpPr>
          <p:nvPr/>
        </p:nvSpPr>
        <p:spPr bwMode="auto">
          <a:xfrm>
            <a:off x="2279650" y="2551113"/>
            <a:ext cx="4346575" cy="1311275"/>
          </a:xfrm>
          <a:prstGeom prst="rect">
            <a:avLst/>
          </a:prstGeom>
          <a:noFill/>
          <a:ln w="9525">
            <a:noFill/>
            <a:miter lim="800000"/>
            <a:headEnd/>
            <a:tailEnd/>
          </a:ln>
        </p:spPr>
        <p:txBody>
          <a:bodyPr wrap="none">
            <a:spAutoFit/>
          </a:bodyPr>
          <a:lstStyle/>
          <a:p>
            <a:pPr fontAlgn="ctr">
              <a:spcBef>
                <a:spcPct val="50000"/>
              </a:spcBef>
              <a:buFont typeface="Wingdings" pitchFamily="2" charset="2"/>
              <a:buNone/>
            </a:pPr>
            <a:r>
              <a:rPr kumimoji="1" lang="zh-CN" altLang="en-US" sz="8000" b="1">
                <a:solidFill>
                  <a:srgbClr val="0000FF"/>
                </a:solidFill>
                <a:latin typeface="Times New Roman" pitchFamily="18" charset="0"/>
                <a:ea typeface="宋体" charset="-122"/>
              </a:rPr>
              <a:t>下 课 啦 </a:t>
            </a:r>
            <a:r>
              <a:rPr kumimoji="1" lang="en-US" altLang="zh-CN" sz="8000" b="1">
                <a:solidFill>
                  <a:srgbClr val="0000FF"/>
                </a:solidFill>
                <a:latin typeface="Times New Roman" pitchFamily="18"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Times New Roman" pitchFamily="18" charset="0"/>
                <a:cs typeface="Times New Roman" pitchFamily="18" charset="0"/>
              </a:rPr>
              <a:t>TCP/IP</a:t>
            </a:r>
            <a:r>
              <a:rPr lang="en-US" altLang="zh-CN" smtClean="0"/>
              <a:t> </a:t>
            </a:r>
            <a:endParaRPr lang="zh-CN" altLang="en-US" dirty="0"/>
          </a:p>
        </p:txBody>
      </p:sp>
      <p:sp>
        <p:nvSpPr>
          <p:cNvPr id="4" name="页脚占位符 3"/>
          <p:cNvSpPr>
            <a:spLocks noGrp="1"/>
          </p:cNvSpPr>
          <p:nvPr>
            <p:ph type="ftr" sz="quarter" idx="10"/>
          </p:nvPr>
        </p:nvSpPr>
        <p:spPr/>
        <p:txBody>
          <a:bodyPr/>
          <a:lstStyle/>
          <a:p>
            <a:pPr>
              <a:defRPr/>
            </a:pPr>
            <a:fld id="{14842908-0997-4FC9-A477-5DCEC6F513AE}" type="slidenum">
              <a:rPr lang="en-US" altLang="zh-CN" smtClean="0"/>
              <a:pPr>
                <a:defRPr/>
              </a:pPr>
              <a:t>9</a:t>
            </a:fld>
            <a:endParaRPr lang="en-US" altLang="zh-CN" dirty="0"/>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87" y="1989138"/>
            <a:ext cx="4217988" cy="29321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898525" y="2079625"/>
            <a:ext cx="1441451" cy="2771775"/>
            <a:chOff x="898525" y="3688209"/>
            <a:chExt cx="1441451" cy="2771775"/>
          </a:xfrm>
        </p:grpSpPr>
        <p:sp>
          <p:nvSpPr>
            <p:cNvPr id="9" name="Rectangle 6"/>
            <p:cNvSpPr>
              <a:spLocks noChangeArrowheads="1"/>
            </p:cNvSpPr>
            <p:nvPr/>
          </p:nvSpPr>
          <p:spPr bwMode="auto">
            <a:xfrm>
              <a:off x="898525" y="3688209"/>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0" name="Text Box 7"/>
            <p:cNvSpPr txBox="1">
              <a:spLocks noChangeArrowheads="1"/>
            </p:cNvSpPr>
            <p:nvPr/>
          </p:nvSpPr>
          <p:spPr bwMode="auto">
            <a:xfrm>
              <a:off x="971550" y="3723134"/>
              <a:ext cx="1327151" cy="2709973"/>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35000"/>
                </a:lnSpc>
                <a:buNone/>
              </a:pPr>
              <a:r>
                <a:rPr lang="zh-CN" altLang="en-US" b="1" dirty="0">
                  <a:solidFill>
                    <a:srgbClr val="002060"/>
                  </a:solidFill>
                  <a:ea typeface="华文细黑" pitchFamily="2" charset="-122"/>
                </a:rPr>
                <a:t>应用层</a:t>
              </a:r>
            </a:p>
            <a:p>
              <a:pPr algn="ctr">
                <a:lnSpc>
                  <a:spcPct val="135000"/>
                </a:lnSpc>
                <a:buNone/>
              </a:pPr>
              <a:r>
                <a:rPr lang="zh-CN" altLang="en-US" b="1" dirty="0">
                  <a:solidFill>
                    <a:srgbClr val="002060"/>
                  </a:solidFill>
                  <a:ea typeface="华文细黑" pitchFamily="2" charset="-122"/>
                </a:rPr>
                <a:t>表示层</a:t>
              </a:r>
            </a:p>
            <a:p>
              <a:pPr algn="ctr">
                <a:lnSpc>
                  <a:spcPct val="135000"/>
                </a:lnSpc>
                <a:buNone/>
              </a:pPr>
              <a:r>
                <a:rPr lang="zh-CN" altLang="en-US" b="1" dirty="0">
                  <a:solidFill>
                    <a:srgbClr val="002060"/>
                  </a:solidFill>
                  <a:ea typeface="华文细黑" pitchFamily="2" charset="-122"/>
                </a:rPr>
                <a:t>会话层</a:t>
              </a:r>
            </a:p>
            <a:p>
              <a:pPr algn="ctr">
                <a:lnSpc>
                  <a:spcPct val="135000"/>
                </a:lnSpc>
                <a:buNone/>
              </a:pPr>
              <a:r>
                <a:rPr lang="zh-CN" altLang="en-US" b="1" dirty="0">
                  <a:solidFill>
                    <a:srgbClr val="002060"/>
                  </a:solidFill>
                  <a:ea typeface="华文细黑" pitchFamily="2" charset="-122"/>
                </a:rPr>
                <a:t>传输层</a:t>
              </a:r>
            </a:p>
            <a:p>
              <a:pPr algn="ctr">
                <a:lnSpc>
                  <a:spcPct val="135000"/>
                </a:lnSpc>
                <a:buNone/>
              </a:pPr>
              <a:r>
                <a:rPr lang="zh-CN" altLang="en-US" b="1" dirty="0">
                  <a:solidFill>
                    <a:srgbClr val="002060"/>
                  </a:solidFill>
                  <a:ea typeface="华文细黑" pitchFamily="2" charset="-122"/>
                </a:rPr>
                <a:t>网络层</a:t>
              </a:r>
            </a:p>
            <a:p>
              <a:pPr algn="ctr">
                <a:lnSpc>
                  <a:spcPct val="135000"/>
                </a:lnSpc>
                <a:buNone/>
              </a:pPr>
              <a:r>
                <a:rPr lang="zh-CN" altLang="en-US" b="1" dirty="0">
                  <a:solidFill>
                    <a:srgbClr val="002060"/>
                  </a:solidFill>
                  <a:ea typeface="华文细黑" pitchFamily="2" charset="-122"/>
                </a:rPr>
                <a:t>数据链路层</a:t>
              </a:r>
            </a:p>
            <a:p>
              <a:pPr algn="ctr">
                <a:lnSpc>
                  <a:spcPct val="135000"/>
                </a:lnSpc>
                <a:buNone/>
              </a:pPr>
              <a:r>
                <a:rPr lang="zh-CN" altLang="en-US" b="1" dirty="0">
                  <a:solidFill>
                    <a:srgbClr val="002060"/>
                  </a:solidFill>
                  <a:ea typeface="华文细黑" pitchFamily="2" charset="-122"/>
                </a:rPr>
                <a:t>物理层</a:t>
              </a:r>
            </a:p>
          </p:txBody>
        </p:sp>
        <p:sp>
          <p:nvSpPr>
            <p:cNvPr id="11" name="Line 8"/>
            <p:cNvSpPr>
              <a:spLocks noChangeShapeType="1"/>
            </p:cNvSpPr>
            <p:nvPr/>
          </p:nvSpPr>
          <p:spPr bwMode="auto">
            <a:xfrm>
              <a:off x="898525" y="4154934"/>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2" name="Line 9"/>
            <p:cNvSpPr>
              <a:spLocks noChangeShapeType="1"/>
            </p:cNvSpPr>
            <p:nvPr/>
          </p:nvSpPr>
          <p:spPr bwMode="auto">
            <a:xfrm>
              <a:off x="898525" y="453910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3" name="Line 10"/>
            <p:cNvSpPr>
              <a:spLocks noChangeShapeType="1"/>
            </p:cNvSpPr>
            <p:nvPr/>
          </p:nvSpPr>
          <p:spPr bwMode="auto">
            <a:xfrm>
              <a:off x="898525" y="4923284"/>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4" name="Line 11"/>
            <p:cNvSpPr>
              <a:spLocks noChangeShapeType="1"/>
            </p:cNvSpPr>
            <p:nvPr/>
          </p:nvSpPr>
          <p:spPr bwMode="auto">
            <a:xfrm>
              <a:off x="898525" y="530745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5" name="Line 12"/>
            <p:cNvSpPr>
              <a:spLocks noChangeShapeType="1"/>
            </p:cNvSpPr>
            <p:nvPr/>
          </p:nvSpPr>
          <p:spPr bwMode="auto">
            <a:xfrm>
              <a:off x="898525" y="565670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sp>
          <p:nvSpPr>
            <p:cNvPr id="16" name="Line 13"/>
            <p:cNvSpPr>
              <a:spLocks noChangeShapeType="1"/>
            </p:cNvSpPr>
            <p:nvPr/>
          </p:nvSpPr>
          <p:spPr bwMode="auto">
            <a:xfrm>
              <a:off x="898525" y="6031359"/>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p>
          </p:txBody>
        </p:sp>
      </p:grpSp>
      <p:grpSp>
        <p:nvGrpSpPr>
          <p:cNvPr id="17" name="组合 16"/>
          <p:cNvGrpSpPr/>
          <p:nvPr/>
        </p:nvGrpSpPr>
        <p:grpSpPr>
          <a:xfrm>
            <a:off x="6798191" y="2109788"/>
            <a:ext cx="1447289" cy="2771775"/>
            <a:chOff x="6798191" y="3718372"/>
            <a:chExt cx="1447289" cy="2771775"/>
          </a:xfrm>
        </p:grpSpPr>
        <p:sp>
          <p:nvSpPr>
            <p:cNvPr id="18" name="Rectangle 15"/>
            <p:cNvSpPr>
              <a:spLocks noChangeArrowheads="1"/>
            </p:cNvSpPr>
            <p:nvPr/>
          </p:nvSpPr>
          <p:spPr bwMode="auto">
            <a:xfrm>
              <a:off x="6804029" y="3718372"/>
              <a:ext cx="1439863" cy="2771775"/>
            </a:xfrm>
            <a:prstGeom prst="rect">
              <a:avLst/>
            </a:prstGeom>
            <a:solidFill>
              <a:srgbClr val="99FFCC"/>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buNone/>
              </a:pPr>
              <a:endParaRPr lang="zh-CN" altLang="zh-CN">
                <a:solidFill>
                  <a:srgbClr val="002060"/>
                </a:solidFill>
              </a:endParaRPr>
            </a:p>
          </p:txBody>
        </p:sp>
        <p:sp>
          <p:nvSpPr>
            <p:cNvPr id="19" name="Text Box 16"/>
            <p:cNvSpPr txBox="1">
              <a:spLocks noChangeArrowheads="1"/>
            </p:cNvSpPr>
            <p:nvPr/>
          </p:nvSpPr>
          <p:spPr bwMode="auto">
            <a:xfrm>
              <a:off x="6798191" y="4226372"/>
              <a:ext cx="1338828"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lgn="ctr">
                <a:lnSpc>
                  <a:spcPct val="125000"/>
                </a:lnSpc>
                <a:buNone/>
              </a:pPr>
              <a:r>
                <a:rPr lang="zh-CN" altLang="en-US" b="1">
                  <a:solidFill>
                    <a:srgbClr val="002060"/>
                  </a:solidFill>
                  <a:ea typeface="华文细黑" pitchFamily="2" charset="-122"/>
                </a:rPr>
                <a:t>应用层</a:t>
              </a:r>
            </a:p>
            <a:p>
              <a:pPr algn="ctr">
                <a:lnSpc>
                  <a:spcPct val="125000"/>
                </a:lnSpc>
                <a:buNone/>
              </a:pPr>
              <a:endParaRPr lang="zh-CN" altLang="en-US" b="1">
                <a:solidFill>
                  <a:srgbClr val="002060"/>
                </a:solidFill>
                <a:ea typeface="华文细黑" pitchFamily="2" charset="-122"/>
              </a:endParaRPr>
            </a:p>
            <a:p>
              <a:pPr algn="ctr">
                <a:lnSpc>
                  <a:spcPct val="125000"/>
                </a:lnSpc>
                <a:buNone/>
              </a:pPr>
              <a:r>
                <a:rPr lang="zh-CN" altLang="en-US" b="1">
                  <a:solidFill>
                    <a:srgbClr val="002060"/>
                  </a:solidFill>
                  <a:ea typeface="华文细黑" pitchFamily="2" charset="-122"/>
                </a:rPr>
                <a:t>传输层</a:t>
              </a:r>
            </a:p>
            <a:p>
              <a:pPr algn="ctr">
                <a:lnSpc>
                  <a:spcPct val="125000"/>
                </a:lnSpc>
                <a:buNone/>
              </a:pPr>
              <a:r>
                <a:rPr lang="zh-CN" altLang="en-US" b="1">
                  <a:solidFill>
                    <a:srgbClr val="002060"/>
                  </a:solidFill>
                  <a:ea typeface="华文细黑" pitchFamily="2" charset="-122"/>
                </a:rPr>
                <a:t>网络层</a:t>
              </a:r>
            </a:p>
            <a:p>
              <a:pPr algn="ctr">
                <a:lnSpc>
                  <a:spcPct val="125000"/>
                </a:lnSpc>
                <a:buNone/>
              </a:pPr>
              <a:endParaRPr lang="zh-CN" altLang="en-US" b="1">
                <a:solidFill>
                  <a:srgbClr val="002060"/>
                </a:solidFill>
                <a:ea typeface="华文细黑" pitchFamily="2" charset="-122"/>
              </a:endParaRPr>
            </a:p>
            <a:p>
              <a:pPr algn="ctr">
                <a:lnSpc>
                  <a:spcPct val="125000"/>
                </a:lnSpc>
                <a:buNone/>
              </a:pPr>
              <a:r>
                <a:rPr lang="zh-CN" altLang="en-US" b="1">
                  <a:solidFill>
                    <a:srgbClr val="002060"/>
                  </a:solidFill>
                  <a:ea typeface="华文细黑" pitchFamily="2" charset="-122"/>
                </a:rPr>
                <a:t>物理接口层</a:t>
              </a:r>
            </a:p>
          </p:txBody>
        </p:sp>
        <p:sp>
          <p:nvSpPr>
            <p:cNvPr id="20" name="Line 17"/>
            <p:cNvSpPr>
              <a:spLocks noChangeShapeType="1"/>
            </p:cNvSpPr>
            <p:nvPr/>
          </p:nvSpPr>
          <p:spPr bwMode="auto">
            <a:xfrm>
              <a:off x="6804029" y="5667822"/>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sp>
          <p:nvSpPr>
            <p:cNvPr id="21" name="Line 18"/>
            <p:cNvSpPr>
              <a:spLocks noChangeShapeType="1"/>
            </p:cNvSpPr>
            <p:nvPr/>
          </p:nvSpPr>
          <p:spPr bwMode="auto">
            <a:xfrm>
              <a:off x="6804029" y="53074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sp>
          <p:nvSpPr>
            <p:cNvPr id="22" name="Line 19"/>
            <p:cNvSpPr>
              <a:spLocks noChangeShapeType="1"/>
            </p:cNvSpPr>
            <p:nvPr/>
          </p:nvSpPr>
          <p:spPr bwMode="auto">
            <a:xfrm>
              <a:off x="6804029" y="4875660"/>
              <a:ext cx="144145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endParaRPr lang="zh-CN" altLang="en-US">
                <a:solidFill>
                  <a:srgbClr val="002060"/>
                </a:solidFill>
              </a:endParaRPr>
            </a:p>
          </p:txBody>
        </p:sp>
      </p:grpSp>
      <p:sp>
        <p:nvSpPr>
          <p:cNvPr id="23" name="Text Box 20"/>
          <p:cNvSpPr txBox="1">
            <a:spLocks noChangeArrowheads="1"/>
          </p:cNvSpPr>
          <p:nvPr/>
        </p:nvSpPr>
        <p:spPr bwMode="auto">
          <a:xfrm>
            <a:off x="1200150" y="1676400"/>
            <a:ext cx="1952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400" b="1" dirty="0" smtClean="0">
                <a:solidFill>
                  <a:schemeClr val="accent2"/>
                </a:solidFill>
                <a:effectLst>
                  <a:outerShdw blurRad="38100" dist="38100" dir="2700000" algn="tl">
                    <a:srgbClr val="000000"/>
                  </a:outerShdw>
                </a:effectLst>
              </a:rPr>
              <a:t>OSI</a:t>
            </a:r>
            <a:r>
              <a:rPr lang="zh-CN" altLang="en-US" sz="2400" b="1" dirty="0" smtClean="0">
                <a:solidFill>
                  <a:schemeClr val="tx1">
                    <a:lumMod val="60000"/>
                    <a:lumOff val="40000"/>
                  </a:schemeClr>
                </a:solidFill>
                <a:latin typeface="华文中宋" pitchFamily="2" charset="-122"/>
                <a:ea typeface="华文中宋" pitchFamily="2" charset="-122"/>
              </a:rPr>
              <a:t>参考模型</a:t>
            </a:r>
            <a:endParaRPr lang="en-US" altLang="zh-CN" sz="2400" b="1" dirty="0">
              <a:solidFill>
                <a:schemeClr val="tx1">
                  <a:lumMod val="60000"/>
                  <a:lumOff val="40000"/>
                </a:schemeClr>
              </a:solidFill>
              <a:latin typeface="华文中宋" pitchFamily="2" charset="-122"/>
              <a:ea typeface="华文中宋" pitchFamily="2" charset="-122"/>
            </a:endParaRPr>
          </a:p>
        </p:txBody>
      </p:sp>
      <p:sp>
        <p:nvSpPr>
          <p:cNvPr id="24" name="Text Box 21"/>
          <p:cNvSpPr txBox="1">
            <a:spLocks noChangeArrowheads="1"/>
          </p:cNvSpPr>
          <p:nvPr/>
        </p:nvSpPr>
        <p:spPr bwMode="auto">
          <a:xfrm>
            <a:off x="5364088" y="1676400"/>
            <a:ext cx="2430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pPr>
              <a:buNone/>
            </a:pPr>
            <a:r>
              <a:rPr lang="en-US" altLang="zh-CN" sz="2400" b="1" dirty="0" smtClean="0">
                <a:solidFill>
                  <a:schemeClr val="accent2"/>
                </a:solidFill>
                <a:effectLst>
                  <a:outerShdw blurRad="38100" dist="38100" dir="2700000" algn="tl">
                    <a:srgbClr val="000000"/>
                  </a:outerShdw>
                </a:effectLst>
              </a:rPr>
              <a:t>TCP/IP</a:t>
            </a:r>
            <a:r>
              <a:rPr lang="zh-CN" altLang="en-US" sz="2400" b="1" dirty="0" smtClean="0">
                <a:solidFill>
                  <a:schemeClr val="tx1">
                    <a:lumMod val="60000"/>
                    <a:lumOff val="40000"/>
                  </a:schemeClr>
                </a:solidFill>
                <a:latin typeface="华文中宋" pitchFamily="2" charset="-122"/>
                <a:ea typeface="华文中宋" pitchFamily="2" charset="-122"/>
              </a:rPr>
              <a:t>体系结构</a:t>
            </a:r>
            <a:endParaRPr lang="en-US" altLang="zh-CN" sz="2400" b="1" dirty="0">
              <a:solidFill>
                <a:schemeClr val="tx1">
                  <a:lumMod val="60000"/>
                  <a:lumOff val="40000"/>
                </a:schemeClr>
              </a:solidFill>
              <a:latin typeface="华文中宋" pitchFamily="2" charset="-122"/>
              <a:ea typeface="华文中宋" pitchFamily="2" charset="-122"/>
            </a:endParaRPr>
          </a:p>
        </p:txBody>
      </p:sp>
      <p:sp>
        <p:nvSpPr>
          <p:cNvPr id="25" name="圆角矩形 24"/>
          <p:cNvSpPr/>
          <p:nvPr/>
        </p:nvSpPr>
        <p:spPr bwMode="auto">
          <a:xfrm>
            <a:off x="5364088" y="3455194"/>
            <a:ext cx="432048" cy="192422"/>
          </a:xfrm>
          <a:prstGeom prst="roundRect">
            <a:avLst/>
          </a:prstGeom>
          <a:solidFill>
            <a:srgbClr val="FFC00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6" name="圆角矩形 25"/>
          <p:cNvSpPr/>
          <p:nvPr/>
        </p:nvSpPr>
        <p:spPr bwMode="auto">
          <a:xfrm>
            <a:off x="5469963" y="3860242"/>
            <a:ext cx="216024" cy="187883"/>
          </a:xfrm>
          <a:prstGeom prst="roundRect">
            <a:avLst/>
          </a:prstGeom>
          <a:solidFill>
            <a:srgbClr val="FFC00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kumimoji="0" lang="zh-CN" altLang="en-US" sz="1800" b="0" i="0" u="none" strike="noStrike" cap="none" normalizeH="0" baseline="0" smtClean="0">
              <a:ln>
                <a:noFill/>
              </a:ln>
              <a:solidFill>
                <a:schemeClr val="tx1"/>
              </a:solidFill>
              <a:effectLst/>
              <a:latin typeface="Times New Roman" pitchFamily="18" charset="0"/>
            </a:endParaRPr>
          </a:p>
        </p:txBody>
      </p:sp>
      <p:sp>
        <p:nvSpPr>
          <p:cNvPr id="27" name="Rectangle 3"/>
          <p:cNvSpPr>
            <a:spLocks noGrp="1" noChangeArrowheads="1"/>
          </p:cNvSpPr>
          <p:nvPr/>
        </p:nvSpPr>
        <p:spPr bwMode="auto">
          <a:xfrm>
            <a:off x="4953000" y="5105400"/>
            <a:ext cx="3548831" cy="1543050"/>
          </a:xfrm>
          <a:prstGeom prst="rect">
            <a:avLst/>
          </a:prstGeom>
          <a:solidFill>
            <a:schemeClr val="tx2"/>
          </a:solidFill>
          <a:ln>
            <a:noFill/>
          </a:ln>
          <a:effectLs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accent1"/>
              </a:buClr>
              <a:buChar char="•"/>
              <a:defRPr sz="3200" b="1">
                <a:solidFill>
                  <a:schemeClr val="tx1"/>
                </a:solidFill>
                <a:latin typeface="+mn-lt"/>
                <a:ea typeface="+mn-ea"/>
                <a:cs typeface="+mn-cs"/>
              </a:defRPr>
            </a:lvl1pPr>
            <a:lvl2pPr marL="742950" indent="-285750" algn="l" rtl="0" fontAlgn="base">
              <a:spcBef>
                <a:spcPct val="20000"/>
              </a:spcBef>
              <a:spcAft>
                <a:spcPct val="0"/>
              </a:spcAft>
              <a:buClr>
                <a:schemeClr val="accent1"/>
              </a:buClr>
              <a:buChar char="•"/>
              <a:defRPr sz="2800" b="1">
                <a:solidFill>
                  <a:schemeClr val="tx1"/>
                </a:solidFill>
                <a:latin typeface="+mn-lt"/>
                <a:ea typeface="+mn-ea"/>
              </a:defRPr>
            </a:lvl2pPr>
            <a:lvl3pPr marL="1143000" indent="-228600" algn="l" rtl="0" fontAlgn="base">
              <a:spcBef>
                <a:spcPct val="20000"/>
              </a:spcBef>
              <a:spcAft>
                <a:spcPct val="0"/>
              </a:spcAft>
              <a:buClr>
                <a:schemeClr val="accent1"/>
              </a:buClr>
              <a:buChar char="•"/>
              <a:defRPr sz="2400" b="1">
                <a:solidFill>
                  <a:schemeClr val="tx1"/>
                </a:solidFill>
                <a:latin typeface="+mn-lt"/>
                <a:ea typeface="+mn-ea"/>
              </a:defRPr>
            </a:lvl3pPr>
            <a:lvl4pPr marL="1600200" indent="-228600" algn="l" rtl="0" fontAlgn="base">
              <a:spcBef>
                <a:spcPct val="20000"/>
              </a:spcBef>
              <a:spcAft>
                <a:spcPct val="0"/>
              </a:spcAft>
              <a:buClr>
                <a:schemeClr val="accent1"/>
              </a:buClr>
              <a:buChar char="•"/>
              <a:defRPr sz="2000" b="1">
                <a:solidFill>
                  <a:schemeClr val="tx1"/>
                </a:solidFill>
                <a:latin typeface="+mn-lt"/>
                <a:ea typeface="+mn-ea"/>
              </a:defRPr>
            </a:lvl4pPr>
            <a:lvl5pPr marL="2057400" indent="-228600" algn="l" rtl="0" fontAlgn="base">
              <a:spcBef>
                <a:spcPct val="20000"/>
              </a:spcBef>
              <a:spcAft>
                <a:spcPct val="0"/>
              </a:spcAft>
              <a:buClr>
                <a:schemeClr val="accent1"/>
              </a:buClr>
              <a:buChar char="•"/>
              <a:defRPr sz="2000" b="1">
                <a:solidFill>
                  <a:schemeClr val="tx1"/>
                </a:solidFill>
                <a:latin typeface="+mn-lt"/>
                <a:ea typeface="+mn-ea"/>
              </a:defRPr>
            </a:lvl5pPr>
            <a:lvl6pPr marL="2514600" indent="-228600" algn="l" rtl="0" fontAlgn="base">
              <a:spcBef>
                <a:spcPct val="20000"/>
              </a:spcBef>
              <a:spcAft>
                <a:spcPct val="0"/>
              </a:spcAft>
              <a:buClr>
                <a:schemeClr val="accent1"/>
              </a:buClr>
              <a:buChar char="•"/>
              <a:defRPr sz="2000" b="1">
                <a:solidFill>
                  <a:schemeClr val="tx1"/>
                </a:solidFill>
                <a:latin typeface="+mn-lt"/>
                <a:ea typeface="+mn-ea"/>
              </a:defRPr>
            </a:lvl6pPr>
            <a:lvl7pPr marL="2971800" indent="-228600" algn="l" rtl="0" fontAlgn="base">
              <a:spcBef>
                <a:spcPct val="20000"/>
              </a:spcBef>
              <a:spcAft>
                <a:spcPct val="0"/>
              </a:spcAft>
              <a:buClr>
                <a:schemeClr val="accent1"/>
              </a:buClr>
              <a:buChar char="•"/>
              <a:defRPr sz="2000" b="1">
                <a:solidFill>
                  <a:schemeClr val="tx1"/>
                </a:solidFill>
                <a:latin typeface="+mn-lt"/>
                <a:ea typeface="+mn-ea"/>
              </a:defRPr>
            </a:lvl7pPr>
            <a:lvl8pPr marL="3429000" indent="-228600" algn="l" rtl="0" fontAlgn="base">
              <a:spcBef>
                <a:spcPct val="20000"/>
              </a:spcBef>
              <a:spcAft>
                <a:spcPct val="0"/>
              </a:spcAft>
              <a:buClr>
                <a:schemeClr val="accent1"/>
              </a:buClr>
              <a:buChar char="•"/>
              <a:defRPr sz="2000" b="1">
                <a:solidFill>
                  <a:schemeClr val="tx1"/>
                </a:solidFill>
                <a:latin typeface="+mn-lt"/>
                <a:ea typeface="+mn-ea"/>
              </a:defRPr>
            </a:lvl8pPr>
            <a:lvl9pPr marL="3886200" indent="-228600" algn="l" rtl="0" fontAlgn="base">
              <a:spcBef>
                <a:spcPct val="20000"/>
              </a:spcBef>
              <a:spcAft>
                <a:spcPct val="0"/>
              </a:spcAft>
              <a:buClr>
                <a:schemeClr val="accent1"/>
              </a:buClr>
              <a:buChar char="•"/>
              <a:defRPr sz="2000" b="1">
                <a:solidFill>
                  <a:schemeClr val="tx1"/>
                </a:solidFill>
                <a:latin typeface="+mn-lt"/>
                <a:ea typeface="+mn-ea"/>
              </a:defRPr>
            </a:lvl9pPr>
          </a:lstStyle>
          <a:p>
            <a:pPr marL="0" indent="0">
              <a:lnSpc>
                <a:spcPct val="110000"/>
              </a:lnSpc>
              <a:buNone/>
            </a:pPr>
            <a:r>
              <a:rPr lang="zh-CN" altLang="en-US" sz="2000" dirty="0" smtClean="0">
                <a:solidFill>
                  <a:schemeClr val="bg1"/>
                </a:solidFill>
                <a:latin typeface="华文中宋" pitchFamily="2" charset="-122"/>
                <a:ea typeface="华文中宋" pitchFamily="2" charset="-122"/>
              </a:rPr>
              <a:t>传输控制协议</a:t>
            </a:r>
            <a:r>
              <a:rPr lang="zh-CN" altLang="en-US" sz="2000" dirty="0">
                <a:solidFill>
                  <a:schemeClr val="bg1"/>
                </a:solidFill>
              </a:rPr>
              <a:t>（</a:t>
            </a:r>
            <a:r>
              <a:rPr lang="en-US" altLang="zh-CN" sz="2000" dirty="0">
                <a:solidFill>
                  <a:srgbClr val="FFC000"/>
                </a:solidFill>
              </a:rPr>
              <a:t>T</a:t>
            </a:r>
            <a:r>
              <a:rPr lang="en-US" altLang="zh-CN" sz="2000" dirty="0">
                <a:solidFill>
                  <a:schemeClr val="bg1"/>
                </a:solidFill>
              </a:rPr>
              <a:t>ransfer </a:t>
            </a:r>
            <a:r>
              <a:rPr lang="en-US" altLang="zh-CN" sz="2000" dirty="0">
                <a:solidFill>
                  <a:srgbClr val="FFC000"/>
                </a:solidFill>
              </a:rPr>
              <a:t>C</a:t>
            </a:r>
            <a:r>
              <a:rPr lang="en-US" altLang="zh-CN" sz="2000" dirty="0">
                <a:solidFill>
                  <a:schemeClr val="bg1"/>
                </a:solidFill>
              </a:rPr>
              <a:t>ontrol </a:t>
            </a:r>
            <a:r>
              <a:rPr lang="en-US" altLang="zh-CN" sz="2000" dirty="0">
                <a:solidFill>
                  <a:srgbClr val="FFC000"/>
                </a:solidFill>
              </a:rPr>
              <a:t>P</a:t>
            </a:r>
            <a:r>
              <a:rPr lang="en-US" altLang="zh-CN" sz="2000" dirty="0">
                <a:solidFill>
                  <a:schemeClr val="bg1"/>
                </a:solidFill>
              </a:rPr>
              <a:t>rotocol</a:t>
            </a:r>
            <a:r>
              <a:rPr lang="zh-CN" altLang="en-US" sz="2000" dirty="0">
                <a:solidFill>
                  <a:schemeClr val="bg1"/>
                </a:solidFill>
              </a:rPr>
              <a:t>，</a:t>
            </a:r>
            <a:r>
              <a:rPr lang="en-US" altLang="zh-CN" sz="2000" dirty="0">
                <a:solidFill>
                  <a:srgbClr val="FFC000"/>
                </a:solidFill>
              </a:rPr>
              <a:t>TCP</a:t>
            </a:r>
            <a:r>
              <a:rPr lang="zh-CN" altLang="en-US" sz="2000" dirty="0" smtClean="0">
                <a:solidFill>
                  <a:schemeClr val="bg1"/>
                </a:solidFill>
              </a:rPr>
              <a:t>）</a:t>
            </a:r>
            <a:endParaRPr lang="en-US" altLang="zh-CN" sz="2000" dirty="0" smtClean="0">
              <a:solidFill>
                <a:schemeClr val="bg1"/>
              </a:solidFill>
            </a:endParaRPr>
          </a:p>
          <a:p>
            <a:pPr marL="0" indent="0">
              <a:lnSpc>
                <a:spcPct val="110000"/>
              </a:lnSpc>
              <a:buNone/>
            </a:pPr>
            <a:r>
              <a:rPr lang="zh-CN" altLang="en-US" sz="2000" dirty="0">
                <a:solidFill>
                  <a:schemeClr val="bg1"/>
                </a:solidFill>
                <a:latin typeface="华文中宋" pitchFamily="2" charset="-122"/>
                <a:ea typeface="华文中宋" pitchFamily="2" charset="-122"/>
              </a:rPr>
              <a:t>网际互联协议</a:t>
            </a:r>
            <a:r>
              <a:rPr lang="zh-CN" altLang="en-US" sz="2000" dirty="0">
                <a:solidFill>
                  <a:schemeClr val="bg1"/>
                </a:solidFill>
              </a:rPr>
              <a:t>（</a:t>
            </a:r>
            <a:r>
              <a:rPr lang="en-US" altLang="zh-CN" sz="2000" dirty="0">
                <a:solidFill>
                  <a:srgbClr val="FFC000"/>
                </a:solidFill>
              </a:rPr>
              <a:t>I</a:t>
            </a:r>
            <a:r>
              <a:rPr lang="en-US" altLang="zh-CN" sz="2000" dirty="0">
                <a:solidFill>
                  <a:schemeClr val="bg1"/>
                </a:solidFill>
              </a:rPr>
              <a:t>nternet </a:t>
            </a:r>
            <a:r>
              <a:rPr lang="en-US" altLang="zh-CN" sz="2000" dirty="0">
                <a:solidFill>
                  <a:srgbClr val="FFC000"/>
                </a:solidFill>
              </a:rPr>
              <a:t>P</a:t>
            </a:r>
            <a:r>
              <a:rPr lang="en-US" altLang="zh-CN" sz="2000" dirty="0">
                <a:solidFill>
                  <a:schemeClr val="bg1"/>
                </a:solidFill>
              </a:rPr>
              <a:t>rotocol</a:t>
            </a:r>
            <a:r>
              <a:rPr lang="zh-CN" altLang="en-US" sz="2000" dirty="0">
                <a:solidFill>
                  <a:schemeClr val="bg1"/>
                </a:solidFill>
              </a:rPr>
              <a:t>，</a:t>
            </a:r>
            <a:r>
              <a:rPr lang="en-US" altLang="zh-CN" sz="2000" dirty="0">
                <a:solidFill>
                  <a:srgbClr val="FFC000"/>
                </a:solidFill>
              </a:rPr>
              <a:t>IP</a:t>
            </a:r>
            <a:r>
              <a:rPr lang="zh-CN" altLang="en-US" sz="2000" dirty="0">
                <a:solidFill>
                  <a:schemeClr val="bg1"/>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黑体"/>
        <a:cs typeface=""/>
      </a:majorFont>
      <a:minorFont>
        <a:latin typeface="Arial"/>
        <a:ea typeface="黑体"/>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Wingdings" pitchFamily="2" charset="2"/>
          <a:buChar char="•"/>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18812</TotalTime>
  <Words>3982</Words>
  <Application>Microsoft Office PowerPoint</Application>
  <PresentationFormat>全屏显示(4:3)</PresentationFormat>
  <Paragraphs>969</Paragraphs>
  <Slides>88</Slides>
  <Notes>1</Notes>
  <HiddenSlides>0</HiddenSlides>
  <MMClips>0</MMClips>
  <ScaleCrop>false</ScaleCrop>
  <HeadingPairs>
    <vt:vector size="8" baseType="variant">
      <vt:variant>
        <vt:lpstr>主题</vt:lpstr>
      </vt:variant>
      <vt:variant>
        <vt:i4>1</vt:i4>
      </vt:variant>
      <vt:variant>
        <vt:lpstr>嵌入 OLE 服务器</vt:lpstr>
      </vt:variant>
      <vt:variant>
        <vt:i4>3</vt:i4>
      </vt:variant>
      <vt:variant>
        <vt:lpstr>幻灯片标题</vt:lpstr>
      </vt:variant>
      <vt:variant>
        <vt:i4>88</vt:i4>
      </vt:variant>
      <vt:variant>
        <vt:lpstr>自定义放映</vt:lpstr>
      </vt:variant>
      <vt:variant>
        <vt:i4>1</vt:i4>
      </vt:variant>
    </vt:vector>
  </HeadingPairs>
  <TitlesOfParts>
    <vt:vector size="93" baseType="lpstr">
      <vt:lpstr>默认设计模板</vt:lpstr>
      <vt:lpstr>Photo Editor Photo</vt:lpstr>
      <vt:lpstr>Clip</vt:lpstr>
      <vt:lpstr>Visio</vt:lpstr>
      <vt:lpstr>第7章 网络编程</vt:lpstr>
      <vt:lpstr>教学内容</vt:lpstr>
      <vt:lpstr>互联网</vt:lpstr>
      <vt:lpstr>因特网流量</vt:lpstr>
      <vt:lpstr>一个老段子</vt:lpstr>
      <vt:lpstr>什么是网络？ </vt:lpstr>
      <vt:lpstr>网络协议 </vt:lpstr>
      <vt:lpstr>网络模型 </vt:lpstr>
      <vt:lpstr>TCP/IP </vt:lpstr>
      <vt:lpstr>网络模型的层次</vt:lpstr>
      <vt:lpstr>通信模式</vt:lpstr>
      <vt:lpstr>Connetion-oriented</vt:lpstr>
      <vt:lpstr>Connetionless</vt:lpstr>
      <vt:lpstr>IP地址</vt:lpstr>
      <vt:lpstr>你家的地址？ </vt:lpstr>
      <vt:lpstr>域名地址</vt:lpstr>
      <vt:lpstr>域名的价值</vt:lpstr>
      <vt:lpstr>DNS服务器</vt:lpstr>
      <vt:lpstr>InetAddress类</vt:lpstr>
      <vt:lpstr>WhoAmI</vt:lpstr>
      <vt:lpstr>教学内容</vt:lpstr>
      <vt:lpstr>应用层协议</vt:lpstr>
      <vt:lpstr>网络资源的访问</vt:lpstr>
      <vt:lpstr>URL（统一资源定位器）</vt:lpstr>
      <vt:lpstr>java.net.URL类</vt:lpstr>
      <vt:lpstr>创建一个URL(1)</vt:lpstr>
      <vt:lpstr>创建一个URL(2)</vt:lpstr>
      <vt:lpstr>举例</vt:lpstr>
      <vt:lpstr>创建一个URL(3)</vt:lpstr>
      <vt:lpstr>解析URL</vt:lpstr>
      <vt:lpstr>从URL读取数据</vt:lpstr>
      <vt:lpstr>Webcat</vt:lpstr>
      <vt:lpstr>教学内容</vt:lpstr>
      <vt:lpstr>Why socket?</vt:lpstr>
      <vt:lpstr>什么是socket</vt:lpstr>
      <vt:lpstr>什么是socket(2) </vt:lpstr>
      <vt:lpstr>Client/Server模型 </vt:lpstr>
      <vt:lpstr>Client/Server模型举例 </vt:lpstr>
      <vt:lpstr>Client与Server的连接</vt:lpstr>
      <vt:lpstr>端口（Port）</vt:lpstr>
      <vt:lpstr>Socket与端口</vt:lpstr>
      <vt:lpstr>TCP</vt:lpstr>
      <vt:lpstr>关于TCP的笑话</vt:lpstr>
      <vt:lpstr>UDP</vt:lpstr>
      <vt:lpstr>关于UDP的笑话</vt:lpstr>
      <vt:lpstr>java.net.Socket类</vt:lpstr>
      <vt:lpstr>构造方法</vt:lpstr>
      <vt:lpstr>读写数据</vt:lpstr>
      <vt:lpstr>java.net.ServerSocket类</vt:lpstr>
      <vt:lpstr>基于TCP的Socket编程</vt:lpstr>
      <vt:lpstr>  Client/Server Interaction(1)</vt:lpstr>
      <vt:lpstr>  Client/Server Interaction(2)</vt:lpstr>
      <vt:lpstr>  Client/Server Interaction(3)</vt:lpstr>
      <vt:lpstr>  Client/Server Interaction(4)</vt:lpstr>
      <vt:lpstr>  Client/Server Interaction(5)</vt:lpstr>
      <vt:lpstr>  Client/Server Interaction(6)</vt:lpstr>
      <vt:lpstr>  Client/Server Interaction(7)</vt:lpstr>
      <vt:lpstr>  Client/Server Interaction(8)</vt:lpstr>
      <vt:lpstr>  Client/Server Interaction(9)</vt:lpstr>
      <vt:lpstr>  Client/Server Interaction(10)</vt:lpstr>
      <vt:lpstr>例子：简单的聊天程序</vt:lpstr>
      <vt:lpstr> Client端程序</vt:lpstr>
      <vt:lpstr> Client端程序(2)</vt:lpstr>
      <vt:lpstr> Server端程序</vt:lpstr>
      <vt:lpstr> Server端程序(2)</vt:lpstr>
      <vt:lpstr> QQ聊天界面</vt:lpstr>
      <vt:lpstr> 多客户？</vt:lpstr>
      <vt:lpstr> 多客户？(2)</vt:lpstr>
      <vt:lpstr> 多客户？(3)</vt:lpstr>
      <vt:lpstr> TCPMultiServer类</vt:lpstr>
      <vt:lpstr> TCPServerThread类</vt:lpstr>
      <vt:lpstr> TCPServerThread类(2)</vt:lpstr>
      <vt:lpstr>教学内容</vt:lpstr>
      <vt:lpstr>UDP</vt:lpstr>
      <vt:lpstr>UDP特点</vt:lpstr>
      <vt:lpstr>java.net.DatagramPacket</vt:lpstr>
      <vt:lpstr>DatagramPacket常用方法</vt:lpstr>
      <vt:lpstr>java.net.DatagramSocket</vt:lpstr>
      <vt:lpstr>发送UDP数据包</vt:lpstr>
      <vt:lpstr>发送UDP数据包(2)</vt:lpstr>
      <vt:lpstr>发送UDP数据包(3)</vt:lpstr>
      <vt:lpstr>发送UDP数据包(4)</vt:lpstr>
      <vt:lpstr>接收UDP数据包</vt:lpstr>
      <vt:lpstr>例子：Client (UDP)</vt:lpstr>
      <vt:lpstr>例子：Client (UDP)(2)</vt:lpstr>
      <vt:lpstr>例子：Server (UDP)</vt:lpstr>
      <vt:lpstr>例子：Server (UDP)(2)</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cwj</dc:creator>
  <cp:lastModifiedBy>cwj</cp:lastModifiedBy>
  <cp:revision>1792</cp:revision>
  <cp:lastPrinted>1601-01-01T00:00:00Z</cp:lastPrinted>
  <dcterms:created xsi:type="dcterms:W3CDTF">1601-01-01T00:00:00Z</dcterms:created>
  <dcterms:modified xsi:type="dcterms:W3CDTF">2023-12-06T07:34:47Z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