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25" r:id="rId2"/>
    <p:sldId id="646" r:id="rId3"/>
    <p:sldId id="581" r:id="rId4"/>
    <p:sldId id="582" r:id="rId5"/>
    <p:sldId id="583" r:id="rId6"/>
    <p:sldId id="584" r:id="rId7"/>
    <p:sldId id="590" r:id="rId8"/>
    <p:sldId id="585" r:id="rId9"/>
    <p:sldId id="586" r:id="rId10"/>
    <p:sldId id="588" r:id="rId11"/>
    <p:sldId id="600" r:id="rId12"/>
    <p:sldId id="589" r:id="rId13"/>
    <p:sldId id="591" r:id="rId14"/>
    <p:sldId id="602" r:id="rId15"/>
    <p:sldId id="592" r:id="rId16"/>
    <p:sldId id="603" r:id="rId17"/>
    <p:sldId id="593" r:id="rId18"/>
    <p:sldId id="604" r:id="rId19"/>
    <p:sldId id="605" r:id="rId20"/>
    <p:sldId id="647" r:id="rId21"/>
    <p:sldId id="595" r:id="rId22"/>
    <p:sldId id="606" r:id="rId23"/>
    <p:sldId id="607" r:id="rId24"/>
    <p:sldId id="598" r:id="rId25"/>
    <p:sldId id="608" r:id="rId26"/>
    <p:sldId id="610" r:id="rId27"/>
    <p:sldId id="611" r:id="rId28"/>
    <p:sldId id="612" r:id="rId29"/>
    <p:sldId id="613" r:id="rId30"/>
    <p:sldId id="614" r:id="rId31"/>
    <p:sldId id="616" r:id="rId32"/>
    <p:sldId id="615" r:id="rId33"/>
    <p:sldId id="617" r:id="rId34"/>
    <p:sldId id="619" r:id="rId35"/>
    <p:sldId id="618" r:id="rId36"/>
    <p:sldId id="621" r:id="rId37"/>
    <p:sldId id="655" r:id="rId38"/>
    <p:sldId id="622" r:id="rId39"/>
    <p:sldId id="623" r:id="rId40"/>
    <p:sldId id="624" r:id="rId41"/>
    <p:sldId id="648" r:id="rId42"/>
    <p:sldId id="625" r:id="rId43"/>
    <p:sldId id="627" r:id="rId44"/>
    <p:sldId id="628" r:id="rId45"/>
    <p:sldId id="630" r:id="rId46"/>
    <p:sldId id="631" r:id="rId47"/>
    <p:sldId id="629" r:id="rId48"/>
    <p:sldId id="632" r:id="rId49"/>
    <p:sldId id="656" r:id="rId50"/>
    <p:sldId id="657" r:id="rId51"/>
    <p:sldId id="658" r:id="rId52"/>
    <p:sldId id="660" r:id="rId53"/>
    <p:sldId id="661" r:id="rId54"/>
    <p:sldId id="662" r:id="rId55"/>
    <p:sldId id="633" r:id="rId56"/>
    <p:sldId id="634" r:id="rId57"/>
    <p:sldId id="649" r:id="rId58"/>
    <p:sldId id="639" r:id="rId59"/>
    <p:sldId id="638" r:id="rId60"/>
    <p:sldId id="641" r:id="rId61"/>
    <p:sldId id="642" r:id="rId62"/>
    <p:sldId id="644" r:id="rId63"/>
    <p:sldId id="645" r:id="rId64"/>
    <p:sldId id="643" r:id="rId65"/>
    <p:sldId id="650" r:id="rId66"/>
    <p:sldId id="651" r:id="rId67"/>
    <p:sldId id="664" r:id="rId68"/>
    <p:sldId id="652" r:id="rId69"/>
    <p:sldId id="653" r:id="rId70"/>
    <p:sldId id="549" r:id="rId71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A00"/>
    <a:srgbClr val="FF0000"/>
    <a:srgbClr val="FF6600"/>
    <a:srgbClr val="973095"/>
    <a:srgbClr val="FF00FF"/>
    <a:srgbClr val="990000"/>
    <a:srgbClr val="FFFFC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6540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8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90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对象集合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四个特点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r>
              <a:rPr lang="zh-CN" altLang="en-US" sz="3200" smtClean="0"/>
              <a:t>有序性（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zh-CN" altLang="en-US" sz="3200" smtClean="0"/>
              <a:t>）</a:t>
            </a:r>
            <a:endParaRPr lang="en-US" altLang="zh-CN" sz="32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元素之间是否按照顺序排列</a:t>
            </a:r>
            <a:endParaRPr lang="en-US" altLang="zh-CN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3200" smtClean="0"/>
              <a:t>排序性（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zh-CN" altLang="en-US" sz="3200" smtClean="0"/>
              <a:t>）</a:t>
            </a:r>
            <a:endParaRPr lang="en-US" altLang="zh-CN" sz="3200" smtClean="0"/>
          </a:p>
          <a:p>
            <a:pPr lvl="1">
              <a:spcBef>
                <a:spcPts val="1200"/>
              </a:spcBef>
            </a:pPr>
            <a:r>
              <a:rPr lang="zh-CN" altLang="en-US" sz="2800" smtClean="0"/>
              <a:t>元素间是否按值的大小排序</a:t>
            </a:r>
            <a:endParaRPr lang="en-US" altLang="zh-CN" sz="2800" smtClean="0"/>
          </a:p>
          <a:p>
            <a:r>
              <a:rPr lang="zh-CN" altLang="en-US" sz="3200" smtClean="0"/>
              <a:t>索引（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zh-CN" altLang="en-US" sz="3200" smtClean="0"/>
              <a:t>）</a:t>
            </a:r>
            <a:endParaRPr lang="en-US" altLang="zh-CN" sz="3200" smtClean="0"/>
          </a:p>
          <a:p>
            <a:pPr lvl="1">
              <a:spcBef>
                <a:spcPts val="1200"/>
              </a:spcBef>
            </a:pPr>
            <a:r>
              <a:rPr lang="zh-CN" altLang="en-US" sz="2800" smtClean="0"/>
              <a:t>是否可根据索引位置来访问元素</a:t>
            </a:r>
            <a:endParaRPr lang="en-US" altLang="zh-CN" sz="2800" smtClean="0"/>
          </a:p>
          <a:p>
            <a:r>
              <a:rPr lang="zh-CN" altLang="en-US" sz="3200" smtClean="0"/>
              <a:t>独特性（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sz="3200" smtClean="0"/>
              <a:t>）</a:t>
            </a:r>
            <a:endParaRPr lang="en-US" altLang="zh-CN" sz="3200" smtClean="0"/>
          </a:p>
          <a:p>
            <a:pPr lvl="1">
              <a:spcBef>
                <a:spcPts val="1200"/>
              </a:spcBef>
            </a:pPr>
            <a:r>
              <a:rPr lang="zh-CN" altLang="en-US" sz="2800" smtClean="0"/>
              <a:t>元素值是否允许重复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00" y="1371600"/>
            <a:ext cx="24225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59" y="2895600"/>
            <a:ext cx="2916040" cy="13418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4343400"/>
            <a:ext cx="2603499" cy="17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953000"/>
          </a:xfrm>
        </p:spPr>
        <p:txBody>
          <a:bodyPr/>
          <a:lstStyle/>
          <a:p>
            <a:r>
              <a:rPr lang="zh-CN" altLang="en-US" sz="3200" smtClean="0"/>
              <a:t>定义了基本的成员方法</a:t>
            </a:r>
            <a:endParaRPr lang="en-US" altLang="zh-CN" sz="3200" dirty="0" smtClean="0"/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int size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boolean isEmpty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boolean contains(Object element</a:t>
            </a:r>
            <a:r>
              <a:rPr lang="en-US" altLang="zh-CN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boolean add(Object element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boolean remove(Object element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Iterator iterator();</a:t>
            </a:r>
          </a:p>
          <a:p>
            <a:r>
              <a:rPr lang="zh-CN" altLang="en-US" sz="3200" smtClean="0"/>
              <a:t>在具体的集合类中，每个操作都会有相应的方法实现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53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访问集合中的元素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79125"/>
            <a:ext cx="3581400" cy="26836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5400" y="155051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smtClean="0"/>
              <a:t>如何逐个访问集合中的每一个元素？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4" y="2653725"/>
            <a:ext cx="3975100" cy="29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java.util.Iterator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676400"/>
            <a:ext cx="5562600" cy="3962400"/>
          </a:xfrm>
        </p:spPr>
        <p:txBody>
          <a:bodyPr/>
          <a:lstStyle/>
          <a:p>
            <a:r>
              <a:rPr lang="zh-CN" altLang="en-US" sz="3200" smtClean="0"/>
              <a:t>一个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sz="3200" smtClean="0"/>
              <a:t>对象是一个一次性的对象</a:t>
            </a:r>
            <a:endParaRPr lang="en-US" altLang="zh-CN" sz="32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用来遍历一个集合中的所有元素一次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若想再次遍历该集合，只能再次获得一个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对象的获得：调用集合的成员函数</a:t>
            </a:r>
            <a:r>
              <a:rPr lang="en-US" altLang="zh-CN" sz="280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iterator()</a:t>
            </a:r>
            <a:endParaRPr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63787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3657600"/>
            <a:ext cx="153035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4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3657600"/>
            <a:ext cx="7772400" cy="2971800"/>
          </a:xfrm>
        </p:spPr>
        <p:txBody>
          <a:bodyPr/>
          <a:lstStyle/>
          <a:p>
            <a:r>
              <a:rPr lang="zh-CN" altLang="en-US" sz="3200" smtClean="0"/>
              <a:t>基本成员方法</a:t>
            </a:r>
            <a:endParaRPr lang="en-US" altLang="zh-CN" sz="32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boolean hasNext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Object next()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void remove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sz="3200" smtClean="0"/>
              <a:t>知道集合中当前元素的位置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4800600" cy="24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" y="1752600"/>
            <a:ext cx="8461058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7717155" cy="1828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3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1"/>
            <a:ext cx="8362950" cy="1876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cxnSp>
        <p:nvCxnSpPr>
          <p:cNvPr id="8" name="Straight Connector 4"/>
          <p:cNvCxnSpPr/>
          <p:nvPr/>
        </p:nvCxnSpPr>
        <p:spPr bwMode="auto">
          <a:xfrm rot="5400000">
            <a:off x="1943101" y="3390901"/>
            <a:ext cx="2819400" cy="317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5"/>
          <p:cNvCxnSpPr/>
          <p:nvPr/>
        </p:nvCxnSpPr>
        <p:spPr bwMode="auto">
          <a:xfrm rot="5400000">
            <a:off x="4990307" y="3390107"/>
            <a:ext cx="2819400" cy="1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132139"/>
            <a:ext cx="962025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95600" y="5105401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2793" y="1507153"/>
            <a:ext cx="848020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SimpleCollection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Collection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= new ArrayList();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ystem.out.println(c.getClass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().getName());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for(int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i=1; i &lt;= 10; i++)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c.add(i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+ " * " + i + " = "+i*i);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Iterator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iter = c.iterator();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while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(iter.hasNext())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System.out.println(iter.next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SimpleCollection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java.lang.Iterable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3429000"/>
            <a:ext cx="7772400" cy="2819400"/>
          </a:xfrm>
        </p:spPr>
        <p:txBody>
          <a:bodyPr/>
          <a:lstStyle/>
          <a:p>
            <a:r>
              <a:rPr lang="zh-CN" altLang="en-US" sz="3200" smtClean="0"/>
              <a:t>“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for-each</a:t>
            </a:r>
            <a:r>
              <a:rPr lang="zh-CN" altLang="en-US" sz="3200" smtClean="0"/>
              <a:t>”语句</a:t>
            </a:r>
            <a:endParaRPr lang="en-US" altLang="zh-CN" sz="32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objCollection</a:t>
            </a:r>
            <a:endParaRPr lang="en-US" altLang="zh-CN" sz="2800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对象为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及其子类实现了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altLang="zh-CN" sz="3200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49313" y="1699939"/>
            <a:ext cx="7227887" cy="1348061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for </a:t>
            </a:r>
            <a:r>
              <a:rPr lang="en-US" altLang="zh-CN" sz="2400" b="1" smtClean="0">
                <a:latin typeface="Courier New" pitchFamily="49" charset="0"/>
                <a:ea typeface="宋体" pitchFamily="2" charset="-122"/>
              </a:rPr>
              <a:t>(Object obj </a:t>
            </a: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: </a:t>
            </a:r>
            <a:r>
              <a:rPr lang="en-US" altLang="zh-CN" sz="2400" b="1" smtClean="0">
                <a:latin typeface="Courier New" pitchFamily="49" charset="0"/>
                <a:ea typeface="宋体" pitchFamily="2" charset="-122"/>
              </a:rPr>
              <a:t>objCollection) </a:t>
            </a: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algn="l"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400" b="1" smtClean="0">
                <a:latin typeface="Courier New" pitchFamily="49" charset="0"/>
                <a:ea typeface="宋体" pitchFamily="2" charset="-122"/>
              </a:rPr>
              <a:t>  // access obj</a:t>
            </a:r>
            <a:endParaRPr lang="en-US" altLang="zh-CN" sz="2400" b="1">
              <a:latin typeface="Courier New" pitchFamily="49" charset="0"/>
              <a:ea typeface="宋体" pitchFamily="2" charset="-122"/>
            </a:endParaRPr>
          </a:p>
          <a:p>
            <a:pPr algn="l"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400800" y="3352801"/>
            <a:ext cx="2362200" cy="1064138"/>
            <a:chOff x="3651" y="2914"/>
            <a:chExt cx="1043" cy="487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651" y="2914"/>
              <a:ext cx="1043" cy="3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NZ" altLang="zh-CN" sz="1400">
                  <a:ea typeface="宋体" pitchFamily="2" charset="-122"/>
                </a:rPr>
                <a:t>&lt;&lt;interface&gt;&gt;</a:t>
              </a:r>
            </a:p>
            <a:p>
              <a:pPr>
                <a:buNone/>
              </a:pPr>
              <a:r>
                <a:rPr lang="en-NZ" altLang="zh-CN">
                  <a:ea typeface="宋体" pitchFamily="2" charset="-122"/>
                </a:rPr>
                <a:t>Iterable&lt;T&gt;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651" y="3249"/>
              <a:ext cx="1043" cy="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NZ" altLang="zh-CN" sz="1400">
                  <a:ea typeface="宋体" pitchFamily="2" charset="-122"/>
                </a:rPr>
                <a:t>+</a:t>
              </a:r>
              <a:r>
                <a:rPr lang="en-NZ" altLang="zh-CN" sz="1400" b="1">
                  <a:ea typeface="宋体" pitchFamily="2" charset="-122"/>
                </a:rPr>
                <a:t>iterator</a:t>
              </a:r>
              <a:r>
                <a:rPr lang="en-NZ" altLang="zh-CN" sz="1400">
                  <a:ea typeface="宋体" pitchFamily="2" charset="-122"/>
                </a:rPr>
                <a:t>():Iterator&lt;T&gt;</a:t>
              </a:r>
              <a:endParaRPr lang="en-US" altLang="zh-CN" sz="14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7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2793" y="1507153"/>
            <a:ext cx="848020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SimpleCollection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Collection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= new ArrayList();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ystem.out.println(c.getClass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().getName());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for(int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i=1; i &lt;= 10; i++)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c.add(i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+ " * " + i + " = "+i*i);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7A00"/>
                </a:solidFill>
                <a:latin typeface="Courier New" pitchFamily="49" charset="0"/>
                <a:cs typeface="Courier New" pitchFamily="49" charset="0"/>
              </a:rPr>
              <a:t>        for(Object obj : c){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7A00"/>
                </a:solidFill>
                <a:latin typeface="Courier New" pitchFamily="49" charset="0"/>
                <a:cs typeface="Courier New" pitchFamily="49" charset="0"/>
              </a:rPr>
              <a:t>            System.out.println(obj);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7A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SimpleCollection(2)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集合框架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9124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List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8226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Set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38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Map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1664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Utilities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集合框架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9124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List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8226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Set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38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Map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1664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Utilities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447800"/>
            <a:ext cx="7859713" cy="250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：有顺序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(ordered)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的集合，允许重复元素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接口进行了扩展，增加了基于索引（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index-based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）的操作；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可以针对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中的某个特定位置进行插入、删除、访问和更新等操作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9600" y="4267201"/>
            <a:ext cx="8074025" cy="1904999"/>
            <a:chOff x="609600" y="4267201"/>
            <a:chExt cx="8074025" cy="1904999"/>
          </a:xfrm>
        </p:grpSpPr>
        <p:sp>
          <p:nvSpPr>
            <p:cNvPr id="35" name="Rectangle 4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09600" y="4267201"/>
              <a:ext cx="8074025" cy="1904999"/>
            </a:xfrm>
            <a:prstGeom prst="rect">
              <a:avLst/>
            </a:prstGeom>
            <a:solidFill>
              <a:srgbClr val="FF0000">
                <a:alpha val="23921"/>
              </a:srgbClr>
            </a:solidFill>
            <a:ln w="50800">
              <a:solidFill>
                <a:srgbClr val="E896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hlink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hlink"/>
                </a:buClr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1004888" y="4572000"/>
              <a:ext cx="7181850" cy="1225550"/>
              <a:chOff x="633" y="1165"/>
              <a:chExt cx="4524" cy="772"/>
            </a:xfrm>
          </p:grpSpPr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33" y="1165"/>
                <a:ext cx="4524" cy="7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E9E9"/>
                </a:solidFill>
                <a:miter lim="800000"/>
                <a:headEnd/>
                <a:tailEnd/>
              </a:ln>
              <a:effectLst>
                <a:prstShdw prst="shdw17" dist="17961" dir="13500000">
                  <a:srgbClr val="998C8C"/>
                </a:prstShdw>
              </a:effec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1436" y="1269"/>
                <a:ext cx="415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600">
                    <a:latin typeface="Arial Narrow" pitchFamily="34" charset="0"/>
                    <a:ea typeface="宋体" pitchFamily="2" charset="-122"/>
                  </a:rPr>
                  <a:t>“Paul”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206" y="1267"/>
                <a:ext cx="415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600">
                    <a:latin typeface="Arial Narrow" pitchFamily="34" charset="0"/>
                    <a:ea typeface="宋体" pitchFamily="2" charset="-122"/>
                  </a:rPr>
                  <a:t>“Mark”</a:t>
                </a:r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2966" y="1268"/>
                <a:ext cx="415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600">
                    <a:latin typeface="Arial Narrow" pitchFamily="34" charset="0"/>
                    <a:ea typeface="宋体" pitchFamily="2" charset="-122"/>
                  </a:rPr>
                  <a:t>“John”</a:t>
                </a: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710" y="1264"/>
                <a:ext cx="415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600">
                    <a:latin typeface="Arial Narrow" pitchFamily="34" charset="0"/>
                    <a:ea typeface="宋体" pitchFamily="2" charset="-122"/>
                  </a:rPr>
                  <a:t>“Paul”</a:t>
                </a: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4452" y="1267"/>
                <a:ext cx="415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600">
                    <a:latin typeface="Arial Narrow" pitchFamily="34" charset="0"/>
                    <a:ea typeface="宋体" pitchFamily="2" charset="-122"/>
                  </a:rPr>
                  <a:t>“Luke”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646" y="1272"/>
                <a:ext cx="651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ea typeface="宋体" pitchFamily="2" charset="-122"/>
                  </a:rPr>
                  <a:t>value</a:t>
                </a: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800" b="1">
                  <a:ea typeface="宋体" pitchFamily="2" charset="-122"/>
                </a:endParaRP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index</a:t>
                </a:r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2173288" y="4652962"/>
              <a:ext cx="5695950" cy="1014413"/>
              <a:chOff x="1369" y="1216"/>
              <a:chExt cx="3588" cy="639"/>
            </a:xfrm>
          </p:grpSpPr>
          <p:sp>
            <p:nvSpPr>
              <p:cNvPr id="25" name="AutoShape 13"/>
              <p:cNvSpPr>
                <a:spLocks noChangeArrowheads="1"/>
              </p:cNvSpPr>
              <p:nvPr/>
            </p:nvSpPr>
            <p:spPr bwMode="auto">
              <a:xfrm>
                <a:off x="1369" y="1219"/>
                <a:ext cx="585" cy="52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AutoShape 14"/>
              <p:cNvSpPr>
                <a:spLocks noChangeArrowheads="1"/>
              </p:cNvSpPr>
              <p:nvPr/>
            </p:nvSpPr>
            <p:spPr bwMode="auto">
              <a:xfrm>
                <a:off x="2131" y="1225"/>
                <a:ext cx="585" cy="52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2896" y="1216"/>
                <a:ext cx="585" cy="52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AutoShape 16"/>
              <p:cNvSpPr>
                <a:spLocks noChangeArrowheads="1"/>
              </p:cNvSpPr>
              <p:nvPr/>
            </p:nvSpPr>
            <p:spPr bwMode="auto">
              <a:xfrm>
                <a:off x="3625" y="1216"/>
                <a:ext cx="585" cy="52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4372" y="1216"/>
                <a:ext cx="585" cy="52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1511" y="1643"/>
                <a:ext cx="2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2281" y="1641"/>
                <a:ext cx="2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3041" y="1642"/>
                <a:ext cx="2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3785" y="1638"/>
                <a:ext cx="2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>
                <a:off x="4527" y="1641"/>
                <a:ext cx="2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hlink"/>
                  </a:buClr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600" b="1">
                    <a:solidFill>
                      <a:srgbClr val="0066FF"/>
                    </a:solidFill>
                    <a:ea typeface="宋体" pitchFamily="2" charset="-122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mtClean="0"/>
              <a:t>成员函数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1266825"/>
            <a:ext cx="6864350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GB" altLang="zh-CN"/>
              <a:t>Method          Description</a:t>
            </a:r>
          </a:p>
          <a:p>
            <a:pPr eaLnBrk="1" hangingPunct="1">
              <a:buNone/>
            </a:pPr>
            <a:endParaRPr lang="en-GB" altLang="zh-CN" sz="800"/>
          </a:p>
          <a:p>
            <a:pPr eaLnBrk="1" hangingPunct="1">
              <a:buNone/>
            </a:pPr>
            <a:r>
              <a:rPr lang="en-GB" altLang="zh-CN"/>
              <a:t>add(i, o)         Insert o at the i-th position</a:t>
            </a:r>
          </a:p>
          <a:p>
            <a:pPr eaLnBrk="1" hangingPunct="1">
              <a:buNone/>
            </a:pPr>
            <a:r>
              <a:rPr lang="en-GB" altLang="zh-CN"/>
              <a:t>add(o)            Append o at the end</a:t>
            </a:r>
          </a:p>
          <a:p>
            <a:pPr eaLnBrk="1" hangingPunct="1">
              <a:buNone/>
            </a:pPr>
            <a:r>
              <a:rPr lang="en-GB" altLang="zh-CN"/>
              <a:t>addAll(i, c)     </a:t>
            </a:r>
            <a:r>
              <a:rPr lang="en-GB" altLang="zh-CN" sz="800"/>
              <a:t> </a:t>
            </a:r>
            <a:r>
              <a:rPr lang="en-GB" altLang="zh-CN"/>
              <a:t>Insert all elements of c starting at the i-th position</a:t>
            </a:r>
          </a:p>
          <a:p>
            <a:pPr eaLnBrk="1" hangingPunct="1">
              <a:buNone/>
            </a:pPr>
            <a:r>
              <a:rPr lang="en-GB" altLang="zh-CN"/>
              <a:t>addAll(c)        </a:t>
            </a:r>
            <a:r>
              <a:rPr lang="en-GB" altLang="zh-CN" sz="800"/>
              <a:t> </a:t>
            </a:r>
            <a:r>
              <a:rPr lang="en-GB" altLang="zh-CN"/>
              <a:t>Append all elements of c at the end</a:t>
            </a:r>
          </a:p>
          <a:p>
            <a:pPr eaLnBrk="1" hangingPunct="1">
              <a:buNone/>
            </a:pPr>
            <a:endParaRPr lang="en-GB" altLang="zh-CN" sz="800"/>
          </a:p>
          <a:p>
            <a:pPr eaLnBrk="1" hangingPunct="1">
              <a:buNone/>
            </a:pPr>
            <a:r>
              <a:rPr lang="en-GB" altLang="zh-CN"/>
              <a:t>remove(i)        Remove i-th element</a:t>
            </a:r>
          </a:p>
          <a:p>
            <a:pPr eaLnBrk="1" hangingPunct="1">
              <a:buNone/>
            </a:pPr>
            <a:r>
              <a:rPr lang="en-GB" altLang="zh-CN"/>
              <a:t>remove(o)       Remove the first occurrence of o </a:t>
            </a:r>
          </a:p>
          <a:p>
            <a:pPr eaLnBrk="1" hangingPunct="1">
              <a:buNone/>
            </a:pPr>
            <a:r>
              <a:rPr lang="en-GB" altLang="zh-CN"/>
              <a:t>set(i, o)           Replace i-th element with o</a:t>
            </a:r>
          </a:p>
          <a:p>
            <a:pPr eaLnBrk="1" hangingPunct="1">
              <a:buNone/>
            </a:pPr>
            <a:endParaRPr lang="en-GB" altLang="zh-CN" sz="800"/>
          </a:p>
          <a:p>
            <a:pPr eaLnBrk="1" hangingPunct="1">
              <a:buNone/>
            </a:pPr>
            <a:r>
              <a:rPr lang="en-GB" altLang="zh-CN"/>
              <a:t>get(i)               Return i-th element</a:t>
            </a:r>
          </a:p>
          <a:p>
            <a:pPr eaLnBrk="1" hangingPunct="1">
              <a:buNone/>
            </a:pPr>
            <a:r>
              <a:rPr lang="en-GB" altLang="zh-CN"/>
              <a:t>indexOf(o)       Return the index of the first occurrence of o</a:t>
            </a:r>
          </a:p>
          <a:p>
            <a:pPr eaLnBrk="1" hangingPunct="1">
              <a:buNone/>
            </a:pPr>
            <a:r>
              <a:rPr lang="en-GB" altLang="zh-CN"/>
              <a:t>lastIndexOf(o) Return the index of the last occurrence of o</a:t>
            </a:r>
          </a:p>
          <a:p>
            <a:pPr eaLnBrk="1" hangingPunct="1">
              <a:buNone/>
            </a:pPr>
            <a:r>
              <a:rPr lang="en-GB" altLang="zh-CN"/>
              <a:t>listIteratpr()     </a:t>
            </a:r>
            <a:r>
              <a:rPr lang="en-GB" altLang="zh-CN" sz="800"/>
              <a:t> </a:t>
            </a:r>
            <a:r>
              <a:rPr lang="en-GB" altLang="zh-CN"/>
              <a:t>Return a list iterator</a:t>
            </a:r>
          </a:p>
          <a:p>
            <a:pPr eaLnBrk="1" hangingPunct="1">
              <a:buNone/>
            </a:pPr>
            <a:r>
              <a:rPr lang="en-GB" altLang="zh-CN"/>
              <a:t>listIterator(i)   </a:t>
            </a:r>
            <a:r>
              <a:rPr lang="en-GB" altLang="zh-CN" sz="800"/>
              <a:t> </a:t>
            </a:r>
            <a:r>
              <a:rPr lang="en-GB" altLang="zh-CN"/>
              <a:t> Return a list iterator for the sublist starting from i</a:t>
            </a:r>
          </a:p>
          <a:p>
            <a:pPr eaLnBrk="1" hangingPunct="1">
              <a:buNone/>
            </a:pPr>
            <a:r>
              <a:rPr lang="en-GB" altLang="zh-CN"/>
              <a:t>subList(i, j)      Retrun a sublist between index </a:t>
            </a:r>
            <a:r>
              <a:rPr lang="en-GB" altLang="zh-CN" smtClean="0"/>
              <a:t>i and </a:t>
            </a:r>
            <a:r>
              <a:rPr lang="en-GB" altLang="zh-CN"/>
              <a:t>j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84275" y="6381750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71575" y="1676400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184275" y="1219200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函数使用举例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4213" y="1412875"/>
            <a:ext cx="93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add(x)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800" i="1">
                <a:ea typeface="宋体" pitchFamily="2" charset="-122"/>
              </a:rPr>
              <a:t>true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8313" y="2716213"/>
            <a:ext cx="1292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remove(c)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800" i="1">
                <a:ea typeface="宋体" pitchFamily="2" charset="-122"/>
                <a:sym typeface="Wingdings" pitchFamily="2" charset="2"/>
              </a:rPr>
              <a:t>true</a:t>
            </a:r>
            <a:endParaRPr lang="en-US" altLang="zh-CN" sz="1800" b="1" i="1"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84213" y="4005263"/>
            <a:ext cx="93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get(3)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d</a:t>
            </a:r>
            <a:endParaRPr lang="en-US" altLang="zh-CN" sz="1800" b="1">
              <a:ea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43438" y="4005263"/>
            <a:ext cx="1366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indexOf(c) 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95288" y="530860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contains(b) 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true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789488" y="1412875"/>
            <a:ext cx="1150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add(3,x)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800" i="1">
                <a:ea typeface="宋体" pitchFamily="2" charset="-122"/>
              </a:rPr>
              <a:t>true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43438" y="2708275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remove(1)</a:t>
            </a:r>
            <a:r>
              <a:rPr lang="en-US" altLang="zh-CN" sz="1800">
                <a:ea typeface="宋体" pitchFamily="2" charset="-122"/>
              </a:rPr>
              <a:t> 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b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985963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344738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703513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62288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494088" y="1628775"/>
            <a:ext cx="28733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x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981200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41563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701925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62288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26" name="Arc 26"/>
          <p:cNvSpPr>
            <a:spLocks/>
          </p:cNvSpPr>
          <p:nvPr/>
        </p:nvSpPr>
        <p:spPr bwMode="auto">
          <a:xfrm>
            <a:off x="3278188" y="1268413"/>
            <a:ext cx="35877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94088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4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161088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519863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878638" y="162718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308850" y="1628775"/>
            <a:ext cx="28733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x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156325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6516688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6877050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35" name="Arc 37"/>
          <p:cNvSpPr>
            <a:spLocks/>
          </p:cNvSpPr>
          <p:nvPr/>
        </p:nvSpPr>
        <p:spPr bwMode="auto">
          <a:xfrm>
            <a:off x="7092950" y="1268413"/>
            <a:ext cx="35877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7308850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7740650" y="1627188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740650" y="19161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4</a:t>
            </a:r>
          </a:p>
        </p:txBody>
      </p:sp>
      <p:sp>
        <p:nvSpPr>
          <p:cNvPr id="39" name="Rectangle 52"/>
          <p:cNvSpPr>
            <a:spLocks noChangeArrowheads="1"/>
          </p:cNvSpPr>
          <p:nvPr/>
        </p:nvSpPr>
        <p:spPr bwMode="auto">
          <a:xfrm>
            <a:off x="1985963" y="297973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2344738" y="297973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2703513" y="2979738"/>
            <a:ext cx="28733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3062288" y="2979738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1981200" y="32686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2341563" y="32686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3062288" y="32686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46" name="Arc 64"/>
          <p:cNvSpPr>
            <a:spLocks/>
          </p:cNvSpPr>
          <p:nvPr/>
        </p:nvSpPr>
        <p:spPr bwMode="auto">
          <a:xfrm rot="10800000" flipH="1" flipV="1">
            <a:off x="2484438" y="2636838"/>
            <a:ext cx="360362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6159500" y="299561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48" name="Rectangle 66"/>
          <p:cNvSpPr>
            <a:spLocks noChangeArrowheads="1"/>
          </p:cNvSpPr>
          <p:nvPr/>
        </p:nvSpPr>
        <p:spPr bwMode="auto">
          <a:xfrm>
            <a:off x="6518275" y="2995613"/>
            <a:ext cx="28733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49" name="Rectangle 67"/>
          <p:cNvSpPr>
            <a:spLocks noChangeArrowheads="1"/>
          </p:cNvSpPr>
          <p:nvPr/>
        </p:nvSpPr>
        <p:spPr bwMode="auto">
          <a:xfrm>
            <a:off x="6877050" y="299561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235825" y="299561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6154738" y="32845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52" name="Text Box 71"/>
          <p:cNvSpPr txBox="1">
            <a:spLocks noChangeArrowheads="1"/>
          </p:cNvSpPr>
          <p:nvPr/>
        </p:nvSpPr>
        <p:spPr bwMode="auto">
          <a:xfrm>
            <a:off x="6875463" y="32845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53" name="Text Box 72"/>
          <p:cNvSpPr txBox="1">
            <a:spLocks noChangeArrowheads="1"/>
          </p:cNvSpPr>
          <p:nvPr/>
        </p:nvSpPr>
        <p:spPr bwMode="auto">
          <a:xfrm>
            <a:off x="7235825" y="32845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54" name="Arc 73"/>
          <p:cNvSpPr>
            <a:spLocks/>
          </p:cNvSpPr>
          <p:nvPr/>
        </p:nvSpPr>
        <p:spPr bwMode="auto">
          <a:xfrm rot="10800000" flipH="1" flipV="1">
            <a:off x="6299200" y="2636838"/>
            <a:ext cx="360363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5" name="Rectangle 74"/>
          <p:cNvSpPr>
            <a:spLocks noChangeArrowheads="1"/>
          </p:cNvSpPr>
          <p:nvPr/>
        </p:nvSpPr>
        <p:spPr bwMode="auto">
          <a:xfrm>
            <a:off x="1984375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56" name="Rectangle 75"/>
          <p:cNvSpPr>
            <a:spLocks noChangeArrowheads="1"/>
          </p:cNvSpPr>
          <p:nvPr/>
        </p:nvSpPr>
        <p:spPr bwMode="auto">
          <a:xfrm>
            <a:off x="2343150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57" name="Rectangle 76"/>
          <p:cNvSpPr>
            <a:spLocks noChangeArrowheads="1"/>
          </p:cNvSpPr>
          <p:nvPr/>
        </p:nvSpPr>
        <p:spPr bwMode="auto">
          <a:xfrm>
            <a:off x="2701925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58" name="Rectangle 77"/>
          <p:cNvSpPr>
            <a:spLocks noChangeArrowheads="1"/>
          </p:cNvSpPr>
          <p:nvPr/>
        </p:nvSpPr>
        <p:spPr bwMode="auto">
          <a:xfrm>
            <a:off x="3060700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auto">
          <a:xfrm>
            <a:off x="1979613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60" name="Text Box 79"/>
          <p:cNvSpPr txBox="1">
            <a:spLocks noChangeArrowheads="1"/>
          </p:cNvSpPr>
          <p:nvPr/>
        </p:nvSpPr>
        <p:spPr bwMode="auto">
          <a:xfrm>
            <a:off x="2339975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61" name="Text Box 80"/>
          <p:cNvSpPr txBox="1">
            <a:spLocks noChangeArrowheads="1"/>
          </p:cNvSpPr>
          <p:nvPr/>
        </p:nvSpPr>
        <p:spPr bwMode="auto">
          <a:xfrm>
            <a:off x="2700338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3060700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3495675" y="2420938"/>
            <a:ext cx="1292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400" b="1">
                <a:ea typeface="宋体" pitchFamily="2" charset="-122"/>
              </a:rPr>
              <a:t>remove(x)</a:t>
            </a:r>
            <a:r>
              <a:rPr lang="en-US" altLang="zh-CN" sz="1400">
                <a:ea typeface="宋体" pitchFamily="2" charset="-122"/>
              </a:rPr>
              <a:t/>
            </a:r>
            <a:br>
              <a:rPr lang="en-US" altLang="zh-CN" sz="1400">
                <a:ea typeface="宋体" pitchFamily="2" charset="-122"/>
              </a:rPr>
            </a:br>
            <a:r>
              <a:rPr lang="en-US" altLang="zh-CN" sz="14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400" i="1">
                <a:ea typeface="宋体" pitchFamily="2" charset="-122"/>
                <a:sym typeface="Wingdings" pitchFamily="2" charset="2"/>
              </a:rPr>
              <a:t>false</a:t>
            </a:r>
            <a:endParaRPr lang="en-US" altLang="zh-CN" sz="1400" b="1" i="1">
              <a:ea typeface="宋体" pitchFamily="2" charset="-122"/>
            </a:endParaRPr>
          </a:p>
        </p:txBody>
      </p:sp>
      <p:sp>
        <p:nvSpPr>
          <p:cNvPr id="64" name="Arc 83"/>
          <p:cNvSpPr>
            <a:spLocks/>
          </p:cNvSpPr>
          <p:nvPr/>
        </p:nvSpPr>
        <p:spPr bwMode="auto">
          <a:xfrm rot="10800000" flipH="1" flipV="1">
            <a:off x="2844800" y="4005263"/>
            <a:ext cx="360363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5" name="Rectangle 84"/>
          <p:cNvSpPr>
            <a:spLocks noChangeArrowheads="1"/>
          </p:cNvSpPr>
          <p:nvPr/>
        </p:nvSpPr>
        <p:spPr bwMode="auto">
          <a:xfrm>
            <a:off x="6159500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66" name="Rectangle 85"/>
          <p:cNvSpPr>
            <a:spLocks noChangeArrowheads="1"/>
          </p:cNvSpPr>
          <p:nvPr/>
        </p:nvSpPr>
        <p:spPr bwMode="auto">
          <a:xfrm>
            <a:off x="6518275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67" name="Rectangle 86"/>
          <p:cNvSpPr>
            <a:spLocks noChangeArrowheads="1"/>
          </p:cNvSpPr>
          <p:nvPr/>
        </p:nvSpPr>
        <p:spPr bwMode="auto">
          <a:xfrm>
            <a:off x="6877050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68" name="Rectangle 87"/>
          <p:cNvSpPr>
            <a:spLocks noChangeArrowheads="1"/>
          </p:cNvSpPr>
          <p:nvPr/>
        </p:nvSpPr>
        <p:spPr bwMode="auto">
          <a:xfrm>
            <a:off x="7235825" y="4348163"/>
            <a:ext cx="28733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6154738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70" name="Text Box 89"/>
          <p:cNvSpPr txBox="1">
            <a:spLocks noChangeArrowheads="1"/>
          </p:cNvSpPr>
          <p:nvPr/>
        </p:nvSpPr>
        <p:spPr bwMode="auto">
          <a:xfrm>
            <a:off x="6515100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71" name="Text Box 90"/>
          <p:cNvSpPr txBox="1">
            <a:spLocks noChangeArrowheads="1"/>
          </p:cNvSpPr>
          <p:nvPr/>
        </p:nvSpPr>
        <p:spPr bwMode="auto">
          <a:xfrm>
            <a:off x="6875463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 b="1">
                <a:ea typeface="宋体" pitchFamily="2" charset="-122"/>
              </a:rPr>
              <a:t>2</a:t>
            </a:r>
          </a:p>
        </p:txBody>
      </p: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7235825" y="4637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grpSp>
        <p:nvGrpSpPr>
          <p:cNvPr id="73" name="Group 135"/>
          <p:cNvGrpSpPr>
            <a:grpSpLocks/>
          </p:cNvGrpSpPr>
          <p:nvPr/>
        </p:nvGrpSpPr>
        <p:grpSpPr bwMode="auto">
          <a:xfrm>
            <a:off x="539750" y="1196975"/>
            <a:ext cx="7704138" cy="4967288"/>
            <a:chOff x="340" y="754"/>
            <a:chExt cx="4853" cy="3129"/>
          </a:xfrm>
        </p:grpSpPr>
        <p:sp>
          <p:nvSpPr>
            <p:cNvPr id="74" name="Line 92"/>
            <p:cNvSpPr>
              <a:spLocks noChangeShapeType="1"/>
            </p:cNvSpPr>
            <p:nvPr/>
          </p:nvSpPr>
          <p:spPr bwMode="auto">
            <a:xfrm>
              <a:off x="340" y="1480"/>
              <a:ext cx="485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5" name="Line 93"/>
            <p:cNvSpPr>
              <a:spLocks noChangeShapeType="1"/>
            </p:cNvSpPr>
            <p:nvPr/>
          </p:nvSpPr>
          <p:spPr bwMode="auto">
            <a:xfrm>
              <a:off x="340" y="2387"/>
              <a:ext cx="485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40" y="3203"/>
              <a:ext cx="485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 rot="-5400000">
              <a:off x="1315" y="2319"/>
              <a:ext cx="312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78" name="Line 99"/>
          <p:cNvSpPr>
            <a:spLocks noChangeShapeType="1"/>
          </p:cNvSpPr>
          <p:nvPr/>
        </p:nvSpPr>
        <p:spPr bwMode="auto">
          <a:xfrm>
            <a:off x="7019925" y="39338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9" name="Rectangle 101"/>
          <p:cNvSpPr>
            <a:spLocks noChangeArrowheads="1"/>
          </p:cNvSpPr>
          <p:nvPr/>
        </p:nvSpPr>
        <p:spPr bwMode="auto">
          <a:xfrm>
            <a:off x="1985963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auto">
          <a:xfrm>
            <a:off x="2344738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2703513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auto">
          <a:xfrm>
            <a:off x="3062288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83" name="Text Box 105"/>
          <p:cNvSpPr txBox="1">
            <a:spLocks noChangeArrowheads="1"/>
          </p:cNvSpPr>
          <p:nvPr/>
        </p:nvSpPr>
        <p:spPr bwMode="auto">
          <a:xfrm>
            <a:off x="1981200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84" name="Text Box 106"/>
          <p:cNvSpPr txBox="1">
            <a:spLocks noChangeArrowheads="1"/>
          </p:cNvSpPr>
          <p:nvPr/>
        </p:nvSpPr>
        <p:spPr bwMode="auto">
          <a:xfrm>
            <a:off x="2341563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85" name="Text Box 107"/>
          <p:cNvSpPr txBox="1">
            <a:spLocks noChangeArrowheads="1"/>
          </p:cNvSpPr>
          <p:nvPr/>
        </p:nvSpPr>
        <p:spPr bwMode="auto">
          <a:xfrm>
            <a:off x="2701925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86" name="Text Box 108"/>
          <p:cNvSpPr txBox="1">
            <a:spLocks noChangeArrowheads="1"/>
          </p:cNvSpPr>
          <p:nvPr/>
        </p:nvSpPr>
        <p:spPr bwMode="auto">
          <a:xfrm>
            <a:off x="3062288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87" name="Line 110"/>
          <p:cNvSpPr>
            <a:spLocks noChangeShapeType="1"/>
          </p:cNvSpPr>
          <p:nvPr/>
        </p:nvSpPr>
        <p:spPr bwMode="auto">
          <a:xfrm>
            <a:off x="2484438" y="53006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2473325" y="520223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600" b="1">
                <a:ea typeface="宋体" pitchFamily="2" charset="-122"/>
              </a:rPr>
              <a:t>?</a:t>
            </a:r>
          </a:p>
        </p:txBody>
      </p:sp>
      <p:sp>
        <p:nvSpPr>
          <p:cNvPr id="89" name="Text Box 113"/>
          <p:cNvSpPr txBox="1">
            <a:spLocks noChangeArrowheads="1"/>
          </p:cNvSpPr>
          <p:nvPr/>
        </p:nvSpPr>
        <p:spPr bwMode="auto">
          <a:xfrm>
            <a:off x="3419475" y="5373688"/>
            <a:ext cx="1292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400" b="1">
                <a:ea typeface="宋体" pitchFamily="2" charset="-122"/>
              </a:rPr>
              <a:t>contains(x)</a:t>
            </a:r>
            <a:r>
              <a:rPr lang="en-US" altLang="zh-CN" sz="1400">
                <a:ea typeface="宋体" pitchFamily="2" charset="-122"/>
              </a:rPr>
              <a:t/>
            </a:r>
            <a:br>
              <a:rPr lang="en-US" altLang="zh-CN" sz="1400">
                <a:ea typeface="宋体" pitchFamily="2" charset="-122"/>
              </a:rPr>
            </a:br>
            <a:r>
              <a:rPr lang="en-US" altLang="zh-CN" sz="14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400" i="1">
                <a:ea typeface="宋体" pitchFamily="2" charset="-122"/>
                <a:sym typeface="Wingdings" pitchFamily="2" charset="2"/>
              </a:rPr>
              <a:t>false</a:t>
            </a:r>
            <a:endParaRPr lang="en-US" altLang="zh-CN" sz="1400" b="1" i="1">
              <a:ea typeface="宋体" pitchFamily="2" charset="-122"/>
            </a:endParaRPr>
          </a:p>
        </p:txBody>
      </p:sp>
      <p:sp>
        <p:nvSpPr>
          <p:cNvPr id="90" name="Text Box 114"/>
          <p:cNvSpPr txBox="1">
            <a:spLocks noChangeArrowheads="1"/>
          </p:cNvSpPr>
          <p:nvPr/>
        </p:nvSpPr>
        <p:spPr bwMode="auto">
          <a:xfrm>
            <a:off x="4645025" y="5308600"/>
            <a:ext cx="1366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800" b="1">
                <a:ea typeface="宋体" pitchFamily="2" charset="-122"/>
              </a:rPr>
              <a:t>size() </a:t>
            </a:r>
            <a:r>
              <a:rPr lang="en-US" altLang="zh-CN" sz="1800">
                <a:ea typeface="宋体" pitchFamily="2" charset="-122"/>
              </a:rPr>
              <a:t/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  <a:sym typeface="Wingdings" pitchFamily="2" charset="2"/>
              </a:rPr>
              <a:t>4</a:t>
            </a:r>
          </a:p>
        </p:txBody>
      </p:sp>
      <p:sp>
        <p:nvSpPr>
          <p:cNvPr id="91" name="Rectangle 115"/>
          <p:cNvSpPr>
            <a:spLocks noChangeArrowheads="1"/>
          </p:cNvSpPr>
          <p:nvPr/>
        </p:nvSpPr>
        <p:spPr bwMode="auto">
          <a:xfrm>
            <a:off x="6161088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92" name="Rectangle 116"/>
          <p:cNvSpPr>
            <a:spLocks noChangeArrowheads="1"/>
          </p:cNvSpPr>
          <p:nvPr/>
        </p:nvSpPr>
        <p:spPr bwMode="auto">
          <a:xfrm>
            <a:off x="6519863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93" name="Rectangle 117"/>
          <p:cNvSpPr>
            <a:spLocks noChangeArrowheads="1"/>
          </p:cNvSpPr>
          <p:nvPr/>
        </p:nvSpPr>
        <p:spPr bwMode="auto">
          <a:xfrm>
            <a:off x="6878638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94" name="Rectangle 118"/>
          <p:cNvSpPr>
            <a:spLocks noChangeArrowheads="1"/>
          </p:cNvSpPr>
          <p:nvPr/>
        </p:nvSpPr>
        <p:spPr bwMode="auto">
          <a:xfrm>
            <a:off x="7237413" y="5715000"/>
            <a:ext cx="287337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95" name="Text Box 119"/>
          <p:cNvSpPr txBox="1">
            <a:spLocks noChangeArrowheads="1"/>
          </p:cNvSpPr>
          <p:nvPr/>
        </p:nvSpPr>
        <p:spPr bwMode="auto">
          <a:xfrm>
            <a:off x="6156325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96" name="Text Box 120"/>
          <p:cNvSpPr txBox="1">
            <a:spLocks noChangeArrowheads="1"/>
          </p:cNvSpPr>
          <p:nvPr/>
        </p:nvSpPr>
        <p:spPr bwMode="auto">
          <a:xfrm>
            <a:off x="6516688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97" name="Text Box 121"/>
          <p:cNvSpPr txBox="1">
            <a:spLocks noChangeArrowheads="1"/>
          </p:cNvSpPr>
          <p:nvPr/>
        </p:nvSpPr>
        <p:spPr bwMode="auto">
          <a:xfrm>
            <a:off x="6877050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98" name="Text Box 122"/>
          <p:cNvSpPr txBox="1">
            <a:spLocks noChangeArrowheads="1"/>
          </p:cNvSpPr>
          <p:nvPr/>
        </p:nvSpPr>
        <p:spPr bwMode="auto">
          <a:xfrm>
            <a:off x="7237413" y="6003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99" name="AutoShape 124"/>
          <p:cNvSpPr>
            <a:spLocks/>
          </p:cNvSpPr>
          <p:nvPr/>
        </p:nvSpPr>
        <p:spPr bwMode="auto">
          <a:xfrm rot="5400000">
            <a:off x="6768306" y="4833144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Text Box 126"/>
          <p:cNvSpPr txBox="1">
            <a:spLocks noChangeArrowheads="1"/>
          </p:cNvSpPr>
          <p:nvPr/>
        </p:nvSpPr>
        <p:spPr bwMode="auto">
          <a:xfrm>
            <a:off x="6723063" y="51577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600">
                <a:ea typeface="宋体" pitchFamily="2" charset="-122"/>
              </a:rPr>
              <a:t>4</a:t>
            </a:r>
          </a:p>
        </p:txBody>
      </p:sp>
      <p:sp>
        <p:nvSpPr>
          <p:cNvPr id="101" name="Text Box 136"/>
          <p:cNvSpPr txBox="1">
            <a:spLocks noChangeArrowheads="1"/>
          </p:cNvSpPr>
          <p:nvPr/>
        </p:nvSpPr>
        <p:spPr bwMode="auto">
          <a:xfrm>
            <a:off x="7743825" y="3848100"/>
            <a:ext cx="107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sz="1400" b="1">
                <a:ea typeface="宋体" pitchFamily="2" charset="-122"/>
              </a:rPr>
              <a:t>indexOf(x)</a:t>
            </a:r>
            <a:r>
              <a:rPr lang="en-US" altLang="zh-CN" sz="1400">
                <a:ea typeface="宋体" pitchFamily="2" charset="-122"/>
              </a:rPr>
              <a:t/>
            </a:r>
            <a:br>
              <a:rPr lang="en-US" altLang="zh-CN" sz="1400">
                <a:ea typeface="宋体" pitchFamily="2" charset="-122"/>
              </a:rPr>
            </a:br>
            <a:r>
              <a:rPr lang="en-US" altLang="zh-CN" sz="140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400" i="1">
                <a:ea typeface="宋体" pitchFamily="2" charset="-122"/>
                <a:sym typeface="Wingdings" pitchFamily="2" charset="2"/>
              </a:rPr>
              <a:t>-1</a:t>
            </a:r>
            <a:endParaRPr lang="en-US" altLang="zh-CN" sz="1400" b="1" i="1">
              <a:ea typeface="宋体" pitchFamily="2" charset="-122"/>
            </a:endParaRPr>
          </a:p>
        </p:txBody>
      </p:sp>
      <p:sp>
        <p:nvSpPr>
          <p:cNvPr id="102" name="Rectangle 137"/>
          <p:cNvSpPr>
            <a:spLocks noChangeArrowheads="1"/>
          </p:cNvSpPr>
          <p:nvPr/>
        </p:nvSpPr>
        <p:spPr bwMode="auto">
          <a:xfrm>
            <a:off x="3421063" y="2984500"/>
            <a:ext cx="287337" cy="288925"/>
          </a:xfrm>
          <a:prstGeom prst="rect">
            <a:avLst/>
          </a:prstGeom>
          <a:solidFill>
            <a:srgbClr val="CEC9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103" name="Text Box 138"/>
          <p:cNvSpPr txBox="1">
            <a:spLocks noChangeArrowheads="1"/>
          </p:cNvSpPr>
          <p:nvPr/>
        </p:nvSpPr>
        <p:spPr bwMode="auto">
          <a:xfrm>
            <a:off x="3425825" y="32845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104" name="Rectangle 139"/>
          <p:cNvSpPr>
            <a:spLocks noChangeArrowheads="1"/>
          </p:cNvSpPr>
          <p:nvPr/>
        </p:nvSpPr>
        <p:spPr bwMode="auto">
          <a:xfrm>
            <a:off x="7597775" y="4348163"/>
            <a:ext cx="287338" cy="288925"/>
          </a:xfrm>
          <a:prstGeom prst="rect">
            <a:avLst/>
          </a:prstGeom>
          <a:solidFill>
            <a:srgbClr val="CEC9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105" name="Text Box 140"/>
          <p:cNvSpPr txBox="1">
            <a:spLocks noChangeArrowheads="1"/>
          </p:cNvSpPr>
          <p:nvPr/>
        </p:nvSpPr>
        <p:spPr bwMode="auto">
          <a:xfrm>
            <a:off x="7602538" y="4648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70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305621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447800"/>
            <a:ext cx="7859713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：将元素存储在一块连续的内存空间中，相当于一个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其中的每个元素都是对象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属于直接访问结构（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direct-access structure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），可直接访问任一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长度可变，当添加新元素时，长度自动扩展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898275" y="4941886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a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23763" y="4941886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b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2349251" y="4941886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c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3074739" y="4941886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d</a:t>
            </a: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1066212" y="56134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1701212" y="56134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463212" y="56134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200400" y="56134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800227" y="4943474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e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3886200" y="561498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4525715" y="4945061"/>
            <a:ext cx="5400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endParaRPr lang="zh-CN" altLang="zh-CN" sz="2000">
              <a:ea typeface="宋体" charset="-122"/>
            </a:endParaRP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5251200" y="4945061"/>
            <a:ext cx="5400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endParaRPr lang="zh-CN" altLang="zh-CN" sz="2000">
              <a:ea typeface="宋体" charset="-122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6118225" y="4945062"/>
            <a:ext cx="35877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 b="1" smtClean="0">
                <a:ea typeface="宋体" charset="-122"/>
              </a:rPr>
              <a:t>……</a:t>
            </a:r>
            <a:endParaRPr lang="en-US" altLang="zh-CN" sz="2800" b="1">
              <a:ea typeface="宋体" charset="-122"/>
            </a:endParaRPr>
          </a:p>
        </p:txBody>
      </p:sp>
      <p:sp>
        <p:nvSpPr>
          <p:cNvPr id="67" name="Text Box 55"/>
          <p:cNvSpPr txBox="1">
            <a:spLocks noChangeArrowheads="1"/>
          </p:cNvSpPr>
          <p:nvPr/>
        </p:nvSpPr>
        <p:spPr bwMode="auto">
          <a:xfrm>
            <a:off x="4648200" y="561498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68" name="Text Box 56"/>
          <p:cNvSpPr txBox="1">
            <a:spLocks noChangeArrowheads="1"/>
          </p:cNvSpPr>
          <p:nvPr/>
        </p:nvSpPr>
        <p:spPr bwMode="auto">
          <a:xfrm>
            <a:off x="5358812" y="561498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69" name="AutoShape 58"/>
          <p:cNvSpPr>
            <a:spLocks noChangeArrowheads="1"/>
          </p:cNvSpPr>
          <p:nvPr/>
        </p:nvSpPr>
        <p:spPr bwMode="auto">
          <a:xfrm>
            <a:off x="609600" y="4724400"/>
            <a:ext cx="6248400" cy="965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pic>
        <p:nvPicPr>
          <p:cNvPr id="70" name="图片 6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244632"/>
            <a:ext cx="1933329" cy="19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447800"/>
            <a:ext cx="7859713" cy="237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：链表，一个元素序列，相邻的两个元素直接链接在一起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属于顺序访问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sequential-access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structure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可依次访问链表中的各个元素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2133600" y="4360862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a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3162300" y="4360862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b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4191000" y="4360862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c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5219700" y="4360862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d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234612" y="52578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3276600" y="52578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343400" y="52578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5358812" y="52578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6248400" y="4362449"/>
            <a:ext cx="540000" cy="540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 sz="2800">
                <a:ea typeface="宋体" charset="-122"/>
              </a:rPr>
              <a:t>e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6425612" y="525780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32" name="Freeform 43"/>
          <p:cNvSpPr>
            <a:spLocks/>
          </p:cNvSpPr>
          <p:nvPr/>
        </p:nvSpPr>
        <p:spPr bwMode="auto">
          <a:xfrm>
            <a:off x="2546191" y="4038600"/>
            <a:ext cx="654209" cy="287363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3" name="Freeform 45"/>
          <p:cNvSpPr>
            <a:spLocks/>
          </p:cNvSpPr>
          <p:nvPr/>
        </p:nvSpPr>
        <p:spPr bwMode="auto">
          <a:xfrm>
            <a:off x="3612991" y="4038600"/>
            <a:ext cx="654209" cy="28800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4" name="Freeform 46"/>
          <p:cNvSpPr>
            <a:spLocks/>
          </p:cNvSpPr>
          <p:nvPr/>
        </p:nvSpPr>
        <p:spPr bwMode="auto">
          <a:xfrm>
            <a:off x="4679791" y="4038600"/>
            <a:ext cx="654209" cy="28800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5" name="Freeform 47"/>
          <p:cNvSpPr>
            <a:spLocks/>
          </p:cNvSpPr>
          <p:nvPr/>
        </p:nvSpPr>
        <p:spPr bwMode="auto">
          <a:xfrm>
            <a:off x="5715000" y="4038600"/>
            <a:ext cx="654209" cy="28800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Freeform 48"/>
          <p:cNvSpPr>
            <a:spLocks/>
          </p:cNvSpPr>
          <p:nvPr/>
        </p:nvSpPr>
        <p:spPr bwMode="auto">
          <a:xfrm flipH="1" flipV="1">
            <a:off x="2590800" y="4953000"/>
            <a:ext cx="654208" cy="23749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7" name="Freeform 49"/>
          <p:cNvSpPr>
            <a:spLocks/>
          </p:cNvSpPr>
          <p:nvPr/>
        </p:nvSpPr>
        <p:spPr bwMode="auto">
          <a:xfrm flipH="1" flipV="1">
            <a:off x="3657600" y="4953000"/>
            <a:ext cx="654208" cy="23749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 flipH="1" flipV="1">
            <a:off x="4679792" y="4953000"/>
            <a:ext cx="654208" cy="23749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 flipH="1" flipV="1">
            <a:off x="5715000" y="4953000"/>
            <a:ext cx="654208" cy="237490"/>
          </a:xfrm>
          <a:custGeom>
            <a:avLst/>
            <a:gdLst>
              <a:gd name="T0" fmla="*/ 0 w 408"/>
              <a:gd name="T1" fmla="*/ 135 h 135"/>
              <a:gd name="T2" fmla="*/ 103 w 408"/>
              <a:gd name="T3" fmla="*/ 25 h 135"/>
              <a:gd name="T4" fmla="*/ 260 w 408"/>
              <a:gd name="T5" fmla="*/ 18 h 135"/>
              <a:gd name="T6" fmla="*/ 408 w 408"/>
              <a:gd name="T7" fmla="*/ 135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35"/>
              <a:gd name="T14" fmla="*/ 408 w 40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35">
                <a:moveTo>
                  <a:pt x="0" y="135"/>
                </a:moveTo>
                <a:cubicBezTo>
                  <a:pt x="17" y="117"/>
                  <a:pt x="60" y="44"/>
                  <a:pt x="103" y="25"/>
                </a:cubicBezTo>
                <a:cubicBezTo>
                  <a:pt x="146" y="6"/>
                  <a:pt x="209" y="0"/>
                  <a:pt x="260" y="18"/>
                </a:cubicBezTo>
                <a:cubicBezTo>
                  <a:pt x="311" y="36"/>
                  <a:pt x="377" y="111"/>
                  <a:pt x="408" y="1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67" name="Group 46"/>
          <p:cNvGrpSpPr>
            <a:grpSpLocks/>
          </p:cNvGrpSpPr>
          <p:nvPr/>
        </p:nvGrpSpPr>
        <p:grpSpPr bwMode="auto">
          <a:xfrm>
            <a:off x="1066800" y="2925763"/>
            <a:ext cx="2160587" cy="2216150"/>
            <a:chOff x="1837" y="1671"/>
            <a:chExt cx="1361" cy="1396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1837" y="2003"/>
              <a:ext cx="1361" cy="1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+add(Object):boolean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+remove(Object):boolean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+get(int):Object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+indexOf(Object):int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+contains(Object):boolean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+size():int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+iterator():Iterator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300">
                  <a:latin typeface="Arial" pitchFamily="34" charset="0"/>
                  <a:ea typeface="宋体" pitchFamily="2" charset="-122"/>
                </a:rPr>
                <a:t>etc…</a:t>
              </a:r>
              <a:endParaRPr kumimoji="0" lang="en-US" altLang="zh-CN" sz="13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1837" y="1671"/>
              <a:ext cx="1361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itchFamily="34" charset="0"/>
                  <a:ea typeface="宋体" pitchFamily="2" charset="-122"/>
                </a:rPr>
                <a:t>List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200">
                  <a:latin typeface="Arial" pitchFamily="34" charset="0"/>
                  <a:ea typeface="宋体" pitchFamily="2" charset="-122"/>
                </a:rPr>
                <a:t>&lt;&lt;interface&gt;&gt;</a:t>
              </a:r>
              <a:endParaRPr kumimoji="0" lang="en-US" altLang="zh-CN" sz="12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0" name="Group 42"/>
          <p:cNvGrpSpPr>
            <a:grpSpLocks/>
          </p:cNvGrpSpPr>
          <p:nvPr/>
        </p:nvGrpSpPr>
        <p:grpSpPr bwMode="auto">
          <a:xfrm>
            <a:off x="4378325" y="1398588"/>
            <a:ext cx="2160587" cy="2336800"/>
            <a:chOff x="3923" y="799"/>
            <a:chExt cx="1361" cy="1472"/>
          </a:xfrm>
        </p:grpSpPr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3923" y="1207"/>
              <a:ext cx="1361" cy="1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add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remove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get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(int):Object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indexOf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contains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size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iterator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():Iterator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300">
                  <a:latin typeface="Arial" pitchFamily="34" charset="0"/>
                  <a:ea typeface="宋体" pitchFamily="2" charset="-122"/>
                </a:rPr>
                <a:t>etc…</a:t>
              </a:r>
              <a:endParaRPr kumimoji="0" lang="en-US" altLang="zh-CN" sz="13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3923" y="1018"/>
              <a:ext cx="1361" cy="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300">
                  <a:latin typeface="Arial" pitchFamily="34" charset="0"/>
                  <a:ea typeface="宋体" pitchFamily="2" charset="-122"/>
                </a:rPr>
                <a:t>-instance variables…</a:t>
              </a:r>
              <a:endParaRPr kumimoji="0" lang="en-US" altLang="zh-CN" sz="13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3923" y="799"/>
              <a:ext cx="136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itchFamily="34" charset="0"/>
                  <a:ea typeface="宋体" pitchFamily="2" charset="-122"/>
                </a:rPr>
                <a:t>ArrayList</a:t>
              </a:r>
            </a:p>
          </p:txBody>
        </p:sp>
      </p:grpSp>
      <p:grpSp>
        <p:nvGrpSpPr>
          <p:cNvPr id="74" name="Group 43"/>
          <p:cNvGrpSpPr>
            <a:grpSpLocks/>
          </p:cNvGrpSpPr>
          <p:nvPr/>
        </p:nvGrpSpPr>
        <p:grpSpPr bwMode="auto">
          <a:xfrm>
            <a:off x="4378325" y="4064000"/>
            <a:ext cx="2160587" cy="2336800"/>
            <a:chOff x="3923" y="2478"/>
            <a:chExt cx="1361" cy="1472"/>
          </a:xfrm>
        </p:grpSpPr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3923" y="2886"/>
              <a:ext cx="1361" cy="1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add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remove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(Object):boolean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get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(int):Object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indexOf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contains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(Object):bool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size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():int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+</a:t>
              </a:r>
              <a:r>
                <a:rPr kumimoji="0" lang="en-US" altLang="zh-CN" sz="1300" b="1">
                  <a:latin typeface="Arial" pitchFamily="34" charset="0"/>
                  <a:ea typeface="宋体" pitchFamily="2" charset="-122"/>
                </a:rPr>
                <a:t>iterator</a:t>
              </a:r>
              <a:r>
                <a:rPr kumimoji="0" lang="en-US" altLang="zh-CN" sz="1300">
                  <a:latin typeface="Arial" pitchFamily="34" charset="0"/>
                  <a:ea typeface="宋体" pitchFamily="2" charset="-122"/>
                </a:rPr>
                <a:t>():Iterator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300">
                  <a:latin typeface="Arial" pitchFamily="34" charset="0"/>
                  <a:ea typeface="宋体" pitchFamily="2" charset="-122"/>
                </a:rPr>
                <a:t>etc…</a:t>
              </a:r>
              <a:endParaRPr kumimoji="0" lang="en-US" altLang="zh-CN" sz="13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3923" y="2697"/>
              <a:ext cx="1361" cy="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NZ" altLang="zh-CN" sz="1300">
                  <a:latin typeface="Arial" pitchFamily="34" charset="0"/>
                  <a:ea typeface="宋体" pitchFamily="2" charset="-122"/>
                </a:rPr>
                <a:t>-instance variables…</a:t>
              </a:r>
              <a:endParaRPr kumimoji="0" lang="en-US" altLang="zh-CN" sz="13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3923" y="2478"/>
              <a:ext cx="136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3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3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5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5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Char char="n"/>
                <a:defRPr kumimoji="1" sz="1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itchFamily="34" charset="0"/>
                  <a:ea typeface="宋体" pitchFamily="2" charset="-122"/>
                </a:rPr>
                <a:t>LinkedList</a:t>
              </a:r>
            </a:p>
          </p:txBody>
        </p:sp>
      </p:grpSp>
      <p:grpSp>
        <p:nvGrpSpPr>
          <p:cNvPr id="78" name="Group 52"/>
          <p:cNvGrpSpPr>
            <a:grpSpLocks/>
          </p:cNvGrpSpPr>
          <p:nvPr/>
        </p:nvGrpSpPr>
        <p:grpSpPr bwMode="auto">
          <a:xfrm>
            <a:off x="3082925" y="2190750"/>
            <a:ext cx="1368425" cy="2590800"/>
            <a:chOff x="3107" y="1344"/>
            <a:chExt cx="862" cy="1632"/>
          </a:xfrm>
        </p:grpSpPr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3107" y="1344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V="1">
              <a:off x="3107" y="1480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 flipV="1">
              <a:off x="3107" y="1571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3107" y="1707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 flipV="1">
              <a:off x="3107" y="1843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107" y="1979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 flipV="1">
              <a:off x="3107" y="2115"/>
              <a:ext cx="862" cy="86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51"/>
          <p:cNvGrpSpPr>
            <a:grpSpLocks/>
          </p:cNvGrpSpPr>
          <p:nvPr/>
        </p:nvGrpSpPr>
        <p:grpSpPr bwMode="auto">
          <a:xfrm>
            <a:off x="3082925" y="3630613"/>
            <a:ext cx="1366837" cy="2449512"/>
            <a:chOff x="3107" y="2251"/>
            <a:chExt cx="861" cy="1543"/>
          </a:xfrm>
        </p:grpSpPr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3107" y="2251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3107" y="2387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3107" y="2478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>
              <a:off x="3107" y="2614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3107" y="2750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3107" y="2886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3107" y="3022"/>
              <a:ext cx="861" cy="77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47893" y="2343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smtClean="0"/>
              <a:t>重写</a:t>
            </a:r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6858000" y="3286137"/>
            <a:ext cx="1966436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VS</a:t>
            </a:r>
          </a:p>
          <a:p>
            <a:pPr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658505"/>
            <a:ext cx="785971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会重写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接口的每一个抽象函数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在重写时，函数原型相同，但实现方法不同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删除元素，需要将该元素右边的所有元素左移，而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则只需调整该元素左右邻居的链接即可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：强于随机访问，弱于插入删除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：强于插入删除，弱于随机访问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149489"/>
            <a:ext cx="80329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 );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String("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那年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Character c = new Character('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我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Integer n = new Integer(18);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alist.add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   // element #0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alist.add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(c);      // element #1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alist.add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(n);      // element #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2        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String str2 =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alist.get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Character c2 =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(Character)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alist.get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Integer n2 =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(Integer)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alist.get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);        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(str2);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(c2);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(n2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315200" y="1752600"/>
            <a:ext cx="1603593" cy="1143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chemeClr val="hlink"/>
              </a:buClr>
              <a:buNone/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那年</a:t>
            </a:r>
          </a:p>
          <a:p>
            <a:pPr marL="0" indent="0">
              <a:buClr>
                <a:schemeClr val="hlink"/>
              </a:buClr>
              <a:buNone/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我</a:t>
            </a:r>
          </a:p>
          <a:p>
            <a:pPr marL="0" indent="0">
              <a:buClr>
                <a:schemeClr val="hlink"/>
              </a:buClr>
              <a:buNone/>
            </a:pP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18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291029" y="5306705"/>
            <a:ext cx="3776771" cy="12464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35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3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public interface List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  public boolean add(</a:t>
            </a:r>
            <a:r>
              <a:rPr kumimoji="0" lang="en-NZ" altLang="zh-CN" sz="1500" b="1">
                <a:solidFill>
                  <a:srgbClr val="009900"/>
                </a:solidFill>
                <a:latin typeface="Courier New" pitchFamily="49" charset="0"/>
                <a:ea typeface="宋体" pitchFamily="2" charset="-122"/>
              </a:rPr>
              <a:t>Object</a:t>
            </a: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 o);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  public </a:t>
            </a:r>
            <a:r>
              <a:rPr kumimoji="0" lang="en-NZ" altLang="zh-CN" sz="1500" b="1">
                <a:solidFill>
                  <a:srgbClr val="009900"/>
                </a:solidFill>
                <a:latin typeface="Courier New" pitchFamily="49" charset="0"/>
                <a:ea typeface="宋体" pitchFamily="2" charset="-122"/>
              </a:rPr>
              <a:t>Object</a:t>
            </a: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 get(int i);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smtClean="0">
                <a:latin typeface="Courier New" pitchFamily="49" charset="0"/>
                <a:ea typeface="宋体" pitchFamily="2" charset="-122"/>
              </a:rPr>
              <a:t>  //</a:t>
            </a: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etc...</a:t>
            </a:r>
            <a:endParaRPr kumimoji="0" lang="en-NZ" altLang="zh-CN" sz="15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5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类和对象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6248400" cy="5174957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91400" y="3346204"/>
            <a:ext cx="1266693" cy="997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C80495"/>
                </a:solidFill>
                <a:ea typeface="宋体" charset="-122"/>
              </a:rPr>
              <a:t>对象的</a:t>
            </a:r>
            <a:endParaRPr kumimoji="1" lang="en-US" altLang="zh-CN" sz="2800" b="1" smtClean="0">
              <a:solidFill>
                <a:srgbClr val="C80495"/>
              </a:solidFill>
              <a:ea typeface="宋体" charset="-122"/>
            </a:endParaRPr>
          </a:p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C80495"/>
                </a:solidFill>
                <a:ea typeface="宋体" charset="-122"/>
              </a:rPr>
              <a:t>组织？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编译警告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2133600"/>
            <a:ext cx="294984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alist.add(str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alist.add(c);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alist.add(n);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......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231654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Warning: </a:t>
            </a:r>
            <a:r>
              <a:rPr lang="zh-CN" altLang="en-US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对作为原始类型</a:t>
            </a:r>
            <a:r>
              <a:rPr lang="en-US" altLang="zh-CN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java.util.ArrayList</a:t>
            </a:r>
            <a:r>
              <a:rPr lang="zh-CN" altLang="en-US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的成员的</a:t>
            </a:r>
            <a:r>
              <a:rPr lang="en-US" altLang="zh-CN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add(E)</a:t>
            </a:r>
            <a:r>
              <a:rPr lang="zh-CN" altLang="en-US" sz="2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的调用未经过检查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3000" y="4648200"/>
            <a:ext cx="7188186" cy="112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3200" b="1" smtClean="0">
                <a:solidFill>
                  <a:srgbClr val="C80495"/>
                </a:solidFill>
                <a:ea typeface="宋体" charset="-122"/>
              </a:rPr>
              <a:t>如何创建只包含同一类型对象的集合，</a:t>
            </a:r>
            <a:endParaRPr kumimoji="1" lang="en-US" altLang="zh-CN" sz="3200" b="1" smtClean="0">
              <a:solidFill>
                <a:srgbClr val="C80495"/>
              </a:solidFill>
              <a:ea typeface="宋体" charset="-122"/>
            </a:endParaRPr>
          </a:p>
          <a:p>
            <a:pPr>
              <a:spcBef>
                <a:spcPct val="10000"/>
              </a:spcBef>
              <a:buNone/>
            </a:pPr>
            <a:r>
              <a:rPr kumimoji="1" lang="zh-CN" altLang="en-US" sz="3200" b="1" smtClean="0">
                <a:solidFill>
                  <a:srgbClr val="C80495"/>
                </a:solidFill>
                <a:ea typeface="宋体" charset="-122"/>
              </a:rPr>
              <a:t>且该类型不固定？</a:t>
            </a:r>
          </a:p>
        </p:txBody>
      </p:sp>
    </p:spTree>
    <p:extLst>
      <p:ext uri="{BB962C8B-B14F-4D97-AF65-F5344CB8AC3E}">
        <p14:creationId xmlns:p14="http://schemas.microsoft.com/office/powerpoint/2010/main" val="2068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、泛型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1200"/>
              </a:spcBef>
              <a:buSzPct val="110000"/>
              <a:buFont typeface="Times New Roman" pitchFamily="18" charset="0"/>
              <a:buChar char="☺"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泛型是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5.0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中引入的语言特性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SzPct val="110000"/>
              <a:buFont typeface="Times New Roman" pitchFamily="18" charset="0"/>
              <a:buChar char="☺"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泛型可用来定义一个只包含特定类型对象的集合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SzPct val="110000"/>
              <a:buFont typeface="Times New Roman" pitchFamily="18" charset="0"/>
              <a:buChar char="☺"/>
            </a:pPr>
            <a:r>
              <a:rPr kumimoji="1" lang="en-US" altLang="zh-CN" sz="2800" b="1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CollectionClassName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&lt;E&gt;</a:t>
            </a: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 collection </a:t>
            </a:r>
            <a:b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</a:b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   = new </a:t>
            </a:r>
            <a:r>
              <a:rPr kumimoji="1" lang="en-US" altLang="zh-CN" sz="2800" b="1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CollectionClassName</a:t>
            </a: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&lt;E&gt;();</a:t>
            </a:r>
            <a:b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</a:b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800" b="1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collection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集合只包含类型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（类型参数）的对象</a:t>
            </a:r>
            <a:endParaRPr kumimoji="1" lang="en-US" altLang="zh-CN" sz="2800" b="1" dirty="0" smtClean="0">
              <a:latin typeface="Courier New" pitchFamily="49" charset="0"/>
              <a:ea typeface="宋体" panose="02010600030101010101" pitchFamily="2" charset="-122"/>
              <a:cs typeface="Courier New" pitchFamily="49" charset="0"/>
            </a:endParaRPr>
          </a:p>
          <a:p>
            <a:pPr marL="442913" indent="-442913">
              <a:spcBef>
                <a:spcPts val="1200"/>
              </a:spcBef>
              <a:buSzPct val="110000"/>
              <a:buFont typeface="Times New Roman" pitchFamily="18" charset="0"/>
              <a:buChar char="☺"/>
            </a:pPr>
            <a:r>
              <a:rPr kumimoji="1" lang="zh-CN" altLang="en-US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如：</a:t>
            </a:r>
            <a:r>
              <a:rPr kumimoji="1" lang="en-US" altLang="zh-CN" sz="2800" b="1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ArrayList</a:t>
            </a: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&lt;String&gt; </a:t>
            </a:r>
            <a:r>
              <a:rPr kumimoji="1" lang="en-US" altLang="zh-CN" sz="2800" b="1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myList</a:t>
            </a: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 </a:t>
            </a:r>
            <a:b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</a:b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      = new </a:t>
            </a:r>
            <a:r>
              <a:rPr kumimoji="1" lang="en-US" altLang="zh-CN" sz="2800" b="1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ArrayList</a:t>
            </a:r>
            <a: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&lt;String&gt;();</a:t>
            </a:r>
            <a:br>
              <a:rPr kumimoji="1" lang="en-US" altLang="zh-CN" sz="2800" b="1" dirty="0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</a:b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集合只包含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对象（引用）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ArrayList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1447800"/>
            <a:ext cx="434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原有的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被类型变量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可以是任何可能的类型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类型变量名不一定是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4804184"/>
            <a:ext cx="4267200" cy="187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public class List</a:t>
            </a:r>
            <a:r>
              <a:rPr lang="en-NZ" altLang="zh-CN" sz="20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&lt;E&gt;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 {</a:t>
            </a:r>
          </a:p>
          <a:p>
            <a:pPr algn="l"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public boolean add(</a:t>
            </a:r>
            <a:r>
              <a:rPr lang="en-NZ" altLang="zh-CN" sz="2000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 o);</a:t>
            </a:r>
          </a:p>
          <a:p>
            <a:pPr algn="l"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public </a:t>
            </a:r>
            <a:r>
              <a:rPr lang="en-NZ" altLang="zh-CN" sz="2000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 get(int i);</a:t>
            </a:r>
          </a:p>
          <a:p>
            <a:pPr algn="l"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public int size();</a:t>
            </a:r>
          </a:p>
          <a:p>
            <a:pPr algn="l"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76800" y="1371600"/>
            <a:ext cx="4038600" cy="5299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public class ArrayList</a:t>
            </a:r>
            <a:r>
              <a:rPr lang="en-NZ" altLang="zh-CN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&lt;E&gt;</a:t>
            </a:r>
            <a:r>
              <a:rPr lang="en-NZ" altLang="zh-CN" b="1">
                <a:latin typeface="Courier New" pitchFamily="49" charset="0"/>
                <a:ea typeface="宋体" charset="-122"/>
              </a:rPr>
              <a:t> implements List</a:t>
            </a:r>
            <a:r>
              <a:rPr lang="en-NZ" altLang="zh-CN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&lt;E&gt;</a:t>
            </a:r>
            <a:r>
              <a:rPr lang="en-NZ" altLang="zh-CN" b="1">
                <a:latin typeface="Courier New" pitchFamily="49" charset="0"/>
                <a:ea typeface="宋体" charset="-122"/>
              </a:rPr>
              <a:t> {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private </a:t>
            </a:r>
            <a:r>
              <a:rPr lang="en-NZ" altLang="zh-CN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b="1">
                <a:latin typeface="Courier New" pitchFamily="49" charset="0"/>
                <a:ea typeface="宋体" charset="-122"/>
              </a:rPr>
              <a:t>[] elementData;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private int size;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... </a:t>
            </a:r>
            <a:r>
              <a:rPr lang="en-NZ" altLang="zh-CN" b="1">
                <a:solidFill>
                  <a:schemeClr val="bg2"/>
                </a:solidFill>
                <a:latin typeface="Courier New" pitchFamily="49" charset="0"/>
                <a:ea typeface="宋体" charset="-122"/>
              </a:rPr>
              <a:t>//stuff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public boolean add(</a:t>
            </a:r>
            <a:r>
              <a:rPr lang="en-NZ" altLang="zh-CN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b="1">
                <a:latin typeface="Courier New" pitchFamily="49" charset="0"/>
                <a:ea typeface="宋体" charset="-122"/>
              </a:rPr>
              <a:t> o) {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  elementData[size++] = o;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  return true;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public </a:t>
            </a:r>
            <a:r>
              <a:rPr lang="en-NZ" altLang="zh-CN" b="1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b="1">
                <a:latin typeface="Courier New" pitchFamily="49" charset="0"/>
                <a:ea typeface="宋体" charset="-122"/>
              </a:rPr>
              <a:t> get(int i) {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  return elementData[i];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public int size() {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  return size;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buNone/>
            </a:pPr>
            <a:r>
              <a:rPr lang="en-NZ" altLang="zh-CN" b="1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2895600" y="4821237"/>
            <a:ext cx="433387" cy="36036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AutoShape 29"/>
          <p:cNvSpPr>
            <a:spLocks/>
          </p:cNvSpPr>
          <p:nvPr/>
        </p:nvSpPr>
        <p:spPr bwMode="auto">
          <a:xfrm>
            <a:off x="3505200" y="4038600"/>
            <a:ext cx="1600200" cy="830997"/>
          </a:xfrm>
          <a:prstGeom prst="borderCallout1">
            <a:avLst>
              <a:gd name="adj1" fmla="val 13690"/>
              <a:gd name="adj2" fmla="val -2403"/>
              <a:gd name="adj3" fmla="val 91314"/>
              <a:gd name="adj4" fmla="val -25181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NZ" altLang="zh-CN" sz="1600" b="1" smtClean="0">
                <a:latin typeface="Tahoma" pitchFamily="34" charset="0"/>
                <a:ea typeface="宋体" charset="-122"/>
              </a:rPr>
              <a:t>List</a:t>
            </a:r>
            <a:r>
              <a:rPr lang="zh-CN" altLang="en-US" sz="1600" b="1" smtClean="0">
                <a:latin typeface="Tahoma" pitchFamily="34" charset="0"/>
                <a:ea typeface="宋体" charset="-122"/>
              </a:rPr>
              <a:t>是一个泛型，它有一个类型参数</a:t>
            </a:r>
            <a:r>
              <a:rPr lang="en-US" altLang="zh-CN" sz="1600" b="1" smtClean="0">
                <a:latin typeface="Tahoma" pitchFamily="34" charset="0"/>
                <a:ea typeface="宋体" charset="-122"/>
              </a:rPr>
              <a:t>E</a:t>
            </a:r>
            <a:endParaRPr lang="en-US" altLang="zh-CN" sz="1600" b="1">
              <a:solidFill>
                <a:srgbClr val="0000FF"/>
              </a:solidFill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ArrayList(2)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3400" y="2414588"/>
            <a:ext cx="3240087" cy="3367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public class ArrayList</a:t>
            </a:r>
            <a:r>
              <a:rPr lang="en-NZ" altLang="zh-CN" sz="14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&lt;E&gt;</a:t>
            </a: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implements List</a:t>
            </a:r>
            <a:r>
              <a:rPr lang="en-NZ" altLang="zh-CN" sz="14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&lt;E&gt;</a:t>
            </a: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{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private </a:t>
            </a:r>
            <a:r>
              <a:rPr lang="en-NZ" altLang="zh-CN" sz="14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E</a:t>
            </a: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[] elementData;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private int size;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... </a:t>
            </a:r>
            <a:r>
              <a:rPr lang="en-NZ" altLang="zh-CN" sz="14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//stuff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public boolean add(</a:t>
            </a:r>
            <a:r>
              <a:rPr lang="en-NZ" altLang="zh-CN" sz="14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E</a:t>
            </a: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o)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  elementData[size++] = o;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  return true;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}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public </a:t>
            </a:r>
            <a:r>
              <a:rPr lang="en-NZ" altLang="zh-CN" sz="14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E</a:t>
            </a: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get(int i) {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  return elementData[i];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  } </a:t>
            </a:r>
            <a:r>
              <a:rPr lang="en-NZ" altLang="zh-CN" sz="14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//etc...</a:t>
            </a:r>
          </a:p>
          <a:p>
            <a:pPr algn="l">
              <a:buNone/>
            </a:pPr>
            <a:r>
              <a:rPr lang="en-NZ" altLang="zh-CN" sz="14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77862" y="1752600"/>
            <a:ext cx="2016125" cy="527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en-NZ" altLang="zh-CN" sz="1400">
                <a:latin typeface="Tahoma" pitchFamily="34" charset="0"/>
                <a:ea typeface="宋体" pitchFamily="2" charset="-122"/>
              </a:rPr>
              <a:t>E is a </a:t>
            </a:r>
            <a:r>
              <a:rPr lang="en-NZ" altLang="zh-CN" sz="1400" b="1">
                <a:latin typeface="Tahoma" pitchFamily="34" charset="0"/>
                <a:ea typeface="宋体" pitchFamily="2" charset="-122"/>
              </a:rPr>
              <a:t>type variable/ type parameter</a:t>
            </a:r>
            <a:endParaRPr lang="en-US" altLang="zh-CN" sz="14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693987" y="2184400"/>
            <a:ext cx="3603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00400" y="1755874"/>
            <a:ext cx="5410200" cy="307777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buNone/>
            </a:pPr>
            <a:r>
              <a:rPr lang="en-US" altLang="zh-CN" sz="1400" b="1" dirty="0" err="1" smtClean="0">
                <a:latin typeface="Courier New" pitchFamily="49" charset="0"/>
                <a:ea typeface="宋体" pitchFamily="2" charset="-122"/>
              </a:rPr>
              <a:t>ArrayList</a:t>
            </a:r>
            <a:r>
              <a:rPr lang="en-US" altLang="zh-CN" sz="1400" b="1" dirty="0" smtClean="0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&lt;Money</a:t>
            </a:r>
            <a:r>
              <a:rPr lang="en-US" altLang="zh-CN" sz="1400" b="1" dirty="0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&gt;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list = new 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ArrayList</a:t>
            </a:r>
            <a:r>
              <a:rPr lang="en-US" altLang="zh-CN" sz="1400" b="1" dirty="0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&lt;Money&gt;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();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214937" y="2306638"/>
            <a:ext cx="2519363" cy="527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en-NZ" altLang="zh-CN" sz="1400">
                <a:latin typeface="Tahoma" pitchFamily="34" charset="0"/>
                <a:ea typeface="宋体" pitchFamily="2" charset="-122"/>
              </a:rPr>
              <a:t>List/ArrayList both </a:t>
            </a:r>
            <a:r>
              <a:rPr lang="en-NZ" altLang="zh-CN" sz="1400" b="1">
                <a:latin typeface="Tahoma" pitchFamily="34" charset="0"/>
                <a:ea typeface="宋体" pitchFamily="2" charset="-122"/>
              </a:rPr>
              <a:t>parameterised</a:t>
            </a:r>
            <a:r>
              <a:rPr lang="en-NZ" altLang="zh-CN" sz="1400">
                <a:latin typeface="Tahoma" pitchFamily="34" charset="0"/>
                <a:ea typeface="宋体" pitchFamily="2" charset="-122"/>
              </a:rPr>
              <a:t> with Money</a:t>
            </a:r>
            <a:endParaRPr lang="en-US" altLang="zh-CN" sz="1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278312" y="2017713"/>
            <a:ext cx="9350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7013575" y="2017713"/>
            <a:ext cx="1460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685925" y="5314248"/>
            <a:ext cx="3168650" cy="78175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en-NZ" altLang="zh-CN" sz="1400">
                <a:latin typeface="Tahoma" pitchFamily="34" charset="0"/>
                <a:ea typeface="宋体" pitchFamily="2" charset="-122"/>
              </a:rPr>
              <a:t>When you parameterise ArrayList&lt;E&gt; with Money, think of it as:</a:t>
            </a:r>
          </a:p>
          <a:p>
            <a:pPr algn="l">
              <a:buNone/>
            </a:pPr>
            <a:r>
              <a:rPr lang="en-NZ" altLang="zh-CN" sz="1400" b="1">
                <a:latin typeface="Tahoma" pitchFamily="34" charset="0"/>
                <a:ea typeface="宋体" pitchFamily="2" charset="-122"/>
              </a:rPr>
              <a:t>E “becomes” Money</a:t>
            </a:r>
            <a:endParaRPr lang="en-US" altLang="zh-CN" sz="14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070475" y="2976563"/>
            <a:ext cx="3311525" cy="2693045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public class ArrayList implements List</a:t>
            </a:r>
            <a:r>
              <a:rPr lang="en-NZ" altLang="zh-CN" sz="13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&lt;Money&gt;</a:t>
            </a: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private </a:t>
            </a:r>
            <a:r>
              <a:rPr lang="en-NZ" altLang="zh-CN" sz="13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Money</a:t>
            </a: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[] elementData;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private int size;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... </a:t>
            </a:r>
            <a:r>
              <a:rPr lang="en-NZ" altLang="zh-CN" sz="13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//stuff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public boolean add(</a:t>
            </a:r>
            <a:r>
              <a:rPr lang="en-NZ" altLang="zh-CN" sz="13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Money</a:t>
            </a: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o)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  elementData[size++] = o;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  return true;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}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public </a:t>
            </a:r>
            <a:r>
              <a:rPr lang="en-NZ" altLang="zh-CN" sz="1300" b="1">
                <a:solidFill>
                  <a:srgbClr val="FF6600"/>
                </a:solidFill>
                <a:latin typeface="Courier New" pitchFamily="49" charset="0"/>
                <a:ea typeface="宋体" pitchFamily="2" charset="-122"/>
              </a:rPr>
              <a:t>Money</a:t>
            </a: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get(int i)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  return elementData[i];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  } </a:t>
            </a:r>
            <a:r>
              <a:rPr lang="en-NZ" altLang="zh-CN" sz="13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//etc...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3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 rot="2341720">
            <a:off x="3900487" y="2589213"/>
            <a:ext cx="1079500" cy="358775"/>
          </a:xfrm>
          <a:custGeom>
            <a:avLst/>
            <a:gdLst>
              <a:gd name="T0" fmla="*/ 40462507 w 21600"/>
              <a:gd name="T1" fmla="*/ 0 h 21600"/>
              <a:gd name="T2" fmla="*/ 0 w 21600"/>
              <a:gd name="T3" fmla="*/ 2979626 h 21600"/>
              <a:gd name="T4" fmla="*/ 40462507 w 21600"/>
              <a:gd name="T5" fmla="*/ 5959236 h 21600"/>
              <a:gd name="T6" fmla="*/ 53950017 w 21600"/>
              <a:gd name="T7" fmla="*/ 297962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458200" cy="5211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import java.util.*;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public class TestArrayList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public static void main(String[] args){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ArrayList&lt;String&gt; strings = new ArrayList&lt;String&gt;();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strings.add("Kitty");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strings.add("Garfield");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strings.add("Doraemon");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System.out.println(strings.size());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System.out.println(strings.get(0));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System.out.println(strings.get(1));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strings.set(0, "Goodbye");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strings.remove(1);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for(int i = 0; i &lt; strings.size(); i++)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    System.out.println(strings.get(i));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    for(String s : strings) System.out.println(s);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}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72200" y="3581400"/>
            <a:ext cx="2813050" cy="609600"/>
            <a:chOff x="2925" y="3566"/>
            <a:chExt cx="2540" cy="221"/>
          </a:xfrm>
        </p:grpSpPr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878" y="3566"/>
              <a:ext cx="158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700" b="1">
                  <a:solidFill>
                    <a:srgbClr val="009900"/>
                  </a:solidFill>
                  <a:ea typeface="宋体" charset="-122"/>
                </a:rPr>
                <a:t>No casting necessary</a:t>
              </a:r>
              <a:endParaRPr lang="en-US" altLang="zh-CN" sz="1700" b="1">
                <a:solidFill>
                  <a:srgbClr val="009900"/>
                </a:solidFill>
                <a:ea typeface="宋体" charset="-122"/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H="1">
              <a:off x="2925" y="3702"/>
              <a:ext cx="953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7391400" y="4343400"/>
            <a:ext cx="1676400" cy="2057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Kitty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Garfield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Goodbye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Doraemon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Goodbye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Doraemon</a:t>
            </a:r>
            <a:endParaRPr lang="en-US" altLang="zh-CN" sz="1800" b="1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2625" y="2159000"/>
            <a:ext cx="3673475" cy="2631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public class Arraylist</a:t>
            </a:r>
            <a:r>
              <a:rPr lang="en-NZ" altLang="zh-CN" sz="1500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&lt;E&gt;</a:t>
            </a:r>
            <a:r>
              <a:rPr lang="en-NZ" altLang="zh-CN" sz="1500" b="1">
                <a:latin typeface="Courier New" pitchFamily="49" charset="0"/>
                <a:ea typeface="宋体" charset="-122"/>
              </a:rPr>
              <a:t>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private </a:t>
            </a:r>
            <a:r>
              <a:rPr lang="en-NZ" altLang="zh-CN" sz="1500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sz="1500" b="1">
                <a:latin typeface="Courier New" pitchFamily="49" charset="0"/>
                <a:ea typeface="宋体" charset="-122"/>
              </a:rPr>
              <a:t>[] elementData;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... </a:t>
            </a:r>
            <a:r>
              <a:rPr lang="en-NZ" altLang="zh-CN" sz="1500" b="1">
                <a:solidFill>
                  <a:schemeClr val="bg2"/>
                </a:solidFill>
                <a:latin typeface="Courier New" pitchFamily="49" charset="0"/>
                <a:ea typeface="宋体" charset="-122"/>
              </a:rPr>
              <a:t>//stuff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public boolean add(</a:t>
            </a:r>
            <a:r>
              <a:rPr lang="en-NZ" altLang="zh-CN" sz="1500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sz="1500" b="1">
                <a:latin typeface="Courier New" pitchFamily="49" charset="0"/>
                <a:ea typeface="宋体" charset="-122"/>
              </a:rPr>
              <a:t> o)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  elementData[size++] = o;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  return true;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public </a:t>
            </a:r>
            <a:r>
              <a:rPr lang="en-NZ" altLang="zh-CN" sz="1500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E</a:t>
            </a:r>
            <a:r>
              <a:rPr lang="en-NZ" altLang="zh-CN" sz="1500" b="1">
                <a:latin typeface="Courier New" pitchFamily="49" charset="0"/>
                <a:ea typeface="宋体" charset="-122"/>
              </a:rPr>
              <a:t> get(int i)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  return elementData[i];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500" b="1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43438" y="2159000"/>
            <a:ext cx="3671887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public class ArrayList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solidFill>
                  <a:srgbClr val="5F5F5F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NZ" altLang="zh-CN" sz="1400" b="1">
                <a:latin typeface="Courier New" pitchFamily="49" charset="0"/>
                <a:ea typeface="宋体" charset="-122"/>
              </a:rPr>
              <a:t>private </a:t>
            </a:r>
            <a:r>
              <a:rPr lang="en-NZ" altLang="zh-CN" sz="1400" b="1">
                <a:solidFill>
                  <a:srgbClr val="009900"/>
                </a:solidFill>
                <a:latin typeface="Courier New" pitchFamily="49" charset="0"/>
                <a:ea typeface="宋体" charset="-122"/>
              </a:rPr>
              <a:t>Object</a:t>
            </a:r>
            <a:r>
              <a:rPr lang="en-NZ" altLang="zh-CN" sz="1400" b="1">
                <a:latin typeface="Courier New" pitchFamily="49" charset="0"/>
                <a:ea typeface="宋体" charset="-122"/>
              </a:rPr>
              <a:t>[] elementData;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... </a:t>
            </a:r>
            <a:r>
              <a:rPr lang="en-NZ" altLang="zh-CN" sz="1400" b="1">
                <a:solidFill>
                  <a:schemeClr val="bg2"/>
                </a:solidFill>
                <a:latin typeface="Courier New" pitchFamily="49" charset="0"/>
                <a:ea typeface="宋体" charset="-122"/>
              </a:rPr>
              <a:t>//stuff</a:t>
            </a:r>
            <a:endParaRPr lang="en-NZ" altLang="zh-CN" sz="1400" b="1">
              <a:latin typeface="Courier New" pitchFamily="49" charset="0"/>
              <a:ea typeface="宋体" charset="-122"/>
            </a:endParaRP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public boolean add(</a:t>
            </a:r>
            <a:r>
              <a:rPr lang="en-NZ" altLang="zh-CN" sz="1400" b="1">
                <a:solidFill>
                  <a:srgbClr val="009900"/>
                </a:solidFill>
                <a:latin typeface="Courier New" pitchFamily="49" charset="0"/>
                <a:ea typeface="宋体" charset="-122"/>
              </a:rPr>
              <a:t>Object</a:t>
            </a:r>
            <a:r>
              <a:rPr lang="en-NZ" altLang="zh-CN" sz="1400" b="1">
                <a:latin typeface="Courier New" pitchFamily="49" charset="0"/>
                <a:ea typeface="宋体" charset="-122"/>
              </a:rPr>
              <a:t> o)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  elementData[size++] = o;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  return true;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}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public </a:t>
            </a:r>
            <a:r>
              <a:rPr lang="en-NZ" altLang="zh-CN" sz="1400" b="1">
                <a:solidFill>
                  <a:srgbClr val="009900"/>
                </a:solidFill>
                <a:latin typeface="Courier New" pitchFamily="49" charset="0"/>
                <a:ea typeface="宋体" charset="-122"/>
              </a:rPr>
              <a:t>Object</a:t>
            </a:r>
            <a:r>
              <a:rPr lang="en-NZ" altLang="zh-CN" sz="1400" b="1">
                <a:latin typeface="Courier New" pitchFamily="49" charset="0"/>
                <a:ea typeface="宋体" charset="-122"/>
              </a:rPr>
              <a:t> get(int i)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  return elementData[i];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  }</a:t>
            </a:r>
            <a:endParaRPr lang="en-NZ" altLang="zh-CN" sz="1400" b="1">
              <a:solidFill>
                <a:srgbClr val="5F5F5F"/>
              </a:solidFill>
              <a:latin typeface="Courier New" pitchFamily="49" charset="0"/>
              <a:ea typeface="宋体" charset="-122"/>
            </a:endParaRPr>
          </a:p>
          <a:p>
            <a:pPr algn="l">
              <a:spcBef>
                <a:spcPts val="0"/>
              </a:spcBef>
              <a:buNone/>
            </a:pPr>
            <a:r>
              <a:rPr lang="en-NZ" altLang="zh-CN" sz="1400" b="1">
                <a:latin typeface="Courier New" pitchFamily="49" charset="0"/>
                <a:ea typeface="宋体" charset="-122"/>
              </a:rPr>
              <a:t>}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900113" y="1511300"/>
            <a:ext cx="1655762" cy="719138"/>
            <a:chOff x="340" y="1344"/>
            <a:chExt cx="1043" cy="589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40" y="1344"/>
              <a:ext cx="1043" cy="27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‘Generic type’</a:t>
              </a:r>
              <a:endParaRPr lang="en-US" altLang="zh-CN" sz="1600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98" y="1570"/>
              <a:ext cx="385" cy="363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5795963" y="1439863"/>
            <a:ext cx="2087562" cy="790575"/>
            <a:chOff x="3878" y="1344"/>
            <a:chExt cx="1315" cy="680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878" y="1344"/>
              <a:ext cx="1315" cy="28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‘Non-generic type’</a:t>
              </a:r>
              <a:endParaRPr lang="en-US" altLang="zh-CN" sz="1600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4241" y="1570"/>
              <a:ext cx="272" cy="45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14400" y="5557838"/>
            <a:ext cx="5911850" cy="323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NZ" altLang="zh-CN" sz="1500" b="1" dirty="0" err="1" smtClean="0">
                <a:latin typeface="Courier New" pitchFamily="49" charset="0"/>
                <a:ea typeface="宋体" charset="-122"/>
              </a:rPr>
              <a:t>ArrayList</a:t>
            </a:r>
            <a:r>
              <a:rPr lang="en-NZ" altLang="zh-CN" sz="1500" b="1" dirty="0" smtClean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&lt;String&gt;</a:t>
            </a:r>
            <a:r>
              <a:rPr lang="en-NZ" altLang="zh-CN" sz="15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NZ" altLang="zh-CN" sz="1500" b="1" dirty="0">
                <a:latin typeface="Courier New" pitchFamily="49" charset="0"/>
                <a:ea typeface="宋体" charset="-122"/>
              </a:rPr>
              <a:t>items = new </a:t>
            </a:r>
            <a:r>
              <a:rPr lang="en-NZ" altLang="zh-CN" sz="1500" b="1" dirty="0" err="1" smtClean="0">
                <a:latin typeface="Courier New" pitchFamily="49" charset="0"/>
                <a:ea typeface="宋体" charset="-122"/>
              </a:rPr>
              <a:t>ArrayList</a:t>
            </a:r>
            <a:r>
              <a:rPr lang="en-NZ" altLang="zh-CN" sz="1500" b="1" dirty="0" smtClean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&lt;String&gt;</a:t>
            </a:r>
            <a:r>
              <a:rPr lang="en-NZ" altLang="zh-CN" sz="1500" b="1" dirty="0" smtClean="0">
                <a:latin typeface="Courier New" pitchFamily="49" charset="0"/>
                <a:ea typeface="宋体" charset="-122"/>
              </a:rPr>
              <a:t>();</a:t>
            </a:r>
            <a:endParaRPr lang="en-NZ" altLang="zh-CN" sz="1500" b="1" dirty="0">
              <a:latin typeface="Courier New" pitchFamily="49" charset="0"/>
              <a:ea typeface="宋体" charset="-122"/>
            </a:endParaRPr>
          </a:p>
        </p:txBody>
      </p:sp>
      <p:grpSp>
        <p:nvGrpSpPr>
          <p:cNvPr id="20" name="Group 45"/>
          <p:cNvGrpSpPr>
            <a:grpSpLocks/>
          </p:cNvGrpSpPr>
          <p:nvPr/>
        </p:nvGrpSpPr>
        <p:grpSpPr bwMode="auto">
          <a:xfrm>
            <a:off x="2339975" y="5845175"/>
            <a:ext cx="3168650" cy="690563"/>
            <a:chOff x="1292" y="3475"/>
            <a:chExt cx="1996" cy="483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V="1">
              <a:off x="2426" y="3475"/>
              <a:ext cx="862" cy="273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609" y="3723"/>
              <a:ext cx="1180" cy="23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‘Type argument’</a:t>
              </a:r>
              <a:endParaRPr lang="en-US" altLang="zh-CN" sz="1600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 flipV="1">
              <a:off x="1292" y="3475"/>
              <a:ext cx="589" cy="248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547813" y="4846638"/>
            <a:ext cx="4105275" cy="720725"/>
            <a:chOff x="975" y="2880"/>
            <a:chExt cx="2586" cy="505"/>
          </a:xfrm>
        </p:grpSpPr>
        <p:sp>
          <p:nvSpPr>
            <p:cNvPr id="25" name="AutoShape 39"/>
            <p:cNvSpPr>
              <a:spLocks/>
            </p:cNvSpPr>
            <p:nvPr/>
          </p:nvSpPr>
          <p:spPr bwMode="auto">
            <a:xfrm rot="-5400000">
              <a:off x="1289" y="3019"/>
              <a:ext cx="52" cy="680"/>
            </a:xfrm>
            <a:prstGeom prst="rightBracket">
              <a:avLst>
                <a:gd name="adj" fmla="val 1089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40"/>
            <p:cNvSpPr>
              <a:spLocks/>
            </p:cNvSpPr>
            <p:nvPr/>
          </p:nvSpPr>
          <p:spPr bwMode="auto">
            <a:xfrm rot="-5400000">
              <a:off x="3084" y="2903"/>
              <a:ext cx="45" cy="908"/>
            </a:xfrm>
            <a:prstGeom prst="rightBracket">
              <a:avLst>
                <a:gd name="adj" fmla="val 168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 flipH="1">
              <a:off x="1292" y="3061"/>
              <a:ext cx="908" cy="278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H="1" flipV="1">
              <a:off x="2699" y="3067"/>
              <a:ext cx="453" cy="272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1792" y="2880"/>
              <a:ext cx="1452" cy="23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‘Parameterised type’</a:t>
              </a:r>
              <a:endParaRPr lang="en-US" altLang="zh-CN" sz="1600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</p:grpSp>
      <p:grpSp>
        <p:nvGrpSpPr>
          <p:cNvPr id="30" name="Group 52"/>
          <p:cNvGrpSpPr>
            <a:grpSpLocks/>
          </p:cNvGrpSpPr>
          <p:nvPr/>
        </p:nvGrpSpPr>
        <p:grpSpPr bwMode="auto">
          <a:xfrm>
            <a:off x="1908175" y="1295400"/>
            <a:ext cx="3203575" cy="2519363"/>
            <a:chOff x="1202" y="618"/>
            <a:chExt cx="2018" cy="1587"/>
          </a:xfrm>
        </p:grpSpPr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2154" y="981"/>
              <a:ext cx="408" cy="226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2109" y="981"/>
              <a:ext cx="453" cy="68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1202" y="1933"/>
              <a:ext cx="1360" cy="272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 flipV="1">
              <a:off x="2562" y="981"/>
              <a:ext cx="0" cy="952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927" y="618"/>
              <a:ext cx="1293" cy="3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‘Type parameter’</a:t>
              </a:r>
            </a:p>
            <a:p>
              <a:pPr algn="l">
                <a:buNone/>
              </a:pPr>
              <a:r>
                <a:rPr lang="en-NZ" altLang="zh-CN" sz="1600" b="1">
                  <a:solidFill>
                    <a:srgbClr val="000099"/>
                  </a:solidFill>
                  <a:latin typeface="Tahoma" pitchFamily="34" charset="0"/>
                  <a:ea typeface="宋体" charset="-122"/>
                </a:rPr>
                <a:t>/‘Type variable’</a:t>
              </a:r>
              <a:endParaRPr lang="en-US" altLang="zh-CN" sz="1600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、性能比较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295400"/>
            <a:ext cx="7859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的元素连续存放，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的元素分开存放，相互链接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/>
        </p:nvGraphicFramePr>
        <p:xfrm>
          <a:off x="609600" y="2438400"/>
          <a:ext cx="7962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3" imgW="6977492" imgH="3476713" progId="Visio.Drawing.11">
                  <p:embed/>
                </p:oleObj>
              </mc:Choice>
              <mc:Fallback>
                <p:oleObj r:id="rId3" imgW="6977492" imgH="3476713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9629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ArrayList VS LinkedList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altLang="zh-CN" sz="320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：访问元素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：插入元素（平均）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：删除元素（平均）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en-US" altLang="zh-CN" sz="320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：访问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：插入元素（平均）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：删除元素（平均）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VS LinkedList(2)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54014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int length = 10000;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int[] indicesA = getIndices(length);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int[] indicesB = getIndices(length);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solidFill>
                  <a:srgbClr val="FF6600"/>
                </a:solidFill>
                <a:latin typeface="Courier New" pitchFamily="49" charset="0"/>
                <a:ea typeface="宋体" charset="-122"/>
              </a:rPr>
              <a:t>ArrayList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&lt;Double&gt; list = new ArrayList&lt;&gt;();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Double element;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long time0, time1;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// Populate the list    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for (int i=0; i&lt;length; i++)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list.add(new Double(i));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time0 = System.nanoTime();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for (int i=1; i&lt;length; i++)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element = list.get(indicesA[i]);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list.set(indicesB[i], element);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VS LinkedList(3)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21595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time1 = System.nanoTime();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System.out.println(list.getClass());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System.out.println("For length = " + length);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System.out.println("Average get and set time = " +</a:t>
            </a:r>
            <a:br>
              <a:rPr lang="en-NZ" altLang="zh-CN" b="1" smtClean="0">
                <a:latin typeface="Courier New" pitchFamily="49" charset="0"/>
                <a:ea typeface="宋体" charset="-122"/>
              </a:rPr>
            </a:br>
            <a:r>
              <a:rPr lang="en-NZ" altLang="zh-CN" b="1" smtClean="0">
                <a:latin typeface="Courier New" pitchFamily="49" charset="0"/>
                <a:ea typeface="宋体" charset="-122"/>
              </a:rPr>
              <a:t>                       (time1-time0)/length + " ns");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    System.out.println("Total time = "+(time1-time0)+" ns");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b="1" smtClean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3505200"/>
            <a:ext cx="7859713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System.nanoTime()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：返回当前时间，单位为纳秒（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亿分之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秒）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换成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181600"/>
            <a:ext cx="35814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java.util.ArrayList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length = 10000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Average get and set time = 107 ns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 time = 1072681 ns</a:t>
            </a:r>
            <a:endParaRPr lang="en-US" altLang="zh-CN" sz="1800" b="1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495800" y="5181600"/>
            <a:ext cx="38100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java.util.LinkedList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length = 10000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Average get and set time = 12088 ns</a:t>
            </a:r>
          </a:p>
          <a:p>
            <a:pPr marL="0" indent="0">
              <a:spcBef>
                <a:spcPts val="0"/>
              </a:spcBef>
              <a:buClr>
                <a:schemeClr val="hlink"/>
              </a:buClr>
              <a:buNone/>
            </a:pPr>
            <a:r>
              <a:rPr lang="en-US" altLang="zh-CN" sz="1800" b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 time = 120881722 ns</a:t>
            </a:r>
            <a:endParaRPr lang="en-US" altLang="zh-CN" sz="1800" b="1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、对象数组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mtClean="0"/>
              <a:t>对象数组</a:t>
            </a:r>
            <a:endParaRPr lang="en-US" altLang="zh-CN" dirty="0" smtClean="0"/>
          </a:p>
          <a:p>
            <a:pPr lvl="1"/>
            <a:r>
              <a:rPr lang="zh-CN" altLang="en-US" smtClean="0"/>
              <a:t>数组元素是对象（引用）</a:t>
            </a:r>
            <a:endParaRPr lang="en-US" altLang="zh-CN" smtClean="0"/>
          </a:p>
        </p:txBody>
      </p:sp>
      <p:sp>
        <p:nvSpPr>
          <p:cNvPr id="17" name="TextBox 16"/>
          <p:cNvSpPr txBox="1"/>
          <p:nvPr/>
        </p:nvSpPr>
        <p:spPr>
          <a:xfrm>
            <a:off x="969449" y="3548051"/>
            <a:ext cx="6421951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altLang="zh-CN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books = new Book[10];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int i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books[i] = new Book("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西游记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en-US" sz="2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VS LinkedList(4)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1304121"/>
            <a:ext cx="8458200" cy="54014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//</a:t>
            </a:r>
            <a:r>
              <a:rPr lang="zh-CN" altLang="en-US" sz="2000" b="1" smtClean="0">
                <a:latin typeface="Courier New" pitchFamily="49" charset="0"/>
                <a:ea typeface="宋体" charset="-122"/>
              </a:rPr>
              <a:t>返回一个数组，每个元素为</a:t>
            </a:r>
            <a:r>
              <a:rPr lang="en-US" altLang="zh-CN" sz="2000" b="1" smtClean="0">
                <a:latin typeface="Courier New" pitchFamily="49" charset="0"/>
                <a:ea typeface="宋体" charset="-122"/>
              </a:rPr>
              <a:t>0</a:t>
            </a:r>
            <a:r>
              <a:rPr lang="zh-CN" altLang="en-US" sz="2000" b="1" smtClean="0">
                <a:latin typeface="Courier New" pitchFamily="49" charset="0"/>
                <a:ea typeface="宋体" charset="-122"/>
              </a:rPr>
              <a:t>～</a:t>
            </a:r>
            <a:r>
              <a:rPr lang="en-US" altLang="zh-CN" sz="2000" b="1" smtClean="0">
                <a:latin typeface="Courier New" pitchFamily="49" charset="0"/>
                <a:ea typeface="宋体" charset="-122"/>
              </a:rPr>
              <a:t>length-1</a:t>
            </a:r>
            <a:r>
              <a:rPr lang="zh-CN" altLang="en-US" sz="2000" b="1" smtClean="0">
                <a:latin typeface="Courier New" pitchFamily="49" charset="0"/>
                <a:ea typeface="宋体" charset="-122"/>
              </a:rPr>
              <a:t>之间的随机数，且不重复</a:t>
            </a:r>
            <a:endParaRPr lang="en-NZ" altLang="zh-CN" sz="2000" b="1" smtClean="0">
              <a:latin typeface="Courier New" pitchFamily="49" charset="0"/>
              <a:ea typeface="宋体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private static int[] getIndices (int length)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Random random = new Random();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ArrayList&lt;Integer&gt; integers = new ArrayList&lt;&gt;();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int[] indices = new int[length];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for (int i=0; i&lt;length; i++)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integers.add</a:t>
            </a:r>
            <a:r>
              <a:rPr lang="en-NZ" altLang="zh-CN" b="1" smtClean="0">
                <a:latin typeface="Courier New" pitchFamily="49" charset="0"/>
                <a:ea typeface="宋体" charset="-122"/>
              </a:rPr>
              <a:t>(random.nextInt(i+1), new Integer(i));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for (int i=0; i&lt;length; i++)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indices[i] = integers.get(i);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return indices;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14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集合框架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9124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List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8226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Set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38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Map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1664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Utilities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7848600" cy="4953000"/>
          </a:xfrm>
        </p:spPr>
        <p:txBody>
          <a:bodyPr/>
          <a:lstStyle/>
          <a:p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：数学中集合概念的抽象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无重复元素</a:t>
            </a:r>
            <a:endParaRPr lang="en-US" altLang="zh-CN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无序，不记录每个元素添加的先后顺序</a:t>
            </a:r>
            <a:endParaRPr lang="en-US" altLang="zh-CN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659563" y="2549526"/>
            <a:ext cx="2232025" cy="2020888"/>
            <a:chOff x="2290" y="2598"/>
            <a:chExt cx="1180" cy="1273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290" y="2931"/>
              <a:ext cx="1180" cy="9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add</a:t>
              </a:r>
              <a:r>
                <a:rPr lang="en-US" altLang="zh-CN" sz="1300">
                  <a:ea typeface="宋体" charset="-122"/>
                </a:rPr>
                <a:t>(E):boolean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remove</a:t>
              </a:r>
              <a:r>
                <a:rPr lang="en-US" altLang="zh-CN" sz="1300">
                  <a:ea typeface="宋体" charset="-122"/>
                </a:rPr>
                <a:t>(Object):boolean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contains</a:t>
              </a:r>
              <a:r>
                <a:rPr lang="en-US" altLang="zh-CN" sz="1300">
                  <a:ea typeface="宋体" charset="-122"/>
                </a:rPr>
                <a:t>(Object):boolean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isEmpty</a:t>
              </a:r>
              <a:r>
                <a:rPr lang="en-US" altLang="zh-CN" sz="1300">
                  <a:ea typeface="宋体" charset="-122"/>
                </a:rPr>
                <a:t>():boolean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size</a:t>
              </a:r>
              <a:r>
                <a:rPr lang="en-US" altLang="zh-CN" sz="1300">
                  <a:ea typeface="宋体" charset="-122"/>
                </a:rPr>
                <a:t>():int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iterator</a:t>
              </a:r>
              <a:r>
                <a:rPr lang="en-US" altLang="zh-CN" sz="1300">
                  <a:ea typeface="宋体" charset="-122"/>
                </a:rPr>
                <a:t>():Iterator&lt;E&gt;</a:t>
              </a:r>
              <a:r>
                <a:rPr lang="en-NZ" altLang="zh-CN" sz="1300">
                  <a:ea typeface="宋体" charset="-122"/>
                </a:rPr>
                <a:t> etc…</a:t>
              </a:r>
              <a:endParaRPr lang="en-US" altLang="zh-CN" sz="1300">
                <a:ea typeface="宋体" charset="-122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90" y="2598"/>
              <a:ext cx="1180" cy="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NZ" altLang="zh-CN" sz="1200">
                  <a:ea typeface="宋体" charset="-122"/>
                </a:rPr>
                <a:t>&lt;&lt;interface&gt;&gt;</a:t>
              </a:r>
              <a:endParaRPr lang="en-US" altLang="zh-CN" sz="1200">
                <a:ea typeface="宋体" charset="-122"/>
              </a:endParaRPr>
            </a:p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Set&lt;E&gt;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3924300" y="2990850"/>
            <a:ext cx="2520950" cy="1301750"/>
            <a:chOff x="2472" y="1884"/>
            <a:chExt cx="1588" cy="820"/>
          </a:xfrm>
        </p:grpSpPr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264" y="1953"/>
              <a:ext cx="796" cy="745"/>
            </a:xfrm>
            <a:custGeom>
              <a:avLst/>
              <a:gdLst>
                <a:gd name="T0" fmla="*/ 46 w 1020"/>
                <a:gd name="T1" fmla="*/ 62 h 955"/>
                <a:gd name="T2" fmla="*/ 201 w 1020"/>
                <a:gd name="T3" fmla="*/ 5 h 955"/>
                <a:gd name="T4" fmla="*/ 439 w 1020"/>
                <a:gd name="T5" fmla="*/ 90 h 955"/>
                <a:gd name="T6" fmla="*/ 460 w 1020"/>
                <a:gd name="T7" fmla="*/ 306 h 955"/>
                <a:gd name="T8" fmla="*/ 287 w 1020"/>
                <a:gd name="T9" fmla="*/ 435 h 955"/>
                <a:gd name="T10" fmla="*/ 72 w 1020"/>
                <a:gd name="T11" fmla="*/ 413 h 955"/>
                <a:gd name="T12" fmla="*/ 7 w 1020"/>
                <a:gd name="T13" fmla="*/ 285 h 955"/>
                <a:gd name="T14" fmla="*/ 29 w 1020"/>
                <a:gd name="T15" fmla="*/ 156 h 955"/>
                <a:gd name="T16" fmla="*/ 46 w 1020"/>
                <a:gd name="T17" fmla="*/ 62 h 9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0"/>
                <a:gd name="T28" fmla="*/ 0 h 955"/>
                <a:gd name="T29" fmla="*/ 1020 w 1020"/>
                <a:gd name="T30" fmla="*/ 955 h 9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0" h="955">
                  <a:moveTo>
                    <a:pt x="96" y="130"/>
                  </a:moveTo>
                  <a:cubicBezTo>
                    <a:pt x="156" y="77"/>
                    <a:pt x="285" y="0"/>
                    <a:pt x="423" y="10"/>
                  </a:cubicBezTo>
                  <a:cubicBezTo>
                    <a:pt x="561" y="20"/>
                    <a:pt x="831" y="85"/>
                    <a:pt x="922" y="191"/>
                  </a:cubicBezTo>
                  <a:cubicBezTo>
                    <a:pt x="1013" y="297"/>
                    <a:pt x="1020" y="524"/>
                    <a:pt x="967" y="645"/>
                  </a:cubicBezTo>
                  <a:cubicBezTo>
                    <a:pt x="914" y="766"/>
                    <a:pt x="740" y="879"/>
                    <a:pt x="604" y="917"/>
                  </a:cubicBezTo>
                  <a:cubicBezTo>
                    <a:pt x="468" y="955"/>
                    <a:pt x="249" y="925"/>
                    <a:pt x="151" y="872"/>
                  </a:cubicBezTo>
                  <a:cubicBezTo>
                    <a:pt x="53" y="819"/>
                    <a:pt x="30" y="691"/>
                    <a:pt x="15" y="600"/>
                  </a:cubicBezTo>
                  <a:cubicBezTo>
                    <a:pt x="0" y="509"/>
                    <a:pt x="47" y="406"/>
                    <a:pt x="60" y="328"/>
                  </a:cubicBezTo>
                  <a:cubicBezTo>
                    <a:pt x="73" y="250"/>
                    <a:pt x="36" y="183"/>
                    <a:pt x="96" y="13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472" y="1927"/>
              <a:ext cx="8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remove(c)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  <a:sym typeface="Wingdings" pitchFamily="2" charset="2"/>
                </a:rPr>
                <a:t>true</a:t>
              </a:r>
              <a:endParaRPr lang="en-US" altLang="zh-CN" sz="1600" b="1" i="1">
                <a:ea typeface="宋体" charset="-122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429" y="2426"/>
              <a:ext cx="132" cy="133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697" y="2063"/>
              <a:ext cx="132" cy="133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422" y="2111"/>
              <a:ext cx="132" cy="1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3697" y="2335"/>
              <a:ext cx="132" cy="133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d</a:t>
              </a:r>
            </a:p>
          </p:txBody>
        </p:sp>
        <p:sp>
          <p:nvSpPr>
            <p:cNvPr id="18" name="Arc 23"/>
            <p:cNvSpPr>
              <a:spLocks/>
            </p:cNvSpPr>
            <p:nvPr/>
          </p:nvSpPr>
          <p:spPr bwMode="auto">
            <a:xfrm rot="10800000" flipH="1" flipV="1">
              <a:off x="3286" y="1884"/>
              <a:ext cx="22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472" y="2338"/>
              <a:ext cx="8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remove(x)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  <a:sym typeface="Wingdings" pitchFamily="2" charset="2"/>
                </a:rPr>
                <a:t>false</a:t>
              </a:r>
              <a:endParaRPr lang="en-US" altLang="zh-CN" sz="1600" b="1" i="1">
                <a:ea typeface="宋体" charset="-122"/>
              </a:endParaRPr>
            </a:p>
          </p:txBody>
        </p:sp>
      </p:grpSp>
      <p:grpSp>
        <p:nvGrpSpPr>
          <p:cNvPr id="20" name="Group 44"/>
          <p:cNvGrpSpPr>
            <a:grpSpLocks/>
          </p:cNvGrpSpPr>
          <p:nvPr/>
        </p:nvGrpSpPr>
        <p:grpSpPr bwMode="auto">
          <a:xfrm>
            <a:off x="900113" y="2992438"/>
            <a:ext cx="2376487" cy="1300162"/>
            <a:chOff x="567" y="1885"/>
            <a:chExt cx="1497" cy="819"/>
          </a:xfrm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156" y="1933"/>
              <a:ext cx="796" cy="745"/>
            </a:xfrm>
            <a:custGeom>
              <a:avLst/>
              <a:gdLst>
                <a:gd name="T0" fmla="*/ 46 w 1020"/>
                <a:gd name="T1" fmla="*/ 62 h 955"/>
                <a:gd name="T2" fmla="*/ 201 w 1020"/>
                <a:gd name="T3" fmla="*/ 5 h 955"/>
                <a:gd name="T4" fmla="*/ 439 w 1020"/>
                <a:gd name="T5" fmla="*/ 90 h 955"/>
                <a:gd name="T6" fmla="*/ 460 w 1020"/>
                <a:gd name="T7" fmla="*/ 306 h 955"/>
                <a:gd name="T8" fmla="*/ 287 w 1020"/>
                <a:gd name="T9" fmla="*/ 435 h 955"/>
                <a:gd name="T10" fmla="*/ 72 w 1020"/>
                <a:gd name="T11" fmla="*/ 413 h 955"/>
                <a:gd name="T12" fmla="*/ 7 w 1020"/>
                <a:gd name="T13" fmla="*/ 285 h 955"/>
                <a:gd name="T14" fmla="*/ 29 w 1020"/>
                <a:gd name="T15" fmla="*/ 156 h 955"/>
                <a:gd name="T16" fmla="*/ 46 w 1020"/>
                <a:gd name="T17" fmla="*/ 62 h 9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0"/>
                <a:gd name="T28" fmla="*/ 0 h 955"/>
                <a:gd name="T29" fmla="*/ 1020 w 1020"/>
                <a:gd name="T30" fmla="*/ 955 h 9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0" h="955">
                  <a:moveTo>
                    <a:pt x="96" y="130"/>
                  </a:moveTo>
                  <a:cubicBezTo>
                    <a:pt x="156" y="77"/>
                    <a:pt x="285" y="0"/>
                    <a:pt x="423" y="10"/>
                  </a:cubicBezTo>
                  <a:cubicBezTo>
                    <a:pt x="561" y="20"/>
                    <a:pt x="831" y="85"/>
                    <a:pt x="922" y="191"/>
                  </a:cubicBezTo>
                  <a:cubicBezTo>
                    <a:pt x="1013" y="297"/>
                    <a:pt x="1020" y="524"/>
                    <a:pt x="967" y="645"/>
                  </a:cubicBezTo>
                  <a:cubicBezTo>
                    <a:pt x="914" y="766"/>
                    <a:pt x="740" y="879"/>
                    <a:pt x="604" y="917"/>
                  </a:cubicBezTo>
                  <a:cubicBezTo>
                    <a:pt x="468" y="955"/>
                    <a:pt x="249" y="925"/>
                    <a:pt x="151" y="872"/>
                  </a:cubicBezTo>
                  <a:cubicBezTo>
                    <a:pt x="53" y="819"/>
                    <a:pt x="30" y="691"/>
                    <a:pt x="15" y="600"/>
                  </a:cubicBezTo>
                  <a:cubicBezTo>
                    <a:pt x="0" y="509"/>
                    <a:pt x="47" y="406"/>
                    <a:pt x="60" y="328"/>
                  </a:cubicBezTo>
                  <a:cubicBezTo>
                    <a:pt x="73" y="250"/>
                    <a:pt x="36" y="183"/>
                    <a:pt x="96" y="13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567" y="1885"/>
              <a:ext cx="58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add(x)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true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338" y="2024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1565" y="2069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247" y="2296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1494" y="2434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d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746" y="2251"/>
              <a:ext cx="133" cy="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x</a:t>
              </a:r>
            </a:p>
          </p:txBody>
        </p:sp>
        <p:sp>
          <p:nvSpPr>
            <p:cNvPr id="28" name="Arc 18"/>
            <p:cNvSpPr>
              <a:spLocks/>
            </p:cNvSpPr>
            <p:nvPr/>
          </p:nvSpPr>
          <p:spPr bwMode="auto">
            <a:xfrm flipH="1">
              <a:off x="1838" y="2026"/>
              <a:ext cx="226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67" y="2338"/>
              <a:ext cx="58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add(b)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false</a:t>
              </a:r>
            </a:p>
          </p:txBody>
        </p:sp>
      </p:grpSp>
      <p:grpSp>
        <p:nvGrpSpPr>
          <p:cNvPr id="30" name="Group 45"/>
          <p:cNvGrpSpPr>
            <a:grpSpLocks/>
          </p:cNvGrpSpPr>
          <p:nvPr/>
        </p:nvGrpSpPr>
        <p:grpSpPr bwMode="auto">
          <a:xfrm>
            <a:off x="889000" y="4797425"/>
            <a:ext cx="3035300" cy="1325563"/>
            <a:chOff x="560" y="3022"/>
            <a:chExt cx="1912" cy="835"/>
          </a:xfrm>
        </p:grpSpPr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1416" y="3112"/>
              <a:ext cx="796" cy="745"/>
            </a:xfrm>
            <a:custGeom>
              <a:avLst/>
              <a:gdLst>
                <a:gd name="T0" fmla="*/ 46 w 1020"/>
                <a:gd name="T1" fmla="*/ 62 h 955"/>
                <a:gd name="T2" fmla="*/ 201 w 1020"/>
                <a:gd name="T3" fmla="*/ 5 h 955"/>
                <a:gd name="T4" fmla="*/ 439 w 1020"/>
                <a:gd name="T5" fmla="*/ 90 h 955"/>
                <a:gd name="T6" fmla="*/ 460 w 1020"/>
                <a:gd name="T7" fmla="*/ 306 h 955"/>
                <a:gd name="T8" fmla="*/ 287 w 1020"/>
                <a:gd name="T9" fmla="*/ 435 h 955"/>
                <a:gd name="T10" fmla="*/ 72 w 1020"/>
                <a:gd name="T11" fmla="*/ 413 h 955"/>
                <a:gd name="T12" fmla="*/ 7 w 1020"/>
                <a:gd name="T13" fmla="*/ 285 h 955"/>
                <a:gd name="T14" fmla="*/ 29 w 1020"/>
                <a:gd name="T15" fmla="*/ 156 h 955"/>
                <a:gd name="T16" fmla="*/ 46 w 1020"/>
                <a:gd name="T17" fmla="*/ 62 h 9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0"/>
                <a:gd name="T28" fmla="*/ 0 h 955"/>
                <a:gd name="T29" fmla="*/ 1020 w 1020"/>
                <a:gd name="T30" fmla="*/ 955 h 9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0" h="955">
                  <a:moveTo>
                    <a:pt x="96" y="130"/>
                  </a:moveTo>
                  <a:cubicBezTo>
                    <a:pt x="156" y="77"/>
                    <a:pt x="285" y="0"/>
                    <a:pt x="423" y="10"/>
                  </a:cubicBezTo>
                  <a:cubicBezTo>
                    <a:pt x="561" y="20"/>
                    <a:pt x="831" y="85"/>
                    <a:pt x="922" y="191"/>
                  </a:cubicBezTo>
                  <a:cubicBezTo>
                    <a:pt x="1013" y="297"/>
                    <a:pt x="1020" y="524"/>
                    <a:pt x="967" y="645"/>
                  </a:cubicBezTo>
                  <a:cubicBezTo>
                    <a:pt x="914" y="766"/>
                    <a:pt x="740" y="879"/>
                    <a:pt x="604" y="917"/>
                  </a:cubicBezTo>
                  <a:cubicBezTo>
                    <a:pt x="468" y="955"/>
                    <a:pt x="249" y="925"/>
                    <a:pt x="151" y="872"/>
                  </a:cubicBezTo>
                  <a:cubicBezTo>
                    <a:pt x="53" y="819"/>
                    <a:pt x="30" y="691"/>
                    <a:pt x="15" y="600"/>
                  </a:cubicBezTo>
                  <a:cubicBezTo>
                    <a:pt x="0" y="509"/>
                    <a:pt x="47" y="406"/>
                    <a:pt x="60" y="328"/>
                  </a:cubicBezTo>
                  <a:cubicBezTo>
                    <a:pt x="73" y="250"/>
                    <a:pt x="36" y="183"/>
                    <a:pt x="96" y="13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60" y="3063"/>
              <a:ext cx="81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contains(e) 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true</a:t>
              </a: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2096" y="3158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2278" y="302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600" b="1">
                  <a:ea typeface="宋体" charset="-122"/>
                </a:rPr>
                <a:t>?</a:t>
              </a: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561" y="3475"/>
              <a:ext cx="8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contains(x)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  <a:sym typeface="Wingdings" pitchFamily="2" charset="2"/>
                </a:rPr>
                <a:t>false</a:t>
              </a:r>
              <a:endParaRPr lang="en-US" altLang="zh-CN" sz="1600" b="1" i="1">
                <a:ea typeface="宋体" charset="-122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1552" y="3249"/>
              <a:ext cx="135" cy="136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1824" y="3203"/>
              <a:ext cx="135" cy="136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506" y="3521"/>
              <a:ext cx="135" cy="136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779" y="3611"/>
              <a:ext cx="135" cy="136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d</a:t>
              </a: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2005" y="3385"/>
              <a:ext cx="135" cy="136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e</a:t>
              </a:r>
            </a:p>
          </p:txBody>
        </p:sp>
      </p:grpSp>
      <p:grpSp>
        <p:nvGrpSpPr>
          <p:cNvPr id="41" name="Group 46"/>
          <p:cNvGrpSpPr>
            <a:grpSpLocks/>
          </p:cNvGrpSpPr>
          <p:nvPr/>
        </p:nvGrpSpPr>
        <p:grpSpPr bwMode="auto">
          <a:xfrm>
            <a:off x="4067175" y="4792663"/>
            <a:ext cx="1292225" cy="1373187"/>
            <a:chOff x="2562" y="3019"/>
            <a:chExt cx="814" cy="865"/>
          </a:xfrm>
        </p:grpSpPr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562" y="3019"/>
              <a:ext cx="8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isEmpty()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  <a:sym typeface="Wingdings" pitchFamily="2" charset="2"/>
                </a:rPr>
                <a:t>false</a:t>
              </a:r>
              <a:endParaRPr lang="en-US" altLang="zh-CN" sz="1600" b="1" i="1">
                <a:ea typeface="宋体" charset="-122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2562" y="3518"/>
              <a:ext cx="59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size()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  <a:sym typeface="Wingdings" pitchFamily="2" charset="2"/>
                </a:rPr>
                <a:t>5</a:t>
              </a:r>
              <a:endParaRPr lang="en-US" altLang="zh-CN" sz="1600" b="1" i="1">
                <a:ea typeface="宋体" charset="-122"/>
              </a:endParaRPr>
            </a:p>
          </p:txBody>
        </p:sp>
      </p:grpSp>
      <p:grpSp>
        <p:nvGrpSpPr>
          <p:cNvPr id="44" name="Group 38"/>
          <p:cNvGrpSpPr>
            <a:grpSpLocks/>
          </p:cNvGrpSpPr>
          <p:nvPr/>
        </p:nvGrpSpPr>
        <p:grpSpPr bwMode="auto">
          <a:xfrm>
            <a:off x="6877050" y="5140325"/>
            <a:ext cx="1798638" cy="1260475"/>
            <a:chOff x="4059" y="2326"/>
            <a:chExt cx="1179" cy="794"/>
          </a:xfrm>
        </p:grpSpPr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059" y="2659"/>
              <a:ext cx="1179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+</a:t>
              </a:r>
              <a:r>
                <a:rPr lang="en-NZ" altLang="zh-CN" sz="1300">
                  <a:solidFill>
                    <a:srgbClr val="0033CC"/>
                  </a:solidFill>
                  <a:ea typeface="宋体" charset="-122"/>
                </a:rPr>
                <a:t>first</a:t>
              </a:r>
              <a:r>
                <a:rPr lang="en-NZ" altLang="zh-CN" sz="1300">
                  <a:ea typeface="宋体" charset="-122"/>
                </a:rPr>
                <a:t>():E</a:t>
              </a:r>
            </a:p>
            <a:p>
              <a:pPr algn="l">
                <a:spcBef>
                  <a:spcPts val="0"/>
                </a:spcBef>
                <a:buNone/>
              </a:pPr>
              <a:r>
                <a:rPr lang="en-NZ" altLang="zh-CN" sz="1300">
                  <a:ea typeface="宋体" charset="-122"/>
                </a:rPr>
                <a:t>+</a:t>
              </a:r>
              <a:r>
                <a:rPr lang="en-NZ" altLang="zh-CN" sz="1300">
                  <a:solidFill>
                    <a:srgbClr val="0033CC"/>
                  </a:solidFill>
                  <a:ea typeface="宋体" charset="-122"/>
                </a:rPr>
                <a:t>last</a:t>
              </a:r>
              <a:r>
                <a:rPr lang="en-NZ" altLang="zh-CN" sz="1300">
                  <a:ea typeface="宋体" charset="-122"/>
                </a:rPr>
                <a:t>():E</a:t>
              </a:r>
              <a:endParaRPr lang="en-US" altLang="zh-CN" sz="1300">
                <a:ea typeface="宋体" charset="-122"/>
              </a:endParaRPr>
            </a:p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etc…</a:t>
              </a:r>
              <a:endParaRPr lang="en-US" altLang="zh-CN" sz="1300">
                <a:ea typeface="宋体" charset="-122"/>
              </a:endParaRPr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059" y="2326"/>
              <a:ext cx="1179" cy="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NZ" altLang="zh-CN" sz="1200">
                  <a:ea typeface="宋体" charset="-122"/>
                </a:rPr>
                <a:t>&lt;&lt;interface&gt;&gt;</a:t>
              </a:r>
              <a:endParaRPr lang="en-US" altLang="zh-CN" sz="1200">
                <a:ea typeface="宋体" charset="-122"/>
              </a:endParaRPr>
            </a:p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SortedSet&lt;E&gt;</a:t>
              </a:r>
            </a:p>
          </p:txBody>
        </p:sp>
      </p:grpSp>
      <p:sp>
        <p:nvSpPr>
          <p:cNvPr id="47" name="AutoShape 41"/>
          <p:cNvSpPr>
            <a:spLocks noChangeArrowheads="1"/>
          </p:cNvSpPr>
          <p:nvPr/>
        </p:nvSpPr>
        <p:spPr bwMode="auto">
          <a:xfrm>
            <a:off x="7669213" y="4565650"/>
            <a:ext cx="215900" cy="1873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cxnSp>
        <p:nvCxnSpPr>
          <p:cNvPr id="48" name="AutoShape 42"/>
          <p:cNvCxnSpPr>
            <a:cxnSpLocks noChangeShapeType="1"/>
            <a:stCxn id="46" idx="0"/>
            <a:endCxn id="47" idx="3"/>
          </p:cNvCxnSpPr>
          <p:nvPr/>
        </p:nvCxnSpPr>
        <p:spPr bwMode="auto">
          <a:xfrm flipV="1">
            <a:off x="7776369" y="4752975"/>
            <a:ext cx="794" cy="387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238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49149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来加速集合元素的查找、添加和移除操作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使用二叉树来加速集合元素的查找、添加和移除操作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3467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HashSet&lt;E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447800"/>
            <a:ext cx="73152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（稍后）来实现哈希表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只能添加不同的元素到集合中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集合元素的遍历顺序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57912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buNone/>
            </a:pPr>
            <a:r>
              <a:rPr lang="en-NZ" altLang="zh-CN" sz="1600" b="1" dirty="0" err="1" smtClean="0">
                <a:latin typeface="Courier New" pitchFamily="49" charset="0"/>
                <a:ea typeface="宋体" charset="-122"/>
              </a:rPr>
              <a:t>HashSet</a:t>
            </a:r>
            <a:r>
              <a:rPr lang="en-NZ" altLang="zh-CN" sz="1600" b="1" dirty="0" smtClean="0">
                <a:latin typeface="Courier New" pitchFamily="49" charset="0"/>
                <a:ea typeface="宋体" charset="-122"/>
              </a:rPr>
              <a:t>&lt;String</a:t>
            </a:r>
            <a:r>
              <a:rPr lang="en-NZ" altLang="zh-CN" sz="1600" b="1" dirty="0">
                <a:latin typeface="Courier New" pitchFamily="49" charset="0"/>
                <a:ea typeface="宋体" charset="-122"/>
              </a:rPr>
              <a:t>&gt; words = new </a:t>
            </a:r>
            <a:r>
              <a:rPr lang="en-NZ" altLang="zh-CN" sz="1600" b="1" dirty="0" err="1">
                <a:latin typeface="Courier New" pitchFamily="49" charset="0"/>
                <a:ea typeface="宋体" charset="-122"/>
              </a:rPr>
              <a:t>HashSet</a:t>
            </a:r>
            <a:r>
              <a:rPr lang="en-NZ" altLang="zh-CN" sz="1600" b="1" dirty="0">
                <a:latin typeface="Courier New" pitchFamily="49" charset="0"/>
                <a:ea typeface="宋体" charset="-122"/>
              </a:rPr>
              <a:t>&lt;String&gt;();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("Bats");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("Ants");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("Crabs");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</a:t>
            </a:r>
            <a:r>
              <a:rPr lang="en-NZ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("Ants");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</a:t>
            </a: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words.size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());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>
                <a:latin typeface="Courier New" pitchFamily="49" charset="0"/>
                <a:ea typeface="宋体" charset="-122"/>
              </a:rPr>
              <a:t>for (String word : words)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>
                <a:latin typeface="Courier New" pitchFamily="49" charset="0"/>
                <a:ea typeface="宋体" charset="-122"/>
              </a:rPr>
              <a:t>   </a:t>
            </a: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(word);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029200" y="5486400"/>
            <a:ext cx="866775" cy="519112"/>
            <a:chOff x="2607" y="3466"/>
            <a:chExt cx="546" cy="327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880" y="3466"/>
              <a:ext cx="2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NZ" altLang="zh-CN" sz="2800" b="1">
                  <a:solidFill>
                    <a:srgbClr val="FF7A00"/>
                  </a:solidFill>
                  <a:ea typeface="宋体" charset="-122"/>
                </a:rPr>
                <a:t>?</a:t>
              </a:r>
              <a:endParaRPr lang="en-US" altLang="zh-CN" sz="2800" b="1">
                <a:solidFill>
                  <a:srgbClr val="FF7A00"/>
                </a:solidFill>
                <a:ea typeface="宋体" charset="-122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2607" y="3657"/>
              <a:ext cx="31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56337" y="3581400"/>
            <a:ext cx="27352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9100" indent="-419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>
                <a:latin typeface="Tahoma" pitchFamily="34" charset="0"/>
                <a:ea typeface="宋体" charset="-122"/>
              </a:rPr>
              <a:t>Bats, Ants, Crabs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>
                <a:latin typeface="Tahoma" pitchFamily="34" charset="0"/>
                <a:ea typeface="宋体" charset="-122"/>
              </a:rPr>
              <a:t>Ants, Bats, Crabs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>
                <a:latin typeface="Tahoma" pitchFamily="34" charset="0"/>
                <a:ea typeface="宋体" charset="-122"/>
              </a:rPr>
              <a:t>Crabs, Bats, Ants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>
                <a:latin typeface="Tahoma" pitchFamily="34" charset="0"/>
                <a:ea typeface="宋体" charset="-122"/>
              </a:rPr>
              <a:t>Nondeterministic</a:t>
            </a:r>
            <a:endParaRPr kumimoji="1" lang="en-US" altLang="zh-CN" sz="2000">
              <a:latin typeface="Tahoma" pitchFamily="34" charset="0"/>
              <a:ea typeface="宋体" charset="-122"/>
            </a:endParaRPr>
          </a:p>
        </p:txBody>
      </p:sp>
      <p:sp>
        <p:nvSpPr>
          <p:cNvPr id="17" name="AutoShape 26"/>
          <p:cNvSpPr>
            <a:spLocks/>
          </p:cNvSpPr>
          <p:nvPr/>
        </p:nvSpPr>
        <p:spPr bwMode="auto">
          <a:xfrm>
            <a:off x="5354638" y="4343400"/>
            <a:ext cx="360362" cy="400110"/>
          </a:xfrm>
          <a:prstGeom prst="borderCallout1">
            <a:avLst>
              <a:gd name="adj1" fmla="val 34616"/>
              <a:gd name="adj2" fmla="val -21144"/>
              <a:gd name="adj3" fmla="val 188463"/>
              <a:gd name="adj4" fmla="val -20044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3</a:t>
            </a:r>
            <a:endParaRPr lang="en-US" altLang="zh-CN" sz="2000" b="1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8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SpellCheck.java(1)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6106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import java.util.*;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import java.io.*;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public class SpellCheck {        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p</a:t>
            </a:r>
            <a:r>
              <a:rPr lang="en-NZ" altLang="zh-CN" b="1">
                <a:latin typeface="Courier New" pitchFamily="49" charset="0"/>
                <a:ea typeface="宋体" charset="-122"/>
              </a:rPr>
              <a:t>ublic static void main(String[] args) throws Exception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ts val="600"/>
              </a:spcBef>
              <a:buNone/>
            </a:pPr>
            <a:endParaRPr lang="en-NZ" altLang="zh-CN" sz="2000" b="1">
              <a:latin typeface="Courier New" pitchFamily="49" charset="0"/>
              <a:ea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S</a:t>
            </a:r>
            <a:r>
              <a:rPr lang="en-NZ" altLang="zh-CN" b="1">
                <a:latin typeface="Courier New" pitchFamily="49" charset="0"/>
                <a:ea typeface="宋体" charset="-122"/>
              </a:rPr>
              <a:t>et&lt;String&gt; dictionaryWords = readWords("words.txt");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Set&lt;String&gt; documentWords = readWords("1.txt");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for(String word : documentWords) {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    if(!dictionaryWords.contains(word))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           System.out.println(word);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}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0615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SpellCheck.java(2)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1466195"/>
            <a:ext cx="8610600" cy="49398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/* </a:t>
            </a:r>
            <a:r>
              <a:rPr lang="en-NZ" altLang="zh-CN" sz="2000" b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Reads all words from a file. </a:t>
            </a:r>
          </a:p>
          <a:p>
            <a:pPr>
              <a:spcBef>
                <a:spcPts val="0"/>
              </a:spcBef>
              <a:buNone/>
            </a:pPr>
            <a:r>
              <a:rPr lang="en-NZ" altLang="zh-CN" sz="2000" b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NZ" altLang="zh-CN" sz="2000" b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     Return a set with all lowercased words in the file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smtClean="0">
                <a:latin typeface="Courier New" pitchFamily="49" charset="0"/>
                <a:ea typeface="宋体" charset="-122"/>
              </a:rPr>
              <a:t>*/</a:t>
            </a:r>
            <a:endParaRPr lang="en-NZ" altLang="zh-CN" sz="2000" b="1" smtClean="0">
              <a:latin typeface="Courier New" pitchFamily="49" charset="0"/>
              <a:ea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public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static Set&lt;String&gt; readWords(String filename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                   throws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Exception {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Set&lt;String&gt; words = new HashSet&lt;String&gt;();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Scanner in = new Scanner(new File(filename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));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// </a:t>
            </a:r>
            <a:r>
              <a:rPr lang="en-NZ" altLang="zh-CN" sz="2000" b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Use any character other than a-z or A-Z as delimiters</a:t>
            </a:r>
            <a:endParaRPr lang="en-NZ" altLang="zh-CN" sz="2000" b="1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in.useDelimiter("[^a-zA-Z]+");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while(in.hasNext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())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    words.add(in.next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().toLowerCase());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return words;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5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的效率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68658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插入、删除和查询操作效率高，常量时间复杂度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200" y="2780943"/>
            <a:ext cx="8229600" cy="2400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sz="2000" b="1" smtClean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int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length = 10000;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HashSet&lt;Integer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&gt; set = new HashSet&lt;Integer&gt; 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long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t1, t2;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for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(int i=0; i&lt;length; i++) 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        set.add(new Integer(i));</a:t>
            </a:r>
            <a:endParaRPr lang="en-NZ" altLang="zh-CN" sz="2000" b="1" smtClean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的效率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1568043"/>
            <a:ext cx="8458200" cy="437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Random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random = new Random();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t1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= System.nanoTime();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for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(int i = 0; i &lt; length; i++) {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int e = random.nextInt(length);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set.contains(new Integer(e));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}</a:t>
            </a:r>
            <a:endParaRPr lang="en-NZ" altLang="zh-CN" sz="2000" b="1">
              <a:latin typeface="Courier New" pitchFamily="49" charset="0"/>
              <a:ea typeface="宋体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t2 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= System.nanoTime();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System.out.println(set.getClass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());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("For length = " + length);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("Average query time = " + </a:t>
            </a:r>
            <a:endParaRPr lang="en-NZ" altLang="zh-CN" sz="2000" b="1" smtClean="0">
              <a:latin typeface="Courier New" pitchFamily="49" charset="0"/>
              <a:ea typeface="宋体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NZ" altLang="zh-CN" sz="2000" b="1" smtClean="0">
                <a:latin typeface="Courier New" pitchFamily="49" charset="0"/>
                <a:ea typeface="宋体" charset="-122"/>
              </a:rPr>
              <a:t>                     (</a:t>
            </a:r>
            <a:r>
              <a:rPr lang="en-NZ" altLang="zh-CN" sz="2000" b="1">
                <a:latin typeface="Courier New" pitchFamily="49" charset="0"/>
                <a:ea typeface="宋体" charset="-122"/>
              </a:rPr>
              <a:t>t2-t1)/length + " ns");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NZ" altLang="zh-CN" sz="2000" b="1">
                <a:latin typeface="Courier New" pitchFamily="49" charset="0"/>
                <a:ea typeface="宋体" charset="-122"/>
              </a:rPr>
              <a:t>}</a:t>
            </a:r>
            <a:endParaRPr lang="en-NZ" altLang="zh-CN" sz="2000" b="1" smtClean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95800" y="5410200"/>
            <a:ext cx="3200876" cy="997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96000" indent="-396000">
              <a:spcBef>
                <a:spcPct val="10000"/>
              </a:spcBef>
              <a:buFont typeface="Arial" pitchFamily="34" charset="0"/>
              <a:buChar char="•"/>
            </a:pPr>
            <a:r>
              <a:rPr kumimoji="1" lang="zh-CN" altLang="en-US" sz="2800" b="1" smtClean="0">
                <a:solidFill>
                  <a:srgbClr val="FF0000"/>
                </a:solidFill>
                <a:ea typeface="宋体" charset="-122"/>
              </a:rPr>
              <a:t>与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ArrayList</a:t>
            </a:r>
            <a:r>
              <a:rPr kumimoji="1" lang="zh-CN" altLang="en-US" sz="2800" b="1" smtClean="0">
                <a:solidFill>
                  <a:srgbClr val="FF0000"/>
                </a:solidFill>
                <a:ea typeface="宋体" charset="-122"/>
              </a:rPr>
              <a:t>相比</a:t>
            </a:r>
            <a:endParaRPr kumimoji="1" lang="en-US" altLang="zh-CN" sz="2800" b="1" smtClean="0">
              <a:solidFill>
                <a:srgbClr val="FF0000"/>
              </a:solidFill>
              <a:ea typeface="宋体" charset="-122"/>
            </a:endParaRPr>
          </a:p>
          <a:p>
            <a:pPr marL="396000" indent="-396000">
              <a:spcBef>
                <a:spcPct val="10000"/>
              </a:spcBef>
              <a:buFont typeface="Arial" pitchFamily="34" charset="0"/>
              <a:buChar char="•"/>
            </a:pPr>
            <a:r>
              <a:rPr kumimoji="1" lang="zh-CN" altLang="en-US" sz="2800" b="1" smtClean="0">
                <a:solidFill>
                  <a:srgbClr val="FF0000"/>
                </a:solidFill>
                <a:ea typeface="宋体" charset="-122"/>
              </a:rPr>
              <a:t>修改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length</a:t>
            </a:r>
            <a:r>
              <a:rPr kumimoji="1" lang="zh-CN" altLang="en-US" sz="2800" b="1" smtClean="0">
                <a:solidFill>
                  <a:srgbClr val="FF0000"/>
                </a:solidFill>
                <a:ea typeface="宋体" charset="-122"/>
              </a:rPr>
              <a:t>长度</a:t>
            </a:r>
          </a:p>
        </p:txBody>
      </p:sp>
    </p:spTree>
    <p:extLst>
      <p:ext uri="{BB962C8B-B14F-4D97-AF65-F5344CB8AC3E}">
        <p14:creationId xmlns:p14="http://schemas.microsoft.com/office/powerpoint/2010/main" val="20710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447800"/>
            <a:ext cx="7859713" cy="194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SzPct val="90000"/>
              <a:buFont typeface="Times New Roman" pitchFamily="18" charset="0"/>
              <a:buChar char="☺"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Hash: "From the French hatcher, 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means 'to chop'. "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ct val="30000"/>
              </a:spcBef>
              <a:buSzPct val="90000"/>
              <a:buFont typeface="Times New Roman" pitchFamily="18" charset="0"/>
              <a:buChar char="☺"/>
            </a:pP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hash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mix randomly or shuffle (To cut up, to slash or hack about; to mangle)</a:t>
            </a:r>
            <a:endParaRPr kumimoji="1" lang="en-US" altLang="zh-CN" sz="28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38575"/>
            <a:ext cx="1219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4612"/>
            <a:ext cx="23812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89412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362200" y="4799012"/>
            <a:ext cx="11430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2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mtClean="0"/>
              <a:t>对象数组的缺点</a:t>
            </a:r>
            <a:endParaRPr lang="en-US" altLang="zh-CN" dirty="0" smtClean="0"/>
          </a:p>
          <a:p>
            <a:pPr lvl="1"/>
            <a:r>
              <a:rPr lang="zh-CN" altLang="en-US" smtClean="0"/>
              <a:t>数组大小固定</a:t>
            </a:r>
            <a:endParaRPr lang="en-US" altLang="zh-CN" smtClean="0"/>
          </a:p>
          <a:p>
            <a:pPr lvl="1"/>
            <a:r>
              <a:rPr lang="zh-CN" altLang="en-US" smtClean="0"/>
              <a:t>数组元素类型相同</a:t>
            </a:r>
            <a:endParaRPr lang="en-US" altLang="zh-CN" smtClean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6914" y="3886200"/>
            <a:ext cx="2449286" cy="2438400"/>
          </a:xfrm>
          <a:prstGeom prst="rect">
            <a:avLst/>
          </a:prstGeom>
        </p:spPr>
      </p:pic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2552586"/>
            <a:ext cx="2664104" cy="400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（哈希表）使用一个数组和哈希函数来确定每个元素的索引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（哈希函数）</a:t>
            </a:r>
            <a:endParaRPr lang="en-US" altLang="zh-CN" sz="320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将一大堆数据压缩为一小坨数据，如一个整数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可以是一个函数或一个算法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输入数据不一定是整数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44850" y="3886200"/>
            <a:ext cx="2494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mtClean="0"/>
              <a:t>"Weijun Chen"</a:t>
            </a: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52800" y="24399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mtClean="0">
                <a:latin typeface="Times New Roman" pitchFamily="18" charset="0"/>
              </a:rPr>
              <a:t>2106882160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76375" y="4592638"/>
            <a:ext cx="4265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mtClean="0">
                <a:latin typeface="Courier New" pitchFamily="49" charset="0"/>
              </a:rPr>
              <a:t>cwj@tsinghua.edu.cn</a:t>
            </a:r>
            <a:endParaRPr lang="en-US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26434" y="3154363"/>
            <a:ext cx="2693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mtClean="0">
                <a:latin typeface="Vrinda" pitchFamily="2" charset="0"/>
              </a:rPr>
              <a:t>3012345678901</a:t>
            </a:r>
            <a:endParaRPr lang="en-US">
              <a:latin typeface="Vrinda" pitchFamily="2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54050" y="1600200"/>
            <a:ext cx="5486400" cy="4495800"/>
          </a:xfrm>
          <a:prstGeom prst="ellipse">
            <a:avLst/>
          </a:prstGeom>
          <a:noFill/>
          <a:ln w="50800">
            <a:solidFill>
              <a:srgbClr val="FF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445250" y="38862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58175" y="35702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/>
              <a:t>12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05575" y="3951288"/>
            <a:ext cx="143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>
                <a:solidFill>
                  <a:srgbClr val="FF7A00"/>
                </a:solidFill>
              </a:rPr>
              <a:t>hash</a:t>
            </a:r>
            <a:br>
              <a:rPr lang="en-US">
                <a:solidFill>
                  <a:srgbClr val="FF7A00"/>
                </a:solidFill>
              </a:rPr>
            </a:br>
            <a:r>
              <a:rPr lang="en-US">
                <a:solidFill>
                  <a:srgbClr val="FF7A00"/>
                </a:solidFill>
              </a:rPr>
              <a:t>function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5105400"/>
            <a:ext cx="3400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mtClean="0"/>
              <a:t>"Computer Science"</a:t>
            </a:r>
            <a:endParaRPr 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02" y="2209800"/>
            <a:ext cx="1575197" cy="23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通常包括两个步骤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采用多种技术（如映射、叠加、乘法、移位等），将输入的一大堆各种类型的数据转换为一个整数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将该整数映射为哈希表（即元素实际存放处）的一个下标。典型做法：将整数除以哈希表的长度，取余数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一个简单的例子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假设输入数据为姓名（字符串），哈希函数为：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取第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，算出其整数值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(a=0, b=1, ...)</a:t>
            </a:r>
          </a:p>
          <a:p>
            <a:pPr lvl="1">
              <a:spcBef>
                <a:spcPts val="12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将其除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取余数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 smtClean="0"/>
              <a:t>例如</a:t>
            </a:r>
            <a:endParaRPr lang="en-US" altLang="zh-CN" sz="3200" dirty="0" smtClean="0"/>
          </a:p>
          <a:p>
            <a:pPr lvl="1">
              <a:spcBef>
                <a:spcPts val="900"/>
              </a:spcBef>
              <a:spcAft>
                <a:spcPts val="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Bellers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-&gt; 11 -&gt; 11 % 6 = 5</a:t>
            </a:r>
          </a:p>
          <a:p>
            <a:pPr lvl="1">
              <a:spcBef>
                <a:spcPts val="900"/>
              </a:spcBef>
              <a:spcAft>
                <a:spcPts val="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"Mike"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(10 % 6) 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Handling Collisions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如果两个数据被映射到同一个下标？</a:t>
            </a:r>
            <a:endParaRPr lang="en-US" altLang="zh-CN" sz="3200" dirty="0" smtClean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4800600" cy="33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IC238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417647"/>
            <a:ext cx="2743200" cy="337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TreeSet&lt;E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371600"/>
            <a:ext cx="78486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集合元素有序（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sorted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）存放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以二叉树的形式存储，每个父结点最多两个子结点，左结点小，右结点大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1200"/>
              </a:spcBef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为了使用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，元素之间须是可以比较的，即相应类实现了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Comparable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</a:p>
        </p:txBody>
      </p:sp>
      <p:pic>
        <p:nvPicPr>
          <p:cNvPr id="15" name="图片 14" descr="未命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3601974"/>
            <a:ext cx="2895600" cy="241782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861800" y="4191000"/>
            <a:ext cx="396000" cy="461665"/>
            <a:chOff x="1219200" y="5382000"/>
            <a:chExt cx="396000" cy="461665"/>
          </a:xfrm>
        </p:grpSpPr>
        <p:sp>
          <p:nvSpPr>
            <p:cNvPr id="16" name="椭圆 15"/>
            <p:cNvSpPr/>
            <p:nvPr/>
          </p:nvSpPr>
          <p:spPr bwMode="auto">
            <a:xfrm>
              <a:off x="1219200" y="5410200"/>
              <a:ext cx="396000" cy="39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61646" y="5382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2432209"/>
            <a:ext cx="6400800" cy="221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buNone/>
            </a:pPr>
            <a:r>
              <a:rPr lang="en-NZ" altLang="zh-CN" sz="1800" b="1" dirty="0" err="1" smtClean="0">
                <a:latin typeface="Courier New" pitchFamily="49" charset="0"/>
                <a:ea typeface="宋体" charset="-122"/>
              </a:rPr>
              <a:t>TreeSet</a:t>
            </a:r>
            <a:r>
              <a:rPr lang="en-NZ" altLang="zh-CN" sz="1800" b="1" dirty="0" smtClean="0">
                <a:latin typeface="Courier New" pitchFamily="49" charset="0"/>
                <a:ea typeface="宋体" charset="-122"/>
              </a:rPr>
              <a:t>&lt;String</a:t>
            </a:r>
            <a:r>
              <a:rPr lang="en-NZ" altLang="zh-CN" sz="1800" b="1" dirty="0">
                <a:latin typeface="Courier New" pitchFamily="49" charset="0"/>
                <a:ea typeface="宋体" charset="-122"/>
              </a:rPr>
              <a:t>&gt; words = new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Tree</a:t>
            </a:r>
            <a:r>
              <a:rPr lang="en-NZ" altLang="zh-CN" sz="1800" b="1" dirty="0" smtClean="0">
                <a:latin typeface="Courier New" pitchFamily="49" charset="0"/>
                <a:ea typeface="宋体" charset="-122"/>
              </a:rPr>
              <a:t>Set&lt;String</a:t>
            </a:r>
            <a:r>
              <a:rPr lang="en-NZ" altLang="zh-CN" sz="1800" b="1" dirty="0">
                <a:latin typeface="Courier New" pitchFamily="49" charset="0"/>
                <a:ea typeface="宋体" charset="-122"/>
              </a:rPr>
              <a:t>&gt;();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("Bats");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("Ants");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words.add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("Crabs");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 smtClean="0">
                <a:latin typeface="Courier New" pitchFamily="49" charset="0"/>
                <a:ea typeface="宋体" charset="-122"/>
              </a:rPr>
              <a:t>for 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(String word : words) {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>
                <a:latin typeface="Courier New" pitchFamily="49" charset="0"/>
                <a:ea typeface="宋体" charset="-122"/>
              </a:rPr>
              <a:t>   </a:t>
            </a:r>
            <a:r>
              <a:rPr lang="en-NZ" altLang="zh-CN" sz="20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lang="en-NZ" altLang="zh-CN" sz="2000" b="1" dirty="0">
                <a:latin typeface="Courier New" pitchFamily="49" charset="0"/>
                <a:ea typeface="宋体" charset="-122"/>
              </a:rPr>
              <a:t>(word);</a:t>
            </a:r>
          </a:p>
          <a:p>
            <a:pPr algn="l">
              <a:spcBef>
                <a:spcPts val="0"/>
              </a:spcBef>
              <a:buNone/>
            </a:pPr>
            <a:r>
              <a:rPr lang="en-NZ" altLang="zh-CN" sz="2000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56337" y="2743200"/>
            <a:ext cx="27352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9100" indent="-419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 dirty="0">
                <a:latin typeface="Tahoma" pitchFamily="34" charset="0"/>
                <a:ea typeface="宋体" charset="-122"/>
              </a:rPr>
              <a:t>Bats, Ants, Crabs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 dirty="0">
                <a:latin typeface="Tahoma" pitchFamily="34" charset="0"/>
                <a:ea typeface="宋体" charset="-122"/>
              </a:rPr>
              <a:t>Ants, Bats, Crabs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 dirty="0">
                <a:latin typeface="Tahoma" pitchFamily="34" charset="0"/>
                <a:ea typeface="宋体" charset="-122"/>
              </a:rPr>
              <a:t>Crabs, Bats, Ants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kumimoji="1" lang="en-NZ" altLang="zh-CN" sz="2000" dirty="0">
                <a:latin typeface="Tahoma" pitchFamily="34" charset="0"/>
                <a:ea typeface="宋体" charset="-122"/>
              </a:rPr>
              <a:t>Nondeterministic</a:t>
            </a:r>
            <a:endParaRPr kumimoji="1" lang="en-US" altLang="zh-CN" sz="2000" dirty="0"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8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集合框架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9124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List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8226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Set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38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Map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1664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Utilities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mtClean="0"/>
              <a:t>（映射）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Map&lt;K, V&gt;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由一系列“键－值”对组成的集合，键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类型，值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/>
              <a:t>给定一个键，可找到相应的值</a:t>
            </a:r>
            <a:endParaRPr lang="en-US" altLang="zh-CN" smtClean="0"/>
          </a:p>
          <a:p>
            <a:pPr lvl="1">
              <a:spcBef>
                <a:spcPts val="1200"/>
              </a:spcBef>
            </a:pPr>
            <a:r>
              <a:rPr lang="zh-CN" altLang="en-US" smtClean="0"/>
              <a:t>类似于一个“数组”，但数组的索引为对象（键）；或电话簿、字典</a:t>
            </a:r>
            <a:endParaRPr lang="en-US" altLang="zh-CN" smtClean="0"/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键唯一，但多个键可映射同一个值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46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Map&lt;K, V&gt;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49" name="Rectangle 81"/>
          <p:cNvSpPr>
            <a:spLocks noChangeArrowheads="1"/>
          </p:cNvSpPr>
          <p:nvPr/>
        </p:nvSpPr>
        <p:spPr bwMode="auto">
          <a:xfrm>
            <a:off x="525462" y="1974849"/>
            <a:ext cx="2232025" cy="1871663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6862762" y="1828800"/>
            <a:ext cx="2016125" cy="2262188"/>
            <a:chOff x="2290" y="2598"/>
            <a:chExt cx="1180" cy="1425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290" y="2931"/>
              <a:ext cx="1180" cy="10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put</a:t>
              </a:r>
              <a:r>
                <a:rPr lang="en-US" altLang="zh-CN" sz="1300">
                  <a:ea typeface="宋体" charset="-122"/>
                </a:rPr>
                <a:t>(K,V):V</a:t>
              </a:r>
            </a:p>
            <a:p>
              <a:pPr algn="l"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get</a:t>
              </a:r>
              <a:r>
                <a:rPr lang="en-US" altLang="zh-CN" sz="1300">
                  <a:ea typeface="宋体" charset="-122"/>
                </a:rPr>
                <a:t>(Object):V</a:t>
              </a:r>
            </a:p>
            <a:p>
              <a:pPr algn="l"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remove</a:t>
              </a:r>
              <a:r>
                <a:rPr lang="en-US" altLang="zh-CN" sz="1300">
                  <a:ea typeface="宋体" charset="-122"/>
                </a:rPr>
                <a:t>(Object):V</a:t>
              </a:r>
            </a:p>
            <a:p>
              <a:pPr algn="l"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size</a:t>
              </a:r>
              <a:r>
                <a:rPr lang="en-US" altLang="zh-CN" sz="1300">
                  <a:ea typeface="宋体" charset="-122"/>
                </a:rPr>
                <a:t>():int</a:t>
              </a:r>
            </a:p>
            <a:p>
              <a:pPr algn="l">
                <a:buNone/>
              </a:pPr>
              <a:r>
                <a:rPr lang="en-US" altLang="zh-CN" sz="1300">
                  <a:ea typeface="宋体" charset="-122"/>
                </a:rPr>
                <a:t>+</a:t>
              </a:r>
              <a:r>
                <a:rPr lang="en-US" altLang="zh-CN" sz="1300" b="1">
                  <a:ea typeface="宋体" charset="-122"/>
                </a:rPr>
                <a:t>keySet</a:t>
              </a:r>
              <a:r>
                <a:rPr lang="en-US" altLang="zh-CN" sz="1300">
                  <a:ea typeface="宋体" charset="-122"/>
                </a:rPr>
                <a:t>():Set&lt;K&gt;</a:t>
              </a:r>
            </a:p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+</a:t>
              </a:r>
              <a:r>
                <a:rPr lang="en-NZ" altLang="zh-CN" sz="1300" b="1">
                  <a:ea typeface="宋体" charset="-122"/>
                </a:rPr>
                <a:t>values</a:t>
              </a:r>
              <a:r>
                <a:rPr lang="en-NZ" altLang="zh-CN" sz="1300">
                  <a:ea typeface="宋体" charset="-122"/>
                </a:rPr>
                <a:t>():Collection&lt;V&gt;</a:t>
              </a:r>
              <a:endParaRPr lang="en-US" altLang="zh-CN" sz="1300">
                <a:ea typeface="宋体" charset="-122"/>
              </a:endParaRPr>
            </a:p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etc…</a:t>
              </a:r>
              <a:endParaRPr lang="en-US" altLang="zh-CN" sz="1300">
                <a:ea typeface="宋体" charset="-122"/>
              </a:endParaRP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290" y="2598"/>
              <a:ext cx="1180" cy="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r>
                <a:rPr lang="en-NZ" altLang="zh-CN" sz="1200">
                  <a:ea typeface="宋体" charset="-122"/>
                </a:rPr>
                <a:t>&lt;&lt;interface&gt;&gt;</a:t>
              </a:r>
              <a:endParaRPr lang="en-US" altLang="zh-CN" sz="1200">
                <a:ea typeface="宋体" charset="-122"/>
              </a:endParaRPr>
            </a:p>
            <a:p>
              <a:pPr>
                <a:buNone/>
              </a:pPr>
              <a:r>
                <a:rPr lang="en-US" altLang="zh-CN" sz="1600" b="1">
                  <a:ea typeface="宋体" charset="-122"/>
                </a:rPr>
                <a:t>Map&lt;K,V&gt;</a:t>
              </a:r>
            </a:p>
          </p:txBody>
        </p:sp>
      </p:grp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6862762" y="4349749"/>
            <a:ext cx="1944688" cy="1301750"/>
            <a:chOff x="4059" y="2326"/>
            <a:chExt cx="1179" cy="820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059" y="2659"/>
              <a:ext cx="1179" cy="4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+</a:t>
              </a:r>
              <a:r>
                <a:rPr lang="en-NZ" altLang="zh-CN" sz="1300">
                  <a:solidFill>
                    <a:srgbClr val="0033CC"/>
                  </a:solidFill>
                  <a:ea typeface="宋体" charset="-122"/>
                </a:rPr>
                <a:t>firstKey</a:t>
              </a:r>
              <a:r>
                <a:rPr lang="en-NZ" altLang="zh-CN" sz="1300">
                  <a:ea typeface="宋体" charset="-122"/>
                </a:rPr>
                <a:t>():K</a:t>
              </a:r>
            </a:p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+</a:t>
              </a:r>
              <a:r>
                <a:rPr lang="en-NZ" altLang="zh-CN" sz="1300">
                  <a:solidFill>
                    <a:srgbClr val="0033CC"/>
                  </a:solidFill>
                  <a:ea typeface="宋体" charset="-122"/>
                </a:rPr>
                <a:t>lastKey</a:t>
              </a:r>
              <a:r>
                <a:rPr lang="en-NZ" altLang="zh-CN" sz="1300">
                  <a:ea typeface="宋体" charset="-122"/>
                </a:rPr>
                <a:t>():K</a:t>
              </a:r>
              <a:endParaRPr lang="en-US" altLang="zh-CN" sz="1300">
                <a:ea typeface="宋体" charset="-122"/>
              </a:endParaRPr>
            </a:p>
            <a:p>
              <a:pPr algn="l">
                <a:buNone/>
              </a:pPr>
              <a:r>
                <a:rPr lang="en-NZ" altLang="zh-CN" sz="1300">
                  <a:ea typeface="宋体" charset="-122"/>
                </a:rPr>
                <a:t>etc…</a:t>
              </a:r>
              <a:endParaRPr lang="en-US" altLang="zh-CN" sz="1300">
                <a:ea typeface="宋体" charset="-122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4059" y="2326"/>
              <a:ext cx="1179" cy="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r>
                <a:rPr lang="en-NZ" altLang="zh-CN" sz="1200">
                  <a:ea typeface="宋体" charset="-122"/>
                </a:rPr>
                <a:t>&lt;&lt;interface&gt;&gt;</a:t>
              </a:r>
              <a:endParaRPr lang="en-US" altLang="zh-CN" sz="1200">
                <a:ea typeface="宋体" charset="-122"/>
              </a:endParaRPr>
            </a:p>
            <a:p>
              <a:pPr>
                <a:buNone/>
              </a:pPr>
              <a:r>
                <a:rPr lang="en-US" altLang="zh-CN" sz="1600" b="1">
                  <a:ea typeface="宋体" charset="-122"/>
                </a:rPr>
                <a:t>SortedMap&lt;K,V&gt;</a:t>
              </a:r>
            </a:p>
          </p:txBody>
        </p:sp>
      </p:grpSp>
      <p:sp>
        <p:nvSpPr>
          <p:cNvPr id="56" name="AutoShape 12"/>
          <p:cNvSpPr>
            <a:spLocks noChangeArrowheads="1"/>
          </p:cNvSpPr>
          <p:nvPr/>
        </p:nvSpPr>
        <p:spPr bwMode="auto">
          <a:xfrm>
            <a:off x="7726362" y="3844924"/>
            <a:ext cx="215900" cy="1873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cxnSp>
        <p:nvCxnSpPr>
          <p:cNvPr id="57" name="AutoShape 13"/>
          <p:cNvCxnSpPr>
            <a:cxnSpLocks noChangeShapeType="1"/>
            <a:stCxn id="55" idx="0"/>
            <a:endCxn id="56" idx="3"/>
          </p:cNvCxnSpPr>
          <p:nvPr/>
        </p:nvCxnSpPr>
        <p:spPr bwMode="auto">
          <a:xfrm flipH="1" flipV="1">
            <a:off x="7834312" y="4032249"/>
            <a:ext cx="794" cy="317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596900" y="1974849"/>
            <a:ext cx="9350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1600" b="1">
                <a:ea typeface="宋体" charset="-122"/>
              </a:rPr>
              <a:t>get(k)</a:t>
            </a:r>
            <a:r>
              <a:rPr lang="en-US" altLang="zh-CN" sz="1600">
                <a:ea typeface="宋体" charset="-122"/>
              </a:rPr>
              <a:t/>
            </a:r>
            <a:br>
              <a:rPr lang="en-US" altLang="zh-CN" sz="1600">
                <a:ea typeface="宋体" charset="-122"/>
              </a:rPr>
            </a:br>
            <a:r>
              <a:rPr lang="en-US" altLang="zh-CN" sz="1600">
                <a:ea typeface="宋体" charset="-122"/>
                <a:sym typeface="Wingdings" pitchFamily="2" charset="2"/>
              </a:rPr>
              <a:t></a:t>
            </a:r>
            <a:r>
              <a:rPr lang="en-US" altLang="zh-CN" sz="1600" i="1">
                <a:ea typeface="宋体" charset="-122"/>
              </a:rPr>
              <a:t>a</a:t>
            </a:r>
          </a:p>
        </p:txBody>
      </p:sp>
      <p:grpSp>
        <p:nvGrpSpPr>
          <p:cNvPr id="59" name="Group 39"/>
          <p:cNvGrpSpPr>
            <a:grpSpLocks/>
          </p:cNvGrpSpPr>
          <p:nvPr/>
        </p:nvGrpSpPr>
        <p:grpSpPr bwMode="auto">
          <a:xfrm>
            <a:off x="1460500" y="2117724"/>
            <a:ext cx="1079500" cy="1368425"/>
            <a:chOff x="884" y="1979"/>
            <a:chExt cx="680" cy="862"/>
          </a:xfrm>
        </p:grpSpPr>
        <p:sp>
          <p:nvSpPr>
            <p:cNvPr id="60" name="AutoShape 33"/>
            <p:cNvSpPr>
              <a:spLocks noChangeArrowheads="1"/>
            </p:cNvSpPr>
            <p:nvPr/>
          </p:nvSpPr>
          <p:spPr bwMode="auto">
            <a:xfrm>
              <a:off x="884" y="1979"/>
              <a:ext cx="680" cy="86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1341" y="2070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1341" y="2253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1341" y="2437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341" y="2618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975" y="2068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k</a:t>
              </a: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975" y="2251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m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975" y="2435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p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975" y="2616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n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>
              <a:off x="1156" y="21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1156" y="2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1156" y="25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1156" y="27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598487" y="2617787"/>
            <a:ext cx="935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1600" b="1">
                <a:ea typeface="宋体" charset="-122"/>
              </a:rPr>
              <a:t>get(x)</a:t>
            </a:r>
            <a:r>
              <a:rPr lang="en-US" altLang="zh-CN" sz="1600">
                <a:ea typeface="宋体" charset="-122"/>
              </a:rPr>
              <a:t/>
            </a:r>
            <a:br>
              <a:rPr lang="en-US" altLang="zh-CN" sz="1600">
                <a:ea typeface="宋体" charset="-122"/>
              </a:rPr>
            </a:br>
            <a:r>
              <a:rPr lang="en-US" altLang="zh-CN" sz="1600">
                <a:ea typeface="宋体" charset="-122"/>
                <a:sym typeface="Wingdings" pitchFamily="2" charset="2"/>
              </a:rPr>
              <a:t></a:t>
            </a:r>
            <a:r>
              <a:rPr lang="en-US" altLang="zh-CN" sz="1600" i="1">
                <a:ea typeface="宋体" charset="-122"/>
              </a:rPr>
              <a:t>null</a:t>
            </a: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1389062" y="3413124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1400" b="1" i="1">
                <a:solidFill>
                  <a:srgbClr val="000099"/>
                </a:solidFill>
                <a:ea typeface="宋体" charset="-122"/>
              </a:rPr>
              <a:t>keys</a:t>
            </a:r>
            <a:endParaRPr lang="en-US" altLang="zh-CN" sz="1400" i="1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1965325" y="3413124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1400" b="1" i="1">
                <a:ea typeface="宋体" charset="-122"/>
              </a:rPr>
              <a:t>values</a:t>
            </a:r>
            <a:endParaRPr lang="en-US" altLang="zh-CN" sz="1400" i="1">
              <a:ea typeface="宋体" charset="-122"/>
            </a:endParaRPr>
          </a:p>
        </p:txBody>
      </p:sp>
      <p:grpSp>
        <p:nvGrpSpPr>
          <p:cNvPr id="76" name="Group 100"/>
          <p:cNvGrpSpPr>
            <a:grpSpLocks/>
          </p:cNvGrpSpPr>
          <p:nvPr/>
        </p:nvGrpSpPr>
        <p:grpSpPr bwMode="auto">
          <a:xfrm>
            <a:off x="2901950" y="1974849"/>
            <a:ext cx="1727200" cy="2016125"/>
            <a:chOff x="1792" y="1752"/>
            <a:chExt cx="1088" cy="1270"/>
          </a:xfrm>
        </p:grpSpPr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1792" y="1752"/>
              <a:ext cx="58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put(x,e)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null</a:t>
              </a:r>
            </a:p>
          </p:txBody>
        </p:sp>
        <p:sp>
          <p:nvSpPr>
            <p:cNvPr id="78" name="AutoShape 41"/>
            <p:cNvSpPr>
              <a:spLocks noChangeArrowheads="1"/>
            </p:cNvSpPr>
            <p:nvPr/>
          </p:nvSpPr>
          <p:spPr bwMode="auto">
            <a:xfrm>
              <a:off x="2200" y="1979"/>
              <a:ext cx="680" cy="1043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9" name="Rectangle 42"/>
            <p:cNvSpPr>
              <a:spLocks noChangeArrowheads="1"/>
            </p:cNvSpPr>
            <p:nvPr/>
          </p:nvSpPr>
          <p:spPr bwMode="auto">
            <a:xfrm>
              <a:off x="2657" y="2070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2657" y="2253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2657" y="2437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82" name="Rectangle 45"/>
            <p:cNvSpPr>
              <a:spLocks noChangeArrowheads="1"/>
            </p:cNvSpPr>
            <p:nvPr/>
          </p:nvSpPr>
          <p:spPr bwMode="auto">
            <a:xfrm>
              <a:off x="2657" y="2618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83" name="Rectangle 46"/>
            <p:cNvSpPr>
              <a:spLocks noChangeArrowheads="1"/>
            </p:cNvSpPr>
            <p:nvPr/>
          </p:nvSpPr>
          <p:spPr bwMode="auto">
            <a:xfrm>
              <a:off x="2291" y="2068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k</a:t>
              </a:r>
            </a:p>
          </p:txBody>
        </p:sp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2291" y="2251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m</a:t>
              </a:r>
            </a:p>
          </p:txBody>
        </p:sp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2291" y="2435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p</a:t>
              </a: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2291" y="2616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n</a:t>
              </a: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2472" y="216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>
              <a:off x="2472" y="2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>
              <a:off x="2472" y="25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0" name="Line 53"/>
            <p:cNvSpPr>
              <a:spLocks noChangeShapeType="1"/>
            </p:cNvSpPr>
            <p:nvPr/>
          </p:nvSpPr>
          <p:spPr bwMode="auto">
            <a:xfrm>
              <a:off x="2472" y="27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1" name="Rectangle 57"/>
            <p:cNvSpPr>
              <a:spLocks noChangeArrowheads="1"/>
            </p:cNvSpPr>
            <p:nvPr/>
          </p:nvSpPr>
          <p:spPr bwMode="auto">
            <a:xfrm>
              <a:off x="2654" y="2796"/>
              <a:ext cx="133" cy="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e</a:t>
              </a:r>
            </a:p>
          </p:txBody>
        </p:sp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2291" y="2796"/>
              <a:ext cx="133" cy="134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x</a:t>
              </a:r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2472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4" name="Arc 60"/>
            <p:cNvSpPr>
              <a:spLocks/>
            </p:cNvSpPr>
            <p:nvPr/>
          </p:nvSpPr>
          <p:spPr bwMode="auto">
            <a:xfrm rot="16200000" flipH="1">
              <a:off x="2041" y="2659"/>
              <a:ext cx="226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95" name="Group 101"/>
          <p:cNvGrpSpPr>
            <a:grpSpLocks/>
          </p:cNvGrpSpPr>
          <p:nvPr/>
        </p:nvGrpSpPr>
        <p:grpSpPr bwMode="auto">
          <a:xfrm>
            <a:off x="4989512" y="1970087"/>
            <a:ext cx="1584325" cy="1947862"/>
            <a:chOff x="3107" y="1749"/>
            <a:chExt cx="998" cy="1227"/>
          </a:xfrm>
        </p:grpSpPr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3107" y="1749"/>
              <a:ext cx="58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put(k,f)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a</a:t>
              </a:r>
            </a:p>
          </p:txBody>
        </p:sp>
        <p:sp>
          <p:nvSpPr>
            <p:cNvPr id="97" name="AutoShape 62"/>
            <p:cNvSpPr>
              <a:spLocks noChangeArrowheads="1"/>
            </p:cNvSpPr>
            <p:nvPr/>
          </p:nvSpPr>
          <p:spPr bwMode="auto">
            <a:xfrm>
              <a:off x="3198" y="2115"/>
              <a:ext cx="680" cy="86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8" name="Rectangle 63"/>
            <p:cNvSpPr>
              <a:spLocks noChangeArrowheads="1"/>
            </p:cNvSpPr>
            <p:nvPr/>
          </p:nvSpPr>
          <p:spPr bwMode="auto">
            <a:xfrm>
              <a:off x="3833" y="2026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99" name="Rectangle 64"/>
            <p:cNvSpPr>
              <a:spLocks noChangeArrowheads="1"/>
            </p:cNvSpPr>
            <p:nvPr/>
          </p:nvSpPr>
          <p:spPr bwMode="auto">
            <a:xfrm>
              <a:off x="3655" y="2389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00" name="Rectangle 65"/>
            <p:cNvSpPr>
              <a:spLocks noChangeArrowheads="1"/>
            </p:cNvSpPr>
            <p:nvPr/>
          </p:nvSpPr>
          <p:spPr bwMode="auto">
            <a:xfrm>
              <a:off x="3655" y="2573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101" name="Rectangle 66"/>
            <p:cNvSpPr>
              <a:spLocks noChangeArrowheads="1"/>
            </p:cNvSpPr>
            <p:nvPr/>
          </p:nvSpPr>
          <p:spPr bwMode="auto">
            <a:xfrm>
              <a:off x="3655" y="2754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02" name="Rectangle 67"/>
            <p:cNvSpPr>
              <a:spLocks noChangeArrowheads="1"/>
            </p:cNvSpPr>
            <p:nvPr/>
          </p:nvSpPr>
          <p:spPr bwMode="auto">
            <a:xfrm>
              <a:off x="3289" y="2204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k</a:t>
              </a:r>
            </a:p>
          </p:txBody>
        </p:sp>
        <p:sp>
          <p:nvSpPr>
            <p:cNvPr id="103" name="Rectangle 68"/>
            <p:cNvSpPr>
              <a:spLocks noChangeArrowheads="1"/>
            </p:cNvSpPr>
            <p:nvPr/>
          </p:nvSpPr>
          <p:spPr bwMode="auto">
            <a:xfrm>
              <a:off x="3289" y="2387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m</a:t>
              </a:r>
            </a:p>
          </p:txBody>
        </p:sp>
        <p:sp>
          <p:nvSpPr>
            <p:cNvPr id="104" name="Rectangle 69"/>
            <p:cNvSpPr>
              <a:spLocks noChangeArrowheads="1"/>
            </p:cNvSpPr>
            <p:nvPr/>
          </p:nvSpPr>
          <p:spPr bwMode="auto">
            <a:xfrm>
              <a:off x="3289" y="2571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p</a:t>
              </a:r>
            </a:p>
          </p:txBody>
        </p: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3289" y="2752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n</a:t>
              </a:r>
            </a:p>
          </p:txBody>
        </p:sp>
        <p:sp>
          <p:nvSpPr>
            <p:cNvPr id="106" name="Line 71"/>
            <p:cNvSpPr>
              <a:spLocks noChangeShapeType="1"/>
            </p:cNvSpPr>
            <p:nvPr/>
          </p:nvSpPr>
          <p:spPr bwMode="auto">
            <a:xfrm>
              <a:off x="3470" y="229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07" name="Line 72"/>
            <p:cNvSpPr>
              <a:spLocks noChangeShapeType="1"/>
            </p:cNvSpPr>
            <p:nvPr/>
          </p:nvSpPr>
          <p:spPr bwMode="auto">
            <a:xfrm>
              <a:off x="3470" y="2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>
              <a:off x="3470" y="26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>
              <a:off x="3470" y="284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10" name="Rectangle 79"/>
            <p:cNvSpPr>
              <a:spLocks noChangeArrowheads="1"/>
            </p:cNvSpPr>
            <p:nvPr/>
          </p:nvSpPr>
          <p:spPr bwMode="auto">
            <a:xfrm>
              <a:off x="3651" y="2207"/>
              <a:ext cx="133" cy="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f</a:t>
              </a:r>
            </a:p>
          </p:txBody>
        </p:sp>
        <p:sp>
          <p:nvSpPr>
            <p:cNvPr id="111" name="Arc 80"/>
            <p:cNvSpPr>
              <a:spLocks/>
            </p:cNvSpPr>
            <p:nvPr/>
          </p:nvSpPr>
          <p:spPr bwMode="auto">
            <a:xfrm rot="5400000" flipH="1" flipV="1">
              <a:off x="3946" y="1821"/>
              <a:ext cx="136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12" name="Text Box 97"/>
          <p:cNvSpPr txBox="1">
            <a:spLocks noChangeArrowheads="1"/>
          </p:cNvSpPr>
          <p:nvPr/>
        </p:nvSpPr>
        <p:spPr bwMode="auto">
          <a:xfrm>
            <a:off x="596900" y="3265487"/>
            <a:ext cx="720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None/>
            </a:pPr>
            <a:r>
              <a:rPr lang="en-US" altLang="zh-CN" sz="1600" b="1">
                <a:ea typeface="宋体" charset="-122"/>
              </a:rPr>
              <a:t>size()</a:t>
            </a:r>
            <a:r>
              <a:rPr lang="en-US" altLang="zh-CN" sz="1600">
                <a:ea typeface="宋体" charset="-122"/>
              </a:rPr>
              <a:t/>
            </a:r>
            <a:br>
              <a:rPr lang="en-US" altLang="zh-CN" sz="1600">
                <a:ea typeface="宋体" charset="-122"/>
              </a:rPr>
            </a:br>
            <a:r>
              <a:rPr lang="en-US" altLang="zh-CN" sz="1600">
                <a:ea typeface="宋体" charset="-122"/>
                <a:sym typeface="Wingdings" pitchFamily="2" charset="2"/>
              </a:rPr>
              <a:t></a:t>
            </a:r>
            <a:r>
              <a:rPr lang="en-US" altLang="zh-CN" sz="1600" i="1">
                <a:ea typeface="宋体" charset="-122"/>
              </a:rPr>
              <a:t>4</a:t>
            </a:r>
          </a:p>
        </p:txBody>
      </p:sp>
      <p:grpSp>
        <p:nvGrpSpPr>
          <p:cNvPr id="113" name="Group 119"/>
          <p:cNvGrpSpPr>
            <a:grpSpLocks/>
          </p:cNvGrpSpPr>
          <p:nvPr/>
        </p:nvGrpSpPr>
        <p:grpSpPr bwMode="auto">
          <a:xfrm>
            <a:off x="381000" y="4062412"/>
            <a:ext cx="2447925" cy="1512887"/>
            <a:chOff x="204" y="3067"/>
            <a:chExt cx="1542" cy="953"/>
          </a:xfrm>
        </p:grpSpPr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204" y="3067"/>
              <a:ext cx="7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remove(n)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b</a:t>
              </a:r>
            </a:p>
          </p:txBody>
        </p:sp>
        <p:sp>
          <p:nvSpPr>
            <p:cNvPr id="115" name="Text Box 82"/>
            <p:cNvSpPr txBox="1">
              <a:spLocks noChangeArrowheads="1"/>
            </p:cNvSpPr>
            <p:nvPr/>
          </p:nvSpPr>
          <p:spPr bwMode="auto">
            <a:xfrm>
              <a:off x="204" y="3520"/>
              <a:ext cx="7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remove(x)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i="1">
                  <a:ea typeface="宋体" charset="-122"/>
                </a:rPr>
                <a:t>null</a:t>
              </a:r>
            </a:p>
          </p:txBody>
        </p:sp>
        <p:sp>
          <p:nvSpPr>
            <p:cNvPr id="116" name="AutoShape 84"/>
            <p:cNvSpPr>
              <a:spLocks noChangeArrowheads="1"/>
            </p:cNvSpPr>
            <p:nvPr/>
          </p:nvSpPr>
          <p:spPr bwMode="auto">
            <a:xfrm>
              <a:off x="930" y="3067"/>
              <a:ext cx="680" cy="68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7" name="Rectangle 85"/>
            <p:cNvSpPr>
              <a:spLocks noChangeArrowheads="1"/>
            </p:cNvSpPr>
            <p:nvPr/>
          </p:nvSpPr>
          <p:spPr bwMode="auto">
            <a:xfrm>
              <a:off x="1387" y="3158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118" name="Rectangle 86"/>
            <p:cNvSpPr>
              <a:spLocks noChangeArrowheads="1"/>
            </p:cNvSpPr>
            <p:nvPr/>
          </p:nvSpPr>
          <p:spPr bwMode="auto">
            <a:xfrm>
              <a:off x="1387" y="3341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19" name="Rectangle 87"/>
            <p:cNvSpPr>
              <a:spLocks noChangeArrowheads="1"/>
            </p:cNvSpPr>
            <p:nvPr/>
          </p:nvSpPr>
          <p:spPr bwMode="auto">
            <a:xfrm>
              <a:off x="1387" y="3525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120" name="Rectangle 88"/>
            <p:cNvSpPr>
              <a:spLocks noChangeArrowheads="1"/>
            </p:cNvSpPr>
            <p:nvPr/>
          </p:nvSpPr>
          <p:spPr bwMode="auto">
            <a:xfrm>
              <a:off x="1613" y="3840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1021" y="3156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k</a:t>
              </a:r>
            </a:p>
          </p:txBody>
        </p: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1021" y="3339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m</a:t>
              </a: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1021" y="3523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p</a:t>
              </a:r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1247" y="3838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n</a:t>
              </a:r>
            </a:p>
          </p:txBody>
        </p:sp>
        <p:sp>
          <p:nvSpPr>
            <p:cNvPr id="125" name="Line 93"/>
            <p:cNvSpPr>
              <a:spLocks noChangeShapeType="1"/>
            </p:cNvSpPr>
            <p:nvPr/>
          </p:nvSpPr>
          <p:spPr bwMode="auto">
            <a:xfrm>
              <a:off x="1202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6" name="Line 94"/>
            <p:cNvSpPr>
              <a:spLocks noChangeShapeType="1"/>
            </p:cNvSpPr>
            <p:nvPr/>
          </p:nvSpPr>
          <p:spPr bwMode="auto">
            <a:xfrm>
              <a:off x="1202" y="343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7" name="Line 95"/>
            <p:cNvSpPr>
              <a:spLocks noChangeShapeType="1"/>
            </p:cNvSpPr>
            <p:nvPr/>
          </p:nvSpPr>
          <p:spPr bwMode="auto">
            <a:xfrm>
              <a:off x="1202" y="36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8" name="Line 96"/>
            <p:cNvSpPr>
              <a:spLocks noChangeShapeType="1"/>
            </p:cNvSpPr>
            <p:nvPr/>
          </p:nvSpPr>
          <p:spPr bwMode="auto">
            <a:xfrm>
              <a:off x="1428" y="3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 flipH="1">
              <a:off x="1202" y="3793"/>
              <a:ext cx="227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0" name="Arc 99"/>
            <p:cNvSpPr>
              <a:spLocks/>
            </p:cNvSpPr>
            <p:nvPr/>
          </p:nvSpPr>
          <p:spPr bwMode="auto">
            <a:xfrm rot="16200000" flipH="1">
              <a:off x="1043" y="3771"/>
              <a:ext cx="135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31" name="Group 117"/>
          <p:cNvGrpSpPr>
            <a:grpSpLocks/>
          </p:cNvGrpSpPr>
          <p:nvPr/>
        </p:nvGrpSpPr>
        <p:grpSpPr bwMode="auto">
          <a:xfrm>
            <a:off x="3116262" y="4202112"/>
            <a:ext cx="1655763" cy="1373187"/>
            <a:chOff x="1927" y="3109"/>
            <a:chExt cx="1043" cy="865"/>
          </a:xfrm>
        </p:grpSpPr>
        <p:sp>
          <p:nvSpPr>
            <p:cNvPr id="132" name="Freeform 14"/>
            <p:cNvSpPr>
              <a:spLocks/>
            </p:cNvSpPr>
            <p:nvPr/>
          </p:nvSpPr>
          <p:spPr bwMode="auto">
            <a:xfrm>
              <a:off x="2290" y="3338"/>
              <a:ext cx="680" cy="636"/>
            </a:xfrm>
            <a:custGeom>
              <a:avLst/>
              <a:gdLst>
                <a:gd name="T0" fmla="*/ 9 w 1020"/>
                <a:gd name="T1" fmla="*/ 11 h 955"/>
                <a:gd name="T2" fmla="*/ 37 w 1020"/>
                <a:gd name="T3" fmla="*/ 1 h 955"/>
                <a:gd name="T4" fmla="*/ 81 w 1020"/>
                <a:gd name="T5" fmla="*/ 17 h 955"/>
                <a:gd name="T6" fmla="*/ 85 w 1020"/>
                <a:gd name="T7" fmla="*/ 57 h 955"/>
                <a:gd name="T8" fmla="*/ 53 w 1020"/>
                <a:gd name="T9" fmla="*/ 80 h 955"/>
                <a:gd name="T10" fmla="*/ 13 w 1020"/>
                <a:gd name="T11" fmla="*/ 77 h 955"/>
                <a:gd name="T12" fmla="*/ 1 w 1020"/>
                <a:gd name="T13" fmla="*/ 53 h 955"/>
                <a:gd name="T14" fmla="*/ 5 w 1020"/>
                <a:gd name="T15" fmla="*/ 29 h 955"/>
                <a:gd name="T16" fmla="*/ 9 w 1020"/>
                <a:gd name="T17" fmla="*/ 11 h 9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0"/>
                <a:gd name="T28" fmla="*/ 0 h 955"/>
                <a:gd name="T29" fmla="*/ 1020 w 1020"/>
                <a:gd name="T30" fmla="*/ 955 h 9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0" h="955">
                  <a:moveTo>
                    <a:pt x="96" y="130"/>
                  </a:moveTo>
                  <a:cubicBezTo>
                    <a:pt x="156" y="77"/>
                    <a:pt x="285" y="0"/>
                    <a:pt x="423" y="10"/>
                  </a:cubicBezTo>
                  <a:cubicBezTo>
                    <a:pt x="561" y="20"/>
                    <a:pt x="831" y="85"/>
                    <a:pt x="922" y="191"/>
                  </a:cubicBezTo>
                  <a:cubicBezTo>
                    <a:pt x="1013" y="297"/>
                    <a:pt x="1020" y="524"/>
                    <a:pt x="967" y="645"/>
                  </a:cubicBezTo>
                  <a:cubicBezTo>
                    <a:pt x="914" y="766"/>
                    <a:pt x="740" y="879"/>
                    <a:pt x="604" y="917"/>
                  </a:cubicBezTo>
                  <a:cubicBezTo>
                    <a:pt x="468" y="955"/>
                    <a:pt x="249" y="925"/>
                    <a:pt x="151" y="872"/>
                  </a:cubicBezTo>
                  <a:cubicBezTo>
                    <a:pt x="53" y="819"/>
                    <a:pt x="30" y="691"/>
                    <a:pt x="15" y="600"/>
                  </a:cubicBezTo>
                  <a:cubicBezTo>
                    <a:pt x="0" y="509"/>
                    <a:pt x="47" y="406"/>
                    <a:pt x="60" y="328"/>
                  </a:cubicBezTo>
                  <a:cubicBezTo>
                    <a:pt x="73" y="250"/>
                    <a:pt x="36" y="183"/>
                    <a:pt x="96" y="13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" name="Text Box 102"/>
            <p:cNvSpPr txBox="1">
              <a:spLocks noChangeArrowheads="1"/>
            </p:cNvSpPr>
            <p:nvPr/>
          </p:nvSpPr>
          <p:spPr bwMode="auto">
            <a:xfrm>
              <a:off x="1927" y="3109"/>
              <a:ext cx="7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keySet()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b="1" i="1">
                  <a:ea typeface="宋体" charset="-122"/>
                </a:rPr>
                <a:t>Set</a:t>
              </a:r>
            </a:p>
          </p:txBody>
        </p:sp>
        <p:sp>
          <p:nvSpPr>
            <p:cNvPr id="134" name="Rectangle 104"/>
            <p:cNvSpPr>
              <a:spLocks noChangeArrowheads="1"/>
            </p:cNvSpPr>
            <p:nvPr/>
          </p:nvSpPr>
          <p:spPr bwMode="auto">
            <a:xfrm>
              <a:off x="2562" y="3384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k</a:t>
              </a:r>
            </a:p>
          </p:txBody>
        </p:sp>
        <p:sp>
          <p:nvSpPr>
            <p:cNvPr id="135" name="Rectangle 105"/>
            <p:cNvSpPr>
              <a:spLocks noChangeArrowheads="1"/>
            </p:cNvSpPr>
            <p:nvPr/>
          </p:nvSpPr>
          <p:spPr bwMode="auto">
            <a:xfrm>
              <a:off x="2381" y="3565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m</a:t>
              </a:r>
            </a:p>
          </p:txBody>
        </p:sp>
        <p:sp>
          <p:nvSpPr>
            <p:cNvPr id="136" name="Rectangle 106"/>
            <p:cNvSpPr>
              <a:spLocks noChangeArrowheads="1"/>
            </p:cNvSpPr>
            <p:nvPr/>
          </p:nvSpPr>
          <p:spPr bwMode="auto">
            <a:xfrm>
              <a:off x="2744" y="3610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p</a:t>
              </a:r>
            </a:p>
          </p:txBody>
        </p:sp>
        <p:sp>
          <p:nvSpPr>
            <p:cNvPr id="137" name="Rectangle 107"/>
            <p:cNvSpPr>
              <a:spLocks noChangeArrowheads="1"/>
            </p:cNvSpPr>
            <p:nvPr/>
          </p:nvSpPr>
          <p:spPr bwMode="auto">
            <a:xfrm>
              <a:off x="2562" y="3747"/>
              <a:ext cx="133" cy="1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n</a:t>
              </a:r>
            </a:p>
          </p:txBody>
        </p:sp>
      </p:grpSp>
      <p:grpSp>
        <p:nvGrpSpPr>
          <p:cNvPr id="138" name="Group 118"/>
          <p:cNvGrpSpPr>
            <a:grpSpLocks/>
          </p:cNvGrpSpPr>
          <p:nvPr/>
        </p:nvGrpSpPr>
        <p:grpSpPr bwMode="auto">
          <a:xfrm>
            <a:off x="5133975" y="3990974"/>
            <a:ext cx="1368425" cy="1584325"/>
            <a:chOff x="3198" y="3113"/>
            <a:chExt cx="862" cy="998"/>
          </a:xfrm>
        </p:grpSpPr>
        <p:sp>
          <p:nvSpPr>
            <p:cNvPr id="139" name="Text Box 103"/>
            <p:cNvSpPr txBox="1">
              <a:spLocks noChangeArrowheads="1"/>
            </p:cNvSpPr>
            <p:nvPr/>
          </p:nvSpPr>
          <p:spPr bwMode="auto">
            <a:xfrm>
              <a:off x="3198" y="3113"/>
              <a:ext cx="8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None/>
              </a:pPr>
              <a:r>
                <a:rPr lang="en-US" altLang="zh-CN" sz="1600" b="1">
                  <a:ea typeface="宋体" charset="-122"/>
                </a:rPr>
                <a:t>values()</a:t>
              </a:r>
              <a:r>
                <a:rPr lang="en-US" altLang="zh-CN" sz="1600">
                  <a:ea typeface="宋体" charset="-122"/>
                </a:rPr>
                <a:t/>
              </a:r>
              <a:br>
                <a:rPr lang="en-US" altLang="zh-CN" sz="1600">
                  <a:ea typeface="宋体" charset="-122"/>
                </a:rPr>
              </a:br>
              <a:r>
                <a:rPr lang="en-US" altLang="zh-CN" sz="1600"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600" b="1" i="1">
                  <a:ea typeface="宋体" charset="-122"/>
                </a:rPr>
                <a:t>Collection</a:t>
              </a:r>
            </a:p>
          </p:txBody>
        </p:sp>
        <p:sp>
          <p:nvSpPr>
            <p:cNvPr id="140" name="Freeform 108"/>
            <p:cNvSpPr>
              <a:spLocks/>
            </p:cNvSpPr>
            <p:nvPr/>
          </p:nvSpPr>
          <p:spPr bwMode="auto">
            <a:xfrm>
              <a:off x="3379" y="3475"/>
              <a:ext cx="680" cy="636"/>
            </a:xfrm>
            <a:custGeom>
              <a:avLst/>
              <a:gdLst>
                <a:gd name="T0" fmla="*/ 9 w 1020"/>
                <a:gd name="T1" fmla="*/ 11 h 955"/>
                <a:gd name="T2" fmla="*/ 37 w 1020"/>
                <a:gd name="T3" fmla="*/ 1 h 955"/>
                <a:gd name="T4" fmla="*/ 81 w 1020"/>
                <a:gd name="T5" fmla="*/ 17 h 955"/>
                <a:gd name="T6" fmla="*/ 85 w 1020"/>
                <a:gd name="T7" fmla="*/ 57 h 955"/>
                <a:gd name="T8" fmla="*/ 53 w 1020"/>
                <a:gd name="T9" fmla="*/ 80 h 955"/>
                <a:gd name="T10" fmla="*/ 13 w 1020"/>
                <a:gd name="T11" fmla="*/ 77 h 955"/>
                <a:gd name="T12" fmla="*/ 1 w 1020"/>
                <a:gd name="T13" fmla="*/ 53 h 955"/>
                <a:gd name="T14" fmla="*/ 5 w 1020"/>
                <a:gd name="T15" fmla="*/ 29 h 955"/>
                <a:gd name="T16" fmla="*/ 9 w 1020"/>
                <a:gd name="T17" fmla="*/ 11 h 9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0"/>
                <a:gd name="T28" fmla="*/ 0 h 955"/>
                <a:gd name="T29" fmla="*/ 1020 w 1020"/>
                <a:gd name="T30" fmla="*/ 955 h 9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0" h="955">
                  <a:moveTo>
                    <a:pt x="96" y="130"/>
                  </a:moveTo>
                  <a:cubicBezTo>
                    <a:pt x="156" y="77"/>
                    <a:pt x="285" y="0"/>
                    <a:pt x="423" y="10"/>
                  </a:cubicBezTo>
                  <a:cubicBezTo>
                    <a:pt x="561" y="20"/>
                    <a:pt x="831" y="85"/>
                    <a:pt x="922" y="191"/>
                  </a:cubicBezTo>
                  <a:cubicBezTo>
                    <a:pt x="1013" y="297"/>
                    <a:pt x="1020" y="524"/>
                    <a:pt x="967" y="645"/>
                  </a:cubicBezTo>
                  <a:cubicBezTo>
                    <a:pt x="914" y="766"/>
                    <a:pt x="740" y="879"/>
                    <a:pt x="604" y="917"/>
                  </a:cubicBezTo>
                  <a:cubicBezTo>
                    <a:pt x="468" y="955"/>
                    <a:pt x="249" y="925"/>
                    <a:pt x="151" y="872"/>
                  </a:cubicBezTo>
                  <a:cubicBezTo>
                    <a:pt x="53" y="819"/>
                    <a:pt x="30" y="691"/>
                    <a:pt x="15" y="600"/>
                  </a:cubicBezTo>
                  <a:cubicBezTo>
                    <a:pt x="0" y="509"/>
                    <a:pt x="47" y="406"/>
                    <a:pt x="60" y="328"/>
                  </a:cubicBezTo>
                  <a:cubicBezTo>
                    <a:pt x="73" y="250"/>
                    <a:pt x="36" y="183"/>
                    <a:pt x="96" y="13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1" name="Rectangle 113"/>
            <p:cNvSpPr>
              <a:spLocks noChangeArrowheads="1"/>
            </p:cNvSpPr>
            <p:nvPr/>
          </p:nvSpPr>
          <p:spPr bwMode="auto">
            <a:xfrm>
              <a:off x="3515" y="3566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a</a:t>
              </a:r>
            </a:p>
          </p:txBody>
        </p:sp>
        <p:sp>
          <p:nvSpPr>
            <p:cNvPr id="142" name="Rectangle 114"/>
            <p:cNvSpPr>
              <a:spLocks noChangeArrowheads="1"/>
            </p:cNvSpPr>
            <p:nvPr/>
          </p:nvSpPr>
          <p:spPr bwMode="auto">
            <a:xfrm>
              <a:off x="3787" y="3612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  <p:sp>
          <p:nvSpPr>
            <p:cNvPr id="143" name="Rectangle 115"/>
            <p:cNvSpPr>
              <a:spLocks noChangeArrowheads="1"/>
            </p:cNvSpPr>
            <p:nvPr/>
          </p:nvSpPr>
          <p:spPr bwMode="auto">
            <a:xfrm>
              <a:off x="3470" y="3838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c</a:t>
              </a:r>
            </a:p>
          </p:txBody>
        </p:sp>
        <p:sp>
          <p:nvSpPr>
            <p:cNvPr id="144" name="Rectangle 116"/>
            <p:cNvSpPr>
              <a:spLocks noChangeArrowheads="1"/>
            </p:cNvSpPr>
            <p:nvPr/>
          </p:nvSpPr>
          <p:spPr bwMode="auto">
            <a:xfrm>
              <a:off x="3742" y="3838"/>
              <a:ext cx="133" cy="134"/>
            </a:xfrm>
            <a:prstGeom prst="rect">
              <a:avLst/>
            </a:prstGeom>
            <a:solidFill>
              <a:srgbClr val="FF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None/>
              </a:pPr>
              <a:r>
                <a:rPr lang="en-US" altLang="zh-CN" sz="1600" b="1">
                  <a:ea typeface="宋体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、集合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Collections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集合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(Collection)</a:t>
            </a:r>
            <a:r>
              <a:rPr lang="zh-CN" altLang="en-US" sz="3200" smtClean="0"/>
              <a:t>也称容器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(Container)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，一个集合对象可以</a:t>
            </a:r>
            <a:r>
              <a:rPr lang="zh-CN" altLang="en-US" sz="3200" smtClean="0"/>
              <a:t>存储、检索和操作多个不同类型的其他对象，将它们作为一个整体来管理。</a:t>
            </a:r>
            <a:endParaRPr lang="en-US" altLang="zh-CN" sz="3200" dirty="0" smtClean="0"/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3624263" y="3798888"/>
          <a:ext cx="17335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Bitmap Image" r:id="rId3" imgW="1733333" imgH="2190476" progId="PBrush">
                  <p:embed/>
                </p:oleObj>
              </mc:Choice>
              <mc:Fallback>
                <p:oleObj name="Bitmap Image" r:id="rId3" imgW="1733333" imgH="2190476" progId="PBrush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798888"/>
                        <a:ext cx="17335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305300" y="4965700"/>
            <a:ext cx="315913" cy="298450"/>
          </a:xfrm>
          <a:prstGeom prst="rect">
            <a:avLst/>
          </a:prstGeom>
          <a:solidFill>
            <a:srgbClr val="C9EDFF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C9ED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83113" y="5135563"/>
            <a:ext cx="315912" cy="298450"/>
          </a:xfrm>
          <a:prstGeom prst="rect">
            <a:avLst/>
          </a:prstGeom>
          <a:solidFill>
            <a:srgbClr val="FF9D9D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9D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4305300" y="5029200"/>
            <a:ext cx="409575" cy="3937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3943350" y="5060950"/>
            <a:ext cx="520700" cy="315913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4179888" y="5033963"/>
            <a:ext cx="520700" cy="315912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4416425" y="5094288"/>
            <a:ext cx="315913" cy="298450"/>
          </a:xfrm>
          <a:prstGeom prst="rect">
            <a:avLst/>
          </a:prstGeom>
          <a:solidFill>
            <a:srgbClr val="FF6699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4760913" y="5202238"/>
            <a:ext cx="331787" cy="300037"/>
          </a:xfrm>
          <a:prstGeom prst="ellipse">
            <a:avLst/>
          </a:prstGeom>
          <a:solidFill>
            <a:srgbClr val="FFD5AB"/>
          </a:solidFill>
          <a:ln w="9525" algn="ctr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D5AB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4502150" y="5122863"/>
            <a:ext cx="331788" cy="300037"/>
          </a:xfrm>
          <a:prstGeom prst="ellipse">
            <a:avLst/>
          </a:prstGeom>
          <a:solidFill>
            <a:srgbClr val="E0A3FF"/>
          </a:solidFill>
          <a:ln w="9525" algn="ctr">
            <a:noFill/>
            <a:round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E0A3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4675188" y="5176838"/>
            <a:ext cx="331787" cy="300037"/>
          </a:xfrm>
          <a:prstGeom prst="ellipse">
            <a:avLst/>
          </a:prstGeom>
          <a:solidFill>
            <a:srgbClr val="AECCF4"/>
          </a:solidFill>
          <a:ln w="9525" algn="ctr">
            <a:noFill/>
            <a:round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AECCF4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3625850" y="3784600"/>
            <a:ext cx="1797050" cy="2197100"/>
            <a:chOff x="2284" y="2384"/>
            <a:chExt cx="1132" cy="1384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284" y="2384"/>
              <a:ext cx="1132" cy="1380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2294" y="3007"/>
            <a:ext cx="1081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Bitmap Image" r:id="rId5" imgW="3277057" imgH="2142857" progId="PBrush">
                    <p:embed/>
                  </p:oleObj>
                </mc:Choice>
                <mc:Fallback>
                  <p:oleObj name="Bitmap Image" r:id="rId5" imgW="3277057" imgH="2142857" progId="PBrush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3007"/>
                          <a:ext cx="1081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13500000" algn="ctr" rotWithShape="0">
                                  <a:srgbClr val="999999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3125 C -0.0026 0.01412 -0.00191 0.0007 -0.00486 -0.01828 C -0.03073 -0.18194 -0.01076 -0.01828 -0.02587 -0.15602 C -0.02778 -0.17407 -0.02587 -0.1949 -0.03385 -0.20972 C -0.03854 -0.21852 -0.05173 -0.23125 -0.05173 -0.23125 C -0.06284 -0.21597 -0.06059 -0.19861 -0.06128 -0.17731 C -0.0625 -0.14444 -0.06337 -0.11134 -0.06458 -0.07847 C -0.06649 -0.02129 -0.06198 -0.04352 -0.06944 -0.01389 C -0.07187 0.03403 -0.06215 0.03959 -0.08385 0.05926 C -0.09583 0.03565 -0.09201 0.0081 -0.09357 -0.02037 C -0.09548 -0.05347 -0.09479 -0.0868 -0.09844 -0.11944 C -0.10069 -0.13981 -0.09965 -0.1625 -0.10816 -0.17963 C -0.11371 -0.19074 -0.11892 -0.19606 -0.12587 -0.20532 C -0.13941 -0.16805 -0.13194 -0.09467 -0.13229 -0.07199 C -0.13264 -0.04629 -0.13316 -0.02037 -0.13385 0.00533 C -0.13524 0.06088 -0.12812 0.04445 -0.13871 0.06551 C -0.15555 0.03357 -0.16198 -0.00393 -0.17899 -0.03773 C -0.18541 -0.05046 -0.19462 -0.05995 -0.20173 -0.07199 C -0.20989 -0.08588 -0.21684 -0.10069 -0.2243 -0.11504 C -0.22969 -0.14027 -0.23073 -0.16273 -0.23385 -0.18819 C -0.24635 -0.15578 -0.23802 -0.18287 -0.24357 -0.12801 C -0.24861 -0.07893 -0.25955 -0.03078 -0.26458 0.01829 C -0.26788 0.0507 -0.2651 0.03889 -0.26944 0.05486 C -0.27153 0.02824 -0.27812 -0.05463 -0.28073 -0.06551 C -0.28576 -0.08634 -0.29965 -0.10162 -0.30642 -0.12152 C -0.33715 -0.21296 -0.30694 -0.16944 -0.33073 -0.20115 C -0.33489 -0.17847 -0.33125 -0.15463 -0.34045 -0.13449 C -0.34305 -0.11828 -0.34791 -0.08472 -0.35173 -0.0699 C -0.3526 -0.06666 -0.35503 -0.06435 -0.35642 -0.06134 C -0.35885 -0.05578 -0.36302 -0.04398 -0.36302 -0.04398 C -0.36354 -0.0412 -0.36406 -0.03819 -0.36458 -0.03541 C -0.3651 -0.03333 -0.36614 -0.02893 -0.36614 -0.02893 " pathEditMode="relative" ptsTypes="fffffffffffffffffffffffffffffffA">
                                      <p:cBhvr>
                                        <p:cTn id="1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3.7037E-7 C 0.0033 -0.0125 0.00382 -0.01551 0.00972 -0.02801 C 0.01146 -0.03148 0.01459 -0.03866 0.01459 -0.03866 C 0.01736 -0.05393 0.02153 -0.07129 0.03073 -0.08171 C 0.03941 -0.09143 0.05156 -0.09444 0.05972 -0.10532 C 0.06215 -0.10856 0.06389 -0.11273 0.06615 -0.1162 C 0.06875 -0.11991 0.07153 -0.12338 0.07431 -0.12685 C 0.08229 -0.12616 0.0908 -0.12847 0.09844 -0.12477 C 0.09913 -0.12453 0.10278 -0.11018 0.1033 -0.10741 C 0.10851 -0.08171 0.11268 -0.05578 0.11788 -0.03009 C 0.1184 -0.01852 0.11893 -0.00717 0.11945 0.0044 C 0.11997 0.01806 0.11979 0.03172 0.12101 0.04514 C 0.12118 0.04746 0.12188 0.04074 0.12257 0.03866 C 0.12396 0.03426 0.1257 0.03009 0.12743 0.02593 C 0.13351 0.01181 0.12847 0.02847 0.13386 0.00857 C 0.13854 -0.00879 0.14549 -0.01574 0.15174 -0.03009 C 0.15781 -0.04444 0.15625 -0.04977 0.16788 -0.06018 C 0.17865 -0.05949 0.18941 -0.06065 0.2 -0.0581 C 0.20191 -0.05764 0.20191 -0.05347 0.2033 -0.05162 C 0.20625 -0.04768 0.2099 -0.04467 0.21302 -0.04074 C 0.21962 -0.03264 0.23195 -0.01875 0.23715 -0.00648 C 0.2434 0.00834 0.24722 0.02107 0.25486 0.03449 C 0.25538 0.03727 0.25608 0.04028 0.2566 0.04306 C 0.25712 0.04584 0.25625 0.05023 0.25816 0.05162 C 0.2599 0.05278 0.26146 0.04861 0.26302 0.04722 C 0.26962 0.03264 0.27535 0.03056 0.28559 0.02153 C 0.2908 0.0169 0.30556 -0.00393 0.31302 -0.00648 C 0.32031 -0.00903 0.32813 -0.00926 0.33559 -0.01065 C 0.35886 -0.02338 0.3882 -0.025 0.40972 -0.00648 C 0.41215 0.00347 0.41406 0.01435 0.41788 0.02361 C 0.41979 0.02824 0.42431 0.03658 0.42431 0.03658 C 0.42622 0.04445 0.42587 0.04074 0.42587 0.04722 " pathEditMode="relative" ptsTypes="fffffffffffffffffffffffffffffffA">
                                      <p:cBhvr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8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3.33333E-6 C 0.00799 -0.0118 0.01701 -0.02338 0.02101 -0.03796 C 0.025 -0.0537 0.02708 -0.07268 0.02899 -0.09143 C 0.03108 -0.11041 0.02899 -0.12639 0.02708 -0.14375 C 0.025 -0.15972 0.02205 -0.17708 0.01493 -0.19143 C 0.00903 -0.20602 -0.00104 -0.21759 -0.01198 -0.22639 C -0.02205 -0.23495 -0.03403 -0.24074 -0.04601 -0.24398 C -0.05799 -0.24652 -0.06996 -0.24652 -0.08108 -0.24398 C -0.09305 -0.24074 -0.10399 -0.23356 -0.11302 -0.22199 C -0.12205 -0.2118 -0.13003 -0.19884 -0.13403 -0.18287 C -0.13906 -0.16828 -0.14097 -0.14814 -0.14097 -0.13217 C -0.14201 -0.1162 -0.14097 -0.09722 -0.13594 -0.08148 C -0.13108 -0.06689 -0.12205 -0.05532 -0.11007 -0.04953 C -0.09792 -0.04514 -0.08594 -0.05092 -0.07795 -0.06111 C -0.07101 -0.07106 -0.06597 -0.08727 -0.06493 -0.10578 C -0.06493 -0.12477 -0.06597 -0.14213 -0.07101 -0.15671 C -0.07604 -0.17129 -0.075 -0.17407 -0.09496 -0.19305 C -0.11302 -0.21342 -0.13108 -0.20764 -0.14201 -0.20879 C -0.15295 -0.20879 -0.16198 -0.20301 -0.17292 -0.19722 C -0.18507 -0.19027 -0.19496 -0.17708 -0.20208 -0.16551 C -0.20903 -0.15393 -0.21198 -0.13935 -0.21597 -0.1162 C -0.21892 -0.09305 -0.21892 -0.08148 -0.21892 -0.06389 C -0.21892 -0.04652 -0.21892 -0.02916 -0.21892 -0.0118 " pathEditMode="relative" rAng="0" ptsTypes="fffffffffffffffffffffff">
                                      <p:cBhvr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-123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8.14815E-6 C -0.0033 -0.00671 -0.00556 -0.01411 -0.00799 -0.02152 C -0.00955 -0.02638 -0.00921 -0.03217 -0.01129 -0.03657 C -0.0191 -0.05323 -0.0375 -0.08356 -0.05157 -0.08819 C -0.05834 -0.09259 -0.06684 -0.09999 -0.07414 -0.10323 C -0.08924 -0.10254 -0.10486 -0.10671 -0.11927 -0.10115 C -0.12518 -0.09884 -0.12674 -0.08819 -0.13056 -0.08171 C -0.13768 -0.06944 -0.15157 -0.06828 -0.16129 -0.06458 C -0.17136 -0.05115 -0.17691 -0.03263 -0.18212 -0.01504 C -0.18455 -0.00671 -0.18351 0.0051 -0.18872 0.01064 C -0.19879 0.02061 -0.20539 0.02431 -0.21441 0.03658 C -0.22552 0.07246 -0.21337 0.03751 -0.21927 -0.028 C -0.22136 -0.05138 -0.22674 -0.07384 -0.23056 -0.09675 C -0.2323 -0.10717 -0.24601 -0.103 -0.25313 -0.10763 C -0.2783 -0.12384 -0.26511 -0.12337 -0.29184 -0.12685 C -0.30886 -0.12569 -0.32639 -0.1287 -0.34184 -0.11828 C -0.34497 -0.11296 -0.34671 -0.10624 -0.35 -0.10115 C -0.35486 -0.09351 -0.3625 -0.08935 -0.36771 -0.08171 C -0.37188 -0.07569 -0.38004 -0.05555 -0.38386 -0.05161 C -0.39046 -0.04467 -0.41285 -0.04351 -0.42257 -0.04097 C -0.42518 -0.03958 -0.42813 -0.03865 -0.43056 -0.03657 C -0.43247 -0.03495 -0.43351 -0.03171 -0.43542 -0.03009 C -0.4408 -0.02546 -0.44028 -0.03101 -0.44028 -0.02592 " pathEditMode="relative" ptsTypes="ffffffffffffffffffffffA">
                                      <p:cBhvr>
                                        <p:cTn id="1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955 0.02686 C 0.01111 0.02616 0.01302 0.02616 0.01441 0.02477 C 0.0191 0.01968 0.02153 0.00996 0.02726 0.00741 C 0.04688 -0.00139 0.05695 -0.0074 0.07396 -0.02268 C 0.08264 -0.03981 0.10105 -0.04328 0.11268 -0.05694 C 0.11754 -0.0625 0.12153 -0.0743 0.12726 -0.07847 C 0.13976 -0.08773 0.13351 -0.07801 0.14184 -0.08727 C 0.14914 -0.09537 0.14497 -0.09352 0.15313 -0.10439 C 0.16198 -0.1162 0.17361 -0.12477 0.18368 -0.13449 C 0.19046 -0.14097 0.18802 -0.14537 0.19827 -0.14953 C 0.20556 -0.15254 0.21337 -0.15254 0.22084 -0.15393 C 0.22344 -0.15532 0.22622 -0.15648 0.22882 -0.1581 C 0.23056 -0.15926 0.23177 -0.16273 0.23368 -0.1625 C 0.24792 -0.16088 0.25695 -0.14861 0.26598 -0.13657 C 0.27257 -0.12777 0.27188 -0.1331 0.27726 -0.12361 C 0.28264 -0.11412 0.28403 -0.09977 0.29011 -0.09143 C 0.29514 -0.08472 0.30139 -0.07847 0.30782 -0.0743 C 0.31007 -0.0699 0.31268 -0.06597 0.31441 -0.06134 C 0.31598 -0.05717 0.31754 -0.04838 0.31754 -0.04814 C 0.33264 -0.0537 0.33351 -0.06157 0.34497 -0.07222 C 0.35191 -0.0787 0.36146 -0.08194 0.3691 -0.08727 C 0.37934 -0.1037 0.39723 -0.12199 0.41111 -0.13449 C 0.42275 -0.12801 0.42448 -0.1206 0.43212 -0.10856 C 0.43785 -0.09977 0.43473 -0.08055 0.44184 -0.0743 C 0.44532 -0.07129 0.47084 0.04561 0.47084 0.05255 " pathEditMode="relative" rAng="0" ptsTypes="fffffffffffffffffffffffff">
                                      <p:cBhvr>
                                        <p:cTn id="2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0" y="-82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72222E-6 -4.07407E-6 C 0.00208 -0.00787 0.00243 -0.0162 0.00486 -0.02384 C 0.0059 -0.02731 0.00902 -0.03634 0.00972 -0.04097 C 0.01093 -0.04884 0.01041 -0.0574 0.01302 -0.06458 C 0.01684 -0.07476 0.02031 -0.08402 0.02586 -0.09259 C 0.02743 -0.0949 0.02951 -0.09652 0.03072 -0.09907 C 0.03454 -0.10694 0.03767 -0.11782 0.04045 -0.12685 C 0.0427 -0.14629 0.04635 -0.14907 0.05816 -0.15717 C 0.0651 -0.15648 0.07239 -0.15717 0.07916 -0.15486 C 0.08281 -0.15347 0.08559 -0.1493 0.08871 -0.14629 C 0.09097 -0.14421 0.09531 -0.13981 0.09531 -0.13958 C 0.09895 -0.1324 0.10486 -0.1162 0.10486 -0.11597 C 0.10763 -0.0993 0.10555 -0.08101 0.10972 -0.06458 C 0.11545 -0.04213 0.12222 -0.02893 0.13559 -0.01296 C 0.13906 -0.00879 0.14097 -0.00185 0.14531 -4.07407E-6 C 0.15954 0.00625 0.15156 0.00371 0.16944 0.00649 C 0.17326 0.00579 0.1776 0.00695 0.18072 0.00417 C 0.18316 0.00209 0.18229 -0.00324 0.18402 -0.00648 C 0.18506 -0.00856 0.18715 -0.00949 0.18871 -0.01088 C 0.19809 -0.02939 0.20208 -0.05046 0.21128 -0.06898 C 0.2151 -0.07685 0.21892 -0.08472 0.22256 -0.09259 C 0.2243 -0.09606 0.22743 -0.10324 0.22743 -0.10301 C 0.22899 -0.11481 0.2309 -0.12615 0.23229 -0.13773 C 0.23368 -0.14907 0.23316 -0.16111 0.23559 -0.17222 C 0.23645 -0.17615 0.2401 -0.17777 0.24201 -0.18078 C 0.24704 -0.18842 0.2526 -0.20138 0.25486 -0.21088 C 0.2684 -0.26782 0.25191 -0.23055 0.26944 -0.25393 C 0.28003 -0.26805 0.2835 -0.28819 0.29843 -0.29467 C 0.30538 -0.29398 0.31267 -0.29537 0.31944 -0.29259 C 0.32204 -0.29143 0.32274 -0.28703 0.3243 -0.28402 C 0.32795 -0.27708 0.33055 -0.26944 0.33402 -0.2625 C 0.33767 -0.24699 0.33246 -0.26574 0.34045 -0.24953 C 0.34375 -0.24282 0.34548 -0.2331 0.34843 -0.22592 C 0.35156 -0.21805 0.3677 0.02987 0.3677 0.03912 " pathEditMode="relative" rAng="0" ptsTypes="ffffffffffffffffffffffffffffffffff">
                                      <p:cBhvr>
                                        <p:cTn id="2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-12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8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1806 1.11022E-16 C -0.00556 -0.01296 0.00868 -0.02569 0.0151 -0.0419 C 0.02135 -0.05926 0.02465 -0.08009 0.02777 -0.10116 C 0.03107 -0.12199 0.02777 -0.13935 0.02465 -0.15856 C 0.02135 -0.17639 0.01666 -0.1956 0.00555 -0.21134 C -0.00382 -0.22755 -0.01979 -0.24028 -0.03698 -0.25 C -0.05295 -0.25949 -0.07188 -0.26597 -0.0908 -0.26921 C -0.10973 -0.27222 -0.12865 -0.27222 -0.14636 -0.26921 C -0.16528 -0.26597 -0.18247 -0.25787 -0.1967 -0.24514 C -0.21111 -0.23403 -0.22361 -0.21944 -0.23004 -0.20208 C -0.23785 -0.18588 -0.24098 -0.16366 -0.24098 -0.14583 C -0.24254 -0.12824 -0.24098 -0.10741 -0.23299 -0.08981 C -0.22535 -0.07384 -0.21111 -0.06111 -0.19202 -0.05463 C -0.17292 -0.05 -0.154 -0.05625 -0.14132 -0.06736 C -0.13039 -0.07847 -0.1224 -0.0963 -0.12084 -0.1169 C -0.12084 -0.13773 -0.1224 -0.15694 -0.13039 -0.17315 C -0.13837 -0.18912 -0.13664 -0.19236 -0.16823 -0.21319 C -0.1967 -0.23565 -0.22535 -0.22917 -0.24254 -0.23056 C -0.2599 -0.23056 -0.27414 -0.22431 -0.2915 -0.21782 C -0.31059 -0.20995 -0.32622 -0.1956 -0.3375 -0.18287 C -0.34844 -0.16991 -0.35313 -0.15394 -0.35955 -0.12824 C -0.36407 -0.10278 -0.36407 -0.08981 -0.36407 -0.07037 C -0.36407 -0.05139 -0.36407 -0.03218 -0.36407 -0.01296 " pathEditMode="relative" rAng="0" ptsTypes="fffffffffffffffffffffff">
                                      <p:cBhvr>
                                        <p:cTn id="2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0" y="-136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1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1267 -3.7037E-7 C 0.00139 -0.01273 -0.01128 -0.02523 -0.01701 -0.0412 C -0.02257 -0.05833 -0.02552 -0.07893 -0.0283 -0.09954 C -0.03108 -0.12014 -0.0283 -0.13727 -0.02552 -0.15625 C -0.02257 -0.17361 -0.0184 -0.19259 -0.00833 -0.2081 C -2.77778E-7 -0.22407 0.01424 -0.23657 0.02969 -0.2463 C 0.04392 -0.25556 0.06076 -0.26181 0.07778 -0.26505 C 0.09462 -0.26806 0.11163 -0.26806 0.12726 -0.26505 C 0.14427 -0.26181 0.15972 -0.25393 0.1724 -0.24143 C 0.18524 -0.23032 0.19653 -0.2162 0.20208 -0.19884 C 0.2092 -0.1831 0.21198 -0.16111 0.21198 -0.14352 C 0.21337 -0.12639 0.21198 -0.10579 0.20486 -0.08866 C 0.19792 -0.07268 0.18524 -0.06018 0.16823 -0.0537 C 0.15122 -0.04907 0.1342 -0.05532 0.12292 -0.06643 C 0.11302 -0.07731 0.1059 -0.09491 0.10451 -0.11505 C 0.10451 -0.13565 0.1059 -0.15463 0.11302 -0.17037 C 0.12014 -0.18634 0.11875 -0.18935 0.14688 -0.20995 C 0.1724 -0.23194 0.19792 -0.22569 0.21337 -0.22708 C 0.22882 -0.22708 0.24167 -0.22083 0.25712 -0.21458 C 0.27431 -0.20694 0.28819 -0.19259 0.29826 -0.18009 C 0.30816 -0.16736 0.31233 -0.15162 0.31788 -0.12639 C 0.32222 -0.10116 0.32222 -0.08866 0.32222 -0.06944 C 0.32222 -0.05046 0.32396 0.02384 0.32396 0.04282 " pathEditMode="relative" rAng="0" ptsTypes="fffffffffffffffffffffff">
                                      <p:cBhvr>
                                        <p:cTn id="2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 0.0  C 0.012 -0.024  0.033 -0.05867  0.058 -0.05867  C 0.095 -0.05867  0.125 -0.02267  0.125 0.02267  C 0.125 0.03733  0.122 0.05067  0.116 0.06267  C 0.117 0.06267  0.0 0.24267  0.0 0.244  C 0.0 0.24267  -0.117 0.06267  -0.116 0.06267  C -0.122 0.05067  -0.125 0.03733  -0.125 0.02267  C -0.125 -0.02267  -0.095 -0.05867  -0.057 -0.05867  C -0.033 -0.05867  -0.012 -0.024  0.0 0.0  Z" pathEditMode="relative" ptsTypes="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mtClean="0"/>
              <a:t>类图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399"/>
            <a:ext cx="6781800" cy="51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HashMap&lt;K, V&gt;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432917"/>
            <a:ext cx="757078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常用，等同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已过时）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Object.hashCode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来计算键的哈希值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keySet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endParaRPr kumimoji="1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84213" y="3235325"/>
            <a:ext cx="6119812" cy="307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 smtClean="0">
                <a:latin typeface="Courier New" pitchFamily="49" charset="0"/>
                <a:ea typeface="宋体" charset="-122"/>
              </a:rPr>
              <a:t>HashMap</a:t>
            </a:r>
            <a:r>
              <a:rPr kumimoji="0" lang="en-NZ" altLang="zh-CN" sz="1500" b="1" dirty="0" smtClean="0">
                <a:latin typeface="Courier New" pitchFamily="49" charset="0"/>
                <a:ea typeface="宋体" charset="-122"/>
              </a:rPr>
              <a:t>&lt;String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Integer&gt; directory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                = new </a:t>
            </a:r>
            <a:r>
              <a:rPr kumimoji="0" lang="en-NZ" altLang="zh-CN" sz="15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HashMap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&lt;String, Integer&gt;();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("Mum", new Integer(9998888));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("Dad", 9998888);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Bob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12345678);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("Edward", 5553535);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Bob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1000000);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size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for (String key :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keySet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key+"'s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number: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get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(key));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values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());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95288" y="5013325"/>
            <a:ext cx="288925" cy="0"/>
          </a:xfrm>
          <a:prstGeom prst="line">
            <a:avLst/>
          </a:prstGeom>
          <a:noFill/>
          <a:ln w="19050">
            <a:solidFill>
              <a:srgbClr val="FF7A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95288" y="5445125"/>
            <a:ext cx="288925" cy="0"/>
          </a:xfrm>
          <a:prstGeom prst="line">
            <a:avLst/>
          </a:prstGeom>
          <a:noFill/>
          <a:ln w="19050">
            <a:solidFill>
              <a:srgbClr val="FF7A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95288" y="5734050"/>
            <a:ext cx="288925" cy="0"/>
          </a:xfrm>
          <a:prstGeom prst="line">
            <a:avLst/>
          </a:prstGeom>
          <a:noFill/>
          <a:ln w="19050">
            <a:solidFill>
              <a:srgbClr val="FF7A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95288" y="6165850"/>
            <a:ext cx="288925" cy="0"/>
          </a:xfrm>
          <a:prstGeom prst="line">
            <a:avLst/>
          </a:prstGeom>
          <a:noFill/>
          <a:ln w="19050">
            <a:solidFill>
              <a:srgbClr val="FF7A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8"/>
          <p:cNvSpPr>
            <a:spLocks/>
          </p:cNvSpPr>
          <p:nvPr/>
        </p:nvSpPr>
        <p:spPr bwMode="auto">
          <a:xfrm>
            <a:off x="5867400" y="4724400"/>
            <a:ext cx="865188" cy="314325"/>
          </a:xfrm>
          <a:prstGeom prst="borderCallout1">
            <a:avLst>
              <a:gd name="adj1" fmla="val 36366"/>
              <a:gd name="adj2" fmla="val -8806"/>
              <a:gd name="adj3" fmla="val 90907"/>
              <a:gd name="adj4" fmla="val -91375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</a:rPr>
              <a:t>4 or 5?</a:t>
            </a:r>
            <a:endParaRPr kumimoji="0" lang="en-US" altLang="zh-CN" sz="140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6372225" y="5229225"/>
            <a:ext cx="1441450" cy="314325"/>
          </a:xfrm>
          <a:prstGeom prst="borderCallout1">
            <a:avLst>
              <a:gd name="adj1" fmla="val 36366"/>
              <a:gd name="adj2" fmla="val -5287"/>
              <a:gd name="adj3" fmla="val 12120"/>
              <a:gd name="adj4" fmla="val -78856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 b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Set&lt;String&gt;</a:t>
            </a:r>
            <a:endParaRPr kumimoji="0" lang="en-US" altLang="zh-CN" sz="1400" b="1">
              <a:solidFill>
                <a:srgbClr val="003399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4932363" y="4076700"/>
            <a:ext cx="1223962" cy="314325"/>
          </a:xfrm>
          <a:prstGeom prst="borderCallout1">
            <a:avLst>
              <a:gd name="adj1" fmla="val 36366"/>
              <a:gd name="adj2" fmla="val -6227"/>
              <a:gd name="adj3" fmla="val 28787"/>
              <a:gd name="adj4" fmla="val -5434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</a:rPr>
              <a:t>“autoboxing”</a:t>
            </a:r>
            <a:endParaRPr kumimoji="0" lang="en-US" altLang="zh-CN" sz="140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795963" y="5805488"/>
            <a:ext cx="2232025" cy="330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>
                <a:solidFill>
                  <a:srgbClr val="003399"/>
                </a:solidFill>
                <a:ea typeface="宋体" charset="-122"/>
              </a:rPr>
              <a:t>What’s Bob’s number?</a:t>
            </a:r>
            <a:endParaRPr kumimoji="0" lang="en-US" altLang="zh-CN" sz="1500" b="1">
              <a:solidFill>
                <a:srgbClr val="003399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9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81563" y="3252272"/>
            <a:ext cx="308292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None/>
            </a:pPr>
            <a:endParaRPr lang="he-IL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71600" y="4712772"/>
            <a:ext cx="5619750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None/>
            </a:pPr>
            <a:endParaRPr lang="he-IL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258888"/>
            <a:ext cx="83470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None/>
            </a:pPr>
            <a:endParaRPr lang="en-US" altLang="zh-CN" b="1">
              <a:ea typeface="宋体" charset="-122"/>
            </a:endParaRPr>
          </a:p>
          <a:p>
            <a:pPr eaLnBrk="1" hangingPunct="1">
              <a:spcBef>
                <a:spcPct val="50000"/>
              </a:spcBef>
              <a:buSzPct val="70000"/>
              <a:buNone/>
            </a:pPr>
            <a:endParaRPr lang="en-US" altLang="zh-CN" sz="4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HashMap&lt;String, Integer&gt;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frequency</a:t>
            </a: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(String[] names) {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HashMap&lt;String, Integer&gt; frequency = 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		new HashMap&lt;String, Integer&gt;();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for(String name : names) {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Integer currentCount = frequency.get(name);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if(currentCount == null) {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	currentCount = 0; 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// auto-boxing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}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frequency.put(name, ++currentCount);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return frequency;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  <a:buSzPct val="70000"/>
              <a:buNone/>
            </a:pPr>
            <a:endParaRPr lang="en-US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258888"/>
            <a:ext cx="83470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58775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358775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358775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358775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358775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None/>
            </a:pPr>
            <a:endParaRPr lang="en-US" altLang="zh-CN" b="1">
              <a:ea typeface="宋体" charset="-122"/>
            </a:endParaRPr>
          </a:p>
          <a:p>
            <a:pPr eaLnBrk="1" hangingPunct="1">
              <a:spcBef>
                <a:spcPct val="50000"/>
              </a:spcBef>
              <a:buSzPct val="70000"/>
              <a:buNone/>
            </a:pPr>
            <a:endParaRPr lang="en-US" altLang="zh-CN" sz="4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public static void main(String[] args) {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System.out.println</a:t>
            </a:r>
            <a:r>
              <a:rPr lang="en-US" altLang="zh-CN" sz="2000" b="1">
                <a:solidFill>
                  <a:schemeClr val="accent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frequency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new String[]{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	"Momo", "Momo", "Koko", "Noa", "Momo", "Koko"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		}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.toString()</a:t>
            </a:r>
            <a:r>
              <a:rPr lang="en-US" altLang="zh-CN" sz="2000" b="1">
                <a:solidFill>
                  <a:schemeClr val="accent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  <a:p>
            <a:pPr eaLnBrk="1" hangingPunct="1">
              <a:buSzPct val="70000"/>
              <a:buNone/>
            </a:pPr>
            <a:endParaRPr lang="en-US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eaLnBrk="1" hangingPunct="1">
              <a:buSzPct val="70000"/>
              <a:buNone/>
            </a:pPr>
            <a:r>
              <a:rPr lang="en-US" altLang="zh-CN" sz="2000" b="1" u="sng">
                <a:ea typeface="宋体" charset="-122"/>
              </a:rPr>
              <a:t>Print out of this main is</a:t>
            </a:r>
            <a:r>
              <a:rPr lang="en-US" altLang="zh-CN" sz="2000" b="1">
                <a:ea typeface="宋体" charset="-122"/>
              </a:rPr>
              <a:t>:</a:t>
            </a:r>
          </a:p>
          <a:p>
            <a:pPr eaLnBrk="1" hangingPunct="1">
              <a:buSzPct val="70000"/>
              <a:buNone/>
            </a:pPr>
            <a:r>
              <a:rPr lang="en-US" altLang="zh-CN" sz="2000" b="1">
                <a:ea typeface="宋体" charset="-122"/>
              </a:rPr>
              <a:t>{Koko=2, Noa=1, Momo=3}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124200" y="3862388"/>
            <a:ext cx="3881438" cy="812800"/>
            <a:chOff x="3125" y="1663"/>
            <a:chExt cx="2311" cy="512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25" y="1663"/>
              <a:ext cx="23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2000" b="1">
                  <a:ea typeface="宋体" charset="-122"/>
                </a:rPr>
                <a:t>HashMap has a nice toString!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3549" y="1961"/>
              <a:ext cx="713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33763" y="5119688"/>
            <a:ext cx="3762375" cy="762000"/>
            <a:chOff x="2163" y="3225"/>
            <a:chExt cx="2370" cy="48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80" y="3225"/>
              <a:ext cx="1753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2000" b="1">
                  <a:ea typeface="宋体" charset="-122"/>
                </a:rPr>
                <a:t>HashMap doesn’t guarantee any order!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163" y="3327"/>
              <a:ext cx="614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659188" y="21828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30338" y="32877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27313" y="25638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244850" y="32877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TreeMap&lt;K, V&gt;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432917"/>
            <a:ext cx="73152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按照键的大小排序（类似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KeySet()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</a:p>
          <a:p>
            <a:pPr marL="442913" indent="-442913">
              <a:spcBef>
                <a:spcPts val="600"/>
              </a:spcBef>
              <a:buSzPct val="90000"/>
              <a:buFont typeface="Times New Roman" pitchFamily="18" charset="0"/>
              <a:buChar char="☺"/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values()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返回一个未知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，按键排序</a:t>
            </a:r>
            <a:endParaRPr kumimoji="1"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4213" y="3251200"/>
            <a:ext cx="6119812" cy="307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 smtClean="0">
                <a:latin typeface="Courier New" pitchFamily="49" charset="0"/>
                <a:ea typeface="宋体" charset="-122"/>
              </a:rPr>
              <a:t>TreeMap</a:t>
            </a:r>
            <a:r>
              <a:rPr kumimoji="0" lang="en-NZ" altLang="zh-CN" sz="1500" b="1" dirty="0" smtClean="0">
                <a:latin typeface="Courier New" pitchFamily="49" charset="0"/>
                <a:ea typeface="宋体" charset="-122"/>
              </a:rPr>
              <a:t>&lt;String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Integer&gt; directory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                = new </a:t>
            </a:r>
            <a:r>
              <a:rPr kumimoji="0" lang="en-NZ" altLang="zh-CN" sz="15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TreeMap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&lt;String, Integer&gt;();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("Mum", new Integer(9998888));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("Dad", 9998888);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Bob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12345678);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("Edward", 5553535);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directory.put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Bob</a:t>
            </a:r>
            <a:r>
              <a:rPr kumimoji="0" lang="en-NZ" altLang="zh-CN" sz="1500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"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, 1000000);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size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for (String key :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keySet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key+"'s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#: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  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get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(key));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System.out.println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</a:t>
            </a:r>
            <a:r>
              <a:rPr kumimoji="0" lang="en-NZ" altLang="zh-CN" sz="1500" b="1" dirty="0" err="1">
                <a:latin typeface="Courier New" pitchFamily="49" charset="0"/>
                <a:ea typeface="宋体" charset="-122"/>
              </a:rPr>
              <a:t>directory.</a:t>
            </a:r>
            <a:r>
              <a:rPr kumimoji="0" lang="en-NZ" altLang="zh-CN" sz="1500" b="1" dirty="0" err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values</a:t>
            </a:r>
            <a:r>
              <a:rPr kumimoji="0" lang="en-NZ" altLang="zh-CN" sz="1500" b="1" dirty="0">
                <a:latin typeface="Courier New" pitchFamily="49" charset="0"/>
                <a:ea typeface="宋体" charset="-122"/>
              </a:rPr>
              <a:t>());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56325" y="4379913"/>
            <a:ext cx="2376488" cy="1244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500" b="1">
                <a:ea typeface="宋体" charset="-122"/>
              </a:rPr>
              <a:t>Loop output?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Bob's #: 1000000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Dad's #: 9998888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Edward's #: 5553535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>
                <a:solidFill>
                  <a:srgbClr val="003399"/>
                </a:solidFill>
                <a:latin typeface="Courier New" pitchFamily="49" charset="0"/>
                <a:ea typeface="宋体" charset="-122"/>
              </a:rPr>
              <a:t>Mum's #: 9998888</a:t>
            </a: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5364163" y="4308475"/>
            <a:ext cx="287337" cy="314325"/>
          </a:xfrm>
          <a:prstGeom prst="borderCallout1">
            <a:avLst>
              <a:gd name="adj1" fmla="val 36366"/>
              <a:gd name="adj2" fmla="val -26519"/>
              <a:gd name="adj3" fmla="val 181315"/>
              <a:gd name="adj4" fmla="val -22209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</a:rPr>
              <a:t>4</a:t>
            </a:r>
            <a:endParaRPr kumimoji="0" lang="en-US" altLang="zh-CN" sz="140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6" name="AutoShape 17"/>
          <p:cNvSpPr>
            <a:spLocks/>
          </p:cNvSpPr>
          <p:nvPr/>
        </p:nvSpPr>
        <p:spPr bwMode="auto">
          <a:xfrm>
            <a:off x="5508625" y="5172075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Arial" charset="0"/>
              <a:ea typeface="宋体" charset="-122"/>
            </a:endParaRPr>
          </a:p>
        </p:txBody>
      </p:sp>
      <p:cxnSp>
        <p:nvCxnSpPr>
          <p:cNvPr id="27" name="AutoShape 18"/>
          <p:cNvCxnSpPr>
            <a:cxnSpLocks noChangeShapeType="1"/>
            <a:stCxn id="26" idx="1"/>
            <a:endCxn id="15" idx="1"/>
          </p:cNvCxnSpPr>
          <p:nvPr/>
        </p:nvCxnSpPr>
        <p:spPr bwMode="auto">
          <a:xfrm flipV="1">
            <a:off x="5724525" y="5002213"/>
            <a:ext cx="431800" cy="56673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19"/>
          <p:cNvSpPr>
            <a:spLocks/>
          </p:cNvSpPr>
          <p:nvPr/>
        </p:nvSpPr>
        <p:spPr bwMode="auto">
          <a:xfrm>
            <a:off x="6948488" y="5964238"/>
            <a:ext cx="287337" cy="314325"/>
          </a:xfrm>
          <a:prstGeom prst="borderCallout1">
            <a:avLst>
              <a:gd name="adj1" fmla="val 36366"/>
              <a:gd name="adj2" fmla="val -26519"/>
              <a:gd name="adj3" fmla="val 66667"/>
              <a:gd name="adj4" fmla="val -555801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</a:rPr>
              <a:t>?</a:t>
            </a:r>
            <a:endParaRPr kumimoji="0" lang="en-US" altLang="zh-CN" sz="140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716463" y="2867025"/>
            <a:ext cx="1728787" cy="527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5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n"/>
              <a:defRPr kumimoji="1"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</a:rPr>
              <a:t>Empty constructor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NZ" altLang="zh-CN" sz="1400">
                <a:solidFill>
                  <a:srgbClr val="003399"/>
                </a:solidFill>
                <a:ea typeface="宋体" charset="-122"/>
                <a:sym typeface="Wingdings" pitchFamily="2" charset="2"/>
              </a:rPr>
              <a:t> natural ordering</a:t>
            </a:r>
            <a:endParaRPr kumimoji="0" lang="en-US" altLang="zh-CN" sz="1400">
              <a:solidFill>
                <a:srgbClr val="003399"/>
              </a:solidFill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4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集合框架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9124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List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8226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Set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38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Map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1664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Utilities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java.util.Arrays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zh-CN" altLang="en-US" sz="2800" smtClean="0"/>
              <a:t>类：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/>
              <a:t>集合框架提供了一套专门用于操作数组的实用方法，它们作为静态方法存在该类中</a:t>
            </a:r>
            <a:endParaRPr lang="en-US" altLang="zh-CN" sz="2800" dirty="0" smtClean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09600" y="339344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 pitchFamily="2" charset="-122"/>
                        </a:rPr>
                        <a:t>fill</a:t>
                      </a:r>
                      <a:r>
                        <a:rPr lang="en-US" altLang="zh-CN" sz="1800" b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 pitchFamily="2" charset="-122"/>
                        </a:rPr>
                        <a:t>(type[] a, type val)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填充数组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equals</a:t>
                      </a:r>
                      <a:r>
                        <a:rPr lang="en-US" altLang="zh-CN" sz="1800" b="0" smtClean="0">
                          <a:latin typeface="Courier New" pitchFamily="49" charset="0"/>
                          <a:ea typeface="宋体" pitchFamily="2" charset="-122"/>
                        </a:rPr>
                        <a:t>(type[] a, type[] b)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比较两个数组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sort</a:t>
                      </a:r>
                      <a:r>
                        <a:rPr lang="en-US" altLang="zh-CN" sz="1800" b="0" smtClean="0">
                          <a:latin typeface="Courier New" pitchFamily="49" charset="0"/>
                          <a:ea typeface="宋体" pitchFamily="2" charset="-122"/>
                        </a:rPr>
                        <a:t>(type[] 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数组排序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binarySearch</a:t>
                      </a:r>
                      <a:r>
                        <a:rPr lang="en-US" altLang="zh-CN" sz="1800" b="0" smtClean="0">
                          <a:latin typeface="Courier New" pitchFamily="49" charset="0"/>
                          <a:ea typeface="宋体" pitchFamily="2" charset="-122"/>
                        </a:rPr>
                        <a:t>( 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二分查找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java.util.Collections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Collections</a:t>
            </a:r>
            <a:r>
              <a:rPr lang="zh-CN" altLang="en-US" sz="2800" smtClean="0"/>
              <a:t>类：提供了许多有用的工具和算法，用来操作和创建集合。一般为静态方法。</a:t>
            </a:r>
            <a:endParaRPr lang="en-US" altLang="zh-CN" sz="2800" dirty="0" smtClean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09600" y="2824480"/>
          <a:ext cx="7924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 pitchFamily="2" charset="-122"/>
                        </a:rPr>
                        <a:t>binarySearch(</a:t>
                      </a:r>
                      <a:r>
                        <a:rPr lang="en-US" altLang="zh-CN" sz="1800" b="0" i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r>
                        <a:rPr lang="en-US" altLang="zh-CN" sz="1800" b="0" i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 key</a:t>
                      </a:r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Finds </a:t>
                      </a:r>
                      <a:r>
                        <a:rPr lang="en-US" altLang="zh-CN" b="0" i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key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 in a sorted list using binary search.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sort(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Sorts a list into ascending order.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min(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Returns the smallest value in a list.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max(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Returns the largest value in a list.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reverse(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Reverses the order of elements in a list.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shuffle(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Randomly rearranges the elements in a list.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swap(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lang="en-US" altLang="zh-CN" sz="1800" baseline="-25000" smtClean="0"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lang="en-US" altLang="zh-CN" sz="1800" baseline="-25000" smtClean="0"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Exchanges the elements at index positions </a:t>
                      </a:r>
                      <a:r>
                        <a:rPr lang="en-US" altLang="zh-CN" sz="1600" i="1" smtClean="0"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lang="en-US" altLang="zh-CN" sz="1600" baseline="-25000" smtClean="0"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 and </a:t>
                      </a:r>
                      <a:r>
                        <a:rPr lang="en-US" altLang="zh-CN" sz="1600" i="1" smtClean="0"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lang="en-US" altLang="zh-CN" sz="1600" baseline="-25000" smtClean="0"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replaceAll(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list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lang="en-US" altLang="zh-CN" sz="1800" baseline="-25000" smtClean="0"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r>
                        <a:rPr lang="en-US" altLang="zh-CN" sz="1800" i="1" smtClean="0"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lang="en-US" altLang="zh-CN" sz="1800" baseline="-25000" smtClean="0"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lang="en-US" altLang="zh-CN" sz="1800" b="1" smtClean="0">
                          <a:latin typeface="Courier New" pitchFamily="49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Replaces all elements matching </a:t>
                      </a:r>
                      <a:r>
                        <a:rPr lang="en-US" altLang="zh-CN" sz="1600" i="1" smtClean="0"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lang="en-US" altLang="zh-CN" sz="1600" baseline="-25000" smtClean="0"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 with </a:t>
                      </a:r>
                      <a:r>
                        <a:rPr lang="en-US" altLang="zh-CN" sz="1600" i="1" smtClean="0"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lang="en-US" altLang="zh-CN" sz="1600" baseline="-25000" smtClean="0"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lang="en-US" altLang="zh-CN" smtClean="0"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Collections.sort()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实现了归并排序（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merge sort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smtClean="0"/>
              <a:t>什么类型的对象可以排序？</a:t>
            </a:r>
            <a:endParaRPr lang="en-US" altLang="zh-CN" sz="3200" smtClean="0"/>
          </a:p>
          <a:p>
            <a:pPr lvl="1"/>
            <a:r>
              <a:rPr lang="zh-CN" altLang="en-US" sz="2800" smtClean="0"/>
              <a:t>元素自然有序，如整数、实数、字符串等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外部定义的顺序，如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Comparable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125538" y="24828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e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84313" y="24828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843088" y="24828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201863" y="24828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120775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481138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1841500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2201863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2560638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4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2562225" y="24844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922588" y="24860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f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5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3290888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281363" y="24844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4572000" y="24828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930775" y="24828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5289550" y="24828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5648325" y="24828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c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567238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0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4927600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1</a:t>
            </a: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287963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2</a:t>
            </a: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5648325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3</a:t>
            </a: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6007100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4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6008688" y="24844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d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6369050" y="24860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NZ" altLang="zh-CN" sz="2000">
                <a:ea typeface="宋体" pitchFamily="2" charset="-122"/>
              </a:rPr>
              <a:t>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6372225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5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737350" y="27717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>
                <a:ea typeface="宋体" pitchFamily="2" charset="-122"/>
              </a:rPr>
              <a:t>6</a:t>
            </a:r>
          </a:p>
        </p:txBody>
      </p: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6727825" y="24844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altLang="zh-CN" sz="2000">
                <a:ea typeface="宋体" pitchFamily="2" charset="-122"/>
              </a:rPr>
              <a:t>f</a:t>
            </a: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3856038" y="2555875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4767263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126038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5484813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5843588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6202363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6561138" y="2133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java.lang.Comparable&lt;T&gt;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953000"/>
          </a:xfrm>
        </p:spPr>
        <p:txBody>
          <a:bodyPr/>
          <a:lstStyle/>
          <a:p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一个泛型接口，只有一个方法：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int compareTo(T)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相等返回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；大于返回正数；小于返回负数</a:t>
            </a:r>
            <a:endParaRPr lang="en-US" altLang="zh-CN" sz="2800" dirty="0" smtClean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900113" y="2948449"/>
            <a:ext cx="6192837" cy="3647152"/>
          </a:xfrm>
          <a:prstGeom prst="rect">
            <a:avLst/>
          </a:prstGeom>
          <a:noFill/>
          <a:ln w="9525">
            <a:solidFill>
              <a:srgbClr val="7C7C7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public class Money implements </a:t>
            </a:r>
            <a:r>
              <a:rPr lang="en-US" altLang="zh-CN" sz="1500" b="1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Comparable</a:t>
            </a: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&lt;Money&gt; {</a:t>
            </a:r>
          </a:p>
          <a:p>
            <a:pPr algn="l">
              <a:buNone/>
            </a:pPr>
            <a:r>
              <a:rPr lang="en-NZ" altLang="zh-CN" sz="1500" b="1">
                <a:latin typeface="Courier New" pitchFamily="49" charset="0"/>
                <a:ea typeface="宋体" pitchFamily="2" charset="-122"/>
              </a:rPr>
              <a:t>  ...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public int </a:t>
            </a:r>
            <a:r>
              <a:rPr lang="en-US" altLang="zh-CN" sz="1500" b="1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compareTo</a:t>
            </a: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( Money other ) {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if( this.cents == other.cents ) {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  return 0;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else if( this.cents &lt; other.cents ) {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  return -1;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else {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  return 1;</a:t>
            </a:r>
          </a:p>
          <a:p>
            <a:pPr algn="l">
              <a:buNone/>
            </a:pPr>
            <a:r>
              <a:rPr lang="en-US" altLang="zh-CN" sz="1500" b="1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NZ" altLang="zh-CN" sz="1500" b="1">
                <a:latin typeface="Courier New" pitchFamily="49" charset="0"/>
                <a:ea typeface="宋体" pitchFamily="2" charset="-122"/>
              </a:rPr>
              <a:t>  }</a:t>
            </a:r>
            <a:endParaRPr lang="en-US" altLang="zh-CN" sz="15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940425" y="3716338"/>
            <a:ext cx="3024188" cy="92948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en-NZ" altLang="zh-CN" sz="1600">
                <a:latin typeface="Tahoma" pitchFamily="34" charset="0"/>
                <a:ea typeface="宋体" pitchFamily="2" charset="-122"/>
              </a:rPr>
              <a:t>m1 = new Money(100,0);</a:t>
            </a:r>
          </a:p>
          <a:p>
            <a:pPr algn="l">
              <a:buNone/>
            </a:pPr>
            <a:r>
              <a:rPr lang="en-NZ" altLang="zh-CN" sz="1600">
                <a:latin typeface="Tahoma" pitchFamily="34" charset="0"/>
                <a:ea typeface="宋体" pitchFamily="2" charset="-122"/>
              </a:rPr>
              <a:t>m2 = new Money(50,0);</a:t>
            </a:r>
          </a:p>
          <a:p>
            <a:pPr algn="l">
              <a:buNone/>
            </a:pPr>
            <a:r>
              <a:rPr lang="en-NZ" altLang="zh-CN" sz="1600">
                <a:latin typeface="Tahoma" pitchFamily="34" charset="0"/>
                <a:ea typeface="宋体" pitchFamily="2" charset="-122"/>
              </a:rPr>
              <a:t>m1.compareTo(m2) </a:t>
            </a:r>
            <a:r>
              <a:rPr lang="en-NZ" altLang="zh-CN" sz="1600">
                <a:latin typeface="Tahoma" pitchFamily="34" charset="0"/>
                <a:ea typeface="宋体" pitchFamily="2" charset="-122"/>
                <a:sym typeface="Wingdings" pitchFamily="2" charset="2"/>
              </a:rPr>
              <a:t>returns 1;</a:t>
            </a:r>
            <a:endParaRPr lang="en-US" altLang="zh-CN" sz="160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68" y="1190010"/>
            <a:ext cx="2574432" cy="3429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不同类型的集合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58556"/>
            <a:ext cx="3657600" cy="2780044"/>
          </a:xfrm>
          <a:prstGeom prst="rect">
            <a:avLst/>
          </a:prstGeom>
        </p:spPr>
      </p:pic>
      <p:pic>
        <p:nvPicPr>
          <p:cNvPr id="27" name="图片 15" descr="无标题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15670"/>
            <a:ext cx="2717489" cy="274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6" y="4038600"/>
            <a:ext cx="3965664" cy="26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2895600"/>
            <a:ext cx="7696200" cy="3124200"/>
          </a:xfrm>
        </p:spPr>
        <p:txBody>
          <a:bodyPr/>
          <a:lstStyle/>
          <a:p>
            <a:r>
              <a:rPr lang="zh-CN" altLang="en-US" sz="3200" smtClean="0"/>
              <a:t>集合框架主要包括三部分</a:t>
            </a:r>
            <a:endParaRPr lang="en-US" altLang="zh-CN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接口（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实现（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Implementations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操作（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50515"/>
            <a:ext cx="8092280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smtClean="0"/>
              <a:t>集合框架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Collections Framework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smtClean="0"/>
              <a:t>：管理集合的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统一架构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集合框架类图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2438400" y="2590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Collection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914400" y="3657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Set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2438400" y="3657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List</a:t>
            </a: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3962400" y="3657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Queue</a:t>
            </a: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914400" y="4495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SortedSet</a:t>
            </a:r>
          </a:p>
        </p:txBody>
      </p:sp>
      <p:cxnSp>
        <p:nvCxnSpPr>
          <p:cNvPr id="63" name="AutoShape 37"/>
          <p:cNvCxnSpPr>
            <a:cxnSpLocks noChangeShapeType="1"/>
            <a:stCxn id="59" idx="2"/>
            <a:endCxn id="62" idx="0"/>
          </p:cNvCxnSpPr>
          <p:nvPr/>
        </p:nvCxnSpPr>
        <p:spPr bwMode="auto">
          <a:xfrm>
            <a:off x="15240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38"/>
          <p:cNvCxnSpPr>
            <a:cxnSpLocks noChangeShapeType="1"/>
            <a:stCxn id="58" idx="2"/>
            <a:endCxn id="60" idx="0"/>
          </p:cNvCxnSpPr>
          <p:nvPr/>
        </p:nvCxnSpPr>
        <p:spPr bwMode="auto">
          <a:xfrm>
            <a:off x="3048000" y="3048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9"/>
          <p:cNvCxnSpPr>
            <a:cxnSpLocks noChangeShapeType="1"/>
          </p:cNvCxnSpPr>
          <p:nvPr/>
        </p:nvCxnSpPr>
        <p:spPr bwMode="auto">
          <a:xfrm>
            <a:off x="1524000" y="33528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40"/>
          <p:cNvCxnSpPr>
            <a:cxnSpLocks noChangeShapeType="1"/>
            <a:stCxn id="59" idx="0"/>
          </p:cNvCxnSpPr>
          <p:nvPr/>
        </p:nvCxnSpPr>
        <p:spPr bwMode="auto">
          <a:xfrm flipV="1">
            <a:off x="1524000" y="3352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42"/>
          <p:cNvCxnSpPr>
            <a:cxnSpLocks noChangeShapeType="1"/>
            <a:stCxn id="61" idx="0"/>
          </p:cNvCxnSpPr>
          <p:nvPr/>
        </p:nvCxnSpPr>
        <p:spPr bwMode="auto">
          <a:xfrm flipV="1">
            <a:off x="4572000" y="3352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248400" y="2971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Map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248400" y="39624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SortedMap</a:t>
            </a:r>
          </a:p>
        </p:txBody>
      </p:sp>
      <p:cxnSp>
        <p:nvCxnSpPr>
          <p:cNvPr id="70" name="AutoShape 36"/>
          <p:cNvCxnSpPr>
            <a:cxnSpLocks noChangeShapeType="1"/>
            <a:stCxn id="68" idx="2"/>
          </p:cNvCxnSpPr>
          <p:nvPr/>
        </p:nvCxnSpPr>
        <p:spPr bwMode="auto">
          <a:xfrm>
            <a:off x="6858000" y="3429000"/>
            <a:ext cx="158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37161</TotalTime>
  <Words>3984</Words>
  <Application>Microsoft Office PowerPoint</Application>
  <PresentationFormat>全屏显示(4:3)</PresentationFormat>
  <Paragraphs>1041</Paragraphs>
  <Slides>70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  <vt:variant>
        <vt:lpstr>自定义放映</vt:lpstr>
      </vt:variant>
      <vt:variant>
        <vt:i4>1</vt:i4>
      </vt:variant>
    </vt:vector>
  </HeadingPairs>
  <TitlesOfParts>
    <vt:vector size="74" baseType="lpstr">
      <vt:lpstr>默认设计模板</vt:lpstr>
      <vt:lpstr>Bitmap Image</vt:lpstr>
      <vt:lpstr>Visio.Drawing.11</vt:lpstr>
      <vt:lpstr>第8章 对象集合</vt:lpstr>
      <vt:lpstr>教学内容</vt:lpstr>
      <vt:lpstr>类和对象</vt:lpstr>
      <vt:lpstr>1、对象数组</vt:lpstr>
      <vt:lpstr>缺点</vt:lpstr>
      <vt:lpstr>2、集合(Collections)</vt:lpstr>
      <vt:lpstr>不同类型的集合</vt:lpstr>
      <vt:lpstr>集合框架</vt:lpstr>
      <vt:lpstr>集合框架类图</vt:lpstr>
      <vt:lpstr>Collection四个特点</vt:lpstr>
      <vt:lpstr>java.util.Collection接口</vt:lpstr>
      <vt:lpstr>访问集合中的元素</vt:lpstr>
      <vt:lpstr>3、java.util.Iterator接口</vt:lpstr>
      <vt:lpstr>Iterator接口</vt:lpstr>
      <vt:lpstr>hasNext和next</vt:lpstr>
      <vt:lpstr>remove</vt:lpstr>
      <vt:lpstr>例子：SimpleCollection</vt:lpstr>
      <vt:lpstr>4、java.lang.Iterable接口</vt:lpstr>
      <vt:lpstr>例子：SimpleCollection(2)</vt:lpstr>
      <vt:lpstr>教学内容</vt:lpstr>
      <vt:lpstr>1、java.util.List接口</vt:lpstr>
      <vt:lpstr>List成员函数</vt:lpstr>
      <vt:lpstr>函数使用举例</vt:lpstr>
      <vt:lpstr>List相关类</vt:lpstr>
      <vt:lpstr>2、ArrayList</vt:lpstr>
      <vt:lpstr>LinkedList</vt:lpstr>
      <vt:lpstr>List的实现</vt:lpstr>
      <vt:lpstr>List的实现</vt:lpstr>
      <vt:lpstr>ArrayList举例</vt:lpstr>
      <vt:lpstr>编译警告</vt:lpstr>
      <vt:lpstr>3、泛型Generics</vt:lpstr>
      <vt:lpstr>Generic ArrayList</vt:lpstr>
      <vt:lpstr>Generic ArrayList(2)</vt:lpstr>
      <vt:lpstr>ArrayList例子</vt:lpstr>
      <vt:lpstr>泛型小结</vt:lpstr>
      <vt:lpstr>4、性能比较</vt:lpstr>
      <vt:lpstr>ArrayList VS LinkedList</vt:lpstr>
      <vt:lpstr>ArrayList VS LinkedList(2)</vt:lpstr>
      <vt:lpstr>ArrayList VS LinkedList(3)</vt:lpstr>
      <vt:lpstr>ArrayList VS LinkedList(4)</vt:lpstr>
      <vt:lpstr>教学内容</vt:lpstr>
      <vt:lpstr>1、Set</vt:lpstr>
      <vt:lpstr>HashSet和TreeSet</vt:lpstr>
      <vt:lpstr>2、HashSet&lt;E&gt;</vt:lpstr>
      <vt:lpstr>SpellCheck.java(1)</vt:lpstr>
      <vt:lpstr>SpellCheck.java(2)</vt:lpstr>
      <vt:lpstr>HashSet的效率(1)</vt:lpstr>
      <vt:lpstr>HashSet的效率(2)</vt:lpstr>
      <vt:lpstr>3、HashTable</vt:lpstr>
      <vt:lpstr>Hash Tables</vt:lpstr>
      <vt:lpstr>Hash Function</vt:lpstr>
      <vt:lpstr>Hash Function(2)</vt:lpstr>
      <vt:lpstr>一个简单的例子</vt:lpstr>
      <vt:lpstr>Handling Collisions</vt:lpstr>
      <vt:lpstr>4、TreeSet&lt;E&gt;</vt:lpstr>
      <vt:lpstr>TreeSet遍历</vt:lpstr>
      <vt:lpstr>教学内容</vt:lpstr>
      <vt:lpstr>Map（映射）</vt:lpstr>
      <vt:lpstr>Map&lt;K, V&gt;</vt:lpstr>
      <vt:lpstr>Map类图</vt:lpstr>
      <vt:lpstr>HashMap&lt;K, V&gt;</vt:lpstr>
      <vt:lpstr>HashMap举例</vt:lpstr>
      <vt:lpstr>HashMap举例(2)</vt:lpstr>
      <vt:lpstr>TreeMap&lt;K, V&gt;</vt:lpstr>
      <vt:lpstr>教学内容</vt:lpstr>
      <vt:lpstr>java.util.Arrays</vt:lpstr>
      <vt:lpstr>java.util.Collections</vt:lpstr>
      <vt:lpstr>Collections.sort()</vt:lpstr>
      <vt:lpstr>java.lang.Comparable&lt;T&gt;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2776</cp:revision>
  <cp:lastPrinted>1601-01-01T00:00:00Z</cp:lastPrinted>
  <dcterms:created xsi:type="dcterms:W3CDTF">1601-01-01T00:00:00Z</dcterms:created>
  <dcterms:modified xsi:type="dcterms:W3CDTF">2023-12-13T07:53:49Z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