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3.xml" ContentType="application/vnd.openxmlformats-officedocument.presentationml.tags+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9" r:id="rId2"/>
    <p:sldId id="271" r:id="rId3"/>
    <p:sldId id="270" r:id="rId4"/>
    <p:sldId id="269" r:id="rId5"/>
    <p:sldId id="289" r:id="rId6"/>
    <p:sldId id="286" r:id="rId7"/>
    <p:sldId id="287" r:id="rId8"/>
    <p:sldId id="288" r:id="rId9"/>
    <p:sldId id="290" r:id="rId10"/>
    <p:sldId id="291" r:id="rId11"/>
    <p:sldId id="292" r:id="rId12"/>
    <p:sldId id="293" r:id="rId13"/>
    <p:sldId id="294" r:id="rId14"/>
    <p:sldId id="263" r:id="rId15"/>
    <p:sldId id="295" r:id="rId16"/>
    <p:sldId id="296" r:id="rId17"/>
    <p:sldId id="297" r:id="rId18"/>
    <p:sldId id="298" r:id="rId19"/>
    <p:sldId id="299" r:id="rId20"/>
    <p:sldId id="300" r:id="rId21"/>
    <p:sldId id="301" r:id="rId22"/>
    <p:sldId id="303" r:id="rId23"/>
    <p:sldId id="304" r:id="rId24"/>
    <p:sldId id="302" r:id="rId25"/>
    <p:sldId id="305" r:id="rId26"/>
    <p:sldId id="306" r:id="rId27"/>
    <p:sldId id="307" r:id="rId28"/>
    <p:sldId id="308" r:id="rId29"/>
    <p:sldId id="273" r:id="rId30"/>
    <p:sldId id="309" r:id="rId31"/>
    <p:sldId id="310" r:id="rId32"/>
    <p:sldId id="311" r:id="rId33"/>
    <p:sldId id="312" r:id="rId34"/>
    <p:sldId id="313" r:id="rId35"/>
    <p:sldId id="314" r:id="rId36"/>
    <p:sldId id="315" r:id="rId37"/>
    <p:sldId id="278" r:id="rId38"/>
    <p:sldId id="316" r:id="rId39"/>
    <p:sldId id="317" r:id="rId40"/>
    <p:sldId id="318" r:id="rId41"/>
    <p:sldId id="319" r:id="rId42"/>
    <p:sldId id="321" r:id="rId43"/>
    <p:sldId id="320" r:id="rId44"/>
    <p:sldId id="322" r:id="rId45"/>
    <p:sldId id="323" r:id="rId46"/>
    <p:sldId id="324" r:id="rId47"/>
    <p:sldId id="325" r:id="rId48"/>
    <p:sldId id="284" r:id="rId49"/>
  </p:sldIdLst>
  <p:sldSz cx="12192000" cy="6858000"/>
  <p:notesSz cx="6858000" cy="9144000"/>
  <p:custDataLst>
    <p:tags r:id="rId5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C41"/>
    <a:srgbClr val="3C5F6B"/>
    <a:srgbClr val="FF9409"/>
    <a:srgbClr val="2228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4" autoAdjust="0"/>
    <p:restoredTop sz="94651"/>
  </p:normalViewPr>
  <p:slideViewPr>
    <p:cSldViewPr snapToGrid="0">
      <p:cViewPr varScale="1">
        <p:scale>
          <a:sx n="114" d="100"/>
          <a:sy n="114" d="100"/>
        </p:scale>
        <p:origin x="168" y="9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F521F-D4DC-40A0-B54E-5D347EF3C2E1}" type="datetimeFigureOut">
              <a:rPr lang="zh-CN" altLang="en-US" smtClean="0"/>
              <a:t>2021/1/24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F8243-2E39-4BEB-B2D7-080D38D5615F}" type="slidenum">
              <a:rPr lang="zh-CN" altLang="en-US" smtClean="0"/>
              <a:t>‹#›</a:t>
            </a:fld>
            <a:endParaRPr lang="zh-CN" altLang="en-US"/>
          </a:p>
        </p:txBody>
      </p:sp>
    </p:spTree>
    <p:extLst>
      <p:ext uri="{BB962C8B-B14F-4D97-AF65-F5344CB8AC3E}">
        <p14:creationId xmlns:p14="http://schemas.microsoft.com/office/powerpoint/2010/main" val="742426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t>1</a:t>
            </a:fld>
            <a:endParaRPr lang="zh-CN" altLang="en-US"/>
          </a:p>
        </p:txBody>
      </p:sp>
    </p:spTree>
    <p:extLst>
      <p:ext uri="{BB962C8B-B14F-4D97-AF65-F5344CB8AC3E}">
        <p14:creationId xmlns:p14="http://schemas.microsoft.com/office/powerpoint/2010/main" val="2677037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这里 </a:t>
            </a:r>
            <a:r>
              <a:rPr lang="en" altLang="zh-CN" sz="1200" b="0" kern="1200" dirty="0">
                <a:solidFill>
                  <a:schemeClr val="tx1"/>
                </a:solidFill>
                <a:effectLst/>
                <a:latin typeface="+mn-lt"/>
                <a:ea typeface="+mn-ea"/>
                <a:cs typeface="+mn-cs"/>
              </a:rPr>
              <a:t>user </a:t>
            </a:r>
            <a:r>
              <a:rPr lang="zh-CN" altLang="en-US" sz="1200" b="0" kern="1200" dirty="0">
                <a:solidFill>
                  <a:schemeClr val="tx1"/>
                </a:solidFill>
                <a:effectLst/>
                <a:latin typeface="+mn-lt"/>
                <a:ea typeface="+mn-ea"/>
                <a:cs typeface="+mn-cs"/>
              </a:rPr>
              <a:t>就是 </a:t>
            </a:r>
            <a:r>
              <a:rPr lang="en" altLang="zh-CN" sz="1200" b="0" kern="1200" dirty="0">
                <a:solidFill>
                  <a:schemeClr val="tx1"/>
                </a:solidFill>
                <a:effectLst/>
                <a:latin typeface="+mn-lt"/>
                <a:ea typeface="+mn-ea"/>
                <a:cs typeface="+mn-cs"/>
              </a:rPr>
              <a:t>client </a:t>
            </a:r>
            <a:r>
              <a:rPr lang="zh-CN" altLang="en-US" sz="1200" b="0" kern="1200" dirty="0">
                <a:solidFill>
                  <a:schemeClr val="tx1"/>
                </a:solidFill>
                <a:effectLst/>
                <a:latin typeface="+mn-lt"/>
                <a:ea typeface="+mn-ea"/>
                <a:cs typeface="+mn-cs"/>
              </a:rPr>
              <a:t>端，当 </a:t>
            </a:r>
            <a:r>
              <a:rPr lang="en" altLang="zh-CN" sz="1200" b="0" kern="1200" dirty="0">
                <a:solidFill>
                  <a:schemeClr val="tx1"/>
                </a:solidFill>
                <a:effectLst/>
                <a:latin typeface="+mn-lt"/>
                <a:ea typeface="+mn-ea"/>
                <a:cs typeface="+mn-cs"/>
              </a:rPr>
              <a:t>user </a:t>
            </a:r>
            <a:r>
              <a:rPr lang="zh-CN" altLang="en-US" sz="1200" b="0" kern="1200" dirty="0">
                <a:solidFill>
                  <a:schemeClr val="tx1"/>
                </a:solidFill>
                <a:effectLst/>
                <a:latin typeface="+mn-lt"/>
                <a:ea typeface="+mn-ea"/>
                <a:cs typeface="+mn-cs"/>
              </a:rPr>
              <a:t>想发起一个远程调用时，它实际是通过本地调用 </a:t>
            </a:r>
            <a:r>
              <a:rPr lang="en" altLang="zh-CN" sz="1200" b="0" kern="1200" dirty="0">
                <a:solidFill>
                  <a:schemeClr val="tx1"/>
                </a:solidFill>
                <a:effectLst/>
                <a:latin typeface="+mn-lt"/>
                <a:ea typeface="+mn-ea"/>
                <a:cs typeface="+mn-cs"/>
              </a:rPr>
              <a:t>user-stub</a:t>
            </a:r>
            <a:r>
              <a:rPr lang="zh-CN" altLang="en" sz="1200" b="0" kern="1200" dirty="0">
                <a:solidFill>
                  <a:schemeClr val="tx1"/>
                </a:solidFill>
                <a:effectLst/>
                <a:latin typeface="+mn-lt"/>
                <a:ea typeface="+mn-ea"/>
                <a:cs typeface="+mn-cs"/>
              </a:rPr>
              <a:t>。</a:t>
            </a:r>
            <a:r>
              <a:rPr lang="en" altLang="zh-CN" sz="1200" b="0" kern="1200" dirty="0">
                <a:solidFill>
                  <a:schemeClr val="tx1"/>
                </a:solidFill>
                <a:effectLst/>
                <a:latin typeface="+mn-lt"/>
                <a:ea typeface="+mn-ea"/>
                <a:cs typeface="+mn-cs"/>
              </a:rPr>
              <a:t>user-stub </a:t>
            </a:r>
            <a:r>
              <a:rPr lang="zh-CN" altLang="en-US" sz="1200" b="0" kern="1200" dirty="0">
                <a:solidFill>
                  <a:schemeClr val="tx1"/>
                </a:solidFill>
                <a:effectLst/>
                <a:latin typeface="+mn-lt"/>
                <a:ea typeface="+mn-ea"/>
                <a:cs typeface="+mn-cs"/>
              </a:rPr>
              <a:t>负责将调用的接口、方法和参数通过约定的协议规范进行编码并通过本地的 </a:t>
            </a:r>
            <a:r>
              <a:rPr lang="en" altLang="zh-CN" sz="1200" b="0" kern="1200" dirty="0" err="1">
                <a:solidFill>
                  <a:schemeClr val="tx1"/>
                </a:solidFill>
                <a:effectLst/>
                <a:latin typeface="+mn-lt"/>
                <a:ea typeface="+mn-ea"/>
                <a:cs typeface="+mn-cs"/>
              </a:rPr>
              <a:t>RPCRuntime</a:t>
            </a:r>
            <a:r>
              <a:rPr lang="en" altLang="zh-CN" sz="1200" b="0" kern="1200" dirty="0">
                <a:solidFill>
                  <a:schemeClr val="tx1"/>
                </a:solidFill>
                <a:effectLst/>
                <a:latin typeface="+mn-lt"/>
                <a:ea typeface="+mn-ea"/>
                <a:cs typeface="+mn-cs"/>
              </a:rPr>
              <a:t> </a:t>
            </a:r>
            <a:r>
              <a:rPr lang="zh-CN" altLang="en-US" sz="1200" b="0" kern="1200" dirty="0">
                <a:solidFill>
                  <a:schemeClr val="tx1"/>
                </a:solidFill>
                <a:effectLst/>
                <a:latin typeface="+mn-lt"/>
                <a:ea typeface="+mn-ea"/>
                <a:cs typeface="+mn-cs"/>
              </a:rPr>
              <a:t>实例传输到远端的实例。远端 </a:t>
            </a:r>
            <a:r>
              <a:rPr lang="en" altLang="zh-CN" sz="1200" b="0" kern="1200" dirty="0" err="1">
                <a:solidFill>
                  <a:schemeClr val="tx1"/>
                </a:solidFill>
                <a:effectLst/>
                <a:latin typeface="+mn-lt"/>
                <a:ea typeface="+mn-ea"/>
                <a:cs typeface="+mn-cs"/>
              </a:rPr>
              <a:t>RPCRuntime</a:t>
            </a:r>
            <a:r>
              <a:rPr lang="en" altLang="zh-CN" sz="1200" b="0" kern="1200" dirty="0">
                <a:solidFill>
                  <a:schemeClr val="tx1"/>
                </a:solidFill>
                <a:effectLst/>
                <a:latin typeface="+mn-lt"/>
                <a:ea typeface="+mn-ea"/>
                <a:cs typeface="+mn-cs"/>
              </a:rPr>
              <a:t> </a:t>
            </a:r>
            <a:r>
              <a:rPr lang="zh-CN" altLang="en-US" sz="1200" b="0" kern="1200" dirty="0">
                <a:solidFill>
                  <a:schemeClr val="tx1"/>
                </a:solidFill>
                <a:effectLst/>
                <a:latin typeface="+mn-lt"/>
                <a:ea typeface="+mn-ea"/>
                <a:cs typeface="+mn-cs"/>
              </a:rPr>
              <a:t>实例收到请求后交给 </a:t>
            </a:r>
            <a:r>
              <a:rPr lang="en" altLang="zh-CN" sz="1200" b="0" kern="1200" dirty="0">
                <a:solidFill>
                  <a:schemeClr val="tx1"/>
                </a:solidFill>
                <a:effectLst/>
                <a:latin typeface="+mn-lt"/>
                <a:ea typeface="+mn-ea"/>
                <a:cs typeface="+mn-cs"/>
              </a:rPr>
              <a:t>server-stub </a:t>
            </a:r>
            <a:r>
              <a:rPr lang="zh-CN" altLang="en-US" sz="1200" b="0" kern="1200" dirty="0">
                <a:solidFill>
                  <a:schemeClr val="tx1"/>
                </a:solidFill>
                <a:effectLst/>
                <a:latin typeface="+mn-lt"/>
                <a:ea typeface="+mn-ea"/>
                <a:cs typeface="+mn-cs"/>
              </a:rPr>
              <a:t>进行解码后发起本地端调用，调用结果再返回给 </a:t>
            </a:r>
            <a:r>
              <a:rPr lang="en" altLang="zh-CN" sz="1200" b="0" kern="1200" dirty="0">
                <a:solidFill>
                  <a:schemeClr val="tx1"/>
                </a:solidFill>
                <a:effectLst/>
                <a:latin typeface="+mn-lt"/>
                <a:ea typeface="+mn-ea"/>
                <a:cs typeface="+mn-cs"/>
              </a:rPr>
              <a:t>user </a:t>
            </a:r>
            <a:r>
              <a:rPr lang="zh-CN" altLang="en-US" sz="1200" b="0" kern="1200" dirty="0">
                <a:solidFill>
                  <a:schemeClr val="tx1"/>
                </a:solidFill>
                <a:effectLst/>
                <a:latin typeface="+mn-lt"/>
                <a:ea typeface="+mn-ea"/>
                <a:cs typeface="+mn-cs"/>
              </a:rPr>
              <a:t>端。</a:t>
            </a:r>
          </a:p>
        </p:txBody>
      </p:sp>
      <p:sp>
        <p:nvSpPr>
          <p:cNvPr id="4" name="灯片编号占位符 3"/>
          <p:cNvSpPr>
            <a:spLocks noGrp="1"/>
          </p:cNvSpPr>
          <p:nvPr>
            <p:ph type="sldNum" sz="quarter" idx="10"/>
          </p:nvPr>
        </p:nvSpPr>
        <p:spPr/>
        <p:txBody>
          <a:bodyPr/>
          <a:lstStyle/>
          <a:p>
            <a:fld id="{21BF8243-2E39-4BEB-B2D7-080D38D5615F}" type="slidenum">
              <a:rPr lang="zh-CN" altLang="en-US" smtClean="0"/>
              <a:t>10</a:t>
            </a:fld>
            <a:endParaRPr lang="zh-CN" altLang="en-US"/>
          </a:p>
        </p:txBody>
      </p:sp>
    </p:spTree>
    <p:extLst>
      <p:ext uri="{BB962C8B-B14F-4D97-AF65-F5344CB8AC3E}">
        <p14:creationId xmlns:p14="http://schemas.microsoft.com/office/powerpoint/2010/main" val="700585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a:latin typeface="Microsoft YaHei" panose="020B0503020204020204" pitchFamily="34" charset="-122"/>
                <a:ea typeface="Microsoft YaHei" panose="020B0503020204020204" pitchFamily="34" charset="-122"/>
              </a:rPr>
              <a:t>常用的是前面两种。</a:t>
            </a:r>
          </a:p>
        </p:txBody>
      </p:sp>
      <p:sp>
        <p:nvSpPr>
          <p:cNvPr id="4" name="灯片编号占位符 3"/>
          <p:cNvSpPr>
            <a:spLocks noGrp="1"/>
          </p:cNvSpPr>
          <p:nvPr>
            <p:ph type="sldNum" sz="quarter" idx="10"/>
          </p:nvPr>
        </p:nvSpPr>
        <p:spPr/>
        <p:txBody>
          <a:bodyPr/>
          <a:lstStyle/>
          <a:p>
            <a:fld id="{21BF8243-2E39-4BEB-B2D7-080D38D5615F}" type="slidenum">
              <a:rPr lang="zh-CN" altLang="en-US" smtClean="0"/>
              <a:t>11</a:t>
            </a:fld>
            <a:endParaRPr lang="zh-CN" altLang="en-US"/>
          </a:p>
        </p:txBody>
      </p:sp>
    </p:spTree>
    <p:extLst>
      <p:ext uri="{BB962C8B-B14F-4D97-AF65-F5344CB8AC3E}">
        <p14:creationId xmlns:p14="http://schemas.microsoft.com/office/powerpoint/2010/main" val="225674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a:latin typeface="Microsoft YaHei" panose="020B0503020204020204" pitchFamily="34" charset="-122"/>
                <a:ea typeface="Microsoft YaHei" panose="020B0503020204020204" pitchFamily="34" charset="-122"/>
              </a:rPr>
              <a:t>常用的是前面两种。</a:t>
            </a:r>
          </a:p>
        </p:txBody>
      </p:sp>
      <p:sp>
        <p:nvSpPr>
          <p:cNvPr id="4" name="灯片编号占位符 3"/>
          <p:cNvSpPr>
            <a:spLocks noGrp="1"/>
          </p:cNvSpPr>
          <p:nvPr>
            <p:ph type="sldNum" sz="quarter" idx="10"/>
          </p:nvPr>
        </p:nvSpPr>
        <p:spPr/>
        <p:txBody>
          <a:bodyPr/>
          <a:lstStyle/>
          <a:p>
            <a:fld id="{21BF8243-2E39-4BEB-B2D7-080D38D5615F}" type="slidenum">
              <a:rPr lang="zh-CN" altLang="en-US" smtClean="0"/>
              <a:t>12</a:t>
            </a:fld>
            <a:endParaRPr lang="zh-CN" altLang="en-US"/>
          </a:p>
        </p:txBody>
      </p:sp>
    </p:spTree>
    <p:extLst>
      <p:ext uri="{BB962C8B-B14F-4D97-AF65-F5344CB8AC3E}">
        <p14:creationId xmlns:p14="http://schemas.microsoft.com/office/powerpoint/2010/main" val="1021776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a:latin typeface="Microsoft YaHei" panose="020B0503020204020204" pitchFamily="34" charset="-122"/>
                <a:ea typeface="Microsoft YaHei" panose="020B0503020204020204" pitchFamily="34" charset="-122"/>
              </a:rPr>
              <a:t>常用的是前面两种。</a:t>
            </a:r>
          </a:p>
        </p:txBody>
      </p:sp>
      <p:sp>
        <p:nvSpPr>
          <p:cNvPr id="4" name="灯片编号占位符 3"/>
          <p:cNvSpPr>
            <a:spLocks noGrp="1"/>
          </p:cNvSpPr>
          <p:nvPr>
            <p:ph type="sldNum" sz="quarter" idx="10"/>
          </p:nvPr>
        </p:nvSpPr>
        <p:spPr/>
        <p:txBody>
          <a:bodyPr/>
          <a:lstStyle/>
          <a:p>
            <a:fld id="{21BF8243-2E39-4BEB-B2D7-080D38D5615F}" type="slidenum">
              <a:rPr lang="zh-CN" altLang="en-US" smtClean="0"/>
              <a:t>13</a:t>
            </a:fld>
            <a:endParaRPr lang="zh-CN" altLang="en-US"/>
          </a:p>
        </p:txBody>
      </p:sp>
    </p:spTree>
    <p:extLst>
      <p:ext uri="{BB962C8B-B14F-4D97-AF65-F5344CB8AC3E}">
        <p14:creationId xmlns:p14="http://schemas.microsoft.com/office/powerpoint/2010/main" val="2515769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t>14</a:t>
            </a:fld>
            <a:endParaRPr lang="zh-CN" altLang="en-US"/>
          </a:p>
        </p:txBody>
      </p:sp>
    </p:spTree>
    <p:extLst>
      <p:ext uri="{BB962C8B-B14F-4D97-AF65-F5344CB8AC3E}">
        <p14:creationId xmlns:p14="http://schemas.microsoft.com/office/powerpoint/2010/main" val="4210506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t>15</a:t>
            </a:fld>
            <a:endParaRPr lang="zh-CN" altLang="en-US"/>
          </a:p>
        </p:txBody>
      </p:sp>
    </p:spTree>
    <p:extLst>
      <p:ext uri="{BB962C8B-B14F-4D97-AF65-F5344CB8AC3E}">
        <p14:creationId xmlns:p14="http://schemas.microsoft.com/office/powerpoint/2010/main" val="3330312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t>16</a:t>
            </a:fld>
            <a:endParaRPr lang="zh-CN" altLang="en-US"/>
          </a:p>
        </p:txBody>
      </p:sp>
    </p:spTree>
    <p:extLst>
      <p:ext uri="{BB962C8B-B14F-4D97-AF65-F5344CB8AC3E}">
        <p14:creationId xmlns:p14="http://schemas.microsoft.com/office/powerpoint/2010/main" val="1990430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t>17</a:t>
            </a:fld>
            <a:endParaRPr lang="zh-CN" altLang="en-US"/>
          </a:p>
        </p:txBody>
      </p:sp>
    </p:spTree>
    <p:extLst>
      <p:ext uri="{BB962C8B-B14F-4D97-AF65-F5344CB8AC3E}">
        <p14:creationId xmlns:p14="http://schemas.microsoft.com/office/powerpoint/2010/main" val="305030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t>18</a:t>
            </a:fld>
            <a:endParaRPr lang="zh-CN" altLang="en-US"/>
          </a:p>
        </p:txBody>
      </p:sp>
    </p:spTree>
    <p:extLst>
      <p:ext uri="{BB962C8B-B14F-4D97-AF65-F5344CB8AC3E}">
        <p14:creationId xmlns:p14="http://schemas.microsoft.com/office/powerpoint/2010/main" val="822536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t>19</a:t>
            </a:fld>
            <a:endParaRPr lang="zh-CN" altLang="en-US"/>
          </a:p>
        </p:txBody>
      </p:sp>
    </p:spTree>
    <p:extLst>
      <p:ext uri="{BB962C8B-B14F-4D97-AF65-F5344CB8AC3E}">
        <p14:creationId xmlns:p14="http://schemas.microsoft.com/office/powerpoint/2010/main" val="957730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t>2</a:t>
            </a:fld>
            <a:endParaRPr lang="zh-CN" altLang="en-US"/>
          </a:p>
        </p:txBody>
      </p:sp>
    </p:spTree>
    <p:extLst>
      <p:ext uri="{BB962C8B-B14F-4D97-AF65-F5344CB8AC3E}">
        <p14:creationId xmlns:p14="http://schemas.microsoft.com/office/powerpoint/2010/main" val="272874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t>20</a:t>
            </a:fld>
            <a:endParaRPr lang="zh-CN" altLang="en-US"/>
          </a:p>
        </p:txBody>
      </p:sp>
    </p:spTree>
    <p:extLst>
      <p:ext uri="{BB962C8B-B14F-4D97-AF65-F5344CB8AC3E}">
        <p14:creationId xmlns:p14="http://schemas.microsoft.com/office/powerpoint/2010/main" val="1903207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t>21</a:t>
            </a:fld>
            <a:endParaRPr lang="zh-CN" altLang="en-US"/>
          </a:p>
        </p:txBody>
      </p:sp>
    </p:spTree>
    <p:extLst>
      <p:ext uri="{BB962C8B-B14F-4D97-AF65-F5344CB8AC3E}">
        <p14:creationId xmlns:p14="http://schemas.microsoft.com/office/powerpoint/2010/main" val="2544400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t>22</a:t>
            </a:fld>
            <a:endParaRPr lang="zh-CN" altLang="en-US"/>
          </a:p>
        </p:txBody>
      </p:sp>
    </p:spTree>
    <p:extLst>
      <p:ext uri="{BB962C8B-B14F-4D97-AF65-F5344CB8AC3E}">
        <p14:creationId xmlns:p14="http://schemas.microsoft.com/office/powerpoint/2010/main" val="2290436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高出几个数量级，本地调用的固有开销是纳秒级，而 </a:t>
            </a:r>
            <a:r>
              <a:rPr lang="en" altLang="zh-CN" sz="1200" b="0" i="0" kern="1200" dirty="0">
                <a:solidFill>
                  <a:schemeClr val="tx1"/>
                </a:solidFill>
                <a:effectLst/>
                <a:latin typeface="+mn-lt"/>
                <a:ea typeface="+mn-ea"/>
                <a:cs typeface="+mn-cs"/>
              </a:rPr>
              <a:t>RPC </a:t>
            </a:r>
            <a:r>
              <a:rPr lang="zh-CN" altLang="en-US" sz="1200" b="0" i="0" kern="1200" dirty="0">
                <a:solidFill>
                  <a:schemeClr val="tx1"/>
                </a:solidFill>
                <a:effectLst/>
                <a:latin typeface="+mn-lt"/>
                <a:ea typeface="+mn-ea"/>
                <a:cs typeface="+mn-cs"/>
              </a:rPr>
              <a:t>的固有开销是毫秒级</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23</a:t>
            </a:fld>
            <a:endParaRPr lang="zh-CN" altLang="en-US"/>
          </a:p>
        </p:txBody>
      </p:sp>
    </p:spTree>
    <p:extLst>
      <p:ext uri="{BB962C8B-B14F-4D97-AF65-F5344CB8AC3E}">
        <p14:creationId xmlns:p14="http://schemas.microsoft.com/office/powerpoint/2010/main" val="2110002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高出几个数量级，本地调用的固有开销是纳秒级，而 </a:t>
            </a:r>
            <a:r>
              <a:rPr lang="en" altLang="zh-CN" sz="1200" b="0" i="0" kern="1200" dirty="0">
                <a:solidFill>
                  <a:schemeClr val="tx1"/>
                </a:solidFill>
                <a:effectLst/>
                <a:latin typeface="+mn-lt"/>
                <a:ea typeface="+mn-ea"/>
                <a:cs typeface="+mn-cs"/>
              </a:rPr>
              <a:t>RPC </a:t>
            </a:r>
            <a:r>
              <a:rPr lang="zh-CN" altLang="en-US" sz="1200" b="0" i="0" kern="1200" dirty="0">
                <a:solidFill>
                  <a:schemeClr val="tx1"/>
                </a:solidFill>
                <a:effectLst/>
                <a:latin typeface="+mn-lt"/>
                <a:ea typeface="+mn-ea"/>
                <a:cs typeface="+mn-cs"/>
              </a:rPr>
              <a:t>的固有开销是毫秒级</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24</a:t>
            </a:fld>
            <a:endParaRPr lang="zh-CN" altLang="en-US"/>
          </a:p>
        </p:txBody>
      </p:sp>
    </p:spTree>
    <p:extLst>
      <p:ext uri="{BB962C8B-B14F-4D97-AF65-F5344CB8AC3E}">
        <p14:creationId xmlns:p14="http://schemas.microsoft.com/office/powerpoint/2010/main" val="2729404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高出几个数量级，本地调用的固有开销是纳秒级，而 </a:t>
            </a:r>
            <a:r>
              <a:rPr lang="en" altLang="zh-CN" sz="1200" b="0" i="0" kern="1200" dirty="0">
                <a:solidFill>
                  <a:schemeClr val="tx1"/>
                </a:solidFill>
                <a:effectLst/>
                <a:latin typeface="+mn-lt"/>
                <a:ea typeface="+mn-ea"/>
                <a:cs typeface="+mn-cs"/>
              </a:rPr>
              <a:t>RPC </a:t>
            </a:r>
            <a:r>
              <a:rPr lang="zh-CN" altLang="en-US" sz="1200" b="0" i="0" kern="1200" dirty="0">
                <a:solidFill>
                  <a:schemeClr val="tx1"/>
                </a:solidFill>
                <a:effectLst/>
                <a:latin typeface="+mn-lt"/>
                <a:ea typeface="+mn-ea"/>
                <a:cs typeface="+mn-cs"/>
              </a:rPr>
              <a:t>的固有开销是毫秒级</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25</a:t>
            </a:fld>
            <a:endParaRPr lang="zh-CN" altLang="en-US"/>
          </a:p>
        </p:txBody>
      </p:sp>
    </p:spTree>
    <p:extLst>
      <p:ext uri="{BB962C8B-B14F-4D97-AF65-F5344CB8AC3E}">
        <p14:creationId xmlns:p14="http://schemas.microsoft.com/office/powerpoint/2010/main" val="462293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高出几个数量级，本地调用的固有开销是纳秒级，而 </a:t>
            </a:r>
            <a:r>
              <a:rPr lang="en" altLang="zh-CN" sz="1200" b="0" i="0" kern="1200" dirty="0">
                <a:solidFill>
                  <a:schemeClr val="tx1"/>
                </a:solidFill>
                <a:effectLst/>
                <a:latin typeface="+mn-lt"/>
                <a:ea typeface="+mn-ea"/>
                <a:cs typeface="+mn-cs"/>
              </a:rPr>
              <a:t>RPC </a:t>
            </a:r>
            <a:r>
              <a:rPr lang="zh-CN" altLang="en-US" sz="1200" b="0" i="0" kern="1200" dirty="0">
                <a:solidFill>
                  <a:schemeClr val="tx1"/>
                </a:solidFill>
                <a:effectLst/>
                <a:latin typeface="+mn-lt"/>
                <a:ea typeface="+mn-ea"/>
                <a:cs typeface="+mn-cs"/>
              </a:rPr>
              <a:t>的固有开销是毫秒级</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26</a:t>
            </a:fld>
            <a:endParaRPr lang="zh-CN" altLang="en-US"/>
          </a:p>
        </p:txBody>
      </p:sp>
    </p:spTree>
    <p:extLst>
      <p:ext uri="{BB962C8B-B14F-4D97-AF65-F5344CB8AC3E}">
        <p14:creationId xmlns:p14="http://schemas.microsoft.com/office/powerpoint/2010/main" val="36858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高出几个数量级，本地调用的固有开销是纳秒级，而 </a:t>
            </a:r>
            <a:r>
              <a:rPr lang="en" altLang="zh-CN" sz="1200" b="0" i="0" kern="1200" dirty="0">
                <a:solidFill>
                  <a:schemeClr val="tx1"/>
                </a:solidFill>
                <a:effectLst/>
                <a:latin typeface="+mn-lt"/>
                <a:ea typeface="+mn-ea"/>
                <a:cs typeface="+mn-cs"/>
              </a:rPr>
              <a:t>RPC </a:t>
            </a:r>
            <a:r>
              <a:rPr lang="zh-CN" altLang="en-US" sz="1200" b="0" i="0" kern="1200" dirty="0">
                <a:solidFill>
                  <a:schemeClr val="tx1"/>
                </a:solidFill>
                <a:effectLst/>
                <a:latin typeface="+mn-lt"/>
                <a:ea typeface="+mn-ea"/>
                <a:cs typeface="+mn-cs"/>
              </a:rPr>
              <a:t>的固有开销是毫秒级</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27</a:t>
            </a:fld>
            <a:endParaRPr lang="zh-CN" altLang="en-US"/>
          </a:p>
        </p:txBody>
      </p:sp>
    </p:spTree>
    <p:extLst>
      <p:ext uri="{BB962C8B-B14F-4D97-AF65-F5344CB8AC3E}">
        <p14:creationId xmlns:p14="http://schemas.microsoft.com/office/powerpoint/2010/main" val="2579380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28</a:t>
            </a:fld>
            <a:endParaRPr lang="zh-CN" altLang="en-US"/>
          </a:p>
        </p:txBody>
      </p:sp>
    </p:spTree>
    <p:extLst>
      <p:ext uri="{BB962C8B-B14F-4D97-AF65-F5344CB8AC3E}">
        <p14:creationId xmlns:p14="http://schemas.microsoft.com/office/powerpoint/2010/main" val="20998858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t>29</a:t>
            </a:fld>
            <a:endParaRPr lang="zh-CN" altLang="en-US"/>
          </a:p>
        </p:txBody>
      </p:sp>
    </p:spTree>
    <p:extLst>
      <p:ext uri="{BB962C8B-B14F-4D97-AF65-F5344CB8AC3E}">
        <p14:creationId xmlns:p14="http://schemas.microsoft.com/office/powerpoint/2010/main" val="100355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t>3</a:t>
            </a:fld>
            <a:endParaRPr lang="zh-CN" altLang="en-US"/>
          </a:p>
        </p:txBody>
      </p:sp>
    </p:spTree>
    <p:extLst>
      <p:ext uri="{BB962C8B-B14F-4D97-AF65-F5344CB8AC3E}">
        <p14:creationId xmlns:p14="http://schemas.microsoft.com/office/powerpoint/2010/main" val="585963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30</a:t>
            </a:fld>
            <a:endParaRPr lang="zh-CN" altLang="en-US"/>
          </a:p>
        </p:txBody>
      </p:sp>
    </p:spTree>
    <p:extLst>
      <p:ext uri="{BB962C8B-B14F-4D97-AF65-F5344CB8AC3E}">
        <p14:creationId xmlns:p14="http://schemas.microsoft.com/office/powerpoint/2010/main" val="39400768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31</a:t>
            </a:fld>
            <a:endParaRPr lang="zh-CN" altLang="en-US"/>
          </a:p>
        </p:txBody>
      </p:sp>
    </p:spTree>
    <p:extLst>
      <p:ext uri="{BB962C8B-B14F-4D97-AF65-F5344CB8AC3E}">
        <p14:creationId xmlns:p14="http://schemas.microsoft.com/office/powerpoint/2010/main" val="3696903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32</a:t>
            </a:fld>
            <a:endParaRPr lang="zh-CN" altLang="en-US"/>
          </a:p>
        </p:txBody>
      </p:sp>
    </p:spTree>
    <p:extLst>
      <p:ext uri="{BB962C8B-B14F-4D97-AF65-F5344CB8AC3E}">
        <p14:creationId xmlns:p14="http://schemas.microsoft.com/office/powerpoint/2010/main" val="1378350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33</a:t>
            </a:fld>
            <a:endParaRPr lang="zh-CN" altLang="en-US"/>
          </a:p>
        </p:txBody>
      </p:sp>
    </p:spTree>
    <p:extLst>
      <p:ext uri="{BB962C8B-B14F-4D97-AF65-F5344CB8AC3E}">
        <p14:creationId xmlns:p14="http://schemas.microsoft.com/office/powerpoint/2010/main" val="4074418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进入</a:t>
            </a:r>
            <a:r>
              <a:rPr lang="en" altLang="zh-CN" sz="1200" b="0" i="0" kern="1200" dirty="0">
                <a:solidFill>
                  <a:schemeClr val="tx1"/>
                </a:solidFill>
                <a:effectLst/>
                <a:latin typeface="+mn-lt"/>
                <a:ea typeface="+mn-ea"/>
                <a:cs typeface="+mn-cs"/>
              </a:rPr>
              <a:t>Web</a:t>
            </a:r>
            <a:r>
              <a:rPr lang="zh-CN" altLang="en-US" sz="1200" b="0" i="0" kern="1200" dirty="0">
                <a:solidFill>
                  <a:schemeClr val="tx1"/>
                </a:solidFill>
                <a:effectLst/>
                <a:latin typeface="+mn-lt"/>
                <a:ea typeface="+mn-ea"/>
                <a:cs typeface="+mn-cs"/>
              </a:rPr>
              <a:t>服务领域，出现了语义更加简洁、灵活的“协议”</a:t>
            </a:r>
            <a:r>
              <a:rPr lang="en" altLang="zh-CN" sz="1200" b="0" i="0" kern="1200" dirty="0">
                <a:solidFill>
                  <a:schemeClr val="tx1"/>
                </a:solidFill>
                <a:effectLst/>
                <a:latin typeface="+mn-lt"/>
                <a:ea typeface="+mn-ea"/>
                <a:cs typeface="+mn-cs"/>
              </a:rPr>
              <a:t>REST</a:t>
            </a:r>
            <a:r>
              <a:rPr lang="zh-CN" altLang="en"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34</a:t>
            </a:fld>
            <a:endParaRPr lang="zh-CN" altLang="en-US"/>
          </a:p>
        </p:txBody>
      </p:sp>
    </p:spTree>
    <p:extLst>
      <p:ext uri="{BB962C8B-B14F-4D97-AF65-F5344CB8AC3E}">
        <p14:creationId xmlns:p14="http://schemas.microsoft.com/office/powerpoint/2010/main" val="21930430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进入</a:t>
            </a:r>
            <a:r>
              <a:rPr lang="en" altLang="zh-CN" sz="1200" b="0" i="0" kern="1200" dirty="0">
                <a:solidFill>
                  <a:schemeClr val="tx1"/>
                </a:solidFill>
                <a:effectLst/>
                <a:latin typeface="+mn-lt"/>
                <a:ea typeface="+mn-ea"/>
                <a:cs typeface="+mn-cs"/>
              </a:rPr>
              <a:t>Web</a:t>
            </a:r>
            <a:r>
              <a:rPr lang="zh-CN" altLang="en-US" sz="1200" b="0" i="0" kern="1200" dirty="0">
                <a:solidFill>
                  <a:schemeClr val="tx1"/>
                </a:solidFill>
                <a:effectLst/>
                <a:latin typeface="+mn-lt"/>
                <a:ea typeface="+mn-ea"/>
                <a:cs typeface="+mn-cs"/>
              </a:rPr>
              <a:t>服务领域，出现了语义更加简洁、灵活的“协议”</a:t>
            </a:r>
            <a:r>
              <a:rPr lang="en" altLang="zh-CN" sz="1200" b="0" i="0" kern="1200" dirty="0">
                <a:solidFill>
                  <a:schemeClr val="tx1"/>
                </a:solidFill>
                <a:effectLst/>
                <a:latin typeface="+mn-lt"/>
                <a:ea typeface="+mn-ea"/>
                <a:cs typeface="+mn-cs"/>
              </a:rPr>
              <a:t>REST</a:t>
            </a:r>
            <a:r>
              <a:rPr lang="zh-CN" altLang="en"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35</a:t>
            </a:fld>
            <a:endParaRPr lang="zh-CN" altLang="en-US"/>
          </a:p>
        </p:txBody>
      </p:sp>
    </p:spTree>
    <p:extLst>
      <p:ext uri="{BB962C8B-B14F-4D97-AF65-F5344CB8AC3E}">
        <p14:creationId xmlns:p14="http://schemas.microsoft.com/office/powerpoint/2010/main" val="40471914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显然，我们选择性能高、社区活跃度高的</a:t>
            </a:r>
            <a:r>
              <a:rPr lang="en"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框架；另外，根据项目的需要，确定是否需要跨语言平台、项目实施是否公网开放，一般来说，公网开放对</a:t>
            </a:r>
            <a:r>
              <a:rPr lang="en"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的安全性要求更高。</a:t>
            </a:r>
          </a:p>
          <a:p>
            <a:br>
              <a:rPr lang="zh-CN" altLang="en-US" dirty="0"/>
            </a:b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36</a:t>
            </a:fld>
            <a:endParaRPr lang="zh-CN" altLang="en-US"/>
          </a:p>
        </p:txBody>
      </p:sp>
    </p:spTree>
    <p:extLst>
      <p:ext uri="{BB962C8B-B14F-4D97-AF65-F5344CB8AC3E}">
        <p14:creationId xmlns:p14="http://schemas.microsoft.com/office/powerpoint/2010/main" val="2565958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t>37</a:t>
            </a:fld>
            <a:endParaRPr lang="zh-CN" altLang="en-US"/>
          </a:p>
        </p:txBody>
      </p:sp>
    </p:spTree>
    <p:extLst>
      <p:ext uri="{BB962C8B-B14F-4D97-AF65-F5344CB8AC3E}">
        <p14:creationId xmlns:p14="http://schemas.microsoft.com/office/powerpoint/2010/main" val="22650122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显然，我们选择性能高、社区活跃度高的</a:t>
            </a:r>
            <a:r>
              <a:rPr lang="en"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框架；另外，根据项目的需要，确定是否需要跨语言平台、项目实施是否公网开放，一般来说，公网开放对</a:t>
            </a:r>
            <a:r>
              <a:rPr lang="en"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的安全性要求更高。</a:t>
            </a:r>
          </a:p>
          <a:p>
            <a:br>
              <a:rPr lang="zh-CN" altLang="en-US" dirty="0"/>
            </a:b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38</a:t>
            </a:fld>
            <a:endParaRPr lang="zh-CN" altLang="en-US"/>
          </a:p>
        </p:txBody>
      </p:sp>
    </p:spTree>
    <p:extLst>
      <p:ext uri="{BB962C8B-B14F-4D97-AF65-F5344CB8AC3E}">
        <p14:creationId xmlns:p14="http://schemas.microsoft.com/office/powerpoint/2010/main" val="21685110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显然，我们选择性能高、社区活跃度高的</a:t>
            </a:r>
            <a:r>
              <a:rPr lang="en"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框架；另外，根据项目的需要，确定是否需要跨语言平台、项目实施是否公网开放，一般来说，公网开放对</a:t>
            </a:r>
            <a:r>
              <a:rPr lang="en"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的安全性要求更高。</a:t>
            </a:r>
          </a:p>
          <a:p>
            <a:br>
              <a:rPr lang="zh-CN" altLang="en-US" dirty="0"/>
            </a:b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39</a:t>
            </a:fld>
            <a:endParaRPr lang="zh-CN" altLang="en-US"/>
          </a:p>
        </p:txBody>
      </p:sp>
    </p:spTree>
    <p:extLst>
      <p:ext uri="{BB962C8B-B14F-4D97-AF65-F5344CB8AC3E}">
        <p14:creationId xmlns:p14="http://schemas.microsoft.com/office/powerpoint/2010/main" val="1302450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t>4</a:t>
            </a:fld>
            <a:endParaRPr lang="zh-CN" altLang="en-US"/>
          </a:p>
        </p:txBody>
      </p:sp>
    </p:spTree>
    <p:extLst>
      <p:ext uri="{BB962C8B-B14F-4D97-AF65-F5344CB8AC3E}">
        <p14:creationId xmlns:p14="http://schemas.microsoft.com/office/powerpoint/2010/main" val="32965842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显然，我们选择性能高、社区活跃度高的</a:t>
            </a:r>
            <a:r>
              <a:rPr lang="en"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框架；另外，根据项目的需要，确定是否需要跨语言平台、项目实施是否公网开放，一般来说，公网开放对</a:t>
            </a:r>
            <a:r>
              <a:rPr lang="en"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的安全性要求更高。</a:t>
            </a:r>
          </a:p>
          <a:p>
            <a:br>
              <a:rPr lang="zh-CN" altLang="en-US" dirty="0"/>
            </a:b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40</a:t>
            </a:fld>
            <a:endParaRPr lang="zh-CN" altLang="en-US"/>
          </a:p>
        </p:txBody>
      </p:sp>
    </p:spTree>
    <p:extLst>
      <p:ext uri="{BB962C8B-B14F-4D97-AF65-F5344CB8AC3E}">
        <p14:creationId xmlns:p14="http://schemas.microsoft.com/office/powerpoint/2010/main" val="17731385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41</a:t>
            </a:fld>
            <a:endParaRPr lang="zh-CN" altLang="en-US"/>
          </a:p>
        </p:txBody>
      </p:sp>
    </p:spTree>
    <p:extLst>
      <p:ext uri="{BB962C8B-B14F-4D97-AF65-F5344CB8AC3E}">
        <p14:creationId xmlns:p14="http://schemas.microsoft.com/office/powerpoint/2010/main" val="33240555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默认情况下，</a:t>
            </a:r>
            <a:r>
              <a:rPr lang="en" altLang="zh-CN" sz="1200" b="0" i="0" kern="1200" dirty="0" err="1">
                <a:solidFill>
                  <a:schemeClr val="tx1"/>
                </a:solidFill>
                <a:effectLst/>
                <a:latin typeface="+mn-lt"/>
                <a:ea typeface="+mn-ea"/>
                <a:cs typeface="+mn-cs"/>
              </a:rPr>
              <a:t>gRPC</a:t>
            </a:r>
            <a:r>
              <a:rPr lang="zh-CN" altLang="en-US" sz="1200" b="0" i="0" kern="1200" dirty="0">
                <a:solidFill>
                  <a:schemeClr val="tx1"/>
                </a:solidFill>
                <a:effectLst/>
                <a:latin typeface="+mn-lt"/>
                <a:ea typeface="+mn-ea"/>
                <a:cs typeface="+mn-cs"/>
              </a:rPr>
              <a:t>使用 </a:t>
            </a:r>
            <a:r>
              <a:rPr lang="en" altLang="zh-CN" sz="1200" b="0" i="0" kern="1200" dirty="0">
                <a:solidFill>
                  <a:schemeClr val="tx1"/>
                </a:solidFill>
                <a:effectLst/>
                <a:latin typeface="+mn-lt"/>
                <a:ea typeface="+mn-ea"/>
                <a:cs typeface="+mn-cs"/>
              </a:rPr>
              <a:t>Protocol Buffers </a:t>
            </a:r>
            <a:r>
              <a:rPr lang="zh-CN" altLang="en-US" sz="1200" b="0" i="0" kern="1200" dirty="0">
                <a:solidFill>
                  <a:schemeClr val="tx1"/>
                </a:solidFill>
                <a:effectLst/>
                <a:latin typeface="+mn-lt"/>
                <a:ea typeface="+mn-ea"/>
                <a:cs typeface="+mn-cs"/>
              </a:rPr>
              <a:t>来编解码数据。</a:t>
            </a:r>
            <a:r>
              <a:rPr lang="en" altLang="zh-CN" sz="1200" b="0" i="0" kern="1200" dirty="0">
                <a:solidFill>
                  <a:schemeClr val="tx1"/>
                </a:solidFill>
                <a:effectLst/>
                <a:latin typeface="+mn-lt"/>
                <a:ea typeface="+mn-ea"/>
                <a:cs typeface="+mn-cs"/>
              </a:rPr>
              <a:t>Protocol Buffers</a:t>
            </a:r>
            <a:r>
              <a:rPr lang="zh-CN" altLang="en-US" sz="1200" b="0" i="0" kern="1200" dirty="0">
                <a:solidFill>
                  <a:schemeClr val="tx1"/>
                </a:solidFill>
                <a:effectLst/>
                <a:latin typeface="+mn-lt"/>
                <a:ea typeface="+mn-ea"/>
                <a:cs typeface="+mn-cs"/>
              </a:rPr>
              <a:t>也可以与其他协议一起使用，比如</a:t>
            </a:r>
            <a:r>
              <a:rPr lang="en" altLang="zh-CN" sz="1200" b="0" i="0" kern="1200" dirty="0">
                <a:solidFill>
                  <a:schemeClr val="tx1"/>
                </a:solidFill>
                <a:effectLst/>
                <a:latin typeface="+mn-lt"/>
                <a:ea typeface="+mn-ea"/>
                <a:cs typeface="+mn-cs"/>
              </a:rPr>
              <a:t>JSON</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这里简单介绍</a:t>
            </a:r>
            <a:r>
              <a:rPr lang="en" altLang="zh-CN" sz="1200" b="0" i="0" kern="1200" dirty="0">
                <a:solidFill>
                  <a:schemeClr val="tx1"/>
                </a:solidFill>
                <a:effectLst/>
                <a:latin typeface="+mn-lt"/>
                <a:ea typeface="+mn-ea"/>
                <a:cs typeface="+mn-cs"/>
              </a:rPr>
              <a:t>Protocol Buffers</a:t>
            </a:r>
            <a:r>
              <a:rPr lang="zh-CN" altLang="en-US" sz="1200" b="0" i="0" kern="1200" dirty="0">
                <a:solidFill>
                  <a:schemeClr val="tx1"/>
                </a:solidFill>
                <a:effectLst/>
                <a:latin typeface="+mn-lt"/>
                <a:ea typeface="+mn-ea"/>
                <a:cs typeface="+mn-cs"/>
              </a:rPr>
              <a:t>是怎么工作的。</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42</a:t>
            </a:fld>
            <a:endParaRPr lang="zh-CN" altLang="en-US"/>
          </a:p>
        </p:txBody>
      </p:sp>
    </p:spTree>
    <p:extLst>
      <p:ext uri="{BB962C8B-B14F-4D97-AF65-F5344CB8AC3E}">
        <p14:creationId xmlns:p14="http://schemas.microsoft.com/office/powerpoint/2010/main" val="39244436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默认情况下，</a:t>
            </a:r>
            <a:r>
              <a:rPr lang="en" altLang="zh-CN" sz="1200" b="0" i="0" kern="1200" dirty="0" err="1">
                <a:solidFill>
                  <a:schemeClr val="tx1"/>
                </a:solidFill>
                <a:effectLst/>
                <a:latin typeface="+mn-lt"/>
                <a:ea typeface="+mn-ea"/>
                <a:cs typeface="+mn-cs"/>
              </a:rPr>
              <a:t>gRPC</a:t>
            </a:r>
            <a:r>
              <a:rPr lang="zh-CN" altLang="en-US" sz="1200" b="0" i="0" kern="1200" dirty="0">
                <a:solidFill>
                  <a:schemeClr val="tx1"/>
                </a:solidFill>
                <a:effectLst/>
                <a:latin typeface="+mn-lt"/>
                <a:ea typeface="+mn-ea"/>
                <a:cs typeface="+mn-cs"/>
              </a:rPr>
              <a:t>使用 </a:t>
            </a:r>
            <a:r>
              <a:rPr lang="en" altLang="zh-CN" sz="1200" b="0" i="0" kern="1200" dirty="0">
                <a:solidFill>
                  <a:schemeClr val="tx1"/>
                </a:solidFill>
                <a:effectLst/>
                <a:latin typeface="+mn-lt"/>
                <a:ea typeface="+mn-ea"/>
                <a:cs typeface="+mn-cs"/>
              </a:rPr>
              <a:t>Protocol Buffers </a:t>
            </a:r>
            <a:r>
              <a:rPr lang="zh-CN" altLang="en-US" sz="1200" b="0" i="0" kern="1200" dirty="0">
                <a:solidFill>
                  <a:schemeClr val="tx1"/>
                </a:solidFill>
                <a:effectLst/>
                <a:latin typeface="+mn-lt"/>
                <a:ea typeface="+mn-ea"/>
                <a:cs typeface="+mn-cs"/>
              </a:rPr>
              <a:t>来编解码数据。</a:t>
            </a:r>
            <a:r>
              <a:rPr lang="en" altLang="zh-CN" sz="1200" b="0" i="0" kern="1200" dirty="0">
                <a:solidFill>
                  <a:schemeClr val="tx1"/>
                </a:solidFill>
                <a:effectLst/>
                <a:latin typeface="+mn-lt"/>
                <a:ea typeface="+mn-ea"/>
                <a:cs typeface="+mn-cs"/>
              </a:rPr>
              <a:t>Protocol Buffers</a:t>
            </a:r>
            <a:r>
              <a:rPr lang="zh-CN" altLang="en-US" sz="1200" b="0" i="0" kern="1200" dirty="0">
                <a:solidFill>
                  <a:schemeClr val="tx1"/>
                </a:solidFill>
                <a:effectLst/>
                <a:latin typeface="+mn-lt"/>
                <a:ea typeface="+mn-ea"/>
                <a:cs typeface="+mn-cs"/>
              </a:rPr>
              <a:t>也可以与其他协议一起使用，比如</a:t>
            </a:r>
            <a:r>
              <a:rPr lang="en" altLang="zh-CN" sz="1200" b="0" i="0" kern="1200" dirty="0">
                <a:solidFill>
                  <a:schemeClr val="tx1"/>
                </a:solidFill>
                <a:effectLst/>
                <a:latin typeface="+mn-lt"/>
                <a:ea typeface="+mn-ea"/>
                <a:cs typeface="+mn-cs"/>
              </a:rPr>
              <a:t>JSON</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这里简单介绍</a:t>
            </a:r>
            <a:r>
              <a:rPr lang="en" altLang="zh-CN" sz="1200" b="0" i="0" kern="1200" dirty="0">
                <a:solidFill>
                  <a:schemeClr val="tx1"/>
                </a:solidFill>
                <a:effectLst/>
                <a:latin typeface="+mn-lt"/>
                <a:ea typeface="+mn-ea"/>
                <a:cs typeface="+mn-cs"/>
              </a:rPr>
              <a:t>Protocol Buffers</a:t>
            </a:r>
            <a:r>
              <a:rPr lang="zh-CN" altLang="en-US" sz="1200" b="0" i="0" kern="1200" dirty="0">
                <a:solidFill>
                  <a:schemeClr val="tx1"/>
                </a:solidFill>
                <a:effectLst/>
                <a:latin typeface="+mn-lt"/>
                <a:ea typeface="+mn-ea"/>
                <a:cs typeface="+mn-cs"/>
              </a:rPr>
              <a:t>是怎么工作的。</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43</a:t>
            </a:fld>
            <a:endParaRPr lang="zh-CN" altLang="en-US"/>
          </a:p>
        </p:txBody>
      </p:sp>
    </p:spTree>
    <p:extLst>
      <p:ext uri="{BB962C8B-B14F-4D97-AF65-F5344CB8AC3E}">
        <p14:creationId xmlns:p14="http://schemas.microsoft.com/office/powerpoint/2010/main" val="4804932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默认情况下，</a:t>
            </a:r>
            <a:r>
              <a:rPr lang="en" altLang="zh-CN" sz="1200" b="0" i="0" kern="1200" dirty="0" err="1">
                <a:solidFill>
                  <a:schemeClr val="tx1"/>
                </a:solidFill>
                <a:effectLst/>
                <a:latin typeface="+mn-lt"/>
                <a:ea typeface="+mn-ea"/>
                <a:cs typeface="+mn-cs"/>
              </a:rPr>
              <a:t>gRPC</a:t>
            </a:r>
            <a:r>
              <a:rPr lang="zh-CN" altLang="en-US" sz="1200" b="0" i="0" kern="1200" dirty="0">
                <a:solidFill>
                  <a:schemeClr val="tx1"/>
                </a:solidFill>
                <a:effectLst/>
                <a:latin typeface="+mn-lt"/>
                <a:ea typeface="+mn-ea"/>
                <a:cs typeface="+mn-cs"/>
              </a:rPr>
              <a:t>使用 </a:t>
            </a:r>
            <a:r>
              <a:rPr lang="en" altLang="zh-CN" sz="1200" b="0" i="0" kern="1200" dirty="0">
                <a:solidFill>
                  <a:schemeClr val="tx1"/>
                </a:solidFill>
                <a:effectLst/>
                <a:latin typeface="+mn-lt"/>
                <a:ea typeface="+mn-ea"/>
                <a:cs typeface="+mn-cs"/>
              </a:rPr>
              <a:t>Protocol Buffers </a:t>
            </a:r>
            <a:r>
              <a:rPr lang="zh-CN" altLang="en-US" sz="1200" b="0" i="0" kern="1200" dirty="0">
                <a:solidFill>
                  <a:schemeClr val="tx1"/>
                </a:solidFill>
                <a:effectLst/>
                <a:latin typeface="+mn-lt"/>
                <a:ea typeface="+mn-ea"/>
                <a:cs typeface="+mn-cs"/>
              </a:rPr>
              <a:t>来编解码数据。</a:t>
            </a:r>
            <a:r>
              <a:rPr lang="en" altLang="zh-CN" sz="1200" b="0" i="0" kern="1200" dirty="0">
                <a:solidFill>
                  <a:schemeClr val="tx1"/>
                </a:solidFill>
                <a:effectLst/>
                <a:latin typeface="+mn-lt"/>
                <a:ea typeface="+mn-ea"/>
                <a:cs typeface="+mn-cs"/>
              </a:rPr>
              <a:t>Protocol Buffers</a:t>
            </a:r>
            <a:r>
              <a:rPr lang="zh-CN" altLang="en-US" sz="1200" b="0" i="0" kern="1200" dirty="0">
                <a:solidFill>
                  <a:schemeClr val="tx1"/>
                </a:solidFill>
                <a:effectLst/>
                <a:latin typeface="+mn-lt"/>
                <a:ea typeface="+mn-ea"/>
                <a:cs typeface="+mn-cs"/>
              </a:rPr>
              <a:t>也可以与其他协议一起使用，比如</a:t>
            </a:r>
            <a:r>
              <a:rPr lang="en" altLang="zh-CN" sz="1200" b="0" i="0" kern="1200" dirty="0">
                <a:solidFill>
                  <a:schemeClr val="tx1"/>
                </a:solidFill>
                <a:effectLst/>
                <a:latin typeface="+mn-lt"/>
                <a:ea typeface="+mn-ea"/>
                <a:cs typeface="+mn-cs"/>
              </a:rPr>
              <a:t>JSON</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这里简单介绍</a:t>
            </a:r>
            <a:r>
              <a:rPr lang="en" altLang="zh-CN" sz="1200" b="0" i="0" kern="1200" dirty="0">
                <a:solidFill>
                  <a:schemeClr val="tx1"/>
                </a:solidFill>
                <a:effectLst/>
                <a:latin typeface="+mn-lt"/>
                <a:ea typeface="+mn-ea"/>
                <a:cs typeface="+mn-cs"/>
              </a:rPr>
              <a:t>Protocol Buffers</a:t>
            </a:r>
            <a:r>
              <a:rPr lang="zh-CN" altLang="en-US" sz="1200" b="0" i="0" kern="1200" dirty="0">
                <a:solidFill>
                  <a:schemeClr val="tx1"/>
                </a:solidFill>
                <a:effectLst/>
                <a:latin typeface="+mn-lt"/>
                <a:ea typeface="+mn-ea"/>
                <a:cs typeface="+mn-cs"/>
              </a:rPr>
              <a:t>是怎么工作的。</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44</a:t>
            </a:fld>
            <a:endParaRPr lang="zh-CN" altLang="en-US"/>
          </a:p>
        </p:txBody>
      </p:sp>
    </p:spTree>
    <p:extLst>
      <p:ext uri="{BB962C8B-B14F-4D97-AF65-F5344CB8AC3E}">
        <p14:creationId xmlns:p14="http://schemas.microsoft.com/office/powerpoint/2010/main" val="27552564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默认情况下，</a:t>
            </a:r>
            <a:r>
              <a:rPr lang="en" altLang="zh-CN" sz="1200" b="0" i="0" kern="1200" dirty="0" err="1">
                <a:solidFill>
                  <a:schemeClr val="tx1"/>
                </a:solidFill>
                <a:effectLst/>
                <a:latin typeface="+mn-lt"/>
                <a:ea typeface="+mn-ea"/>
                <a:cs typeface="+mn-cs"/>
              </a:rPr>
              <a:t>gRPC</a:t>
            </a:r>
            <a:r>
              <a:rPr lang="zh-CN" altLang="en-US" sz="1200" b="0" i="0" kern="1200" dirty="0">
                <a:solidFill>
                  <a:schemeClr val="tx1"/>
                </a:solidFill>
                <a:effectLst/>
                <a:latin typeface="+mn-lt"/>
                <a:ea typeface="+mn-ea"/>
                <a:cs typeface="+mn-cs"/>
              </a:rPr>
              <a:t>使用 </a:t>
            </a:r>
            <a:r>
              <a:rPr lang="en" altLang="zh-CN" sz="1200" b="0" i="0" kern="1200" dirty="0">
                <a:solidFill>
                  <a:schemeClr val="tx1"/>
                </a:solidFill>
                <a:effectLst/>
                <a:latin typeface="+mn-lt"/>
                <a:ea typeface="+mn-ea"/>
                <a:cs typeface="+mn-cs"/>
              </a:rPr>
              <a:t>Protocol Buffers </a:t>
            </a:r>
            <a:r>
              <a:rPr lang="zh-CN" altLang="en-US" sz="1200" b="0" i="0" kern="1200" dirty="0">
                <a:solidFill>
                  <a:schemeClr val="tx1"/>
                </a:solidFill>
                <a:effectLst/>
                <a:latin typeface="+mn-lt"/>
                <a:ea typeface="+mn-ea"/>
                <a:cs typeface="+mn-cs"/>
              </a:rPr>
              <a:t>来编解码数据。</a:t>
            </a:r>
            <a:r>
              <a:rPr lang="en" altLang="zh-CN" sz="1200" b="0" i="0" kern="1200" dirty="0">
                <a:solidFill>
                  <a:schemeClr val="tx1"/>
                </a:solidFill>
                <a:effectLst/>
                <a:latin typeface="+mn-lt"/>
                <a:ea typeface="+mn-ea"/>
                <a:cs typeface="+mn-cs"/>
              </a:rPr>
              <a:t>Protocol Buffers</a:t>
            </a:r>
            <a:r>
              <a:rPr lang="zh-CN" altLang="en-US" sz="1200" b="0" i="0" kern="1200" dirty="0">
                <a:solidFill>
                  <a:schemeClr val="tx1"/>
                </a:solidFill>
                <a:effectLst/>
                <a:latin typeface="+mn-lt"/>
                <a:ea typeface="+mn-ea"/>
                <a:cs typeface="+mn-cs"/>
              </a:rPr>
              <a:t>也可以与其他协议一起使用，比如</a:t>
            </a:r>
            <a:r>
              <a:rPr lang="en" altLang="zh-CN" sz="1200" b="0" i="0" kern="1200" dirty="0">
                <a:solidFill>
                  <a:schemeClr val="tx1"/>
                </a:solidFill>
                <a:effectLst/>
                <a:latin typeface="+mn-lt"/>
                <a:ea typeface="+mn-ea"/>
                <a:cs typeface="+mn-cs"/>
              </a:rPr>
              <a:t>JSON</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这里简单介绍</a:t>
            </a:r>
            <a:r>
              <a:rPr lang="en" altLang="zh-CN" sz="1200" b="0" i="0" kern="1200" dirty="0">
                <a:solidFill>
                  <a:schemeClr val="tx1"/>
                </a:solidFill>
                <a:effectLst/>
                <a:latin typeface="+mn-lt"/>
                <a:ea typeface="+mn-ea"/>
                <a:cs typeface="+mn-cs"/>
              </a:rPr>
              <a:t>Protocol Buffers</a:t>
            </a:r>
            <a:r>
              <a:rPr lang="zh-CN" altLang="en-US" sz="1200" b="0" i="0" kern="1200" dirty="0">
                <a:solidFill>
                  <a:schemeClr val="tx1"/>
                </a:solidFill>
                <a:effectLst/>
                <a:latin typeface="+mn-lt"/>
                <a:ea typeface="+mn-ea"/>
                <a:cs typeface="+mn-cs"/>
              </a:rPr>
              <a:t>是怎么工作的。</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45</a:t>
            </a:fld>
            <a:endParaRPr lang="zh-CN" altLang="en-US"/>
          </a:p>
        </p:txBody>
      </p:sp>
    </p:spTree>
    <p:extLst>
      <p:ext uri="{BB962C8B-B14F-4D97-AF65-F5344CB8AC3E}">
        <p14:creationId xmlns:p14="http://schemas.microsoft.com/office/powerpoint/2010/main" val="31060815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默认情况下，</a:t>
            </a:r>
            <a:r>
              <a:rPr lang="en" altLang="zh-CN" sz="1200" b="0" i="0" kern="1200" dirty="0" err="1">
                <a:solidFill>
                  <a:schemeClr val="tx1"/>
                </a:solidFill>
                <a:effectLst/>
                <a:latin typeface="+mn-lt"/>
                <a:ea typeface="+mn-ea"/>
                <a:cs typeface="+mn-cs"/>
              </a:rPr>
              <a:t>gRPC</a:t>
            </a:r>
            <a:r>
              <a:rPr lang="zh-CN" altLang="en-US" sz="1200" b="0" i="0" kern="1200" dirty="0">
                <a:solidFill>
                  <a:schemeClr val="tx1"/>
                </a:solidFill>
                <a:effectLst/>
                <a:latin typeface="+mn-lt"/>
                <a:ea typeface="+mn-ea"/>
                <a:cs typeface="+mn-cs"/>
              </a:rPr>
              <a:t>使用 </a:t>
            </a:r>
            <a:r>
              <a:rPr lang="en" altLang="zh-CN" sz="1200" b="0" i="0" kern="1200" dirty="0">
                <a:solidFill>
                  <a:schemeClr val="tx1"/>
                </a:solidFill>
                <a:effectLst/>
                <a:latin typeface="+mn-lt"/>
                <a:ea typeface="+mn-ea"/>
                <a:cs typeface="+mn-cs"/>
              </a:rPr>
              <a:t>Protocol Buffers </a:t>
            </a:r>
            <a:r>
              <a:rPr lang="zh-CN" altLang="en-US" sz="1200" b="0" i="0" kern="1200" dirty="0">
                <a:solidFill>
                  <a:schemeClr val="tx1"/>
                </a:solidFill>
                <a:effectLst/>
                <a:latin typeface="+mn-lt"/>
                <a:ea typeface="+mn-ea"/>
                <a:cs typeface="+mn-cs"/>
              </a:rPr>
              <a:t>来编解码数据。</a:t>
            </a:r>
            <a:r>
              <a:rPr lang="en" altLang="zh-CN" sz="1200" b="0" i="0" kern="1200" dirty="0">
                <a:solidFill>
                  <a:schemeClr val="tx1"/>
                </a:solidFill>
                <a:effectLst/>
                <a:latin typeface="+mn-lt"/>
                <a:ea typeface="+mn-ea"/>
                <a:cs typeface="+mn-cs"/>
              </a:rPr>
              <a:t>Protocol Buffers</a:t>
            </a:r>
            <a:r>
              <a:rPr lang="zh-CN" altLang="en-US" sz="1200" b="0" i="0" kern="1200" dirty="0">
                <a:solidFill>
                  <a:schemeClr val="tx1"/>
                </a:solidFill>
                <a:effectLst/>
                <a:latin typeface="+mn-lt"/>
                <a:ea typeface="+mn-ea"/>
                <a:cs typeface="+mn-cs"/>
              </a:rPr>
              <a:t>也可以与其他协议一起使用，比如</a:t>
            </a:r>
            <a:r>
              <a:rPr lang="en" altLang="zh-CN" sz="1200" b="0" i="0" kern="1200" dirty="0">
                <a:solidFill>
                  <a:schemeClr val="tx1"/>
                </a:solidFill>
                <a:effectLst/>
                <a:latin typeface="+mn-lt"/>
                <a:ea typeface="+mn-ea"/>
                <a:cs typeface="+mn-cs"/>
              </a:rPr>
              <a:t>JSON</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这里简单介绍</a:t>
            </a:r>
            <a:r>
              <a:rPr lang="en" altLang="zh-CN" sz="1200" b="0" i="0" kern="1200" dirty="0">
                <a:solidFill>
                  <a:schemeClr val="tx1"/>
                </a:solidFill>
                <a:effectLst/>
                <a:latin typeface="+mn-lt"/>
                <a:ea typeface="+mn-ea"/>
                <a:cs typeface="+mn-cs"/>
              </a:rPr>
              <a:t>Protocol Buffers</a:t>
            </a:r>
            <a:r>
              <a:rPr lang="zh-CN" altLang="en-US" sz="1200" b="0" i="0" kern="1200" dirty="0">
                <a:solidFill>
                  <a:schemeClr val="tx1"/>
                </a:solidFill>
                <a:effectLst/>
                <a:latin typeface="+mn-lt"/>
                <a:ea typeface="+mn-ea"/>
                <a:cs typeface="+mn-cs"/>
              </a:rPr>
              <a:t>是怎么工作的。</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46</a:t>
            </a:fld>
            <a:endParaRPr lang="zh-CN" altLang="en-US"/>
          </a:p>
        </p:txBody>
      </p:sp>
    </p:spTree>
    <p:extLst>
      <p:ext uri="{BB962C8B-B14F-4D97-AF65-F5344CB8AC3E}">
        <p14:creationId xmlns:p14="http://schemas.microsoft.com/office/powerpoint/2010/main" val="17414916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默认情况下，</a:t>
            </a:r>
            <a:r>
              <a:rPr lang="en" altLang="zh-CN" sz="1200" b="0" i="0" kern="1200" dirty="0" err="1">
                <a:solidFill>
                  <a:schemeClr val="tx1"/>
                </a:solidFill>
                <a:effectLst/>
                <a:latin typeface="+mn-lt"/>
                <a:ea typeface="+mn-ea"/>
                <a:cs typeface="+mn-cs"/>
              </a:rPr>
              <a:t>gRPC</a:t>
            </a:r>
            <a:r>
              <a:rPr lang="zh-CN" altLang="en-US" sz="1200" b="0" i="0" kern="1200" dirty="0">
                <a:solidFill>
                  <a:schemeClr val="tx1"/>
                </a:solidFill>
                <a:effectLst/>
                <a:latin typeface="+mn-lt"/>
                <a:ea typeface="+mn-ea"/>
                <a:cs typeface="+mn-cs"/>
              </a:rPr>
              <a:t>使用 </a:t>
            </a:r>
            <a:r>
              <a:rPr lang="en" altLang="zh-CN" sz="1200" b="0" i="0" kern="1200" dirty="0">
                <a:solidFill>
                  <a:schemeClr val="tx1"/>
                </a:solidFill>
                <a:effectLst/>
                <a:latin typeface="+mn-lt"/>
                <a:ea typeface="+mn-ea"/>
                <a:cs typeface="+mn-cs"/>
              </a:rPr>
              <a:t>Protocol Buffers </a:t>
            </a:r>
            <a:r>
              <a:rPr lang="zh-CN" altLang="en-US" sz="1200" b="0" i="0" kern="1200" dirty="0">
                <a:solidFill>
                  <a:schemeClr val="tx1"/>
                </a:solidFill>
                <a:effectLst/>
                <a:latin typeface="+mn-lt"/>
                <a:ea typeface="+mn-ea"/>
                <a:cs typeface="+mn-cs"/>
              </a:rPr>
              <a:t>来编解码数据。</a:t>
            </a:r>
            <a:r>
              <a:rPr lang="en" altLang="zh-CN" sz="1200" b="0" i="0" kern="1200" dirty="0">
                <a:solidFill>
                  <a:schemeClr val="tx1"/>
                </a:solidFill>
                <a:effectLst/>
                <a:latin typeface="+mn-lt"/>
                <a:ea typeface="+mn-ea"/>
                <a:cs typeface="+mn-cs"/>
              </a:rPr>
              <a:t>Protocol Buffers</a:t>
            </a:r>
            <a:r>
              <a:rPr lang="zh-CN" altLang="en-US" sz="1200" b="0" i="0" kern="1200" dirty="0">
                <a:solidFill>
                  <a:schemeClr val="tx1"/>
                </a:solidFill>
                <a:effectLst/>
                <a:latin typeface="+mn-lt"/>
                <a:ea typeface="+mn-ea"/>
                <a:cs typeface="+mn-cs"/>
              </a:rPr>
              <a:t>也可以与其他协议一起使用，比如</a:t>
            </a:r>
            <a:r>
              <a:rPr lang="en" altLang="zh-CN" sz="1200" b="0" i="0" kern="1200" dirty="0">
                <a:solidFill>
                  <a:schemeClr val="tx1"/>
                </a:solidFill>
                <a:effectLst/>
                <a:latin typeface="+mn-lt"/>
                <a:ea typeface="+mn-ea"/>
                <a:cs typeface="+mn-cs"/>
              </a:rPr>
              <a:t>JSON</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这里简单介绍</a:t>
            </a:r>
            <a:r>
              <a:rPr lang="en" altLang="zh-CN" sz="1200" b="0" i="0" kern="1200" dirty="0">
                <a:solidFill>
                  <a:schemeClr val="tx1"/>
                </a:solidFill>
                <a:effectLst/>
                <a:latin typeface="+mn-lt"/>
                <a:ea typeface="+mn-ea"/>
                <a:cs typeface="+mn-cs"/>
              </a:rPr>
              <a:t>Protocol Buffers</a:t>
            </a:r>
            <a:r>
              <a:rPr lang="zh-CN" altLang="en-US" sz="1200" b="0" i="0" kern="1200" dirty="0">
                <a:solidFill>
                  <a:schemeClr val="tx1"/>
                </a:solidFill>
                <a:effectLst/>
                <a:latin typeface="+mn-lt"/>
                <a:ea typeface="+mn-ea"/>
                <a:cs typeface="+mn-cs"/>
              </a:rPr>
              <a:t>是怎么工作的。</a:t>
            </a:r>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47</a:t>
            </a:fld>
            <a:endParaRPr lang="zh-CN" altLang="en-US"/>
          </a:p>
        </p:txBody>
      </p:sp>
    </p:spTree>
    <p:extLst>
      <p:ext uri="{BB962C8B-B14F-4D97-AF65-F5344CB8AC3E}">
        <p14:creationId xmlns:p14="http://schemas.microsoft.com/office/powerpoint/2010/main" val="35007240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t>48</a:t>
            </a:fld>
            <a:endParaRPr lang="zh-CN" altLang="en-US"/>
          </a:p>
        </p:txBody>
      </p:sp>
    </p:spTree>
    <p:extLst>
      <p:ext uri="{BB962C8B-B14F-4D97-AF65-F5344CB8AC3E}">
        <p14:creationId xmlns:p14="http://schemas.microsoft.com/office/powerpoint/2010/main" val="2613459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BF8243-2E39-4BEB-B2D7-080D38D5615F}" type="slidenum">
              <a:rPr lang="zh-CN" altLang="en-US" smtClean="0"/>
              <a:t>5</a:t>
            </a:fld>
            <a:endParaRPr lang="zh-CN" altLang="en-US"/>
          </a:p>
        </p:txBody>
      </p:sp>
    </p:spTree>
    <p:extLst>
      <p:ext uri="{BB962C8B-B14F-4D97-AF65-F5344CB8AC3E}">
        <p14:creationId xmlns:p14="http://schemas.microsoft.com/office/powerpoint/2010/main" val="927819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85000"/>
                    <a:lumOff val="15000"/>
                  </a:schemeClr>
                </a:solidFill>
                <a:latin typeface="Microsoft YaHei" panose="020B0503020204020204" pitchFamily="34" charset="-122"/>
                <a:ea typeface="Microsoft YaHei" panose="020B0503020204020204" pitchFamily="34" charset="-122"/>
              </a:rPr>
              <a:t>这种情况，我们急需一种高效且简单的应用程序之间的通讯手段来完成这种需求。</a:t>
            </a:r>
            <a:r>
              <a:rPr lang="en-US" altLang="zh-CN" sz="1200" dirty="0">
                <a:solidFill>
                  <a:schemeClr val="tx1">
                    <a:lumMod val="85000"/>
                    <a:lumOff val="15000"/>
                  </a:schemeClr>
                </a:solidFill>
                <a:latin typeface="Microsoft YaHei" panose="020B0503020204020204" pitchFamily="34" charset="-122"/>
                <a:ea typeface="Microsoft YaHei" panose="020B0503020204020204" pitchFamily="34" charset="-122"/>
              </a:rPr>
              <a:t>RPC</a:t>
            </a:r>
            <a:r>
              <a:rPr lang="zh-CN" altLang="en-US" sz="1200" dirty="0">
                <a:solidFill>
                  <a:schemeClr val="tx1">
                    <a:lumMod val="85000"/>
                    <a:lumOff val="15000"/>
                  </a:schemeClr>
                </a:solidFill>
                <a:latin typeface="Microsoft YaHei" panose="020B0503020204020204" pitchFamily="34" charset="-122"/>
                <a:ea typeface="Microsoft YaHei" panose="020B0503020204020204" pitchFamily="34" charset="-122"/>
              </a:rPr>
              <a:t>很好地解决了这些难题。</a:t>
            </a:r>
            <a:endParaRPr lang="en-US" altLang="zh-CN" sz="1200" dirty="0">
              <a:solidFill>
                <a:schemeClr val="tx1">
                  <a:lumMod val="85000"/>
                  <a:lumOff val="15000"/>
                </a:schemeClr>
              </a:solidFill>
              <a:latin typeface="Microsoft YaHei" panose="020B0503020204020204" pitchFamily="34" charset="-122"/>
              <a:ea typeface="Microsoft YaHei" panose="020B0503020204020204" pitchFamily="34" charset="-122"/>
            </a:endParaRPr>
          </a:p>
          <a:p>
            <a:endParaRPr lang="en-US" altLang="zh-CN" sz="12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lumMod val="85000"/>
                    <a:lumOff val="15000"/>
                  </a:schemeClr>
                </a:solidFill>
                <a:latin typeface="Microsoft YaHei" panose="020B0503020204020204" pitchFamily="34" charset="-122"/>
                <a:ea typeface="Microsoft YaHei" panose="020B0503020204020204" pitchFamily="34" charset="-122"/>
              </a:rPr>
              <a:t>RPC</a:t>
            </a:r>
            <a:r>
              <a:rPr lang="zh-CN" altLang="en-US" sz="1200" dirty="0">
                <a:solidFill>
                  <a:schemeClr val="tx1">
                    <a:lumMod val="85000"/>
                    <a:lumOff val="15000"/>
                  </a:schemeClr>
                </a:solidFill>
                <a:latin typeface="Microsoft YaHei" panose="020B0503020204020204" pitchFamily="34" charset="-122"/>
                <a:ea typeface="Microsoft YaHei" panose="020B0503020204020204" pitchFamily="34" charset="-122"/>
              </a:rPr>
              <a:t>将通信过程中涉及的很多问题进行了封装，使得应用开发更加简单和高效，广泛应用于微服务架构中。</a:t>
            </a:r>
            <a:endParaRPr lang="en-US" altLang="zh-CN" sz="1200" dirty="0">
              <a:solidFill>
                <a:schemeClr val="tx1">
                  <a:lumMod val="85000"/>
                  <a:lumOff val="15000"/>
                </a:schemeClr>
              </a:solidFill>
              <a:latin typeface="Microsoft YaHei" panose="020B0503020204020204" pitchFamily="34" charset="-122"/>
              <a:ea typeface="Microsoft YaHei" panose="020B0503020204020204" pitchFamily="34" charset="-122"/>
            </a:endParaRPr>
          </a:p>
          <a:p>
            <a:endParaRPr lang="en-US" altLang="zh-CN" sz="1200" dirty="0">
              <a:solidFill>
                <a:schemeClr val="tx1">
                  <a:lumMod val="85000"/>
                  <a:lumOff val="15000"/>
                </a:schemeClr>
              </a:solidFill>
              <a:latin typeface="Microsoft YaHei" panose="020B0503020204020204" pitchFamily="34" charset="-122"/>
              <a:ea typeface="Microsoft YaHei" panose="020B0503020204020204" pitchFamily="34" charset="-122"/>
            </a:endParaRPr>
          </a:p>
          <a:p>
            <a:endParaRPr lang="en-US" altLang="zh-CN" sz="1200" dirty="0">
              <a:solidFill>
                <a:schemeClr val="tx1">
                  <a:lumMod val="85000"/>
                  <a:lumOff val="15000"/>
                </a:schemeClr>
              </a:solidFill>
              <a:latin typeface="Microsoft YaHei" panose="020B0503020204020204" pitchFamily="34" charset="-122"/>
              <a:ea typeface="Microsoft YaHei"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6</a:t>
            </a:fld>
            <a:endParaRPr lang="zh-CN" altLang="en-US"/>
          </a:p>
        </p:txBody>
      </p:sp>
    </p:spTree>
    <p:extLst>
      <p:ext uri="{BB962C8B-B14F-4D97-AF65-F5344CB8AC3E}">
        <p14:creationId xmlns:p14="http://schemas.microsoft.com/office/powerpoint/2010/main" val="3693345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F8243-2E39-4BEB-B2D7-080D38D5615F}" type="slidenum">
              <a:rPr lang="zh-CN" altLang="en-US" smtClean="0"/>
              <a:t>7</a:t>
            </a:fld>
            <a:endParaRPr lang="zh-CN" altLang="en-US"/>
          </a:p>
        </p:txBody>
      </p:sp>
    </p:spTree>
    <p:extLst>
      <p:ext uri="{BB962C8B-B14F-4D97-AF65-F5344CB8AC3E}">
        <p14:creationId xmlns:p14="http://schemas.microsoft.com/office/powerpoint/2010/main" val="2814616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今天我们使用的 </a:t>
            </a:r>
            <a:r>
              <a:rPr lang="en" altLang="zh-CN" sz="1200" b="0" kern="1200" dirty="0">
                <a:solidFill>
                  <a:schemeClr val="tx1"/>
                </a:solidFill>
                <a:effectLst/>
                <a:latin typeface="+mn-lt"/>
                <a:ea typeface="+mn-ea"/>
                <a:cs typeface="+mn-cs"/>
              </a:rPr>
              <a:t>RPC </a:t>
            </a:r>
            <a:r>
              <a:rPr lang="zh-CN" altLang="en-US" sz="1200" b="0" kern="1200" dirty="0">
                <a:solidFill>
                  <a:schemeClr val="tx1"/>
                </a:solidFill>
                <a:effectLst/>
                <a:latin typeface="+mn-lt"/>
                <a:ea typeface="+mn-ea"/>
                <a:cs typeface="+mn-cs"/>
              </a:rPr>
              <a:t>框架基本就是按这些目标来实现的。</a:t>
            </a:r>
          </a:p>
        </p:txBody>
      </p:sp>
      <p:sp>
        <p:nvSpPr>
          <p:cNvPr id="4" name="灯片编号占位符 3"/>
          <p:cNvSpPr>
            <a:spLocks noGrp="1"/>
          </p:cNvSpPr>
          <p:nvPr>
            <p:ph type="sldNum" sz="quarter" idx="10"/>
          </p:nvPr>
        </p:nvSpPr>
        <p:spPr/>
        <p:txBody>
          <a:bodyPr/>
          <a:lstStyle/>
          <a:p>
            <a:fld id="{21BF8243-2E39-4BEB-B2D7-080D38D5615F}" type="slidenum">
              <a:rPr lang="zh-CN" altLang="en-US" smtClean="0"/>
              <a:t>8</a:t>
            </a:fld>
            <a:endParaRPr lang="zh-CN" altLang="en-US"/>
          </a:p>
        </p:txBody>
      </p:sp>
    </p:spTree>
    <p:extLst>
      <p:ext uri="{BB962C8B-B14F-4D97-AF65-F5344CB8AC3E}">
        <p14:creationId xmlns:p14="http://schemas.microsoft.com/office/powerpoint/2010/main" val="494449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1200" dirty="0">
                <a:solidFill>
                  <a:schemeClr val="tx1"/>
                </a:solidFill>
                <a:effectLst/>
                <a:latin typeface="+mn-lt"/>
                <a:ea typeface="+mn-ea"/>
                <a:cs typeface="+mn-cs"/>
              </a:rPr>
              <a:t>这里 </a:t>
            </a:r>
            <a:r>
              <a:rPr lang="en" altLang="zh-CN" sz="1200" b="0" kern="1200" dirty="0">
                <a:solidFill>
                  <a:schemeClr val="tx1"/>
                </a:solidFill>
                <a:effectLst/>
                <a:latin typeface="+mn-lt"/>
                <a:ea typeface="+mn-ea"/>
                <a:cs typeface="+mn-cs"/>
              </a:rPr>
              <a:t>user </a:t>
            </a:r>
            <a:r>
              <a:rPr lang="zh-CN" altLang="en-US" sz="1200" b="0" kern="1200" dirty="0">
                <a:solidFill>
                  <a:schemeClr val="tx1"/>
                </a:solidFill>
                <a:effectLst/>
                <a:latin typeface="+mn-lt"/>
                <a:ea typeface="+mn-ea"/>
                <a:cs typeface="+mn-cs"/>
              </a:rPr>
              <a:t>就是 </a:t>
            </a:r>
            <a:r>
              <a:rPr lang="en" altLang="zh-CN" sz="1200" b="0" kern="1200" dirty="0">
                <a:solidFill>
                  <a:schemeClr val="tx1"/>
                </a:solidFill>
                <a:effectLst/>
                <a:latin typeface="+mn-lt"/>
                <a:ea typeface="+mn-ea"/>
                <a:cs typeface="+mn-cs"/>
              </a:rPr>
              <a:t>client </a:t>
            </a:r>
            <a:r>
              <a:rPr lang="zh-CN" altLang="en-US" sz="1200" b="0" kern="1200" dirty="0">
                <a:solidFill>
                  <a:schemeClr val="tx1"/>
                </a:solidFill>
                <a:effectLst/>
                <a:latin typeface="+mn-lt"/>
                <a:ea typeface="+mn-ea"/>
                <a:cs typeface="+mn-cs"/>
              </a:rPr>
              <a:t>端，当 </a:t>
            </a:r>
            <a:r>
              <a:rPr lang="en" altLang="zh-CN" sz="1200" b="0" kern="1200" dirty="0">
                <a:solidFill>
                  <a:schemeClr val="tx1"/>
                </a:solidFill>
                <a:effectLst/>
                <a:latin typeface="+mn-lt"/>
                <a:ea typeface="+mn-ea"/>
                <a:cs typeface="+mn-cs"/>
              </a:rPr>
              <a:t>user </a:t>
            </a:r>
            <a:r>
              <a:rPr lang="zh-CN" altLang="en-US" sz="1200" b="0" kern="1200" dirty="0">
                <a:solidFill>
                  <a:schemeClr val="tx1"/>
                </a:solidFill>
                <a:effectLst/>
                <a:latin typeface="+mn-lt"/>
                <a:ea typeface="+mn-ea"/>
                <a:cs typeface="+mn-cs"/>
              </a:rPr>
              <a:t>想发起一个远程调用时，它实际是通过本地调用 </a:t>
            </a:r>
            <a:r>
              <a:rPr lang="en" altLang="zh-CN" sz="1200" b="0" kern="1200" dirty="0">
                <a:solidFill>
                  <a:schemeClr val="tx1"/>
                </a:solidFill>
                <a:effectLst/>
                <a:latin typeface="+mn-lt"/>
                <a:ea typeface="+mn-ea"/>
                <a:cs typeface="+mn-cs"/>
              </a:rPr>
              <a:t>user-stub</a:t>
            </a:r>
            <a:r>
              <a:rPr lang="zh-CN" altLang="en" sz="1200" b="0" kern="1200" dirty="0">
                <a:solidFill>
                  <a:schemeClr val="tx1"/>
                </a:solidFill>
                <a:effectLst/>
                <a:latin typeface="+mn-lt"/>
                <a:ea typeface="+mn-ea"/>
                <a:cs typeface="+mn-cs"/>
              </a:rPr>
              <a:t>。</a:t>
            </a:r>
            <a:r>
              <a:rPr lang="en" altLang="zh-CN" sz="1200" b="0" kern="1200" dirty="0">
                <a:solidFill>
                  <a:schemeClr val="tx1"/>
                </a:solidFill>
                <a:effectLst/>
                <a:latin typeface="+mn-lt"/>
                <a:ea typeface="+mn-ea"/>
                <a:cs typeface="+mn-cs"/>
              </a:rPr>
              <a:t>user-stub </a:t>
            </a:r>
            <a:r>
              <a:rPr lang="zh-CN" altLang="en-US" sz="1200" b="0" kern="1200" dirty="0">
                <a:solidFill>
                  <a:schemeClr val="tx1"/>
                </a:solidFill>
                <a:effectLst/>
                <a:latin typeface="+mn-lt"/>
                <a:ea typeface="+mn-ea"/>
                <a:cs typeface="+mn-cs"/>
              </a:rPr>
              <a:t>负责将调用的接口、方法和参数通过约定的协议规范进行编码并通过本地的 </a:t>
            </a:r>
            <a:r>
              <a:rPr lang="en" altLang="zh-CN" sz="1200" b="0" kern="1200" dirty="0" err="1">
                <a:solidFill>
                  <a:schemeClr val="tx1"/>
                </a:solidFill>
                <a:effectLst/>
                <a:latin typeface="+mn-lt"/>
                <a:ea typeface="+mn-ea"/>
                <a:cs typeface="+mn-cs"/>
              </a:rPr>
              <a:t>RPCRuntime</a:t>
            </a:r>
            <a:r>
              <a:rPr lang="en" altLang="zh-CN" sz="1200" b="0" kern="1200" dirty="0">
                <a:solidFill>
                  <a:schemeClr val="tx1"/>
                </a:solidFill>
                <a:effectLst/>
                <a:latin typeface="+mn-lt"/>
                <a:ea typeface="+mn-ea"/>
                <a:cs typeface="+mn-cs"/>
              </a:rPr>
              <a:t> </a:t>
            </a:r>
            <a:r>
              <a:rPr lang="zh-CN" altLang="en-US" sz="1200" b="0" kern="1200" dirty="0">
                <a:solidFill>
                  <a:schemeClr val="tx1"/>
                </a:solidFill>
                <a:effectLst/>
                <a:latin typeface="+mn-lt"/>
                <a:ea typeface="+mn-ea"/>
                <a:cs typeface="+mn-cs"/>
              </a:rPr>
              <a:t>实例传输到远端的实例。远端 </a:t>
            </a:r>
            <a:r>
              <a:rPr lang="en" altLang="zh-CN" sz="1200" b="0" kern="1200" dirty="0" err="1">
                <a:solidFill>
                  <a:schemeClr val="tx1"/>
                </a:solidFill>
                <a:effectLst/>
                <a:latin typeface="+mn-lt"/>
                <a:ea typeface="+mn-ea"/>
                <a:cs typeface="+mn-cs"/>
              </a:rPr>
              <a:t>RPCRuntime</a:t>
            </a:r>
            <a:r>
              <a:rPr lang="en" altLang="zh-CN" sz="1200" b="0" kern="1200" dirty="0">
                <a:solidFill>
                  <a:schemeClr val="tx1"/>
                </a:solidFill>
                <a:effectLst/>
                <a:latin typeface="+mn-lt"/>
                <a:ea typeface="+mn-ea"/>
                <a:cs typeface="+mn-cs"/>
              </a:rPr>
              <a:t> </a:t>
            </a:r>
            <a:r>
              <a:rPr lang="zh-CN" altLang="en-US" sz="1200" b="0" kern="1200" dirty="0">
                <a:solidFill>
                  <a:schemeClr val="tx1"/>
                </a:solidFill>
                <a:effectLst/>
                <a:latin typeface="+mn-lt"/>
                <a:ea typeface="+mn-ea"/>
                <a:cs typeface="+mn-cs"/>
              </a:rPr>
              <a:t>实例收到请求后交给 </a:t>
            </a:r>
            <a:r>
              <a:rPr lang="en" altLang="zh-CN" sz="1200" b="0" kern="1200" dirty="0">
                <a:solidFill>
                  <a:schemeClr val="tx1"/>
                </a:solidFill>
                <a:effectLst/>
                <a:latin typeface="+mn-lt"/>
                <a:ea typeface="+mn-ea"/>
                <a:cs typeface="+mn-cs"/>
              </a:rPr>
              <a:t>server-stub </a:t>
            </a:r>
            <a:r>
              <a:rPr lang="zh-CN" altLang="en-US" sz="1200" b="0" kern="1200" dirty="0">
                <a:solidFill>
                  <a:schemeClr val="tx1"/>
                </a:solidFill>
                <a:effectLst/>
                <a:latin typeface="+mn-lt"/>
                <a:ea typeface="+mn-ea"/>
                <a:cs typeface="+mn-cs"/>
              </a:rPr>
              <a:t>进行解码后发起本地端调用，调用结果再返回给 </a:t>
            </a:r>
            <a:r>
              <a:rPr lang="en" altLang="zh-CN" sz="1200" b="0" kern="1200" dirty="0">
                <a:solidFill>
                  <a:schemeClr val="tx1"/>
                </a:solidFill>
                <a:effectLst/>
                <a:latin typeface="+mn-lt"/>
                <a:ea typeface="+mn-ea"/>
                <a:cs typeface="+mn-cs"/>
              </a:rPr>
              <a:t>user </a:t>
            </a:r>
            <a:r>
              <a:rPr lang="zh-CN" altLang="en-US" sz="1200" b="0" kern="1200" dirty="0">
                <a:solidFill>
                  <a:schemeClr val="tx1"/>
                </a:solidFill>
                <a:effectLst/>
                <a:latin typeface="+mn-lt"/>
                <a:ea typeface="+mn-ea"/>
                <a:cs typeface="+mn-cs"/>
              </a:rPr>
              <a:t>端。</a:t>
            </a:r>
          </a:p>
        </p:txBody>
      </p:sp>
      <p:sp>
        <p:nvSpPr>
          <p:cNvPr id="4" name="灯片编号占位符 3"/>
          <p:cNvSpPr>
            <a:spLocks noGrp="1"/>
          </p:cNvSpPr>
          <p:nvPr>
            <p:ph type="sldNum" sz="quarter" idx="10"/>
          </p:nvPr>
        </p:nvSpPr>
        <p:spPr/>
        <p:txBody>
          <a:bodyPr/>
          <a:lstStyle/>
          <a:p>
            <a:fld id="{21BF8243-2E39-4BEB-B2D7-080D38D5615F}" type="slidenum">
              <a:rPr lang="zh-CN" altLang="en-US" smtClean="0"/>
              <a:t>9</a:t>
            </a:fld>
            <a:endParaRPr lang="zh-CN" altLang="en-US"/>
          </a:p>
        </p:txBody>
      </p:sp>
    </p:spTree>
    <p:extLst>
      <p:ext uri="{BB962C8B-B14F-4D97-AF65-F5344CB8AC3E}">
        <p14:creationId xmlns:p14="http://schemas.microsoft.com/office/powerpoint/2010/main" val="3998287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4_标题幻灯片">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0AF70F-2603-4964-BC23-E6FD44D3C17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829"/>
          <a:stretch>
            <a:fillRect/>
          </a:stretch>
        </p:blipFill>
        <p:spPr>
          <a:xfrm>
            <a:off x="-656774" y="-173505"/>
            <a:ext cx="13368548" cy="7229702"/>
          </a:xfrm>
          <a:prstGeom prst="rect">
            <a:avLst/>
          </a:prstGeom>
        </p:spPr>
      </p:pic>
      <p:sp>
        <p:nvSpPr>
          <p:cNvPr id="3" name="矩形 1">
            <a:extLst>
              <a:ext uri="{FF2B5EF4-FFF2-40B4-BE49-F238E27FC236}">
                <a16:creationId xmlns:a16="http://schemas.microsoft.com/office/drawing/2014/main" id="{3D1601D0-60D9-4E9F-B72A-B0BC9AF4DD84}"/>
              </a:ext>
            </a:extLst>
          </p:cNvPr>
          <p:cNvSpPr/>
          <p:nvPr userDrawn="1"/>
        </p:nvSpPr>
        <p:spPr>
          <a:xfrm>
            <a:off x="0" y="290285"/>
            <a:ext cx="1364343" cy="435429"/>
          </a:xfrm>
          <a:custGeom>
            <a:avLst/>
            <a:gdLst>
              <a:gd name="connsiteX0" fmla="*/ 0 w 1364343"/>
              <a:gd name="connsiteY0" fmla="*/ 0 h 435429"/>
              <a:gd name="connsiteX1" fmla="*/ 1364343 w 1364343"/>
              <a:gd name="connsiteY1" fmla="*/ 0 h 435429"/>
              <a:gd name="connsiteX2" fmla="*/ 1364343 w 1364343"/>
              <a:gd name="connsiteY2" fmla="*/ 435429 h 435429"/>
              <a:gd name="connsiteX3" fmla="*/ 0 w 1364343"/>
              <a:gd name="connsiteY3" fmla="*/ 435429 h 435429"/>
              <a:gd name="connsiteX4" fmla="*/ 0 w 1364343"/>
              <a:gd name="connsiteY4" fmla="*/ 0 h 435429"/>
              <a:gd name="connsiteX0-1" fmla="*/ 0 w 1364343"/>
              <a:gd name="connsiteY0-2" fmla="*/ 0 h 435429"/>
              <a:gd name="connsiteX1-3" fmla="*/ 1364343 w 1364343"/>
              <a:gd name="connsiteY1-4" fmla="*/ 0 h 435429"/>
              <a:gd name="connsiteX2-5" fmla="*/ 1190171 w 1364343"/>
              <a:gd name="connsiteY2-6" fmla="*/ 435429 h 435429"/>
              <a:gd name="connsiteX3-7" fmla="*/ 0 w 1364343"/>
              <a:gd name="connsiteY3-8" fmla="*/ 435429 h 435429"/>
              <a:gd name="connsiteX4-9" fmla="*/ 0 w 1364343"/>
              <a:gd name="connsiteY4-10" fmla="*/ 0 h 4354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64343" h="435429">
                <a:moveTo>
                  <a:pt x="0" y="0"/>
                </a:moveTo>
                <a:lnTo>
                  <a:pt x="1364343" y="0"/>
                </a:lnTo>
                <a:lnTo>
                  <a:pt x="1190171" y="435429"/>
                </a:lnTo>
                <a:lnTo>
                  <a:pt x="0" y="435429"/>
                </a:lnTo>
                <a:lnTo>
                  <a:pt x="0" y="0"/>
                </a:lnTo>
                <a:close/>
              </a:path>
            </a:pathLst>
          </a:cu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id="{C7FF2871-176E-4695-8DB3-AEE4155C1AC9}"/>
              </a:ext>
            </a:extLst>
          </p:cNvPr>
          <p:cNvSpPr/>
          <p:nvPr userDrawn="1"/>
        </p:nvSpPr>
        <p:spPr>
          <a:xfrm>
            <a:off x="1242276" y="291873"/>
            <a:ext cx="447334" cy="433841"/>
          </a:xfrm>
          <a:prstGeom prst="parallelogram">
            <a:avLst>
              <a:gd name="adj" fmla="val 40109"/>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0701EB5-8BBD-43A2-BA4C-BD1AB7A2EAB9}"/>
              </a:ext>
            </a:extLst>
          </p:cNvPr>
          <p:cNvSpPr txBox="1"/>
          <p:nvPr userDrawn="1"/>
        </p:nvSpPr>
        <p:spPr>
          <a:xfrm>
            <a:off x="68728" y="323333"/>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团队介绍</a:t>
            </a:r>
          </a:p>
        </p:txBody>
      </p:sp>
      <p:sp>
        <p:nvSpPr>
          <p:cNvPr id="6" name="平行四边形 5">
            <a:extLst>
              <a:ext uri="{FF2B5EF4-FFF2-40B4-BE49-F238E27FC236}">
                <a16:creationId xmlns:a16="http://schemas.microsoft.com/office/drawing/2014/main" id="{8AB3A192-3743-4B9C-823D-F24A4970A92C}"/>
              </a:ext>
            </a:extLst>
          </p:cNvPr>
          <p:cNvSpPr/>
          <p:nvPr userDrawn="1"/>
        </p:nvSpPr>
        <p:spPr>
          <a:xfrm>
            <a:off x="10442104" y="6357256"/>
            <a:ext cx="3860800" cy="217715"/>
          </a:xfrm>
          <a:prstGeom prst="parallelogram">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id="{AB9184C6-8CA5-4279-A7BC-3ED16A808C78}"/>
              </a:ext>
            </a:extLst>
          </p:cNvPr>
          <p:cNvSpPr/>
          <p:nvPr userDrawn="1"/>
        </p:nvSpPr>
        <p:spPr>
          <a:xfrm>
            <a:off x="11298447" y="6132544"/>
            <a:ext cx="2826655" cy="159398"/>
          </a:xfrm>
          <a:prstGeom prst="parallelogram">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653618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0AF70F-2603-4964-BC23-E6FD44D3C17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829"/>
          <a:stretch>
            <a:fillRect/>
          </a:stretch>
        </p:blipFill>
        <p:spPr>
          <a:xfrm>
            <a:off x="-656774" y="-173505"/>
            <a:ext cx="13368548" cy="7229702"/>
          </a:xfrm>
          <a:prstGeom prst="rect">
            <a:avLst/>
          </a:prstGeom>
        </p:spPr>
      </p:pic>
      <p:sp>
        <p:nvSpPr>
          <p:cNvPr id="3" name="矩形 1">
            <a:extLst>
              <a:ext uri="{FF2B5EF4-FFF2-40B4-BE49-F238E27FC236}">
                <a16:creationId xmlns:a16="http://schemas.microsoft.com/office/drawing/2014/main" id="{3D1601D0-60D9-4E9F-B72A-B0BC9AF4DD84}"/>
              </a:ext>
            </a:extLst>
          </p:cNvPr>
          <p:cNvSpPr/>
          <p:nvPr userDrawn="1"/>
        </p:nvSpPr>
        <p:spPr>
          <a:xfrm>
            <a:off x="0" y="290285"/>
            <a:ext cx="1364343" cy="435429"/>
          </a:xfrm>
          <a:custGeom>
            <a:avLst/>
            <a:gdLst>
              <a:gd name="connsiteX0" fmla="*/ 0 w 1364343"/>
              <a:gd name="connsiteY0" fmla="*/ 0 h 435429"/>
              <a:gd name="connsiteX1" fmla="*/ 1364343 w 1364343"/>
              <a:gd name="connsiteY1" fmla="*/ 0 h 435429"/>
              <a:gd name="connsiteX2" fmla="*/ 1364343 w 1364343"/>
              <a:gd name="connsiteY2" fmla="*/ 435429 h 435429"/>
              <a:gd name="connsiteX3" fmla="*/ 0 w 1364343"/>
              <a:gd name="connsiteY3" fmla="*/ 435429 h 435429"/>
              <a:gd name="connsiteX4" fmla="*/ 0 w 1364343"/>
              <a:gd name="connsiteY4" fmla="*/ 0 h 435429"/>
              <a:gd name="connsiteX0-1" fmla="*/ 0 w 1364343"/>
              <a:gd name="connsiteY0-2" fmla="*/ 0 h 435429"/>
              <a:gd name="connsiteX1-3" fmla="*/ 1364343 w 1364343"/>
              <a:gd name="connsiteY1-4" fmla="*/ 0 h 435429"/>
              <a:gd name="connsiteX2-5" fmla="*/ 1190171 w 1364343"/>
              <a:gd name="connsiteY2-6" fmla="*/ 435429 h 435429"/>
              <a:gd name="connsiteX3-7" fmla="*/ 0 w 1364343"/>
              <a:gd name="connsiteY3-8" fmla="*/ 435429 h 435429"/>
              <a:gd name="connsiteX4-9" fmla="*/ 0 w 1364343"/>
              <a:gd name="connsiteY4-10" fmla="*/ 0 h 4354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64343" h="435429">
                <a:moveTo>
                  <a:pt x="0" y="0"/>
                </a:moveTo>
                <a:lnTo>
                  <a:pt x="1364343" y="0"/>
                </a:lnTo>
                <a:lnTo>
                  <a:pt x="1190171" y="435429"/>
                </a:lnTo>
                <a:lnTo>
                  <a:pt x="0" y="435429"/>
                </a:lnTo>
                <a:lnTo>
                  <a:pt x="0" y="0"/>
                </a:lnTo>
                <a:close/>
              </a:path>
            </a:pathLst>
          </a:cu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id="{C7FF2871-176E-4695-8DB3-AEE4155C1AC9}"/>
              </a:ext>
            </a:extLst>
          </p:cNvPr>
          <p:cNvSpPr/>
          <p:nvPr userDrawn="1"/>
        </p:nvSpPr>
        <p:spPr>
          <a:xfrm>
            <a:off x="1242276" y="291873"/>
            <a:ext cx="447334" cy="433841"/>
          </a:xfrm>
          <a:prstGeom prst="parallelogram">
            <a:avLst>
              <a:gd name="adj" fmla="val 40109"/>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0701EB5-8BBD-43A2-BA4C-BD1AB7A2EAB9}"/>
              </a:ext>
            </a:extLst>
          </p:cNvPr>
          <p:cNvSpPr txBox="1"/>
          <p:nvPr userDrawn="1"/>
        </p:nvSpPr>
        <p:spPr>
          <a:xfrm>
            <a:off x="68728" y="323333"/>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项目简介</a:t>
            </a:r>
          </a:p>
        </p:txBody>
      </p:sp>
      <p:sp>
        <p:nvSpPr>
          <p:cNvPr id="6" name="平行四边形 5">
            <a:extLst>
              <a:ext uri="{FF2B5EF4-FFF2-40B4-BE49-F238E27FC236}">
                <a16:creationId xmlns:a16="http://schemas.microsoft.com/office/drawing/2014/main" id="{D2D1C17C-257F-477D-82AE-CAC49410F4F9}"/>
              </a:ext>
            </a:extLst>
          </p:cNvPr>
          <p:cNvSpPr/>
          <p:nvPr userDrawn="1"/>
        </p:nvSpPr>
        <p:spPr>
          <a:xfrm>
            <a:off x="10442104" y="6357256"/>
            <a:ext cx="3860800" cy="217715"/>
          </a:xfrm>
          <a:prstGeom prst="parallelogram">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id="{59D1328E-3273-492C-91F9-99E6BC1CCF6F}"/>
              </a:ext>
            </a:extLst>
          </p:cNvPr>
          <p:cNvSpPr/>
          <p:nvPr userDrawn="1"/>
        </p:nvSpPr>
        <p:spPr>
          <a:xfrm>
            <a:off x="11298447" y="6132544"/>
            <a:ext cx="2826655" cy="159398"/>
          </a:xfrm>
          <a:prstGeom prst="parallelogram">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063020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0AF70F-2603-4964-BC23-E6FD44D3C17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829"/>
          <a:stretch>
            <a:fillRect/>
          </a:stretch>
        </p:blipFill>
        <p:spPr>
          <a:xfrm>
            <a:off x="-656774" y="-173505"/>
            <a:ext cx="13368548" cy="7229702"/>
          </a:xfrm>
          <a:prstGeom prst="rect">
            <a:avLst/>
          </a:prstGeom>
        </p:spPr>
      </p:pic>
      <p:sp>
        <p:nvSpPr>
          <p:cNvPr id="3" name="矩形 1">
            <a:extLst>
              <a:ext uri="{FF2B5EF4-FFF2-40B4-BE49-F238E27FC236}">
                <a16:creationId xmlns:a16="http://schemas.microsoft.com/office/drawing/2014/main" id="{3D1601D0-60D9-4E9F-B72A-B0BC9AF4DD84}"/>
              </a:ext>
            </a:extLst>
          </p:cNvPr>
          <p:cNvSpPr/>
          <p:nvPr userDrawn="1"/>
        </p:nvSpPr>
        <p:spPr>
          <a:xfrm>
            <a:off x="0" y="290285"/>
            <a:ext cx="1364343" cy="435429"/>
          </a:xfrm>
          <a:custGeom>
            <a:avLst/>
            <a:gdLst>
              <a:gd name="connsiteX0" fmla="*/ 0 w 1364343"/>
              <a:gd name="connsiteY0" fmla="*/ 0 h 435429"/>
              <a:gd name="connsiteX1" fmla="*/ 1364343 w 1364343"/>
              <a:gd name="connsiteY1" fmla="*/ 0 h 435429"/>
              <a:gd name="connsiteX2" fmla="*/ 1364343 w 1364343"/>
              <a:gd name="connsiteY2" fmla="*/ 435429 h 435429"/>
              <a:gd name="connsiteX3" fmla="*/ 0 w 1364343"/>
              <a:gd name="connsiteY3" fmla="*/ 435429 h 435429"/>
              <a:gd name="connsiteX4" fmla="*/ 0 w 1364343"/>
              <a:gd name="connsiteY4" fmla="*/ 0 h 435429"/>
              <a:gd name="connsiteX0-1" fmla="*/ 0 w 1364343"/>
              <a:gd name="connsiteY0-2" fmla="*/ 0 h 435429"/>
              <a:gd name="connsiteX1-3" fmla="*/ 1364343 w 1364343"/>
              <a:gd name="connsiteY1-4" fmla="*/ 0 h 435429"/>
              <a:gd name="connsiteX2-5" fmla="*/ 1190171 w 1364343"/>
              <a:gd name="connsiteY2-6" fmla="*/ 435429 h 435429"/>
              <a:gd name="connsiteX3-7" fmla="*/ 0 w 1364343"/>
              <a:gd name="connsiteY3-8" fmla="*/ 435429 h 435429"/>
              <a:gd name="connsiteX4-9" fmla="*/ 0 w 1364343"/>
              <a:gd name="connsiteY4-10" fmla="*/ 0 h 4354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64343" h="435429">
                <a:moveTo>
                  <a:pt x="0" y="0"/>
                </a:moveTo>
                <a:lnTo>
                  <a:pt x="1364343" y="0"/>
                </a:lnTo>
                <a:lnTo>
                  <a:pt x="1190171" y="435429"/>
                </a:lnTo>
                <a:lnTo>
                  <a:pt x="0" y="435429"/>
                </a:lnTo>
                <a:lnTo>
                  <a:pt x="0" y="0"/>
                </a:lnTo>
                <a:close/>
              </a:path>
            </a:pathLst>
          </a:cu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id="{C7FF2871-176E-4695-8DB3-AEE4155C1AC9}"/>
              </a:ext>
            </a:extLst>
          </p:cNvPr>
          <p:cNvSpPr/>
          <p:nvPr userDrawn="1"/>
        </p:nvSpPr>
        <p:spPr>
          <a:xfrm>
            <a:off x="1242276" y="291873"/>
            <a:ext cx="447334" cy="433841"/>
          </a:xfrm>
          <a:prstGeom prst="parallelogram">
            <a:avLst>
              <a:gd name="adj" fmla="val 40109"/>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0701EB5-8BBD-43A2-BA4C-BD1AB7A2EAB9}"/>
              </a:ext>
            </a:extLst>
          </p:cNvPr>
          <p:cNvSpPr txBox="1"/>
          <p:nvPr userDrawn="1"/>
        </p:nvSpPr>
        <p:spPr>
          <a:xfrm>
            <a:off x="68728" y="323333"/>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产品运营</a:t>
            </a:r>
          </a:p>
        </p:txBody>
      </p:sp>
      <p:sp>
        <p:nvSpPr>
          <p:cNvPr id="6" name="平行四边形 5">
            <a:extLst>
              <a:ext uri="{FF2B5EF4-FFF2-40B4-BE49-F238E27FC236}">
                <a16:creationId xmlns:a16="http://schemas.microsoft.com/office/drawing/2014/main" id="{270E21AF-AFA6-43C4-A60D-1245E794CDE5}"/>
              </a:ext>
            </a:extLst>
          </p:cNvPr>
          <p:cNvSpPr/>
          <p:nvPr userDrawn="1"/>
        </p:nvSpPr>
        <p:spPr>
          <a:xfrm>
            <a:off x="10442104" y="6357256"/>
            <a:ext cx="3860800" cy="217715"/>
          </a:xfrm>
          <a:prstGeom prst="parallelogram">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id="{46AD1632-D02B-416D-B009-9DB47EB57C6D}"/>
              </a:ext>
            </a:extLst>
          </p:cNvPr>
          <p:cNvSpPr/>
          <p:nvPr userDrawn="1"/>
        </p:nvSpPr>
        <p:spPr>
          <a:xfrm>
            <a:off x="11298447" y="6132544"/>
            <a:ext cx="2826655" cy="159398"/>
          </a:xfrm>
          <a:prstGeom prst="parallelogram">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938688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3_标题幻灯片">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0AF70F-2603-4964-BC23-E6FD44D3C17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829"/>
          <a:stretch>
            <a:fillRect/>
          </a:stretch>
        </p:blipFill>
        <p:spPr>
          <a:xfrm>
            <a:off x="-656774" y="-173505"/>
            <a:ext cx="13368548" cy="7229702"/>
          </a:xfrm>
          <a:prstGeom prst="rect">
            <a:avLst/>
          </a:prstGeom>
        </p:spPr>
      </p:pic>
      <p:sp>
        <p:nvSpPr>
          <p:cNvPr id="3" name="矩形 1">
            <a:extLst>
              <a:ext uri="{FF2B5EF4-FFF2-40B4-BE49-F238E27FC236}">
                <a16:creationId xmlns:a16="http://schemas.microsoft.com/office/drawing/2014/main" id="{3D1601D0-60D9-4E9F-B72A-B0BC9AF4DD84}"/>
              </a:ext>
            </a:extLst>
          </p:cNvPr>
          <p:cNvSpPr/>
          <p:nvPr userDrawn="1"/>
        </p:nvSpPr>
        <p:spPr>
          <a:xfrm>
            <a:off x="0" y="290285"/>
            <a:ext cx="1364343" cy="435429"/>
          </a:xfrm>
          <a:custGeom>
            <a:avLst/>
            <a:gdLst>
              <a:gd name="connsiteX0" fmla="*/ 0 w 1364343"/>
              <a:gd name="connsiteY0" fmla="*/ 0 h 435429"/>
              <a:gd name="connsiteX1" fmla="*/ 1364343 w 1364343"/>
              <a:gd name="connsiteY1" fmla="*/ 0 h 435429"/>
              <a:gd name="connsiteX2" fmla="*/ 1364343 w 1364343"/>
              <a:gd name="connsiteY2" fmla="*/ 435429 h 435429"/>
              <a:gd name="connsiteX3" fmla="*/ 0 w 1364343"/>
              <a:gd name="connsiteY3" fmla="*/ 435429 h 435429"/>
              <a:gd name="connsiteX4" fmla="*/ 0 w 1364343"/>
              <a:gd name="connsiteY4" fmla="*/ 0 h 435429"/>
              <a:gd name="connsiteX0-1" fmla="*/ 0 w 1364343"/>
              <a:gd name="connsiteY0-2" fmla="*/ 0 h 435429"/>
              <a:gd name="connsiteX1-3" fmla="*/ 1364343 w 1364343"/>
              <a:gd name="connsiteY1-4" fmla="*/ 0 h 435429"/>
              <a:gd name="connsiteX2-5" fmla="*/ 1190171 w 1364343"/>
              <a:gd name="connsiteY2-6" fmla="*/ 435429 h 435429"/>
              <a:gd name="connsiteX3-7" fmla="*/ 0 w 1364343"/>
              <a:gd name="connsiteY3-8" fmla="*/ 435429 h 435429"/>
              <a:gd name="connsiteX4-9" fmla="*/ 0 w 1364343"/>
              <a:gd name="connsiteY4-10" fmla="*/ 0 h 4354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64343" h="435429">
                <a:moveTo>
                  <a:pt x="0" y="0"/>
                </a:moveTo>
                <a:lnTo>
                  <a:pt x="1364343" y="0"/>
                </a:lnTo>
                <a:lnTo>
                  <a:pt x="1190171" y="435429"/>
                </a:lnTo>
                <a:lnTo>
                  <a:pt x="0" y="435429"/>
                </a:lnTo>
                <a:lnTo>
                  <a:pt x="0" y="0"/>
                </a:lnTo>
                <a:close/>
              </a:path>
            </a:pathLst>
          </a:cu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a:extLst>
              <a:ext uri="{FF2B5EF4-FFF2-40B4-BE49-F238E27FC236}">
                <a16:creationId xmlns:a16="http://schemas.microsoft.com/office/drawing/2014/main" id="{C7FF2871-176E-4695-8DB3-AEE4155C1AC9}"/>
              </a:ext>
            </a:extLst>
          </p:cNvPr>
          <p:cNvSpPr/>
          <p:nvPr userDrawn="1"/>
        </p:nvSpPr>
        <p:spPr>
          <a:xfrm>
            <a:off x="1242276" y="291873"/>
            <a:ext cx="447334" cy="433841"/>
          </a:xfrm>
          <a:prstGeom prst="parallelogram">
            <a:avLst>
              <a:gd name="adj" fmla="val 40109"/>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0701EB5-8BBD-43A2-BA4C-BD1AB7A2EAB9}"/>
              </a:ext>
            </a:extLst>
          </p:cNvPr>
          <p:cNvSpPr txBox="1"/>
          <p:nvPr userDrawn="1"/>
        </p:nvSpPr>
        <p:spPr>
          <a:xfrm>
            <a:off x="68728" y="323333"/>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风险管理</a:t>
            </a:r>
          </a:p>
        </p:txBody>
      </p:sp>
      <p:sp>
        <p:nvSpPr>
          <p:cNvPr id="6" name="平行四边形 5">
            <a:extLst>
              <a:ext uri="{FF2B5EF4-FFF2-40B4-BE49-F238E27FC236}">
                <a16:creationId xmlns:a16="http://schemas.microsoft.com/office/drawing/2014/main" id="{6BBA776D-4044-4511-9321-E5A2008C47AA}"/>
              </a:ext>
            </a:extLst>
          </p:cNvPr>
          <p:cNvSpPr/>
          <p:nvPr userDrawn="1"/>
        </p:nvSpPr>
        <p:spPr>
          <a:xfrm>
            <a:off x="10442104" y="6357256"/>
            <a:ext cx="3860800" cy="217715"/>
          </a:xfrm>
          <a:prstGeom prst="parallelogram">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id="{53E0309A-080C-44CD-807D-6B2D53291714}"/>
              </a:ext>
            </a:extLst>
          </p:cNvPr>
          <p:cNvSpPr/>
          <p:nvPr userDrawn="1"/>
        </p:nvSpPr>
        <p:spPr>
          <a:xfrm>
            <a:off x="11298447" y="6132544"/>
            <a:ext cx="2826655" cy="159398"/>
          </a:xfrm>
          <a:prstGeom prst="parallelogram">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94253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t="-1000" b="-1000"/>
          </a:stretch>
        </a:blipFill>
        <a:effectLst/>
      </p:bgPr>
    </p:bg>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solidFill>
                <a:latin typeface="微软雅黑" panose="020B0503020204020204" pitchFamily="34" charset="-122"/>
                <a:ea typeface="微软雅黑" panose="020B0503020204020204" pitchFamily="34" charset="-122"/>
                <a:sym typeface="+mn-ea"/>
              </a:rPr>
              <a:t>ibaotu.com</a:t>
            </a: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1" r:id="rId4"/>
    <p:sldLayoutId id="2147483652" r:id="rId5"/>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grpc.io/docs/languages/cpp/quickstart/"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s://github.com/zzh-wisdom/rpc/tree/master/docs/my-build.md" TargetMode="Externa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8C365B1-150F-4774-A284-29C356B398C7}"/>
              </a:ext>
            </a:extLst>
          </p:cNvPr>
          <p:cNvPicPr>
            <a:picLocks noChangeAspect="1"/>
          </p:cNvPicPr>
          <p:nvPr/>
        </p:nvPicPr>
        <p:blipFill rotWithShape="1">
          <a:blip r:embed="rId4">
            <a:extLst>
              <a:ext uri="{28A0092B-C50C-407E-A947-70E740481C1C}">
                <a14:useLocalDpi xmlns:a14="http://schemas.microsoft.com/office/drawing/2010/main" val="0"/>
              </a:ext>
            </a:extLst>
          </a:blip>
          <a:srcRect r="16667"/>
          <a:stretch/>
        </p:blipFill>
        <p:spPr>
          <a:xfrm>
            <a:off x="0" y="0"/>
            <a:ext cx="12192000" cy="6858000"/>
          </a:xfrm>
          <a:prstGeom prst="rect">
            <a:avLst/>
          </a:prstGeom>
        </p:spPr>
      </p:pic>
      <p:sp>
        <p:nvSpPr>
          <p:cNvPr id="11" name="PA_文本框 4">
            <a:extLst>
              <a:ext uri="{FF2B5EF4-FFF2-40B4-BE49-F238E27FC236}">
                <a16:creationId xmlns:a16="http://schemas.microsoft.com/office/drawing/2014/main" id="{8DFA80B4-6215-429D-8E6D-CAE0ABF9993C}"/>
              </a:ext>
            </a:extLst>
          </p:cNvPr>
          <p:cNvSpPr txBox="1"/>
          <p:nvPr>
            <p:custDataLst>
              <p:tags r:id="rId1"/>
            </p:custDataLst>
          </p:nvPr>
        </p:nvSpPr>
        <p:spPr>
          <a:xfrm>
            <a:off x="4649821" y="2910632"/>
            <a:ext cx="7448577" cy="707886"/>
          </a:xfrm>
          <a:prstGeom prst="rect">
            <a:avLst/>
          </a:prstGeom>
          <a:noFill/>
        </p:spPr>
        <p:txBody>
          <a:bodyPr wrap="square" rtlCol="0">
            <a:spAutoFit/>
          </a:bodyPr>
          <a:lstStyle/>
          <a:p>
            <a:pPr algn="ctr" defTabSz="914400"/>
            <a:r>
              <a:rPr lang="en-US" altLang="zh-CN" sz="4000" b="1" spc="600" dirty="0">
                <a:solidFill>
                  <a:srgbClr val="3C5F6B"/>
                </a:solidFill>
                <a:latin typeface="Helvetica" pitchFamily="2" charset="0"/>
                <a:ea typeface="微软雅黑" panose="020B0503020204020204" pitchFamily="34" charset="-122"/>
                <a:cs typeface="+mn-ea"/>
                <a:sym typeface="+mn-lt"/>
              </a:rPr>
              <a:t>Remote Procedure Call</a:t>
            </a:r>
            <a:endParaRPr lang="zh-CN" altLang="en-US" sz="4000" b="1" spc="600" dirty="0">
              <a:solidFill>
                <a:srgbClr val="3C5F6B"/>
              </a:solidFill>
              <a:latin typeface="Helvetica" pitchFamily="2" charset="0"/>
              <a:ea typeface="微软雅黑" panose="020B0503020204020204" pitchFamily="34" charset="-122"/>
              <a:cs typeface="+mn-ea"/>
              <a:sym typeface="+mn-lt"/>
            </a:endParaRPr>
          </a:p>
        </p:txBody>
      </p:sp>
      <p:sp>
        <p:nvSpPr>
          <p:cNvPr id="8" name="文本框 7">
            <a:extLst>
              <a:ext uri="{FF2B5EF4-FFF2-40B4-BE49-F238E27FC236}">
                <a16:creationId xmlns:a16="http://schemas.microsoft.com/office/drawing/2014/main" id="{C94B5C7B-A466-EE43-9FAA-92185F042D4C}"/>
              </a:ext>
            </a:extLst>
          </p:cNvPr>
          <p:cNvSpPr txBox="1"/>
          <p:nvPr/>
        </p:nvSpPr>
        <p:spPr>
          <a:xfrm>
            <a:off x="7119585" y="3947368"/>
            <a:ext cx="3439160" cy="789062"/>
          </a:xfrm>
          <a:prstGeom prst="rect">
            <a:avLst/>
          </a:prstGeom>
          <a:noFill/>
        </p:spPr>
        <p:txBody>
          <a:bodyPr wrap="square" rtlCol="0">
            <a:spAutoFit/>
          </a:bodyPr>
          <a:lstStyle/>
          <a:p>
            <a:pPr defTabSz="914400">
              <a:lnSpc>
                <a:spcPct val="150000"/>
              </a:lnSpc>
            </a:pPr>
            <a:r>
              <a:rPr lang="zh-CN" altLang="en-US" sz="1600" b="1" dirty="0">
                <a:solidFill>
                  <a:srgbClr val="3C5F6B"/>
                </a:solidFill>
                <a:latin typeface="微软雅黑 Light" panose="020F0502020204030204"/>
                <a:ea typeface="微软雅黑 Light" panose="020B0502040204020203" pitchFamily="34" charset="-122"/>
                <a:cs typeface="+mn-ea"/>
                <a:sym typeface="+mn-lt"/>
              </a:rPr>
              <a:t>   汇报人：钟展和</a:t>
            </a:r>
            <a:endParaRPr lang="en-US" altLang="zh-CN" sz="1600" b="1" dirty="0">
              <a:solidFill>
                <a:srgbClr val="3C5F6B"/>
              </a:solidFill>
              <a:latin typeface="微软雅黑 Light" panose="020F0502020204030204"/>
              <a:ea typeface="微软雅黑 Light" panose="020B0502040204020203" pitchFamily="34" charset="-122"/>
              <a:cs typeface="+mn-ea"/>
              <a:sym typeface="+mn-lt"/>
            </a:endParaRPr>
          </a:p>
          <a:p>
            <a:pPr defTabSz="914400">
              <a:lnSpc>
                <a:spcPct val="150000"/>
              </a:lnSpc>
            </a:pPr>
            <a:r>
              <a:rPr lang="zh-CN" altLang="en-US" sz="1600" b="1" dirty="0">
                <a:solidFill>
                  <a:srgbClr val="3C5F6B"/>
                </a:solidFill>
                <a:latin typeface="微软雅黑 Light" panose="020F0502020204030204"/>
                <a:ea typeface="微软雅黑 Light" panose="020B0502040204020203" pitchFamily="34" charset="-122"/>
                <a:cs typeface="+mn-ea"/>
                <a:sym typeface="+mn-lt"/>
              </a:rPr>
              <a:t>汇报时间：</a:t>
            </a:r>
            <a:r>
              <a:rPr lang="en-US" altLang="zh-CN" sz="1600" b="1" dirty="0">
                <a:solidFill>
                  <a:srgbClr val="3C5F6B"/>
                </a:solidFill>
                <a:latin typeface="微软雅黑 Light" panose="020F0502020204030204"/>
                <a:ea typeface="微软雅黑 Light" panose="020B0502040204020203" pitchFamily="34" charset="-122"/>
                <a:cs typeface="+mn-ea"/>
                <a:sym typeface="+mn-lt"/>
              </a:rPr>
              <a:t>2020.1.27</a:t>
            </a:r>
            <a:endParaRPr lang="zh-CN" altLang="en-US" sz="1600" b="1" dirty="0">
              <a:solidFill>
                <a:srgbClr val="3C5F6B"/>
              </a:solidFill>
              <a:latin typeface="微软雅黑 Light" panose="020F0502020204030204"/>
              <a:ea typeface="微软雅黑 Light" panose="020B0502040204020203" pitchFamily="34" charset="-122"/>
              <a:cs typeface="+mn-ea"/>
              <a:sym typeface="+mn-lt"/>
            </a:endParaRPr>
          </a:p>
        </p:txBody>
      </p:sp>
    </p:spTree>
    <p:extLst>
      <p:ext uri="{BB962C8B-B14F-4D97-AF65-F5344CB8AC3E}">
        <p14:creationId xmlns:p14="http://schemas.microsoft.com/office/powerpoint/2010/main" val="5405104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423747" y="1464868"/>
            <a:ext cx="5229922" cy="5444888"/>
          </a:xfrm>
          <a:prstGeom prst="rect">
            <a:avLst/>
          </a:prstGeom>
        </p:spPr>
        <p:txBody>
          <a:bodyPr wrap="square">
            <a:spAutoFit/>
          </a:bodyPr>
          <a:lstStyle/>
          <a:p>
            <a:pPr marL="285750" indent="-285750">
              <a:lnSpc>
                <a:spcPct val="150000"/>
              </a:lnSpc>
              <a:buFont typeface="Wingdings" pitchFamily="2" charset="2"/>
              <a:buChar char="l"/>
            </a:pPr>
            <a:r>
              <a:rPr lang="en" altLang="zh-CN" b="1" dirty="0">
                <a:latin typeface="Microsoft YaHei" panose="020B0503020204020204" pitchFamily="34" charset="-122"/>
                <a:ea typeface="Microsoft YaHei" panose="020B0503020204020204" pitchFamily="34" charset="-122"/>
              </a:rPr>
              <a:t>Stub</a:t>
            </a:r>
            <a:r>
              <a:rPr lang="zh-CN" altLang="e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一段代码，用于转换在远程过程调用（</a:t>
            </a:r>
            <a:r>
              <a:rPr lang="en" altLang="zh-CN" dirty="0">
                <a:latin typeface="Microsoft YaHei" panose="020B0503020204020204" pitchFamily="34" charset="-122"/>
                <a:ea typeface="Microsoft YaHei" panose="020B0503020204020204" pitchFamily="34" charset="-122"/>
              </a:rPr>
              <a:t>RPC</a:t>
            </a:r>
            <a:r>
              <a:rPr lang="zh-CN" altLang="e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期间在客户端和服务器之间传递的参数，如编码、解码。</a:t>
            </a:r>
          </a:p>
          <a:p>
            <a:pPr marL="285750" indent="-285750">
              <a:lnSpc>
                <a:spcPct val="150000"/>
              </a:lnSpc>
              <a:buFont typeface="Wingdings" pitchFamily="2" charset="2"/>
              <a:buChar char="l"/>
            </a:pPr>
            <a:r>
              <a:rPr lang="zh-CN" altLang="en-US" b="1" dirty="0">
                <a:latin typeface="Microsoft YaHei" panose="020B0503020204020204" pitchFamily="34" charset="-122"/>
                <a:ea typeface="Microsoft YaHei" panose="020B0503020204020204" pitchFamily="34" charset="-122"/>
              </a:rPr>
              <a:t>数据传输协议</a:t>
            </a:r>
            <a:r>
              <a:rPr lang="zh-CN" altLang="en-US" dirty="0">
                <a:latin typeface="Microsoft YaHei" panose="020B0503020204020204" pitchFamily="34" charset="-122"/>
                <a:ea typeface="Microsoft YaHei" panose="020B0503020204020204" pitchFamily="34" charset="-122"/>
              </a:rPr>
              <a:t>：完成客户端和服务器之间的消息传输。可以根据需要使用具体的协议，如</a:t>
            </a:r>
            <a:r>
              <a:rPr lang="en" altLang="zh-CN" dirty="0">
                <a:latin typeface="Microsoft YaHei" panose="020B0503020204020204" pitchFamily="34" charset="-122"/>
                <a:ea typeface="Microsoft YaHei" panose="020B0503020204020204" pitchFamily="34" charset="-122"/>
              </a:rPr>
              <a:t>TCP</a:t>
            </a:r>
            <a:r>
              <a:rPr lang="zh-CN" altLang="en-US" dirty="0">
                <a:latin typeface="Microsoft YaHei" panose="020B0503020204020204" pitchFamily="34" charset="-122"/>
                <a:ea typeface="Microsoft YaHei" panose="020B0503020204020204" pitchFamily="34" charset="-122"/>
              </a:rPr>
              <a:t>等。</a:t>
            </a:r>
            <a:endParaRPr lang="en-US" altLang="zh-CN" dirty="0">
              <a:latin typeface="Microsoft YaHei" panose="020B0503020204020204" pitchFamily="34" charset="-122"/>
              <a:ea typeface="Microsoft YaHei" panose="020B0503020204020204" pitchFamily="34" charset="-122"/>
            </a:endParaRPr>
          </a:p>
          <a:p>
            <a:pPr marL="285750" indent="-285750">
              <a:lnSpc>
                <a:spcPct val="150000"/>
              </a:lnSpc>
              <a:buFont typeface="Wingdings" pitchFamily="2" charset="2"/>
              <a:buChar char="l"/>
            </a:pPr>
            <a:endParaRPr lang="en-US" altLang="zh-CN" dirty="0">
              <a:latin typeface="Microsoft YaHei" panose="020B0503020204020204" pitchFamily="34" charset="-122"/>
              <a:ea typeface="Microsoft YaHei" panose="020B0503020204020204" pitchFamily="34" charset="-122"/>
            </a:endParaRPr>
          </a:p>
          <a:p>
            <a:pPr marL="285750" indent="-285750">
              <a:lnSpc>
                <a:spcPct val="150000"/>
              </a:lnSpc>
              <a:buFont typeface="Wingdings" pitchFamily="2" charset="2"/>
              <a:buChar char="l"/>
            </a:pPr>
            <a:r>
              <a:rPr lang="zh-CN" altLang="en-US" dirty="0">
                <a:latin typeface="Microsoft YaHei" panose="020B0503020204020204" pitchFamily="34" charset="-122"/>
                <a:ea typeface="Microsoft YaHei" panose="020B0503020204020204" pitchFamily="34" charset="-122"/>
              </a:rPr>
              <a:t>编组（</a:t>
            </a:r>
            <a:r>
              <a:rPr lang="en-US" altLang="zh-CN" dirty="0">
                <a:latin typeface="Microsoft YaHei" panose="020B0503020204020204" pitchFamily="34" charset="-122"/>
                <a:ea typeface="Microsoft YaHei" panose="020B0503020204020204" pitchFamily="34" charset="-122"/>
              </a:rPr>
              <a:t>marshalling</a:t>
            </a:r>
            <a:r>
              <a:rPr lang="zh-CN" altLang="en-US" dirty="0">
                <a:latin typeface="Microsoft YaHei" panose="020B0503020204020204" pitchFamily="34" charset="-122"/>
                <a:ea typeface="Microsoft YaHei" panose="020B0503020204020204" pitchFamily="34" charset="-122"/>
              </a:rPr>
              <a:t>）：消息编码</a:t>
            </a:r>
            <a:endParaRPr lang="en-US" altLang="zh-CN" dirty="0">
              <a:latin typeface="Microsoft YaHei" panose="020B0503020204020204" pitchFamily="34" charset="-122"/>
              <a:ea typeface="Microsoft YaHei" panose="020B0503020204020204" pitchFamily="34" charset="-122"/>
            </a:endParaRPr>
          </a:p>
          <a:p>
            <a:pPr marL="285750" indent="-285750">
              <a:lnSpc>
                <a:spcPct val="150000"/>
              </a:lnSpc>
              <a:buFont typeface="Wingdings" pitchFamily="2" charset="2"/>
              <a:buChar char="l"/>
            </a:pPr>
            <a:r>
              <a:rPr lang="zh-CN" altLang="en-US" dirty="0">
                <a:latin typeface="Microsoft YaHei" panose="020B0503020204020204" pitchFamily="34" charset="-122"/>
                <a:ea typeface="Microsoft YaHei" panose="020B0503020204020204" pitchFamily="34" charset="-122"/>
              </a:rPr>
              <a:t>解组（</a:t>
            </a:r>
            <a:r>
              <a:rPr lang="en-US" altLang="zh-CN" dirty="0">
                <a:latin typeface="Microsoft YaHei" panose="020B0503020204020204" pitchFamily="34" charset="-122"/>
                <a:ea typeface="Microsoft YaHei" panose="020B0503020204020204" pitchFamily="34" charset="-122"/>
              </a:rPr>
              <a:t>unmarshalling</a:t>
            </a:r>
            <a:r>
              <a:rPr lang="zh-CN" altLang="en-US" dirty="0">
                <a:latin typeface="Microsoft YaHei" panose="020B0503020204020204" pitchFamily="34" charset="-122"/>
                <a:ea typeface="Microsoft YaHei" panose="020B0503020204020204" pitchFamily="34" charset="-122"/>
              </a:rPr>
              <a:t>）：消息解码</a:t>
            </a:r>
            <a:endParaRPr lang="en-US" altLang="zh-CN" dirty="0">
              <a:latin typeface="Microsoft YaHei" panose="020B0503020204020204" pitchFamily="34" charset="-122"/>
              <a:ea typeface="Microsoft YaHei" panose="020B0503020204020204" pitchFamily="34" charset="-122"/>
            </a:endParaRPr>
          </a:p>
          <a:p>
            <a:pPr>
              <a:lnSpc>
                <a:spcPct val="150000"/>
              </a:lnSpc>
            </a:pPr>
            <a:endParaRPr lang="en-US" altLang="zh-CN" dirty="0">
              <a:latin typeface="Microsoft YaHei" panose="020B0503020204020204" pitchFamily="34" charset="-122"/>
              <a:ea typeface="Microsoft YaHei" panose="020B0503020204020204" pitchFamily="34" charset="-122"/>
            </a:endParaRPr>
          </a:p>
          <a:p>
            <a:pPr>
              <a:lnSpc>
                <a:spcPct val="150000"/>
              </a:lnSpc>
            </a:pPr>
            <a:r>
              <a:rPr lang="zh-CN" altLang="en-US" dirty="0">
                <a:latin typeface="Microsoft YaHei" panose="020B0503020204020204" pitchFamily="34" charset="-122"/>
                <a:ea typeface="Microsoft YaHei" panose="020B0503020204020204" pitchFamily="34" charset="-122"/>
              </a:rPr>
              <a:t>常用的数据传输协议有：</a:t>
            </a:r>
          </a:p>
          <a:p>
            <a:pPr marL="285750" indent="-285750">
              <a:lnSpc>
                <a:spcPct val="150000"/>
              </a:lnSpc>
              <a:buFont typeface="Wingdings" pitchFamily="2" charset="2"/>
              <a:buChar char="l"/>
            </a:pPr>
            <a:r>
              <a:rPr lang="en-US" altLang="zh-CN" dirty="0">
                <a:latin typeface="Microsoft YaHei" panose="020B0503020204020204" pitchFamily="34" charset="-122"/>
                <a:ea typeface="Microsoft YaHei" panose="020B0503020204020204" pitchFamily="34" charset="-122"/>
              </a:rPr>
              <a:t>- TCP</a:t>
            </a:r>
          </a:p>
          <a:p>
            <a:pPr marL="285750" indent="-285750">
              <a:lnSpc>
                <a:spcPct val="150000"/>
              </a:lnSpc>
              <a:buFont typeface="Wingdings" pitchFamily="2" charset="2"/>
              <a:buChar char="l"/>
            </a:pPr>
            <a:r>
              <a:rPr lang="en-US" altLang="zh-CN" dirty="0">
                <a:latin typeface="Microsoft YaHei" panose="020B0503020204020204" pitchFamily="34" charset="-122"/>
                <a:ea typeface="Microsoft YaHei" panose="020B0503020204020204" pitchFamily="34" charset="-122"/>
              </a:rPr>
              <a:t>- HTTP</a:t>
            </a:r>
            <a:endParaRPr lang="en-US" altLang="zh-CN" sz="2000" dirty="0">
              <a:latin typeface="Microsoft YaHei" panose="020B0503020204020204" pitchFamily="34" charset="-122"/>
              <a:ea typeface="Microsoft YaHei" panose="020B0503020204020204" pitchFamily="34" charset="-122"/>
            </a:endParaRP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1.</a:t>
            </a:r>
            <a:r>
              <a:rPr lang="zh-CN" altLang="en-US" sz="3200" b="1" dirty="0">
                <a:latin typeface="Microsoft YaHei" panose="020B0503020204020204" pitchFamily="34" charset="-122"/>
                <a:ea typeface="Microsoft YaHei" panose="020B0503020204020204" pitchFamily="34" charset="-122"/>
              </a:rPr>
              <a:t> 基础篇</a:t>
            </a:r>
          </a:p>
        </p:txBody>
      </p:sp>
      <p:sp>
        <p:nvSpPr>
          <p:cNvPr id="33" name="平行四边形 32">
            <a:extLst>
              <a:ext uri="{FF2B5EF4-FFF2-40B4-BE49-F238E27FC236}">
                <a16:creationId xmlns:a16="http://schemas.microsoft.com/office/drawing/2014/main" id="{85A46389-ED1A-F047-81F7-B02B63559D72}"/>
              </a:ext>
            </a:extLst>
          </p:cNvPr>
          <p:cNvSpPr/>
          <p:nvPr/>
        </p:nvSpPr>
        <p:spPr>
          <a:xfrm>
            <a:off x="36336" y="895996"/>
            <a:ext cx="2350025"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1.4</a:t>
            </a:r>
            <a:r>
              <a:rPr kumimoji="1" lang="zh-CN" altLang="en-US" sz="2400" b="1" dirty="0"/>
              <a:t> 消息传递</a:t>
            </a: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pic>
        <p:nvPicPr>
          <p:cNvPr id="4" name="图片 3">
            <a:extLst>
              <a:ext uri="{FF2B5EF4-FFF2-40B4-BE49-F238E27FC236}">
                <a16:creationId xmlns:a16="http://schemas.microsoft.com/office/drawing/2014/main" id="{539337C1-D364-1342-9EEA-B5B9D0B28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992" y="1724469"/>
            <a:ext cx="5321455" cy="4375418"/>
          </a:xfrm>
          <a:prstGeom prst="rect">
            <a:avLst/>
          </a:prstGeom>
        </p:spPr>
      </p:pic>
    </p:spTree>
    <p:extLst>
      <p:ext uri="{BB962C8B-B14F-4D97-AF65-F5344CB8AC3E}">
        <p14:creationId xmlns:p14="http://schemas.microsoft.com/office/powerpoint/2010/main" val="20960991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827049" y="1939594"/>
            <a:ext cx="10537902" cy="2807885"/>
          </a:xfrm>
          <a:prstGeom prst="rect">
            <a:avLst/>
          </a:prstGeom>
        </p:spPr>
        <p:txBody>
          <a:bodyPr wrap="square">
            <a:spAutoFit/>
          </a:bodyPr>
          <a:lstStyle/>
          <a:p>
            <a:pPr>
              <a:lnSpc>
                <a:spcPct val="150000"/>
              </a:lnSpc>
            </a:pPr>
            <a:r>
              <a:rPr lang="zh-CN" altLang="en-US" sz="2000" dirty="0">
                <a:latin typeface="Microsoft YaHei" panose="020B0503020204020204" pitchFamily="34" charset="-122"/>
                <a:ea typeface="Microsoft YaHei" panose="020B0503020204020204" pitchFamily="34" charset="-122"/>
              </a:rPr>
              <a:t>根据使用的方式，</a:t>
            </a:r>
            <a:r>
              <a:rPr lang="en" altLang="zh-CN" sz="2000" dirty="0">
                <a:latin typeface="Microsoft YaHei" panose="020B0503020204020204" pitchFamily="34" charset="-122"/>
                <a:ea typeface="Microsoft YaHei" panose="020B0503020204020204" pitchFamily="34" charset="-122"/>
              </a:rPr>
              <a:t>RPC</a:t>
            </a:r>
            <a:r>
              <a:rPr lang="zh-CN" altLang="en-US" sz="2000" dirty="0">
                <a:latin typeface="Microsoft YaHei" panose="020B0503020204020204" pitchFamily="34" charset="-122"/>
                <a:ea typeface="Microsoft YaHei" panose="020B0503020204020204" pitchFamily="34" charset="-122"/>
              </a:rPr>
              <a:t>可以分为</a:t>
            </a:r>
            <a:r>
              <a:rPr lang="zh-CN" altLang="en-US" sz="2000" b="1" dirty="0">
                <a:latin typeface="Microsoft YaHei" panose="020B0503020204020204" pitchFamily="34" charset="-122"/>
                <a:ea typeface="Microsoft YaHei" panose="020B0503020204020204" pitchFamily="34" charset="-122"/>
              </a:rPr>
              <a:t>五种类型</a:t>
            </a:r>
            <a:r>
              <a:rPr lang="zh-CN" altLang="en-US" sz="2000" dirty="0">
                <a:latin typeface="Microsoft YaHei" panose="020B0503020204020204" pitchFamily="34" charset="-122"/>
                <a:ea typeface="Microsoft YaHei" panose="020B0503020204020204" pitchFamily="34" charset="-122"/>
              </a:rPr>
              <a:t>：</a:t>
            </a:r>
          </a:p>
          <a:p>
            <a:pPr marL="457200" indent="-457200">
              <a:lnSpc>
                <a:spcPct val="150000"/>
              </a:lnSpc>
              <a:buFont typeface="+mj-ea"/>
              <a:buAutoNum type="circleNumDbPlain"/>
            </a:pPr>
            <a:r>
              <a:rPr lang="zh-CN" altLang="en-US" sz="2000" b="1" dirty="0">
                <a:latin typeface="Microsoft YaHei" panose="020B0503020204020204" pitchFamily="34" charset="-122"/>
                <a:ea typeface="Microsoft YaHei" panose="020B0503020204020204" pitchFamily="34" charset="-122"/>
              </a:rPr>
              <a:t>同步</a:t>
            </a:r>
            <a:endParaRPr lang="en-US" altLang="zh-CN" sz="2000" dirty="0">
              <a:latin typeface="Microsoft YaHei" panose="020B0503020204020204" pitchFamily="34" charset="-122"/>
              <a:ea typeface="Microsoft YaHei" panose="020B0503020204020204" pitchFamily="34" charset="-122"/>
            </a:endParaRPr>
          </a:p>
          <a:p>
            <a:pPr marL="457200" indent="-457200">
              <a:lnSpc>
                <a:spcPct val="150000"/>
              </a:lnSpc>
              <a:buFont typeface="+mj-ea"/>
              <a:buAutoNum type="circleNumDbPlain"/>
            </a:pPr>
            <a:r>
              <a:rPr lang="zh-CN" altLang="en-US" sz="2000" b="1" dirty="0">
                <a:latin typeface="Microsoft YaHei" panose="020B0503020204020204" pitchFamily="34" charset="-122"/>
                <a:ea typeface="Microsoft YaHei" panose="020B0503020204020204" pitchFamily="34" charset="-122"/>
              </a:rPr>
              <a:t>异步</a:t>
            </a:r>
            <a:endParaRPr lang="en-US" altLang="zh-CN" sz="2000" dirty="0">
              <a:latin typeface="Microsoft YaHei" panose="020B0503020204020204" pitchFamily="34" charset="-122"/>
              <a:ea typeface="Microsoft YaHei" panose="020B0503020204020204" pitchFamily="34" charset="-122"/>
            </a:endParaRPr>
          </a:p>
          <a:p>
            <a:pPr marL="457200" indent="-457200">
              <a:lnSpc>
                <a:spcPct val="150000"/>
              </a:lnSpc>
              <a:buFont typeface="+mj-ea"/>
              <a:buAutoNum type="circleNumDbPlain"/>
            </a:pPr>
            <a:r>
              <a:rPr lang="zh-CN" altLang="en-US" sz="2000" b="1" dirty="0">
                <a:latin typeface="Microsoft YaHei" panose="020B0503020204020204" pitchFamily="34" charset="-122"/>
                <a:ea typeface="Microsoft YaHei" panose="020B0503020204020204" pitchFamily="34" charset="-122"/>
              </a:rPr>
              <a:t>异步批操作</a:t>
            </a:r>
            <a:endParaRPr lang="en-US" altLang="zh-CN" sz="2000" dirty="0">
              <a:latin typeface="Microsoft YaHei" panose="020B0503020204020204" pitchFamily="34" charset="-122"/>
              <a:ea typeface="Microsoft YaHei" panose="020B0503020204020204" pitchFamily="34" charset="-122"/>
            </a:endParaRPr>
          </a:p>
          <a:p>
            <a:pPr marL="457200" indent="-457200">
              <a:lnSpc>
                <a:spcPct val="150000"/>
              </a:lnSpc>
              <a:buFont typeface="+mj-ea"/>
              <a:buAutoNum type="circleNumDbPlain"/>
            </a:pPr>
            <a:r>
              <a:rPr lang="zh-CN" altLang="en-US" sz="2000" b="1" dirty="0">
                <a:latin typeface="Microsoft YaHei" panose="020B0503020204020204" pitchFamily="34" charset="-122"/>
                <a:ea typeface="Microsoft YaHei" panose="020B0503020204020204" pitchFamily="34" charset="-122"/>
              </a:rPr>
              <a:t>广播</a:t>
            </a:r>
            <a:endParaRPr lang="en-US" altLang="zh-CN" sz="2000" dirty="0">
              <a:latin typeface="Microsoft YaHei" panose="020B0503020204020204" pitchFamily="34" charset="-122"/>
              <a:ea typeface="Microsoft YaHei" panose="020B0503020204020204" pitchFamily="34" charset="-122"/>
            </a:endParaRPr>
          </a:p>
          <a:p>
            <a:pPr marL="457200" indent="-457200">
              <a:lnSpc>
                <a:spcPct val="150000"/>
              </a:lnSpc>
              <a:buFont typeface="+mj-ea"/>
              <a:buAutoNum type="circleNumDbPlain"/>
            </a:pPr>
            <a:r>
              <a:rPr lang="zh-CN" altLang="en-US" sz="2000" b="1" dirty="0">
                <a:latin typeface="Microsoft YaHei" panose="020B0503020204020204" pitchFamily="34" charset="-122"/>
                <a:ea typeface="Microsoft YaHei" panose="020B0503020204020204" pitchFamily="34" charset="-122"/>
              </a:rPr>
              <a:t>异步通知模式</a:t>
            </a:r>
            <a:endParaRPr lang="zh-CN" altLang="en-US" sz="2000" dirty="0">
              <a:latin typeface="Microsoft YaHei" panose="020B0503020204020204" pitchFamily="34" charset="-122"/>
              <a:ea typeface="Microsoft YaHei" panose="020B0503020204020204" pitchFamily="34" charset="-122"/>
            </a:endParaRP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1.</a:t>
            </a:r>
            <a:r>
              <a:rPr lang="zh-CN" altLang="en-US" sz="3200" b="1" dirty="0">
                <a:latin typeface="Microsoft YaHei" panose="020B0503020204020204" pitchFamily="34" charset="-122"/>
                <a:ea typeface="Microsoft YaHei" panose="020B0503020204020204" pitchFamily="34" charset="-122"/>
              </a:rPr>
              <a:t> 基础篇</a:t>
            </a:r>
          </a:p>
        </p:txBody>
      </p:sp>
      <p:sp>
        <p:nvSpPr>
          <p:cNvPr id="33" name="平行四边形 32">
            <a:extLst>
              <a:ext uri="{FF2B5EF4-FFF2-40B4-BE49-F238E27FC236}">
                <a16:creationId xmlns:a16="http://schemas.microsoft.com/office/drawing/2014/main" id="{85A46389-ED1A-F047-81F7-B02B63559D72}"/>
              </a:ext>
            </a:extLst>
          </p:cNvPr>
          <p:cNvSpPr/>
          <p:nvPr/>
        </p:nvSpPr>
        <p:spPr>
          <a:xfrm>
            <a:off x="36337" y="895996"/>
            <a:ext cx="2338874"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1.5</a:t>
            </a:r>
            <a:r>
              <a:rPr kumimoji="1" lang="zh-CN" altLang="en-US" sz="2400" b="1" dirty="0"/>
              <a:t> </a:t>
            </a:r>
            <a:r>
              <a:rPr kumimoji="1" lang="en" altLang="zh-CN" sz="2400" b="1" dirty="0"/>
              <a:t>RPC </a:t>
            </a:r>
            <a:r>
              <a:rPr kumimoji="1" lang="zh-CN" altLang="en-US" sz="2400" b="1" dirty="0"/>
              <a:t>类型</a:t>
            </a: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Tree>
    <p:extLst>
      <p:ext uri="{BB962C8B-B14F-4D97-AF65-F5344CB8AC3E}">
        <p14:creationId xmlns:p14="http://schemas.microsoft.com/office/powerpoint/2010/main" val="1975803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827049" y="1933474"/>
            <a:ext cx="10537902" cy="3269549"/>
          </a:xfrm>
          <a:prstGeom prst="rect">
            <a:avLst/>
          </a:prstGeom>
        </p:spPr>
        <p:txBody>
          <a:bodyPr wrap="square">
            <a:spAutoFit/>
          </a:bodyPr>
          <a:lstStyle/>
          <a:p>
            <a:pPr marL="457200" indent="-457200">
              <a:lnSpc>
                <a:spcPct val="150000"/>
              </a:lnSpc>
              <a:buFont typeface="+mj-ea"/>
              <a:buAutoNum type="circleNumDbPlain"/>
            </a:pPr>
            <a:r>
              <a:rPr lang="zh-CN" altLang="en-US" sz="2000" dirty="0">
                <a:latin typeface="Microsoft YaHei" panose="020B0503020204020204" pitchFamily="34" charset="-122"/>
                <a:ea typeface="Microsoft YaHei" panose="020B0503020204020204" pitchFamily="34" charset="-122"/>
              </a:rPr>
              <a:t>可以直接使用传统高级语言的过程调用来实现客户端与服务器之间的通信；</a:t>
            </a:r>
          </a:p>
          <a:p>
            <a:pPr marL="457200" indent="-457200">
              <a:lnSpc>
                <a:spcPct val="150000"/>
              </a:lnSpc>
              <a:buFont typeface="+mj-ea"/>
              <a:buAutoNum type="circleNumDbPlain"/>
            </a:pPr>
            <a:r>
              <a:rPr lang="zh-CN" altLang="en-US" sz="2000" dirty="0">
                <a:latin typeface="Microsoft YaHei" panose="020B0503020204020204" pitchFamily="34" charset="-122"/>
                <a:ea typeface="Microsoft YaHei" panose="020B0503020204020204" pitchFamily="34" charset="-122"/>
              </a:rPr>
              <a:t>可以在分布式环境以及本地环境中使用；</a:t>
            </a:r>
          </a:p>
          <a:p>
            <a:pPr marL="457200" indent="-457200">
              <a:lnSpc>
                <a:spcPct val="150000"/>
              </a:lnSpc>
              <a:buFont typeface="+mj-ea"/>
              <a:buAutoNum type="circleNumDbPlain"/>
            </a:pPr>
            <a:r>
              <a:rPr lang="zh-CN" altLang="en-US" sz="2000" dirty="0">
                <a:latin typeface="Microsoft YaHei" panose="020B0503020204020204" pitchFamily="34" charset="-122"/>
                <a:ea typeface="Microsoft YaHei" panose="020B0503020204020204" pitchFamily="34" charset="-122"/>
              </a:rPr>
              <a:t>支持面向进程和面向线程的模型；</a:t>
            </a:r>
          </a:p>
          <a:p>
            <a:pPr marL="457200" indent="-457200">
              <a:lnSpc>
                <a:spcPct val="150000"/>
              </a:lnSpc>
              <a:buFont typeface="+mj-ea"/>
              <a:buAutoNum type="circleNumDbPlain"/>
            </a:pPr>
            <a:r>
              <a:rPr lang="zh-CN" altLang="en-US" sz="2000" dirty="0">
                <a:latin typeface="Microsoft YaHei" panose="020B0503020204020204" pitchFamily="34" charset="-122"/>
                <a:ea typeface="Microsoft YaHei" panose="020B0503020204020204" pitchFamily="34" charset="-122"/>
              </a:rPr>
              <a:t>向用户隐藏内部消息传递机制（如安全性、正确性等等）；</a:t>
            </a:r>
          </a:p>
          <a:p>
            <a:pPr marL="457200" indent="-457200">
              <a:lnSpc>
                <a:spcPct val="150000"/>
              </a:lnSpc>
              <a:buFont typeface="+mj-ea"/>
              <a:buAutoNum type="circleNumDbPlain"/>
            </a:pPr>
            <a:r>
              <a:rPr lang="zh-CN" altLang="en-US" sz="2000" dirty="0">
                <a:latin typeface="Microsoft YaHei" panose="020B0503020204020204" pitchFamily="34" charset="-122"/>
                <a:ea typeface="Microsoft YaHei" panose="020B0503020204020204" pitchFamily="34" charset="-122"/>
              </a:rPr>
              <a:t>只需很少的精力即可重写和重新开发代码；</a:t>
            </a:r>
          </a:p>
          <a:p>
            <a:pPr marL="457200" indent="-457200">
              <a:lnSpc>
                <a:spcPct val="150000"/>
              </a:lnSpc>
              <a:buFont typeface="+mj-ea"/>
              <a:buAutoNum type="circleNumDbPlain"/>
            </a:pPr>
            <a:r>
              <a:rPr lang="zh-CN" altLang="en-US" sz="2000" dirty="0">
                <a:latin typeface="Microsoft YaHei" panose="020B0503020204020204" pitchFamily="34" charset="-122"/>
                <a:ea typeface="Microsoft YaHei" panose="020B0503020204020204" pitchFamily="34" charset="-122"/>
              </a:rPr>
              <a:t>提供抽象，隐藏网络通信细节</a:t>
            </a:r>
          </a:p>
          <a:p>
            <a:pPr marL="457200" indent="-457200">
              <a:lnSpc>
                <a:spcPct val="150000"/>
              </a:lnSpc>
              <a:buFont typeface="+mj-ea"/>
              <a:buAutoNum type="circleNumDbPlain"/>
            </a:pPr>
            <a:r>
              <a:rPr lang="zh-CN" altLang="en-US" sz="2000" dirty="0">
                <a:latin typeface="Microsoft YaHei" panose="020B0503020204020204" pitchFamily="34" charset="-122"/>
                <a:ea typeface="Microsoft YaHei" panose="020B0503020204020204" pitchFamily="34" charset="-122"/>
              </a:rPr>
              <a:t>省略了许多协议层（</a:t>
            </a:r>
            <a:r>
              <a:rPr lang="en" altLang="zh-CN" sz="2000" dirty="0">
                <a:latin typeface="Microsoft YaHei" panose="020B0503020204020204" pitchFamily="34" charset="-122"/>
                <a:ea typeface="Microsoft YaHei" panose="020B0503020204020204" pitchFamily="34" charset="-122"/>
              </a:rPr>
              <a:t>OSI</a:t>
            </a:r>
            <a:r>
              <a:rPr lang="zh-CN" altLang="en-US" sz="2000" dirty="0">
                <a:latin typeface="Microsoft YaHei" panose="020B0503020204020204" pitchFamily="34" charset="-122"/>
                <a:ea typeface="Microsoft YaHei" panose="020B0503020204020204" pitchFamily="34" charset="-122"/>
              </a:rPr>
              <a:t>中的会话层和表示层）以提高性能。</a:t>
            </a: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1.</a:t>
            </a:r>
            <a:r>
              <a:rPr lang="zh-CN" altLang="en-US" sz="3200" b="1" dirty="0">
                <a:latin typeface="Microsoft YaHei" panose="020B0503020204020204" pitchFamily="34" charset="-122"/>
                <a:ea typeface="Microsoft YaHei" panose="020B0503020204020204" pitchFamily="34" charset="-122"/>
              </a:rPr>
              <a:t> 基础篇</a:t>
            </a:r>
          </a:p>
        </p:txBody>
      </p:sp>
      <p:sp>
        <p:nvSpPr>
          <p:cNvPr id="33" name="平行四边形 32">
            <a:extLst>
              <a:ext uri="{FF2B5EF4-FFF2-40B4-BE49-F238E27FC236}">
                <a16:creationId xmlns:a16="http://schemas.microsoft.com/office/drawing/2014/main" id="{85A46389-ED1A-F047-81F7-B02B63559D72}"/>
              </a:ext>
            </a:extLst>
          </p:cNvPr>
          <p:cNvSpPr/>
          <p:nvPr/>
        </p:nvSpPr>
        <p:spPr>
          <a:xfrm>
            <a:off x="36337" y="895996"/>
            <a:ext cx="2338874"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1.6</a:t>
            </a:r>
            <a:r>
              <a:rPr kumimoji="1" lang="zh-CN" altLang="en-US" sz="2400" b="1" dirty="0"/>
              <a:t> </a:t>
            </a:r>
            <a:r>
              <a:rPr kumimoji="1" lang="en" altLang="zh-CN" sz="2400" b="1" dirty="0"/>
              <a:t>RPC </a:t>
            </a:r>
            <a:r>
              <a:rPr kumimoji="1" lang="zh-CN" altLang="en-US" sz="2400" b="1" dirty="0"/>
              <a:t>优点</a:t>
            </a: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Tree>
    <p:extLst>
      <p:ext uri="{BB962C8B-B14F-4D97-AF65-F5344CB8AC3E}">
        <p14:creationId xmlns:p14="http://schemas.microsoft.com/office/powerpoint/2010/main" val="29759895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827049" y="2056138"/>
            <a:ext cx="10537902" cy="2346220"/>
          </a:xfrm>
          <a:prstGeom prst="rect">
            <a:avLst/>
          </a:prstGeom>
        </p:spPr>
        <p:txBody>
          <a:bodyPr wrap="square">
            <a:spAutoFit/>
          </a:bodyPr>
          <a:lstStyle/>
          <a:p>
            <a:pPr marL="457200" indent="-457200">
              <a:lnSpc>
                <a:spcPct val="150000"/>
              </a:lnSpc>
              <a:buFont typeface="+mj-ea"/>
              <a:buAutoNum type="circleNumDbPlain"/>
            </a:pPr>
            <a:r>
              <a:rPr lang="zh-CN" altLang="en-US" sz="2000" dirty="0">
                <a:latin typeface="Microsoft YaHei" panose="020B0503020204020204" pitchFamily="34" charset="-122"/>
                <a:ea typeface="Microsoft YaHei" panose="020B0503020204020204" pitchFamily="34" charset="-122"/>
              </a:rPr>
              <a:t>客户端和服务器为各自的例程使用不同的执行环境，并且资源（例如文件）的使用也更加复杂。因此，</a:t>
            </a:r>
            <a:r>
              <a:rPr lang="en" altLang="zh-CN" sz="2000" dirty="0">
                <a:latin typeface="Microsoft YaHei" panose="020B0503020204020204" pitchFamily="34" charset="-122"/>
                <a:ea typeface="Microsoft YaHei" panose="020B0503020204020204" pitchFamily="34" charset="-122"/>
              </a:rPr>
              <a:t>RPC</a:t>
            </a:r>
            <a:r>
              <a:rPr lang="zh-CN" altLang="en-US" sz="2000" dirty="0">
                <a:latin typeface="Microsoft YaHei" panose="020B0503020204020204" pitchFamily="34" charset="-122"/>
                <a:ea typeface="Microsoft YaHei" panose="020B0503020204020204" pitchFamily="34" charset="-122"/>
              </a:rPr>
              <a:t>系统</a:t>
            </a:r>
            <a:r>
              <a:rPr lang="zh-CN" altLang="en-US" sz="2000" b="1" dirty="0">
                <a:latin typeface="Microsoft YaHei" panose="020B0503020204020204" pitchFamily="34" charset="-122"/>
                <a:ea typeface="Microsoft YaHei" panose="020B0503020204020204" pitchFamily="34" charset="-122"/>
              </a:rPr>
              <a:t>并不真正适合传输大量数据</a:t>
            </a:r>
            <a:r>
              <a:rPr lang="zh-CN" altLang="en-US" sz="2000" dirty="0">
                <a:latin typeface="Microsoft YaHei" panose="020B0503020204020204" pitchFamily="34" charset="-122"/>
                <a:ea typeface="Microsoft YaHei" panose="020B0503020204020204" pitchFamily="34" charset="-122"/>
              </a:rPr>
              <a:t>。</a:t>
            </a:r>
          </a:p>
          <a:p>
            <a:pPr marL="457200" indent="-457200">
              <a:lnSpc>
                <a:spcPct val="150000"/>
              </a:lnSpc>
              <a:buFont typeface="+mj-ea"/>
              <a:buAutoNum type="circleNumDbPlain"/>
            </a:pPr>
            <a:r>
              <a:rPr lang="en" altLang="zh-CN" sz="2000" dirty="0">
                <a:latin typeface="Microsoft YaHei" panose="020B0503020204020204" pitchFamily="34" charset="-122"/>
                <a:ea typeface="Microsoft YaHei" panose="020B0503020204020204" pitchFamily="34" charset="-122"/>
              </a:rPr>
              <a:t>RPC</a:t>
            </a:r>
            <a:r>
              <a:rPr lang="zh-CN" altLang="en-US" sz="2000" dirty="0">
                <a:latin typeface="Microsoft YaHei" panose="020B0503020204020204" pitchFamily="34" charset="-122"/>
                <a:ea typeface="Microsoft YaHei" panose="020B0503020204020204" pitchFamily="34" charset="-122"/>
              </a:rPr>
              <a:t>非常</a:t>
            </a:r>
            <a:r>
              <a:rPr lang="zh-CN" altLang="en-US" sz="2000" b="1" dirty="0">
                <a:latin typeface="Microsoft YaHei" panose="020B0503020204020204" pitchFamily="34" charset="-122"/>
                <a:ea typeface="Microsoft YaHei" panose="020B0503020204020204" pitchFamily="34" charset="-122"/>
              </a:rPr>
              <a:t>容易出错</a:t>
            </a:r>
            <a:r>
              <a:rPr lang="zh-CN" altLang="en-US" sz="2000" dirty="0">
                <a:latin typeface="Microsoft YaHei" panose="020B0503020204020204" pitchFamily="34" charset="-122"/>
                <a:ea typeface="Microsoft YaHei" panose="020B0503020204020204" pitchFamily="34" charset="-122"/>
              </a:rPr>
              <a:t>，因为它涉及通信系统，另一台计算机和另一个进程。</a:t>
            </a:r>
          </a:p>
          <a:p>
            <a:pPr marL="457200" indent="-457200">
              <a:lnSpc>
                <a:spcPct val="150000"/>
              </a:lnSpc>
              <a:buFont typeface="+mj-ea"/>
              <a:buAutoNum type="circleNumDbPlain"/>
            </a:pPr>
            <a:r>
              <a:rPr lang="en" altLang="zh-CN" sz="2000" dirty="0">
                <a:latin typeface="Microsoft YaHei" panose="020B0503020204020204" pitchFamily="34" charset="-122"/>
                <a:ea typeface="Microsoft YaHei" panose="020B0503020204020204" pitchFamily="34" charset="-122"/>
              </a:rPr>
              <a:t>RPC</a:t>
            </a:r>
            <a:r>
              <a:rPr lang="zh-CN" altLang="en-US" sz="2000" b="1" dirty="0">
                <a:latin typeface="Microsoft YaHei" panose="020B0503020204020204" pitchFamily="34" charset="-122"/>
                <a:ea typeface="Microsoft YaHei" panose="020B0503020204020204" pitchFamily="34" charset="-122"/>
              </a:rPr>
              <a:t>没有统一的标准</a:t>
            </a:r>
            <a:r>
              <a:rPr lang="zh-CN" altLang="en-US" sz="2000" dirty="0">
                <a:latin typeface="Microsoft YaHei" panose="020B0503020204020204" pitchFamily="34" charset="-122"/>
                <a:ea typeface="Microsoft YaHei" panose="020B0503020204020204" pitchFamily="34" charset="-122"/>
              </a:rPr>
              <a:t>。它可以通过多种方式实现。</a:t>
            </a:r>
          </a:p>
          <a:p>
            <a:pPr marL="457200" indent="-457200">
              <a:lnSpc>
                <a:spcPct val="150000"/>
              </a:lnSpc>
              <a:buFont typeface="+mj-ea"/>
              <a:buAutoNum type="circleNumDbPlain"/>
            </a:pPr>
            <a:r>
              <a:rPr lang="en" altLang="zh-CN" sz="2000" dirty="0">
                <a:latin typeface="Microsoft YaHei" panose="020B0503020204020204" pitchFamily="34" charset="-122"/>
                <a:ea typeface="Microsoft YaHei" panose="020B0503020204020204" pitchFamily="34" charset="-122"/>
              </a:rPr>
              <a:t>RPC</a:t>
            </a:r>
            <a:r>
              <a:rPr lang="zh-CN" altLang="en-US" sz="2000" dirty="0">
                <a:latin typeface="Microsoft YaHei" panose="020B0503020204020204" pitchFamily="34" charset="-122"/>
                <a:ea typeface="Microsoft YaHei" panose="020B0503020204020204" pitchFamily="34" charset="-122"/>
              </a:rPr>
              <a:t>仅基于交互，因此，就硬件体系结构而言，它不提供任何灵活性。</a:t>
            </a: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1.</a:t>
            </a:r>
            <a:r>
              <a:rPr lang="zh-CN" altLang="en-US" sz="3200" b="1" dirty="0">
                <a:latin typeface="Microsoft YaHei" panose="020B0503020204020204" pitchFamily="34" charset="-122"/>
                <a:ea typeface="Microsoft YaHei" panose="020B0503020204020204" pitchFamily="34" charset="-122"/>
              </a:rPr>
              <a:t> 基础篇</a:t>
            </a:r>
          </a:p>
        </p:txBody>
      </p:sp>
      <p:sp>
        <p:nvSpPr>
          <p:cNvPr id="33" name="平行四边形 32">
            <a:extLst>
              <a:ext uri="{FF2B5EF4-FFF2-40B4-BE49-F238E27FC236}">
                <a16:creationId xmlns:a16="http://schemas.microsoft.com/office/drawing/2014/main" id="{85A46389-ED1A-F047-81F7-B02B63559D72}"/>
              </a:ext>
            </a:extLst>
          </p:cNvPr>
          <p:cNvSpPr/>
          <p:nvPr/>
        </p:nvSpPr>
        <p:spPr>
          <a:xfrm>
            <a:off x="36337" y="895996"/>
            <a:ext cx="2338874"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1.7</a:t>
            </a:r>
            <a:r>
              <a:rPr kumimoji="1" lang="zh-CN" altLang="en-US" sz="2400" b="1" dirty="0"/>
              <a:t> </a:t>
            </a:r>
            <a:r>
              <a:rPr kumimoji="1" lang="en" altLang="zh-CN" sz="2400" b="1" dirty="0"/>
              <a:t>RPC </a:t>
            </a:r>
            <a:r>
              <a:rPr kumimoji="1" lang="zh-CN" altLang="en" sz="2400" b="1" dirty="0"/>
              <a:t>缺</a:t>
            </a:r>
            <a:r>
              <a:rPr kumimoji="1" lang="zh-CN" altLang="en-US" sz="2400" b="1" dirty="0"/>
              <a:t>点</a:t>
            </a: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Tree>
    <p:extLst>
      <p:ext uri="{BB962C8B-B14F-4D97-AF65-F5344CB8AC3E}">
        <p14:creationId xmlns:p14="http://schemas.microsoft.com/office/powerpoint/2010/main" val="20793879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C940B5B-CA3C-451E-83AF-5202DB6296D5}"/>
              </a:ext>
            </a:extLst>
          </p:cNvPr>
          <p:cNvPicPr>
            <a:picLocks noChangeAspect="1"/>
          </p:cNvPicPr>
          <p:nvPr/>
        </p:nvPicPr>
        <p:blipFill>
          <a:blip r:embed="rId3"/>
          <a:stretch>
            <a:fillRect/>
          </a:stretch>
        </p:blipFill>
        <p:spPr>
          <a:xfrm>
            <a:off x="0" y="-173505"/>
            <a:ext cx="12311016" cy="7031505"/>
          </a:xfrm>
          <a:prstGeom prst="rect">
            <a:avLst/>
          </a:prstGeom>
        </p:spPr>
      </p:pic>
      <p:pic>
        <p:nvPicPr>
          <p:cNvPr id="3" name="图片 2">
            <a:extLst>
              <a:ext uri="{FF2B5EF4-FFF2-40B4-BE49-F238E27FC236}">
                <a16:creationId xmlns:a16="http://schemas.microsoft.com/office/drawing/2014/main" id="{22ED531A-08C9-4173-940E-675F5CEA78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773" y="-368368"/>
            <a:ext cx="13368548" cy="7596482"/>
          </a:xfrm>
          <a:prstGeom prst="rect">
            <a:avLst/>
          </a:prstGeom>
        </p:spPr>
      </p:pic>
      <p:sp>
        <p:nvSpPr>
          <p:cNvPr id="4" name="Freeform 6">
            <a:extLst>
              <a:ext uri="{FF2B5EF4-FFF2-40B4-BE49-F238E27FC236}">
                <a16:creationId xmlns:a16="http://schemas.microsoft.com/office/drawing/2014/main" id="{1BC3A76B-EB26-4186-8371-6BD5ED915137}"/>
              </a:ext>
            </a:extLst>
          </p:cNvPr>
          <p:cNvSpPr>
            <a:spLocks noEditPoints="1"/>
          </p:cNvSpPr>
          <p:nvPr/>
        </p:nvSpPr>
        <p:spPr bwMode="auto">
          <a:xfrm>
            <a:off x="3176" y="-38100"/>
            <a:ext cx="2411413" cy="2803526"/>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moveTo>
                  <a:pt x="771" y="0"/>
                </a:moveTo>
                <a:lnTo>
                  <a:pt x="0" y="441"/>
                </a:lnTo>
                <a:lnTo>
                  <a:pt x="0" y="1325"/>
                </a:lnTo>
                <a:lnTo>
                  <a:pt x="771" y="1766"/>
                </a:lnTo>
                <a:lnTo>
                  <a:pt x="1519" y="1325"/>
                </a:lnTo>
                <a:lnTo>
                  <a:pt x="1519" y="441"/>
                </a:lnTo>
                <a:lnTo>
                  <a:pt x="7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矩形 4">
            <a:extLst>
              <a:ext uri="{FF2B5EF4-FFF2-40B4-BE49-F238E27FC236}">
                <a16:creationId xmlns:a16="http://schemas.microsoft.com/office/drawing/2014/main" id="{D2D2725C-92C9-4C55-83B9-2A2532E2B61B}"/>
              </a:ext>
            </a:extLst>
          </p:cNvPr>
          <p:cNvSpPr/>
          <p:nvPr/>
        </p:nvSpPr>
        <p:spPr>
          <a:xfrm>
            <a:off x="0" y="1863398"/>
            <a:ext cx="12311016" cy="2800591"/>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5">
            <a:extLst>
              <a:ext uri="{FF2B5EF4-FFF2-40B4-BE49-F238E27FC236}">
                <a16:creationId xmlns:a16="http://schemas.microsoft.com/office/drawing/2014/main" id="{A01D4FAA-C34D-4E20-AA75-C29CF2B8E7C5}"/>
              </a:ext>
            </a:extLst>
          </p:cNvPr>
          <p:cNvSpPr>
            <a:spLocks noEditPoints="1"/>
          </p:cNvSpPr>
          <p:nvPr/>
        </p:nvSpPr>
        <p:spPr bwMode="auto">
          <a:xfrm>
            <a:off x="703121" y="2276389"/>
            <a:ext cx="1711468" cy="1989765"/>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close/>
                <a:moveTo>
                  <a:pt x="771" y="0"/>
                </a:moveTo>
                <a:lnTo>
                  <a:pt x="0" y="441"/>
                </a:lnTo>
                <a:lnTo>
                  <a:pt x="0" y="1325"/>
                </a:lnTo>
                <a:lnTo>
                  <a:pt x="771" y="1766"/>
                </a:lnTo>
                <a:lnTo>
                  <a:pt x="1519" y="1325"/>
                </a:lnTo>
                <a:lnTo>
                  <a:pt x="1519" y="441"/>
                </a:lnTo>
                <a:lnTo>
                  <a:pt x="771"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7" name="直接连接符 6">
            <a:extLst>
              <a:ext uri="{FF2B5EF4-FFF2-40B4-BE49-F238E27FC236}">
                <a16:creationId xmlns:a16="http://schemas.microsoft.com/office/drawing/2014/main" id="{311D45E5-3AAF-4C3E-80F5-3CC40986B13D}"/>
              </a:ext>
            </a:extLst>
          </p:cNvPr>
          <p:cNvCxnSpPr/>
          <p:nvPr/>
        </p:nvCxnSpPr>
        <p:spPr>
          <a:xfrm>
            <a:off x="-31068" y="4470400"/>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98AC6F5-3D34-4A1A-AA1E-477A3F2ACDAF}"/>
              </a:ext>
            </a:extLst>
          </p:cNvPr>
          <p:cNvCxnSpPr/>
          <p:nvPr/>
        </p:nvCxnSpPr>
        <p:spPr>
          <a:xfrm>
            <a:off x="7535184" y="2061029"/>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D445BD4-0A62-4A4F-B92E-6E89C6158C33}"/>
              </a:ext>
            </a:extLst>
          </p:cNvPr>
          <p:cNvSpPr/>
          <p:nvPr/>
        </p:nvSpPr>
        <p:spPr>
          <a:xfrm>
            <a:off x="1140755" y="2516184"/>
            <a:ext cx="750526" cy="1446550"/>
          </a:xfrm>
          <a:prstGeom prst="rect">
            <a:avLst/>
          </a:prstGeom>
        </p:spPr>
        <p:txBody>
          <a:bodyPr wrap="none">
            <a:spAutoFit/>
          </a:bodyPr>
          <a:lstStyle/>
          <a:p>
            <a:pPr algn="ctr"/>
            <a:r>
              <a:rPr lang="en-US" altLang="zh-CN" sz="8800" dirty="0">
                <a:solidFill>
                  <a:schemeClr val="bg1"/>
                </a:solidFill>
                <a:latin typeface="Impact" panose="020B0806030902050204" pitchFamily="34" charset="0"/>
              </a:rPr>
              <a:t>2</a:t>
            </a:r>
            <a:endParaRPr lang="zh-CN" altLang="en-US" sz="8800" dirty="0">
              <a:solidFill>
                <a:schemeClr val="bg1"/>
              </a:solidFill>
              <a:latin typeface="Impact" panose="020B0806030902050204" pitchFamily="34" charset="0"/>
            </a:endParaRPr>
          </a:p>
        </p:txBody>
      </p:sp>
      <p:sp>
        <p:nvSpPr>
          <p:cNvPr id="10" name="文本框 9">
            <a:extLst>
              <a:ext uri="{FF2B5EF4-FFF2-40B4-BE49-F238E27FC236}">
                <a16:creationId xmlns:a16="http://schemas.microsoft.com/office/drawing/2014/main" id="{4A30D5FD-7AEF-44F7-80EA-64ACBBA30FB3}"/>
              </a:ext>
            </a:extLst>
          </p:cNvPr>
          <p:cNvSpPr txBox="1"/>
          <p:nvPr/>
        </p:nvSpPr>
        <p:spPr>
          <a:xfrm>
            <a:off x="585175" y="3597863"/>
            <a:ext cx="1947360" cy="461665"/>
          </a:xfrm>
          <a:prstGeom prst="rect">
            <a:avLst/>
          </a:prstGeom>
          <a:solidFill>
            <a:srgbClr val="303C41"/>
          </a:solidFill>
        </p:spPr>
        <p:txBody>
          <a:bodyPr wrap="square" rtlCol="0">
            <a:spAutoFit/>
          </a:bodyPr>
          <a:lstStyle/>
          <a:p>
            <a:pPr algn="dist"/>
            <a:r>
              <a:rPr lang="en-US" altLang="zh-CN" sz="2400" dirty="0">
                <a:solidFill>
                  <a:schemeClr val="bg1"/>
                </a:solidFill>
              </a:rPr>
              <a:t>PART TWO</a:t>
            </a:r>
            <a:endParaRPr lang="zh-CN" altLang="en-US" sz="2400" dirty="0">
              <a:solidFill>
                <a:schemeClr val="bg1"/>
              </a:solidFill>
            </a:endParaRPr>
          </a:p>
        </p:txBody>
      </p:sp>
      <p:sp>
        <p:nvSpPr>
          <p:cNvPr id="11" name="文本框 10">
            <a:extLst>
              <a:ext uri="{FF2B5EF4-FFF2-40B4-BE49-F238E27FC236}">
                <a16:creationId xmlns:a16="http://schemas.microsoft.com/office/drawing/2014/main" id="{90F14A79-86E6-4F71-A954-0838D8BCAFF6}"/>
              </a:ext>
            </a:extLst>
          </p:cNvPr>
          <p:cNvSpPr txBox="1"/>
          <p:nvPr/>
        </p:nvSpPr>
        <p:spPr>
          <a:xfrm>
            <a:off x="5011840" y="2823960"/>
            <a:ext cx="2031325" cy="830997"/>
          </a:xfrm>
          <a:prstGeom prst="rect">
            <a:avLst/>
          </a:prstGeom>
          <a:noFill/>
        </p:spPr>
        <p:txBody>
          <a:bodyPr wrap="none" rtlCol="0">
            <a:spAutoFit/>
          </a:bodyPr>
          <a:lstStyle/>
          <a:p>
            <a:pPr algn="ctr"/>
            <a:r>
              <a:rPr lang="zh-CN" altLang="en-US" sz="4800" dirty="0">
                <a:solidFill>
                  <a:schemeClr val="bg1"/>
                </a:solidFill>
                <a:latin typeface="微软雅黑" panose="020B0503020204020204" pitchFamily="34" charset="-122"/>
                <a:ea typeface="微软雅黑" panose="020B0503020204020204" pitchFamily="34" charset="-122"/>
              </a:rPr>
              <a:t>深入篇</a:t>
            </a:r>
          </a:p>
        </p:txBody>
      </p:sp>
      <p:sp>
        <p:nvSpPr>
          <p:cNvPr id="13" name="文本框 12">
            <a:extLst>
              <a:ext uri="{FF2B5EF4-FFF2-40B4-BE49-F238E27FC236}">
                <a16:creationId xmlns:a16="http://schemas.microsoft.com/office/drawing/2014/main" id="{EA945364-657B-4106-B549-FD41A5FE9EA3}"/>
              </a:ext>
            </a:extLst>
          </p:cNvPr>
          <p:cNvSpPr txBox="1"/>
          <p:nvPr/>
        </p:nvSpPr>
        <p:spPr>
          <a:xfrm>
            <a:off x="9206711" y="2521661"/>
            <a:ext cx="1858201" cy="129644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solidFill>
                  <a:schemeClr val="bg1"/>
                </a:solidFill>
              </a:rPr>
              <a:t>详细结构</a:t>
            </a:r>
            <a:endParaRPr lang="en-US" altLang="zh-CN" dirty="0">
              <a:solidFill>
                <a:schemeClr val="bg1"/>
              </a:solidFill>
            </a:endParaRPr>
          </a:p>
          <a:p>
            <a:pPr marL="285750" indent="-285750">
              <a:lnSpc>
                <a:spcPct val="150000"/>
              </a:lnSpc>
              <a:buFont typeface="Arial" panose="020B0604020202020204" pitchFamily="34" charset="0"/>
              <a:buChar char="•"/>
            </a:pPr>
            <a:r>
              <a:rPr lang="zh-CN" altLang="en-US" dirty="0">
                <a:solidFill>
                  <a:schemeClr val="bg1"/>
                </a:solidFill>
              </a:rPr>
              <a:t>核心技术</a:t>
            </a:r>
          </a:p>
          <a:p>
            <a:pPr marL="285750" indent="-285750">
              <a:lnSpc>
                <a:spcPct val="150000"/>
              </a:lnSpc>
              <a:buFont typeface="Arial" panose="020B0604020202020204" pitchFamily="34" charset="0"/>
              <a:buChar char="•"/>
            </a:pPr>
            <a:r>
              <a:rPr lang="zh-CN" altLang="en-US" dirty="0">
                <a:solidFill>
                  <a:schemeClr val="bg1"/>
                </a:solidFill>
              </a:rPr>
              <a:t>其他实现问题</a:t>
            </a:r>
          </a:p>
        </p:txBody>
      </p:sp>
    </p:spTree>
    <p:extLst>
      <p:ext uri="{BB962C8B-B14F-4D97-AF65-F5344CB8AC3E}">
        <p14:creationId xmlns:p14="http://schemas.microsoft.com/office/powerpoint/2010/main" val="3205730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0" grpId="0" animBg="1"/>
      <p:bldP spid="11"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325244" y="1535324"/>
            <a:ext cx="3577683" cy="3372783"/>
          </a:xfrm>
          <a:prstGeom prst="rect">
            <a:avLst/>
          </a:prstGeom>
        </p:spPr>
        <p:txBody>
          <a:bodyPr wrap="square">
            <a:spAutoFit/>
          </a:bodyPr>
          <a:lstStyle/>
          <a:p>
            <a:pPr>
              <a:lnSpc>
                <a:spcPct val="150000"/>
              </a:lnSpc>
            </a:pPr>
            <a:r>
              <a:rPr lang="en" altLang="zh-CN" sz="1600" dirty="0">
                <a:solidFill>
                  <a:schemeClr val="tx1">
                    <a:lumMod val="85000"/>
                    <a:lumOff val="15000"/>
                  </a:schemeClr>
                </a:solidFill>
                <a:latin typeface="微软雅黑" pitchFamily="34" charset="-122"/>
                <a:ea typeface="微软雅黑" pitchFamily="34" charset="-122"/>
              </a:rPr>
              <a:t>1. </a:t>
            </a:r>
            <a:r>
              <a:rPr lang="en" altLang="zh-CN" sz="1600" dirty="0" err="1">
                <a:solidFill>
                  <a:schemeClr val="tx1">
                    <a:lumMod val="85000"/>
                    <a:lumOff val="15000"/>
                  </a:schemeClr>
                </a:solidFill>
                <a:latin typeface="微软雅黑" pitchFamily="34" charset="-122"/>
                <a:ea typeface="微软雅黑" pitchFamily="34" charset="-122"/>
              </a:rPr>
              <a:t>RpcServer</a:t>
            </a:r>
            <a:r>
              <a:rPr lang="en" altLang="zh-CN" sz="1600" dirty="0">
                <a:solidFill>
                  <a:schemeClr val="tx1">
                    <a:lumMod val="85000"/>
                    <a:lumOff val="15000"/>
                  </a:schemeClr>
                </a:solidFill>
                <a:latin typeface="微软雅黑" pitchFamily="34" charset="-122"/>
                <a:ea typeface="微软雅黑" pitchFamily="34" charset="-122"/>
              </a:rPr>
              <a:t>: </a:t>
            </a:r>
            <a:r>
              <a:rPr lang="zh-CN" altLang="en-US" sz="1600" dirty="0">
                <a:solidFill>
                  <a:schemeClr val="tx1">
                    <a:lumMod val="85000"/>
                    <a:lumOff val="15000"/>
                  </a:schemeClr>
                </a:solidFill>
                <a:latin typeface="微软雅黑" pitchFamily="34" charset="-122"/>
                <a:ea typeface="微软雅黑" pitchFamily="34" charset="-122"/>
              </a:rPr>
              <a:t>导出远程接口，</a:t>
            </a:r>
          </a:p>
          <a:p>
            <a:pPr>
              <a:lnSpc>
                <a:spcPct val="150000"/>
              </a:lnSpc>
            </a:pPr>
            <a:r>
              <a:rPr lang="en" altLang="zh-CN" sz="1600" dirty="0">
                <a:solidFill>
                  <a:schemeClr val="tx1">
                    <a:lumMod val="85000"/>
                    <a:lumOff val="15000"/>
                  </a:schemeClr>
                </a:solidFill>
                <a:latin typeface="微软雅黑" pitchFamily="34" charset="-122"/>
                <a:ea typeface="微软雅黑" pitchFamily="34" charset="-122"/>
              </a:rPr>
              <a:t>2. </a:t>
            </a:r>
            <a:r>
              <a:rPr lang="en" altLang="zh-CN" sz="1600" dirty="0" err="1">
                <a:solidFill>
                  <a:schemeClr val="tx1">
                    <a:lumMod val="85000"/>
                    <a:lumOff val="15000"/>
                  </a:schemeClr>
                </a:solidFill>
                <a:latin typeface="微软雅黑" pitchFamily="34" charset="-122"/>
                <a:ea typeface="微软雅黑" pitchFamily="34" charset="-122"/>
              </a:rPr>
              <a:t>RpcClient</a:t>
            </a:r>
            <a:r>
              <a:rPr lang="en" altLang="zh-CN" sz="1600" dirty="0">
                <a:solidFill>
                  <a:schemeClr val="tx1">
                    <a:lumMod val="85000"/>
                    <a:lumOff val="15000"/>
                  </a:schemeClr>
                </a:solidFill>
                <a:latin typeface="微软雅黑" pitchFamily="34" charset="-122"/>
                <a:ea typeface="微软雅黑" pitchFamily="34" charset="-122"/>
              </a:rPr>
              <a:t>: </a:t>
            </a:r>
            <a:r>
              <a:rPr lang="zh-CN" altLang="en-US" sz="1600" dirty="0">
                <a:solidFill>
                  <a:schemeClr val="tx1">
                    <a:lumMod val="85000"/>
                    <a:lumOff val="15000"/>
                  </a:schemeClr>
                </a:solidFill>
                <a:latin typeface="微软雅黑" pitchFamily="34" charset="-122"/>
                <a:ea typeface="微软雅黑" pitchFamily="34" charset="-122"/>
              </a:rPr>
              <a:t>导入远程接口的代理实现</a:t>
            </a:r>
          </a:p>
          <a:p>
            <a:pPr>
              <a:lnSpc>
                <a:spcPct val="150000"/>
              </a:lnSpc>
            </a:pPr>
            <a:r>
              <a:rPr lang="en" altLang="zh-CN" sz="1600" dirty="0">
                <a:solidFill>
                  <a:schemeClr val="tx1">
                    <a:lumMod val="85000"/>
                    <a:lumOff val="15000"/>
                  </a:schemeClr>
                </a:solidFill>
                <a:latin typeface="微软雅黑" pitchFamily="34" charset="-122"/>
                <a:ea typeface="微软雅黑" pitchFamily="34" charset="-122"/>
              </a:rPr>
              <a:t>3. </a:t>
            </a:r>
            <a:r>
              <a:rPr lang="en" altLang="zh-CN" sz="1600" dirty="0" err="1">
                <a:solidFill>
                  <a:schemeClr val="tx1">
                    <a:lumMod val="85000"/>
                    <a:lumOff val="15000"/>
                  </a:schemeClr>
                </a:solidFill>
                <a:latin typeface="微软雅黑" pitchFamily="34" charset="-122"/>
                <a:ea typeface="微软雅黑" pitchFamily="34" charset="-122"/>
              </a:rPr>
              <a:t>RpcProxy</a:t>
            </a:r>
            <a:r>
              <a:rPr lang="en" altLang="zh-CN" sz="1600" dirty="0">
                <a:solidFill>
                  <a:schemeClr val="tx1">
                    <a:lumMod val="85000"/>
                    <a:lumOff val="15000"/>
                  </a:schemeClr>
                </a:solidFill>
                <a:latin typeface="微软雅黑" pitchFamily="34" charset="-122"/>
                <a:ea typeface="微软雅黑" pitchFamily="34" charset="-122"/>
              </a:rPr>
              <a:t>: </a:t>
            </a:r>
            <a:r>
              <a:rPr lang="zh-CN" altLang="en-US" sz="1600" dirty="0">
                <a:solidFill>
                  <a:schemeClr val="tx1">
                    <a:lumMod val="85000"/>
                    <a:lumOff val="15000"/>
                  </a:schemeClr>
                </a:solidFill>
                <a:latin typeface="微软雅黑" pitchFamily="34" charset="-122"/>
                <a:ea typeface="微软雅黑" pitchFamily="34" charset="-122"/>
              </a:rPr>
              <a:t>远程接口的代理实现</a:t>
            </a:r>
          </a:p>
          <a:p>
            <a:pPr>
              <a:lnSpc>
                <a:spcPct val="150000"/>
              </a:lnSpc>
            </a:pPr>
            <a:r>
              <a:rPr lang="en" altLang="zh-CN" sz="1600" dirty="0">
                <a:solidFill>
                  <a:schemeClr val="tx1">
                    <a:lumMod val="85000"/>
                    <a:lumOff val="15000"/>
                  </a:schemeClr>
                </a:solidFill>
                <a:latin typeface="微软雅黑" pitchFamily="34" charset="-122"/>
                <a:ea typeface="微软雅黑" pitchFamily="34" charset="-122"/>
              </a:rPr>
              <a:t>4. </a:t>
            </a:r>
            <a:r>
              <a:rPr lang="en" altLang="zh-CN" sz="1600" dirty="0" err="1">
                <a:solidFill>
                  <a:schemeClr val="tx1">
                    <a:lumMod val="85000"/>
                    <a:lumOff val="15000"/>
                  </a:schemeClr>
                </a:solidFill>
                <a:latin typeface="微软雅黑" pitchFamily="34" charset="-122"/>
                <a:ea typeface="微软雅黑" pitchFamily="34" charset="-122"/>
              </a:rPr>
              <a:t>RpcInvoker</a:t>
            </a:r>
            <a:endParaRPr lang="en" altLang="zh-CN" sz="1600" dirty="0">
              <a:solidFill>
                <a:schemeClr val="tx1">
                  <a:lumMod val="85000"/>
                  <a:lumOff val="15000"/>
                </a:schemeClr>
              </a:solidFill>
              <a:latin typeface="微软雅黑" pitchFamily="34" charset="-122"/>
              <a:ea typeface="微软雅黑" pitchFamily="34" charset="-122"/>
            </a:endParaRPr>
          </a:p>
          <a:p>
            <a:pPr>
              <a:lnSpc>
                <a:spcPct val="150000"/>
              </a:lnSpc>
            </a:pPr>
            <a:r>
              <a:rPr lang="en-US" altLang="zh-CN" sz="1600" dirty="0">
                <a:solidFill>
                  <a:schemeClr val="tx1">
                    <a:lumMod val="85000"/>
                    <a:lumOff val="15000"/>
                  </a:schemeClr>
                </a:solidFill>
                <a:latin typeface="微软雅黑" pitchFamily="34" charset="-122"/>
                <a:ea typeface="微软雅黑" pitchFamily="34" charset="-122"/>
              </a:rPr>
              <a:t>    </a:t>
            </a:r>
            <a:r>
              <a:rPr lang="zh-CN" altLang="en-US" sz="1600" dirty="0">
                <a:solidFill>
                  <a:schemeClr val="tx1">
                    <a:lumMod val="85000"/>
                    <a:lumOff val="15000"/>
                  </a:schemeClr>
                </a:solidFill>
                <a:latin typeface="微软雅黑" pitchFamily="34" charset="-122"/>
                <a:ea typeface="微软雅黑" pitchFamily="34" charset="-122"/>
              </a:rPr>
              <a:t>客户方：编码调用信息和发送调用请求到服务方并等待调用结果返回</a:t>
            </a:r>
          </a:p>
          <a:p>
            <a:pPr>
              <a:lnSpc>
                <a:spcPct val="150000"/>
              </a:lnSpc>
            </a:pPr>
            <a:r>
              <a:rPr lang="en-US" altLang="zh-CN" sz="1600" dirty="0">
                <a:solidFill>
                  <a:schemeClr val="tx1">
                    <a:lumMod val="85000"/>
                    <a:lumOff val="15000"/>
                  </a:schemeClr>
                </a:solidFill>
                <a:latin typeface="微软雅黑" pitchFamily="34" charset="-122"/>
                <a:ea typeface="微软雅黑" pitchFamily="34" charset="-122"/>
              </a:rPr>
              <a:t>    </a:t>
            </a:r>
            <a:r>
              <a:rPr lang="zh-CN" altLang="en-US" sz="1600" dirty="0">
                <a:solidFill>
                  <a:schemeClr val="tx1">
                    <a:lumMod val="85000"/>
                    <a:lumOff val="15000"/>
                  </a:schemeClr>
                </a:solidFill>
                <a:latin typeface="微软雅黑" pitchFamily="34" charset="-122"/>
                <a:ea typeface="微软雅黑" pitchFamily="34" charset="-122"/>
              </a:rPr>
              <a:t>服务方实现：负责调用服务端接口的具体实现并返回调用结果</a:t>
            </a: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2.</a:t>
            </a:r>
            <a:r>
              <a:rPr lang="zh-CN" altLang="en-US" sz="3200" b="1" dirty="0">
                <a:latin typeface="Microsoft YaHei" panose="020B0503020204020204" pitchFamily="34" charset="-122"/>
                <a:ea typeface="Microsoft YaHei" panose="020B0503020204020204" pitchFamily="34" charset="-122"/>
              </a:rPr>
              <a:t> 深入篇</a:t>
            </a:r>
          </a:p>
        </p:txBody>
      </p:sp>
      <p:sp>
        <p:nvSpPr>
          <p:cNvPr id="33" name="平行四边形 32">
            <a:extLst>
              <a:ext uri="{FF2B5EF4-FFF2-40B4-BE49-F238E27FC236}">
                <a16:creationId xmlns:a16="http://schemas.microsoft.com/office/drawing/2014/main" id="{85A46389-ED1A-F047-81F7-B02B63559D72}"/>
              </a:ext>
            </a:extLst>
          </p:cNvPr>
          <p:cNvSpPr/>
          <p:nvPr/>
        </p:nvSpPr>
        <p:spPr>
          <a:xfrm>
            <a:off x="36337" y="895996"/>
            <a:ext cx="2397632"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2.1</a:t>
            </a:r>
            <a:r>
              <a:rPr kumimoji="1" lang="zh-CN" altLang="en-US" sz="2400" b="1" dirty="0"/>
              <a:t> 结构拆解</a:t>
            </a: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pic>
        <p:nvPicPr>
          <p:cNvPr id="4" name="图片 3">
            <a:extLst>
              <a:ext uri="{FF2B5EF4-FFF2-40B4-BE49-F238E27FC236}">
                <a16:creationId xmlns:a16="http://schemas.microsoft.com/office/drawing/2014/main" id="{864B7ECC-3CD4-254F-AD0B-035019E10E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6968" y="1401752"/>
            <a:ext cx="7940065" cy="3434988"/>
          </a:xfrm>
          <a:prstGeom prst="rect">
            <a:avLst/>
          </a:prstGeom>
        </p:spPr>
      </p:pic>
      <p:sp>
        <p:nvSpPr>
          <p:cNvPr id="5" name="文本框 4">
            <a:extLst>
              <a:ext uri="{FF2B5EF4-FFF2-40B4-BE49-F238E27FC236}">
                <a16:creationId xmlns:a16="http://schemas.microsoft.com/office/drawing/2014/main" id="{4F100039-3C60-BA46-865A-E80D2016A3F8}"/>
              </a:ext>
            </a:extLst>
          </p:cNvPr>
          <p:cNvSpPr txBox="1"/>
          <p:nvPr/>
        </p:nvSpPr>
        <p:spPr>
          <a:xfrm>
            <a:off x="325244" y="4869397"/>
            <a:ext cx="10404088" cy="2185214"/>
          </a:xfrm>
          <a:prstGeom prst="rect">
            <a:avLst/>
          </a:prstGeom>
          <a:noFill/>
        </p:spPr>
        <p:txBody>
          <a:bodyPr wrap="square" rtlCol="0">
            <a:spAutoFit/>
          </a:bodyPr>
          <a:lstStyle/>
          <a:p>
            <a:pPr>
              <a:lnSpc>
                <a:spcPct val="150000"/>
              </a:lnSpc>
            </a:pPr>
            <a:r>
              <a:rPr lang="en" altLang="zh-CN" sz="1600" dirty="0">
                <a:solidFill>
                  <a:schemeClr val="tx1">
                    <a:lumMod val="85000"/>
                    <a:lumOff val="15000"/>
                  </a:schemeClr>
                </a:solidFill>
                <a:latin typeface="微软雅黑" pitchFamily="34" charset="-122"/>
                <a:ea typeface="微软雅黑" pitchFamily="34" charset="-122"/>
              </a:rPr>
              <a:t>5. </a:t>
            </a:r>
            <a:r>
              <a:rPr lang="en" altLang="zh-CN" sz="1600" dirty="0" err="1">
                <a:solidFill>
                  <a:schemeClr val="tx1">
                    <a:lumMod val="85000"/>
                    <a:lumOff val="15000"/>
                  </a:schemeClr>
                </a:solidFill>
                <a:latin typeface="微软雅黑" pitchFamily="34" charset="-122"/>
                <a:ea typeface="微软雅黑" pitchFamily="34" charset="-122"/>
              </a:rPr>
              <a:t>RpcProtocol</a:t>
            </a:r>
            <a:r>
              <a:rPr lang="en" altLang="zh-CN" sz="1600" dirty="0">
                <a:solidFill>
                  <a:schemeClr val="tx1">
                    <a:lumMod val="85000"/>
                    <a:lumOff val="15000"/>
                  </a:schemeClr>
                </a:solidFill>
                <a:latin typeface="微软雅黑" pitchFamily="34" charset="-122"/>
                <a:ea typeface="微软雅黑" pitchFamily="34" charset="-122"/>
              </a:rPr>
              <a:t>: </a:t>
            </a:r>
            <a:r>
              <a:rPr lang="zh-CN" altLang="en-US" sz="1600" dirty="0">
                <a:solidFill>
                  <a:schemeClr val="tx1">
                    <a:lumMod val="85000"/>
                    <a:lumOff val="15000"/>
                  </a:schemeClr>
                </a:solidFill>
                <a:latin typeface="微软雅黑" pitchFamily="34" charset="-122"/>
                <a:ea typeface="微软雅黑" pitchFamily="34" charset="-122"/>
              </a:rPr>
              <a:t>负责协议编</a:t>
            </a:r>
            <a:r>
              <a:rPr lang="en-US" altLang="zh-CN" sz="1600" dirty="0">
                <a:solidFill>
                  <a:schemeClr val="tx1">
                    <a:lumMod val="85000"/>
                    <a:lumOff val="15000"/>
                  </a:schemeClr>
                </a:solidFill>
                <a:latin typeface="微软雅黑" pitchFamily="34" charset="-122"/>
                <a:ea typeface="微软雅黑" pitchFamily="34" charset="-122"/>
              </a:rPr>
              <a:t>/</a:t>
            </a:r>
            <a:r>
              <a:rPr lang="zh-CN" altLang="en-US" sz="1600" dirty="0">
                <a:solidFill>
                  <a:schemeClr val="tx1">
                    <a:lumMod val="85000"/>
                    <a:lumOff val="15000"/>
                  </a:schemeClr>
                </a:solidFill>
                <a:latin typeface="微软雅黑" pitchFamily="34" charset="-122"/>
                <a:ea typeface="微软雅黑" pitchFamily="34" charset="-122"/>
              </a:rPr>
              <a:t>解码</a:t>
            </a:r>
          </a:p>
          <a:p>
            <a:pPr>
              <a:lnSpc>
                <a:spcPct val="150000"/>
              </a:lnSpc>
            </a:pPr>
            <a:r>
              <a:rPr lang="en" altLang="zh-CN" sz="1600" dirty="0">
                <a:solidFill>
                  <a:schemeClr val="tx1">
                    <a:lumMod val="85000"/>
                    <a:lumOff val="15000"/>
                  </a:schemeClr>
                </a:solidFill>
                <a:latin typeface="微软雅黑" pitchFamily="34" charset="-122"/>
                <a:ea typeface="微软雅黑" pitchFamily="34" charset="-122"/>
              </a:rPr>
              <a:t>6. </a:t>
            </a:r>
            <a:r>
              <a:rPr lang="en" altLang="zh-CN" sz="1600" dirty="0" err="1">
                <a:solidFill>
                  <a:schemeClr val="tx1">
                    <a:lumMod val="85000"/>
                    <a:lumOff val="15000"/>
                  </a:schemeClr>
                </a:solidFill>
                <a:latin typeface="微软雅黑" pitchFamily="34" charset="-122"/>
                <a:ea typeface="微软雅黑" pitchFamily="34" charset="-122"/>
              </a:rPr>
              <a:t>RpcConnector</a:t>
            </a:r>
            <a:r>
              <a:rPr lang="en" altLang="zh-CN" sz="1600" dirty="0">
                <a:solidFill>
                  <a:schemeClr val="tx1">
                    <a:lumMod val="85000"/>
                    <a:lumOff val="15000"/>
                  </a:schemeClr>
                </a:solidFill>
                <a:latin typeface="微软雅黑" pitchFamily="34" charset="-122"/>
                <a:ea typeface="微软雅黑" pitchFamily="34" charset="-122"/>
              </a:rPr>
              <a:t>: </a:t>
            </a:r>
            <a:r>
              <a:rPr lang="zh-CN" altLang="en-US" sz="1600" dirty="0">
                <a:solidFill>
                  <a:schemeClr val="tx1">
                    <a:lumMod val="85000"/>
                    <a:lumOff val="15000"/>
                  </a:schemeClr>
                </a:solidFill>
                <a:latin typeface="微软雅黑" pitchFamily="34" charset="-122"/>
                <a:ea typeface="微软雅黑" pitchFamily="34" charset="-122"/>
              </a:rPr>
              <a:t>负责维持客户方和服务方的连接通道和发送数据到服务方</a:t>
            </a:r>
          </a:p>
          <a:p>
            <a:pPr>
              <a:lnSpc>
                <a:spcPct val="150000"/>
              </a:lnSpc>
            </a:pPr>
            <a:r>
              <a:rPr lang="en" altLang="zh-CN" sz="1600" dirty="0">
                <a:solidFill>
                  <a:schemeClr val="tx1">
                    <a:lumMod val="85000"/>
                    <a:lumOff val="15000"/>
                  </a:schemeClr>
                </a:solidFill>
                <a:latin typeface="微软雅黑" pitchFamily="34" charset="-122"/>
                <a:ea typeface="微软雅黑" pitchFamily="34" charset="-122"/>
              </a:rPr>
              <a:t>7. </a:t>
            </a:r>
            <a:r>
              <a:rPr lang="en" altLang="zh-CN" sz="1600" dirty="0" err="1">
                <a:solidFill>
                  <a:schemeClr val="tx1">
                    <a:lumMod val="85000"/>
                    <a:lumOff val="15000"/>
                  </a:schemeClr>
                </a:solidFill>
                <a:latin typeface="微软雅黑" pitchFamily="34" charset="-122"/>
                <a:ea typeface="微软雅黑" pitchFamily="34" charset="-122"/>
              </a:rPr>
              <a:t>RpcAcceptor</a:t>
            </a:r>
            <a:r>
              <a:rPr lang="en" altLang="zh-CN" sz="1600" dirty="0">
                <a:solidFill>
                  <a:schemeClr val="tx1">
                    <a:lumMod val="85000"/>
                    <a:lumOff val="15000"/>
                  </a:schemeClr>
                </a:solidFill>
                <a:latin typeface="微软雅黑" pitchFamily="34" charset="-122"/>
                <a:ea typeface="微软雅黑" pitchFamily="34" charset="-122"/>
              </a:rPr>
              <a:t>: </a:t>
            </a:r>
            <a:r>
              <a:rPr lang="zh-CN" altLang="en-US" sz="1600" dirty="0">
                <a:solidFill>
                  <a:schemeClr val="tx1">
                    <a:lumMod val="85000"/>
                    <a:lumOff val="15000"/>
                  </a:schemeClr>
                </a:solidFill>
                <a:latin typeface="微软雅黑" pitchFamily="34" charset="-122"/>
                <a:ea typeface="微软雅黑" pitchFamily="34" charset="-122"/>
              </a:rPr>
              <a:t>负责接收客户方请求并返回请求结果</a:t>
            </a:r>
          </a:p>
          <a:p>
            <a:pPr>
              <a:lnSpc>
                <a:spcPct val="150000"/>
              </a:lnSpc>
            </a:pPr>
            <a:r>
              <a:rPr lang="en" altLang="zh-CN" sz="1600" dirty="0">
                <a:solidFill>
                  <a:schemeClr val="tx1">
                    <a:lumMod val="85000"/>
                    <a:lumOff val="15000"/>
                  </a:schemeClr>
                </a:solidFill>
                <a:latin typeface="微软雅黑" pitchFamily="34" charset="-122"/>
                <a:ea typeface="微软雅黑" pitchFamily="34" charset="-122"/>
              </a:rPr>
              <a:t>8. </a:t>
            </a:r>
            <a:r>
              <a:rPr lang="en" altLang="zh-CN" sz="1600" dirty="0" err="1">
                <a:solidFill>
                  <a:schemeClr val="tx1">
                    <a:lumMod val="85000"/>
                    <a:lumOff val="15000"/>
                  </a:schemeClr>
                </a:solidFill>
                <a:latin typeface="微软雅黑" pitchFamily="34" charset="-122"/>
                <a:ea typeface="微软雅黑" pitchFamily="34" charset="-122"/>
              </a:rPr>
              <a:t>RpcProcessor</a:t>
            </a:r>
            <a:r>
              <a:rPr lang="en" altLang="zh-CN" sz="1600" dirty="0">
                <a:solidFill>
                  <a:schemeClr val="tx1">
                    <a:lumMod val="85000"/>
                    <a:lumOff val="15000"/>
                  </a:schemeClr>
                </a:solidFill>
                <a:latin typeface="微软雅黑" pitchFamily="34" charset="-122"/>
                <a:ea typeface="微软雅黑" pitchFamily="34" charset="-122"/>
              </a:rPr>
              <a:t>: </a:t>
            </a:r>
            <a:r>
              <a:rPr lang="zh-CN" altLang="en-US" sz="1600" dirty="0">
                <a:solidFill>
                  <a:schemeClr val="tx1">
                    <a:lumMod val="85000"/>
                    <a:lumOff val="15000"/>
                  </a:schemeClr>
                </a:solidFill>
                <a:latin typeface="微软雅黑" pitchFamily="34" charset="-122"/>
                <a:ea typeface="微软雅黑" pitchFamily="34" charset="-122"/>
              </a:rPr>
              <a:t>负责在服务方控制调用过程，包括管理调用线程池、超时时间等</a:t>
            </a:r>
          </a:p>
          <a:p>
            <a:pPr>
              <a:lnSpc>
                <a:spcPct val="150000"/>
              </a:lnSpc>
            </a:pPr>
            <a:r>
              <a:rPr lang="en" altLang="zh-CN" sz="1600" dirty="0">
                <a:solidFill>
                  <a:schemeClr val="tx1">
                    <a:lumMod val="85000"/>
                    <a:lumOff val="15000"/>
                  </a:schemeClr>
                </a:solidFill>
                <a:latin typeface="微软雅黑" pitchFamily="34" charset="-122"/>
                <a:ea typeface="微软雅黑" pitchFamily="34" charset="-122"/>
              </a:rPr>
              <a:t>9. </a:t>
            </a:r>
            <a:r>
              <a:rPr lang="en" altLang="zh-CN" sz="1600" dirty="0" err="1">
                <a:solidFill>
                  <a:schemeClr val="tx1">
                    <a:lumMod val="85000"/>
                    <a:lumOff val="15000"/>
                  </a:schemeClr>
                </a:solidFill>
                <a:latin typeface="微软雅黑" pitchFamily="34" charset="-122"/>
                <a:ea typeface="微软雅黑" pitchFamily="34" charset="-122"/>
              </a:rPr>
              <a:t>RpcChannel</a:t>
            </a:r>
            <a:r>
              <a:rPr lang="en" altLang="zh-CN" sz="1600" dirty="0">
                <a:solidFill>
                  <a:schemeClr val="tx1">
                    <a:lumMod val="85000"/>
                    <a:lumOff val="15000"/>
                  </a:schemeClr>
                </a:solidFill>
                <a:latin typeface="微软雅黑" pitchFamily="34" charset="-122"/>
                <a:ea typeface="微软雅黑" pitchFamily="34" charset="-122"/>
              </a:rPr>
              <a:t>: </a:t>
            </a:r>
            <a:r>
              <a:rPr lang="zh-CN" altLang="en-US" sz="1600" dirty="0">
                <a:solidFill>
                  <a:schemeClr val="tx1">
                    <a:lumMod val="85000"/>
                    <a:lumOff val="15000"/>
                  </a:schemeClr>
                </a:solidFill>
                <a:latin typeface="微软雅黑" pitchFamily="34" charset="-122"/>
                <a:ea typeface="微软雅黑" pitchFamily="34" charset="-122"/>
              </a:rPr>
              <a:t>数据传输通道</a:t>
            </a:r>
          </a:p>
          <a:p>
            <a:endParaRPr kumimoji="1" lang="zh-CN" altLang="en-US" sz="1600" dirty="0"/>
          </a:p>
        </p:txBody>
      </p:sp>
    </p:spTree>
    <p:extLst>
      <p:ext uri="{BB962C8B-B14F-4D97-AF65-F5344CB8AC3E}">
        <p14:creationId xmlns:p14="http://schemas.microsoft.com/office/powerpoint/2010/main" val="10809567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1683269" y="1821118"/>
            <a:ext cx="8825462" cy="3731214"/>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1)</a:t>
            </a:r>
            <a:r>
              <a:rPr lang="zh-CN" altLang="en-US" sz="2000" b="1" dirty="0">
                <a:solidFill>
                  <a:schemeClr val="tx1">
                    <a:lumMod val="85000"/>
                    <a:lumOff val="15000"/>
                  </a:schemeClr>
                </a:solidFill>
                <a:latin typeface="微软雅黑" pitchFamily="34" charset="-122"/>
                <a:ea typeface="微软雅黑" pitchFamily="34" charset="-122"/>
              </a:rPr>
              <a:t> 服务暴露</a:t>
            </a:r>
            <a:endParaRPr lang="en-US" altLang="zh-CN" sz="2000" b="1" dirty="0">
              <a:solidFill>
                <a:schemeClr val="tx1">
                  <a:lumMod val="85000"/>
                  <a:lumOff val="15000"/>
                </a:schemeClr>
              </a:solidFill>
              <a:latin typeface="微软雅黑" pitchFamily="34" charset="-122"/>
              <a:ea typeface="微软雅黑" pitchFamily="34" charset="-122"/>
            </a:endParaRPr>
          </a:p>
          <a:p>
            <a:pPr>
              <a:lnSpc>
                <a:spcPct val="150000"/>
              </a:lnSpc>
            </a:pPr>
            <a:r>
              <a:rPr lang="en-US" altLang="zh-CN" sz="2000" dirty="0">
                <a:solidFill>
                  <a:schemeClr val="tx1">
                    <a:lumMod val="85000"/>
                    <a:lumOff val="15000"/>
                  </a:schemeClr>
                </a:solidFill>
                <a:latin typeface="微软雅黑" pitchFamily="34" charset="-122"/>
                <a:ea typeface="微软雅黑" pitchFamily="34" charset="-122"/>
              </a:rPr>
              <a:t>	</a:t>
            </a:r>
            <a:r>
              <a:rPr lang="zh-CN" altLang="en-US" sz="2000" dirty="0">
                <a:solidFill>
                  <a:schemeClr val="tx1">
                    <a:lumMod val="85000"/>
                    <a:lumOff val="15000"/>
                  </a:schemeClr>
                </a:solidFill>
                <a:latin typeface="微软雅黑" pitchFamily="34" charset="-122"/>
                <a:ea typeface="微软雅黑" pitchFamily="34" charset="-122"/>
              </a:rPr>
              <a:t>远程提供者需要以某种形式提供服务调用相关的信息，包括但不限于服务接口定义、数据结构、或者中间态的服务定义文件。服务的调用者需要通过一定的途径获取远程服务调用相关的信息。</a:t>
            </a:r>
            <a:endParaRPr lang="en-US" altLang="zh-CN" sz="2000" dirty="0">
              <a:solidFill>
                <a:schemeClr val="tx1">
                  <a:lumMod val="85000"/>
                  <a:lumOff val="15000"/>
                </a:schemeClr>
              </a:solidFill>
              <a:latin typeface="微软雅黑" pitchFamily="34" charset="-122"/>
              <a:ea typeface="微软雅黑" pitchFamily="34" charset="-122"/>
            </a:endParaRPr>
          </a:p>
          <a:p>
            <a:pPr marL="342900" indent="-342900">
              <a:lnSpc>
                <a:spcPct val="150000"/>
              </a:lnSpc>
              <a:buFont typeface="Wingdings" pitchFamily="2" charset="2"/>
              <a:buChar char="l"/>
            </a:pPr>
            <a:r>
              <a:rPr lang="zh-CN" altLang="en-US" sz="2000" b="1" dirty="0">
                <a:solidFill>
                  <a:schemeClr val="tx1">
                    <a:lumMod val="85000"/>
                    <a:lumOff val="15000"/>
                  </a:schemeClr>
                </a:solidFill>
                <a:latin typeface="微软雅黑" pitchFamily="34" charset="-122"/>
                <a:ea typeface="微软雅黑" pitchFamily="34" charset="-122"/>
              </a:rPr>
              <a:t>静态方式</a:t>
            </a:r>
            <a:r>
              <a:rPr lang="zh-CN" altLang="en-US" sz="2000" dirty="0">
                <a:solidFill>
                  <a:schemeClr val="tx1">
                    <a:lumMod val="85000"/>
                    <a:lumOff val="15000"/>
                  </a:schemeClr>
                </a:solidFill>
                <a:latin typeface="微软雅黑" pitchFamily="34" charset="-122"/>
                <a:ea typeface="微软雅黑" pitchFamily="34" charset="-122"/>
              </a:rPr>
              <a:t>：</a:t>
            </a:r>
            <a:r>
              <a:rPr lang="en" altLang="zh-CN" sz="2000" dirty="0">
                <a:solidFill>
                  <a:schemeClr val="tx1">
                    <a:lumMod val="85000"/>
                    <a:lumOff val="15000"/>
                  </a:schemeClr>
                </a:solidFill>
                <a:latin typeface="微软雅黑" pitchFamily="34" charset="-122"/>
                <a:ea typeface="微软雅黑" pitchFamily="34" charset="-122"/>
              </a:rPr>
              <a:t>IDL </a:t>
            </a:r>
            <a:r>
              <a:rPr lang="zh-CN" altLang="en-US" sz="2000" dirty="0">
                <a:solidFill>
                  <a:schemeClr val="tx1">
                    <a:lumMod val="85000"/>
                    <a:lumOff val="15000"/>
                  </a:schemeClr>
                </a:solidFill>
                <a:latin typeface="微软雅黑" pitchFamily="34" charset="-122"/>
                <a:ea typeface="微软雅黑" pitchFamily="34" charset="-122"/>
              </a:rPr>
              <a:t>定义接口，通过代码生成器在</a:t>
            </a:r>
            <a:r>
              <a:rPr lang="zh-CN" altLang="en-US" sz="2000" b="1" dirty="0">
                <a:solidFill>
                  <a:schemeClr val="tx1">
                    <a:lumMod val="85000"/>
                    <a:lumOff val="15000"/>
                  </a:schemeClr>
                </a:solidFill>
                <a:latin typeface="微软雅黑" pitchFamily="34" charset="-122"/>
                <a:ea typeface="微软雅黑" pitchFamily="34" charset="-122"/>
              </a:rPr>
              <a:t>编译期</a:t>
            </a:r>
            <a:r>
              <a:rPr lang="zh-CN" altLang="en-US" sz="2000" dirty="0">
                <a:solidFill>
                  <a:schemeClr val="tx1">
                    <a:lumMod val="85000"/>
                    <a:lumOff val="15000"/>
                  </a:schemeClr>
                </a:solidFill>
                <a:latin typeface="微软雅黑" pitchFamily="34" charset="-122"/>
                <a:ea typeface="微软雅黑" pitchFamily="34" charset="-122"/>
              </a:rPr>
              <a:t>完成</a:t>
            </a:r>
            <a:endParaRPr lang="en-US" altLang="zh-CN" sz="2000" dirty="0">
              <a:solidFill>
                <a:schemeClr val="tx1">
                  <a:lumMod val="85000"/>
                  <a:lumOff val="15000"/>
                </a:schemeClr>
              </a:solidFill>
              <a:latin typeface="微软雅黑" pitchFamily="34" charset="-122"/>
              <a:ea typeface="微软雅黑" pitchFamily="34" charset="-122"/>
            </a:endParaRPr>
          </a:p>
          <a:p>
            <a:pPr marL="342900" indent="-342900">
              <a:lnSpc>
                <a:spcPct val="150000"/>
              </a:lnSpc>
              <a:buFont typeface="Wingdings" pitchFamily="2" charset="2"/>
              <a:buChar char="l"/>
            </a:pPr>
            <a:r>
              <a:rPr lang="zh-CN" altLang="en-US" sz="2000" b="1" dirty="0">
                <a:solidFill>
                  <a:schemeClr val="tx1">
                    <a:lumMod val="85000"/>
                    <a:lumOff val="15000"/>
                  </a:schemeClr>
                </a:solidFill>
                <a:latin typeface="微软雅黑" pitchFamily="34" charset="-122"/>
                <a:ea typeface="微软雅黑" pitchFamily="34" charset="-122"/>
              </a:rPr>
              <a:t>动态方式</a:t>
            </a:r>
            <a:r>
              <a:rPr lang="zh-CN" altLang="en-US" sz="2000" dirty="0">
                <a:solidFill>
                  <a:schemeClr val="tx1">
                    <a:lumMod val="85000"/>
                    <a:lumOff val="15000"/>
                  </a:schemeClr>
                </a:solidFill>
                <a:latin typeface="微软雅黑" pitchFamily="34" charset="-122"/>
                <a:ea typeface="微软雅黑" pitchFamily="34" charset="-122"/>
              </a:rPr>
              <a:t>：运行时生成代码，来更加简洁和灵活</a:t>
            </a:r>
            <a:endParaRPr lang="en-US" altLang="zh-CN" sz="2000" dirty="0">
              <a:solidFill>
                <a:schemeClr val="tx1">
                  <a:lumMod val="85000"/>
                  <a:lumOff val="15000"/>
                </a:schemeClr>
              </a:solidFill>
              <a:latin typeface="微软雅黑" pitchFamily="34" charset="-122"/>
              <a:ea typeface="微软雅黑" pitchFamily="34" charset="-122"/>
            </a:endParaRPr>
          </a:p>
          <a:p>
            <a:pPr marL="342900" indent="-342900">
              <a:lnSpc>
                <a:spcPct val="150000"/>
              </a:lnSpc>
              <a:buFont typeface="Wingdings" pitchFamily="2" charset="2"/>
              <a:buChar char="l"/>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2000" dirty="0">
                <a:solidFill>
                  <a:schemeClr val="tx1">
                    <a:lumMod val="85000"/>
                    <a:lumOff val="15000"/>
                  </a:schemeClr>
                </a:solidFill>
                <a:latin typeface="微软雅黑" pitchFamily="34" charset="-122"/>
                <a:ea typeface="微软雅黑" pitchFamily="34" charset="-122"/>
              </a:rPr>
              <a:t>由结构图中的</a:t>
            </a:r>
            <a:r>
              <a:rPr lang="en" altLang="zh-CN" sz="2000" dirty="0" err="1">
                <a:solidFill>
                  <a:schemeClr val="tx1">
                    <a:lumMod val="85000"/>
                    <a:lumOff val="15000"/>
                  </a:schemeClr>
                </a:solidFill>
                <a:latin typeface="微软雅黑" pitchFamily="34" charset="-122"/>
                <a:ea typeface="微软雅黑" pitchFamily="34" charset="-122"/>
              </a:rPr>
              <a:t>RpcServer</a:t>
            </a:r>
            <a:r>
              <a:rPr lang="zh-CN" altLang="en-US" sz="2000" dirty="0">
                <a:solidFill>
                  <a:schemeClr val="tx1">
                    <a:lumMod val="85000"/>
                    <a:lumOff val="15000"/>
                  </a:schemeClr>
                </a:solidFill>
                <a:latin typeface="微软雅黑" pitchFamily="34" charset="-122"/>
                <a:ea typeface="微软雅黑" pitchFamily="34" charset="-122"/>
              </a:rPr>
              <a:t>和</a:t>
            </a:r>
            <a:r>
              <a:rPr lang="en" altLang="zh-CN" sz="2000" dirty="0" err="1">
                <a:solidFill>
                  <a:schemeClr val="tx1">
                    <a:lumMod val="85000"/>
                    <a:lumOff val="15000"/>
                  </a:schemeClr>
                </a:solidFill>
                <a:latin typeface="微软雅黑" pitchFamily="34" charset="-122"/>
                <a:ea typeface="微软雅黑" pitchFamily="34" charset="-122"/>
              </a:rPr>
              <a:t>RpcClient</a:t>
            </a:r>
            <a:r>
              <a:rPr lang="zh-CN" altLang="en" sz="2000" dirty="0">
                <a:solidFill>
                  <a:schemeClr val="tx1">
                    <a:lumMod val="85000"/>
                    <a:lumOff val="15000"/>
                  </a:schemeClr>
                </a:solidFill>
                <a:latin typeface="微软雅黑" pitchFamily="34" charset="-122"/>
                <a:ea typeface="微软雅黑" pitchFamily="34" charset="-122"/>
              </a:rPr>
              <a:t>完成</a:t>
            </a: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2.</a:t>
            </a:r>
            <a:r>
              <a:rPr lang="zh-CN" altLang="en-US" sz="3200" b="1" dirty="0">
                <a:latin typeface="Microsoft YaHei" panose="020B0503020204020204" pitchFamily="34" charset="-122"/>
                <a:ea typeface="Microsoft YaHei" panose="020B0503020204020204" pitchFamily="34" charset="-122"/>
              </a:rPr>
              <a:t> 深入篇</a:t>
            </a:r>
          </a:p>
        </p:txBody>
      </p:sp>
      <p:sp>
        <p:nvSpPr>
          <p:cNvPr id="33" name="平行四边形 32">
            <a:extLst>
              <a:ext uri="{FF2B5EF4-FFF2-40B4-BE49-F238E27FC236}">
                <a16:creationId xmlns:a16="http://schemas.microsoft.com/office/drawing/2014/main" id="{85A46389-ED1A-F047-81F7-B02B63559D72}"/>
              </a:ext>
            </a:extLst>
          </p:cNvPr>
          <p:cNvSpPr/>
          <p:nvPr/>
        </p:nvSpPr>
        <p:spPr>
          <a:xfrm>
            <a:off x="36337" y="895996"/>
            <a:ext cx="2397632"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2.2</a:t>
            </a:r>
            <a:r>
              <a:rPr kumimoji="1" lang="zh-CN" altLang="en-US" sz="2400" b="1" dirty="0"/>
              <a:t> 核心技术</a:t>
            </a: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Tree>
    <p:extLst>
      <p:ext uri="{BB962C8B-B14F-4D97-AF65-F5344CB8AC3E}">
        <p14:creationId xmlns:p14="http://schemas.microsoft.com/office/powerpoint/2010/main" val="39987490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166703" y="1642698"/>
            <a:ext cx="8825462" cy="1884555"/>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2)</a:t>
            </a:r>
            <a:r>
              <a:rPr lang="zh-CN" altLang="en-US" sz="2000" b="1" dirty="0">
                <a:solidFill>
                  <a:schemeClr val="tx1">
                    <a:lumMod val="85000"/>
                    <a:lumOff val="15000"/>
                  </a:schemeClr>
                </a:solidFill>
                <a:latin typeface="微软雅黑" pitchFamily="34" charset="-122"/>
                <a:ea typeface="微软雅黑" pitchFamily="34" charset="-122"/>
              </a:rPr>
              <a:t> 远程代理</a:t>
            </a:r>
            <a:endParaRPr lang="en-US" altLang="zh-CN" sz="2000" b="1" dirty="0">
              <a:solidFill>
                <a:schemeClr val="tx1">
                  <a:lumMod val="85000"/>
                  <a:lumOff val="15000"/>
                </a:schemeClr>
              </a:solidFill>
              <a:latin typeface="微软雅黑" pitchFamily="34" charset="-122"/>
              <a:ea typeface="微软雅黑" pitchFamily="34" charset="-122"/>
            </a:endParaRPr>
          </a:p>
          <a:p>
            <a:pPr lvl="1">
              <a:lnSpc>
                <a:spcPct val="150000"/>
              </a:lnSpc>
            </a:pPr>
            <a:r>
              <a:rPr lang="en-US"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表面看来就是调用远程服务的本地代理</a:t>
            </a:r>
            <a:endParaRPr lang="en-US" altLang="zh-CN" sz="2000" dirty="0">
              <a:solidFill>
                <a:schemeClr val="tx1">
                  <a:lumMod val="85000"/>
                  <a:lumOff val="15000"/>
                </a:schemeClr>
              </a:solidFill>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静态</a:t>
            </a:r>
            <a:endParaRPr lang="en-US" altLang="zh-CN" sz="2000" dirty="0">
              <a:solidFill>
                <a:schemeClr val="tx1">
                  <a:lumMod val="85000"/>
                  <a:lumOff val="15000"/>
                </a:schemeClr>
              </a:solidFill>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动态</a:t>
            </a:r>
            <a:endParaRPr lang="en-US" altLang="zh-CN" sz="2000" dirty="0">
              <a:solidFill>
                <a:schemeClr val="tx1">
                  <a:lumMod val="85000"/>
                  <a:lumOff val="15000"/>
                </a:schemeClr>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2.</a:t>
            </a:r>
            <a:r>
              <a:rPr lang="zh-CN" altLang="en-US" sz="3200" b="1" dirty="0">
                <a:latin typeface="Microsoft YaHei" panose="020B0503020204020204" pitchFamily="34" charset="-122"/>
                <a:ea typeface="Microsoft YaHei" panose="020B0503020204020204" pitchFamily="34" charset="-122"/>
              </a:rPr>
              <a:t> 深入篇</a:t>
            </a:r>
          </a:p>
        </p:txBody>
      </p:sp>
      <p:sp>
        <p:nvSpPr>
          <p:cNvPr id="33" name="平行四边形 32">
            <a:extLst>
              <a:ext uri="{FF2B5EF4-FFF2-40B4-BE49-F238E27FC236}">
                <a16:creationId xmlns:a16="http://schemas.microsoft.com/office/drawing/2014/main" id="{85A46389-ED1A-F047-81F7-B02B63559D72}"/>
              </a:ext>
            </a:extLst>
          </p:cNvPr>
          <p:cNvSpPr/>
          <p:nvPr/>
        </p:nvSpPr>
        <p:spPr>
          <a:xfrm>
            <a:off x="36337" y="895996"/>
            <a:ext cx="2840678"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2.2</a:t>
            </a:r>
            <a:r>
              <a:rPr kumimoji="1" lang="zh-CN" altLang="en-US" sz="2400" b="1" dirty="0"/>
              <a:t> 核心技术</a:t>
            </a:r>
            <a:r>
              <a:rPr kumimoji="1" lang="en-US" altLang="zh-CN" sz="2400" b="1" dirty="0"/>
              <a:t>(</a:t>
            </a:r>
            <a:r>
              <a:rPr kumimoji="1" lang="zh-CN" altLang="en-US" sz="2400" b="1" dirty="0"/>
              <a:t>续</a:t>
            </a:r>
            <a:r>
              <a:rPr kumimoji="1" lang="en-US" altLang="zh-CN" sz="2400" b="1" dirty="0"/>
              <a:t>)</a:t>
            </a:r>
            <a:endParaRPr kumimoji="1" lang="zh-CN" altLang="en-US" sz="2400" b="1" dirty="0"/>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pic>
        <p:nvPicPr>
          <p:cNvPr id="3" name="图片 2">
            <a:extLst>
              <a:ext uri="{FF2B5EF4-FFF2-40B4-BE49-F238E27FC236}">
                <a16:creationId xmlns:a16="http://schemas.microsoft.com/office/drawing/2014/main" id="{7F6C0E28-53DF-9D4F-B37B-6460B35086D2}"/>
              </a:ext>
            </a:extLst>
          </p:cNvPr>
          <p:cNvPicPr>
            <a:picLocks noChangeAspect="1"/>
          </p:cNvPicPr>
          <p:nvPr/>
        </p:nvPicPr>
        <p:blipFill>
          <a:blip r:embed="rId3"/>
          <a:stretch>
            <a:fillRect/>
          </a:stretch>
        </p:blipFill>
        <p:spPr>
          <a:xfrm>
            <a:off x="2266131" y="2796021"/>
            <a:ext cx="8175973" cy="3528578"/>
          </a:xfrm>
          <a:prstGeom prst="rect">
            <a:avLst/>
          </a:prstGeom>
        </p:spPr>
      </p:pic>
    </p:spTree>
    <p:extLst>
      <p:ext uri="{BB962C8B-B14F-4D97-AF65-F5344CB8AC3E}">
        <p14:creationId xmlns:p14="http://schemas.microsoft.com/office/powerpoint/2010/main" val="22341949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122098" y="1464868"/>
            <a:ext cx="8825462" cy="5116209"/>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3)</a:t>
            </a:r>
            <a:r>
              <a:rPr lang="zh-CN" altLang="en-US" sz="2000" b="1" dirty="0">
                <a:solidFill>
                  <a:schemeClr val="tx1">
                    <a:lumMod val="85000"/>
                    <a:lumOff val="15000"/>
                  </a:schemeClr>
                </a:solidFill>
                <a:latin typeface="微软雅黑" pitchFamily="34" charset="-122"/>
                <a:ea typeface="微软雅黑" pitchFamily="34" charset="-122"/>
              </a:rPr>
              <a:t> 协议编解码</a:t>
            </a:r>
            <a:endParaRPr lang="en-US" altLang="zh-CN" sz="2000" b="1" dirty="0">
              <a:solidFill>
                <a:schemeClr val="tx1">
                  <a:lumMod val="85000"/>
                  <a:lumOff val="15000"/>
                </a:schemeClr>
              </a:solidFill>
              <a:latin typeface="微软雅黑" pitchFamily="34" charset="-122"/>
              <a:ea typeface="微软雅黑" pitchFamily="34" charset="-122"/>
            </a:endParaRPr>
          </a:p>
          <a:p>
            <a:pPr lvl="1">
              <a:lnSpc>
                <a:spcPct val="150000"/>
              </a:lnSpc>
            </a:pPr>
            <a:r>
              <a:rPr lang="en-US" altLang="zh-CN" sz="2000" dirty="0">
                <a:solidFill>
                  <a:schemeClr val="tx1">
                    <a:lumMod val="85000"/>
                    <a:lumOff val="15000"/>
                  </a:schemeClr>
                </a:solidFill>
                <a:latin typeface="微软雅黑" pitchFamily="34" charset="-122"/>
                <a:ea typeface="微软雅黑" pitchFamily="34" charset="-122"/>
              </a:rPr>
              <a:t>1. </a:t>
            </a:r>
            <a:r>
              <a:rPr lang="zh-CN" altLang="en-US" sz="2000" dirty="0">
                <a:solidFill>
                  <a:schemeClr val="tx1">
                    <a:lumMod val="85000"/>
                    <a:lumOff val="15000"/>
                  </a:schemeClr>
                </a:solidFill>
                <a:latin typeface="微软雅黑" pitchFamily="34" charset="-122"/>
                <a:ea typeface="微软雅黑" pitchFamily="34" charset="-122"/>
              </a:rPr>
              <a:t>必要信息</a:t>
            </a:r>
          </a:p>
          <a:p>
            <a:pPr marL="800100" lvl="1"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调用编码</a:t>
            </a:r>
          </a:p>
          <a:p>
            <a:pPr marL="1371600" lvl="2"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方法名：包括类</a:t>
            </a:r>
            <a:r>
              <a:rPr lang="en-US" altLang="zh-CN" sz="2000"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接口名、方法名</a:t>
            </a:r>
          </a:p>
          <a:p>
            <a:pPr marL="1371600" lvl="2"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方法参数：包括参数类型、参数值</a:t>
            </a:r>
          </a:p>
          <a:p>
            <a:pPr marL="1371600" lvl="2"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调用属性：例如调用附件隐式参数、调用超时时间等</a:t>
            </a:r>
          </a:p>
          <a:p>
            <a:pPr marL="800100" lvl="1"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返回编码</a:t>
            </a:r>
          </a:p>
          <a:p>
            <a:pPr marL="1371600" lvl="2"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返回结果：接口方法中定义的返回类型、返回值等</a:t>
            </a:r>
          </a:p>
          <a:p>
            <a:pPr marL="1371600" lvl="2"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返回码：状态返回码，指示是否存在异常</a:t>
            </a:r>
          </a:p>
          <a:p>
            <a:pPr marL="1371600" lvl="2"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返回异常信息：描述调用异常的具体情况</a:t>
            </a:r>
          </a:p>
          <a:p>
            <a:pPr lvl="1">
              <a:lnSpc>
                <a:spcPct val="150000"/>
              </a:lnSpc>
            </a:pPr>
            <a:r>
              <a:rPr lang="en-US" altLang="zh-CN" sz="2000" dirty="0">
                <a:solidFill>
                  <a:schemeClr val="tx1">
                    <a:lumMod val="85000"/>
                    <a:lumOff val="15000"/>
                  </a:schemeClr>
                </a:solidFill>
                <a:latin typeface="微软雅黑" pitchFamily="34" charset="-122"/>
                <a:ea typeface="微软雅黑" pitchFamily="34" charset="-122"/>
              </a:rPr>
              <a:t>2.</a:t>
            </a:r>
            <a:r>
              <a:rPr lang="zh-CN" altLang="en-US" sz="2000" dirty="0">
                <a:solidFill>
                  <a:schemeClr val="tx1">
                    <a:lumMod val="85000"/>
                    <a:lumOff val="15000"/>
                  </a:schemeClr>
                </a:solidFill>
                <a:latin typeface="微软雅黑" pitchFamily="34" charset="-122"/>
                <a:ea typeface="微软雅黑" pitchFamily="34" charset="-122"/>
              </a:rPr>
              <a:t> 元信息</a:t>
            </a:r>
            <a:endParaRPr lang="en-US" altLang="zh-CN" sz="2000" dirty="0">
              <a:solidFill>
                <a:schemeClr val="tx1">
                  <a:lumMod val="85000"/>
                  <a:lumOff val="15000"/>
                </a:schemeClr>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2.</a:t>
            </a:r>
            <a:r>
              <a:rPr lang="zh-CN" altLang="en-US" sz="3200" b="1" dirty="0">
                <a:latin typeface="Microsoft YaHei" panose="020B0503020204020204" pitchFamily="34" charset="-122"/>
                <a:ea typeface="Microsoft YaHei" panose="020B0503020204020204" pitchFamily="34" charset="-122"/>
              </a:rPr>
              <a:t> 深入篇</a:t>
            </a:r>
          </a:p>
        </p:txBody>
      </p:sp>
      <p:sp>
        <p:nvSpPr>
          <p:cNvPr id="33" name="平行四边形 32">
            <a:extLst>
              <a:ext uri="{FF2B5EF4-FFF2-40B4-BE49-F238E27FC236}">
                <a16:creationId xmlns:a16="http://schemas.microsoft.com/office/drawing/2014/main" id="{85A46389-ED1A-F047-81F7-B02B63559D72}"/>
              </a:ext>
            </a:extLst>
          </p:cNvPr>
          <p:cNvSpPr/>
          <p:nvPr/>
        </p:nvSpPr>
        <p:spPr>
          <a:xfrm>
            <a:off x="36337" y="895996"/>
            <a:ext cx="2840678"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2.2</a:t>
            </a:r>
            <a:r>
              <a:rPr kumimoji="1" lang="zh-CN" altLang="en-US" sz="2400" b="1" dirty="0"/>
              <a:t> 核心技术</a:t>
            </a:r>
            <a:r>
              <a:rPr kumimoji="1" lang="en-US" altLang="zh-CN" sz="2400" b="1" dirty="0"/>
              <a:t>(</a:t>
            </a:r>
            <a:r>
              <a:rPr kumimoji="1" lang="zh-CN" altLang="en-US" sz="2400" b="1" dirty="0"/>
              <a:t>续</a:t>
            </a:r>
            <a:r>
              <a:rPr kumimoji="1" lang="en-US" altLang="zh-CN" sz="2400" b="1" dirty="0"/>
              <a:t>)</a:t>
            </a:r>
            <a:endParaRPr kumimoji="1" lang="zh-CN" altLang="en-US" sz="2400" b="1" dirty="0"/>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Tree>
    <p:extLst>
      <p:ext uri="{BB962C8B-B14F-4D97-AF65-F5344CB8AC3E}">
        <p14:creationId xmlns:p14="http://schemas.microsoft.com/office/powerpoint/2010/main" val="9898486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122098" y="1464868"/>
            <a:ext cx="8825462" cy="5116209"/>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3)</a:t>
            </a:r>
            <a:r>
              <a:rPr lang="zh-CN" altLang="en-US" sz="2000" b="1" dirty="0">
                <a:solidFill>
                  <a:schemeClr val="tx1">
                    <a:lumMod val="85000"/>
                    <a:lumOff val="15000"/>
                  </a:schemeClr>
                </a:solidFill>
                <a:latin typeface="微软雅黑" pitchFamily="34" charset="-122"/>
                <a:ea typeface="微软雅黑" pitchFamily="34" charset="-122"/>
              </a:rPr>
              <a:t> 协议编解码</a:t>
            </a:r>
            <a:r>
              <a:rPr lang="en-US" altLang="zh-CN" sz="2000" b="1" dirty="0">
                <a:solidFill>
                  <a:schemeClr val="tx1">
                    <a:lumMod val="85000"/>
                    <a:lumOff val="15000"/>
                  </a:schemeClr>
                </a:solidFill>
                <a:latin typeface="微软雅黑" pitchFamily="34" charset="-122"/>
                <a:ea typeface="微软雅黑" pitchFamily="34" charset="-122"/>
              </a:rPr>
              <a:t>(</a:t>
            </a:r>
            <a:r>
              <a:rPr lang="zh-CN" altLang="en-US" sz="2000" b="1" dirty="0">
                <a:solidFill>
                  <a:schemeClr val="tx1">
                    <a:lumMod val="85000"/>
                    <a:lumOff val="15000"/>
                  </a:schemeClr>
                </a:solidFill>
                <a:latin typeface="微软雅黑" pitchFamily="34" charset="-122"/>
                <a:ea typeface="微软雅黑" pitchFamily="34" charset="-122"/>
              </a:rPr>
              <a:t>续</a:t>
            </a:r>
            <a:r>
              <a:rPr lang="en-US" altLang="zh-CN" sz="2000" b="1" dirty="0">
                <a:solidFill>
                  <a:schemeClr val="tx1">
                    <a:lumMod val="85000"/>
                    <a:lumOff val="15000"/>
                  </a:schemeClr>
                </a:solidFill>
                <a:latin typeface="微软雅黑" pitchFamily="34" charset="-122"/>
                <a:ea typeface="微软雅黑" pitchFamily="34" charset="-122"/>
              </a:rPr>
              <a:t>)</a:t>
            </a:r>
          </a:p>
          <a:p>
            <a:pPr lvl="1">
              <a:lnSpc>
                <a:spcPct val="150000"/>
              </a:lnSpc>
            </a:pPr>
            <a:r>
              <a:rPr lang="zh-CN" altLang="en-US" sz="2000" b="1" dirty="0">
                <a:solidFill>
                  <a:schemeClr val="tx1">
                    <a:lumMod val="85000"/>
                    <a:lumOff val="15000"/>
                  </a:schemeClr>
                </a:solidFill>
                <a:latin typeface="微软雅黑" pitchFamily="34" charset="-122"/>
                <a:ea typeface="微软雅黑" pitchFamily="34" charset="-122"/>
              </a:rPr>
              <a:t>元信息</a:t>
            </a:r>
            <a:r>
              <a:rPr lang="zh-CN" altLang="en-US" sz="2000" dirty="0">
                <a:solidFill>
                  <a:schemeClr val="tx1">
                    <a:lumMod val="85000"/>
                    <a:lumOff val="15000"/>
                  </a:schemeClr>
                </a:solidFill>
                <a:latin typeface="微软雅黑" pitchFamily="34" charset="-122"/>
                <a:ea typeface="微软雅黑" pitchFamily="34" charset="-122"/>
              </a:rPr>
              <a:t>放在消息的头部，而</a:t>
            </a:r>
            <a:r>
              <a:rPr lang="zh-CN" altLang="en-US" sz="2000" b="1" dirty="0">
                <a:solidFill>
                  <a:schemeClr val="tx1">
                    <a:lumMod val="85000"/>
                    <a:lumOff val="15000"/>
                  </a:schemeClr>
                </a:solidFill>
                <a:latin typeface="微软雅黑" pitchFamily="34" charset="-122"/>
                <a:ea typeface="微软雅黑" pitchFamily="34" charset="-122"/>
              </a:rPr>
              <a:t>必要信息</a:t>
            </a:r>
            <a:r>
              <a:rPr lang="zh-CN" altLang="en-US" sz="2000" dirty="0">
                <a:solidFill>
                  <a:schemeClr val="tx1">
                    <a:lumMod val="85000"/>
                    <a:lumOff val="15000"/>
                  </a:schemeClr>
                </a:solidFill>
                <a:latin typeface="微软雅黑" pitchFamily="34" charset="-122"/>
                <a:ea typeface="微软雅黑" pitchFamily="34" charset="-122"/>
              </a:rPr>
              <a:t>放在消息体（</a:t>
            </a:r>
            <a:r>
              <a:rPr lang="en" altLang="zh-CN" sz="2000" dirty="0">
                <a:solidFill>
                  <a:schemeClr val="tx1">
                    <a:lumMod val="85000"/>
                    <a:lumOff val="15000"/>
                  </a:schemeClr>
                </a:solidFill>
                <a:latin typeface="微软雅黑" pitchFamily="34" charset="-122"/>
                <a:ea typeface="微软雅黑" pitchFamily="34" charset="-122"/>
              </a:rPr>
              <a:t>body</a:t>
            </a:r>
            <a:r>
              <a:rPr lang="zh-CN" altLang="en" sz="2000"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中</a:t>
            </a:r>
            <a:endParaRPr lang="en-US" altLang="zh-CN" sz="2000" dirty="0">
              <a:solidFill>
                <a:schemeClr val="tx1">
                  <a:lumMod val="85000"/>
                  <a:lumOff val="15000"/>
                </a:schemeClr>
              </a:solidFill>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消息头</a:t>
            </a:r>
            <a:endParaRPr lang="en-US" altLang="zh-CN" sz="2000" dirty="0">
              <a:solidFill>
                <a:schemeClr val="tx1">
                  <a:lumMod val="85000"/>
                  <a:lumOff val="15000"/>
                </a:schemeClr>
              </a:solidFill>
              <a:latin typeface="微软雅黑" pitchFamily="34" charset="-122"/>
              <a:ea typeface="微软雅黑" pitchFamily="34" charset="-122"/>
            </a:endParaRPr>
          </a:p>
          <a:p>
            <a:pPr lvl="2">
              <a:lnSpc>
                <a:spcPct val="150000"/>
              </a:lnSpc>
            </a:pPr>
            <a:r>
              <a:rPr lang="en-US" altLang="zh-CN" sz="2000" dirty="0" err="1">
                <a:solidFill>
                  <a:schemeClr val="tx1">
                    <a:lumMod val="85000"/>
                    <a:lumOff val="15000"/>
                  </a:schemeClr>
                </a:solidFill>
                <a:latin typeface="微软雅黑" pitchFamily="34" charset="-122"/>
                <a:ea typeface="微软雅黑" pitchFamily="34" charset="-122"/>
              </a:rPr>
              <a:t>st</a:t>
            </a:r>
            <a:r>
              <a:rPr lang="en-US" altLang="zh-CN" sz="2000" dirty="0">
                <a:solidFill>
                  <a:schemeClr val="tx1">
                    <a:lumMod val="85000"/>
                    <a:lumOff val="15000"/>
                  </a:schemeClr>
                </a:solidFill>
                <a:latin typeface="微软雅黑" pitchFamily="34" charset="-122"/>
                <a:ea typeface="微软雅黑" pitchFamily="34" charset="-122"/>
              </a:rPr>
              <a:t> : </a:t>
            </a:r>
            <a:r>
              <a:rPr lang="zh-CN" altLang="en-US" sz="2000" dirty="0">
                <a:solidFill>
                  <a:schemeClr val="tx1">
                    <a:lumMod val="85000"/>
                    <a:lumOff val="15000"/>
                  </a:schemeClr>
                </a:solidFill>
                <a:latin typeface="微软雅黑" pitchFamily="34" charset="-122"/>
                <a:ea typeface="微软雅黑" pitchFamily="34" charset="-122"/>
              </a:rPr>
              <a:t>消息体序列化类型</a:t>
            </a:r>
          </a:p>
          <a:p>
            <a:pPr lvl="2">
              <a:lnSpc>
                <a:spcPct val="150000"/>
              </a:lnSpc>
            </a:pPr>
            <a:r>
              <a:rPr lang="en-US" altLang="zh-CN" sz="2000" dirty="0" err="1">
                <a:solidFill>
                  <a:schemeClr val="tx1">
                    <a:lumMod val="85000"/>
                    <a:lumOff val="15000"/>
                  </a:schemeClr>
                </a:solidFill>
                <a:latin typeface="微软雅黑" pitchFamily="34" charset="-122"/>
                <a:ea typeface="微软雅黑" pitchFamily="34" charset="-122"/>
              </a:rPr>
              <a:t>hb</a:t>
            </a:r>
            <a:r>
              <a:rPr lang="en-US" altLang="zh-CN" sz="2000" dirty="0">
                <a:solidFill>
                  <a:schemeClr val="tx1">
                    <a:lumMod val="85000"/>
                    <a:lumOff val="15000"/>
                  </a:schemeClr>
                </a:solidFill>
                <a:latin typeface="微软雅黑" pitchFamily="34" charset="-122"/>
                <a:ea typeface="微软雅黑" pitchFamily="34" charset="-122"/>
              </a:rPr>
              <a:t> : </a:t>
            </a:r>
            <a:r>
              <a:rPr lang="zh-CN" altLang="en-US" sz="2000" dirty="0">
                <a:solidFill>
                  <a:schemeClr val="tx1">
                    <a:lumMod val="85000"/>
                    <a:lumOff val="15000"/>
                  </a:schemeClr>
                </a:solidFill>
                <a:latin typeface="微软雅黑" pitchFamily="34" charset="-122"/>
                <a:ea typeface="微软雅黑" pitchFamily="34" charset="-122"/>
              </a:rPr>
              <a:t>心跳消息标记，</a:t>
            </a:r>
            <a:endParaRPr lang="en-US" altLang="zh-CN" sz="2000" dirty="0">
              <a:solidFill>
                <a:schemeClr val="tx1">
                  <a:lumMod val="85000"/>
                  <a:lumOff val="15000"/>
                </a:schemeClr>
              </a:solidFill>
              <a:latin typeface="微软雅黑" pitchFamily="34" charset="-122"/>
              <a:ea typeface="微软雅黑" pitchFamily="34" charset="-122"/>
            </a:endParaRPr>
          </a:p>
          <a:p>
            <a:pPr lvl="2">
              <a:lnSpc>
                <a:spcPct val="150000"/>
              </a:lnSpc>
            </a:pPr>
            <a:r>
              <a:rPr lang="en-US" altLang="zh-CN" sz="2000" dirty="0">
                <a:solidFill>
                  <a:schemeClr val="tx1">
                    <a:lumMod val="85000"/>
                    <a:lumOff val="15000"/>
                  </a:schemeClr>
                </a:solidFill>
                <a:latin typeface="微软雅黑" pitchFamily="34" charset="-122"/>
                <a:ea typeface="微软雅黑" pitchFamily="34" charset="-122"/>
              </a:rPr>
              <a:t>ow : </a:t>
            </a:r>
            <a:r>
              <a:rPr lang="zh-CN" altLang="en-US" sz="2000" dirty="0">
                <a:solidFill>
                  <a:schemeClr val="tx1">
                    <a:lumMod val="85000"/>
                    <a:lumOff val="15000"/>
                  </a:schemeClr>
                </a:solidFill>
                <a:latin typeface="微软雅黑" pitchFamily="34" charset="-122"/>
                <a:ea typeface="微软雅黑" pitchFamily="34" charset="-122"/>
              </a:rPr>
              <a:t>单向消息标记，</a:t>
            </a:r>
          </a:p>
          <a:p>
            <a:pPr lvl="2">
              <a:lnSpc>
                <a:spcPct val="150000"/>
              </a:lnSpc>
            </a:pPr>
            <a:r>
              <a:rPr lang="en-US" altLang="zh-CN" sz="2000" dirty="0" err="1">
                <a:solidFill>
                  <a:schemeClr val="tx1">
                    <a:lumMod val="85000"/>
                    <a:lumOff val="15000"/>
                  </a:schemeClr>
                </a:solidFill>
                <a:latin typeface="微软雅黑" pitchFamily="34" charset="-122"/>
                <a:ea typeface="微软雅黑" pitchFamily="34" charset="-122"/>
              </a:rPr>
              <a:t>rp</a:t>
            </a:r>
            <a:r>
              <a:rPr lang="en-US" altLang="zh-CN" sz="2000" dirty="0">
                <a:solidFill>
                  <a:schemeClr val="tx1">
                    <a:lumMod val="85000"/>
                    <a:lumOff val="15000"/>
                  </a:schemeClr>
                </a:solidFill>
                <a:latin typeface="微软雅黑" pitchFamily="34" charset="-122"/>
                <a:ea typeface="微软雅黑" pitchFamily="34" charset="-122"/>
              </a:rPr>
              <a:t> : </a:t>
            </a:r>
            <a:r>
              <a:rPr lang="zh-CN" altLang="en-US" sz="2000" dirty="0">
                <a:solidFill>
                  <a:schemeClr val="tx1">
                    <a:lumMod val="85000"/>
                    <a:lumOff val="15000"/>
                  </a:schemeClr>
                </a:solidFill>
                <a:latin typeface="微软雅黑" pitchFamily="34" charset="-122"/>
                <a:ea typeface="微软雅黑" pitchFamily="34" charset="-122"/>
              </a:rPr>
              <a:t>响应消息标记</a:t>
            </a:r>
            <a:endParaRPr lang="en-US" altLang="zh-CN" sz="2000" dirty="0">
              <a:solidFill>
                <a:schemeClr val="tx1">
                  <a:lumMod val="85000"/>
                  <a:lumOff val="15000"/>
                </a:schemeClr>
              </a:solidFill>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消息体</a:t>
            </a:r>
            <a:endParaRPr lang="en-US" altLang="zh-CN" sz="2000" dirty="0">
              <a:solidFill>
                <a:schemeClr val="tx1">
                  <a:lumMod val="85000"/>
                  <a:lumOff val="15000"/>
                </a:schemeClr>
              </a:solidFill>
              <a:latin typeface="微软雅黑" pitchFamily="34" charset="-122"/>
              <a:ea typeface="微软雅黑" pitchFamily="34" charset="-122"/>
            </a:endParaRPr>
          </a:p>
          <a:p>
            <a:pPr lvl="1">
              <a:lnSpc>
                <a:spcPct val="150000"/>
              </a:lnSpc>
            </a:pPr>
            <a:r>
              <a:rPr lang="en-US" altLang="zh-CN" sz="2000" dirty="0">
                <a:solidFill>
                  <a:schemeClr val="tx1">
                    <a:lumMod val="85000"/>
                    <a:lumOff val="15000"/>
                  </a:schemeClr>
                </a:solidFill>
                <a:latin typeface="微软雅黑" pitchFamily="34" charset="-122"/>
                <a:ea typeface="微软雅黑" pitchFamily="34" charset="-122"/>
              </a:rPr>
              <a:t>	</a:t>
            </a:r>
            <a:r>
              <a:rPr lang="zh-CN" altLang="en-US" sz="2000" dirty="0">
                <a:solidFill>
                  <a:schemeClr val="tx1">
                    <a:lumMod val="85000"/>
                    <a:lumOff val="15000"/>
                  </a:schemeClr>
                </a:solidFill>
                <a:latin typeface="微软雅黑" pitchFamily="34" charset="-122"/>
                <a:ea typeface="微软雅黑" pitchFamily="34" charset="-122"/>
              </a:rPr>
              <a:t>采用序列化编码，如</a:t>
            </a:r>
            <a:r>
              <a:rPr lang="en" altLang="zh-CN" sz="2000" dirty="0">
                <a:solidFill>
                  <a:schemeClr val="tx1">
                    <a:lumMod val="85000"/>
                    <a:lumOff val="15000"/>
                  </a:schemeClr>
                </a:solidFill>
                <a:latin typeface="微软雅黑" pitchFamily="34" charset="-122"/>
                <a:ea typeface="微软雅黑" pitchFamily="34" charset="-122"/>
              </a:rPr>
              <a:t>json</a:t>
            </a:r>
            <a:r>
              <a:rPr lang="zh-CN" altLang="en-US" sz="2000" dirty="0">
                <a:solidFill>
                  <a:schemeClr val="tx1">
                    <a:lumMod val="85000"/>
                    <a:lumOff val="15000"/>
                  </a:schemeClr>
                </a:solidFill>
                <a:latin typeface="微软雅黑" pitchFamily="34" charset="-122"/>
                <a:ea typeface="微软雅黑" pitchFamily="34" charset="-122"/>
              </a:rPr>
              <a:t>、</a:t>
            </a:r>
            <a:r>
              <a:rPr lang="en" altLang="zh-CN" sz="2000" dirty="0">
                <a:solidFill>
                  <a:schemeClr val="tx1">
                    <a:lumMod val="85000"/>
                    <a:lumOff val="15000"/>
                  </a:schemeClr>
                </a:solidFill>
                <a:latin typeface="微软雅黑" pitchFamily="34" charset="-122"/>
                <a:ea typeface="微软雅黑" pitchFamily="34" charset="-122"/>
              </a:rPr>
              <a:t>binary</a:t>
            </a:r>
            <a:r>
              <a:rPr lang="zh-CN" altLang="en-US" sz="2000" dirty="0">
                <a:solidFill>
                  <a:schemeClr val="tx1">
                    <a:lumMod val="85000"/>
                    <a:lumOff val="15000"/>
                  </a:schemeClr>
                </a:solidFill>
                <a:latin typeface="微软雅黑" pitchFamily="34" charset="-122"/>
                <a:ea typeface="微软雅黑" pitchFamily="34" charset="-122"/>
              </a:rPr>
              <a:t>。</a:t>
            </a:r>
            <a:endParaRPr lang="en-US" altLang="zh-CN" sz="2000" dirty="0">
              <a:solidFill>
                <a:schemeClr val="tx1">
                  <a:lumMod val="85000"/>
                  <a:lumOff val="15000"/>
                </a:schemeClr>
              </a:solidFill>
              <a:latin typeface="微软雅黑" pitchFamily="34" charset="-122"/>
              <a:ea typeface="微软雅黑" pitchFamily="34" charset="-122"/>
            </a:endParaRPr>
          </a:p>
          <a:p>
            <a:pPr marL="800100" lvl="1" indent="-342900">
              <a:lnSpc>
                <a:spcPct val="150000"/>
              </a:lnSpc>
              <a:buFont typeface="Wingdings" pitchFamily="2" charset="2"/>
              <a:buChar char="l"/>
            </a:pPr>
            <a:endParaRPr lang="en-US" altLang="zh-CN" sz="2000" dirty="0">
              <a:solidFill>
                <a:schemeClr val="tx1">
                  <a:lumMod val="85000"/>
                  <a:lumOff val="15000"/>
                </a:schemeClr>
              </a:solidFill>
              <a:latin typeface="微软雅黑" pitchFamily="34" charset="-122"/>
              <a:ea typeface="微软雅黑" pitchFamily="34" charset="-122"/>
            </a:endParaRPr>
          </a:p>
          <a:p>
            <a:pPr marL="800100" lvl="1" indent="-342900">
              <a:lnSpc>
                <a:spcPct val="150000"/>
              </a:lnSpc>
              <a:buFont typeface="Wingdings" pitchFamily="2" charset="2"/>
              <a:buChar char="l"/>
            </a:pP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2.</a:t>
            </a:r>
            <a:r>
              <a:rPr lang="zh-CN" altLang="en-US" sz="3200" b="1" dirty="0">
                <a:latin typeface="Microsoft YaHei" panose="020B0503020204020204" pitchFamily="34" charset="-122"/>
                <a:ea typeface="Microsoft YaHei" panose="020B0503020204020204" pitchFamily="34" charset="-122"/>
              </a:rPr>
              <a:t> 深入篇</a:t>
            </a:r>
          </a:p>
        </p:txBody>
      </p:sp>
      <p:sp>
        <p:nvSpPr>
          <p:cNvPr id="33" name="平行四边形 32">
            <a:extLst>
              <a:ext uri="{FF2B5EF4-FFF2-40B4-BE49-F238E27FC236}">
                <a16:creationId xmlns:a16="http://schemas.microsoft.com/office/drawing/2014/main" id="{85A46389-ED1A-F047-81F7-B02B63559D72}"/>
              </a:ext>
            </a:extLst>
          </p:cNvPr>
          <p:cNvSpPr/>
          <p:nvPr/>
        </p:nvSpPr>
        <p:spPr>
          <a:xfrm>
            <a:off x="36337" y="895996"/>
            <a:ext cx="2840678"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2.2</a:t>
            </a:r>
            <a:r>
              <a:rPr kumimoji="1" lang="zh-CN" altLang="en-US" sz="2400" b="1" dirty="0"/>
              <a:t> 核心技术</a:t>
            </a:r>
            <a:r>
              <a:rPr kumimoji="1" lang="en-US" altLang="zh-CN" sz="2400" b="1" dirty="0"/>
              <a:t>(</a:t>
            </a:r>
            <a:r>
              <a:rPr kumimoji="1" lang="zh-CN" altLang="en-US" sz="2400" b="1" dirty="0"/>
              <a:t>续</a:t>
            </a:r>
            <a:r>
              <a:rPr kumimoji="1" lang="en-US" altLang="zh-CN" sz="2400" b="1" dirty="0"/>
              <a:t>)</a:t>
            </a:r>
            <a:endParaRPr kumimoji="1" lang="zh-CN" altLang="en-US" sz="2400" b="1" dirty="0"/>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pic>
        <p:nvPicPr>
          <p:cNvPr id="2" name="图片 1">
            <a:extLst>
              <a:ext uri="{FF2B5EF4-FFF2-40B4-BE49-F238E27FC236}">
                <a16:creationId xmlns:a16="http://schemas.microsoft.com/office/drawing/2014/main" id="{83A5F76C-DD59-B04C-8C30-F654EAC5774D}"/>
              </a:ext>
            </a:extLst>
          </p:cNvPr>
          <p:cNvPicPr>
            <a:picLocks noChangeAspect="1"/>
          </p:cNvPicPr>
          <p:nvPr/>
        </p:nvPicPr>
        <p:blipFill>
          <a:blip r:embed="rId3"/>
          <a:stretch>
            <a:fillRect/>
          </a:stretch>
        </p:blipFill>
        <p:spPr>
          <a:xfrm>
            <a:off x="5150314" y="2431553"/>
            <a:ext cx="6718300" cy="2971800"/>
          </a:xfrm>
          <a:prstGeom prst="rect">
            <a:avLst/>
          </a:prstGeom>
        </p:spPr>
      </p:pic>
    </p:spTree>
    <p:extLst>
      <p:ext uri="{BB962C8B-B14F-4D97-AF65-F5344CB8AC3E}">
        <p14:creationId xmlns:p14="http://schemas.microsoft.com/office/powerpoint/2010/main" val="14739096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reeform 6">
            <a:extLst>
              <a:ext uri="{FF2B5EF4-FFF2-40B4-BE49-F238E27FC236}">
                <a16:creationId xmlns:a16="http://schemas.microsoft.com/office/drawing/2014/main" id="{A3F398A5-C2FD-4FE4-9634-DEF55A8C7B31}"/>
              </a:ext>
            </a:extLst>
          </p:cNvPr>
          <p:cNvSpPr>
            <a:spLocks noEditPoints="1"/>
          </p:cNvSpPr>
          <p:nvPr/>
        </p:nvSpPr>
        <p:spPr bwMode="auto">
          <a:xfrm>
            <a:off x="3176" y="-38100"/>
            <a:ext cx="2411413" cy="2803526"/>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moveTo>
                  <a:pt x="771" y="0"/>
                </a:moveTo>
                <a:lnTo>
                  <a:pt x="0" y="441"/>
                </a:lnTo>
                <a:lnTo>
                  <a:pt x="0" y="1325"/>
                </a:lnTo>
                <a:lnTo>
                  <a:pt x="771" y="1766"/>
                </a:lnTo>
                <a:lnTo>
                  <a:pt x="1519" y="1325"/>
                </a:lnTo>
                <a:lnTo>
                  <a:pt x="1519" y="441"/>
                </a:lnTo>
                <a:lnTo>
                  <a:pt x="7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矩形 4">
            <a:extLst>
              <a:ext uri="{FF2B5EF4-FFF2-40B4-BE49-F238E27FC236}">
                <a16:creationId xmlns:a16="http://schemas.microsoft.com/office/drawing/2014/main" id="{875BB588-7854-4396-AC4E-7A8A4989C04C}"/>
              </a:ext>
            </a:extLst>
          </p:cNvPr>
          <p:cNvSpPr/>
          <p:nvPr/>
        </p:nvSpPr>
        <p:spPr>
          <a:xfrm>
            <a:off x="-16542" y="-12528"/>
            <a:ext cx="12225084" cy="2800591"/>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5">
            <a:extLst>
              <a:ext uri="{FF2B5EF4-FFF2-40B4-BE49-F238E27FC236}">
                <a16:creationId xmlns:a16="http://schemas.microsoft.com/office/drawing/2014/main" id="{BE46CB92-D345-4D66-BEC6-831467EB5A6E}"/>
              </a:ext>
            </a:extLst>
          </p:cNvPr>
          <p:cNvSpPr>
            <a:spLocks noEditPoints="1"/>
          </p:cNvSpPr>
          <p:nvPr/>
        </p:nvSpPr>
        <p:spPr bwMode="auto">
          <a:xfrm>
            <a:off x="5240266" y="243699"/>
            <a:ext cx="1711468" cy="1989765"/>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close/>
                <a:moveTo>
                  <a:pt x="771" y="0"/>
                </a:moveTo>
                <a:lnTo>
                  <a:pt x="0" y="441"/>
                </a:lnTo>
                <a:lnTo>
                  <a:pt x="0" y="1325"/>
                </a:lnTo>
                <a:lnTo>
                  <a:pt x="771" y="1766"/>
                </a:lnTo>
                <a:lnTo>
                  <a:pt x="1519" y="1325"/>
                </a:lnTo>
                <a:lnTo>
                  <a:pt x="1519" y="441"/>
                </a:lnTo>
                <a:lnTo>
                  <a:pt x="771"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文本框 6">
            <a:extLst>
              <a:ext uri="{FF2B5EF4-FFF2-40B4-BE49-F238E27FC236}">
                <a16:creationId xmlns:a16="http://schemas.microsoft.com/office/drawing/2014/main" id="{05EDD13B-6CB1-4A5F-A7BA-575D580A300F}"/>
              </a:ext>
            </a:extLst>
          </p:cNvPr>
          <p:cNvSpPr txBox="1"/>
          <p:nvPr/>
        </p:nvSpPr>
        <p:spPr>
          <a:xfrm>
            <a:off x="5194343" y="1451364"/>
            <a:ext cx="1803314" cy="584775"/>
          </a:xfrm>
          <a:prstGeom prst="rect">
            <a:avLst/>
          </a:prstGeom>
          <a:solidFill>
            <a:srgbClr val="303C41"/>
          </a:solidFill>
        </p:spPr>
        <p:txBody>
          <a:bodyPr wrap="none" rtlCol="0">
            <a:spAutoFit/>
          </a:bodyPr>
          <a:lstStyle/>
          <a:p>
            <a:pPr algn="ctr"/>
            <a:r>
              <a:rPr lang="en-US" altLang="zh-CN" sz="3200" dirty="0">
                <a:solidFill>
                  <a:schemeClr val="bg1"/>
                </a:solidFill>
              </a:rPr>
              <a:t>CONTENT</a:t>
            </a:r>
            <a:endParaRPr lang="zh-CN" altLang="en-US" sz="3200" dirty="0">
              <a:solidFill>
                <a:schemeClr val="bg1"/>
              </a:solidFill>
            </a:endParaRPr>
          </a:p>
        </p:txBody>
      </p:sp>
      <p:sp>
        <p:nvSpPr>
          <p:cNvPr id="8" name="文本框 7">
            <a:extLst>
              <a:ext uri="{FF2B5EF4-FFF2-40B4-BE49-F238E27FC236}">
                <a16:creationId xmlns:a16="http://schemas.microsoft.com/office/drawing/2014/main" id="{8EB0E921-8FD0-4D70-9E12-AE88BF7DF1A9}"/>
              </a:ext>
            </a:extLst>
          </p:cNvPr>
          <p:cNvSpPr txBox="1"/>
          <p:nvPr/>
        </p:nvSpPr>
        <p:spPr>
          <a:xfrm>
            <a:off x="5490706" y="747122"/>
            <a:ext cx="1210588" cy="707886"/>
          </a:xfrm>
          <a:prstGeom prst="rect">
            <a:avLst/>
          </a:prstGeom>
          <a:noFill/>
        </p:spPr>
        <p:txBody>
          <a:bodyPr wrap="none"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目录</a:t>
            </a:r>
          </a:p>
        </p:txBody>
      </p:sp>
      <p:sp>
        <p:nvSpPr>
          <p:cNvPr id="9" name="椭圆 8">
            <a:extLst>
              <a:ext uri="{FF2B5EF4-FFF2-40B4-BE49-F238E27FC236}">
                <a16:creationId xmlns:a16="http://schemas.microsoft.com/office/drawing/2014/main" id="{8F97F338-0ECA-4295-9316-814ACE23C7DA}"/>
              </a:ext>
            </a:extLst>
          </p:cNvPr>
          <p:cNvSpPr/>
          <p:nvPr/>
        </p:nvSpPr>
        <p:spPr>
          <a:xfrm>
            <a:off x="6718532" y="3357075"/>
            <a:ext cx="555965" cy="555965"/>
          </a:xfrm>
          <a:prstGeom prst="ellipse">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Impact" panose="020B0806030902050204" pitchFamily="34" charset="0"/>
              </a:rPr>
              <a:t>2</a:t>
            </a:r>
            <a:endParaRPr lang="zh-CN" altLang="en-US" sz="2400" dirty="0">
              <a:latin typeface="Impact" panose="020B0806030902050204" pitchFamily="34" charset="0"/>
            </a:endParaRPr>
          </a:p>
        </p:txBody>
      </p:sp>
      <p:sp>
        <p:nvSpPr>
          <p:cNvPr id="10" name="椭圆 9">
            <a:extLst>
              <a:ext uri="{FF2B5EF4-FFF2-40B4-BE49-F238E27FC236}">
                <a16:creationId xmlns:a16="http://schemas.microsoft.com/office/drawing/2014/main" id="{8C656D78-511B-46DE-A6D9-7D8F5905D912}"/>
              </a:ext>
            </a:extLst>
          </p:cNvPr>
          <p:cNvSpPr/>
          <p:nvPr/>
        </p:nvSpPr>
        <p:spPr>
          <a:xfrm>
            <a:off x="6718532" y="4932386"/>
            <a:ext cx="555965" cy="555965"/>
          </a:xfrm>
          <a:prstGeom prst="ellipse">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Impact" panose="020B0806030902050204" pitchFamily="34" charset="0"/>
              </a:rPr>
              <a:t>4</a:t>
            </a:r>
            <a:endParaRPr lang="zh-CN" altLang="en-US" sz="2400" dirty="0">
              <a:latin typeface="Impact" panose="020B0806030902050204" pitchFamily="34" charset="0"/>
            </a:endParaRPr>
          </a:p>
        </p:txBody>
      </p:sp>
      <p:sp>
        <p:nvSpPr>
          <p:cNvPr id="11" name="椭圆 10">
            <a:extLst>
              <a:ext uri="{FF2B5EF4-FFF2-40B4-BE49-F238E27FC236}">
                <a16:creationId xmlns:a16="http://schemas.microsoft.com/office/drawing/2014/main" id="{A0BB8FB0-F4C5-4BCC-B455-5E83DAB0E1D8}"/>
              </a:ext>
            </a:extLst>
          </p:cNvPr>
          <p:cNvSpPr/>
          <p:nvPr/>
        </p:nvSpPr>
        <p:spPr>
          <a:xfrm>
            <a:off x="2095669" y="3357075"/>
            <a:ext cx="555965" cy="555965"/>
          </a:xfrm>
          <a:prstGeom prst="ellipse">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Impact" panose="020B0806030902050204" pitchFamily="34" charset="0"/>
              </a:rPr>
              <a:t>1</a:t>
            </a:r>
            <a:endParaRPr lang="zh-CN" altLang="en-US" sz="2400" dirty="0">
              <a:latin typeface="Impact" panose="020B0806030902050204" pitchFamily="34" charset="0"/>
            </a:endParaRPr>
          </a:p>
        </p:txBody>
      </p:sp>
      <p:sp>
        <p:nvSpPr>
          <p:cNvPr id="12" name="椭圆 11">
            <a:extLst>
              <a:ext uri="{FF2B5EF4-FFF2-40B4-BE49-F238E27FC236}">
                <a16:creationId xmlns:a16="http://schemas.microsoft.com/office/drawing/2014/main" id="{73EFC492-A525-40C1-A111-56D1BD978C18}"/>
              </a:ext>
            </a:extLst>
          </p:cNvPr>
          <p:cNvSpPr/>
          <p:nvPr/>
        </p:nvSpPr>
        <p:spPr>
          <a:xfrm>
            <a:off x="2095669" y="4932386"/>
            <a:ext cx="555965" cy="555965"/>
          </a:xfrm>
          <a:prstGeom prst="ellipse">
            <a:avLst/>
          </a:prstGeom>
          <a:solidFill>
            <a:srgbClr val="2228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Impact" panose="020B0806030902050204" pitchFamily="34" charset="0"/>
              </a:rPr>
              <a:t>3</a:t>
            </a:r>
            <a:endParaRPr lang="zh-CN" altLang="en-US" sz="2400" dirty="0">
              <a:latin typeface="Impact" panose="020B0806030902050204" pitchFamily="34" charset="0"/>
            </a:endParaRPr>
          </a:p>
        </p:txBody>
      </p:sp>
      <p:sp>
        <p:nvSpPr>
          <p:cNvPr id="13" name="文本框 12">
            <a:extLst>
              <a:ext uri="{FF2B5EF4-FFF2-40B4-BE49-F238E27FC236}">
                <a16:creationId xmlns:a16="http://schemas.microsoft.com/office/drawing/2014/main" id="{6D2946AD-80B2-4879-8470-5256FCA8C27E}"/>
              </a:ext>
            </a:extLst>
          </p:cNvPr>
          <p:cNvSpPr txBox="1"/>
          <p:nvPr/>
        </p:nvSpPr>
        <p:spPr>
          <a:xfrm>
            <a:off x="2714390" y="3210296"/>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基础篇</a:t>
            </a:r>
          </a:p>
        </p:txBody>
      </p:sp>
      <p:sp>
        <p:nvSpPr>
          <p:cNvPr id="14" name="文本框 13">
            <a:extLst>
              <a:ext uri="{FF2B5EF4-FFF2-40B4-BE49-F238E27FC236}">
                <a16:creationId xmlns:a16="http://schemas.microsoft.com/office/drawing/2014/main" id="{4D5E5A7A-37F0-4CF1-969D-1A21815E8C48}"/>
              </a:ext>
            </a:extLst>
          </p:cNvPr>
          <p:cNvSpPr txBox="1"/>
          <p:nvPr/>
        </p:nvSpPr>
        <p:spPr>
          <a:xfrm>
            <a:off x="2714390" y="3671961"/>
            <a:ext cx="1970814" cy="338554"/>
          </a:xfrm>
          <a:prstGeom prst="rect">
            <a:avLst/>
          </a:prstGeom>
          <a:noFill/>
        </p:spPr>
        <p:txBody>
          <a:bodyPr wrap="square" rtlCol="0">
            <a:spAutoFit/>
          </a:body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rPr>
              <a:t>概念、基本原理</a:t>
            </a:r>
          </a:p>
        </p:txBody>
      </p:sp>
      <p:sp>
        <p:nvSpPr>
          <p:cNvPr id="15" name="文本框 14">
            <a:extLst>
              <a:ext uri="{FF2B5EF4-FFF2-40B4-BE49-F238E27FC236}">
                <a16:creationId xmlns:a16="http://schemas.microsoft.com/office/drawing/2014/main" id="{9937FE2D-7405-4699-89C7-A99EF024D7F1}"/>
              </a:ext>
            </a:extLst>
          </p:cNvPr>
          <p:cNvSpPr txBox="1"/>
          <p:nvPr/>
        </p:nvSpPr>
        <p:spPr>
          <a:xfrm>
            <a:off x="2686000" y="4828581"/>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应用篇</a:t>
            </a:r>
          </a:p>
        </p:txBody>
      </p:sp>
      <p:sp>
        <p:nvSpPr>
          <p:cNvPr id="16" name="文本框 15">
            <a:extLst>
              <a:ext uri="{FF2B5EF4-FFF2-40B4-BE49-F238E27FC236}">
                <a16:creationId xmlns:a16="http://schemas.microsoft.com/office/drawing/2014/main" id="{A9DB807D-710D-464D-86AA-D1ED4D7CA1F1}"/>
              </a:ext>
            </a:extLst>
          </p:cNvPr>
          <p:cNvSpPr txBox="1"/>
          <p:nvPr/>
        </p:nvSpPr>
        <p:spPr>
          <a:xfrm>
            <a:off x="2714390" y="5290246"/>
            <a:ext cx="2068625" cy="338554"/>
          </a:xfrm>
          <a:prstGeom prst="rect">
            <a:avLst/>
          </a:prstGeom>
          <a:noFill/>
        </p:spPr>
        <p:txBody>
          <a:bodyPr wrap="square" rtlCol="0">
            <a:spAutoFit/>
          </a:bodyPr>
          <a:lstStyle/>
          <a:p>
            <a:r>
              <a:rPr lang="en-US" altLang="zh-CN" sz="1600" dirty="0">
                <a:solidFill>
                  <a:schemeClr val="bg1">
                    <a:lumMod val="50000"/>
                  </a:schemeClr>
                </a:solidFill>
                <a:latin typeface="微软雅黑" panose="020B0503020204020204" pitchFamily="34" charset="-122"/>
                <a:ea typeface="微软雅黑" panose="020B0503020204020204" pitchFamily="34" charset="-122"/>
              </a:rPr>
              <a:t>RPC</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框架比较、选择</a:t>
            </a:r>
          </a:p>
        </p:txBody>
      </p:sp>
      <p:sp>
        <p:nvSpPr>
          <p:cNvPr id="17" name="文本框 16">
            <a:extLst>
              <a:ext uri="{FF2B5EF4-FFF2-40B4-BE49-F238E27FC236}">
                <a16:creationId xmlns:a16="http://schemas.microsoft.com/office/drawing/2014/main" id="{7FD188D4-EE5C-4EF1-AA89-989C475A88E7}"/>
              </a:ext>
            </a:extLst>
          </p:cNvPr>
          <p:cNvSpPr txBox="1"/>
          <p:nvPr/>
        </p:nvSpPr>
        <p:spPr>
          <a:xfrm>
            <a:off x="7308517" y="3210296"/>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深入篇</a:t>
            </a:r>
          </a:p>
        </p:txBody>
      </p:sp>
      <p:sp>
        <p:nvSpPr>
          <p:cNvPr id="18" name="文本框 17">
            <a:extLst>
              <a:ext uri="{FF2B5EF4-FFF2-40B4-BE49-F238E27FC236}">
                <a16:creationId xmlns:a16="http://schemas.microsoft.com/office/drawing/2014/main" id="{B206CD6B-3390-401A-9722-4EDB936AEC61}"/>
              </a:ext>
            </a:extLst>
          </p:cNvPr>
          <p:cNvSpPr txBox="1"/>
          <p:nvPr/>
        </p:nvSpPr>
        <p:spPr>
          <a:xfrm>
            <a:off x="7308518" y="3671961"/>
            <a:ext cx="2072874" cy="338554"/>
          </a:xfrm>
          <a:prstGeom prst="rect">
            <a:avLst/>
          </a:prstGeom>
          <a:noFill/>
        </p:spPr>
        <p:txBody>
          <a:bodyPr wrap="square" rtlCol="0">
            <a:spAutoFit/>
          </a:body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rPr>
              <a:t>实现原理、核心技术</a:t>
            </a:r>
          </a:p>
        </p:txBody>
      </p:sp>
      <p:sp>
        <p:nvSpPr>
          <p:cNvPr id="19" name="文本框 18">
            <a:extLst>
              <a:ext uri="{FF2B5EF4-FFF2-40B4-BE49-F238E27FC236}">
                <a16:creationId xmlns:a16="http://schemas.microsoft.com/office/drawing/2014/main" id="{534F2B81-D795-446F-91E9-358C84F63A5D}"/>
              </a:ext>
            </a:extLst>
          </p:cNvPr>
          <p:cNvSpPr txBox="1"/>
          <p:nvPr/>
        </p:nvSpPr>
        <p:spPr>
          <a:xfrm>
            <a:off x="7308517" y="4828581"/>
            <a:ext cx="974947" cy="461665"/>
          </a:xfrm>
          <a:prstGeom prst="rect">
            <a:avLst/>
          </a:prstGeom>
          <a:noFill/>
        </p:spPr>
        <p:txBody>
          <a:bodyPr wrap="none" rtlCol="0">
            <a:spAutoFit/>
          </a:bodyPr>
          <a:lstStyle/>
          <a:p>
            <a:r>
              <a:rPr lang="en-US" altLang="zh-CN" sz="2400" dirty="0" err="1">
                <a:latin typeface="微软雅黑" panose="020B0503020204020204" pitchFamily="34" charset="-122"/>
                <a:ea typeface="微软雅黑" panose="020B0503020204020204" pitchFamily="34" charset="-122"/>
              </a:rPr>
              <a:t>gRPC</a:t>
            </a:r>
            <a:endParaRPr lang="zh-CN" altLang="en-US" sz="24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FFCA0BE0-033B-4153-904F-81904F987D51}"/>
              </a:ext>
            </a:extLst>
          </p:cNvPr>
          <p:cNvSpPr txBox="1"/>
          <p:nvPr/>
        </p:nvSpPr>
        <p:spPr>
          <a:xfrm>
            <a:off x="7308517" y="5290246"/>
            <a:ext cx="2204387" cy="338554"/>
          </a:xfrm>
          <a:prstGeom prst="rect">
            <a:avLst/>
          </a:prstGeom>
          <a:noFill/>
        </p:spPr>
        <p:txBody>
          <a:bodyPr wrap="square" rtlCol="0">
            <a:spAutoFit/>
          </a:body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rPr>
              <a:t>简单介绍、使用</a:t>
            </a:r>
          </a:p>
        </p:txBody>
      </p:sp>
      <p:cxnSp>
        <p:nvCxnSpPr>
          <p:cNvPr id="21" name="直接连接符 20">
            <a:extLst>
              <a:ext uri="{FF2B5EF4-FFF2-40B4-BE49-F238E27FC236}">
                <a16:creationId xmlns:a16="http://schemas.microsoft.com/office/drawing/2014/main" id="{B65AD595-669B-48BA-816B-6872079B73C3}"/>
              </a:ext>
            </a:extLst>
          </p:cNvPr>
          <p:cNvCxnSpPr/>
          <p:nvPr/>
        </p:nvCxnSpPr>
        <p:spPr>
          <a:xfrm>
            <a:off x="0" y="2365829"/>
            <a:ext cx="510438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A501D26-A8B9-4593-A6B8-91C707FDEB89}"/>
              </a:ext>
            </a:extLst>
          </p:cNvPr>
          <p:cNvCxnSpPr/>
          <p:nvPr/>
        </p:nvCxnSpPr>
        <p:spPr>
          <a:xfrm>
            <a:off x="7101755" y="2356104"/>
            <a:ext cx="510438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4077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anim calcmode="lin" valueType="num">
                                      <p:cBhvr>
                                        <p:cTn id="33" dur="500" fill="hold"/>
                                        <p:tgtEl>
                                          <p:spTgt spid="21"/>
                                        </p:tgtEl>
                                        <p:attrNameLst>
                                          <p:attrName>ppt_x</p:attrName>
                                        </p:attrNameLst>
                                      </p:cBhvr>
                                      <p:tavLst>
                                        <p:tav tm="0">
                                          <p:val>
                                            <p:strVal val="#ppt_x"/>
                                          </p:val>
                                        </p:tav>
                                        <p:tav tm="100000">
                                          <p:val>
                                            <p:strVal val="#ppt_x"/>
                                          </p:val>
                                        </p:tav>
                                      </p:tavLst>
                                    </p:anim>
                                    <p:anim calcmode="lin" valueType="num">
                                      <p:cBhvr>
                                        <p:cTn id="34" dur="500" fill="hold"/>
                                        <p:tgtEl>
                                          <p:spTgt spid="21"/>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anim calcmode="lin" valueType="num">
                                      <p:cBhvr>
                                        <p:cTn id="38" dur="500" fill="hold"/>
                                        <p:tgtEl>
                                          <p:spTgt spid="22"/>
                                        </p:tgtEl>
                                        <p:attrNameLst>
                                          <p:attrName>ppt_x</p:attrName>
                                        </p:attrNameLst>
                                      </p:cBhvr>
                                      <p:tavLst>
                                        <p:tav tm="0">
                                          <p:val>
                                            <p:strVal val="#ppt_x"/>
                                          </p:val>
                                        </p:tav>
                                        <p:tav tm="100000">
                                          <p:val>
                                            <p:strVal val="#ppt_x"/>
                                          </p:val>
                                        </p:tav>
                                      </p:tavLst>
                                    </p:anim>
                                    <p:anim calcmode="lin" valueType="num">
                                      <p:cBhvr>
                                        <p:cTn id="39"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ppt_x"/>
                                          </p:val>
                                        </p:tav>
                                        <p:tav tm="100000">
                                          <p:val>
                                            <p:strVal val="#ppt_x"/>
                                          </p:val>
                                        </p:tav>
                                      </p:tavLst>
                                    </p:anim>
                                    <p:anim calcmode="lin" valueType="num">
                                      <p:cBhvr additive="base">
                                        <p:cTn id="49" dur="500" fill="hold"/>
                                        <p:tgtEl>
                                          <p:spTgt spid="10"/>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500" fill="hold"/>
                                        <p:tgtEl>
                                          <p:spTgt spid="11"/>
                                        </p:tgtEl>
                                        <p:attrNameLst>
                                          <p:attrName>ppt_x</p:attrName>
                                        </p:attrNameLst>
                                      </p:cBhvr>
                                      <p:tavLst>
                                        <p:tav tm="0">
                                          <p:val>
                                            <p:strVal val="#ppt_x"/>
                                          </p:val>
                                        </p:tav>
                                        <p:tav tm="100000">
                                          <p:val>
                                            <p:strVal val="#ppt_x"/>
                                          </p:val>
                                        </p:tav>
                                      </p:tavLst>
                                    </p:anim>
                                    <p:anim calcmode="lin" valueType="num">
                                      <p:cBhvr additive="base">
                                        <p:cTn id="53" dur="500" fill="hold"/>
                                        <p:tgtEl>
                                          <p:spTgt spid="11"/>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500" fill="hold"/>
                                        <p:tgtEl>
                                          <p:spTgt spid="12"/>
                                        </p:tgtEl>
                                        <p:attrNameLst>
                                          <p:attrName>ppt_x</p:attrName>
                                        </p:attrNameLst>
                                      </p:cBhvr>
                                      <p:tavLst>
                                        <p:tav tm="0">
                                          <p:val>
                                            <p:strVal val="#ppt_x"/>
                                          </p:val>
                                        </p:tav>
                                        <p:tav tm="100000">
                                          <p:val>
                                            <p:strVal val="#ppt_x"/>
                                          </p:val>
                                        </p:tav>
                                      </p:tavLst>
                                    </p:anim>
                                    <p:anim calcmode="lin" valueType="num">
                                      <p:cBhvr additive="base">
                                        <p:cTn id="57" dur="500" fill="hold"/>
                                        <p:tgtEl>
                                          <p:spTgt spid="12"/>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500" fill="hold"/>
                                        <p:tgtEl>
                                          <p:spTgt spid="13"/>
                                        </p:tgtEl>
                                        <p:attrNameLst>
                                          <p:attrName>ppt_x</p:attrName>
                                        </p:attrNameLst>
                                      </p:cBhvr>
                                      <p:tavLst>
                                        <p:tav tm="0">
                                          <p:val>
                                            <p:strVal val="#ppt_x"/>
                                          </p:val>
                                        </p:tav>
                                        <p:tav tm="100000">
                                          <p:val>
                                            <p:strVal val="#ppt_x"/>
                                          </p:val>
                                        </p:tav>
                                      </p:tavLst>
                                    </p:anim>
                                    <p:anim calcmode="lin" valueType="num">
                                      <p:cBhvr additive="base">
                                        <p:cTn id="61" dur="500" fill="hold"/>
                                        <p:tgtEl>
                                          <p:spTgt spid="13"/>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500" fill="hold"/>
                                        <p:tgtEl>
                                          <p:spTgt spid="14"/>
                                        </p:tgtEl>
                                        <p:attrNameLst>
                                          <p:attrName>ppt_x</p:attrName>
                                        </p:attrNameLst>
                                      </p:cBhvr>
                                      <p:tavLst>
                                        <p:tav tm="0">
                                          <p:val>
                                            <p:strVal val="#ppt_x"/>
                                          </p:val>
                                        </p:tav>
                                        <p:tav tm="100000">
                                          <p:val>
                                            <p:strVal val="#ppt_x"/>
                                          </p:val>
                                        </p:tav>
                                      </p:tavLst>
                                    </p:anim>
                                    <p:anim calcmode="lin" valueType="num">
                                      <p:cBhvr additive="base">
                                        <p:cTn id="65" dur="500" fill="hold"/>
                                        <p:tgtEl>
                                          <p:spTgt spid="14"/>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500" fill="hold"/>
                                        <p:tgtEl>
                                          <p:spTgt spid="15"/>
                                        </p:tgtEl>
                                        <p:attrNameLst>
                                          <p:attrName>ppt_x</p:attrName>
                                        </p:attrNameLst>
                                      </p:cBhvr>
                                      <p:tavLst>
                                        <p:tav tm="0">
                                          <p:val>
                                            <p:strVal val="#ppt_x"/>
                                          </p:val>
                                        </p:tav>
                                        <p:tav tm="100000">
                                          <p:val>
                                            <p:strVal val="#ppt_x"/>
                                          </p:val>
                                        </p:tav>
                                      </p:tavLst>
                                    </p:anim>
                                    <p:anim calcmode="lin" valueType="num">
                                      <p:cBhvr additive="base">
                                        <p:cTn id="69" dur="500" fill="hold"/>
                                        <p:tgtEl>
                                          <p:spTgt spid="15"/>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additive="base">
                                        <p:cTn id="72" dur="500" fill="hold"/>
                                        <p:tgtEl>
                                          <p:spTgt spid="16"/>
                                        </p:tgtEl>
                                        <p:attrNameLst>
                                          <p:attrName>ppt_x</p:attrName>
                                        </p:attrNameLst>
                                      </p:cBhvr>
                                      <p:tavLst>
                                        <p:tav tm="0">
                                          <p:val>
                                            <p:strVal val="#ppt_x"/>
                                          </p:val>
                                        </p:tav>
                                        <p:tav tm="100000">
                                          <p:val>
                                            <p:strVal val="#ppt_x"/>
                                          </p:val>
                                        </p:tav>
                                      </p:tavLst>
                                    </p:anim>
                                    <p:anim calcmode="lin" valueType="num">
                                      <p:cBhvr additive="base">
                                        <p:cTn id="73" dur="500" fill="hold"/>
                                        <p:tgtEl>
                                          <p:spTgt spid="16"/>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ppt_x"/>
                                          </p:val>
                                        </p:tav>
                                        <p:tav tm="100000">
                                          <p:val>
                                            <p:strVal val="#ppt_x"/>
                                          </p:val>
                                        </p:tav>
                                      </p:tavLst>
                                    </p:anim>
                                    <p:anim calcmode="lin" valueType="num">
                                      <p:cBhvr additive="base">
                                        <p:cTn id="77" dur="500" fill="hold"/>
                                        <p:tgtEl>
                                          <p:spTgt spid="17"/>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 calcmode="lin" valueType="num">
                                      <p:cBhvr additive="base">
                                        <p:cTn id="80" dur="500" fill="hold"/>
                                        <p:tgtEl>
                                          <p:spTgt spid="18"/>
                                        </p:tgtEl>
                                        <p:attrNameLst>
                                          <p:attrName>ppt_x</p:attrName>
                                        </p:attrNameLst>
                                      </p:cBhvr>
                                      <p:tavLst>
                                        <p:tav tm="0">
                                          <p:val>
                                            <p:strVal val="#ppt_x"/>
                                          </p:val>
                                        </p:tav>
                                        <p:tav tm="100000">
                                          <p:val>
                                            <p:strVal val="#ppt_x"/>
                                          </p:val>
                                        </p:tav>
                                      </p:tavLst>
                                    </p:anim>
                                    <p:anim calcmode="lin" valueType="num">
                                      <p:cBhvr additive="base">
                                        <p:cTn id="81" dur="500" fill="hold"/>
                                        <p:tgtEl>
                                          <p:spTgt spid="18"/>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additive="base">
                                        <p:cTn id="84" dur="500" fill="hold"/>
                                        <p:tgtEl>
                                          <p:spTgt spid="19"/>
                                        </p:tgtEl>
                                        <p:attrNameLst>
                                          <p:attrName>ppt_x</p:attrName>
                                        </p:attrNameLst>
                                      </p:cBhvr>
                                      <p:tavLst>
                                        <p:tav tm="0">
                                          <p:val>
                                            <p:strVal val="#ppt_x"/>
                                          </p:val>
                                        </p:tav>
                                        <p:tav tm="100000">
                                          <p:val>
                                            <p:strVal val="#ppt_x"/>
                                          </p:val>
                                        </p:tav>
                                      </p:tavLst>
                                    </p:anim>
                                    <p:anim calcmode="lin" valueType="num">
                                      <p:cBhvr additive="base">
                                        <p:cTn id="85" dur="500" fill="hold"/>
                                        <p:tgtEl>
                                          <p:spTgt spid="19"/>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20"/>
                                        </p:tgtEl>
                                        <p:attrNameLst>
                                          <p:attrName>style.visibility</p:attrName>
                                        </p:attrNameLst>
                                      </p:cBhvr>
                                      <p:to>
                                        <p:strVal val="visible"/>
                                      </p:to>
                                    </p:set>
                                    <p:anim calcmode="lin" valueType="num">
                                      <p:cBhvr additive="base">
                                        <p:cTn id="88" dur="500" fill="hold"/>
                                        <p:tgtEl>
                                          <p:spTgt spid="20"/>
                                        </p:tgtEl>
                                        <p:attrNameLst>
                                          <p:attrName>ppt_x</p:attrName>
                                        </p:attrNameLst>
                                      </p:cBhvr>
                                      <p:tavLst>
                                        <p:tav tm="0">
                                          <p:val>
                                            <p:strVal val="#ppt_x"/>
                                          </p:val>
                                        </p:tav>
                                        <p:tav tm="100000">
                                          <p:val>
                                            <p:strVal val="#ppt_x"/>
                                          </p:val>
                                        </p:tav>
                                      </p:tavLst>
                                    </p:anim>
                                    <p:anim calcmode="lin" valueType="num">
                                      <p:cBhvr additive="base">
                                        <p:cTn id="8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p:bldP spid="9" grpId="0" animBg="1"/>
      <p:bldP spid="10" grpId="0" animBg="1"/>
      <p:bldP spid="11" grpId="0" animBg="1"/>
      <p:bldP spid="12" grpId="0" animBg="1"/>
      <p:bldP spid="13" grpId="0"/>
      <p:bldP spid="14" grpId="0"/>
      <p:bldP spid="15" grpId="0"/>
      <p:bldP spid="16" grpId="0"/>
      <p:bldP spid="17" grpId="0"/>
      <p:bldP spid="18"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579298" y="1794225"/>
            <a:ext cx="8825462" cy="3269549"/>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3)</a:t>
            </a:r>
            <a:r>
              <a:rPr lang="zh-CN" altLang="en-US" sz="2000" b="1" dirty="0">
                <a:solidFill>
                  <a:schemeClr val="tx1">
                    <a:lumMod val="85000"/>
                    <a:lumOff val="15000"/>
                  </a:schemeClr>
                </a:solidFill>
                <a:latin typeface="微软雅黑" pitchFamily="34" charset="-122"/>
                <a:ea typeface="微软雅黑" pitchFamily="34" charset="-122"/>
              </a:rPr>
              <a:t> 协议编解码</a:t>
            </a:r>
            <a:r>
              <a:rPr lang="en-US" altLang="zh-CN" sz="2000" b="1" dirty="0">
                <a:solidFill>
                  <a:schemeClr val="tx1">
                    <a:lumMod val="85000"/>
                    <a:lumOff val="15000"/>
                  </a:schemeClr>
                </a:solidFill>
                <a:latin typeface="微软雅黑" pitchFamily="34" charset="-122"/>
                <a:ea typeface="微软雅黑" pitchFamily="34" charset="-122"/>
              </a:rPr>
              <a:t>(</a:t>
            </a:r>
            <a:r>
              <a:rPr lang="zh-CN" altLang="en-US" sz="2000" b="1" dirty="0">
                <a:solidFill>
                  <a:schemeClr val="tx1">
                    <a:lumMod val="85000"/>
                    <a:lumOff val="15000"/>
                  </a:schemeClr>
                </a:solidFill>
                <a:latin typeface="微软雅黑" pitchFamily="34" charset="-122"/>
                <a:ea typeface="微软雅黑" pitchFamily="34" charset="-122"/>
              </a:rPr>
              <a:t>续</a:t>
            </a:r>
            <a:r>
              <a:rPr lang="en-US" altLang="zh-CN" sz="2000" b="1" dirty="0">
                <a:solidFill>
                  <a:schemeClr val="tx1">
                    <a:lumMod val="85000"/>
                    <a:lumOff val="15000"/>
                  </a:schemeClr>
                </a:solidFill>
                <a:latin typeface="微软雅黑" pitchFamily="34" charset="-122"/>
                <a:ea typeface="微软雅黑" pitchFamily="34" charset="-122"/>
              </a:rPr>
              <a:t>)</a:t>
            </a:r>
          </a:p>
          <a:p>
            <a:pPr lvl="1">
              <a:lnSpc>
                <a:spcPct val="150000"/>
              </a:lnSpc>
            </a:pPr>
            <a:r>
              <a:rPr lang="zh-CN" altLang="en-US" sz="2000" dirty="0">
                <a:solidFill>
                  <a:schemeClr val="tx1">
                    <a:lumMod val="85000"/>
                    <a:lumOff val="15000"/>
                  </a:schemeClr>
                </a:solidFill>
                <a:latin typeface="微软雅黑" pitchFamily="34" charset="-122"/>
                <a:ea typeface="微软雅黑" pitchFamily="34" charset="-122"/>
              </a:rPr>
              <a:t>消息体的序列化：</a:t>
            </a:r>
            <a:endParaRPr lang="en-US" altLang="zh-CN" sz="2000" dirty="0">
              <a:solidFill>
                <a:schemeClr val="tx1">
                  <a:lumMod val="85000"/>
                  <a:lumOff val="15000"/>
                </a:schemeClr>
              </a:solidFill>
              <a:latin typeface="微软雅黑" pitchFamily="34" charset="-122"/>
              <a:ea typeface="微软雅黑" pitchFamily="34" charset="-122"/>
            </a:endParaRPr>
          </a:p>
          <a:p>
            <a:pPr marL="914400" lvl="1"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序列化和反序列化的</a:t>
            </a:r>
            <a:r>
              <a:rPr lang="zh-CN" altLang="en-US" sz="2000" b="1" dirty="0">
                <a:solidFill>
                  <a:schemeClr val="tx1">
                    <a:lumMod val="85000"/>
                    <a:lumOff val="15000"/>
                  </a:schemeClr>
                </a:solidFill>
                <a:latin typeface="微软雅黑" pitchFamily="34" charset="-122"/>
                <a:ea typeface="微软雅黑" pitchFamily="34" charset="-122"/>
              </a:rPr>
              <a:t>效率</a:t>
            </a:r>
            <a:r>
              <a:rPr lang="zh-CN" altLang="en-US" sz="2000" dirty="0">
                <a:solidFill>
                  <a:schemeClr val="tx1">
                    <a:lumMod val="85000"/>
                    <a:lumOff val="15000"/>
                  </a:schemeClr>
                </a:solidFill>
                <a:latin typeface="微软雅黑" pitchFamily="34" charset="-122"/>
                <a:ea typeface="微软雅黑" pitchFamily="34" charset="-122"/>
              </a:rPr>
              <a:t>，越快越好。</a:t>
            </a:r>
          </a:p>
          <a:p>
            <a:pPr marL="914400" lvl="1"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序列化后的字节</a:t>
            </a:r>
            <a:r>
              <a:rPr lang="zh-CN" altLang="en-US" sz="2000" b="1" dirty="0">
                <a:solidFill>
                  <a:schemeClr val="tx1">
                    <a:lumMod val="85000"/>
                    <a:lumOff val="15000"/>
                  </a:schemeClr>
                </a:solidFill>
                <a:latin typeface="微软雅黑" pitchFamily="34" charset="-122"/>
                <a:ea typeface="微软雅黑" pitchFamily="34" charset="-122"/>
              </a:rPr>
              <a:t>长度</a:t>
            </a:r>
            <a:r>
              <a:rPr lang="zh-CN" altLang="en-US" sz="2000" dirty="0">
                <a:solidFill>
                  <a:schemeClr val="tx1">
                    <a:lumMod val="85000"/>
                    <a:lumOff val="15000"/>
                  </a:schemeClr>
                </a:solidFill>
                <a:latin typeface="微软雅黑" pitchFamily="34" charset="-122"/>
                <a:ea typeface="微软雅黑" pitchFamily="34" charset="-122"/>
              </a:rPr>
              <a:t>，越小越好。</a:t>
            </a:r>
          </a:p>
          <a:p>
            <a:pPr marL="914400" lvl="1"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序列化和反序列化的</a:t>
            </a:r>
            <a:r>
              <a:rPr lang="zh-CN" altLang="en-US" sz="2000" b="1" dirty="0">
                <a:solidFill>
                  <a:schemeClr val="tx1">
                    <a:lumMod val="85000"/>
                    <a:lumOff val="15000"/>
                  </a:schemeClr>
                </a:solidFill>
                <a:latin typeface="微软雅黑" pitchFamily="34" charset="-122"/>
                <a:ea typeface="微软雅黑" pitchFamily="34" charset="-122"/>
              </a:rPr>
              <a:t>兼容性</a:t>
            </a:r>
            <a:r>
              <a:rPr lang="zh-CN" altLang="en-US" sz="2000" dirty="0">
                <a:solidFill>
                  <a:schemeClr val="tx1">
                    <a:lumMod val="85000"/>
                    <a:lumOff val="15000"/>
                  </a:schemeClr>
                </a:solidFill>
                <a:latin typeface="微软雅黑" pitchFamily="34" charset="-122"/>
                <a:ea typeface="微软雅黑" pitchFamily="34" charset="-122"/>
              </a:rPr>
              <a:t>，接口参数对象若增加了字段，是否兼容。</a:t>
            </a:r>
            <a:endParaRPr lang="en-US" altLang="zh-CN" sz="2000" dirty="0">
              <a:solidFill>
                <a:schemeClr val="tx1">
                  <a:lumMod val="85000"/>
                  <a:lumOff val="15000"/>
                </a:schemeClr>
              </a:solidFill>
              <a:latin typeface="微软雅黑" pitchFamily="34" charset="-122"/>
              <a:ea typeface="微软雅黑" pitchFamily="34" charset="-122"/>
            </a:endParaRPr>
          </a:p>
          <a:p>
            <a:pPr lvl="1">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lvl="1">
              <a:lnSpc>
                <a:spcPct val="150000"/>
              </a:lnSpc>
            </a:pPr>
            <a:r>
              <a:rPr lang="zh-CN" altLang="en-US" sz="2000" dirty="0">
                <a:solidFill>
                  <a:schemeClr val="tx1">
                    <a:lumMod val="85000"/>
                    <a:lumOff val="15000"/>
                  </a:schemeClr>
                </a:solidFill>
                <a:latin typeface="微软雅黑" pitchFamily="34" charset="-122"/>
                <a:ea typeface="微软雅黑" pitchFamily="34" charset="-122"/>
              </a:rPr>
              <a:t>由于应用场景的不同，不同框架会采用不同的编码格式</a:t>
            </a:r>
            <a:endParaRPr lang="en-US" altLang="zh-CN" sz="2000" dirty="0">
              <a:solidFill>
                <a:schemeClr val="tx1">
                  <a:lumMod val="85000"/>
                  <a:lumOff val="15000"/>
                </a:schemeClr>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2.</a:t>
            </a:r>
            <a:r>
              <a:rPr lang="zh-CN" altLang="en-US" sz="3200" b="1" dirty="0">
                <a:latin typeface="Microsoft YaHei" panose="020B0503020204020204" pitchFamily="34" charset="-122"/>
                <a:ea typeface="Microsoft YaHei" panose="020B0503020204020204" pitchFamily="34" charset="-122"/>
              </a:rPr>
              <a:t> 深入篇</a:t>
            </a:r>
          </a:p>
        </p:txBody>
      </p:sp>
      <p:sp>
        <p:nvSpPr>
          <p:cNvPr id="33" name="平行四边形 32">
            <a:extLst>
              <a:ext uri="{FF2B5EF4-FFF2-40B4-BE49-F238E27FC236}">
                <a16:creationId xmlns:a16="http://schemas.microsoft.com/office/drawing/2014/main" id="{85A46389-ED1A-F047-81F7-B02B63559D72}"/>
              </a:ext>
            </a:extLst>
          </p:cNvPr>
          <p:cNvSpPr/>
          <p:nvPr/>
        </p:nvSpPr>
        <p:spPr>
          <a:xfrm>
            <a:off x="36337" y="895996"/>
            <a:ext cx="2840678"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2.2</a:t>
            </a:r>
            <a:r>
              <a:rPr kumimoji="1" lang="zh-CN" altLang="en-US" sz="2400" b="1" dirty="0"/>
              <a:t> 核心技术</a:t>
            </a:r>
            <a:r>
              <a:rPr kumimoji="1" lang="en-US" altLang="zh-CN" sz="2400" b="1" dirty="0"/>
              <a:t>(</a:t>
            </a:r>
            <a:r>
              <a:rPr kumimoji="1" lang="zh-CN" altLang="en-US" sz="2400" b="1" dirty="0"/>
              <a:t>续</a:t>
            </a:r>
            <a:r>
              <a:rPr kumimoji="1" lang="en-US" altLang="zh-CN" sz="2400" b="1" dirty="0"/>
              <a:t>)</a:t>
            </a:r>
            <a:endParaRPr kumimoji="1" lang="zh-CN" altLang="en-US" sz="2400" b="1" dirty="0"/>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Tree>
    <p:extLst>
      <p:ext uri="{BB962C8B-B14F-4D97-AF65-F5344CB8AC3E}">
        <p14:creationId xmlns:p14="http://schemas.microsoft.com/office/powerpoint/2010/main" val="21593404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579298" y="1794225"/>
            <a:ext cx="8825462" cy="2807885"/>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4)</a:t>
            </a:r>
            <a:r>
              <a:rPr lang="zh-CN" altLang="en-US" sz="2000" b="1" dirty="0">
                <a:solidFill>
                  <a:schemeClr val="tx1">
                    <a:lumMod val="85000"/>
                    <a:lumOff val="15000"/>
                  </a:schemeClr>
                </a:solidFill>
                <a:latin typeface="微软雅黑" pitchFamily="34" charset="-122"/>
                <a:ea typeface="微软雅黑" pitchFamily="34" charset="-122"/>
              </a:rPr>
              <a:t> 通信</a:t>
            </a:r>
          </a:p>
          <a:p>
            <a:pPr marL="914400" lvl="1"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传输协议：</a:t>
            </a:r>
            <a:r>
              <a:rPr lang="en-US" altLang="zh-CN" sz="2000" dirty="0">
                <a:solidFill>
                  <a:schemeClr val="tx1">
                    <a:lumMod val="85000"/>
                    <a:lumOff val="15000"/>
                  </a:schemeClr>
                </a:solidFill>
                <a:latin typeface="微软雅黑" pitchFamily="34" charset="-122"/>
                <a:ea typeface="微软雅黑" pitchFamily="34" charset="-122"/>
              </a:rPr>
              <a:t>HTTP/TCP</a:t>
            </a:r>
          </a:p>
          <a:p>
            <a:pPr marL="914400" lvl="1"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消息</a:t>
            </a:r>
            <a:r>
              <a:rPr lang="en-US" altLang="zh-CN" sz="2000" dirty="0">
                <a:solidFill>
                  <a:schemeClr val="tx1">
                    <a:lumMod val="85000"/>
                    <a:lumOff val="15000"/>
                  </a:schemeClr>
                </a:solidFill>
                <a:latin typeface="微软雅黑" pitchFamily="34" charset="-122"/>
                <a:ea typeface="微软雅黑" pitchFamily="34" charset="-122"/>
              </a:rPr>
              <a:t>ID</a:t>
            </a:r>
            <a:r>
              <a:rPr lang="zh-CN" altLang="en-US" sz="2000" dirty="0">
                <a:solidFill>
                  <a:schemeClr val="tx1">
                    <a:lumMod val="85000"/>
                    <a:lumOff val="15000"/>
                  </a:schemeClr>
                </a:solidFill>
                <a:latin typeface="微软雅黑" pitchFamily="34" charset="-122"/>
                <a:ea typeface="微软雅黑" pitchFamily="34" charset="-122"/>
              </a:rPr>
              <a:t>：连接复用（多个消息共用一次传输）</a:t>
            </a:r>
            <a:endParaRPr lang="en-US" altLang="zh-CN" sz="2000" dirty="0">
              <a:solidFill>
                <a:schemeClr val="tx1">
                  <a:lumMod val="85000"/>
                  <a:lumOff val="15000"/>
                </a:schemeClr>
              </a:solidFill>
              <a:latin typeface="微软雅黑" pitchFamily="34" charset="-122"/>
              <a:ea typeface="微软雅黑" pitchFamily="34" charset="-122"/>
            </a:endParaRPr>
          </a:p>
          <a:p>
            <a:pPr marL="914400" lvl="1" indent="-457200">
              <a:lnSpc>
                <a:spcPct val="150000"/>
              </a:lnSpc>
              <a:buFont typeface="+mj-ea"/>
              <a:buAutoNum type="circleNumDbPlain"/>
            </a:pPr>
            <a:r>
              <a:rPr lang="en-US" altLang="zh-CN" sz="2000" dirty="0">
                <a:solidFill>
                  <a:schemeClr val="tx1">
                    <a:lumMod val="85000"/>
                    <a:lumOff val="15000"/>
                  </a:schemeClr>
                </a:solidFill>
                <a:latin typeface="微软雅黑" pitchFamily="34" charset="-122"/>
                <a:ea typeface="微软雅黑" pitchFamily="34" charset="-122"/>
              </a:rPr>
              <a:t>IO</a:t>
            </a:r>
            <a:r>
              <a:rPr lang="zh-CN" altLang="en-US" sz="2000" dirty="0">
                <a:solidFill>
                  <a:schemeClr val="tx1">
                    <a:lumMod val="85000"/>
                    <a:lumOff val="15000"/>
                  </a:schemeClr>
                </a:solidFill>
                <a:latin typeface="微软雅黑" pitchFamily="34" charset="-122"/>
                <a:ea typeface="微软雅黑" pitchFamily="34" charset="-122"/>
              </a:rPr>
              <a:t>方式：异步</a:t>
            </a:r>
            <a:endParaRPr lang="en-US" altLang="zh-CN" sz="2000" dirty="0">
              <a:solidFill>
                <a:schemeClr val="tx1">
                  <a:lumMod val="85000"/>
                  <a:lumOff val="15000"/>
                </a:schemeClr>
              </a:solidFill>
              <a:latin typeface="微软雅黑" pitchFamily="34" charset="-122"/>
              <a:ea typeface="微软雅黑" pitchFamily="34" charset="-122"/>
            </a:endParaRPr>
          </a:p>
          <a:p>
            <a:pPr marL="914400" lvl="1"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多连接：多个</a:t>
            </a:r>
            <a:r>
              <a:rPr lang="en-US" altLang="zh-CN" sz="2000" dirty="0">
                <a:solidFill>
                  <a:schemeClr val="tx1">
                    <a:lumMod val="85000"/>
                    <a:lumOff val="15000"/>
                  </a:schemeClr>
                </a:solidFill>
                <a:latin typeface="微软雅黑" pitchFamily="34" charset="-122"/>
                <a:ea typeface="微软雅黑" pitchFamily="34" charset="-122"/>
              </a:rPr>
              <a:t>TCP</a:t>
            </a:r>
            <a:r>
              <a:rPr lang="zh-CN" altLang="en-US" sz="2000" dirty="0">
                <a:solidFill>
                  <a:schemeClr val="tx1">
                    <a:lumMod val="85000"/>
                    <a:lumOff val="15000"/>
                  </a:schemeClr>
                </a:solidFill>
                <a:latin typeface="微软雅黑" pitchFamily="34" charset="-122"/>
                <a:ea typeface="微软雅黑" pitchFamily="34" charset="-122"/>
              </a:rPr>
              <a:t>长连接</a:t>
            </a:r>
            <a:endParaRPr lang="en-US" altLang="zh-CN" sz="2000" dirty="0">
              <a:solidFill>
                <a:schemeClr val="tx1">
                  <a:lumMod val="85000"/>
                  <a:lumOff val="15000"/>
                </a:schemeClr>
              </a:solidFill>
              <a:latin typeface="微软雅黑" pitchFamily="34" charset="-122"/>
              <a:ea typeface="微软雅黑" pitchFamily="34" charset="-122"/>
            </a:endParaRPr>
          </a:p>
          <a:p>
            <a:pPr marL="914400" lvl="1"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心跳：保持连接不中断</a:t>
            </a:r>
            <a:endParaRPr lang="en-US" altLang="zh-CN" sz="2000" dirty="0">
              <a:solidFill>
                <a:schemeClr val="tx1">
                  <a:lumMod val="85000"/>
                  <a:lumOff val="15000"/>
                </a:schemeClr>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2.</a:t>
            </a:r>
            <a:r>
              <a:rPr lang="zh-CN" altLang="en-US" sz="3200" b="1" dirty="0">
                <a:latin typeface="Microsoft YaHei" panose="020B0503020204020204" pitchFamily="34" charset="-122"/>
                <a:ea typeface="Microsoft YaHei" panose="020B0503020204020204" pitchFamily="34" charset="-122"/>
              </a:rPr>
              <a:t> 深入篇</a:t>
            </a:r>
          </a:p>
        </p:txBody>
      </p:sp>
      <p:sp>
        <p:nvSpPr>
          <p:cNvPr id="33" name="平行四边形 32">
            <a:extLst>
              <a:ext uri="{FF2B5EF4-FFF2-40B4-BE49-F238E27FC236}">
                <a16:creationId xmlns:a16="http://schemas.microsoft.com/office/drawing/2014/main" id="{85A46389-ED1A-F047-81F7-B02B63559D72}"/>
              </a:ext>
            </a:extLst>
          </p:cNvPr>
          <p:cNvSpPr/>
          <p:nvPr/>
        </p:nvSpPr>
        <p:spPr>
          <a:xfrm>
            <a:off x="36337" y="895996"/>
            <a:ext cx="2840678"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2.2</a:t>
            </a:r>
            <a:r>
              <a:rPr kumimoji="1" lang="zh-CN" altLang="en-US" sz="2400" b="1" dirty="0"/>
              <a:t> 核心技术</a:t>
            </a:r>
            <a:r>
              <a:rPr kumimoji="1" lang="en-US" altLang="zh-CN" sz="2400" b="1" dirty="0"/>
              <a:t>(</a:t>
            </a:r>
            <a:r>
              <a:rPr kumimoji="1" lang="zh-CN" altLang="en-US" sz="2400" b="1" dirty="0"/>
              <a:t>续</a:t>
            </a:r>
            <a:r>
              <a:rPr kumimoji="1" lang="en-US" altLang="zh-CN" sz="2400" b="1" dirty="0"/>
              <a:t>)</a:t>
            </a:r>
            <a:endParaRPr kumimoji="1" lang="zh-CN" altLang="en-US" sz="2400" b="1" dirty="0"/>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Tree>
    <p:extLst>
      <p:ext uri="{BB962C8B-B14F-4D97-AF65-F5344CB8AC3E}">
        <p14:creationId xmlns:p14="http://schemas.microsoft.com/office/powerpoint/2010/main" val="12071117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579298" y="1794225"/>
            <a:ext cx="8825462" cy="2346220"/>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5)</a:t>
            </a:r>
            <a:r>
              <a:rPr lang="zh-CN" altLang="en-US" sz="2000" b="1" dirty="0">
                <a:solidFill>
                  <a:schemeClr val="tx1">
                    <a:lumMod val="85000"/>
                    <a:lumOff val="15000"/>
                  </a:schemeClr>
                </a:solidFill>
                <a:latin typeface="微软雅黑" pitchFamily="34" charset="-122"/>
                <a:ea typeface="微软雅黑" pitchFamily="34" charset="-122"/>
              </a:rPr>
              <a:t> 调用执行</a:t>
            </a:r>
          </a:p>
          <a:p>
            <a:pPr lvl="1">
              <a:lnSpc>
                <a:spcPct val="150000"/>
              </a:lnSpc>
            </a:pPr>
            <a:r>
              <a:rPr lang="zh-CN" altLang="en-US" sz="2000" dirty="0">
                <a:solidFill>
                  <a:schemeClr val="tx1">
                    <a:lumMod val="85000"/>
                    <a:lumOff val="15000"/>
                  </a:schemeClr>
                </a:solidFill>
                <a:latin typeface="微软雅黑" pitchFamily="34" charset="-122"/>
                <a:ea typeface="微软雅黑" pitchFamily="34" charset="-122"/>
              </a:rPr>
              <a:t>服务器端应如何控制服务的调用：</a:t>
            </a:r>
            <a:endParaRPr lang="en-US" altLang="zh-CN" sz="2000" dirty="0">
              <a:solidFill>
                <a:schemeClr val="tx1">
                  <a:lumMod val="85000"/>
                  <a:lumOff val="15000"/>
                </a:schemeClr>
              </a:solidFill>
              <a:latin typeface="微软雅黑" pitchFamily="34" charset="-122"/>
              <a:ea typeface="微软雅黑" pitchFamily="34" charset="-122"/>
            </a:endParaRPr>
          </a:p>
          <a:p>
            <a:pPr marL="914400" lvl="1"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效率提升：线程池。</a:t>
            </a:r>
          </a:p>
          <a:p>
            <a:pPr marL="914400" lvl="1"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资源隔离：避免单一接口调用占据所有线程资源。</a:t>
            </a:r>
          </a:p>
          <a:p>
            <a:pPr marL="914400" lvl="1"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超时控制：限制执行时长</a:t>
            </a: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2.</a:t>
            </a:r>
            <a:r>
              <a:rPr lang="zh-CN" altLang="en-US" sz="3200" b="1" dirty="0">
                <a:latin typeface="Microsoft YaHei" panose="020B0503020204020204" pitchFamily="34" charset="-122"/>
                <a:ea typeface="Microsoft YaHei" panose="020B0503020204020204" pitchFamily="34" charset="-122"/>
              </a:rPr>
              <a:t> 深入篇</a:t>
            </a:r>
          </a:p>
        </p:txBody>
      </p:sp>
      <p:sp>
        <p:nvSpPr>
          <p:cNvPr id="33" name="平行四边形 32">
            <a:extLst>
              <a:ext uri="{FF2B5EF4-FFF2-40B4-BE49-F238E27FC236}">
                <a16:creationId xmlns:a16="http://schemas.microsoft.com/office/drawing/2014/main" id="{85A46389-ED1A-F047-81F7-B02B63559D72}"/>
              </a:ext>
            </a:extLst>
          </p:cNvPr>
          <p:cNvSpPr/>
          <p:nvPr/>
        </p:nvSpPr>
        <p:spPr>
          <a:xfrm>
            <a:off x="36337" y="895996"/>
            <a:ext cx="2840678"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2.2</a:t>
            </a:r>
            <a:r>
              <a:rPr kumimoji="1" lang="zh-CN" altLang="en-US" sz="2400" b="1" dirty="0"/>
              <a:t> 核心技术</a:t>
            </a:r>
            <a:r>
              <a:rPr kumimoji="1" lang="en-US" altLang="zh-CN" sz="2400" b="1" dirty="0"/>
              <a:t>(</a:t>
            </a:r>
            <a:r>
              <a:rPr kumimoji="1" lang="zh-CN" altLang="en-US" sz="2400" b="1" dirty="0"/>
              <a:t>续</a:t>
            </a:r>
            <a:r>
              <a:rPr kumimoji="1" lang="en-US" altLang="zh-CN" sz="2400" b="1" dirty="0"/>
              <a:t>)</a:t>
            </a:r>
            <a:endParaRPr kumimoji="1" lang="zh-CN" altLang="en-US" sz="2400" b="1" dirty="0"/>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Tree>
    <p:extLst>
      <p:ext uri="{BB962C8B-B14F-4D97-AF65-F5344CB8AC3E}">
        <p14:creationId xmlns:p14="http://schemas.microsoft.com/office/powerpoint/2010/main" val="18583438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545845" y="1548898"/>
            <a:ext cx="8825462" cy="4192879"/>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6)</a:t>
            </a:r>
            <a:r>
              <a:rPr lang="zh-CN" altLang="en-US" sz="2000" b="1" dirty="0">
                <a:solidFill>
                  <a:schemeClr val="tx1">
                    <a:lumMod val="85000"/>
                    <a:lumOff val="15000"/>
                  </a:schemeClr>
                </a:solidFill>
                <a:latin typeface="微软雅黑" pitchFamily="34" charset="-122"/>
                <a:ea typeface="微软雅黑" pitchFamily="34" charset="-122"/>
              </a:rPr>
              <a:t> 异常处理与性能开销</a:t>
            </a:r>
          </a:p>
          <a:p>
            <a:pPr lvl="1">
              <a:lnSpc>
                <a:spcPct val="150000"/>
              </a:lnSpc>
            </a:pPr>
            <a:r>
              <a:rPr lang="zh-CN" altLang="en-US" sz="2000" dirty="0">
                <a:solidFill>
                  <a:schemeClr val="tx1">
                    <a:lumMod val="85000"/>
                    <a:lumOff val="15000"/>
                  </a:schemeClr>
                </a:solidFill>
                <a:latin typeface="微软雅黑" pitchFamily="34" charset="-122"/>
                <a:ea typeface="微软雅黑" pitchFamily="34" charset="-122"/>
              </a:rPr>
              <a:t>本地调用与</a:t>
            </a:r>
            <a:r>
              <a:rPr lang="en-US"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的差异：</a:t>
            </a:r>
            <a:endParaRPr lang="en-US" altLang="zh-CN" sz="2000" dirty="0">
              <a:solidFill>
                <a:schemeClr val="tx1">
                  <a:lumMod val="85000"/>
                  <a:lumOff val="15000"/>
                </a:schemeClr>
              </a:solidFill>
              <a:latin typeface="微软雅黑" pitchFamily="34" charset="-122"/>
              <a:ea typeface="微软雅黑" pitchFamily="34" charset="-122"/>
            </a:endParaRPr>
          </a:p>
          <a:p>
            <a:pPr marL="914400" lvl="1"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本地调用一定会执行，而远程调用则不一定。</a:t>
            </a:r>
          </a:p>
          <a:p>
            <a:pPr marL="914400" lvl="1"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本地调用只会抛出接口声明的异常，而远程调用还会出现 </a:t>
            </a:r>
            <a:r>
              <a:rPr lang="en" altLang="zh-CN" sz="2000" dirty="0">
                <a:solidFill>
                  <a:schemeClr val="tx1">
                    <a:lumMod val="85000"/>
                    <a:lumOff val="15000"/>
                  </a:schemeClr>
                </a:solidFill>
                <a:latin typeface="微软雅黑" pitchFamily="34" charset="-122"/>
                <a:ea typeface="微软雅黑" pitchFamily="34" charset="-122"/>
              </a:rPr>
              <a:t>RPC </a:t>
            </a:r>
            <a:r>
              <a:rPr lang="zh-CN" altLang="en-US" sz="2000" dirty="0">
                <a:solidFill>
                  <a:schemeClr val="tx1">
                    <a:lumMod val="85000"/>
                    <a:lumOff val="15000"/>
                  </a:schemeClr>
                </a:solidFill>
                <a:latin typeface="微软雅黑" pitchFamily="34" charset="-122"/>
                <a:ea typeface="微软雅黑" pitchFamily="34" charset="-122"/>
              </a:rPr>
              <a:t>框架运行时的其他异常。</a:t>
            </a:r>
          </a:p>
          <a:p>
            <a:pPr marL="914400" lvl="1"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本地调用和远程调用的性能可能差距很大。</a:t>
            </a:r>
            <a:endParaRPr lang="en-US" altLang="zh-CN" sz="2000" dirty="0">
              <a:solidFill>
                <a:schemeClr val="tx1">
                  <a:lumMod val="85000"/>
                  <a:lumOff val="15000"/>
                </a:schemeClr>
              </a:solidFill>
              <a:latin typeface="微软雅黑" pitchFamily="34" charset="-122"/>
              <a:ea typeface="微软雅黑" pitchFamily="34" charset="-122"/>
            </a:endParaRPr>
          </a:p>
          <a:p>
            <a:pPr lvl="1">
              <a:lnSpc>
                <a:spcPct val="150000"/>
              </a:lnSpc>
            </a:pPr>
            <a:r>
              <a:rPr lang="zh-CN" altLang="en-US" sz="2000" dirty="0">
                <a:solidFill>
                  <a:schemeClr val="tx1">
                    <a:lumMod val="85000"/>
                    <a:lumOff val="15000"/>
                  </a:schemeClr>
                </a:solidFill>
                <a:latin typeface="微软雅黑" pitchFamily="34" charset="-122"/>
                <a:ea typeface="微软雅黑" pitchFamily="34" charset="-122"/>
              </a:rPr>
              <a:t>因此，需要注意：</a:t>
            </a:r>
            <a:endParaRPr lang="en-US" altLang="zh-CN" sz="2000" dirty="0">
              <a:solidFill>
                <a:schemeClr val="tx1">
                  <a:lumMod val="85000"/>
                  <a:lumOff val="15000"/>
                </a:schemeClr>
              </a:solidFill>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谨慎的异常处理，</a:t>
            </a:r>
            <a:r>
              <a:rPr lang="en-US"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框架发生异常时，远程调用是否执行无法确认。</a:t>
            </a:r>
            <a:endParaRPr lang="en-US" altLang="zh-CN" sz="2000" dirty="0">
              <a:solidFill>
                <a:schemeClr val="tx1">
                  <a:lumMod val="85000"/>
                  <a:lumOff val="15000"/>
                </a:schemeClr>
              </a:solidFill>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合理设置</a:t>
            </a:r>
            <a:r>
              <a:rPr lang="en-US"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，任务计算需要远大于</a:t>
            </a:r>
            <a:r>
              <a:rPr lang="en-US"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固有开销。</a:t>
            </a:r>
            <a:endParaRPr lang="en-US" altLang="zh-CN" sz="2000" dirty="0">
              <a:solidFill>
                <a:schemeClr val="tx1">
                  <a:lumMod val="85000"/>
                  <a:lumOff val="15000"/>
                </a:schemeClr>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2.</a:t>
            </a:r>
            <a:r>
              <a:rPr lang="zh-CN" altLang="en-US" sz="3200" b="1" dirty="0">
                <a:latin typeface="Microsoft YaHei" panose="020B0503020204020204" pitchFamily="34" charset="-122"/>
                <a:ea typeface="Microsoft YaHei" panose="020B0503020204020204" pitchFamily="34" charset="-122"/>
              </a:rPr>
              <a:t> 深入篇</a:t>
            </a:r>
          </a:p>
        </p:txBody>
      </p:sp>
      <p:sp>
        <p:nvSpPr>
          <p:cNvPr id="33" name="平行四边形 32">
            <a:extLst>
              <a:ext uri="{FF2B5EF4-FFF2-40B4-BE49-F238E27FC236}">
                <a16:creationId xmlns:a16="http://schemas.microsoft.com/office/drawing/2014/main" id="{85A46389-ED1A-F047-81F7-B02B63559D72}"/>
              </a:ext>
            </a:extLst>
          </p:cNvPr>
          <p:cNvSpPr/>
          <p:nvPr/>
        </p:nvSpPr>
        <p:spPr>
          <a:xfrm>
            <a:off x="36337" y="895996"/>
            <a:ext cx="2840678"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2.2</a:t>
            </a:r>
            <a:r>
              <a:rPr kumimoji="1" lang="zh-CN" altLang="en-US" sz="2400" b="1" dirty="0"/>
              <a:t> 核心技术</a:t>
            </a:r>
            <a:r>
              <a:rPr kumimoji="1" lang="en-US" altLang="zh-CN" sz="2400" b="1" dirty="0"/>
              <a:t>(</a:t>
            </a:r>
            <a:r>
              <a:rPr kumimoji="1" lang="zh-CN" altLang="en-US" sz="2400" b="1" dirty="0"/>
              <a:t>续</a:t>
            </a:r>
            <a:r>
              <a:rPr kumimoji="1" lang="en-US" altLang="zh-CN" sz="2400" b="1" dirty="0"/>
              <a:t>)</a:t>
            </a:r>
            <a:endParaRPr kumimoji="1" lang="zh-CN" altLang="en-US" sz="2400" b="1" dirty="0"/>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Tree>
    <p:extLst>
      <p:ext uri="{BB962C8B-B14F-4D97-AF65-F5344CB8AC3E}">
        <p14:creationId xmlns:p14="http://schemas.microsoft.com/office/powerpoint/2010/main" val="31266101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545845" y="1548898"/>
            <a:ext cx="8825462" cy="2807885"/>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1)</a:t>
            </a:r>
            <a:r>
              <a:rPr lang="zh-CN" altLang="en-US" sz="2000" b="1" dirty="0">
                <a:solidFill>
                  <a:schemeClr val="tx1">
                    <a:lumMod val="85000"/>
                    <a:lumOff val="15000"/>
                  </a:schemeClr>
                </a:solidFill>
                <a:latin typeface="微软雅黑" pitchFamily="34" charset="-122"/>
                <a:ea typeface="微软雅黑" pitchFamily="34" charset="-122"/>
              </a:rPr>
              <a:t> 如何传递数据</a:t>
            </a:r>
          </a:p>
          <a:p>
            <a:pPr marL="800100" lvl="1"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值传递</a:t>
            </a:r>
            <a:endParaRPr lang="en-US" altLang="zh-CN" sz="2000" dirty="0">
              <a:solidFill>
                <a:schemeClr val="tx1">
                  <a:lumMod val="85000"/>
                  <a:lumOff val="15000"/>
                </a:schemeClr>
              </a:solidFill>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引用传递，发送引用所指向对象的副本</a:t>
            </a:r>
            <a:endParaRPr lang="en-US" altLang="zh-CN" sz="2000" dirty="0">
              <a:solidFill>
                <a:schemeClr val="tx1">
                  <a:lumMod val="85000"/>
                  <a:lumOff val="15000"/>
                </a:schemeClr>
              </a:solidFill>
              <a:latin typeface="微软雅黑" pitchFamily="34" charset="-122"/>
              <a:ea typeface="微软雅黑" pitchFamily="34" charset="-122"/>
            </a:endParaRPr>
          </a:p>
          <a:p>
            <a:pPr marL="800100" lvl="1" indent="-342900">
              <a:lnSpc>
                <a:spcPct val="150000"/>
              </a:lnSpc>
              <a:buFont typeface="Wingdings" pitchFamily="2" charset="2"/>
              <a:buChar char="l"/>
            </a:pPr>
            <a:endParaRPr lang="en-US" altLang="zh-CN" sz="2000" dirty="0">
              <a:solidFill>
                <a:schemeClr val="tx1">
                  <a:lumMod val="85000"/>
                  <a:lumOff val="15000"/>
                </a:schemeClr>
              </a:solidFill>
              <a:latin typeface="微软雅黑" pitchFamily="34" charset="-122"/>
              <a:ea typeface="微软雅黑" pitchFamily="34" charset="-122"/>
            </a:endParaRPr>
          </a:p>
          <a:p>
            <a:pPr lvl="1">
              <a:lnSpc>
                <a:spcPct val="150000"/>
              </a:lnSpc>
            </a:pPr>
            <a:r>
              <a:rPr lang="en-US"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可能不适合使用复杂、大型数据结构的引用作为参数进行传递，否则，数据传输的开销会比较大。</a:t>
            </a:r>
            <a:endParaRPr lang="en-US" altLang="zh-CN" sz="2000" dirty="0">
              <a:solidFill>
                <a:schemeClr val="tx1">
                  <a:lumMod val="85000"/>
                  <a:lumOff val="15000"/>
                </a:schemeClr>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2.</a:t>
            </a:r>
            <a:r>
              <a:rPr lang="zh-CN" altLang="en-US" sz="3200" b="1" dirty="0">
                <a:latin typeface="Microsoft YaHei" panose="020B0503020204020204" pitchFamily="34" charset="-122"/>
                <a:ea typeface="Microsoft YaHei" panose="020B0503020204020204" pitchFamily="34" charset="-122"/>
              </a:rPr>
              <a:t> 深入篇</a:t>
            </a: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1" name="平行四边形 10">
            <a:extLst>
              <a:ext uri="{FF2B5EF4-FFF2-40B4-BE49-F238E27FC236}">
                <a16:creationId xmlns:a16="http://schemas.microsoft.com/office/drawing/2014/main" id="{45D2F662-19A2-6D41-92FF-9166B27830F7}"/>
              </a:ext>
            </a:extLst>
          </p:cNvPr>
          <p:cNvSpPr/>
          <p:nvPr/>
        </p:nvSpPr>
        <p:spPr>
          <a:xfrm>
            <a:off x="36338" y="895996"/>
            <a:ext cx="3097156"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2.3</a:t>
            </a:r>
            <a:r>
              <a:rPr kumimoji="1" lang="zh-CN" altLang="en-US" sz="2400" b="1" dirty="0"/>
              <a:t> 其他实现问题</a:t>
            </a:r>
          </a:p>
        </p:txBody>
      </p:sp>
    </p:spTree>
    <p:extLst>
      <p:ext uri="{BB962C8B-B14F-4D97-AF65-F5344CB8AC3E}">
        <p14:creationId xmlns:p14="http://schemas.microsoft.com/office/powerpoint/2010/main" val="17669311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545845" y="1548898"/>
            <a:ext cx="8825462" cy="2346220"/>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2)</a:t>
            </a:r>
            <a:r>
              <a:rPr lang="zh-CN" altLang="en-US" sz="2000" b="1" dirty="0">
                <a:solidFill>
                  <a:schemeClr val="tx1">
                    <a:lumMod val="85000"/>
                    <a:lumOff val="15000"/>
                  </a:schemeClr>
                </a:solidFill>
                <a:latin typeface="微软雅黑" pitchFamily="34" charset="-122"/>
                <a:ea typeface="微软雅黑" pitchFamily="34" charset="-122"/>
              </a:rPr>
              <a:t> 如何绑定到机器端口</a:t>
            </a:r>
          </a:p>
          <a:p>
            <a:pPr marL="800100" lvl="1"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集中式数据库</a:t>
            </a:r>
            <a:endParaRPr lang="en-US" altLang="zh-CN" sz="2000" dirty="0">
              <a:solidFill>
                <a:schemeClr val="tx1">
                  <a:lumMod val="85000"/>
                  <a:lumOff val="15000"/>
                </a:schemeClr>
              </a:solidFill>
              <a:latin typeface="微软雅黑" pitchFamily="34" charset="-122"/>
              <a:ea typeface="微软雅黑" pitchFamily="34" charset="-122"/>
            </a:endParaRPr>
          </a:p>
          <a:p>
            <a:pPr marL="800100" lvl="1"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预先规定，客户端预先知道需要联系哪个远程主机</a:t>
            </a:r>
            <a:endParaRPr lang="en-US" altLang="zh-CN" sz="2000" dirty="0">
              <a:solidFill>
                <a:schemeClr val="tx1">
                  <a:lumMod val="85000"/>
                  <a:lumOff val="15000"/>
                </a:schemeClr>
              </a:solidFill>
              <a:latin typeface="微软雅黑" pitchFamily="34" charset="-122"/>
              <a:ea typeface="微软雅黑" pitchFamily="34" charset="-122"/>
            </a:endParaRPr>
          </a:p>
          <a:p>
            <a:pPr lvl="1">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lvl="1">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2.</a:t>
            </a:r>
            <a:r>
              <a:rPr lang="zh-CN" altLang="en-US" sz="3200" b="1" dirty="0">
                <a:latin typeface="Microsoft YaHei" panose="020B0503020204020204" pitchFamily="34" charset="-122"/>
                <a:ea typeface="Microsoft YaHei" panose="020B0503020204020204" pitchFamily="34" charset="-122"/>
              </a:rPr>
              <a:t> 深入篇</a:t>
            </a: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2" name="平行四边形 11">
            <a:extLst>
              <a:ext uri="{FF2B5EF4-FFF2-40B4-BE49-F238E27FC236}">
                <a16:creationId xmlns:a16="http://schemas.microsoft.com/office/drawing/2014/main" id="{62B80C91-0310-0143-8F29-E5E9EB97F53C}"/>
              </a:ext>
            </a:extLst>
          </p:cNvPr>
          <p:cNvSpPr/>
          <p:nvPr/>
        </p:nvSpPr>
        <p:spPr>
          <a:xfrm>
            <a:off x="36337" y="895996"/>
            <a:ext cx="3576658"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2.3</a:t>
            </a:r>
            <a:r>
              <a:rPr kumimoji="1" lang="zh-CN" altLang="en-US" sz="2400" b="1" dirty="0"/>
              <a:t> 其他实现问题</a:t>
            </a:r>
            <a:r>
              <a:rPr kumimoji="1" lang="en-US" altLang="zh-CN" sz="2400" b="1" dirty="0"/>
              <a:t>(</a:t>
            </a:r>
            <a:r>
              <a:rPr kumimoji="1" lang="zh-CN" altLang="en-US" sz="2400" b="1" dirty="0"/>
              <a:t>续</a:t>
            </a:r>
            <a:r>
              <a:rPr kumimoji="1" lang="en-US" altLang="zh-CN" sz="2400" b="1" dirty="0"/>
              <a:t>)</a:t>
            </a:r>
            <a:endParaRPr kumimoji="1" lang="zh-CN" altLang="en-US" sz="2400" b="1" dirty="0"/>
          </a:p>
        </p:txBody>
      </p:sp>
    </p:spTree>
    <p:extLst>
      <p:ext uri="{BB962C8B-B14F-4D97-AF65-F5344CB8AC3E}">
        <p14:creationId xmlns:p14="http://schemas.microsoft.com/office/powerpoint/2010/main" val="3753199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545845" y="1548898"/>
            <a:ext cx="10382350" cy="5116209"/>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3)</a:t>
            </a:r>
            <a:r>
              <a:rPr lang="zh-CN" altLang="en-US" sz="2000" b="1" dirty="0">
                <a:solidFill>
                  <a:schemeClr val="tx1">
                    <a:lumMod val="85000"/>
                    <a:lumOff val="15000"/>
                  </a:schemeClr>
                </a:solidFill>
                <a:latin typeface="微软雅黑" pitchFamily="34" charset="-122"/>
                <a:ea typeface="微软雅黑" pitchFamily="34" charset="-122"/>
              </a:rPr>
              <a:t> 远程调用的语义是什么</a:t>
            </a:r>
            <a:endParaRPr lang="en-US" altLang="zh-CN" sz="2000" b="1" dirty="0">
              <a:solidFill>
                <a:schemeClr val="tx1">
                  <a:lumMod val="85000"/>
                  <a:lumOff val="15000"/>
                </a:schemeClr>
              </a:solidFill>
              <a:latin typeface="微软雅黑" pitchFamily="34" charset="-122"/>
              <a:ea typeface="微软雅黑" pitchFamily="34" charset="-122"/>
            </a:endParaRPr>
          </a:p>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	</a:t>
            </a:r>
            <a:r>
              <a:rPr lang="zh-CN" altLang="en-US" sz="2000" b="1" dirty="0">
                <a:solidFill>
                  <a:schemeClr val="tx1">
                    <a:lumMod val="85000"/>
                    <a:lumOff val="15000"/>
                  </a:schemeClr>
                </a:solidFill>
                <a:latin typeface="微软雅黑" pitchFamily="34" charset="-122"/>
                <a:ea typeface="微软雅黑" pitchFamily="34" charset="-122"/>
              </a:rPr>
              <a:t>确保远程调用仅执行一次是相当困难的</a:t>
            </a:r>
            <a:r>
              <a:rPr lang="zh-CN" altLang="en-US" sz="2000" dirty="0">
                <a:solidFill>
                  <a:schemeClr val="tx1">
                    <a:lumMod val="85000"/>
                    <a:lumOff val="15000"/>
                  </a:schemeClr>
                </a:solidFill>
                <a:latin typeface="微软雅黑" pitchFamily="34" charset="-122"/>
                <a:ea typeface="微软雅黑" pitchFamily="34" charset="-122"/>
              </a:rPr>
              <a:t>。一个远程调用有以下几种执行情况：</a:t>
            </a:r>
            <a:endParaRPr lang="en-US" altLang="zh-CN" sz="2000" dirty="0">
              <a:solidFill>
                <a:schemeClr val="tx1">
                  <a:lumMod val="85000"/>
                  <a:lumOff val="15000"/>
                </a:schemeClr>
              </a:solidFill>
              <a:latin typeface="微软雅黑" pitchFamily="34" charset="-122"/>
              <a:ea typeface="微软雅黑" pitchFamily="34" charset="-122"/>
            </a:endParaRPr>
          </a:p>
          <a:p>
            <a:pPr marL="914400" lvl="1" indent="-457200">
              <a:lnSpc>
                <a:spcPct val="150000"/>
              </a:lnSpc>
              <a:buFont typeface="+mj-ea"/>
              <a:buAutoNum type="circleNumDbPlain"/>
            </a:pPr>
            <a:r>
              <a:rPr lang="en-US" altLang="zh-CN" sz="2000" dirty="0">
                <a:solidFill>
                  <a:schemeClr val="tx1">
                    <a:lumMod val="85000"/>
                    <a:lumOff val="15000"/>
                  </a:schemeClr>
                </a:solidFill>
                <a:latin typeface="微软雅黑" pitchFamily="34" charset="-122"/>
                <a:ea typeface="微软雅黑" pitchFamily="34" charset="-122"/>
              </a:rPr>
              <a:t>0</a:t>
            </a:r>
            <a:r>
              <a:rPr lang="zh-CN" altLang="en-US" sz="2000" dirty="0">
                <a:solidFill>
                  <a:schemeClr val="tx1">
                    <a:lumMod val="85000"/>
                    <a:lumOff val="15000"/>
                  </a:schemeClr>
                </a:solidFill>
                <a:latin typeface="微软雅黑" pitchFamily="34" charset="-122"/>
                <a:ea typeface="微软雅黑" pitchFamily="34" charset="-122"/>
              </a:rPr>
              <a:t>次，执行调用之前服务器崩溃或者进程死掉。</a:t>
            </a:r>
          </a:p>
          <a:p>
            <a:pPr marL="914400" lvl="1" indent="-457200">
              <a:lnSpc>
                <a:spcPct val="150000"/>
              </a:lnSpc>
              <a:buFont typeface="+mj-ea"/>
              <a:buAutoNum type="circleNumDbPlain"/>
            </a:pPr>
            <a:r>
              <a:rPr lang="en-US" altLang="zh-CN" sz="2000" dirty="0">
                <a:solidFill>
                  <a:schemeClr val="tx1">
                    <a:lumMod val="85000"/>
                    <a:lumOff val="15000"/>
                  </a:schemeClr>
                </a:solidFill>
                <a:latin typeface="微软雅黑" pitchFamily="34" charset="-122"/>
                <a:ea typeface="微软雅黑" pitchFamily="34" charset="-122"/>
              </a:rPr>
              <a:t>1</a:t>
            </a:r>
            <a:r>
              <a:rPr lang="zh-CN" altLang="en-US" sz="2000" dirty="0">
                <a:solidFill>
                  <a:schemeClr val="tx1">
                    <a:lumMod val="85000"/>
                    <a:lumOff val="15000"/>
                  </a:schemeClr>
                </a:solidFill>
                <a:latin typeface="微软雅黑" pitchFamily="34" charset="-122"/>
                <a:ea typeface="微软雅黑" pitchFamily="34" charset="-122"/>
              </a:rPr>
              <a:t>次，一切都正常工作。</a:t>
            </a:r>
          </a:p>
          <a:p>
            <a:pPr marL="914400" lvl="1" indent="-457200">
              <a:lnSpc>
                <a:spcPct val="150000"/>
              </a:lnSpc>
              <a:buFont typeface="+mj-ea"/>
              <a:buAutoNum type="circleNumDbPlain"/>
            </a:pPr>
            <a:r>
              <a:rPr lang="en-US" altLang="zh-CN" sz="2000" dirty="0">
                <a:solidFill>
                  <a:schemeClr val="tx1">
                    <a:lumMod val="85000"/>
                    <a:lumOff val="15000"/>
                  </a:schemeClr>
                </a:solidFill>
                <a:latin typeface="微软雅黑" pitchFamily="34" charset="-122"/>
                <a:ea typeface="微软雅黑" pitchFamily="34" charset="-122"/>
              </a:rPr>
              <a:t>1</a:t>
            </a:r>
            <a:r>
              <a:rPr lang="zh-CN" altLang="en-US" sz="2000" dirty="0">
                <a:solidFill>
                  <a:schemeClr val="tx1">
                    <a:lumMod val="85000"/>
                    <a:lumOff val="15000"/>
                  </a:schemeClr>
                </a:solidFill>
                <a:latin typeface="微软雅黑" pitchFamily="34" charset="-122"/>
                <a:ea typeface="微软雅黑" pitchFamily="34" charset="-122"/>
              </a:rPr>
              <a:t>或多次，正常执行，但响应异常，并且客户端可能重试</a:t>
            </a:r>
            <a:endParaRPr lang="en-US" altLang="zh-CN" sz="2000" dirty="0">
              <a:solidFill>
                <a:schemeClr val="tx1">
                  <a:lumMod val="85000"/>
                  <a:lumOff val="15000"/>
                </a:schemeClr>
              </a:solidFill>
              <a:latin typeface="微软雅黑" pitchFamily="34" charset="-122"/>
              <a:ea typeface="微软雅黑" pitchFamily="34" charset="-122"/>
            </a:endParaRPr>
          </a:p>
          <a:p>
            <a:pPr marL="914400" lvl="1"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多次，客户端超时重出，同一调用的多个请求可能被执行。</a:t>
            </a: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r>
              <a:rPr lang="en-US" altLang="zh-CN" sz="2000" dirty="0">
                <a:solidFill>
                  <a:schemeClr val="tx1">
                    <a:lumMod val="85000"/>
                    <a:lumOff val="15000"/>
                  </a:schemeClr>
                </a:solidFill>
                <a:latin typeface="微软雅黑" pitchFamily="34" charset="-122"/>
                <a:ea typeface="微软雅黑" pitchFamily="34" charset="-122"/>
              </a:rPr>
              <a:t>	RPC</a:t>
            </a:r>
            <a:r>
              <a:rPr lang="zh-CN" altLang="en-US" sz="2000" dirty="0">
                <a:solidFill>
                  <a:schemeClr val="tx1">
                    <a:lumMod val="85000"/>
                    <a:lumOff val="15000"/>
                  </a:schemeClr>
                </a:solidFill>
                <a:latin typeface="微软雅黑" pitchFamily="34" charset="-122"/>
                <a:ea typeface="微软雅黑" pitchFamily="34" charset="-122"/>
              </a:rPr>
              <a:t>系统通常会提供</a:t>
            </a:r>
            <a:r>
              <a:rPr lang="zh-CN" altLang="en-US" sz="2000" b="1" dirty="0">
                <a:solidFill>
                  <a:schemeClr val="tx1">
                    <a:lumMod val="85000"/>
                    <a:lumOff val="15000"/>
                  </a:schemeClr>
                </a:solidFill>
                <a:latin typeface="微软雅黑" pitchFamily="34" charset="-122"/>
                <a:ea typeface="微软雅黑" pitchFamily="34" charset="-122"/>
              </a:rPr>
              <a:t>至少一次</a:t>
            </a:r>
            <a:r>
              <a:rPr lang="zh-CN" altLang="en-US" sz="2000" dirty="0">
                <a:solidFill>
                  <a:schemeClr val="tx1">
                    <a:lumMod val="85000"/>
                    <a:lumOff val="15000"/>
                  </a:schemeClr>
                </a:solidFill>
                <a:latin typeface="微软雅黑" pitchFamily="34" charset="-122"/>
                <a:ea typeface="微软雅黑" pitchFamily="34" charset="-122"/>
              </a:rPr>
              <a:t>或</a:t>
            </a:r>
            <a:r>
              <a:rPr lang="zh-CN" altLang="en-US" sz="2000" b="1" dirty="0">
                <a:solidFill>
                  <a:schemeClr val="tx1">
                    <a:lumMod val="85000"/>
                    <a:lumOff val="15000"/>
                  </a:schemeClr>
                </a:solidFill>
                <a:latin typeface="微软雅黑" pitchFamily="34" charset="-122"/>
                <a:ea typeface="微软雅黑" pitchFamily="34" charset="-122"/>
              </a:rPr>
              <a:t>最多一次</a:t>
            </a:r>
            <a:r>
              <a:rPr lang="zh-CN" altLang="en-US" sz="2000" dirty="0">
                <a:solidFill>
                  <a:schemeClr val="tx1">
                    <a:lumMod val="85000"/>
                    <a:lumOff val="15000"/>
                  </a:schemeClr>
                </a:solidFill>
                <a:latin typeface="微软雅黑" pitchFamily="34" charset="-122"/>
                <a:ea typeface="微软雅黑" pitchFamily="34" charset="-122"/>
              </a:rPr>
              <a:t>的语义或提供选项以供用户选择。</a:t>
            </a: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r>
              <a:rPr lang="en-US" altLang="zh-CN" sz="2000" dirty="0">
                <a:solidFill>
                  <a:schemeClr val="tx1">
                    <a:lumMod val="85000"/>
                    <a:lumOff val="15000"/>
                  </a:schemeClr>
                </a:solidFill>
                <a:latin typeface="微软雅黑" pitchFamily="34" charset="-122"/>
                <a:ea typeface="微软雅黑" pitchFamily="34" charset="-122"/>
              </a:rPr>
              <a:t>	</a:t>
            </a:r>
            <a:r>
              <a:rPr lang="zh-CN" altLang="en-US" sz="2000" dirty="0">
                <a:solidFill>
                  <a:schemeClr val="tx1">
                    <a:lumMod val="85000"/>
                    <a:lumOff val="15000"/>
                  </a:schemeClr>
                </a:solidFill>
                <a:latin typeface="微软雅黑" pitchFamily="34" charset="-122"/>
                <a:ea typeface="微软雅黑" pitchFamily="34" charset="-122"/>
              </a:rPr>
              <a:t>实际应用中，尽量远程调用</a:t>
            </a:r>
            <a:r>
              <a:rPr lang="zh-CN" altLang="en-US" sz="2000" b="1" dirty="0">
                <a:solidFill>
                  <a:schemeClr val="tx1">
                    <a:lumMod val="85000"/>
                    <a:lumOff val="15000"/>
                  </a:schemeClr>
                </a:solidFill>
                <a:latin typeface="微软雅黑" pitchFamily="34" charset="-122"/>
                <a:ea typeface="微软雅黑" pitchFamily="34" charset="-122"/>
              </a:rPr>
              <a:t>幂等函数</a:t>
            </a:r>
            <a:r>
              <a:rPr lang="zh-CN" altLang="en-US" sz="2000" dirty="0">
                <a:solidFill>
                  <a:schemeClr val="tx1">
                    <a:lumMod val="85000"/>
                    <a:lumOff val="15000"/>
                  </a:schemeClr>
                </a:solidFill>
                <a:latin typeface="微软雅黑" pitchFamily="34" charset="-122"/>
                <a:ea typeface="微软雅黑" pitchFamily="34" charset="-122"/>
              </a:rPr>
              <a:t>。</a:t>
            </a: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r>
              <a:rPr lang="en-US" altLang="zh-CN" sz="2000" dirty="0">
                <a:solidFill>
                  <a:schemeClr val="tx1">
                    <a:lumMod val="85000"/>
                    <a:lumOff val="15000"/>
                  </a:schemeClr>
                </a:solidFill>
                <a:latin typeface="微软雅黑" pitchFamily="34" charset="-122"/>
                <a:ea typeface="微软雅黑" pitchFamily="34" charset="-122"/>
              </a:rPr>
              <a:t>	</a:t>
            </a:r>
          </a:p>
          <a:p>
            <a:pPr>
              <a:lnSpc>
                <a:spcPct val="150000"/>
              </a:lnSpc>
            </a:pPr>
            <a:r>
              <a:rPr lang="en-US" altLang="zh-CN" sz="2000" i="1" dirty="0">
                <a:solidFill>
                  <a:schemeClr val="tx1">
                    <a:lumMod val="85000"/>
                    <a:lumOff val="15000"/>
                  </a:schemeClr>
                </a:solidFill>
                <a:latin typeface="微软雅黑" pitchFamily="34" charset="-122"/>
                <a:ea typeface="微软雅黑" pitchFamily="34" charset="-122"/>
              </a:rPr>
              <a:t>	</a:t>
            </a:r>
            <a:r>
              <a:rPr lang="zh-CN" altLang="en-US" sz="2000" i="1" dirty="0">
                <a:solidFill>
                  <a:schemeClr val="tx1">
                    <a:lumMod val="85000"/>
                    <a:lumOff val="15000"/>
                  </a:schemeClr>
                </a:solidFill>
                <a:latin typeface="微软雅黑" pitchFamily="34" charset="-122"/>
                <a:ea typeface="微软雅黑" pitchFamily="34" charset="-122"/>
              </a:rPr>
              <a:t>如果一个函数可以运行</a:t>
            </a:r>
            <a:r>
              <a:rPr lang="zh-CN" altLang="en-US" sz="2000" b="1" i="1" dirty="0">
                <a:solidFill>
                  <a:schemeClr val="tx1">
                    <a:lumMod val="85000"/>
                    <a:lumOff val="15000"/>
                  </a:schemeClr>
                </a:solidFill>
                <a:latin typeface="微软雅黑" pitchFamily="34" charset="-122"/>
                <a:ea typeface="微软雅黑" pitchFamily="34" charset="-122"/>
              </a:rPr>
              <a:t>多次而无副作用</a:t>
            </a:r>
            <a:r>
              <a:rPr lang="zh-CN" altLang="en-US" sz="2000" i="1" dirty="0">
                <a:solidFill>
                  <a:schemeClr val="tx1">
                    <a:lumMod val="85000"/>
                    <a:lumOff val="15000"/>
                  </a:schemeClr>
                </a:solidFill>
                <a:latin typeface="微软雅黑" pitchFamily="34" charset="-122"/>
                <a:ea typeface="微软雅黑" pitchFamily="34" charset="-122"/>
              </a:rPr>
              <a:t>，则它是</a:t>
            </a:r>
            <a:r>
              <a:rPr lang="zh-CN" altLang="en-US" sz="2000" b="1" i="1" dirty="0">
                <a:solidFill>
                  <a:schemeClr val="tx1">
                    <a:lumMod val="85000"/>
                    <a:lumOff val="15000"/>
                  </a:schemeClr>
                </a:solidFill>
                <a:latin typeface="微软雅黑" pitchFamily="34" charset="-122"/>
                <a:ea typeface="微软雅黑" pitchFamily="34" charset="-122"/>
              </a:rPr>
              <a:t>幂等的</a:t>
            </a:r>
            <a:r>
              <a:rPr lang="zh-CN" altLang="en-US" sz="2000" i="1" dirty="0">
                <a:solidFill>
                  <a:schemeClr val="tx1">
                    <a:lumMod val="85000"/>
                    <a:lumOff val="15000"/>
                  </a:schemeClr>
                </a:solidFill>
                <a:latin typeface="微软雅黑" pitchFamily="34" charset="-122"/>
                <a:ea typeface="微软雅黑" pitchFamily="34" charset="-122"/>
              </a:rPr>
              <a:t>（例如，一天中的时间，数学函数，读取静态数据）。否则，它是非幂等函数（例如，附加或修改文件、状态机等等）。</a:t>
            </a: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2.</a:t>
            </a:r>
            <a:r>
              <a:rPr lang="zh-CN" altLang="en-US" sz="3200" b="1" dirty="0">
                <a:latin typeface="Microsoft YaHei" panose="020B0503020204020204" pitchFamily="34" charset="-122"/>
                <a:ea typeface="Microsoft YaHei" panose="020B0503020204020204" pitchFamily="34" charset="-122"/>
              </a:rPr>
              <a:t> 深入篇</a:t>
            </a: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2" name="平行四边形 11">
            <a:extLst>
              <a:ext uri="{FF2B5EF4-FFF2-40B4-BE49-F238E27FC236}">
                <a16:creationId xmlns:a16="http://schemas.microsoft.com/office/drawing/2014/main" id="{62B80C91-0310-0143-8F29-E5E9EB97F53C}"/>
              </a:ext>
            </a:extLst>
          </p:cNvPr>
          <p:cNvSpPr/>
          <p:nvPr/>
        </p:nvSpPr>
        <p:spPr>
          <a:xfrm>
            <a:off x="36337" y="895996"/>
            <a:ext cx="3576658"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2.3</a:t>
            </a:r>
            <a:r>
              <a:rPr kumimoji="1" lang="zh-CN" altLang="en-US" sz="2400" b="1" dirty="0"/>
              <a:t> 其他实现问题</a:t>
            </a:r>
            <a:r>
              <a:rPr kumimoji="1" lang="en-US" altLang="zh-CN" sz="2400" b="1" dirty="0"/>
              <a:t>(</a:t>
            </a:r>
            <a:r>
              <a:rPr kumimoji="1" lang="zh-CN" altLang="en-US" sz="2400" b="1" dirty="0"/>
              <a:t>续</a:t>
            </a:r>
            <a:r>
              <a:rPr kumimoji="1" lang="en-US" altLang="zh-CN" sz="2400" b="1" dirty="0"/>
              <a:t>)</a:t>
            </a:r>
            <a:endParaRPr kumimoji="1" lang="zh-CN" altLang="en-US" sz="2400" b="1" dirty="0"/>
          </a:p>
        </p:txBody>
      </p:sp>
    </p:spTree>
    <p:extLst>
      <p:ext uri="{BB962C8B-B14F-4D97-AF65-F5344CB8AC3E}">
        <p14:creationId xmlns:p14="http://schemas.microsoft.com/office/powerpoint/2010/main" val="17312538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545845" y="1548898"/>
            <a:ext cx="10382350" cy="1422954"/>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4)</a:t>
            </a:r>
            <a:r>
              <a:rPr lang="zh-CN" altLang="en-US" sz="2000" b="1" dirty="0">
                <a:solidFill>
                  <a:schemeClr val="tx1">
                    <a:lumMod val="85000"/>
                    <a:lumOff val="15000"/>
                  </a:schemeClr>
                </a:solidFill>
                <a:latin typeface="微软雅黑" pitchFamily="34" charset="-122"/>
                <a:ea typeface="微软雅黑" pitchFamily="34" charset="-122"/>
              </a:rPr>
              <a:t> 更多问题</a:t>
            </a:r>
            <a:endParaRPr lang="en-US" altLang="zh-CN" sz="2000" b="1"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r>
              <a:rPr lang="en-US" altLang="zh-CN" sz="2000" dirty="0">
                <a:solidFill>
                  <a:schemeClr val="tx1">
                    <a:lumMod val="85000"/>
                    <a:lumOff val="15000"/>
                  </a:schemeClr>
                </a:solidFill>
                <a:latin typeface="微软雅黑" pitchFamily="34" charset="-122"/>
                <a:ea typeface="微软雅黑" pitchFamily="34" charset="-122"/>
              </a:rPr>
              <a:t>	</a:t>
            </a:r>
            <a:r>
              <a:rPr lang="zh-CN" altLang="en-US" sz="2000" dirty="0">
                <a:solidFill>
                  <a:schemeClr val="tx1">
                    <a:lumMod val="85000"/>
                    <a:lumOff val="15000"/>
                  </a:schemeClr>
                </a:solidFill>
                <a:latin typeface="微软雅黑" pitchFamily="34" charset="-122"/>
                <a:ea typeface="微软雅黑" pitchFamily="34" charset="-122"/>
              </a:rPr>
              <a:t>数据表示、安全性</a:t>
            </a:r>
            <a:r>
              <a:rPr lang="en-US" altLang="zh-CN" sz="2000" dirty="0">
                <a:solidFill>
                  <a:schemeClr val="tx1">
                    <a:lumMod val="85000"/>
                    <a:lumOff val="15000"/>
                  </a:schemeClr>
                </a:solidFill>
                <a:latin typeface="微软雅黑" pitchFamily="34" charset="-122"/>
                <a:ea typeface="微软雅黑" pitchFamily="34" charset="-122"/>
              </a:rPr>
              <a:t>……</a:t>
            </a: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2.</a:t>
            </a:r>
            <a:r>
              <a:rPr lang="zh-CN" altLang="en-US" sz="3200" b="1" dirty="0">
                <a:latin typeface="Microsoft YaHei" panose="020B0503020204020204" pitchFamily="34" charset="-122"/>
                <a:ea typeface="Microsoft YaHei" panose="020B0503020204020204" pitchFamily="34" charset="-122"/>
              </a:rPr>
              <a:t> 深入篇</a:t>
            </a: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2" name="平行四边形 11">
            <a:extLst>
              <a:ext uri="{FF2B5EF4-FFF2-40B4-BE49-F238E27FC236}">
                <a16:creationId xmlns:a16="http://schemas.microsoft.com/office/drawing/2014/main" id="{62B80C91-0310-0143-8F29-E5E9EB97F53C}"/>
              </a:ext>
            </a:extLst>
          </p:cNvPr>
          <p:cNvSpPr/>
          <p:nvPr/>
        </p:nvSpPr>
        <p:spPr>
          <a:xfrm>
            <a:off x="36337" y="895996"/>
            <a:ext cx="3576658"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2.3</a:t>
            </a:r>
            <a:r>
              <a:rPr kumimoji="1" lang="zh-CN" altLang="en-US" sz="2400" b="1" dirty="0"/>
              <a:t> 其他实现问题</a:t>
            </a:r>
            <a:r>
              <a:rPr kumimoji="1" lang="en-US" altLang="zh-CN" sz="2400" b="1" dirty="0"/>
              <a:t>(</a:t>
            </a:r>
            <a:r>
              <a:rPr kumimoji="1" lang="zh-CN" altLang="en-US" sz="2400" b="1" dirty="0"/>
              <a:t>续</a:t>
            </a:r>
            <a:r>
              <a:rPr kumimoji="1" lang="en-US" altLang="zh-CN" sz="2400" b="1" dirty="0"/>
              <a:t>)</a:t>
            </a:r>
            <a:endParaRPr kumimoji="1" lang="zh-CN" altLang="en-US" sz="2400" b="1" dirty="0"/>
          </a:p>
        </p:txBody>
      </p:sp>
    </p:spTree>
    <p:extLst>
      <p:ext uri="{BB962C8B-B14F-4D97-AF65-F5344CB8AC3E}">
        <p14:creationId xmlns:p14="http://schemas.microsoft.com/office/powerpoint/2010/main" val="14308079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904825" y="2513615"/>
            <a:ext cx="10382350" cy="2232150"/>
          </a:xfrm>
          <a:prstGeom prst="rect">
            <a:avLst/>
          </a:prstGeom>
        </p:spPr>
        <p:txBody>
          <a:bodyPr wrap="square">
            <a:spAutoFit/>
          </a:bodyPr>
          <a:lstStyle/>
          <a:p>
            <a:pPr>
              <a:lnSpc>
                <a:spcPct val="150000"/>
              </a:lnSpc>
            </a:pPr>
            <a:r>
              <a:rPr lang="en-US" altLang="zh-CN" sz="2000" dirty="0">
                <a:solidFill>
                  <a:schemeClr val="tx1">
                    <a:lumMod val="85000"/>
                    <a:lumOff val="15000"/>
                  </a:schemeClr>
                </a:solidFill>
                <a:latin typeface="微软雅黑" pitchFamily="34" charset="-122"/>
                <a:ea typeface="微软雅黑" pitchFamily="34" charset="-122"/>
              </a:rPr>
              <a:t>	</a:t>
            </a:r>
            <a:r>
              <a:rPr lang="zh-CN" altLang="en-US" sz="2000" dirty="0">
                <a:solidFill>
                  <a:schemeClr val="tx1">
                    <a:lumMod val="85000"/>
                    <a:lumOff val="15000"/>
                  </a:schemeClr>
                </a:solidFill>
                <a:latin typeface="微软雅黑" pitchFamily="34" charset="-122"/>
                <a:ea typeface="微软雅黑" pitchFamily="34" charset="-122"/>
              </a:rPr>
              <a:t>这一小节主要介绍了一些</a:t>
            </a:r>
            <a:r>
              <a:rPr lang="en-US"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的实现细节</a:t>
            </a: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r>
              <a:rPr lang="en-US" altLang="zh-CN" sz="2000" dirty="0">
                <a:solidFill>
                  <a:schemeClr val="tx1">
                    <a:lumMod val="85000"/>
                    <a:lumOff val="15000"/>
                  </a:schemeClr>
                </a:solidFill>
                <a:latin typeface="微软雅黑" pitchFamily="34" charset="-122"/>
                <a:ea typeface="微软雅黑" pitchFamily="34" charset="-122"/>
              </a:rPr>
              <a:t>	</a:t>
            </a:r>
            <a:r>
              <a:rPr lang="zh-CN" altLang="en-US" sz="2800" b="1" dirty="0">
                <a:solidFill>
                  <a:schemeClr val="tx1">
                    <a:lumMod val="85000"/>
                    <a:lumOff val="15000"/>
                  </a:schemeClr>
                </a:solidFill>
                <a:latin typeface="微软雅黑" pitchFamily="34" charset="-122"/>
                <a:ea typeface="微软雅黑" pitchFamily="34" charset="-122"/>
              </a:rPr>
              <a:t>无论 </a:t>
            </a:r>
            <a:r>
              <a:rPr lang="en" altLang="zh-CN" sz="2800" b="1" dirty="0">
                <a:solidFill>
                  <a:schemeClr val="tx1">
                    <a:lumMod val="85000"/>
                    <a:lumOff val="15000"/>
                  </a:schemeClr>
                </a:solidFill>
                <a:latin typeface="微软雅黑" pitchFamily="34" charset="-122"/>
                <a:ea typeface="微软雅黑" pitchFamily="34" charset="-122"/>
              </a:rPr>
              <a:t>RPC </a:t>
            </a:r>
            <a:r>
              <a:rPr lang="zh-CN" altLang="en-US" sz="2800" b="1" dirty="0">
                <a:solidFill>
                  <a:schemeClr val="tx1">
                    <a:lumMod val="85000"/>
                    <a:lumOff val="15000"/>
                  </a:schemeClr>
                </a:solidFill>
                <a:latin typeface="微软雅黑" pitchFamily="34" charset="-122"/>
                <a:ea typeface="微软雅黑" pitchFamily="34" charset="-122"/>
              </a:rPr>
              <a:t>的概念是如何优雅，但是“草丛中依然有几条蛇隐藏着”，只有深刻理解了 </a:t>
            </a:r>
            <a:r>
              <a:rPr lang="en" altLang="zh-CN" sz="2800" b="1" dirty="0">
                <a:solidFill>
                  <a:schemeClr val="tx1">
                    <a:lumMod val="85000"/>
                    <a:lumOff val="15000"/>
                  </a:schemeClr>
                </a:solidFill>
                <a:latin typeface="微软雅黑" pitchFamily="34" charset="-122"/>
                <a:ea typeface="微软雅黑" pitchFamily="34" charset="-122"/>
              </a:rPr>
              <a:t>RPC </a:t>
            </a:r>
            <a:r>
              <a:rPr lang="zh-CN" altLang="en-US" sz="2800" b="1" dirty="0">
                <a:solidFill>
                  <a:schemeClr val="tx1">
                    <a:lumMod val="85000"/>
                    <a:lumOff val="15000"/>
                  </a:schemeClr>
                </a:solidFill>
                <a:latin typeface="微软雅黑" pitchFamily="34" charset="-122"/>
                <a:ea typeface="微软雅黑" pitchFamily="34" charset="-122"/>
              </a:rPr>
              <a:t>的本质，才能更好地应用。</a:t>
            </a:r>
            <a:endParaRPr lang="zh-CN" altLang="en-US" sz="2000" b="1" dirty="0">
              <a:solidFill>
                <a:schemeClr val="tx1">
                  <a:lumMod val="85000"/>
                  <a:lumOff val="15000"/>
                </a:schemeClr>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2.</a:t>
            </a:r>
            <a:r>
              <a:rPr lang="zh-CN" altLang="en-US" sz="3200" b="1" dirty="0">
                <a:latin typeface="Microsoft YaHei" panose="020B0503020204020204" pitchFamily="34" charset="-122"/>
                <a:ea typeface="Microsoft YaHei" panose="020B0503020204020204" pitchFamily="34" charset="-122"/>
              </a:rPr>
              <a:t> 深入篇</a:t>
            </a: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2" name="平行四边形 11">
            <a:extLst>
              <a:ext uri="{FF2B5EF4-FFF2-40B4-BE49-F238E27FC236}">
                <a16:creationId xmlns:a16="http://schemas.microsoft.com/office/drawing/2014/main" id="{62B80C91-0310-0143-8F29-E5E9EB97F53C}"/>
              </a:ext>
            </a:extLst>
          </p:cNvPr>
          <p:cNvSpPr/>
          <p:nvPr/>
        </p:nvSpPr>
        <p:spPr>
          <a:xfrm>
            <a:off x="36337" y="895996"/>
            <a:ext cx="1625195"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2.4 </a:t>
            </a:r>
            <a:r>
              <a:rPr kumimoji="1" lang="zh-CN" altLang="en-US" sz="2400" b="1" dirty="0"/>
              <a:t>小结</a:t>
            </a:r>
          </a:p>
        </p:txBody>
      </p:sp>
    </p:spTree>
    <p:extLst>
      <p:ext uri="{BB962C8B-B14F-4D97-AF65-F5344CB8AC3E}">
        <p14:creationId xmlns:p14="http://schemas.microsoft.com/office/powerpoint/2010/main" val="36799703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B9EF002-3F84-464B-8A51-73B9AF14A1A5}"/>
              </a:ext>
            </a:extLst>
          </p:cNvPr>
          <p:cNvPicPr>
            <a:picLocks noChangeAspect="1"/>
          </p:cNvPicPr>
          <p:nvPr/>
        </p:nvPicPr>
        <p:blipFill>
          <a:blip r:embed="rId3"/>
          <a:stretch>
            <a:fillRect/>
          </a:stretch>
        </p:blipFill>
        <p:spPr>
          <a:xfrm>
            <a:off x="0" y="-173505"/>
            <a:ext cx="12311016" cy="7031505"/>
          </a:xfrm>
          <a:prstGeom prst="rect">
            <a:avLst/>
          </a:prstGeom>
        </p:spPr>
      </p:pic>
      <p:pic>
        <p:nvPicPr>
          <p:cNvPr id="3" name="图片 2">
            <a:extLst>
              <a:ext uri="{FF2B5EF4-FFF2-40B4-BE49-F238E27FC236}">
                <a16:creationId xmlns:a16="http://schemas.microsoft.com/office/drawing/2014/main" id="{1BD9C7CA-D40B-417A-B278-E920FFF43B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773" y="-368368"/>
            <a:ext cx="13368548" cy="7596482"/>
          </a:xfrm>
          <a:prstGeom prst="rect">
            <a:avLst/>
          </a:prstGeom>
        </p:spPr>
      </p:pic>
      <p:sp>
        <p:nvSpPr>
          <p:cNvPr id="4" name="Freeform 6">
            <a:extLst>
              <a:ext uri="{FF2B5EF4-FFF2-40B4-BE49-F238E27FC236}">
                <a16:creationId xmlns:a16="http://schemas.microsoft.com/office/drawing/2014/main" id="{19CA7C3F-3693-4D27-A7D0-849BD7E061B3}"/>
              </a:ext>
            </a:extLst>
          </p:cNvPr>
          <p:cNvSpPr>
            <a:spLocks noEditPoints="1"/>
          </p:cNvSpPr>
          <p:nvPr/>
        </p:nvSpPr>
        <p:spPr bwMode="auto">
          <a:xfrm>
            <a:off x="3176" y="-38100"/>
            <a:ext cx="2411413" cy="2803526"/>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moveTo>
                  <a:pt x="771" y="0"/>
                </a:moveTo>
                <a:lnTo>
                  <a:pt x="0" y="441"/>
                </a:lnTo>
                <a:lnTo>
                  <a:pt x="0" y="1325"/>
                </a:lnTo>
                <a:lnTo>
                  <a:pt x="771" y="1766"/>
                </a:lnTo>
                <a:lnTo>
                  <a:pt x="1519" y="1325"/>
                </a:lnTo>
                <a:lnTo>
                  <a:pt x="1519" y="441"/>
                </a:lnTo>
                <a:lnTo>
                  <a:pt x="7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矩形 4">
            <a:extLst>
              <a:ext uri="{FF2B5EF4-FFF2-40B4-BE49-F238E27FC236}">
                <a16:creationId xmlns:a16="http://schemas.microsoft.com/office/drawing/2014/main" id="{B6D71B51-6BD1-4A87-9984-E01F3748D853}"/>
              </a:ext>
            </a:extLst>
          </p:cNvPr>
          <p:cNvSpPr/>
          <p:nvPr/>
        </p:nvSpPr>
        <p:spPr>
          <a:xfrm>
            <a:off x="0" y="1863398"/>
            <a:ext cx="12311016" cy="2800591"/>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5">
            <a:extLst>
              <a:ext uri="{FF2B5EF4-FFF2-40B4-BE49-F238E27FC236}">
                <a16:creationId xmlns:a16="http://schemas.microsoft.com/office/drawing/2014/main" id="{B2937F6A-D51A-40EF-8608-C2AAF9B54C3A}"/>
              </a:ext>
            </a:extLst>
          </p:cNvPr>
          <p:cNvSpPr>
            <a:spLocks noEditPoints="1"/>
          </p:cNvSpPr>
          <p:nvPr/>
        </p:nvSpPr>
        <p:spPr bwMode="auto">
          <a:xfrm>
            <a:off x="703121" y="2276389"/>
            <a:ext cx="1711468" cy="1989765"/>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close/>
                <a:moveTo>
                  <a:pt x="771" y="0"/>
                </a:moveTo>
                <a:lnTo>
                  <a:pt x="0" y="441"/>
                </a:lnTo>
                <a:lnTo>
                  <a:pt x="0" y="1325"/>
                </a:lnTo>
                <a:lnTo>
                  <a:pt x="771" y="1766"/>
                </a:lnTo>
                <a:lnTo>
                  <a:pt x="1519" y="1325"/>
                </a:lnTo>
                <a:lnTo>
                  <a:pt x="1519" y="441"/>
                </a:lnTo>
                <a:lnTo>
                  <a:pt x="771"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7" name="直接连接符 6">
            <a:extLst>
              <a:ext uri="{FF2B5EF4-FFF2-40B4-BE49-F238E27FC236}">
                <a16:creationId xmlns:a16="http://schemas.microsoft.com/office/drawing/2014/main" id="{7B38EB65-A59D-4D9B-8FE8-1E36191DBF86}"/>
              </a:ext>
            </a:extLst>
          </p:cNvPr>
          <p:cNvCxnSpPr/>
          <p:nvPr/>
        </p:nvCxnSpPr>
        <p:spPr>
          <a:xfrm>
            <a:off x="-31068" y="4470400"/>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FCAFA51-67D9-40D8-992E-4E139AB42DE4}"/>
              </a:ext>
            </a:extLst>
          </p:cNvPr>
          <p:cNvCxnSpPr/>
          <p:nvPr/>
        </p:nvCxnSpPr>
        <p:spPr>
          <a:xfrm>
            <a:off x="7535184" y="2061029"/>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5CFB7CA2-8A40-44FD-9685-662F14F86E97}"/>
              </a:ext>
            </a:extLst>
          </p:cNvPr>
          <p:cNvSpPr/>
          <p:nvPr/>
        </p:nvSpPr>
        <p:spPr>
          <a:xfrm>
            <a:off x="1124724" y="2516184"/>
            <a:ext cx="782587" cy="1446550"/>
          </a:xfrm>
          <a:prstGeom prst="rect">
            <a:avLst/>
          </a:prstGeom>
        </p:spPr>
        <p:txBody>
          <a:bodyPr wrap="none">
            <a:spAutoFit/>
          </a:bodyPr>
          <a:lstStyle/>
          <a:p>
            <a:pPr algn="ctr"/>
            <a:r>
              <a:rPr lang="en-US" altLang="zh-CN" sz="8800" dirty="0">
                <a:solidFill>
                  <a:schemeClr val="bg1"/>
                </a:solidFill>
                <a:latin typeface="Impact" panose="020B0806030902050204" pitchFamily="34" charset="0"/>
              </a:rPr>
              <a:t>3</a:t>
            </a:r>
            <a:endParaRPr lang="zh-CN" altLang="en-US" sz="8800" dirty="0">
              <a:solidFill>
                <a:schemeClr val="bg1"/>
              </a:solidFill>
              <a:latin typeface="Impact" panose="020B0806030902050204" pitchFamily="34" charset="0"/>
            </a:endParaRPr>
          </a:p>
        </p:txBody>
      </p:sp>
      <p:sp>
        <p:nvSpPr>
          <p:cNvPr id="10" name="文本框 9">
            <a:extLst>
              <a:ext uri="{FF2B5EF4-FFF2-40B4-BE49-F238E27FC236}">
                <a16:creationId xmlns:a16="http://schemas.microsoft.com/office/drawing/2014/main" id="{5BC1D650-F0D0-461A-BD6C-157D0CDB4C86}"/>
              </a:ext>
            </a:extLst>
          </p:cNvPr>
          <p:cNvSpPr txBox="1"/>
          <p:nvPr/>
        </p:nvSpPr>
        <p:spPr>
          <a:xfrm>
            <a:off x="585175" y="3597863"/>
            <a:ext cx="1947360" cy="461665"/>
          </a:xfrm>
          <a:prstGeom prst="rect">
            <a:avLst/>
          </a:prstGeom>
          <a:solidFill>
            <a:srgbClr val="303C41"/>
          </a:solidFill>
        </p:spPr>
        <p:txBody>
          <a:bodyPr wrap="square" rtlCol="0">
            <a:spAutoFit/>
          </a:bodyPr>
          <a:lstStyle/>
          <a:p>
            <a:pPr algn="dist"/>
            <a:r>
              <a:rPr lang="en-US" altLang="zh-CN" sz="2400" dirty="0">
                <a:solidFill>
                  <a:schemeClr val="bg1"/>
                </a:solidFill>
              </a:rPr>
              <a:t>PART THREE</a:t>
            </a:r>
            <a:endParaRPr lang="zh-CN" altLang="en-US" sz="2400" dirty="0">
              <a:solidFill>
                <a:schemeClr val="bg1"/>
              </a:solidFill>
            </a:endParaRPr>
          </a:p>
        </p:txBody>
      </p:sp>
      <p:sp>
        <p:nvSpPr>
          <p:cNvPr id="11" name="文本框 10">
            <a:extLst>
              <a:ext uri="{FF2B5EF4-FFF2-40B4-BE49-F238E27FC236}">
                <a16:creationId xmlns:a16="http://schemas.microsoft.com/office/drawing/2014/main" id="{D0F90FA7-A7F1-4E97-9285-F34526353BA6}"/>
              </a:ext>
            </a:extLst>
          </p:cNvPr>
          <p:cNvSpPr txBox="1"/>
          <p:nvPr/>
        </p:nvSpPr>
        <p:spPr>
          <a:xfrm>
            <a:off x="5011843" y="2855772"/>
            <a:ext cx="2031325" cy="830997"/>
          </a:xfrm>
          <a:prstGeom prst="rect">
            <a:avLst/>
          </a:prstGeom>
          <a:noFill/>
        </p:spPr>
        <p:txBody>
          <a:bodyPr wrap="none" rtlCol="0">
            <a:spAutoFit/>
          </a:bodyPr>
          <a:lstStyle/>
          <a:p>
            <a:pPr algn="ctr"/>
            <a:r>
              <a:rPr lang="zh-CN" altLang="en-US" sz="4800" dirty="0">
                <a:solidFill>
                  <a:schemeClr val="bg1"/>
                </a:solidFill>
                <a:latin typeface="微软雅黑" panose="020B0503020204020204" pitchFamily="34" charset="-122"/>
                <a:ea typeface="微软雅黑" panose="020B0503020204020204" pitchFamily="34" charset="-122"/>
              </a:rPr>
              <a:t>应用篇</a:t>
            </a:r>
          </a:p>
        </p:txBody>
      </p:sp>
      <p:sp>
        <p:nvSpPr>
          <p:cNvPr id="13" name="文本框 12">
            <a:extLst>
              <a:ext uri="{FF2B5EF4-FFF2-40B4-BE49-F238E27FC236}">
                <a16:creationId xmlns:a16="http://schemas.microsoft.com/office/drawing/2014/main" id="{B62E1D55-63DD-4DD6-8EF1-577ADD8A8D10}"/>
              </a:ext>
            </a:extLst>
          </p:cNvPr>
          <p:cNvSpPr txBox="1"/>
          <p:nvPr/>
        </p:nvSpPr>
        <p:spPr>
          <a:xfrm>
            <a:off x="9184408" y="2255893"/>
            <a:ext cx="1522533" cy="212744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solidFill>
                  <a:schemeClr val="bg1"/>
                </a:solidFill>
              </a:rPr>
              <a:t>编程概述</a:t>
            </a:r>
            <a:endParaRPr lang="en-US" altLang="zh-CN" dirty="0">
              <a:solidFill>
                <a:schemeClr val="bg1"/>
              </a:solidFill>
            </a:endParaRPr>
          </a:p>
          <a:p>
            <a:pPr marL="285750" indent="-285750">
              <a:lnSpc>
                <a:spcPct val="150000"/>
              </a:lnSpc>
              <a:buFont typeface="Arial" panose="020B0604020202020204" pitchFamily="34" charset="0"/>
              <a:buChar char="•"/>
            </a:pPr>
            <a:r>
              <a:rPr lang="en-US" altLang="zh-CN" dirty="0">
                <a:solidFill>
                  <a:schemeClr val="bg1"/>
                </a:solidFill>
              </a:rPr>
              <a:t>RPC</a:t>
            </a:r>
            <a:r>
              <a:rPr lang="zh-CN" altLang="en-US" dirty="0">
                <a:solidFill>
                  <a:schemeClr val="bg1"/>
                </a:solidFill>
              </a:rPr>
              <a:t> </a:t>
            </a:r>
            <a:r>
              <a:rPr lang="en-US" altLang="zh-CN" dirty="0">
                <a:solidFill>
                  <a:schemeClr val="bg1"/>
                </a:solidFill>
              </a:rPr>
              <a:t>API</a:t>
            </a:r>
          </a:p>
          <a:p>
            <a:pPr marL="285750" indent="-285750">
              <a:lnSpc>
                <a:spcPct val="150000"/>
              </a:lnSpc>
              <a:buFont typeface="Arial" panose="020B0604020202020204" pitchFamily="34" charset="0"/>
              <a:buChar char="•"/>
            </a:pPr>
            <a:r>
              <a:rPr lang="zh-CN" altLang="en-US" dirty="0">
                <a:solidFill>
                  <a:schemeClr val="bg1"/>
                </a:solidFill>
              </a:rPr>
              <a:t>框架发展</a:t>
            </a:r>
            <a:endParaRPr lang="en-US" altLang="zh-CN" dirty="0">
              <a:solidFill>
                <a:schemeClr val="bg1"/>
              </a:solidFill>
            </a:endParaRPr>
          </a:p>
          <a:p>
            <a:pPr marL="285750" indent="-285750">
              <a:lnSpc>
                <a:spcPct val="150000"/>
              </a:lnSpc>
              <a:buFont typeface="Arial" panose="020B0604020202020204" pitchFamily="34" charset="0"/>
              <a:buChar char="•"/>
            </a:pPr>
            <a:r>
              <a:rPr lang="en-US" altLang="zh-CN" dirty="0">
                <a:solidFill>
                  <a:schemeClr val="bg1"/>
                </a:solidFill>
              </a:rPr>
              <a:t>RPC</a:t>
            </a:r>
            <a:r>
              <a:rPr lang="zh-CN" altLang="en-US" dirty="0">
                <a:solidFill>
                  <a:schemeClr val="bg1"/>
                </a:solidFill>
              </a:rPr>
              <a:t>与</a:t>
            </a:r>
            <a:r>
              <a:rPr lang="en-US" altLang="zh-CN" dirty="0">
                <a:solidFill>
                  <a:schemeClr val="bg1"/>
                </a:solidFill>
              </a:rPr>
              <a:t>REST</a:t>
            </a:r>
          </a:p>
          <a:p>
            <a:pPr marL="285750" indent="-285750">
              <a:lnSpc>
                <a:spcPct val="150000"/>
              </a:lnSpc>
              <a:buFont typeface="Arial" panose="020B0604020202020204" pitchFamily="34" charset="0"/>
              <a:buChar char="•"/>
            </a:pPr>
            <a:r>
              <a:rPr lang="zh-CN" altLang="en-US" dirty="0">
                <a:solidFill>
                  <a:schemeClr val="bg1"/>
                </a:solidFill>
              </a:rPr>
              <a:t>框架选择</a:t>
            </a:r>
          </a:p>
        </p:txBody>
      </p:sp>
    </p:spTree>
    <p:extLst>
      <p:ext uri="{BB962C8B-B14F-4D97-AF65-F5344CB8AC3E}">
        <p14:creationId xmlns:p14="http://schemas.microsoft.com/office/powerpoint/2010/main" val="16731776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0" grpId="0" animBg="1"/>
      <p:bldP spid="11"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A2C3902-66AA-4A84-8BCA-ED08EE1C00BC}"/>
              </a:ext>
            </a:extLst>
          </p:cNvPr>
          <p:cNvPicPr>
            <a:picLocks noChangeAspect="1"/>
          </p:cNvPicPr>
          <p:nvPr/>
        </p:nvPicPr>
        <p:blipFill>
          <a:blip r:embed="rId3"/>
          <a:stretch>
            <a:fillRect/>
          </a:stretch>
        </p:blipFill>
        <p:spPr>
          <a:xfrm>
            <a:off x="0" y="-173505"/>
            <a:ext cx="12311016" cy="7031505"/>
          </a:xfrm>
          <a:prstGeom prst="rect">
            <a:avLst/>
          </a:prstGeom>
        </p:spPr>
      </p:pic>
      <p:pic>
        <p:nvPicPr>
          <p:cNvPr id="3" name="图片 2">
            <a:extLst>
              <a:ext uri="{FF2B5EF4-FFF2-40B4-BE49-F238E27FC236}">
                <a16:creationId xmlns:a16="http://schemas.microsoft.com/office/drawing/2014/main" id="{B51213E4-3F1E-4CD7-A1B7-B3487656FE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430" y="-369241"/>
            <a:ext cx="13368548" cy="7596482"/>
          </a:xfrm>
          <a:prstGeom prst="rect">
            <a:avLst/>
          </a:prstGeom>
        </p:spPr>
      </p:pic>
      <p:sp>
        <p:nvSpPr>
          <p:cNvPr id="4" name="Freeform 6">
            <a:extLst>
              <a:ext uri="{FF2B5EF4-FFF2-40B4-BE49-F238E27FC236}">
                <a16:creationId xmlns:a16="http://schemas.microsoft.com/office/drawing/2014/main" id="{6F55404E-355B-4930-BADB-CA195B143B3F}"/>
              </a:ext>
            </a:extLst>
          </p:cNvPr>
          <p:cNvSpPr>
            <a:spLocks noEditPoints="1"/>
          </p:cNvSpPr>
          <p:nvPr/>
        </p:nvSpPr>
        <p:spPr bwMode="auto">
          <a:xfrm>
            <a:off x="3176" y="-38100"/>
            <a:ext cx="2411413" cy="2803526"/>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moveTo>
                  <a:pt x="771" y="0"/>
                </a:moveTo>
                <a:lnTo>
                  <a:pt x="0" y="441"/>
                </a:lnTo>
                <a:lnTo>
                  <a:pt x="0" y="1325"/>
                </a:lnTo>
                <a:lnTo>
                  <a:pt x="771" y="1766"/>
                </a:lnTo>
                <a:lnTo>
                  <a:pt x="1519" y="1325"/>
                </a:lnTo>
                <a:lnTo>
                  <a:pt x="1519" y="441"/>
                </a:lnTo>
                <a:lnTo>
                  <a:pt x="7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矩形 4">
            <a:extLst>
              <a:ext uri="{FF2B5EF4-FFF2-40B4-BE49-F238E27FC236}">
                <a16:creationId xmlns:a16="http://schemas.microsoft.com/office/drawing/2014/main" id="{E741A9DD-10E5-4BBC-B7D1-F9DDD35BB37C}"/>
              </a:ext>
            </a:extLst>
          </p:cNvPr>
          <p:cNvSpPr/>
          <p:nvPr/>
        </p:nvSpPr>
        <p:spPr>
          <a:xfrm>
            <a:off x="0" y="1863398"/>
            <a:ext cx="12311016" cy="2800591"/>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5">
            <a:extLst>
              <a:ext uri="{FF2B5EF4-FFF2-40B4-BE49-F238E27FC236}">
                <a16:creationId xmlns:a16="http://schemas.microsoft.com/office/drawing/2014/main" id="{C78DAEC2-AF65-4851-B087-85D73ACD3FF8}"/>
              </a:ext>
            </a:extLst>
          </p:cNvPr>
          <p:cNvSpPr>
            <a:spLocks noEditPoints="1"/>
          </p:cNvSpPr>
          <p:nvPr/>
        </p:nvSpPr>
        <p:spPr bwMode="auto">
          <a:xfrm>
            <a:off x="703121" y="2276389"/>
            <a:ext cx="1711468" cy="1989765"/>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close/>
                <a:moveTo>
                  <a:pt x="771" y="0"/>
                </a:moveTo>
                <a:lnTo>
                  <a:pt x="0" y="441"/>
                </a:lnTo>
                <a:lnTo>
                  <a:pt x="0" y="1325"/>
                </a:lnTo>
                <a:lnTo>
                  <a:pt x="771" y="1766"/>
                </a:lnTo>
                <a:lnTo>
                  <a:pt x="1519" y="1325"/>
                </a:lnTo>
                <a:lnTo>
                  <a:pt x="1519" y="441"/>
                </a:lnTo>
                <a:lnTo>
                  <a:pt x="771"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7" name="直接连接符 6">
            <a:extLst>
              <a:ext uri="{FF2B5EF4-FFF2-40B4-BE49-F238E27FC236}">
                <a16:creationId xmlns:a16="http://schemas.microsoft.com/office/drawing/2014/main" id="{24B5A6B0-518D-4643-9F21-19824E853472}"/>
              </a:ext>
            </a:extLst>
          </p:cNvPr>
          <p:cNvCxnSpPr/>
          <p:nvPr/>
        </p:nvCxnSpPr>
        <p:spPr>
          <a:xfrm>
            <a:off x="-31068" y="4470400"/>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4D0EE3D8-C2B5-43F3-BDEA-0E8F4C7ABDBE}"/>
              </a:ext>
            </a:extLst>
          </p:cNvPr>
          <p:cNvCxnSpPr/>
          <p:nvPr/>
        </p:nvCxnSpPr>
        <p:spPr>
          <a:xfrm>
            <a:off x="7535184" y="2061029"/>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963C5F90-82F8-49FB-9F85-BC756F0292D0}"/>
              </a:ext>
            </a:extLst>
          </p:cNvPr>
          <p:cNvSpPr/>
          <p:nvPr/>
        </p:nvSpPr>
        <p:spPr>
          <a:xfrm>
            <a:off x="1208882" y="2516184"/>
            <a:ext cx="614271" cy="1446550"/>
          </a:xfrm>
          <a:prstGeom prst="rect">
            <a:avLst/>
          </a:prstGeom>
        </p:spPr>
        <p:txBody>
          <a:bodyPr wrap="none">
            <a:spAutoFit/>
          </a:bodyPr>
          <a:lstStyle/>
          <a:p>
            <a:pPr algn="ctr"/>
            <a:r>
              <a:rPr lang="en-US" altLang="zh-CN" sz="8800" dirty="0">
                <a:solidFill>
                  <a:schemeClr val="bg1"/>
                </a:solidFill>
                <a:latin typeface="Impact" panose="020B0806030902050204" pitchFamily="34" charset="0"/>
              </a:rPr>
              <a:t>1</a:t>
            </a:r>
            <a:endParaRPr lang="zh-CN" altLang="en-US" sz="8800" dirty="0">
              <a:solidFill>
                <a:schemeClr val="bg1"/>
              </a:solidFill>
              <a:latin typeface="Impact" panose="020B0806030902050204" pitchFamily="34" charset="0"/>
            </a:endParaRPr>
          </a:p>
        </p:txBody>
      </p:sp>
      <p:sp>
        <p:nvSpPr>
          <p:cNvPr id="10" name="文本框 9">
            <a:extLst>
              <a:ext uri="{FF2B5EF4-FFF2-40B4-BE49-F238E27FC236}">
                <a16:creationId xmlns:a16="http://schemas.microsoft.com/office/drawing/2014/main" id="{170A01EB-3B42-42F3-A31A-E685AF148B5F}"/>
              </a:ext>
            </a:extLst>
          </p:cNvPr>
          <p:cNvSpPr txBox="1"/>
          <p:nvPr/>
        </p:nvSpPr>
        <p:spPr>
          <a:xfrm>
            <a:off x="585175" y="3597863"/>
            <a:ext cx="1947360" cy="461665"/>
          </a:xfrm>
          <a:prstGeom prst="rect">
            <a:avLst/>
          </a:prstGeom>
          <a:solidFill>
            <a:srgbClr val="303C41"/>
          </a:solidFill>
        </p:spPr>
        <p:txBody>
          <a:bodyPr wrap="square" rtlCol="0">
            <a:spAutoFit/>
          </a:bodyPr>
          <a:lstStyle/>
          <a:p>
            <a:pPr algn="dist"/>
            <a:r>
              <a:rPr lang="en-US" altLang="zh-CN" sz="2400" dirty="0">
                <a:solidFill>
                  <a:schemeClr val="bg1"/>
                </a:solidFill>
              </a:rPr>
              <a:t>PART ONE</a:t>
            </a:r>
            <a:endParaRPr lang="zh-CN" altLang="en-US" sz="2400" dirty="0">
              <a:solidFill>
                <a:schemeClr val="bg1"/>
              </a:solidFill>
            </a:endParaRPr>
          </a:p>
        </p:txBody>
      </p:sp>
      <p:sp>
        <p:nvSpPr>
          <p:cNvPr id="11" name="文本框 10">
            <a:extLst>
              <a:ext uri="{FF2B5EF4-FFF2-40B4-BE49-F238E27FC236}">
                <a16:creationId xmlns:a16="http://schemas.microsoft.com/office/drawing/2014/main" id="{74D864A5-2CDA-4354-9DE3-0BF7B2DE4C52}"/>
              </a:ext>
            </a:extLst>
          </p:cNvPr>
          <p:cNvSpPr txBox="1"/>
          <p:nvPr/>
        </p:nvSpPr>
        <p:spPr>
          <a:xfrm>
            <a:off x="5139845" y="2926748"/>
            <a:ext cx="2031325" cy="830997"/>
          </a:xfrm>
          <a:prstGeom prst="rect">
            <a:avLst/>
          </a:prstGeom>
          <a:noFill/>
        </p:spPr>
        <p:txBody>
          <a:bodyPr wrap="none" rtlCol="0">
            <a:spAutoFit/>
          </a:bodyPr>
          <a:lstStyle/>
          <a:p>
            <a:pPr algn="ctr"/>
            <a:r>
              <a:rPr lang="zh-CN" altLang="en-US" sz="4800" dirty="0">
                <a:solidFill>
                  <a:schemeClr val="bg1"/>
                </a:solidFill>
                <a:latin typeface="微软雅黑" panose="020B0503020204020204" pitchFamily="34" charset="-122"/>
                <a:ea typeface="微软雅黑" panose="020B0503020204020204" pitchFamily="34" charset="-122"/>
              </a:rPr>
              <a:t>基础篇</a:t>
            </a:r>
          </a:p>
        </p:txBody>
      </p:sp>
      <p:sp>
        <p:nvSpPr>
          <p:cNvPr id="13" name="文本框 12">
            <a:extLst>
              <a:ext uri="{FF2B5EF4-FFF2-40B4-BE49-F238E27FC236}">
                <a16:creationId xmlns:a16="http://schemas.microsoft.com/office/drawing/2014/main" id="{0BF15765-1915-4769-99B2-438E030D196C}"/>
              </a:ext>
            </a:extLst>
          </p:cNvPr>
          <p:cNvSpPr txBox="1"/>
          <p:nvPr/>
        </p:nvSpPr>
        <p:spPr>
          <a:xfrm>
            <a:off x="8868056" y="2300617"/>
            <a:ext cx="3474028" cy="2126864"/>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solidFill>
                  <a:schemeClr val="bg1"/>
                </a:solidFill>
              </a:rPr>
              <a:t>基本概念</a:t>
            </a:r>
            <a:endParaRPr lang="en-US" altLang="zh-CN" dirty="0">
              <a:solidFill>
                <a:schemeClr val="bg1"/>
              </a:solidFill>
            </a:endParaRPr>
          </a:p>
          <a:p>
            <a:pPr marL="285750" indent="-285750">
              <a:lnSpc>
                <a:spcPct val="150000"/>
              </a:lnSpc>
              <a:buFont typeface="Arial" panose="020B0604020202020204" pitchFamily="34" charset="0"/>
              <a:buChar char="•"/>
            </a:pPr>
            <a:r>
              <a:rPr lang="zh-CN" altLang="en-US" dirty="0">
                <a:solidFill>
                  <a:schemeClr val="bg1"/>
                </a:solidFill>
              </a:rPr>
              <a:t>出现背景</a:t>
            </a:r>
          </a:p>
          <a:p>
            <a:pPr marL="285750" indent="-285750">
              <a:lnSpc>
                <a:spcPct val="150000"/>
              </a:lnSpc>
              <a:buFont typeface="Arial" panose="020B0604020202020204" pitchFamily="34" charset="0"/>
              <a:buChar char="•"/>
            </a:pPr>
            <a:r>
              <a:rPr lang="zh-CN" altLang="en-US" dirty="0">
                <a:solidFill>
                  <a:schemeClr val="bg1"/>
                </a:solidFill>
              </a:rPr>
              <a:t>简单原理（结构、消息传递）</a:t>
            </a:r>
            <a:endParaRPr lang="en-US" altLang="zh-CN" dirty="0">
              <a:solidFill>
                <a:schemeClr val="bg1"/>
              </a:solidFill>
            </a:endParaRPr>
          </a:p>
          <a:p>
            <a:pPr marL="285750" indent="-285750">
              <a:lnSpc>
                <a:spcPct val="150000"/>
              </a:lnSpc>
              <a:buFont typeface="Arial" panose="020B0604020202020204" pitchFamily="34" charset="0"/>
              <a:buChar char="•"/>
            </a:pPr>
            <a:r>
              <a:rPr lang="en" altLang="zh-CN" dirty="0">
                <a:solidFill>
                  <a:schemeClr val="bg1"/>
                </a:solidFill>
              </a:rPr>
              <a:t>RPC</a:t>
            </a:r>
            <a:r>
              <a:rPr lang="zh-CN" altLang="en-US" dirty="0">
                <a:solidFill>
                  <a:schemeClr val="bg1"/>
                </a:solidFill>
              </a:rPr>
              <a:t>的类型</a:t>
            </a:r>
            <a:endParaRPr lang="en-US" altLang="zh-CN" dirty="0">
              <a:solidFill>
                <a:schemeClr val="bg1"/>
              </a:solidFill>
            </a:endParaRPr>
          </a:p>
          <a:p>
            <a:pPr marL="285750" indent="-285750">
              <a:lnSpc>
                <a:spcPct val="150000"/>
              </a:lnSpc>
              <a:buFont typeface="Arial" panose="020B0604020202020204" pitchFamily="34" charset="0"/>
              <a:buChar char="•"/>
            </a:pPr>
            <a:r>
              <a:rPr lang="zh-CN" altLang="en-US" dirty="0">
                <a:solidFill>
                  <a:schemeClr val="bg1"/>
                </a:solidFill>
              </a:rPr>
              <a:t>优缺点</a:t>
            </a:r>
          </a:p>
        </p:txBody>
      </p:sp>
    </p:spTree>
    <p:extLst>
      <p:ext uri="{BB962C8B-B14F-4D97-AF65-F5344CB8AC3E}">
        <p14:creationId xmlns:p14="http://schemas.microsoft.com/office/powerpoint/2010/main" val="18849486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0" grpId="0" animBg="1"/>
      <p:bldP spid="11"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346436" y="1651437"/>
            <a:ext cx="10382350" cy="2346220"/>
          </a:xfrm>
          <a:prstGeom prst="rect">
            <a:avLst/>
          </a:prstGeom>
        </p:spPr>
        <p:txBody>
          <a:bodyPr wrap="square">
            <a:spAutoFit/>
          </a:bodyPr>
          <a:lstStyle/>
          <a:p>
            <a:pPr>
              <a:lnSpc>
                <a:spcPct val="150000"/>
              </a:lnSpc>
            </a:pPr>
            <a:r>
              <a:rPr lang="zh-CN" altLang="en-US" sz="2000" dirty="0">
                <a:solidFill>
                  <a:schemeClr val="tx1">
                    <a:lumMod val="85000"/>
                    <a:lumOff val="15000"/>
                  </a:schemeClr>
                </a:solidFill>
                <a:latin typeface="微软雅黑" pitchFamily="34" charset="-122"/>
                <a:ea typeface="微软雅黑" pitchFamily="34" charset="-122"/>
              </a:rPr>
              <a:t>单独的编译器，生成客户端和服务器</a:t>
            </a:r>
            <a:r>
              <a:rPr lang="en-US" altLang="zh-CN" sz="2000" dirty="0">
                <a:solidFill>
                  <a:schemeClr val="tx1">
                    <a:lumMod val="85000"/>
                    <a:lumOff val="15000"/>
                  </a:schemeClr>
                </a:solidFill>
                <a:latin typeface="微软雅黑" pitchFamily="34" charset="-122"/>
                <a:ea typeface="微软雅黑" pitchFamily="34" charset="-122"/>
              </a:rPr>
              <a:t>stub</a:t>
            </a:r>
            <a:r>
              <a:rPr lang="zh-CN" altLang="en-US" sz="2000" dirty="0">
                <a:solidFill>
                  <a:schemeClr val="tx1">
                    <a:lumMod val="85000"/>
                    <a:lumOff val="15000"/>
                  </a:schemeClr>
                </a:solidFill>
                <a:latin typeface="微软雅黑" pitchFamily="34" charset="-122"/>
                <a:ea typeface="微软雅黑" pitchFamily="34" charset="-122"/>
              </a:rPr>
              <a:t>函数</a:t>
            </a:r>
            <a:endParaRPr lang="en-US" altLang="zh-CN" sz="2000" dirty="0">
              <a:solidFill>
                <a:schemeClr val="tx1">
                  <a:lumMod val="85000"/>
                  <a:lumOff val="15000"/>
                </a:schemeClr>
              </a:solidFill>
              <a:latin typeface="微软雅黑" pitchFamily="34" charset="-122"/>
              <a:ea typeface="微软雅黑" pitchFamily="34" charset="-122"/>
            </a:endParaRPr>
          </a:p>
          <a:p>
            <a:pPr marL="342900" indent="-342900">
              <a:lnSpc>
                <a:spcPct val="150000"/>
              </a:lnSpc>
              <a:buFont typeface="Wingdings" pitchFamily="2" charset="2"/>
              <a:buChar char="l"/>
            </a:pPr>
            <a:r>
              <a:rPr lang="en-US" altLang="zh-CN" sz="2000" dirty="0">
                <a:solidFill>
                  <a:schemeClr val="tx1">
                    <a:lumMod val="85000"/>
                    <a:lumOff val="15000"/>
                  </a:schemeClr>
                </a:solidFill>
                <a:latin typeface="微软雅黑" pitchFamily="34" charset="-122"/>
                <a:ea typeface="微软雅黑" pitchFamily="34" charset="-122"/>
              </a:rPr>
              <a:t>IDL</a:t>
            </a:r>
            <a:r>
              <a:rPr lang="zh-CN" altLang="en-US" sz="2000" dirty="0">
                <a:solidFill>
                  <a:schemeClr val="tx1">
                    <a:lumMod val="85000"/>
                    <a:lumOff val="15000"/>
                  </a:schemeClr>
                </a:solidFill>
                <a:latin typeface="微软雅黑" pitchFamily="34" charset="-122"/>
                <a:ea typeface="微软雅黑" pitchFamily="34" charset="-122"/>
              </a:rPr>
              <a:t>：接口定义语言</a:t>
            </a:r>
            <a:endParaRPr lang="en" altLang="zh-CN" sz="2000" dirty="0">
              <a:solidFill>
                <a:schemeClr val="tx1">
                  <a:lumMod val="85000"/>
                  <a:lumOff val="15000"/>
                </a:schemeClr>
              </a:solidFill>
              <a:latin typeface="微软雅黑" pitchFamily="34" charset="-122"/>
              <a:ea typeface="微软雅黑" pitchFamily="34" charset="-122"/>
            </a:endParaRPr>
          </a:p>
          <a:p>
            <a:pPr marL="342900" indent="-342900">
              <a:lnSpc>
                <a:spcPct val="150000"/>
              </a:lnSpc>
              <a:buFont typeface="Wingdings" pitchFamily="2" charset="2"/>
              <a:buChar char="l"/>
            </a:pPr>
            <a:r>
              <a:rPr lang="en" altLang="zh-CN" sz="2000" dirty="0">
                <a:solidFill>
                  <a:schemeClr val="tx1">
                    <a:lumMod val="85000"/>
                    <a:lumOff val="15000"/>
                  </a:schemeClr>
                </a:solidFill>
                <a:latin typeface="微软雅黑" pitchFamily="34" charset="-122"/>
                <a:ea typeface="微软雅黑" pitchFamily="34" charset="-122"/>
              </a:rPr>
              <a:t>client code</a:t>
            </a:r>
            <a:r>
              <a:rPr lang="zh-CN" altLang="en-US" sz="2000" dirty="0">
                <a:solidFill>
                  <a:schemeClr val="tx1">
                    <a:lumMod val="85000"/>
                    <a:lumOff val="15000"/>
                  </a:schemeClr>
                </a:solidFill>
                <a:latin typeface="微软雅黑" pitchFamily="34" charset="-122"/>
                <a:ea typeface="微软雅黑" pitchFamily="34" charset="-122"/>
              </a:rPr>
              <a:t>：调用</a:t>
            </a:r>
            <a:r>
              <a:rPr lang="en" altLang="zh-CN" sz="2000" dirty="0">
                <a:solidFill>
                  <a:schemeClr val="tx1">
                    <a:lumMod val="85000"/>
                    <a:lumOff val="15000"/>
                  </a:schemeClr>
                </a:solidFill>
                <a:latin typeface="微软雅黑" pitchFamily="34" charset="-122"/>
                <a:ea typeface="微软雅黑" pitchFamily="34" charset="-122"/>
              </a:rPr>
              <a:t>client stub</a:t>
            </a:r>
            <a:r>
              <a:rPr lang="zh-CN" altLang="en-US" sz="2000" dirty="0">
                <a:solidFill>
                  <a:schemeClr val="tx1">
                    <a:lumMod val="85000"/>
                    <a:lumOff val="15000"/>
                  </a:schemeClr>
                </a:solidFill>
                <a:latin typeface="微软雅黑" pitchFamily="34" charset="-122"/>
                <a:ea typeface="微软雅黑" pitchFamily="34" charset="-122"/>
              </a:rPr>
              <a:t>定义的远程调用接口</a:t>
            </a:r>
            <a:endParaRPr lang="en-US" altLang="zh-CN" sz="2000" dirty="0">
              <a:solidFill>
                <a:schemeClr val="tx1">
                  <a:lumMod val="85000"/>
                  <a:lumOff val="15000"/>
                </a:schemeClr>
              </a:solidFill>
              <a:latin typeface="微软雅黑" pitchFamily="34" charset="-122"/>
              <a:ea typeface="微软雅黑" pitchFamily="34" charset="-122"/>
            </a:endParaRPr>
          </a:p>
          <a:p>
            <a:pPr marL="342900" indent="-342900">
              <a:lnSpc>
                <a:spcPct val="150000"/>
              </a:lnSpc>
              <a:buFont typeface="Wingdings" pitchFamily="2" charset="2"/>
              <a:buChar char="l"/>
            </a:pPr>
            <a:r>
              <a:rPr lang="en" altLang="zh-CN" sz="2000" dirty="0">
                <a:solidFill>
                  <a:schemeClr val="tx1">
                    <a:lumMod val="85000"/>
                    <a:lumOff val="15000"/>
                  </a:schemeClr>
                </a:solidFill>
                <a:latin typeface="微软雅黑" pitchFamily="34" charset="-122"/>
                <a:ea typeface="微软雅黑" pitchFamily="34" charset="-122"/>
              </a:rPr>
              <a:t>server functions</a:t>
            </a:r>
            <a:r>
              <a:rPr lang="zh-CN" altLang="en-US" sz="2000" dirty="0">
                <a:solidFill>
                  <a:schemeClr val="tx1">
                    <a:lumMod val="85000"/>
                    <a:lumOff val="15000"/>
                  </a:schemeClr>
                </a:solidFill>
                <a:latin typeface="微软雅黑" pitchFamily="34" charset="-122"/>
                <a:ea typeface="微软雅黑" pitchFamily="34" charset="-122"/>
              </a:rPr>
              <a:t>：实现调用逻辑</a:t>
            </a:r>
            <a:endParaRPr lang="en"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3.</a:t>
            </a:r>
            <a:r>
              <a:rPr lang="zh-CN" altLang="en-US" sz="3200" b="1" dirty="0">
                <a:latin typeface="Microsoft YaHei" panose="020B0503020204020204" pitchFamily="34" charset="-122"/>
                <a:ea typeface="Microsoft YaHei" panose="020B0503020204020204" pitchFamily="34" charset="-122"/>
              </a:rPr>
              <a:t> 应用篇</a:t>
            </a: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2" name="平行四边形 11">
            <a:extLst>
              <a:ext uri="{FF2B5EF4-FFF2-40B4-BE49-F238E27FC236}">
                <a16:creationId xmlns:a16="http://schemas.microsoft.com/office/drawing/2014/main" id="{62B80C91-0310-0143-8F29-E5E9EB97F53C}"/>
              </a:ext>
            </a:extLst>
          </p:cNvPr>
          <p:cNvSpPr/>
          <p:nvPr/>
        </p:nvSpPr>
        <p:spPr>
          <a:xfrm>
            <a:off x="36337" y="895996"/>
            <a:ext cx="2372326"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3.1 </a:t>
            </a:r>
            <a:r>
              <a:rPr kumimoji="1" lang="zh-CN" altLang="en-US" sz="2400" b="1" dirty="0"/>
              <a:t>编程概述</a:t>
            </a:r>
          </a:p>
        </p:txBody>
      </p:sp>
      <p:pic>
        <p:nvPicPr>
          <p:cNvPr id="2" name="图片 1">
            <a:extLst>
              <a:ext uri="{FF2B5EF4-FFF2-40B4-BE49-F238E27FC236}">
                <a16:creationId xmlns:a16="http://schemas.microsoft.com/office/drawing/2014/main" id="{62CD7427-316A-8D40-8189-AE1345C9C774}"/>
              </a:ext>
            </a:extLst>
          </p:cNvPr>
          <p:cNvPicPr>
            <a:picLocks noChangeAspect="1"/>
          </p:cNvPicPr>
          <p:nvPr/>
        </p:nvPicPr>
        <p:blipFill>
          <a:blip r:embed="rId3"/>
          <a:stretch>
            <a:fillRect/>
          </a:stretch>
        </p:blipFill>
        <p:spPr>
          <a:xfrm>
            <a:off x="5537611" y="2016026"/>
            <a:ext cx="6178378" cy="3657600"/>
          </a:xfrm>
          <a:prstGeom prst="rect">
            <a:avLst/>
          </a:prstGeom>
        </p:spPr>
      </p:pic>
    </p:spTree>
    <p:extLst>
      <p:ext uri="{BB962C8B-B14F-4D97-AF65-F5344CB8AC3E}">
        <p14:creationId xmlns:p14="http://schemas.microsoft.com/office/powerpoint/2010/main" val="6194690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480251" y="1662588"/>
            <a:ext cx="10382350" cy="2807885"/>
          </a:xfrm>
          <a:prstGeom prst="rect">
            <a:avLst/>
          </a:prstGeom>
        </p:spPr>
        <p:txBody>
          <a:bodyPr wrap="square">
            <a:spAutoFit/>
          </a:bodyPr>
          <a:lstStyle/>
          <a:p>
            <a:pPr>
              <a:lnSpc>
                <a:spcPct val="150000"/>
              </a:lnSpc>
            </a:pPr>
            <a:r>
              <a:rPr lang="zh-CN" altLang="en-US" sz="2000" dirty="0">
                <a:solidFill>
                  <a:schemeClr val="tx1">
                    <a:lumMod val="85000"/>
                    <a:lumOff val="15000"/>
                  </a:schemeClr>
                </a:solidFill>
                <a:latin typeface="微软雅黑" pitchFamily="34" charset="-122"/>
                <a:ea typeface="微软雅黑" pitchFamily="34" charset="-122"/>
              </a:rPr>
              <a:t>任何</a:t>
            </a:r>
            <a:r>
              <a:rPr lang="en"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框架都需要提供一组库函数接口</a:t>
            </a:r>
            <a:endParaRPr lang="en-US" altLang="zh-CN" sz="2000" dirty="0">
              <a:solidFill>
                <a:schemeClr val="tx1">
                  <a:lumMod val="85000"/>
                  <a:lumOff val="15000"/>
                </a:schemeClr>
              </a:solidFill>
              <a:latin typeface="微软雅黑" pitchFamily="34" charset="-122"/>
              <a:ea typeface="微软雅黑" pitchFamily="34" charset="-122"/>
            </a:endParaRPr>
          </a:p>
          <a:p>
            <a:pPr marL="457200"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名称服务操作。 注册并查找绑定信息（端口，主机</a:t>
            </a:r>
            <a:r>
              <a:rPr lang="en" altLang="zh-CN" sz="2000" dirty="0">
                <a:solidFill>
                  <a:schemeClr val="tx1">
                    <a:lumMod val="85000"/>
                    <a:lumOff val="15000"/>
                  </a:schemeClr>
                </a:solidFill>
                <a:latin typeface="微软雅黑" pitchFamily="34" charset="-122"/>
                <a:ea typeface="微软雅黑" pitchFamily="34" charset="-122"/>
              </a:rPr>
              <a:t>IP</a:t>
            </a:r>
            <a:r>
              <a:rPr lang="zh-CN" altLang="en" sz="2000" dirty="0">
                <a:solidFill>
                  <a:schemeClr val="tx1">
                    <a:lumMod val="85000"/>
                    <a:lumOff val="15000"/>
                  </a:schemeClr>
                </a:solidFill>
                <a:latin typeface="微软雅黑" pitchFamily="34" charset="-122"/>
                <a:ea typeface="微软雅黑" pitchFamily="34" charset="-122"/>
              </a:rPr>
              <a:t>）</a:t>
            </a:r>
            <a:endParaRPr lang="en-US" altLang="zh-CN" sz="2000" dirty="0">
              <a:solidFill>
                <a:schemeClr val="tx1">
                  <a:lumMod val="85000"/>
                  <a:lumOff val="15000"/>
                </a:schemeClr>
              </a:solidFill>
              <a:latin typeface="微软雅黑" pitchFamily="34" charset="-122"/>
              <a:ea typeface="微软雅黑" pitchFamily="34" charset="-122"/>
            </a:endParaRPr>
          </a:p>
          <a:p>
            <a:pPr marL="457200"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端点操作。端点信息（协议，端口号，主机名）注册到名称服务器</a:t>
            </a:r>
            <a:endParaRPr lang="en-US" altLang="zh-CN" sz="2000" dirty="0">
              <a:solidFill>
                <a:schemeClr val="tx1">
                  <a:lumMod val="85000"/>
                  <a:lumOff val="15000"/>
                </a:schemeClr>
              </a:solidFill>
              <a:latin typeface="微软雅黑" pitchFamily="34" charset="-122"/>
              <a:ea typeface="微软雅黑" pitchFamily="34" charset="-122"/>
            </a:endParaRPr>
          </a:p>
          <a:p>
            <a:pPr marL="457200"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安全操作。</a:t>
            </a:r>
            <a:endParaRPr lang="en-US" altLang="zh-CN" sz="2000" dirty="0">
              <a:solidFill>
                <a:schemeClr val="tx1">
                  <a:lumMod val="85000"/>
                  <a:lumOff val="15000"/>
                </a:schemeClr>
              </a:solidFill>
              <a:latin typeface="微软雅黑" pitchFamily="34" charset="-122"/>
              <a:ea typeface="微软雅黑" pitchFamily="34" charset="-122"/>
            </a:endParaRPr>
          </a:p>
          <a:p>
            <a:pPr marL="457200" indent="-457200">
              <a:lnSpc>
                <a:spcPct val="150000"/>
              </a:lnSpc>
              <a:buFont typeface="+mj-ea"/>
              <a:buAutoNum type="circleNumDbPlain"/>
            </a:pPr>
            <a:r>
              <a:rPr lang="en" altLang="zh-CN" sz="2000" dirty="0">
                <a:solidFill>
                  <a:schemeClr val="tx1">
                    <a:lumMod val="85000"/>
                    <a:lumOff val="15000"/>
                  </a:schemeClr>
                </a:solidFill>
                <a:latin typeface="微软雅黑" pitchFamily="34" charset="-122"/>
                <a:ea typeface="微软雅黑" pitchFamily="34" charset="-122"/>
              </a:rPr>
              <a:t>stub</a:t>
            </a:r>
            <a:r>
              <a:rPr lang="zh-CN" altLang="en-US" sz="2000" dirty="0">
                <a:solidFill>
                  <a:schemeClr val="tx1">
                    <a:lumMod val="85000"/>
                    <a:lumOff val="15000"/>
                  </a:schemeClr>
                </a:solidFill>
                <a:latin typeface="微软雅黑" pitchFamily="34" charset="-122"/>
                <a:ea typeface="微软雅黑" pitchFamily="34" charset="-122"/>
              </a:rPr>
              <a:t>的内存管理和垃圾回收</a:t>
            </a:r>
            <a:endParaRPr lang="en-US" altLang="zh-CN" sz="2000" dirty="0">
              <a:solidFill>
                <a:schemeClr val="tx1">
                  <a:lumMod val="85000"/>
                  <a:lumOff val="15000"/>
                </a:schemeClr>
              </a:solidFill>
              <a:latin typeface="微软雅黑" pitchFamily="34" charset="-122"/>
              <a:ea typeface="微软雅黑" pitchFamily="34" charset="-122"/>
            </a:endParaRPr>
          </a:p>
          <a:p>
            <a:pPr marL="457200" indent="-457200">
              <a:lnSpc>
                <a:spcPct val="150000"/>
              </a:lnSpc>
              <a:buFont typeface="+mj-ea"/>
              <a:buAutoNum type="circleNumDbPlain"/>
            </a:pPr>
            <a:r>
              <a:rPr lang="en-US" altLang="zh-CN" sz="2000" dirty="0">
                <a:solidFill>
                  <a:schemeClr val="tx1">
                    <a:lumMod val="85000"/>
                    <a:lumOff val="15000"/>
                  </a:schemeClr>
                </a:solidFill>
                <a:latin typeface="微软雅黑" pitchFamily="34" charset="-122"/>
                <a:ea typeface="微软雅黑" pitchFamily="34" charset="-122"/>
              </a:rPr>
              <a:t>……</a:t>
            </a: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3.</a:t>
            </a:r>
            <a:r>
              <a:rPr lang="zh-CN" altLang="en-US" sz="3200" b="1" dirty="0">
                <a:latin typeface="Microsoft YaHei" panose="020B0503020204020204" pitchFamily="34" charset="-122"/>
                <a:ea typeface="Microsoft YaHei" panose="020B0503020204020204" pitchFamily="34" charset="-122"/>
              </a:rPr>
              <a:t> 应用篇</a:t>
            </a: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2" name="平行四边形 11">
            <a:extLst>
              <a:ext uri="{FF2B5EF4-FFF2-40B4-BE49-F238E27FC236}">
                <a16:creationId xmlns:a16="http://schemas.microsoft.com/office/drawing/2014/main" id="{62B80C91-0310-0143-8F29-E5E9EB97F53C}"/>
              </a:ext>
            </a:extLst>
          </p:cNvPr>
          <p:cNvSpPr/>
          <p:nvPr/>
        </p:nvSpPr>
        <p:spPr>
          <a:xfrm>
            <a:off x="36337" y="895996"/>
            <a:ext cx="2093546"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3.2 RPC</a:t>
            </a:r>
            <a:r>
              <a:rPr kumimoji="1" lang="zh-CN" altLang="en-US" sz="2400" b="1" dirty="0"/>
              <a:t> </a:t>
            </a:r>
            <a:r>
              <a:rPr kumimoji="1" lang="en-US" altLang="zh-CN" sz="2400" b="1" dirty="0"/>
              <a:t>API</a:t>
            </a:r>
            <a:endParaRPr kumimoji="1" lang="zh-CN" altLang="en-US" sz="2400" b="1" dirty="0"/>
          </a:p>
        </p:txBody>
      </p:sp>
    </p:spTree>
    <p:extLst>
      <p:ext uri="{BB962C8B-B14F-4D97-AF65-F5344CB8AC3E}">
        <p14:creationId xmlns:p14="http://schemas.microsoft.com/office/powerpoint/2010/main" val="132104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480251" y="1662588"/>
            <a:ext cx="10382350" cy="3269549"/>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1) </a:t>
            </a:r>
            <a:r>
              <a:rPr lang="zh-CN" altLang="en-US" sz="2000" b="1" dirty="0">
                <a:solidFill>
                  <a:schemeClr val="tx1">
                    <a:lumMod val="85000"/>
                    <a:lumOff val="15000"/>
                  </a:schemeClr>
                </a:solidFill>
                <a:latin typeface="微软雅黑" pitchFamily="34" charset="-122"/>
                <a:ea typeface="微软雅黑" pitchFamily="34" charset="-122"/>
              </a:rPr>
              <a:t>第一代</a:t>
            </a:r>
            <a:r>
              <a:rPr lang="en-US" altLang="zh-CN" sz="2000" b="1" dirty="0">
                <a:solidFill>
                  <a:schemeClr val="tx1">
                    <a:lumMod val="85000"/>
                    <a:lumOff val="15000"/>
                  </a:schemeClr>
                </a:solidFill>
                <a:latin typeface="微软雅黑" pitchFamily="34" charset="-122"/>
                <a:ea typeface="微软雅黑" pitchFamily="34" charset="-122"/>
              </a:rPr>
              <a:t>RPC</a:t>
            </a:r>
            <a:r>
              <a:rPr lang="zh-CN" altLang="en-US" sz="2000" b="1" dirty="0">
                <a:solidFill>
                  <a:schemeClr val="tx1">
                    <a:lumMod val="85000"/>
                    <a:lumOff val="15000"/>
                  </a:schemeClr>
                </a:solidFill>
                <a:latin typeface="微软雅黑" pitchFamily="34" charset="-122"/>
                <a:ea typeface="微软雅黑" pitchFamily="34" charset="-122"/>
              </a:rPr>
              <a:t>：简单过程调用</a:t>
            </a:r>
            <a:endParaRPr lang="en-US" altLang="zh-CN" sz="2000" b="1" dirty="0">
              <a:solidFill>
                <a:schemeClr val="tx1">
                  <a:lumMod val="85000"/>
                  <a:lumOff val="15000"/>
                </a:schemeClr>
              </a:solidFill>
              <a:latin typeface="微软雅黑" pitchFamily="34" charset="-122"/>
              <a:ea typeface="微软雅黑" pitchFamily="34" charset="-122"/>
            </a:endParaRPr>
          </a:p>
          <a:p>
            <a:pPr>
              <a:lnSpc>
                <a:spcPct val="150000"/>
              </a:lnSpc>
            </a:pPr>
            <a:r>
              <a:rPr lang="en" altLang="zh-CN" sz="2000" dirty="0">
                <a:solidFill>
                  <a:schemeClr val="tx1">
                    <a:lumMod val="85000"/>
                    <a:lumOff val="15000"/>
                  </a:schemeClr>
                </a:solidFill>
                <a:latin typeface="微软雅黑" pitchFamily="34" charset="-122"/>
                <a:ea typeface="微软雅黑" pitchFamily="34" charset="-122"/>
              </a:rPr>
              <a:t>	ONC RPC(Sun RPC)</a:t>
            </a:r>
            <a:r>
              <a:rPr lang="zh-CN" altLang="en" sz="2000"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是一个非常轻便（且功能轻巧）的</a:t>
            </a:r>
            <a:r>
              <a:rPr lang="en"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系统。</a:t>
            </a:r>
            <a:r>
              <a:rPr lang="en-US" altLang="zh-CN" sz="2000" dirty="0">
                <a:solidFill>
                  <a:schemeClr val="tx1">
                    <a:lumMod val="85000"/>
                    <a:lumOff val="15000"/>
                  </a:schemeClr>
                </a:solidFill>
                <a:latin typeface="微软雅黑" pitchFamily="34" charset="-122"/>
                <a:ea typeface="微软雅黑" pitchFamily="34" charset="-122"/>
              </a:rPr>
              <a:t>C</a:t>
            </a:r>
            <a:r>
              <a:rPr lang="zh-CN" altLang="en-US" sz="2000" dirty="0">
                <a:solidFill>
                  <a:schemeClr val="tx1">
                    <a:lumMod val="85000"/>
                    <a:lumOff val="15000"/>
                  </a:schemeClr>
                </a:solidFill>
                <a:latin typeface="微软雅黑" pitchFamily="34" charset="-122"/>
                <a:ea typeface="微软雅黑" pitchFamily="34" charset="-122"/>
              </a:rPr>
              <a:t>语言可以使用。</a:t>
            </a: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r>
              <a:rPr lang="en-US" altLang="zh-CN" sz="2000" dirty="0">
                <a:solidFill>
                  <a:schemeClr val="tx1">
                    <a:lumMod val="85000"/>
                    <a:lumOff val="15000"/>
                  </a:schemeClr>
                </a:solidFill>
                <a:latin typeface="微软雅黑" pitchFamily="34" charset="-122"/>
                <a:ea typeface="微软雅黑" pitchFamily="34" charset="-122"/>
              </a:rPr>
              <a:t>	</a:t>
            </a:r>
            <a:r>
              <a:rPr lang="zh-CN" altLang="en-US" sz="2000" dirty="0">
                <a:solidFill>
                  <a:schemeClr val="tx1">
                    <a:lumMod val="85000"/>
                    <a:lumOff val="15000"/>
                  </a:schemeClr>
                </a:solidFill>
                <a:latin typeface="微软雅黑" pitchFamily="34" charset="-122"/>
                <a:ea typeface="微软雅黑" pitchFamily="34" charset="-122"/>
              </a:rPr>
              <a:t>不足：没有服务发现功能、不支持对象</a:t>
            </a:r>
            <a:r>
              <a:rPr lang="en-US" altLang="zh-CN" sz="2000"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类</a:t>
            </a:r>
            <a:r>
              <a:rPr lang="en-US" altLang="zh-CN" sz="2000"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的方法</a:t>
            </a: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2) </a:t>
            </a:r>
            <a:r>
              <a:rPr lang="zh-CN" altLang="en-US" sz="2000" b="1" dirty="0">
                <a:solidFill>
                  <a:schemeClr val="tx1">
                    <a:lumMod val="85000"/>
                    <a:lumOff val="15000"/>
                  </a:schemeClr>
                </a:solidFill>
                <a:latin typeface="微软雅黑" pitchFamily="34" charset="-122"/>
                <a:ea typeface="微软雅黑" pitchFamily="34" charset="-122"/>
              </a:rPr>
              <a:t>第二代</a:t>
            </a:r>
            <a:r>
              <a:rPr lang="en-US" altLang="zh-CN" sz="2000" b="1" dirty="0">
                <a:solidFill>
                  <a:schemeClr val="tx1">
                    <a:lumMod val="85000"/>
                    <a:lumOff val="15000"/>
                  </a:schemeClr>
                </a:solidFill>
                <a:latin typeface="微软雅黑" pitchFamily="34" charset="-122"/>
                <a:ea typeface="微软雅黑" pitchFamily="34" charset="-122"/>
              </a:rPr>
              <a:t>RPC</a:t>
            </a:r>
            <a:r>
              <a:rPr lang="zh-CN" altLang="en-US" sz="2000" b="1" dirty="0">
                <a:solidFill>
                  <a:schemeClr val="tx1">
                    <a:lumMod val="85000"/>
                    <a:lumOff val="15000"/>
                  </a:schemeClr>
                </a:solidFill>
                <a:latin typeface="微软雅黑" pitchFamily="34" charset="-122"/>
                <a:ea typeface="微软雅黑" pitchFamily="34" charset="-122"/>
              </a:rPr>
              <a:t>：对象支持</a:t>
            </a:r>
            <a:endParaRPr lang="en-US" altLang="zh-CN" sz="2000" b="1" dirty="0">
              <a:solidFill>
                <a:schemeClr val="tx1">
                  <a:lumMod val="85000"/>
                  <a:lumOff val="15000"/>
                </a:schemeClr>
              </a:solidFill>
              <a:latin typeface="微软雅黑" pitchFamily="34" charset="-122"/>
              <a:ea typeface="微软雅黑" pitchFamily="34" charset="-122"/>
            </a:endParaRPr>
          </a:p>
          <a:p>
            <a:pPr>
              <a:lnSpc>
                <a:spcPct val="150000"/>
              </a:lnSpc>
            </a:pPr>
            <a:r>
              <a:rPr lang="en" altLang="zh-CN" sz="2000" dirty="0">
                <a:solidFill>
                  <a:schemeClr val="tx1">
                    <a:lumMod val="85000"/>
                    <a:lumOff val="15000"/>
                  </a:schemeClr>
                </a:solidFill>
                <a:latin typeface="微软雅黑" pitchFamily="34" charset="-122"/>
                <a:ea typeface="微软雅黑" pitchFamily="34" charset="-122"/>
              </a:rPr>
              <a:t>	RPC</a:t>
            </a:r>
            <a:r>
              <a:rPr lang="zh-CN" altLang="en-US" sz="2000" dirty="0">
                <a:solidFill>
                  <a:schemeClr val="tx1">
                    <a:lumMod val="85000"/>
                    <a:lumOff val="15000"/>
                  </a:schemeClr>
                </a:solidFill>
                <a:latin typeface="微软雅黑" pitchFamily="34" charset="-122"/>
                <a:ea typeface="微软雅黑" pitchFamily="34" charset="-122"/>
              </a:rPr>
              <a:t>透明地支持面向对象的编程技术。主要的框架有</a:t>
            </a:r>
            <a:r>
              <a:rPr lang="en" altLang="zh-CN" sz="2000" dirty="0">
                <a:solidFill>
                  <a:schemeClr val="tx1">
                    <a:lumMod val="85000"/>
                    <a:lumOff val="15000"/>
                  </a:schemeClr>
                </a:solidFill>
                <a:latin typeface="微软雅黑" pitchFamily="34" charset="-122"/>
                <a:ea typeface="微软雅黑" pitchFamily="34" charset="-122"/>
              </a:rPr>
              <a:t>Microsoft DCOM</a:t>
            </a:r>
            <a:r>
              <a:rPr lang="zh-CN" altLang="en" sz="2000" dirty="0">
                <a:solidFill>
                  <a:schemeClr val="tx1">
                    <a:lumMod val="85000"/>
                    <a:lumOff val="15000"/>
                  </a:schemeClr>
                </a:solidFill>
                <a:latin typeface="微软雅黑" pitchFamily="34" charset="-122"/>
                <a:ea typeface="微软雅黑" pitchFamily="34" charset="-122"/>
              </a:rPr>
              <a:t>（</a:t>
            </a:r>
            <a:r>
              <a:rPr lang="en" altLang="zh-CN" sz="2000" dirty="0">
                <a:solidFill>
                  <a:schemeClr val="tx1">
                    <a:lumMod val="85000"/>
                    <a:lumOff val="15000"/>
                  </a:schemeClr>
                </a:solidFill>
                <a:latin typeface="微软雅黑" pitchFamily="34" charset="-122"/>
                <a:ea typeface="微软雅黑" pitchFamily="34" charset="-122"/>
              </a:rPr>
              <a:t>COM +</a:t>
            </a:r>
            <a:r>
              <a:rPr lang="zh-CN" altLang="en" sz="2000" dirty="0">
                <a:solidFill>
                  <a:schemeClr val="tx1">
                    <a:lumMod val="85000"/>
                    <a:lumOff val="15000"/>
                  </a:schemeClr>
                </a:solidFill>
                <a:latin typeface="微软雅黑" pitchFamily="34" charset="-122"/>
                <a:ea typeface="微软雅黑" pitchFamily="34" charset="-122"/>
              </a:rPr>
              <a:t>）、</a:t>
            </a:r>
            <a:r>
              <a:rPr lang="en" altLang="zh-CN" sz="2000" dirty="0">
                <a:solidFill>
                  <a:schemeClr val="tx1">
                    <a:lumMod val="85000"/>
                    <a:lumOff val="15000"/>
                  </a:schemeClr>
                </a:solidFill>
                <a:latin typeface="微软雅黑" pitchFamily="34" charset="-122"/>
                <a:ea typeface="微软雅黑" pitchFamily="34" charset="-122"/>
              </a:rPr>
              <a:t>CORBA</a:t>
            </a:r>
            <a:r>
              <a:rPr lang="zh-CN" altLang="en" sz="2000" dirty="0">
                <a:solidFill>
                  <a:schemeClr val="tx1">
                    <a:lumMod val="85000"/>
                    <a:lumOff val="15000"/>
                  </a:schemeClr>
                </a:solidFill>
                <a:latin typeface="微软雅黑" pitchFamily="34" charset="-122"/>
                <a:ea typeface="微软雅黑" pitchFamily="34" charset="-122"/>
              </a:rPr>
              <a:t>、</a:t>
            </a:r>
            <a:r>
              <a:rPr lang="en" altLang="zh-CN" sz="2000" dirty="0">
                <a:solidFill>
                  <a:schemeClr val="tx1">
                    <a:lumMod val="85000"/>
                    <a:lumOff val="15000"/>
                  </a:schemeClr>
                </a:solidFill>
                <a:latin typeface="微软雅黑" pitchFamily="34" charset="-122"/>
                <a:ea typeface="微软雅黑" pitchFamily="34" charset="-122"/>
              </a:rPr>
              <a:t>Java RMI</a:t>
            </a:r>
          </a:p>
          <a:p>
            <a:pPr>
              <a:lnSpc>
                <a:spcPct val="150000"/>
              </a:lnSpc>
            </a:pPr>
            <a:endParaRPr lang="zh-CN" altLang="en-US" sz="2000" dirty="0">
              <a:solidFill>
                <a:schemeClr val="tx1">
                  <a:lumMod val="85000"/>
                  <a:lumOff val="15000"/>
                </a:schemeClr>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3.</a:t>
            </a:r>
            <a:r>
              <a:rPr lang="zh-CN" altLang="en-US" sz="3200" b="1" dirty="0">
                <a:latin typeface="Microsoft YaHei" panose="020B0503020204020204" pitchFamily="34" charset="-122"/>
                <a:ea typeface="Microsoft YaHei" panose="020B0503020204020204" pitchFamily="34" charset="-122"/>
              </a:rPr>
              <a:t> 应用篇</a:t>
            </a: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2" name="平行四边形 11">
            <a:extLst>
              <a:ext uri="{FF2B5EF4-FFF2-40B4-BE49-F238E27FC236}">
                <a16:creationId xmlns:a16="http://schemas.microsoft.com/office/drawing/2014/main" id="{62B80C91-0310-0143-8F29-E5E9EB97F53C}"/>
              </a:ext>
            </a:extLst>
          </p:cNvPr>
          <p:cNvSpPr/>
          <p:nvPr/>
        </p:nvSpPr>
        <p:spPr>
          <a:xfrm>
            <a:off x="36336" y="895996"/>
            <a:ext cx="2383479"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3.3 </a:t>
            </a:r>
            <a:r>
              <a:rPr kumimoji="1" lang="zh-CN" altLang="en-US" sz="2400" b="1" dirty="0"/>
              <a:t>框架发展</a:t>
            </a:r>
          </a:p>
        </p:txBody>
      </p:sp>
    </p:spTree>
    <p:extLst>
      <p:ext uri="{BB962C8B-B14F-4D97-AF65-F5344CB8AC3E}">
        <p14:creationId xmlns:p14="http://schemas.microsoft.com/office/powerpoint/2010/main" val="19329043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480251" y="1662588"/>
            <a:ext cx="10382350" cy="2346220"/>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3)</a:t>
            </a:r>
            <a:r>
              <a:rPr lang="zh-CN" altLang="en-US" sz="2000" b="1" dirty="0">
                <a:solidFill>
                  <a:schemeClr val="tx1">
                    <a:lumMod val="85000"/>
                    <a:lumOff val="15000"/>
                  </a:schemeClr>
                </a:solidFill>
                <a:latin typeface="微软雅黑" pitchFamily="34" charset="-122"/>
                <a:ea typeface="微软雅黑" pitchFamily="34" charset="-122"/>
              </a:rPr>
              <a:t> 第三代</a:t>
            </a:r>
            <a:r>
              <a:rPr lang="en-US" altLang="zh-CN" sz="2000" b="1" dirty="0">
                <a:solidFill>
                  <a:schemeClr val="tx1">
                    <a:lumMod val="85000"/>
                    <a:lumOff val="15000"/>
                  </a:schemeClr>
                </a:solidFill>
                <a:latin typeface="微软雅黑" pitchFamily="34" charset="-122"/>
                <a:ea typeface="微软雅黑" pitchFamily="34" charset="-122"/>
              </a:rPr>
              <a:t>RPC</a:t>
            </a:r>
            <a:r>
              <a:rPr lang="zh-CN" altLang="en-US" sz="2000" b="1" dirty="0">
                <a:solidFill>
                  <a:schemeClr val="tx1">
                    <a:lumMod val="85000"/>
                    <a:lumOff val="15000"/>
                  </a:schemeClr>
                </a:solidFill>
                <a:latin typeface="微软雅黑" pitchFamily="34" charset="-122"/>
                <a:ea typeface="微软雅黑" pitchFamily="34" charset="-122"/>
              </a:rPr>
              <a:t>，与</a:t>
            </a:r>
            <a:r>
              <a:rPr lang="en-US" altLang="zh-CN" sz="2000" b="1" dirty="0">
                <a:solidFill>
                  <a:schemeClr val="tx1">
                    <a:lumMod val="85000"/>
                    <a:lumOff val="15000"/>
                  </a:schemeClr>
                </a:solidFill>
                <a:latin typeface="微软雅黑" pitchFamily="34" charset="-122"/>
                <a:ea typeface="微软雅黑" pitchFamily="34" charset="-122"/>
              </a:rPr>
              <a:t>Web</a:t>
            </a:r>
            <a:r>
              <a:rPr lang="zh-CN" altLang="en-US" sz="2000" b="1" dirty="0">
                <a:solidFill>
                  <a:schemeClr val="tx1">
                    <a:lumMod val="85000"/>
                    <a:lumOff val="15000"/>
                  </a:schemeClr>
                </a:solidFill>
                <a:latin typeface="微软雅黑" pitchFamily="34" charset="-122"/>
                <a:ea typeface="微软雅黑" pitchFamily="34" charset="-122"/>
              </a:rPr>
              <a:t>服务</a:t>
            </a:r>
            <a:endParaRPr lang="en-US" altLang="zh-CN" sz="2000" b="1" dirty="0">
              <a:solidFill>
                <a:schemeClr val="tx1">
                  <a:lumMod val="85000"/>
                  <a:lumOff val="15000"/>
                </a:schemeClr>
              </a:solidFill>
              <a:latin typeface="微软雅黑" pitchFamily="34" charset="-122"/>
              <a:ea typeface="微软雅黑" pitchFamily="34" charset="-122"/>
            </a:endParaRPr>
          </a:p>
          <a:p>
            <a:pPr>
              <a:lnSpc>
                <a:spcPct val="150000"/>
              </a:lnSpc>
            </a:pPr>
            <a:r>
              <a:rPr lang="en" altLang="zh-CN" sz="2000" dirty="0">
                <a:solidFill>
                  <a:schemeClr val="tx1">
                    <a:lumMod val="85000"/>
                    <a:lumOff val="15000"/>
                  </a:schemeClr>
                </a:solidFill>
                <a:latin typeface="微软雅黑" pitchFamily="34" charset="-122"/>
                <a:ea typeface="微软雅黑" pitchFamily="34" charset="-122"/>
              </a:rPr>
              <a:t>	</a:t>
            </a:r>
            <a:r>
              <a:rPr lang="zh-CN" altLang="en" sz="2000" dirty="0">
                <a:solidFill>
                  <a:schemeClr val="tx1">
                    <a:lumMod val="85000"/>
                    <a:lumOff val="15000"/>
                  </a:schemeClr>
                </a:solidFill>
                <a:latin typeface="微软雅黑" pitchFamily="34" charset="-122"/>
                <a:ea typeface="微软雅黑" pitchFamily="34" charset="-122"/>
              </a:rPr>
              <a:t>传统</a:t>
            </a:r>
            <a:r>
              <a:rPr lang="en-US"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通常依赖于</a:t>
            </a:r>
            <a:r>
              <a:rPr lang="zh-CN" altLang="en-US" sz="2000" b="1" dirty="0">
                <a:solidFill>
                  <a:schemeClr val="tx1">
                    <a:lumMod val="85000"/>
                    <a:lumOff val="15000"/>
                  </a:schemeClr>
                </a:solidFill>
                <a:latin typeface="微软雅黑" pitchFamily="34" charset="-122"/>
                <a:ea typeface="微软雅黑" pitchFamily="34" charset="-122"/>
              </a:rPr>
              <a:t>动态端口分配</a:t>
            </a:r>
            <a:r>
              <a:rPr lang="zh-CN" altLang="en-US" sz="2000" dirty="0">
                <a:solidFill>
                  <a:schemeClr val="tx1">
                    <a:lumMod val="85000"/>
                    <a:lumOff val="15000"/>
                  </a:schemeClr>
                </a:solidFill>
                <a:latin typeface="微软雅黑" pitchFamily="34" charset="-122"/>
                <a:ea typeface="微软雅黑" pitchFamily="34" charset="-122"/>
              </a:rPr>
              <a:t>，对防火墙是不友好的，不适合</a:t>
            </a:r>
            <a:r>
              <a:rPr lang="en-US" altLang="zh-CN" sz="2000" dirty="0">
                <a:solidFill>
                  <a:schemeClr val="tx1">
                    <a:lumMod val="85000"/>
                    <a:lumOff val="15000"/>
                  </a:schemeClr>
                </a:solidFill>
                <a:latin typeface="微软雅黑" pitchFamily="34" charset="-122"/>
                <a:ea typeface="微软雅黑" pitchFamily="34" charset="-122"/>
              </a:rPr>
              <a:t>Web</a:t>
            </a:r>
            <a:r>
              <a:rPr lang="zh-CN" altLang="en-US" sz="2000" dirty="0">
                <a:solidFill>
                  <a:schemeClr val="tx1">
                    <a:lumMod val="85000"/>
                    <a:lumOff val="15000"/>
                  </a:schemeClr>
                </a:solidFill>
                <a:latin typeface="微软雅黑" pitchFamily="34" charset="-122"/>
                <a:ea typeface="微软雅黑" pitchFamily="34" charset="-122"/>
              </a:rPr>
              <a:t>应用。</a:t>
            </a: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r>
              <a:rPr lang="en-US" altLang="zh-CN" sz="2000" dirty="0">
                <a:solidFill>
                  <a:schemeClr val="tx1">
                    <a:lumMod val="85000"/>
                    <a:lumOff val="15000"/>
                  </a:schemeClr>
                </a:solidFill>
                <a:latin typeface="微软雅黑" pitchFamily="34" charset="-122"/>
                <a:ea typeface="微软雅黑" pitchFamily="34" charset="-122"/>
              </a:rPr>
              <a:t>	XML-RPC</a:t>
            </a:r>
            <a:r>
              <a:rPr lang="zh-CN" altLang="en-US" sz="2000" dirty="0">
                <a:solidFill>
                  <a:schemeClr val="tx1">
                    <a:lumMod val="85000"/>
                    <a:lumOff val="15000"/>
                  </a:schemeClr>
                </a:solidFill>
                <a:latin typeface="微软雅黑" pitchFamily="34" charset="-122"/>
                <a:ea typeface="微软雅黑" pitchFamily="34" charset="-122"/>
              </a:rPr>
              <a:t>，将消息编码为人类可读的</a:t>
            </a:r>
            <a:r>
              <a:rPr lang="en" altLang="zh-CN" sz="2000" dirty="0">
                <a:solidFill>
                  <a:schemeClr val="tx1">
                    <a:lumMod val="85000"/>
                    <a:lumOff val="15000"/>
                  </a:schemeClr>
                </a:solidFill>
                <a:latin typeface="微软雅黑" pitchFamily="34" charset="-122"/>
                <a:ea typeface="微软雅黑" pitchFamily="34" charset="-122"/>
              </a:rPr>
              <a:t>XML</a:t>
            </a:r>
            <a:r>
              <a:rPr lang="zh-CN" altLang="en-US" sz="2000" dirty="0">
                <a:solidFill>
                  <a:schemeClr val="tx1">
                    <a:lumMod val="85000"/>
                    <a:lumOff val="15000"/>
                  </a:schemeClr>
                </a:solidFill>
                <a:latin typeface="微软雅黑" pitchFamily="34" charset="-122"/>
                <a:ea typeface="微软雅黑" pitchFamily="34" charset="-122"/>
              </a:rPr>
              <a:t>，通过</a:t>
            </a:r>
            <a:r>
              <a:rPr lang="en" altLang="zh-CN" sz="2000" dirty="0">
                <a:solidFill>
                  <a:schemeClr val="tx1">
                    <a:lumMod val="85000"/>
                    <a:lumOff val="15000"/>
                  </a:schemeClr>
                </a:solidFill>
                <a:latin typeface="微软雅黑" pitchFamily="34" charset="-122"/>
                <a:ea typeface="微软雅黑" pitchFamily="34" charset="-122"/>
              </a:rPr>
              <a:t>HTTP</a:t>
            </a:r>
            <a:r>
              <a:rPr lang="zh-CN" altLang="en-US" sz="2000" dirty="0">
                <a:solidFill>
                  <a:schemeClr val="tx1">
                    <a:lumMod val="85000"/>
                    <a:lumOff val="15000"/>
                  </a:schemeClr>
                </a:solidFill>
                <a:latin typeface="微软雅黑" pitchFamily="34" charset="-122"/>
                <a:ea typeface="微软雅黑" pitchFamily="34" charset="-122"/>
              </a:rPr>
              <a:t>协议进行传输，缓解了防火墙的问题。</a:t>
            </a: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r>
              <a:rPr lang="en-US" altLang="zh-CN" sz="2000" dirty="0">
                <a:solidFill>
                  <a:schemeClr val="tx1">
                    <a:lumMod val="85000"/>
                    <a:lumOff val="15000"/>
                  </a:schemeClr>
                </a:solidFill>
                <a:latin typeface="微软雅黑" pitchFamily="34" charset="-122"/>
                <a:ea typeface="微软雅黑" pitchFamily="34" charset="-122"/>
              </a:rPr>
              <a:t>	</a:t>
            </a:r>
            <a:r>
              <a:rPr lang="zh-CN" altLang="en-US" sz="2000" dirty="0">
                <a:solidFill>
                  <a:schemeClr val="tx1">
                    <a:lumMod val="85000"/>
                    <a:lumOff val="15000"/>
                  </a:schemeClr>
                </a:solidFill>
                <a:latin typeface="微软雅黑" pitchFamily="34" charset="-122"/>
                <a:ea typeface="微软雅黑" pitchFamily="34" charset="-122"/>
              </a:rPr>
              <a:t>还有</a:t>
            </a:r>
            <a:r>
              <a:rPr lang="en-US" altLang="zh-CN" sz="2000" dirty="0">
                <a:solidFill>
                  <a:schemeClr val="tx1">
                    <a:lumMod val="85000"/>
                    <a:lumOff val="15000"/>
                  </a:schemeClr>
                </a:solidFill>
                <a:latin typeface="微软雅黑" pitchFamily="34" charset="-122"/>
                <a:ea typeface="微软雅黑" pitchFamily="34" charset="-122"/>
              </a:rPr>
              <a:t>JSON-RPC</a:t>
            </a:r>
            <a:r>
              <a:rPr lang="zh-CN" altLang="en-US" sz="2000" dirty="0">
                <a:solidFill>
                  <a:schemeClr val="tx1">
                    <a:lumMod val="85000"/>
                    <a:lumOff val="15000"/>
                  </a:schemeClr>
                </a:solidFill>
                <a:latin typeface="微软雅黑" pitchFamily="34" charset="-122"/>
                <a:ea typeface="微软雅黑" pitchFamily="34" charset="-122"/>
              </a:rPr>
              <a:t>等。</a:t>
            </a:r>
            <a:endParaRPr lang="en-US" altLang="zh-CN" sz="2000" dirty="0">
              <a:solidFill>
                <a:schemeClr val="tx1">
                  <a:lumMod val="85000"/>
                  <a:lumOff val="15000"/>
                </a:schemeClr>
              </a:solidFill>
              <a:latin typeface="微软雅黑" pitchFamily="34" charset="-122"/>
              <a:ea typeface="微软雅黑" pitchFamily="34" charset="-122"/>
            </a:endParaRPr>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3.</a:t>
            </a:r>
            <a:r>
              <a:rPr lang="zh-CN" altLang="en-US" sz="3200" b="1" dirty="0">
                <a:latin typeface="Microsoft YaHei" panose="020B0503020204020204" pitchFamily="34" charset="-122"/>
                <a:ea typeface="Microsoft YaHei" panose="020B0503020204020204" pitchFamily="34" charset="-122"/>
              </a:rPr>
              <a:t> 应用篇</a:t>
            </a: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2" name="平行四边形 11">
            <a:extLst>
              <a:ext uri="{FF2B5EF4-FFF2-40B4-BE49-F238E27FC236}">
                <a16:creationId xmlns:a16="http://schemas.microsoft.com/office/drawing/2014/main" id="{62B80C91-0310-0143-8F29-E5E9EB97F53C}"/>
              </a:ext>
            </a:extLst>
          </p:cNvPr>
          <p:cNvSpPr/>
          <p:nvPr/>
        </p:nvSpPr>
        <p:spPr>
          <a:xfrm>
            <a:off x="36336" y="895996"/>
            <a:ext cx="2383479"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3.3 </a:t>
            </a:r>
            <a:r>
              <a:rPr kumimoji="1" lang="zh-CN" altLang="en-US" sz="2400" b="1" dirty="0"/>
              <a:t>框架发展</a:t>
            </a:r>
          </a:p>
        </p:txBody>
      </p:sp>
    </p:spTree>
    <p:extLst>
      <p:ext uri="{BB962C8B-B14F-4D97-AF65-F5344CB8AC3E}">
        <p14:creationId xmlns:p14="http://schemas.microsoft.com/office/powerpoint/2010/main" val="24615162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480251" y="1662588"/>
            <a:ext cx="10382350" cy="2346220"/>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1)</a:t>
            </a:r>
            <a:r>
              <a:rPr lang="zh-CN" altLang="en-US" sz="2000" b="1" dirty="0">
                <a:solidFill>
                  <a:schemeClr val="tx1">
                    <a:lumMod val="85000"/>
                    <a:lumOff val="15000"/>
                  </a:schemeClr>
                </a:solidFill>
                <a:latin typeface="微软雅黑" pitchFamily="34" charset="-122"/>
                <a:ea typeface="微软雅黑" pitchFamily="34" charset="-122"/>
              </a:rPr>
              <a:t> 什么是</a:t>
            </a:r>
            <a:r>
              <a:rPr lang="en-US" altLang="zh-CN" sz="2000" b="1" dirty="0">
                <a:solidFill>
                  <a:schemeClr val="tx1">
                    <a:lumMod val="85000"/>
                    <a:lumOff val="15000"/>
                  </a:schemeClr>
                </a:solidFill>
                <a:latin typeface="微软雅黑" pitchFamily="34" charset="-122"/>
                <a:ea typeface="微软雅黑" pitchFamily="34" charset="-122"/>
              </a:rPr>
              <a:t>REST</a:t>
            </a:r>
          </a:p>
          <a:p>
            <a:pPr>
              <a:lnSpc>
                <a:spcPct val="150000"/>
              </a:lnSpc>
            </a:pPr>
            <a:r>
              <a:rPr lang="en" altLang="zh-CN" sz="2000" dirty="0">
                <a:solidFill>
                  <a:schemeClr val="tx1">
                    <a:lumMod val="85000"/>
                    <a:lumOff val="15000"/>
                  </a:schemeClr>
                </a:solidFill>
                <a:latin typeface="微软雅黑" pitchFamily="34" charset="-122"/>
                <a:ea typeface="微软雅黑" pitchFamily="34" charset="-122"/>
              </a:rPr>
              <a:t>	REST</a:t>
            </a:r>
            <a:r>
              <a:rPr lang="zh-CN" altLang="en-US" sz="2000" dirty="0">
                <a:solidFill>
                  <a:schemeClr val="tx1">
                    <a:lumMod val="85000"/>
                    <a:lumOff val="15000"/>
                  </a:schemeClr>
                </a:solidFill>
                <a:latin typeface="微软雅黑" pitchFamily="34" charset="-122"/>
                <a:ea typeface="微软雅黑" pitchFamily="34" charset="-122"/>
              </a:rPr>
              <a:t>是一种架构风格，将网络上一切都看作资源，使用 </a:t>
            </a:r>
            <a:r>
              <a:rPr lang="en" altLang="zh-CN" sz="2000" dirty="0">
                <a:solidFill>
                  <a:schemeClr val="tx1">
                    <a:lumMod val="85000"/>
                    <a:lumOff val="15000"/>
                  </a:schemeClr>
                </a:solidFill>
                <a:latin typeface="微软雅黑" pitchFamily="34" charset="-122"/>
                <a:ea typeface="微软雅黑" pitchFamily="34" charset="-122"/>
              </a:rPr>
              <a:t>HTTP </a:t>
            </a:r>
            <a:r>
              <a:rPr lang="zh-CN" altLang="en-US" sz="2000" dirty="0">
                <a:solidFill>
                  <a:schemeClr val="tx1">
                    <a:lumMod val="85000"/>
                    <a:lumOff val="15000"/>
                  </a:schemeClr>
                </a:solidFill>
                <a:latin typeface="微软雅黑" pitchFamily="34" charset="-122"/>
                <a:ea typeface="微软雅黑" pitchFamily="34" charset="-122"/>
              </a:rPr>
              <a:t>协议处理数据通信。</a:t>
            </a: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r>
              <a:rPr lang="en-US" altLang="zh-CN" sz="2000" dirty="0">
                <a:solidFill>
                  <a:schemeClr val="tx1">
                    <a:lumMod val="85000"/>
                    <a:lumOff val="15000"/>
                  </a:schemeClr>
                </a:solidFill>
                <a:latin typeface="微软雅黑" pitchFamily="34" charset="-122"/>
                <a:ea typeface="微软雅黑" pitchFamily="34" charset="-122"/>
              </a:rPr>
              <a:t>	REST</a:t>
            </a:r>
            <a:r>
              <a:rPr lang="zh-CN" altLang="en-US" sz="2000" dirty="0">
                <a:solidFill>
                  <a:schemeClr val="tx1">
                    <a:lumMod val="85000"/>
                    <a:lumOff val="15000"/>
                  </a:schemeClr>
                </a:solidFill>
                <a:latin typeface="微软雅黑" pitchFamily="34" charset="-122"/>
                <a:ea typeface="微软雅黑" pitchFamily="34" charset="-122"/>
              </a:rPr>
              <a:t>架构对资源的操作包括获取、创建、修改和删除资源的操作正好对应</a:t>
            </a:r>
            <a:r>
              <a:rPr lang="en-US" altLang="zh-CN" sz="2000" dirty="0">
                <a:solidFill>
                  <a:schemeClr val="tx1">
                    <a:lumMod val="85000"/>
                    <a:lumOff val="15000"/>
                  </a:schemeClr>
                </a:solidFill>
                <a:latin typeface="微软雅黑" pitchFamily="34" charset="-122"/>
                <a:ea typeface="微软雅黑" pitchFamily="34" charset="-122"/>
              </a:rPr>
              <a:t>HTTP</a:t>
            </a:r>
            <a:r>
              <a:rPr lang="zh-CN" altLang="en-US" sz="2000" dirty="0">
                <a:solidFill>
                  <a:schemeClr val="tx1">
                    <a:lumMod val="85000"/>
                    <a:lumOff val="15000"/>
                  </a:schemeClr>
                </a:solidFill>
                <a:latin typeface="微软雅黑" pitchFamily="34" charset="-122"/>
                <a:ea typeface="微软雅黑" pitchFamily="34" charset="-122"/>
              </a:rPr>
              <a:t>协议提供的</a:t>
            </a:r>
            <a:r>
              <a:rPr lang="en-US" altLang="zh-CN" sz="2000" dirty="0">
                <a:solidFill>
                  <a:schemeClr val="tx1">
                    <a:lumMod val="85000"/>
                    <a:lumOff val="15000"/>
                  </a:schemeClr>
                </a:solidFill>
                <a:latin typeface="微软雅黑" pitchFamily="34" charset="-122"/>
                <a:ea typeface="微软雅黑" pitchFamily="34" charset="-122"/>
              </a:rPr>
              <a:t>GET</a:t>
            </a:r>
            <a:r>
              <a:rPr lang="zh-CN" altLang="en-US" sz="2000" dirty="0">
                <a:solidFill>
                  <a:schemeClr val="tx1">
                    <a:lumMod val="85000"/>
                    <a:lumOff val="15000"/>
                  </a:schemeClr>
                </a:solidFill>
                <a:latin typeface="微软雅黑" pitchFamily="34" charset="-122"/>
                <a:ea typeface="微软雅黑" pitchFamily="34" charset="-122"/>
              </a:rPr>
              <a:t>、</a:t>
            </a:r>
            <a:r>
              <a:rPr lang="en-US" altLang="zh-CN" sz="2000" dirty="0">
                <a:solidFill>
                  <a:schemeClr val="tx1">
                    <a:lumMod val="85000"/>
                    <a:lumOff val="15000"/>
                  </a:schemeClr>
                </a:solidFill>
                <a:latin typeface="微软雅黑" pitchFamily="34" charset="-122"/>
                <a:ea typeface="微软雅黑" pitchFamily="34" charset="-122"/>
              </a:rPr>
              <a:t>POST</a:t>
            </a:r>
            <a:r>
              <a:rPr lang="zh-CN" altLang="en-US" sz="2000" dirty="0">
                <a:solidFill>
                  <a:schemeClr val="tx1">
                    <a:lumMod val="85000"/>
                    <a:lumOff val="15000"/>
                  </a:schemeClr>
                </a:solidFill>
                <a:latin typeface="微软雅黑" pitchFamily="34" charset="-122"/>
                <a:ea typeface="微软雅黑" pitchFamily="34" charset="-122"/>
              </a:rPr>
              <a:t>、</a:t>
            </a:r>
            <a:r>
              <a:rPr lang="en-US" altLang="zh-CN" sz="2000" dirty="0">
                <a:solidFill>
                  <a:schemeClr val="tx1">
                    <a:lumMod val="85000"/>
                    <a:lumOff val="15000"/>
                  </a:schemeClr>
                </a:solidFill>
                <a:latin typeface="微软雅黑" pitchFamily="34" charset="-122"/>
                <a:ea typeface="微软雅黑" pitchFamily="34" charset="-122"/>
              </a:rPr>
              <a:t>PUT</a:t>
            </a:r>
            <a:r>
              <a:rPr lang="zh-CN" altLang="en-US" sz="2000" dirty="0">
                <a:solidFill>
                  <a:schemeClr val="tx1">
                    <a:lumMod val="85000"/>
                    <a:lumOff val="15000"/>
                  </a:schemeClr>
                </a:solidFill>
                <a:latin typeface="微软雅黑" pitchFamily="34" charset="-122"/>
                <a:ea typeface="微软雅黑" pitchFamily="34" charset="-122"/>
              </a:rPr>
              <a:t>和</a:t>
            </a:r>
            <a:r>
              <a:rPr lang="en-US" altLang="zh-CN" sz="2000" dirty="0">
                <a:solidFill>
                  <a:schemeClr val="tx1">
                    <a:lumMod val="85000"/>
                    <a:lumOff val="15000"/>
                  </a:schemeClr>
                </a:solidFill>
                <a:latin typeface="微软雅黑" pitchFamily="34" charset="-122"/>
                <a:ea typeface="微软雅黑" pitchFamily="34" charset="-122"/>
              </a:rPr>
              <a:t>DELETE</a:t>
            </a:r>
            <a:r>
              <a:rPr lang="zh-CN" altLang="en-US" sz="2000" dirty="0">
                <a:solidFill>
                  <a:schemeClr val="tx1">
                    <a:lumMod val="85000"/>
                    <a:lumOff val="15000"/>
                  </a:schemeClr>
                </a:solidFill>
                <a:latin typeface="微软雅黑" pitchFamily="34" charset="-122"/>
                <a:ea typeface="微软雅黑" pitchFamily="34" charset="-122"/>
              </a:rPr>
              <a:t>方法。接口更加简洁规范。</a:t>
            </a: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3.</a:t>
            </a:r>
            <a:r>
              <a:rPr lang="zh-CN" altLang="en-US" sz="3200" b="1" dirty="0">
                <a:latin typeface="Microsoft YaHei" panose="020B0503020204020204" pitchFamily="34" charset="-122"/>
                <a:ea typeface="Microsoft YaHei" panose="020B0503020204020204" pitchFamily="34" charset="-122"/>
              </a:rPr>
              <a:t> 应用篇</a:t>
            </a: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2" name="平行四边形 11">
            <a:extLst>
              <a:ext uri="{FF2B5EF4-FFF2-40B4-BE49-F238E27FC236}">
                <a16:creationId xmlns:a16="http://schemas.microsoft.com/office/drawing/2014/main" id="{62B80C91-0310-0143-8F29-E5E9EB97F53C}"/>
              </a:ext>
            </a:extLst>
          </p:cNvPr>
          <p:cNvSpPr/>
          <p:nvPr/>
        </p:nvSpPr>
        <p:spPr>
          <a:xfrm>
            <a:off x="36336" y="895996"/>
            <a:ext cx="2606503"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3.4</a:t>
            </a:r>
            <a:r>
              <a:rPr kumimoji="1" lang="zh-CN" altLang="en-US" sz="2400" b="1" dirty="0"/>
              <a:t> </a:t>
            </a:r>
            <a:r>
              <a:rPr kumimoji="1" lang="en-US" altLang="zh-CN" sz="2400" b="1" dirty="0"/>
              <a:t>RPC</a:t>
            </a:r>
            <a:r>
              <a:rPr kumimoji="1" lang="zh-CN" altLang="en-US" sz="2400" b="1" dirty="0"/>
              <a:t>与</a:t>
            </a:r>
            <a:r>
              <a:rPr kumimoji="1" lang="en-US" altLang="zh-CN" sz="2400" b="1" dirty="0"/>
              <a:t>REST</a:t>
            </a:r>
            <a:endParaRPr kumimoji="1" lang="zh-CN" altLang="en-US" sz="2400" b="1" dirty="0"/>
          </a:p>
        </p:txBody>
      </p:sp>
      <p:pic>
        <p:nvPicPr>
          <p:cNvPr id="2" name="图片 1">
            <a:extLst>
              <a:ext uri="{FF2B5EF4-FFF2-40B4-BE49-F238E27FC236}">
                <a16:creationId xmlns:a16="http://schemas.microsoft.com/office/drawing/2014/main" id="{51B4D0F9-1D4C-A245-B2F1-DBF4878755EC}"/>
              </a:ext>
            </a:extLst>
          </p:cNvPr>
          <p:cNvPicPr>
            <a:picLocks noChangeAspect="1"/>
          </p:cNvPicPr>
          <p:nvPr/>
        </p:nvPicPr>
        <p:blipFill>
          <a:blip r:embed="rId3"/>
          <a:stretch>
            <a:fillRect/>
          </a:stretch>
        </p:blipFill>
        <p:spPr>
          <a:xfrm>
            <a:off x="3760076" y="3690782"/>
            <a:ext cx="3822700" cy="2984500"/>
          </a:xfrm>
          <a:prstGeom prst="rect">
            <a:avLst/>
          </a:prstGeom>
        </p:spPr>
      </p:pic>
    </p:spTree>
    <p:extLst>
      <p:ext uri="{BB962C8B-B14F-4D97-AF65-F5344CB8AC3E}">
        <p14:creationId xmlns:p14="http://schemas.microsoft.com/office/powerpoint/2010/main" val="36374520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480251" y="1662588"/>
            <a:ext cx="10382350" cy="4192879"/>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2)</a:t>
            </a:r>
            <a:r>
              <a:rPr lang="zh-CN" altLang="en-US" sz="2000" b="1" dirty="0">
                <a:solidFill>
                  <a:schemeClr val="tx1">
                    <a:lumMod val="85000"/>
                    <a:lumOff val="15000"/>
                  </a:schemeClr>
                </a:solidFill>
                <a:latin typeface="微软雅黑" pitchFamily="34" charset="-122"/>
                <a:ea typeface="微软雅黑" pitchFamily="34" charset="-122"/>
              </a:rPr>
              <a:t> </a:t>
            </a:r>
            <a:r>
              <a:rPr lang="en-US" altLang="zh-CN" sz="2000" b="1" dirty="0">
                <a:solidFill>
                  <a:schemeClr val="tx1">
                    <a:lumMod val="85000"/>
                    <a:lumOff val="15000"/>
                  </a:schemeClr>
                </a:solidFill>
                <a:latin typeface="微软雅黑" pitchFamily="34" charset="-122"/>
                <a:ea typeface="微软雅黑" pitchFamily="34" charset="-122"/>
              </a:rPr>
              <a:t>RPC</a:t>
            </a:r>
            <a:r>
              <a:rPr lang="zh-CN" altLang="en-US" sz="2000" b="1" dirty="0">
                <a:solidFill>
                  <a:schemeClr val="tx1">
                    <a:lumMod val="85000"/>
                    <a:lumOff val="15000"/>
                  </a:schemeClr>
                </a:solidFill>
                <a:latin typeface="微软雅黑" pitchFamily="34" charset="-122"/>
                <a:ea typeface="微软雅黑" pitchFamily="34" charset="-122"/>
              </a:rPr>
              <a:t>与</a:t>
            </a:r>
            <a:r>
              <a:rPr lang="en-US" altLang="zh-CN" sz="2000" b="1" dirty="0">
                <a:solidFill>
                  <a:schemeClr val="tx1">
                    <a:lumMod val="85000"/>
                    <a:lumOff val="15000"/>
                  </a:schemeClr>
                </a:solidFill>
                <a:latin typeface="微软雅黑" pitchFamily="34" charset="-122"/>
                <a:ea typeface="微软雅黑" pitchFamily="34" charset="-122"/>
              </a:rPr>
              <a:t>REST</a:t>
            </a:r>
            <a:r>
              <a:rPr lang="zh-CN" altLang="en-US" sz="2000" b="1" dirty="0">
                <a:solidFill>
                  <a:schemeClr val="tx1">
                    <a:lumMod val="85000"/>
                    <a:lumOff val="15000"/>
                  </a:schemeClr>
                </a:solidFill>
                <a:latin typeface="微软雅黑" pitchFamily="34" charset="-122"/>
                <a:ea typeface="微软雅黑" pitchFamily="34" charset="-122"/>
              </a:rPr>
              <a:t>比较</a:t>
            </a:r>
            <a:endParaRPr lang="en-US" altLang="zh-CN" sz="2000" b="1" dirty="0">
              <a:solidFill>
                <a:schemeClr val="tx1">
                  <a:lumMod val="85000"/>
                  <a:lumOff val="15000"/>
                </a:schemeClr>
              </a:solidFill>
              <a:latin typeface="微软雅黑" pitchFamily="34" charset="-122"/>
              <a:ea typeface="微软雅黑" pitchFamily="34" charset="-122"/>
            </a:endParaRPr>
          </a:p>
          <a:p>
            <a:pPr>
              <a:lnSpc>
                <a:spcPct val="150000"/>
              </a:lnSpc>
            </a:pPr>
            <a:r>
              <a:rPr lang="en" altLang="zh-CN" sz="2000" dirty="0">
                <a:solidFill>
                  <a:schemeClr val="tx1">
                    <a:lumMod val="85000"/>
                    <a:lumOff val="15000"/>
                  </a:schemeClr>
                </a:solidFill>
                <a:latin typeface="微软雅黑" pitchFamily="34" charset="-122"/>
                <a:ea typeface="微软雅黑" pitchFamily="34" charset="-122"/>
              </a:rPr>
              <a:t>	</a:t>
            </a:r>
            <a:r>
              <a:rPr lang="zh-CN" altLang="en-US" sz="2000" dirty="0">
                <a:solidFill>
                  <a:schemeClr val="tx1">
                    <a:lumMod val="85000"/>
                    <a:lumOff val="15000"/>
                  </a:schemeClr>
                </a:solidFill>
                <a:latin typeface="微软雅黑" pitchFamily="34" charset="-122"/>
                <a:ea typeface="微软雅黑" pitchFamily="34" charset="-122"/>
              </a:rPr>
              <a:t>都是网络交互的协议规范。通常用于多个微服务之间的通信协议。</a:t>
            </a: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2000" dirty="0">
                <a:solidFill>
                  <a:schemeClr val="tx1">
                    <a:lumMod val="85000"/>
                    <a:lumOff val="15000"/>
                  </a:schemeClr>
                </a:solidFill>
                <a:latin typeface="微软雅黑" pitchFamily="34" charset="-122"/>
                <a:ea typeface="微软雅黑" pitchFamily="34" charset="-122"/>
              </a:rPr>
              <a:t>一般地，内部调用采用</a:t>
            </a:r>
            <a:r>
              <a:rPr lang="en-US"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；而对外提供的应用服务，</a:t>
            </a:r>
            <a:r>
              <a:rPr lang="en-US" altLang="zh-CN" sz="2000" dirty="0">
                <a:solidFill>
                  <a:schemeClr val="tx1">
                    <a:lumMod val="85000"/>
                    <a:lumOff val="15000"/>
                  </a:schemeClr>
                </a:solidFill>
                <a:latin typeface="微软雅黑" pitchFamily="34" charset="-122"/>
                <a:ea typeface="微软雅黑" pitchFamily="34" charset="-122"/>
              </a:rPr>
              <a:t>REST</a:t>
            </a:r>
            <a:r>
              <a:rPr lang="zh-CN" altLang="en-US" sz="2000" dirty="0">
                <a:solidFill>
                  <a:schemeClr val="tx1">
                    <a:lumMod val="85000"/>
                    <a:lumOff val="15000"/>
                  </a:schemeClr>
                </a:solidFill>
                <a:latin typeface="微软雅黑" pitchFamily="34" charset="-122"/>
                <a:ea typeface="微软雅黑" pitchFamily="34" charset="-122"/>
              </a:rPr>
              <a:t>更加合适。</a:t>
            </a:r>
            <a:endParaRPr lang="en-US" altLang="zh-CN" sz="2000" dirty="0">
              <a:solidFill>
                <a:schemeClr val="tx1">
                  <a:lumMod val="85000"/>
                  <a:lumOff val="15000"/>
                </a:schemeClr>
              </a:solidFill>
              <a:latin typeface="微软雅黑" pitchFamily="34" charset="-122"/>
              <a:ea typeface="微软雅黑" pitchFamily="34" charset="-122"/>
            </a:endParaRPr>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3.</a:t>
            </a:r>
            <a:r>
              <a:rPr lang="zh-CN" altLang="en-US" sz="3200" b="1" dirty="0">
                <a:latin typeface="Microsoft YaHei" panose="020B0503020204020204" pitchFamily="34" charset="-122"/>
                <a:ea typeface="Microsoft YaHei" panose="020B0503020204020204" pitchFamily="34" charset="-122"/>
              </a:rPr>
              <a:t> 应用篇</a:t>
            </a: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2" name="平行四边形 11">
            <a:extLst>
              <a:ext uri="{FF2B5EF4-FFF2-40B4-BE49-F238E27FC236}">
                <a16:creationId xmlns:a16="http://schemas.microsoft.com/office/drawing/2014/main" id="{62B80C91-0310-0143-8F29-E5E9EB97F53C}"/>
              </a:ext>
            </a:extLst>
          </p:cNvPr>
          <p:cNvSpPr/>
          <p:nvPr/>
        </p:nvSpPr>
        <p:spPr>
          <a:xfrm>
            <a:off x="36335" y="895996"/>
            <a:ext cx="3086005"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3.4</a:t>
            </a:r>
            <a:r>
              <a:rPr kumimoji="1" lang="zh-CN" altLang="en-US" sz="2400" b="1" dirty="0"/>
              <a:t> </a:t>
            </a:r>
            <a:r>
              <a:rPr kumimoji="1" lang="en-US" altLang="zh-CN" sz="2400" b="1" dirty="0"/>
              <a:t>RPC</a:t>
            </a:r>
            <a:r>
              <a:rPr kumimoji="1" lang="zh-CN" altLang="en-US" sz="2400" b="1" dirty="0"/>
              <a:t>与</a:t>
            </a:r>
            <a:r>
              <a:rPr kumimoji="1" lang="en-US" altLang="zh-CN" sz="2400" b="1" dirty="0"/>
              <a:t>REST(</a:t>
            </a:r>
            <a:r>
              <a:rPr kumimoji="1" lang="zh-CN" altLang="en-US" sz="2400" b="1" dirty="0"/>
              <a:t>续</a:t>
            </a:r>
            <a:r>
              <a:rPr kumimoji="1" lang="en-US" altLang="zh-CN" sz="2400" b="1" dirty="0"/>
              <a:t>)</a:t>
            </a:r>
            <a:endParaRPr kumimoji="1" lang="zh-CN" altLang="en-US" sz="2400" b="1" dirty="0"/>
          </a:p>
        </p:txBody>
      </p:sp>
      <p:pic>
        <p:nvPicPr>
          <p:cNvPr id="3" name="图片 2">
            <a:extLst>
              <a:ext uri="{FF2B5EF4-FFF2-40B4-BE49-F238E27FC236}">
                <a16:creationId xmlns:a16="http://schemas.microsoft.com/office/drawing/2014/main" id="{094D02EC-255E-8A40-9662-38F6158641CB}"/>
              </a:ext>
            </a:extLst>
          </p:cNvPr>
          <p:cNvPicPr>
            <a:picLocks noChangeAspect="1"/>
          </p:cNvPicPr>
          <p:nvPr/>
        </p:nvPicPr>
        <p:blipFill>
          <a:blip r:embed="rId3"/>
          <a:stretch>
            <a:fillRect/>
          </a:stretch>
        </p:blipFill>
        <p:spPr>
          <a:xfrm>
            <a:off x="3747376" y="2895755"/>
            <a:ext cx="3848100" cy="2070100"/>
          </a:xfrm>
          <a:prstGeom prst="rect">
            <a:avLst/>
          </a:prstGeom>
        </p:spPr>
      </p:pic>
    </p:spTree>
    <p:extLst>
      <p:ext uri="{BB962C8B-B14F-4D97-AF65-F5344CB8AC3E}">
        <p14:creationId xmlns:p14="http://schemas.microsoft.com/office/powerpoint/2010/main" val="18192042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480251" y="1662588"/>
            <a:ext cx="10382350" cy="2346220"/>
          </a:xfrm>
          <a:prstGeom prst="rect">
            <a:avLst/>
          </a:prstGeom>
        </p:spPr>
        <p:txBody>
          <a:bodyPr wrap="square">
            <a:spAutoFit/>
          </a:bodyPr>
          <a:lstStyle/>
          <a:p>
            <a:pPr>
              <a:lnSpc>
                <a:spcPct val="150000"/>
              </a:lnSpc>
            </a:pPr>
            <a:r>
              <a:rPr lang="zh-CN" altLang="en-US" sz="2000" dirty="0">
                <a:solidFill>
                  <a:schemeClr val="tx1">
                    <a:lumMod val="85000"/>
                    <a:lumOff val="15000"/>
                  </a:schemeClr>
                </a:solidFill>
                <a:latin typeface="微软雅黑" pitchFamily="34" charset="-122"/>
                <a:ea typeface="微软雅黑" pitchFamily="34" charset="-122"/>
              </a:rPr>
              <a:t>选择</a:t>
            </a:r>
            <a:r>
              <a:rPr lang="en-US"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框架时需要注意哪些因素呢？</a:t>
            </a:r>
            <a:endParaRPr lang="en-US" altLang="zh-CN" sz="2000" dirty="0">
              <a:solidFill>
                <a:schemeClr val="tx1">
                  <a:lumMod val="85000"/>
                  <a:lumOff val="15000"/>
                </a:schemeClr>
              </a:solidFill>
              <a:latin typeface="微软雅黑" pitchFamily="34" charset="-122"/>
              <a:ea typeface="微软雅黑" pitchFamily="34" charset="-122"/>
            </a:endParaRPr>
          </a:p>
          <a:p>
            <a:pPr marL="457200"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性能指标</a:t>
            </a:r>
          </a:p>
          <a:p>
            <a:pPr marL="457200"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是否需要跨语言平台</a:t>
            </a:r>
          </a:p>
          <a:p>
            <a:pPr marL="457200"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内网开放还是公网开放</a:t>
            </a:r>
          </a:p>
          <a:p>
            <a:pPr marL="457200"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开源 </a:t>
            </a:r>
            <a:r>
              <a:rPr lang="en-US" altLang="zh-CN" sz="2000" dirty="0">
                <a:solidFill>
                  <a:schemeClr val="tx1">
                    <a:lumMod val="85000"/>
                    <a:lumOff val="15000"/>
                  </a:schemeClr>
                </a:solidFill>
                <a:latin typeface="微软雅黑" pitchFamily="34" charset="-122"/>
                <a:ea typeface="微软雅黑" pitchFamily="34" charset="-122"/>
              </a:rPr>
              <a:t>RPC </a:t>
            </a:r>
            <a:r>
              <a:rPr lang="zh-CN" altLang="en-US" sz="2000" dirty="0">
                <a:solidFill>
                  <a:schemeClr val="tx1">
                    <a:lumMod val="85000"/>
                    <a:lumOff val="15000"/>
                  </a:schemeClr>
                </a:solidFill>
                <a:latin typeface="微软雅黑" pitchFamily="34" charset="-122"/>
                <a:ea typeface="微软雅黑" pitchFamily="34" charset="-122"/>
              </a:rPr>
              <a:t>框架本身的质量、社区活跃度</a:t>
            </a:r>
            <a:endParaRPr lang="en-US" altLang="zh-CN" sz="2000" dirty="0">
              <a:solidFill>
                <a:schemeClr val="tx1">
                  <a:lumMod val="85000"/>
                  <a:lumOff val="15000"/>
                </a:schemeClr>
              </a:solidFill>
              <a:latin typeface="微软雅黑" pitchFamily="34" charset="-122"/>
              <a:ea typeface="微软雅黑" pitchFamily="34" charset="-122"/>
            </a:endParaRPr>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3.</a:t>
            </a:r>
            <a:r>
              <a:rPr lang="zh-CN" altLang="en-US" sz="3200" b="1" dirty="0">
                <a:latin typeface="Microsoft YaHei" panose="020B0503020204020204" pitchFamily="34" charset="-122"/>
                <a:ea typeface="Microsoft YaHei" panose="020B0503020204020204" pitchFamily="34" charset="-122"/>
              </a:rPr>
              <a:t> 应用篇</a:t>
            </a: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2" name="平行四边形 11">
            <a:extLst>
              <a:ext uri="{FF2B5EF4-FFF2-40B4-BE49-F238E27FC236}">
                <a16:creationId xmlns:a16="http://schemas.microsoft.com/office/drawing/2014/main" id="{62B80C91-0310-0143-8F29-E5E9EB97F53C}"/>
              </a:ext>
            </a:extLst>
          </p:cNvPr>
          <p:cNvSpPr/>
          <p:nvPr/>
        </p:nvSpPr>
        <p:spPr>
          <a:xfrm>
            <a:off x="36335" y="895996"/>
            <a:ext cx="2963343"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3.5</a:t>
            </a:r>
            <a:r>
              <a:rPr kumimoji="1" lang="zh-CN" altLang="en-US" sz="2400" b="1" dirty="0"/>
              <a:t> </a:t>
            </a:r>
            <a:r>
              <a:rPr kumimoji="1" lang="en-US" altLang="zh-CN" sz="2400" b="1" dirty="0"/>
              <a:t>RPC</a:t>
            </a:r>
            <a:r>
              <a:rPr kumimoji="1" lang="zh-CN" altLang="en-US" sz="2400" b="1" dirty="0"/>
              <a:t>框架选择</a:t>
            </a:r>
          </a:p>
        </p:txBody>
      </p:sp>
    </p:spTree>
    <p:extLst>
      <p:ext uri="{BB962C8B-B14F-4D97-AF65-F5344CB8AC3E}">
        <p14:creationId xmlns:p14="http://schemas.microsoft.com/office/powerpoint/2010/main" val="16672027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49048FD-5A84-41F0-95FE-01A8FF3D81ED}"/>
              </a:ext>
            </a:extLst>
          </p:cNvPr>
          <p:cNvPicPr>
            <a:picLocks noChangeAspect="1"/>
          </p:cNvPicPr>
          <p:nvPr/>
        </p:nvPicPr>
        <p:blipFill>
          <a:blip r:embed="rId3"/>
          <a:stretch>
            <a:fillRect/>
          </a:stretch>
        </p:blipFill>
        <p:spPr>
          <a:xfrm>
            <a:off x="0" y="-173505"/>
            <a:ext cx="12311016" cy="7031505"/>
          </a:xfrm>
          <a:prstGeom prst="rect">
            <a:avLst/>
          </a:prstGeom>
        </p:spPr>
      </p:pic>
      <p:pic>
        <p:nvPicPr>
          <p:cNvPr id="3" name="图片 2">
            <a:extLst>
              <a:ext uri="{FF2B5EF4-FFF2-40B4-BE49-F238E27FC236}">
                <a16:creationId xmlns:a16="http://schemas.microsoft.com/office/drawing/2014/main" id="{8736B99F-2F94-4745-BCC4-A2E2C0F25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274" y="-369241"/>
            <a:ext cx="13368548" cy="7596482"/>
          </a:xfrm>
          <a:prstGeom prst="rect">
            <a:avLst/>
          </a:prstGeom>
        </p:spPr>
      </p:pic>
      <p:sp>
        <p:nvSpPr>
          <p:cNvPr id="4" name="Freeform 6">
            <a:extLst>
              <a:ext uri="{FF2B5EF4-FFF2-40B4-BE49-F238E27FC236}">
                <a16:creationId xmlns:a16="http://schemas.microsoft.com/office/drawing/2014/main" id="{0580A361-86E7-4CBF-81C0-1025F97F51D7}"/>
              </a:ext>
            </a:extLst>
          </p:cNvPr>
          <p:cNvSpPr>
            <a:spLocks noEditPoints="1"/>
          </p:cNvSpPr>
          <p:nvPr/>
        </p:nvSpPr>
        <p:spPr bwMode="auto">
          <a:xfrm>
            <a:off x="3176" y="-38100"/>
            <a:ext cx="2411413" cy="2803526"/>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moveTo>
                  <a:pt x="771" y="0"/>
                </a:moveTo>
                <a:lnTo>
                  <a:pt x="0" y="441"/>
                </a:lnTo>
                <a:lnTo>
                  <a:pt x="0" y="1325"/>
                </a:lnTo>
                <a:lnTo>
                  <a:pt x="771" y="1766"/>
                </a:lnTo>
                <a:lnTo>
                  <a:pt x="1519" y="1325"/>
                </a:lnTo>
                <a:lnTo>
                  <a:pt x="1519" y="441"/>
                </a:lnTo>
                <a:lnTo>
                  <a:pt x="7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矩形 4">
            <a:extLst>
              <a:ext uri="{FF2B5EF4-FFF2-40B4-BE49-F238E27FC236}">
                <a16:creationId xmlns:a16="http://schemas.microsoft.com/office/drawing/2014/main" id="{E89A2991-9679-460B-B476-9A3E36B204C8}"/>
              </a:ext>
            </a:extLst>
          </p:cNvPr>
          <p:cNvSpPr/>
          <p:nvPr/>
        </p:nvSpPr>
        <p:spPr>
          <a:xfrm>
            <a:off x="0" y="1863398"/>
            <a:ext cx="12311016" cy="2800591"/>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5">
            <a:extLst>
              <a:ext uri="{FF2B5EF4-FFF2-40B4-BE49-F238E27FC236}">
                <a16:creationId xmlns:a16="http://schemas.microsoft.com/office/drawing/2014/main" id="{B45317C6-8ED6-4DFA-8528-D17FD593C62F}"/>
              </a:ext>
            </a:extLst>
          </p:cNvPr>
          <p:cNvSpPr>
            <a:spLocks noEditPoints="1"/>
          </p:cNvSpPr>
          <p:nvPr/>
        </p:nvSpPr>
        <p:spPr bwMode="auto">
          <a:xfrm>
            <a:off x="703121" y="2276389"/>
            <a:ext cx="1711468" cy="1989765"/>
          </a:xfrm>
          <a:custGeom>
            <a:avLst/>
            <a:gdLst>
              <a:gd name="T0" fmla="*/ 771 w 1519"/>
              <a:gd name="T1" fmla="*/ 1673 h 1766"/>
              <a:gd name="T2" fmla="*/ 70 w 1519"/>
              <a:gd name="T3" fmla="*/ 1278 h 1766"/>
              <a:gd name="T4" fmla="*/ 70 w 1519"/>
              <a:gd name="T5" fmla="*/ 488 h 1766"/>
              <a:gd name="T6" fmla="*/ 771 w 1519"/>
              <a:gd name="T7" fmla="*/ 93 h 1766"/>
              <a:gd name="T8" fmla="*/ 1449 w 1519"/>
              <a:gd name="T9" fmla="*/ 488 h 1766"/>
              <a:gd name="T10" fmla="*/ 1449 w 1519"/>
              <a:gd name="T11" fmla="*/ 1278 h 1766"/>
              <a:gd name="T12" fmla="*/ 771 w 1519"/>
              <a:gd name="T13" fmla="*/ 1673 h 1766"/>
              <a:gd name="T14" fmla="*/ 771 w 1519"/>
              <a:gd name="T15" fmla="*/ 0 h 1766"/>
              <a:gd name="T16" fmla="*/ 0 w 1519"/>
              <a:gd name="T17" fmla="*/ 441 h 1766"/>
              <a:gd name="T18" fmla="*/ 0 w 1519"/>
              <a:gd name="T19" fmla="*/ 1325 h 1766"/>
              <a:gd name="T20" fmla="*/ 771 w 1519"/>
              <a:gd name="T21" fmla="*/ 1766 h 1766"/>
              <a:gd name="T22" fmla="*/ 1519 w 1519"/>
              <a:gd name="T23" fmla="*/ 1325 h 1766"/>
              <a:gd name="T24" fmla="*/ 1519 w 1519"/>
              <a:gd name="T25" fmla="*/ 441 h 1766"/>
              <a:gd name="T26" fmla="*/ 771 w 1519"/>
              <a:gd name="T27"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9" h="1766">
                <a:moveTo>
                  <a:pt x="771" y="1673"/>
                </a:moveTo>
                <a:lnTo>
                  <a:pt x="70" y="1278"/>
                </a:lnTo>
                <a:lnTo>
                  <a:pt x="70" y="488"/>
                </a:lnTo>
                <a:lnTo>
                  <a:pt x="771" y="93"/>
                </a:lnTo>
                <a:lnTo>
                  <a:pt x="1449" y="488"/>
                </a:lnTo>
                <a:lnTo>
                  <a:pt x="1449" y="1278"/>
                </a:lnTo>
                <a:lnTo>
                  <a:pt x="771" y="1673"/>
                </a:lnTo>
                <a:close/>
                <a:moveTo>
                  <a:pt x="771" y="0"/>
                </a:moveTo>
                <a:lnTo>
                  <a:pt x="0" y="441"/>
                </a:lnTo>
                <a:lnTo>
                  <a:pt x="0" y="1325"/>
                </a:lnTo>
                <a:lnTo>
                  <a:pt x="771" y="1766"/>
                </a:lnTo>
                <a:lnTo>
                  <a:pt x="1519" y="1325"/>
                </a:lnTo>
                <a:lnTo>
                  <a:pt x="1519" y="441"/>
                </a:lnTo>
                <a:lnTo>
                  <a:pt x="771"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7" name="直接连接符 6">
            <a:extLst>
              <a:ext uri="{FF2B5EF4-FFF2-40B4-BE49-F238E27FC236}">
                <a16:creationId xmlns:a16="http://schemas.microsoft.com/office/drawing/2014/main" id="{D88FA597-FB88-4086-AE34-A6D7BF102ED7}"/>
              </a:ext>
            </a:extLst>
          </p:cNvPr>
          <p:cNvCxnSpPr/>
          <p:nvPr/>
        </p:nvCxnSpPr>
        <p:spPr>
          <a:xfrm>
            <a:off x="-31068" y="4470400"/>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E307135-681E-44D3-A0DA-CDEE365414BF}"/>
              </a:ext>
            </a:extLst>
          </p:cNvPr>
          <p:cNvCxnSpPr/>
          <p:nvPr/>
        </p:nvCxnSpPr>
        <p:spPr>
          <a:xfrm>
            <a:off x="7535184" y="2061029"/>
            <a:ext cx="48913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59694B96-785B-48C8-A464-15CE0421CE99}"/>
              </a:ext>
            </a:extLst>
          </p:cNvPr>
          <p:cNvSpPr/>
          <p:nvPr/>
        </p:nvSpPr>
        <p:spPr>
          <a:xfrm>
            <a:off x="1141556" y="2516184"/>
            <a:ext cx="748923" cy="1446550"/>
          </a:xfrm>
          <a:prstGeom prst="rect">
            <a:avLst/>
          </a:prstGeom>
        </p:spPr>
        <p:txBody>
          <a:bodyPr wrap="none">
            <a:spAutoFit/>
          </a:bodyPr>
          <a:lstStyle/>
          <a:p>
            <a:pPr algn="ctr"/>
            <a:r>
              <a:rPr lang="en-US" altLang="zh-CN" sz="8800" dirty="0">
                <a:solidFill>
                  <a:schemeClr val="bg1"/>
                </a:solidFill>
                <a:latin typeface="Impact" panose="020B0806030902050204" pitchFamily="34" charset="0"/>
              </a:rPr>
              <a:t>4</a:t>
            </a:r>
            <a:endParaRPr lang="zh-CN" altLang="en-US" sz="8800" dirty="0">
              <a:solidFill>
                <a:schemeClr val="bg1"/>
              </a:solidFill>
              <a:latin typeface="Impact" panose="020B0806030902050204" pitchFamily="34" charset="0"/>
            </a:endParaRPr>
          </a:p>
        </p:txBody>
      </p:sp>
      <p:sp>
        <p:nvSpPr>
          <p:cNvPr id="10" name="文本框 9">
            <a:extLst>
              <a:ext uri="{FF2B5EF4-FFF2-40B4-BE49-F238E27FC236}">
                <a16:creationId xmlns:a16="http://schemas.microsoft.com/office/drawing/2014/main" id="{1659CE59-47F6-451D-8EF7-31047242D43A}"/>
              </a:ext>
            </a:extLst>
          </p:cNvPr>
          <p:cNvSpPr txBox="1"/>
          <p:nvPr/>
        </p:nvSpPr>
        <p:spPr>
          <a:xfrm>
            <a:off x="585175" y="3597863"/>
            <a:ext cx="1947360" cy="461665"/>
          </a:xfrm>
          <a:prstGeom prst="rect">
            <a:avLst/>
          </a:prstGeom>
          <a:solidFill>
            <a:srgbClr val="303C41"/>
          </a:solidFill>
        </p:spPr>
        <p:txBody>
          <a:bodyPr wrap="square" rtlCol="0">
            <a:spAutoFit/>
          </a:bodyPr>
          <a:lstStyle/>
          <a:p>
            <a:pPr algn="dist"/>
            <a:r>
              <a:rPr lang="en-US" altLang="zh-CN" sz="2400" dirty="0">
                <a:solidFill>
                  <a:schemeClr val="bg1"/>
                </a:solidFill>
              </a:rPr>
              <a:t>PART ONE</a:t>
            </a:r>
            <a:endParaRPr lang="zh-CN" altLang="en-US" sz="2400" dirty="0">
              <a:solidFill>
                <a:schemeClr val="bg1"/>
              </a:solidFill>
            </a:endParaRPr>
          </a:p>
        </p:txBody>
      </p:sp>
      <p:sp>
        <p:nvSpPr>
          <p:cNvPr id="11" name="文本框 10">
            <a:extLst>
              <a:ext uri="{FF2B5EF4-FFF2-40B4-BE49-F238E27FC236}">
                <a16:creationId xmlns:a16="http://schemas.microsoft.com/office/drawing/2014/main" id="{37BB0B9C-CECD-4399-9497-28AA879B4BB3}"/>
              </a:ext>
            </a:extLst>
          </p:cNvPr>
          <p:cNvSpPr txBox="1"/>
          <p:nvPr/>
        </p:nvSpPr>
        <p:spPr>
          <a:xfrm>
            <a:off x="5142482" y="2855772"/>
            <a:ext cx="1770036" cy="830997"/>
          </a:xfrm>
          <a:prstGeom prst="rect">
            <a:avLst/>
          </a:prstGeom>
          <a:noFill/>
        </p:spPr>
        <p:txBody>
          <a:bodyPr wrap="none" rtlCol="0">
            <a:spAutoFit/>
          </a:bodyPr>
          <a:lstStyle/>
          <a:p>
            <a:pPr algn="ctr"/>
            <a:r>
              <a:rPr lang="en-US" altLang="zh-CN" sz="4800" dirty="0" err="1">
                <a:solidFill>
                  <a:schemeClr val="bg1"/>
                </a:solidFill>
                <a:latin typeface="微软雅黑" panose="020B0503020204020204" pitchFamily="34" charset="-122"/>
                <a:ea typeface="微软雅黑" panose="020B0503020204020204" pitchFamily="34" charset="-122"/>
              </a:rPr>
              <a:t>gRPC</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DDBCDE5E-7387-4027-81CC-00061793E907}"/>
              </a:ext>
            </a:extLst>
          </p:cNvPr>
          <p:cNvSpPr txBox="1"/>
          <p:nvPr/>
        </p:nvSpPr>
        <p:spPr>
          <a:xfrm>
            <a:off x="9110191" y="2091039"/>
            <a:ext cx="1396536" cy="254294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solidFill>
                  <a:schemeClr val="bg1"/>
                </a:solidFill>
              </a:rPr>
              <a:t>基本概念</a:t>
            </a:r>
            <a:endParaRPr lang="en-US" altLang="zh-CN" dirty="0">
              <a:solidFill>
                <a:schemeClr val="bg1"/>
              </a:solidFill>
            </a:endParaRPr>
          </a:p>
          <a:p>
            <a:pPr marL="285750" indent="-285750">
              <a:lnSpc>
                <a:spcPct val="150000"/>
              </a:lnSpc>
              <a:buFont typeface="Arial" panose="020B0604020202020204" pitchFamily="34" charset="0"/>
              <a:buChar char="•"/>
            </a:pPr>
            <a:r>
              <a:rPr lang="zh-CN" altLang="en-US" dirty="0">
                <a:solidFill>
                  <a:schemeClr val="bg1"/>
                </a:solidFill>
              </a:rPr>
              <a:t>优缺点</a:t>
            </a:r>
          </a:p>
          <a:p>
            <a:pPr marL="285750" indent="-285750">
              <a:lnSpc>
                <a:spcPct val="150000"/>
              </a:lnSpc>
              <a:buFont typeface="Arial" panose="020B0604020202020204" pitchFamily="34" charset="0"/>
              <a:buChar char="•"/>
            </a:pPr>
            <a:r>
              <a:rPr lang="zh-CN" altLang="en-US" dirty="0">
                <a:solidFill>
                  <a:schemeClr val="bg1"/>
                </a:solidFill>
              </a:rPr>
              <a:t>使用场景</a:t>
            </a:r>
            <a:endParaRPr lang="en-US" altLang="zh-CN" dirty="0">
              <a:solidFill>
                <a:schemeClr val="bg1"/>
              </a:solidFill>
            </a:endParaRPr>
          </a:p>
          <a:p>
            <a:pPr marL="285750" indent="-285750">
              <a:lnSpc>
                <a:spcPct val="150000"/>
              </a:lnSpc>
              <a:buFont typeface="Arial" panose="020B0604020202020204" pitchFamily="34" charset="0"/>
              <a:buChar char="•"/>
            </a:pPr>
            <a:r>
              <a:rPr lang="zh-CN" altLang="en-US" dirty="0">
                <a:solidFill>
                  <a:schemeClr val="bg1"/>
                </a:solidFill>
              </a:rPr>
              <a:t>结构</a:t>
            </a:r>
            <a:endParaRPr lang="en-US" altLang="zh-CN" dirty="0">
              <a:solidFill>
                <a:schemeClr val="bg1"/>
              </a:solidFill>
            </a:endParaRPr>
          </a:p>
          <a:p>
            <a:pPr marL="285750" indent="-285750">
              <a:lnSpc>
                <a:spcPct val="150000"/>
              </a:lnSpc>
              <a:buFont typeface="Arial" panose="020B0604020202020204" pitchFamily="34" charset="0"/>
              <a:buChar char="•"/>
            </a:pPr>
            <a:r>
              <a:rPr lang="zh-CN" altLang="en-US" dirty="0">
                <a:solidFill>
                  <a:schemeClr val="bg1"/>
                </a:solidFill>
              </a:rPr>
              <a:t>原理</a:t>
            </a:r>
            <a:endParaRPr lang="en-US" altLang="zh-CN" dirty="0">
              <a:solidFill>
                <a:schemeClr val="bg1"/>
              </a:solidFill>
            </a:endParaRPr>
          </a:p>
          <a:p>
            <a:pPr marL="285750" indent="-285750">
              <a:lnSpc>
                <a:spcPct val="150000"/>
              </a:lnSpc>
              <a:buFont typeface="Arial" panose="020B0604020202020204" pitchFamily="34" charset="0"/>
              <a:buChar char="•"/>
            </a:pPr>
            <a:r>
              <a:rPr lang="zh-CN" altLang="en-US" dirty="0">
                <a:solidFill>
                  <a:schemeClr val="bg1"/>
                </a:solidFill>
              </a:rPr>
              <a:t>简单实践</a:t>
            </a:r>
          </a:p>
        </p:txBody>
      </p:sp>
    </p:spTree>
    <p:extLst>
      <p:ext uri="{BB962C8B-B14F-4D97-AF65-F5344CB8AC3E}">
        <p14:creationId xmlns:p14="http://schemas.microsoft.com/office/powerpoint/2010/main" val="9182057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0" grpId="0" animBg="1"/>
      <p:bldP spid="11" grpId="0"/>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524856" y="1740646"/>
            <a:ext cx="10382350" cy="2807885"/>
          </a:xfrm>
          <a:prstGeom prst="rect">
            <a:avLst/>
          </a:prstGeom>
        </p:spPr>
        <p:txBody>
          <a:bodyPr wrap="square">
            <a:spAutoFit/>
          </a:bodyPr>
          <a:lstStyle/>
          <a:p>
            <a:pPr marL="342900" indent="-342900">
              <a:lnSpc>
                <a:spcPct val="150000"/>
              </a:lnSpc>
              <a:buFont typeface="Wingdings" pitchFamily="2" charset="2"/>
              <a:buChar char="l"/>
            </a:pPr>
            <a:r>
              <a:rPr lang="en-US" altLang="zh-CN" sz="2000" dirty="0">
                <a:solidFill>
                  <a:schemeClr val="tx1">
                    <a:lumMod val="85000"/>
                    <a:lumOff val="15000"/>
                  </a:schemeClr>
                </a:solidFill>
                <a:latin typeface="微软雅黑" pitchFamily="34" charset="-122"/>
                <a:ea typeface="微软雅黑" pitchFamily="34" charset="-122"/>
              </a:rPr>
              <a:t>Google</a:t>
            </a:r>
            <a:r>
              <a:rPr lang="zh-CN" altLang="en-US" sz="2000" dirty="0">
                <a:solidFill>
                  <a:schemeClr val="tx1">
                    <a:lumMod val="85000"/>
                    <a:lumOff val="15000"/>
                  </a:schemeClr>
                </a:solidFill>
                <a:latin typeface="微软雅黑" pitchFamily="34" charset="-122"/>
                <a:ea typeface="微软雅黑" pitchFamily="34" charset="-122"/>
              </a:rPr>
              <a:t>开发的一个开源</a:t>
            </a:r>
            <a:r>
              <a:rPr lang="en-US"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系统框架</a:t>
            </a:r>
            <a:endParaRPr lang="en-US" altLang="zh-CN" sz="2000" dirty="0">
              <a:solidFill>
                <a:schemeClr val="tx1">
                  <a:lumMod val="85000"/>
                  <a:lumOff val="15000"/>
                </a:schemeClr>
              </a:solidFill>
              <a:latin typeface="微软雅黑" pitchFamily="34" charset="-122"/>
              <a:ea typeface="微软雅黑" pitchFamily="34" charset="-122"/>
            </a:endParaRPr>
          </a:p>
          <a:p>
            <a:pPr marL="342900"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使用</a:t>
            </a:r>
            <a:r>
              <a:rPr lang="en-US" altLang="zh-CN" sz="2000" b="1" dirty="0">
                <a:solidFill>
                  <a:schemeClr val="tx1">
                    <a:lumMod val="85000"/>
                    <a:lumOff val="15000"/>
                  </a:schemeClr>
                </a:solidFill>
                <a:latin typeface="微软雅黑" pitchFamily="34" charset="-122"/>
                <a:ea typeface="微软雅黑" pitchFamily="34" charset="-122"/>
              </a:rPr>
              <a:t>HTTP/2</a:t>
            </a:r>
            <a:r>
              <a:rPr lang="zh-CN" altLang="en-US" sz="2000" dirty="0">
                <a:solidFill>
                  <a:schemeClr val="tx1">
                    <a:lumMod val="85000"/>
                    <a:lumOff val="15000"/>
                  </a:schemeClr>
                </a:solidFill>
                <a:latin typeface="微软雅黑" pitchFamily="34" charset="-122"/>
                <a:ea typeface="微软雅黑" pitchFamily="34" charset="-122"/>
              </a:rPr>
              <a:t>协议进行数据传输</a:t>
            </a:r>
            <a:endParaRPr lang="en-US" altLang="zh-CN" sz="2000" dirty="0">
              <a:solidFill>
                <a:schemeClr val="tx1">
                  <a:lumMod val="85000"/>
                  <a:lumOff val="15000"/>
                </a:schemeClr>
              </a:solidFill>
              <a:latin typeface="微软雅黑" pitchFamily="34" charset="-122"/>
              <a:ea typeface="微软雅黑" pitchFamily="34" charset="-122"/>
            </a:endParaRPr>
          </a:p>
          <a:p>
            <a:pPr marL="342900" indent="-342900">
              <a:lnSpc>
                <a:spcPct val="150000"/>
              </a:lnSpc>
              <a:buFont typeface="Wingdings" pitchFamily="2" charset="2"/>
              <a:buChar char="l"/>
            </a:pPr>
            <a:r>
              <a:rPr lang="en-US" altLang="zh-CN" sz="2000" dirty="0">
                <a:solidFill>
                  <a:schemeClr val="tx1">
                    <a:lumMod val="85000"/>
                    <a:lumOff val="15000"/>
                  </a:schemeClr>
                </a:solidFill>
                <a:latin typeface="微软雅黑" pitchFamily="34" charset="-122"/>
                <a:ea typeface="微软雅黑" pitchFamily="34" charset="-122"/>
              </a:rPr>
              <a:t>Protocol Buffers</a:t>
            </a:r>
            <a:r>
              <a:rPr lang="zh-CN" altLang="en-US" sz="2000" dirty="0">
                <a:solidFill>
                  <a:schemeClr val="tx1">
                    <a:lumMod val="85000"/>
                    <a:lumOff val="15000"/>
                  </a:schemeClr>
                </a:solidFill>
                <a:latin typeface="微软雅黑" pitchFamily="34" charset="-122"/>
                <a:ea typeface="微软雅黑" pitchFamily="34" charset="-122"/>
              </a:rPr>
              <a:t>作为接口描述语言（</a:t>
            </a:r>
            <a:r>
              <a:rPr lang="en-US" altLang="zh-CN" sz="2000" dirty="0">
                <a:solidFill>
                  <a:schemeClr val="tx1">
                    <a:lumMod val="85000"/>
                    <a:lumOff val="15000"/>
                  </a:schemeClr>
                </a:solidFill>
                <a:latin typeface="微软雅黑" pitchFamily="34" charset="-122"/>
                <a:ea typeface="微软雅黑" pitchFamily="34" charset="-122"/>
              </a:rPr>
              <a:t>IDL</a:t>
            </a:r>
            <a:r>
              <a:rPr lang="zh-CN" altLang="en-US" sz="2000" dirty="0">
                <a:solidFill>
                  <a:schemeClr val="tx1">
                    <a:lumMod val="85000"/>
                    <a:lumOff val="15000"/>
                  </a:schemeClr>
                </a:solidFill>
                <a:latin typeface="微软雅黑" pitchFamily="34" charset="-122"/>
                <a:ea typeface="微软雅黑" pitchFamily="34" charset="-122"/>
              </a:rPr>
              <a:t>）和基础消息交换格式</a:t>
            </a: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2000" dirty="0">
                <a:solidFill>
                  <a:schemeClr val="tx1">
                    <a:lumMod val="85000"/>
                    <a:lumOff val="15000"/>
                  </a:schemeClr>
                </a:solidFill>
                <a:latin typeface="微软雅黑" pitchFamily="34" charset="-122"/>
                <a:ea typeface="微软雅黑" pitchFamily="34" charset="-122"/>
              </a:rPr>
              <a:t>提供的功能包括：身份验证、负载均衡、双向流和流控制、阻塞或非阻塞绑定以及取消和超时等等。</a:t>
            </a:r>
            <a:endParaRPr lang="en-US" altLang="zh-CN" sz="2000" dirty="0">
              <a:solidFill>
                <a:schemeClr val="tx1">
                  <a:lumMod val="85000"/>
                  <a:lumOff val="15000"/>
                </a:schemeClr>
              </a:solidFill>
              <a:latin typeface="微软雅黑" pitchFamily="34" charset="-122"/>
              <a:ea typeface="微软雅黑" pitchFamily="34" charset="-122"/>
            </a:endParaRPr>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4.</a:t>
            </a:r>
            <a:r>
              <a:rPr lang="zh-CN" altLang="en-US" sz="3200" b="1" dirty="0">
                <a:latin typeface="Microsoft YaHei" panose="020B0503020204020204" pitchFamily="34" charset="-122"/>
                <a:ea typeface="Microsoft YaHei" panose="020B0503020204020204" pitchFamily="34" charset="-122"/>
              </a:rPr>
              <a:t> </a:t>
            </a:r>
            <a:r>
              <a:rPr lang="en-US" altLang="zh-CN" sz="3200" b="1" dirty="0" err="1">
                <a:latin typeface="Microsoft YaHei" panose="020B0503020204020204" pitchFamily="34" charset="-122"/>
                <a:ea typeface="Microsoft YaHei" panose="020B0503020204020204" pitchFamily="34" charset="-122"/>
              </a:rPr>
              <a:t>gRPC</a:t>
            </a:r>
            <a:endParaRPr lang="zh-CN" altLang="en-US" sz="3200" b="1" dirty="0">
              <a:latin typeface="Microsoft YaHei" panose="020B0503020204020204" pitchFamily="34" charset="-122"/>
              <a:ea typeface="Microsoft YaHei" panose="020B0503020204020204" pitchFamily="34" charset="-122"/>
            </a:endParaRP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2" name="平行四边形 11">
            <a:extLst>
              <a:ext uri="{FF2B5EF4-FFF2-40B4-BE49-F238E27FC236}">
                <a16:creationId xmlns:a16="http://schemas.microsoft.com/office/drawing/2014/main" id="{62B80C91-0310-0143-8F29-E5E9EB97F53C}"/>
              </a:ext>
            </a:extLst>
          </p:cNvPr>
          <p:cNvSpPr/>
          <p:nvPr/>
        </p:nvSpPr>
        <p:spPr>
          <a:xfrm>
            <a:off x="36336" y="895996"/>
            <a:ext cx="2350026"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4.1</a:t>
            </a:r>
            <a:r>
              <a:rPr kumimoji="1" lang="zh-CN" altLang="en-US" sz="2400" b="1" dirty="0"/>
              <a:t> 基本概念</a:t>
            </a:r>
          </a:p>
        </p:txBody>
      </p:sp>
    </p:spTree>
    <p:extLst>
      <p:ext uri="{BB962C8B-B14F-4D97-AF65-F5344CB8AC3E}">
        <p14:creationId xmlns:p14="http://schemas.microsoft.com/office/powerpoint/2010/main" val="32838356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446798" y="1605623"/>
            <a:ext cx="10382350" cy="4192879"/>
          </a:xfrm>
          <a:prstGeom prst="rect">
            <a:avLst/>
          </a:prstGeom>
        </p:spPr>
        <p:txBody>
          <a:bodyPr wrap="square">
            <a:spAutoFit/>
          </a:bodyPr>
          <a:lstStyle/>
          <a:p>
            <a:pPr>
              <a:lnSpc>
                <a:spcPct val="150000"/>
              </a:lnSpc>
            </a:pPr>
            <a:r>
              <a:rPr lang="zh-CN" altLang="en-US" sz="2000" b="1" dirty="0">
                <a:solidFill>
                  <a:schemeClr val="tx1">
                    <a:lumMod val="85000"/>
                    <a:lumOff val="15000"/>
                  </a:schemeClr>
                </a:solidFill>
                <a:latin typeface="微软雅黑" pitchFamily="34" charset="-122"/>
                <a:ea typeface="微软雅黑" pitchFamily="34" charset="-122"/>
              </a:rPr>
              <a:t>优点</a:t>
            </a:r>
            <a:endParaRPr lang="en-US" altLang="zh-CN" sz="2000" b="1" dirty="0">
              <a:solidFill>
                <a:schemeClr val="tx1">
                  <a:lumMod val="85000"/>
                  <a:lumOff val="15000"/>
                </a:schemeClr>
              </a:solidFill>
              <a:latin typeface="微软雅黑" pitchFamily="34" charset="-122"/>
              <a:ea typeface="微软雅黑" pitchFamily="34" charset="-122"/>
            </a:endParaRPr>
          </a:p>
          <a:p>
            <a:pPr marL="342900"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简单的服务（</a:t>
            </a:r>
            <a:r>
              <a:rPr lang="en-US" altLang="zh-CN" sz="2000" dirty="0">
                <a:solidFill>
                  <a:schemeClr val="tx1">
                    <a:lumMod val="85000"/>
                    <a:lumOff val="15000"/>
                  </a:schemeClr>
                </a:solidFill>
                <a:latin typeface="微软雅黑" pitchFamily="34" charset="-122"/>
                <a:ea typeface="微软雅黑" pitchFamily="34" charset="-122"/>
              </a:rPr>
              <a:t>API</a:t>
            </a:r>
            <a:r>
              <a:rPr lang="zh-CN" altLang="en-US" sz="2000" dirty="0">
                <a:solidFill>
                  <a:schemeClr val="tx1">
                    <a:lumMod val="85000"/>
                    <a:lumOff val="15000"/>
                  </a:schemeClr>
                </a:solidFill>
                <a:latin typeface="微软雅黑" pitchFamily="34" charset="-122"/>
                <a:ea typeface="微软雅黑" pitchFamily="34" charset="-122"/>
              </a:rPr>
              <a:t>）定义</a:t>
            </a:r>
          </a:p>
          <a:p>
            <a:pPr marL="342900"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具有高效紧凑的进程通信机制，在交换大量消息时效率高（低延迟）。</a:t>
            </a:r>
          </a:p>
          <a:p>
            <a:pPr marL="342900"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跨语言和平台工作，自动以多种语言和平台生成客户端和服务器</a:t>
            </a:r>
            <a:r>
              <a:rPr lang="en-US" altLang="zh-CN" sz="2000" dirty="0">
                <a:solidFill>
                  <a:schemeClr val="tx1">
                    <a:lumMod val="85000"/>
                    <a:lumOff val="15000"/>
                  </a:schemeClr>
                </a:solidFill>
                <a:latin typeface="微软雅黑" pitchFamily="34" charset="-122"/>
                <a:ea typeface="微软雅黑" pitchFamily="34" charset="-122"/>
              </a:rPr>
              <a:t>stub</a:t>
            </a:r>
          </a:p>
          <a:p>
            <a:pPr marL="342900"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双向流和集成身份验证。</a:t>
            </a:r>
            <a:endParaRPr lang="en-US" altLang="zh-CN" sz="2000" dirty="0">
              <a:solidFill>
                <a:schemeClr val="tx1">
                  <a:lumMod val="85000"/>
                  <a:lumOff val="15000"/>
                </a:schemeClr>
              </a:solidFill>
              <a:latin typeface="微软雅黑" pitchFamily="34" charset="-122"/>
              <a:ea typeface="微软雅黑" pitchFamily="34" charset="-122"/>
            </a:endParaRPr>
          </a:p>
          <a:p>
            <a:pPr marL="342900"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快速启动和自动扩展（高扩展性）。</a:t>
            </a: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2000" b="1" dirty="0">
                <a:solidFill>
                  <a:schemeClr val="tx1">
                    <a:lumMod val="85000"/>
                    <a:lumOff val="15000"/>
                  </a:schemeClr>
                </a:solidFill>
                <a:latin typeface="微软雅黑" pitchFamily="34" charset="-122"/>
                <a:ea typeface="微软雅黑" pitchFamily="34" charset="-122"/>
              </a:rPr>
              <a:t>缺点</a:t>
            </a:r>
            <a:endParaRPr lang="en-US" altLang="zh-CN" sz="2000" b="1" dirty="0">
              <a:solidFill>
                <a:schemeClr val="tx1">
                  <a:lumMod val="85000"/>
                  <a:lumOff val="15000"/>
                </a:schemeClr>
              </a:solidFill>
              <a:latin typeface="微软雅黑" pitchFamily="34" charset="-122"/>
              <a:ea typeface="微软雅黑" pitchFamily="34" charset="-122"/>
            </a:endParaRPr>
          </a:p>
          <a:p>
            <a:pPr marL="342900"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不方便与</a:t>
            </a:r>
            <a:r>
              <a:rPr lang="en-US" altLang="zh-CN" sz="2000" dirty="0">
                <a:solidFill>
                  <a:schemeClr val="tx1">
                    <a:lumMod val="85000"/>
                    <a:lumOff val="15000"/>
                  </a:schemeClr>
                </a:solidFill>
                <a:latin typeface="微软雅黑" pitchFamily="34" charset="-122"/>
                <a:ea typeface="微软雅黑" pitchFamily="34" charset="-122"/>
              </a:rPr>
              <a:t>JavaScript</a:t>
            </a:r>
            <a:r>
              <a:rPr lang="zh-CN" altLang="en-US" sz="2000" dirty="0">
                <a:solidFill>
                  <a:schemeClr val="tx1">
                    <a:lumMod val="85000"/>
                    <a:lumOff val="15000"/>
                  </a:schemeClr>
                </a:solidFill>
                <a:latin typeface="微软雅黑" pitchFamily="34" charset="-122"/>
                <a:ea typeface="微软雅黑" pitchFamily="34" charset="-122"/>
              </a:rPr>
              <a:t>集成，某些防火墙不支持该协议。</a:t>
            </a:r>
          </a:p>
          <a:p>
            <a:pPr marL="342900"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不直接提供服务发现和负载均衡等功能，但可能会预留相应的接口。</a:t>
            </a:r>
            <a:endParaRPr lang="en-US" altLang="zh-CN" sz="2000" dirty="0">
              <a:solidFill>
                <a:schemeClr val="tx1">
                  <a:lumMod val="85000"/>
                  <a:lumOff val="15000"/>
                </a:schemeClr>
              </a:solidFill>
              <a:latin typeface="微软雅黑" pitchFamily="34" charset="-122"/>
              <a:ea typeface="微软雅黑" pitchFamily="34" charset="-122"/>
            </a:endParaRPr>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4.</a:t>
            </a:r>
            <a:r>
              <a:rPr lang="zh-CN" altLang="en-US" sz="3200" b="1" dirty="0">
                <a:latin typeface="Microsoft YaHei" panose="020B0503020204020204" pitchFamily="34" charset="-122"/>
                <a:ea typeface="Microsoft YaHei" panose="020B0503020204020204" pitchFamily="34" charset="-122"/>
              </a:rPr>
              <a:t> </a:t>
            </a:r>
            <a:r>
              <a:rPr lang="en-US" altLang="zh-CN" sz="3200" b="1" dirty="0" err="1">
                <a:latin typeface="Microsoft YaHei" panose="020B0503020204020204" pitchFamily="34" charset="-122"/>
                <a:ea typeface="Microsoft YaHei" panose="020B0503020204020204" pitchFamily="34" charset="-122"/>
              </a:rPr>
              <a:t>gRPC</a:t>
            </a:r>
            <a:endParaRPr lang="zh-CN" altLang="en-US" sz="3200" b="1" dirty="0">
              <a:latin typeface="Microsoft YaHei" panose="020B0503020204020204" pitchFamily="34" charset="-122"/>
              <a:ea typeface="Microsoft YaHei" panose="020B0503020204020204" pitchFamily="34" charset="-122"/>
            </a:endParaRP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2" name="平行四边形 11">
            <a:extLst>
              <a:ext uri="{FF2B5EF4-FFF2-40B4-BE49-F238E27FC236}">
                <a16:creationId xmlns:a16="http://schemas.microsoft.com/office/drawing/2014/main" id="{62B80C91-0310-0143-8F29-E5E9EB97F53C}"/>
              </a:ext>
            </a:extLst>
          </p:cNvPr>
          <p:cNvSpPr/>
          <p:nvPr/>
        </p:nvSpPr>
        <p:spPr>
          <a:xfrm>
            <a:off x="36336" y="895996"/>
            <a:ext cx="2004337"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4.2</a:t>
            </a:r>
            <a:r>
              <a:rPr kumimoji="1" lang="zh-CN" altLang="en-US" sz="2400" b="1" dirty="0"/>
              <a:t> 优缺点</a:t>
            </a:r>
          </a:p>
        </p:txBody>
      </p:sp>
    </p:spTree>
    <p:extLst>
      <p:ext uri="{BB962C8B-B14F-4D97-AF65-F5344CB8AC3E}">
        <p14:creationId xmlns:p14="http://schemas.microsoft.com/office/powerpoint/2010/main" val="22711440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827049" y="1844573"/>
            <a:ext cx="10537902" cy="4192879"/>
          </a:xfrm>
          <a:prstGeom prst="rect">
            <a:avLst/>
          </a:prstGeom>
        </p:spPr>
        <p:txBody>
          <a:bodyPr wrap="square">
            <a:spAutoFit/>
          </a:bodyPr>
          <a:lstStyle/>
          <a:p>
            <a:pPr>
              <a:lnSpc>
                <a:spcPct val="150000"/>
              </a:lnSpc>
            </a:pPr>
            <a:r>
              <a:rPr lang="zh-CN" altLang="en-US" sz="2000" b="1" dirty="0">
                <a:solidFill>
                  <a:schemeClr val="tx1">
                    <a:lumMod val="85000"/>
                    <a:lumOff val="15000"/>
                  </a:schemeClr>
                </a:solidFill>
                <a:latin typeface="微软雅黑" pitchFamily="34" charset="-122"/>
                <a:ea typeface="微软雅黑" pitchFamily="34" charset="-122"/>
              </a:rPr>
              <a:t>        </a:t>
            </a:r>
            <a:r>
              <a:rPr lang="en" altLang="zh-CN" sz="2000" b="1" dirty="0">
                <a:solidFill>
                  <a:schemeClr val="tx1">
                    <a:lumMod val="85000"/>
                    <a:lumOff val="15000"/>
                  </a:schemeClr>
                </a:solidFill>
                <a:latin typeface="微软雅黑" pitchFamily="34" charset="-122"/>
                <a:ea typeface="微软雅黑" pitchFamily="34" charset="-122"/>
              </a:rPr>
              <a:t>RPC(Remote Procedure Call</a:t>
            </a:r>
            <a:r>
              <a:rPr lang="zh-CN" altLang="en-US" sz="2000" b="1" dirty="0">
                <a:solidFill>
                  <a:schemeClr val="tx1">
                    <a:lumMod val="85000"/>
                    <a:lumOff val="15000"/>
                  </a:schemeClr>
                </a:solidFill>
                <a:latin typeface="微软雅黑" pitchFamily="34" charset="-122"/>
                <a:ea typeface="微软雅黑" pitchFamily="34" charset="-122"/>
              </a:rPr>
              <a:t>，远程过程调用</a:t>
            </a:r>
            <a:r>
              <a:rPr lang="en-US" altLang="zh-CN" sz="2000" b="1"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是指计算机程序使过程（子例程）在不同的地址空间（通常在共享网络的另一台计算机上）执行时，其编码方式就像是正常的（本地）过程调用，而无需程序员明确为远程交互编码细节。</a:t>
            </a: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2000" dirty="0">
                <a:solidFill>
                  <a:schemeClr val="tx1">
                    <a:lumMod val="85000"/>
                    <a:lumOff val="15000"/>
                  </a:schemeClr>
                </a:solidFill>
                <a:latin typeface="微软雅黑" pitchFamily="34" charset="-122"/>
                <a:ea typeface="微软雅黑" pitchFamily="34" charset="-122"/>
              </a:rPr>
              <a:t>简单来说，</a:t>
            </a:r>
            <a:r>
              <a:rPr lang="en"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用于调用远程系统上的其他过程，表面却如同调用本地系统的过程一样。</a:t>
            </a: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2000" b="1" dirty="0">
                <a:solidFill>
                  <a:schemeClr val="tx1">
                    <a:lumMod val="85000"/>
                    <a:lumOff val="15000"/>
                  </a:schemeClr>
                </a:solidFill>
                <a:latin typeface="微软雅黑" pitchFamily="34" charset="-122"/>
                <a:ea typeface="微软雅黑" pitchFamily="34" charset="-122"/>
              </a:rPr>
              <a:t>过程调用</a:t>
            </a:r>
            <a:r>
              <a:rPr lang="zh-CN" altLang="en-US" sz="2000" dirty="0">
                <a:solidFill>
                  <a:schemeClr val="tx1">
                    <a:lumMod val="85000"/>
                    <a:lumOff val="15000"/>
                  </a:schemeClr>
                </a:solidFill>
                <a:latin typeface="微软雅黑" pitchFamily="34" charset="-122"/>
                <a:ea typeface="微软雅黑" pitchFamily="34" charset="-122"/>
              </a:rPr>
              <a:t>又称：</a:t>
            </a:r>
            <a:endParaRPr lang="en-US" altLang="zh-CN" sz="2000" dirty="0">
              <a:solidFill>
                <a:schemeClr val="tx1">
                  <a:lumMod val="85000"/>
                  <a:lumOff val="15000"/>
                </a:schemeClr>
              </a:solidFill>
              <a:latin typeface="微软雅黑" pitchFamily="34" charset="-122"/>
              <a:ea typeface="微软雅黑" pitchFamily="34" charset="-122"/>
            </a:endParaRPr>
          </a:p>
          <a:p>
            <a:pPr marL="285750" indent="-28575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函数调用</a:t>
            </a:r>
            <a:endParaRPr lang="en-US" altLang="zh-CN" sz="2000" dirty="0">
              <a:solidFill>
                <a:schemeClr val="tx1">
                  <a:lumMod val="85000"/>
                  <a:lumOff val="15000"/>
                </a:schemeClr>
              </a:solidFill>
              <a:latin typeface="微软雅黑" pitchFamily="34" charset="-122"/>
              <a:ea typeface="微软雅黑" pitchFamily="34" charset="-122"/>
            </a:endParaRPr>
          </a:p>
          <a:p>
            <a:pPr marL="285750" indent="-28575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子例程调用</a:t>
            </a: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1.</a:t>
            </a:r>
            <a:r>
              <a:rPr lang="zh-CN" altLang="en-US" sz="3200" b="1" dirty="0">
                <a:latin typeface="Microsoft YaHei" panose="020B0503020204020204" pitchFamily="34" charset="-122"/>
                <a:ea typeface="Microsoft YaHei" panose="020B0503020204020204" pitchFamily="34" charset="-122"/>
              </a:rPr>
              <a:t> 基础篇</a:t>
            </a:r>
          </a:p>
        </p:txBody>
      </p:sp>
      <p:sp>
        <p:nvSpPr>
          <p:cNvPr id="33" name="平行四边形 32">
            <a:extLst>
              <a:ext uri="{FF2B5EF4-FFF2-40B4-BE49-F238E27FC236}">
                <a16:creationId xmlns:a16="http://schemas.microsoft.com/office/drawing/2014/main" id="{85A46389-ED1A-F047-81F7-B02B63559D72}"/>
              </a:ext>
            </a:extLst>
          </p:cNvPr>
          <p:cNvSpPr/>
          <p:nvPr/>
        </p:nvSpPr>
        <p:spPr>
          <a:xfrm>
            <a:off x="36337" y="895996"/>
            <a:ext cx="2397632"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1.1</a:t>
            </a:r>
            <a:r>
              <a:rPr kumimoji="1" lang="zh-CN" altLang="en-US" sz="2400" b="1" dirty="0"/>
              <a:t> 基本概念</a:t>
            </a: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Tree>
    <p:extLst>
      <p:ext uri="{BB962C8B-B14F-4D97-AF65-F5344CB8AC3E}">
        <p14:creationId xmlns:p14="http://schemas.microsoft.com/office/powerpoint/2010/main" val="33796824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457950" y="1750589"/>
            <a:ext cx="10382350" cy="2807885"/>
          </a:xfrm>
          <a:prstGeom prst="rect">
            <a:avLst/>
          </a:prstGeom>
        </p:spPr>
        <p:txBody>
          <a:bodyPr wrap="square">
            <a:spAutoFit/>
          </a:bodyPr>
          <a:lstStyle/>
          <a:p>
            <a:pPr marL="342900"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低延时、高可用的分布式系统；</a:t>
            </a:r>
          </a:p>
          <a:p>
            <a:pPr marL="342900"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移动端与云服务端的通讯；</a:t>
            </a:r>
          </a:p>
          <a:p>
            <a:pPr marL="342900"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使用</a:t>
            </a:r>
            <a:r>
              <a:rPr lang="en-US" altLang="zh-CN" sz="2000" dirty="0" err="1">
                <a:solidFill>
                  <a:schemeClr val="tx1">
                    <a:lumMod val="85000"/>
                    <a:lumOff val="15000"/>
                  </a:schemeClr>
                </a:solidFill>
                <a:latin typeface="微软雅黑" pitchFamily="34" charset="-122"/>
                <a:ea typeface="微软雅黑" pitchFamily="34" charset="-122"/>
              </a:rPr>
              <a:t>protobuf</a:t>
            </a:r>
            <a:r>
              <a:rPr lang="zh-CN" altLang="en-US" sz="2000" dirty="0">
                <a:solidFill>
                  <a:schemeClr val="tx1">
                    <a:lumMod val="85000"/>
                    <a:lumOff val="15000"/>
                  </a:schemeClr>
                </a:solidFill>
                <a:latin typeface="微软雅黑" pitchFamily="34" charset="-122"/>
                <a:ea typeface="微软雅黑" pitchFamily="34" charset="-122"/>
              </a:rPr>
              <a:t>，独立于语言的协议，支持多语言之间的通讯；</a:t>
            </a:r>
          </a:p>
          <a:p>
            <a:pPr marL="342900"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可以分层扩展，如：身份验证，负载均衡，日志记录，监控等。</a:t>
            </a: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r>
              <a:rPr lang="en-US" altLang="zh-CN" sz="2000" dirty="0" err="1">
                <a:solidFill>
                  <a:schemeClr val="tx1">
                    <a:lumMod val="85000"/>
                    <a:lumOff val="15000"/>
                  </a:schemeClr>
                </a:solidFill>
                <a:latin typeface="微软雅黑" pitchFamily="34" charset="-122"/>
                <a:ea typeface="微软雅黑" pitchFamily="34" charset="-122"/>
              </a:rPr>
              <a:t>gRPC</a:t>
            </a:r>
            <a:r>
              <a:rPr lang="zh-CN" altLang="en-US" sz="2000" dirty="0">
                <a:solidFill>
                  <a:schemeClr val="tx1">
                    <a:lumMod val="85000"/>
                    <a:lumOff val="15000"/>
                  </a:schemeClr>
                </a:solidFill>
                <a:latin typeface="微软雅黑" pitchFamily="34" charset="-122"/>
                <a:ea typeface="微软雅黑" pitchFamily="34" charset="-122"/>
              </a:rPr>
              <a:t>是一个通用的的</a:t>
            </a:r>
            <a:r>
              <a:rPr lang="en-US"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框架，总体比较强大，但更偏向于移动应用（也是优势）。</a:t>
            </a:r>
            <a:endParaRPr lang="en-US" altLang="zh-CN" sz="2000" dirty="0">
              <a:solidFill>
                <a:schemeClr val="tx1">
                  <a:lumMod val="85000"/>
                  <a:lumOff val="15000"/>
                </a:schemeClr>
              </a:solidFill>
              <a:latin typeface="微软雅黑" pitchFamily="34" charset="-122"/>
              <a:ea typeface="微软雅黑" pitchFamily="34" charset="-122"/>
            </a:endParaRPr>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4.</a:t>
            </a:r>
            <a:r>
              <a:rPr lang="zh-CN" altLang="en-US" sz="3200" b="1" dirty="0">
                <a:latin typeface="Microsoft YaHei" panose="020B0503020204020204" pitchFamily="34" charset="-122"/>
                <a:ea typeface="Microsoft YaHei" panose="020B0503020204020204" pitchFamily="34" charset="-122"/>
              </a:rPr>
              <a:t> </a:t>
            </a:r>
            <a:r>
              <a:rPr lang="en-US" altLang="zh-CN" sz="3200" b="1" dirty="0" err="1">
                <a:latin typeface="Microsoft YaHei" panose="020B0503020204020204" pitchFamily="34" charset="-122"/>
                <a:ea typeface="Microsoft YaHei" panose="020B0503020204020204" pitchFamily="34" charset="-122"/>
              </a:rPr>
              <a:t>gRPC</a:t>
            </a:r>
            <a:endParaRPr lang="zh-CN" altLang="en-US" sz="3200" b="1" dirty="0">
              <a:latin typeface="Microsoft YaHei" panose="020B0503020204020204" pitchFamily="34" charset="-122"/>
              <a:ea typeface="Microsoft YaHei" panose="020B0503020204020204" pitchFamily="34" charset="-122"/>
            </a:endParaRP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2" name="平行四边形 11">
            <a:extLst>
              <a:ext uri="{FF2B5EF4-FFF2-40B4-BE49-F238E27FC236}">
                <a16:creationId xmlns:a16="http://schemas.microsoft.com/office/drawing/2014/main" id="{62B80C91-0310-0143-8F29-E5E9EB97F53C}"/>
              </a:ext>
            </a:extLst>
          </p:cNvPr>
          <p:cNvSpPr/>
          <p:nvPr/>
        </p:nvSpPr>
        <p:spPr>
          <a:xfrm>
            <a:off x="36336" y="895996"/>
            <a:ext cx="2372327"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4.3</a:t>
            </a:r>
            <a:r>
              <a:rPr kumimoji="1" lang="zh-CN" altLang="en-US" sz="2400" b="1" dirty="0"/>
              <a:t> 使用场景</a:t>
            </a:r>
          </a:p>
        </p:txBody>
      </p:sp>
    </p:spTree>
    <p:extLst>
      <p:ext uri="{BB962C8B-B14F-4D97-AF65-F5344CB8AC3E}">
        <p14:creationId xmlns:p14="http://schemas.microsoft.com/office/powerpoint/2010/main" val="33120322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760707" y="1541997"/>
            <a:ext cx="10382350" cy="5116209"/>
          </a:xfrm>
          <a:prstGeom prst="rect">
            <a:avLst/>
          </a:prstGeom>
        </p:spPr>
        <p:txBody>
          <a:bodyPr wrap="square">
            <a:spAutoFit/>
          </a:bodyPr>
          <a:lstStyle/>
          <a:p>
            <a:pPr>
              <a:lnSpc>
                <a:spcPct val="150000"/>
              </a:lnSpc>
            </a:pPr>
            <a:r>
              <a:rPr lang="zh-CN" altLang="en-US" sz="2000" dirty="0">
                <a:solidFill>
                  <a:schemeClr val="tx1">
                    <a:lumMod val="85000"/>
                    <a:lumOff val="15000"/>
                  </a:schemeClr>
                </a:solidFill>
                <a:latin typeface="微软雅黑" pitchFamily="34" charset="-122"/>
                <a:ea typeface="微软雅黑" pitchFamily="34" charset="-122"/>
              </a:rPr>
              <a:t>与常规的</a:t>
            </a:r>
            <a:r>
              <a:rPr lang="en"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一样，</a:t>
            </a:r>
            <a:r>
              <a:rPr lang="en" altLang="zh-CN" sz="2000" dirty="0" err="1">
                <a:solidFill>
                  <a:schemeClr val="tx1">
                    <a:lumMod val="85000"/>
                    <a:lumOff val="15000"/>
                  </a:schemeClr>
                </a:solidFill>
                <a:latin typeface="微软雅黑" pitchFamily="34" charset="-122"/>
                <a:ea typeface="微软雅黑" pitchFamily="34" charset="-122"/>
              </a:rPr>
              <a:t>gRPC</a:t>
            </a:r>
            <a:r>
              <a:rPr lang="zh-CN" altLang="en-US" sz="2000" dirty="0">
                <a:solidFill>
                  <a:schemeClr val="tx1">
                    <a:lumMod val="85000"/>
                    <a:lumOff val="15000"/>
                  </a:schemeClr>
                </a:solidFill>
                <a:latin typeface="微软雅黑" pitchFamily="34" charset="-122"/>
                <a:ea typeface="微软雅黑" pitchFamily="34" charset="-122"/>
              </a:rPr>
              <a:t>也是通过生成客户端</a:t>
            </a:r>
            <a:r>
              <a:rPr lang="en" altLang="zh-CN" sz="2000" dirty="0">
                <a:solidFill>
                  <a:schemeClr val="tx1">
                    <a:lumMod val="85000"/>
                    <a:lumOff val="15000"/>
                  </a:schemeClr>
                </a:solidFill>
                <a:latin typeface="微软雅黑" pitchFamily="34" charset="-122"/>
                <a:ea typeface="微软雅黑" pitchFamily="34" charset="-122"/>
              </a:rPr>
              <a:t>Stub</a:t>
            </a:r>
            <a:r>
              <a:rPr lang="zh-CN" altLang="en-US" sz="2000" dirty="0">
                <a:solidFill>
                  <a:schemeClr val="tx1">
                    <a:lumMod val="85000"/>
                    <a:lumOff val="15000"/>
                  </a:schemeClr>
                </a:solidFill>
                <a:latin typeface="微软雅黑" pitchFamily="34" charset="-122"/>
                <a:ea typeface="微软雅黑" pitchFamily="34" charset="-122"/>
              </a:rPr>
              <a:t>来进行远程调用的代理。</a:t>
            </a: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zh-CN" altLang="en-US" sz="2000" dirty="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2000" dirty="0">
                <a:solidFill>
                  <a:schemeClr val="tx1">
                    <a:lumMod val="85000"/>
                    <a:lumOff val="15000"/>
                  </a:schemeClr>
                </a:solidFill>
                <a:latin typeface="微软雅黑" pitchFamily="34" charset="-122"/>
                <a:ea typeface="微软雅黑" pitchFamily="34" charset="-122"/>
              </a:rPr>
              <a:t>可以使用</a:t>
            </a:r>
            <a:r>
              <a:rPr lang="en-US" altLang="zh-CN" sz="2000" dirty="0">
                <a:solidFill>
                  <a:schemeClr val="tx1">
                    <a:lumMod val="85000"/>
                    <a:lumOff val="15000"/>
                  </a:schemeClr>
                </a:solidFill>
                <a:latin typeface="微软雅黑" pitchFamily="34" charset="-122"/>
                <a:ea typeface="微软雅黑" pitchFamily="34" charset="-122"/>
              </a:rPr>
              <a:t>Go</a:t>
            </a:r>
            <a:r>
              <a:rPr lang="zh-CN" altLang="en-US" sz="2000" dirty="0">
                <a:solidFill>
                  <a:schemeClr val="tx1">
                    <a:lumMod val="85000"/>
                    <a:lumOff val="15000"/>
                  </a:schemeClr>
                </a:solidFill>
                <a:latin typeface="微软雅黑" pitchFamily="34" charset="-122"/>
                <a:ea typeface="微软雅黑" pitchFamily="34" charset="-122"/>
              </a:rPr>
              <a:t>，</a:t>
            </a:r>
            <a:r>
              <a:rPr lang="en-US" altLang="zh-CN" sz="2000" dirty="0">
                <a:solidFill>
                  <a:schemeClr val="tx1">
                    <a:lumMod val="85000"/>
                    <a:lumOff val="15000"/>
                  </a:schemeClr>
                </a:solidFill>
                <a:latin typeface="微软雅黑" pitchFamily="34" charset="-122"/>
                <a:ea typeface="微软雅黑" pitchFamily="34" charset="-122"/>
              </a:rPr>
              <a:t>Python</a:t>
            </a:r>
            <a:r>
              <a:rPr lang="zh-CN" altLang="en-US" sz="2000" dirty="0">
                <a:solidFill>
                  <a:schemeClr val="tx1">
                    <a:lumMod val="85000"/>
                    <a:lumOff val="15000"/>
                  </a:schemeClr>
                </a:solidFill>
                <a:latin typeface="微软雅黑" pitchFamily="34" charset="-122"/>
                <a:ea typeface="微软雅黑" pitchFamily="34" charset="-122"/>
              </a:rPr>
              <a:t>或</a:t>
            </a:r>
            <a:r>
              <a:rPr lang="en-US" altLang="zh-CN" sz="2000" dirty="0">
                <a:solidFill>
                  <a:schemeClr val="tx1">
                    <a:lumMod val="85000"/>
                    <a:lumOff val="15000"/>
                  </a:schemeClr>
                </a:solidFill>
                <a:latin typeface="微软雅黑" pitchFamily="34" charset="-122"/>
                <a:ea typeface="微软雅黑" pitchFamily="34" charset="-122"/>
              </a:rPr>
              <a:t>Ruby</a:t>
            </a:r>
            <a:r>
              <a:rPr lang="zh-CN" altLang="en-US" sz="2000" dirty="0">
                <a:solidFill>
                  <a:schemeClr val="tx1">
                    <a:lumMod val="85000"/>
                    <a:lumOff val="15000"/>
                  </a:schemeClr>
                </a:solidFill>
                <a:latin typeface="微软雅黑" pitchFamily="34" charset="-122"/>
                <a:ea typeface="微软雅黑" pitchFamily="34" charset="-122"/>
              </a:rPr>
              <a:t>的客户端轻松地调用由</a:t>
            </a:r>
            <a:r>
              <a:rPr lang="en-US" altLang="zh-CN" sz="2000" dirty="0">
                <a:solidFill>
                  <a:schemeClr val="tx1">
                    <a:lumMod val="85000"/>
                    <a:lumOff val="15000"/>
                  </a:schemeClr>
                </a:solidFill>
                <a:latin typeface="微软雅黑" pitchFamily="34" charset="-122"/>
                <a:ea typeface="微软雅黑" pitchFamily="34" charset="-122"/>
              </a:rPr>
              <a:t>Java</a:t>
            </a:r>
            <a:r>
              <a:rPr lang="zh-CN" altLang="en-US" sz="2000" dirty="0">
                <a:solidFill>
                  <a:schemeClr val="tx1">
                    <a:lumMod val="85000"/>
                    <a:lumOff val="15000"/>
                  </a:schemeClr>
                </a:solidFill>
                <a:latin typeface="微软雅黑" pitchFamily="34" charset="-122"/>
                <a:ea typeface="微软雅黑" pitchFamily="34" charset="-122"/>
              </a:rPr>
              <a:t>创建的</a:t>
            </a:r>
            <a:r>
              <a:rPr lang="en-US" altLang="zh-CN" sz="2000" dirty="0" err="1">
                <a:solidFill>
                  <a:schemeClr val="tx1">
                    <a:lumMod val="85000"/>
                    <a:lumOff val="15000"/>
                  </a:schemeClr>
                </a:solidFill>
                <a:latin typeface="微软雅黑" pitchFamily="34" charset="-122"/>
                <a:ea typeface="微软雅黑" pitchFamily="34" charset="-122"/>
              </a:rPr>
              <a:t>gRPC</a:t>
            </a:r>
            <a:r>
              <a:rPr lang="zh-CN" altLang="en-US" sz="2000" dirty="0">
                <a:solidFill>
                  <a:schemeClr val="tx1">
                    <a:lumMod val="85000"/>
                    <a:lumOff val="15000"/>
                  </a:schemeClr>
                </a:solidFill>
                <a:latin typeface="微软雅黑" pitchFamily="34" charset="-122"/>
                <a:ea typeface="微软雅黑" pitchFamily="34" charset="-122"/>
              </a:rPr>
              <a:t>服务</a:t>
            </a:r>
            <a:endParaRPr lang="en-US" altLang="zh-CN" sz="2000" dirty="0">
              <a:solidFill>
                <a:schemeClr val="tx1">
                  <a:lumMod val="85000"/>
                  <a:lumOff val="15000"/>
                </a:schemeClr>
              </a:solidFill>
              <a:latin typeface="微软雅黑" pitchFamily="34" charset="-122"/>
              <a:ea typeface="微软雅黑" pitchFamily="34" charset="-122"/>
            </a:endParaRPr>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4.</a:t>
            </a:r>
            <a:r>
              <a:rPr lang="zh-CN" altLang="en-US" sz="3200" b="1" dirty="0">
                <a:latin typeface="Microsoft YaHei" panose="020B0503020204020204" pitchFamily="34" charset="-122"/>
                <a:ea typeface="Microsoft YaHei" panose="020B0503020204020204" pitchFamily="34" charset="-122"/>
              </a:rPr>
              <a:t> </a:t>
            </a:r>
            <a:r>
              <a:rPr lang="en-US" altLang="zh-CN" sz="3200" b="1" dirty="0" err="1">
                <a:latin typeface="Microsoft YaHei" panose="020B0503020204020204" pitchFamily="34" charset="-122"/>
                <a:ea typeface="Microsoft YaHei" panose="020B0503020204020204" pitchFamily="34" charset="-122"/>
              </a:rPr>
              <a:t>gRPC</a:t>
            </a:r>
            <a:endParaRPr lang="zh-CN" altLang="en-US" sz="3200" b="1" dirty="0">
              <a:latin typeface="Microsoft YaHei" panose="020B0503020204020204" pitchFamily="34" charset="-122"/>
              <a:ea typeface="Microsoft YaHei" panose="020B0503020204020204" pitchFamily="34" charset="-122"/>
            </a:endParaRP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2" name="平行四边形 11">
            <a:extLst>
              <a:ext uri="{FF2B5EF4-FFF2-40B4-BE49-F238E27FC236}">
                <a16:creationId xmlns:a16="http://schemas.microsoft.com/office/drawing/2014/main" id="{62B80C91-0310-0143-8F29-E5E9EB97F53C}"/>
              </a:ext>
            </a:extLst>
          </p:cNvPr>
          <p:cNvSpPr/>
          <p:nvPr/>
        </p:nvSpPr>
        <p:spPr>
          <a:xfrm>
            <a:off x="36336" y="895996"/>
            <a:ext cx="2372327"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4.4</a:t>
            </a:r>
            <a:r>
              <a:rPr kumimoji="1" lang="zh-CN" altLang="en-US" sz="2400" b="1" dirty="0"/>
              <a:t> 结构总览</a:t>
            </a:r>
          </a:p>
        </p:txBody>
      </p:sp>
      <p:pic>
        <p:nvPicPr>
          <p:cNvPr id="2" name="图片 1">
            <a:extLst>
              <a:ext uri="{FF2B5EF4-FFF2-40B4-BE49-F238E27FC236}">
                <a16:creationId xmlns:a16="http://schemas.microsoft.com/office/drawing/2014/main" id="{19F83465-3B2B-0846-B0FD-9144081C7624}"/>
              </a:ext>
            </a:extLst>
          </p:cNvPr>
          <p:cNvPicPr>
            <a:picLocks noChangeAspect="1"/>
          </p:cNvPicPr>
          <p:nvPr/>
        </p:nvPicPr>
        <p:blipFill>
          <a:blip r:embed="rId3"/>
          <a:stretch>
            <a:fillRect/>
          </a:stretch>
        </p:blipFill>
        <p:spPr>
          <a:xfrm>
            <a:off x="2773731" y="2223150"/>
            <a:ext cx="6356301" cy="3753902"/>
          </a:xfrm>
          <a:prstGeom prst="rect">
            <a:avLst/>
          </a:prstGeom>
        </p:spPr>
      </p:pic>
    </p:spTree>
    <p:extLst>
      <p:ext uri="{BB962C8B-B14F-4D97-AF65-F5344CB8AC3E}">
        <p14:creationId xmlns:p14="http://schemas.microsoft.com/office/powerpoint/2010/main" val="36445742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760707" y="1541997"/>
            <a:ext cx="10382350" cy="3731214"/>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1) </a:t>
            </a:r>
            <a:r>
              <a:rPr lang="zh-CN" altLang="en-US" sz="2000" b="1" dirty="0">
                <a:solidFill>
                  <a:schemeClr val="tx1">
                    <a:lumMod val="85000"/>
                    <a:lumOff val="15000"/>
                  </a:schemeClr>
                </a:solidFill>
                <a:latin typeface="微软雅黑" pitchFamily="34" charset="-122"/>
                <a:ea typeface="微软雅黑" pitchFamily="34" charset="-122"/>
              </a:rPr>
              <a:t>定义需要序列化的数据结构</a:t>
            </a:r>
            <a:endParaRPr lang="en-US" altLang="zh-CN" sz="2000" b="1" dirty="0">
              <a:solidFill>
                <a:schemeClr val="tx1">
                  <a:lumMod val="85000"/>
                  <a:lumOff val="15000"/>
                </a:schemeClr>
              </a:solidFill>
              <a:latin typeface="微软雅黑" pitchFamily="34" charset="-122"/>
              <a:ea typeface="微软雅黑" pitchFamily="34" charset="-122"/>
            </a:endParaRPr>
          </a:p>
          <a:p>
            <a:pPr>
              <a:lnSpc>
                <a:spcPct val="150000"/>
              </a:lnSpc>
            </a:pPr>
            <a:r>
              <a:rPr lang="en-US" altLang="zh-CN" sz="2000" dirty="0">
                <a:solidFill>
                  <a:schemeClr val="tx1">
                    <a:lumMod val="85000"/>
                    <a:lumOff val="15000"/>
                  </a:schemeClr>
                </a:solidFill>
                <a:latin typeface="微软雅黑" pitchFamily="34" charset="-122"/>
                <a:ea typeface="微软雅黑" pitchFamily="34" charset="-122"/>
              </a:rPr>
              <a:t>	</a:t>
            </a:r>
            <a:r>
              <a:rPr lang="zh-CN" altLang="en-US" sz="2000" dirty="0">
                <a:solidFill>
                  <a:schemeClr val="tx1">
                    <a:lumMod val="85000"/>
                    <a:lumOff val="15000"/>
                  </a:schemeClr>
                </a:solidFill>
                <a:latin typeface="微软雅黑" pitchFamily="34" charset="-122"/>
                <a:ea typeface="微软雅黑" pitchFamily="34" charset="-122"/>
              </a:rPr>
              <a:t>数据结构的定义在后缀名为 </a:t>
            </a:r>
            <a:r>
              <a:rPr lang="en-US" altLang="zh-CN" sz="2000" dirty="0">
                <a:solidFill>
                  <a:schemeClr val="tx1">
                    <a:lumMod val="85000"/>
                    <a:lumOff val="15000"/>
                  </a:schemeClr>
                </a:solidFill>
                <a:latin typeface="微软雅黑" pitchFamily="34" charset="-122"/>
                <a:ea typeface="微软雅黑" pitchFamily="34" charset="-122"/>
              </a:rPr>
              <a:t>.proto</a:t>
            </a:r>
            <a:r>
              <a:rPr lang="zh-CN" altLang="en-US" sz="2000" dirty="0">
                <a:solidFill>
                  <a:schemeClr val="tx1">
                    <a:lumMod val="85000"/>
                    <a:lumOff val="15000"/>
                  </a:schemeClr>
                </a:solidFill>
                <a:latin typeface="微软雅黑" pitchFamily="34" charset="-122"/>
                <a:ea typeface="微软雅黑" pitchFamily="34" charset="-122"/>
              </a:rPr>
              <a:t>的文本文件中进行</a:t>
            </a: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2)</a:t>
            </a:r>
            <a:r>
              <a:rPr lang="zh-CN" altLang="en-US" sz="2000" b="1" dirty="0">
                <a:solidFill>
                  <a:schemeClr val="tx1">
                    <a:lumMod val="85000"/>
                    <a:lumOff val="15000"/>
                  </a:schemeClr>
                </a:solidFill>
                <a:latin typeface="微软雅黑" pitchFamily="34" charset="-122"/>
                <a:ea typeface="微软雅黑" pitchFamily="34" charset="-122"/>
              </a:rPr>
              <a:t> 编译</a:t>
            </a:r>
            <a:endParaRPr lang="en-US" altLang="zh-CN" sz="2000" b="1" dirty="0">
              <a:solidFill>
                <a:schemeClr val="tx1">
                  <a:lumMod val="85000"/>
                  <a:lumOff val="15000"/>
                </a:schemeClr>
              </a:solidFill>
              <a:latin typeface="微软雅黑" pitchFamily="34" charset="-122"/>
              <a:ea typeface="微软雅黑" pitchFamily="34" charset="-122"/>
            </a:endParaRPr>
          </a:p>
          <a:p>
            <a:pPr>
              <a:lnSpc>
                <a:spcPct val="150000"/>
              </a:lnSpc>
            </a:pPr>
            <a:r>
              <a:rPr lang="en-US" altLang="zh-CN" sz="2000" dirty="0">
                <a:solidFill>
                  <a:schemeClr val="tx1">
                    <a:lumMod val="85000"/>
                    <a:lumOff val="15000"/>
                  </a:schemeClr>
                </a:solidFill>
                <a:latin typeface="微软雅黑" pitchFamily="34" charset="-122"/>
                <a:ea typeface="微软雅黑" pitchFamily="34" charset="-122"/>
              </a:rPr>
              <a:t>	</a:t>
            </a:r>
            <a:r>
              <a:rPr lang="zh-CN" altLang="en-US" sz="2000" dirty="0">
                <a:solidFill>
                  <a:schemeClr val="tx1">
                    <a:lumMod val="85000"/>
                    <a:lumOff val="15000"/>
                  </a:schemeClr>
                </a:solidFill>
                <a:latin typeface="微软雅黑" pitchFamily="34" charset="-122"/>
                <a:ea typeface="微软雅黑" pitchFamily="34" charset="-122"/>
              </a:rPr>
              <a:t>类中的每个成员变量都会有对应的</a:t>
            </a:r>
            <a:r>
              <a:rPr lang="zh-CN" altLang="en-US" sz="2000" b="1" dirty="0">
                <a:solidFill>
                  <a:schemeClr val="tx1">
                    <a:lumMod val="85000"/>
                    <a:lumOff val="15000"/>
                  </a:schemeClr>
                </a:solidFill>
                <a:latin typeface="微软雅黑" pitchFamily="34" charset="-122"/>
                <a:ea typeface="微软雅黑" pitchFamily="34" charset="-122"/>
              </a:rPr>
              <a:t>读写方法</a:t>
            </a:r>
            <a:endParaRPr lang="en-US" altLang="zh-CN" sz="2000" b="1" dirty="0">
              <a:solidFill>
                <a:schemeClr val="tx1">
                  <a:lumMod val="85000"/>
                  <a:lumOff val="15000"/>
                </a:schemeClr>
              </a:solidFill>
              <a:latin typeface="微软雅黑" pitchFamily="34" charset="-122"/>
              <a:ea typeface="微软雅黑" pitchFamily="34" charset="-122"/>
            </a:endParaRPr>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4.</a:t>
            </a:r>
            <a:r>
              <a:rPr lang="zh-CN" altLang="en-US" sz="3200" b="1" dirty="0">
                <a:latin typeface="Microsoft YaHei" panose="020B0503020204020204" pitchFamily="34" charset="-122"/>
                <a:ea typeface="Microsoft YaHei" panose="020B0503020204020204" pitchFamily="34" charset="-122"/>
              </a:rPr>
              <a:t> </a:t>
            </a:r>
            <a:r>
              <a:rPr lang="en-US" altLang="zh-CN" sz="3200" b="1" dirty="0" err="1">
                <a:latin typeface="Microsoft YaHei" panose="020B0503020204020204" pitchFamily="34" charset="-122"/>
                <a:ea typeface="Microsoft YaHei" panose="020B0503020204020204" pitchFamily="34" charset="-122"/>
              </a:rPr>
              <a:t>gRPC</a:t>
            </a:r>
            <a:endParaRPr lang="zh-CN" altLang="en-US" sz="3200" b="1" dirty="0">
              <a:latin typeface="Microsoft YaHei" panose="020B0503020204020204" pitchFamily="34" charset="-122"/>
              <a:ea typeface="Microsoft YaHei" panose="020B0503020204020204" pitchFamily="34" charset="-122"/>
            </a:endParaRP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2" name="平行四边形 11">
            <a:extLst>
              <a:ext uri="{FF2B5EF4-FFF2-40B4-BE49-F238E27FC236}">
                <a16:creationId xmlns:a16="http://schemas.microsoft.com/office/drawing/2014/main" id="{62B80C91-0310-0143-8F29-E5E9EB97F53C}"/>
              </a:ext>
            </a:extLst>
          </p:cNvPr>
          <p:cNvSpPr/>
          <p:nvPr/>
        </p:nvSpPr>
        <p:spPr>
          <a:xfrm>
            <a:off x="36336" y="895996"/>
            <a:ext cx="3364786"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4.5</a:t>
            </a:r>
            <a:r>
              <a:rPr kumimoji="1" lang="zh-CN" altLang="en-US" sz="2400" b="1" dirty="0"/>
              <a:t> </a:t>
            </a:r>
            <a:r>
              <a:rPr kumimoji="1" lang="en" altLang="zh-CN" sz="2400" b="1" dirty="0"/>
              <a:t>Protocol Buffers</a:t>
            </a:r>
            <a:endParaRPr kumimoji="1" lang="zh-CN" altLang="en-US" sz="2400" b="1" dirty="0"/>
          </a:p>
        </p:txBody>
      </p:sp>
      <p:pic>
        <p:nvPicPr>
          <p:cNvPr id="3" name="图片 2">
            <a:extLst>
              <a:ext uri="{FF2B5EF4-FFF2-40B4-BE49-F238E27FC236}">
                <a16:creationId xmlns:a16="http://schemas.microsoft.com/office/drawing/2014/main" id="{158B8946-6D8F-524D-91BB-FCF0D2747DBC}"/>
              </a:ext>
            </a:extLst>
          </p:cNvPr>
          <p:cNvPicPr>
            <a:picLocks noChangeAspect="1"/>
          </p:cNvPicPr>
          <p:nvPr/>
        </p:nvPicPr>
        <p:blipFill>
          <a:blip r:embed="rId3"/>
          <a:stretch>
            <a:fillRect/>
          </a:stretch>
        </p:blipFill>
        <p:spPr>
          <a:xfrm>
            <a:off x="1467004" y="2768600"/>
            <a:ext cx="2946400" cy="1320800"/>
          </a:xfrm>
          <a:prstGeom prst="rect">
            <a:avLst/>
          </a:prstGeom>
        </p:spPr>
      </p:pic>
    </p:spTree>
    <p:extLst>
      <p:ext uri="{BB962C8B-B14F-4D97-AF65-F5344CB8AC3E}">
        <p14:creationId xmlns:p14="http://schemas.microsoft.com/office/powerpoint/2010/main" val="27918149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760707" y="1541997"/>
            <a:ext cx="10382350" cy="1884555"/>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1)</a:t>
            </a:r>
            <a:r>
              <a:rPr lang="zh-CN" altLang="en-US" sz="2000" b="1" dirty="0">
                <a:solidFill>
                  <a:schemeClr val="tx1">
                    <a:lumMod val="85000"/>
                    <a:lumOff val="15000"/>
                  </a:schemeClr>
                </a:solidFill>
                <a:latin typeface="微软雅黑" pitchFamily="34" charset="-122"/>
                <a:ea typeface="微软雅黑" pitchFamily="34" charset="-122"/>
              </a:rPr>
              <a:t> </a:t>
            </a:r>
            <a:r>
              <a:rPr lang="en" altLang="zh-CN" sz="2000" b="1" dirty="0">
                <a:solidFill>
                  <a:schemeClr val="tx1">
                    <a:lumMod val="85000"/>
                    <a:lumOff val="15000"/>
                  </a:schemeClr>
                </a:solidFill>
                <a:latin typeface="微软雅黑" pitchFamily="34" charset="-122"/>
                <a:ea typeface="微软雅黑" pitchFamily="34" charset="-122"/>
              </a:rPr>
              <a:t>API</a:t>
            </a:r>
            <a:r>
              <a:rPr lang="zh-CN" altLang="en-US" sz="2000" b="1" dirty="0">
                <a:solidFill>
                  <a:schemeClr val="tx1">
                    <a:lumMod val="85000"/>
                    <a:lumOff val="15000"/>
                  </a:schemeClr>
                </a:solidFill>
                <a:latin typeface="微软雅黑" pitchFamily="34" charset="-122"/>
                <a:ea typeface="微软雅黑" pitchFamily="34" charset="-122"/>
              </a:rPr>
              <a:t>的使用</a:t>
            </a:r>
            <a:endParaRPr lang="en-US" altLang="zh-CN" sz="2000" b="1" dirty="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2000" dirty="0">
                <a:solidFill>
                  <a:schemeClr val="tx1">
                    <a:lumMod val="85000"/>
                    <a:lumOff val="15000"/>
                  </a:schemeClr>
                </a:solidFill>
                <a:latin typeface="微软雅黑" pitchFamily="34" charset="-122"/>
                <a:ea typeface="微软雅黑" pitchFamily="34" charset="-122"/>
              </a:rPr>
              <a:t>生成的客户端和服务器具有相同的接口定义，用户需要：</a:t>
            </a:r>
            <a:endParaRPr lang="en-US" altLang="zh-CN" sz="2000" dirty="0">
              <a:solidFill>
                <a:schemeClr val="tx1">
                  <a:lumMod val="85000"/>
                  <a:lumOff val="15000"/>
                </a:schemeClr>
              </a:solidFill>
              <a:latin typeface="微软雅黑" pitchFamily="34" charset="-122"/>
              <a:ea typeface="微软雅黑" pitchFamily="34" charset="-122"/>
            </a:endParaRPr>
          </a:p>
          <a:p>
            <a:pPr marL="342900"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客户端：调用</a:t>
            </a:r>
            <a:r>
              <a:rPr lang="en-US" altLang="zh-CN" sz="2000" dirty="0">
                <a:solidFill>
                  <a:schemeClr val="tx1">
                    <a:lumMod val="85000"/>
                    <a:lumOff val="15000"/>
                  </a:schemeClr>
                </a:solidFill>
                <a:latin typeface="微软雅黑" pitchFamily="34" charset="-122"/>
                <a:ea typeface="微软雅黑" pitchFamily="34" charset="-122"/>
              </a:rPr>
              <a:t>API</a:t>
            </a:r>
          </a:p>
          <a:p>
            <a:pPr marL="342900"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服务器端：实现</a:t>
            </a:r>
            <a:r>
              <a:rPr lang="en-US" altLang="zh-CN" sz="2000" dirty="0">
                <a:solidFill>
                  <a:schemeClr val="tx1">
                    <a:lumMod val="85000"/>
                    <a:lumOff val="15000"/>
                  </a:schemeClr>
                </a:solidFill>
                <a:latin typeface="微软雅黑" pitchFamily="34" charset="-122"/>
                <a:ea typeface="微软雅黑" pitchFamily="34" charset="-122"/>
              </a:rPr>
              <a:t>API</a:t>
            </a:r>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4.</a:t>
            </a:r>
            <a:r>
              <a:rPr lang="zh-CN" altLang="en-US" sz="3200" b="1" dirty="0">
                <a:latin typeface="Microsoft YaHei" panose="020B0503020204020204" pitchFamily="34" charset="-122"/>
                <a:ea typeface="Microsoft YaHei" panose="020B0503020204020204" pitchFamily="34" charset="-122"/>
              </a:rPr>
              <a:t> </a:t>
            </a:r>
            <a:r>
              <a:rPr lang="en-US" altLang="zh-CN" sz="3200" b="1" dirty="0" err="1">
                <a:latin typeface="Microsoft YaHei" panose="020B0503020204020204" pitchFamily="34" charset="-122"/>
                <a:ea typeface="Microsoft YaHei" panose="020B0503020204020204" pitchFamily="34" charset="-122"/>
              </a:rPr>
              <a:t>gRPC</a:t>
            </a:r>
            <a:endParaRPr lang="zh-CN" altLang="en-US" sz="3200" b="1" dirty="0">
              <a:latin typeface="Microsoft YaHei" panose="020B0503020204020204" pitchFamily="34" charset="-122"/>
              <a:ea typeface="Microsoft YaHei" panose="020B0503020204020204" pitchFamily="34" charset="-122"/>
            </a:endParaRP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2" name="平行四边形 11">
            <a:extLst>
              <a:ext uri="{FF2B5EF4-FFF2-40B4-BE49-F238E27FC236}">
                <a16:creationId xmlns:a16="http://schemas.microsoft.com/office/drawing/2014/main" id="{62B80C91-0310-0143-8F29-E5E9EB97F53C}"/>
              </a:ext>
            </a:extLst>
          </p:cNvPr>
          <p:cNvSpPr/>
          <p:nvPr/>
        </p:nvSpPr>
        <p:spPr>
          <a:xfrm>
            <a:off x="36335" y="895996"/>
            <a:ext cx="3086005"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4.6</a:t>
            </a:r>
            <a:r>
              <a:rPr kumimoji="1" lang="zh-CN" altLang="en-US" sz="2400" b="1" dirty="0"/>
              <a:t> 核心技术原理</a:t>
            </a:r>
          </a:p>
        </p:txBody>
      </p:sp>
    </p:spTree>
    <p:extLst>
      <p:ext uri="{BB962C8B-B14F-4D97-AF65-F5344CB8AC3E}">
        <p14:creationId xmlns:p14="http://schemas.microsoft.com/office/powerpoint/2010/main" val="28743237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760707" y="1631207"/>
            <a:ext cx="10382350" cy="2346220"/>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2)</a:t>
            </a:r>
            <a:r>
              <a:rPr lang="zh-CN" altLang="en-US" sz="2000" b="1" dirty="0">
                <a:solidFill>
                  <a:schemeClr val="tx1">
                    <a:lumMod val="85000"/>
                    <a:lumOff val="15000"/>
                  </a:schemeClr>
                </a:solidFill>
                <a:latin typeface="微软雅黑" pitchFamily="34" charset="-122"/>
                <a:ea typeface="微软雅黑" pitchFamily="34" charset="-122"/>
              </a:rPr>
              <a:t> 双向流式</a:t>
            </a:r>
            <a:r>
              <a:rPr lang="en" altLang="zh-CN" sz="2000" b="1" dirty="0">
                <a:solidFill>
                  <a:schemeClr val="tx1">
                    <a:lumMod val="85000"/>
                    <a:lumOff val="15000"/>
                  </a:schemeClr>
                </a:solidFill>
                <a:latin typeface="微软雅黑" pitchFamily="34" charset="-122"/>
                <a:ea typeface="微软雅黑" pitchFamily="34" charset="-122"/>
              </a:rPr>
              <a:t>RPC</a:t>
            </a:r>
            <a:endParaRPr lang="en-US" altLang="zh-CN" sz="2000" b="1" dirty="0">
              <a:solidFill>
                <a:schemeClr val="tx1">
                  <a:lumMod val="85000"/>
                  <a:lumOff val="15000"/>
                </a:schemeClr>
              </a:solidFill>
              <a:latin typeface="微软雅黑" pitchFamily="34" charset="-122"/>
              <a:ea typeface="微软雅黑" pitchFamily="34" charset="-122"/>
            </a:endParaRPr>
          </a:p>
          <a:p>
            <a:pPr marL="342900"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请求和响应都以</a:t>
            </a:r>
            <a:r>
              <a:rPr lang="zh-CN" altLang="en-US" sz="2000" b="1" dirty="0">
                <a:solidFill>
                  <a:schemeClr val="tx1">
                    <a:lumMod val="85000"/>
                    <a:lumOff val="15000"/>
                  </a:schemeClr>
                </a:solidFill>
                <a:latin typeface="微软雅黑" pitchFamily="34" charset="-122"/>
                <a:ea typeface="微软雅黑" pitchFamily="34" charset="-122"/>
              </a:rPr>
              <a:t>流的形式</a:t>
            </a:r>
            <a:r>
              <a:rPr lang="zh-CN" altLang="en-US" sz="2000" dirty="0">
                <a:solidFill>
                  <a:schemeClr val="tx1">
                    <a:lumMod val="85000"/>
                    <a:lumOff val="15000"/>
                  </a:schemeClr>
                </a:solidFill>
                <a:latin typeface="微软雅黑" pitchFamily="34" charset="-122"/>
                <a:ea typeface="微软雅黑" pitchFamily="34" charset="-122"/>
              </a:rPr>
              <a:t>发送一系列消息。</a:t>
            </a:r>
            <a:endParaRPr lang="en-US" altLang="zh-CN" sz="2000" dirty="0">
              <a:solidFill>
                <a:schemeClr val="tx1">
                  <a:lumMod val="85000"/>
                  <a:lumOff val="15000"/>
                </a:schemeClr>
              </a:solidFill>
              <a:latin typeface="微软雅黑" pitchFamily="34" charset="-122"/>
              <a:ea typeface="微软雅黑" pitchFamily="34" charset="-122"/>
            </a:endParaRPr>
          </a:p>
          <a:p>
            <a:pPr marL="342900"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这两个流是独立运行的，因此客户端和服务器可以按照任何的顺序进行读写</a:t>
            </a: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2000" dirty="0">
                <a:solidFill>
                  <a:schemeClr val="tx1">
                    <a:lumMod val="85000"/>
                    <a:lumOff val="15000"/>
                  </a:schemeClr>
                </a:solidFill>
                <a:latin typeface="微软雅黑" pitchFamily="34" charset="-122"/>
                <a:ea typeface="微软雅黑" pitchFamily="34" charset="-122"/>
              </a:rPr>
              <a:t>流式的</a:t>
            </a:r>
            <a:r>
              <a:rPr lang="en-US" altLang="zh-CN" sz="2000" dirty="0" err="1">
                <a:solidFill>
                  <a:schemeClr val="tx1">
                    <a:lumMod val="85000"/>
                    <a:lumOff val="15000"/>
                  </a:schemeClr>
                </a:solidFill>
                <a:latin typeface="微软雅黑" pitchFamily="34" charset="-122"/>
                <a:ea typeface="微软雅黑" pitchFamily="34" charset="-122"/>
              </a:rPr>
              <a:t>gRPC</a:t>
            </a:r>
            <a:r>
              <a:rPr lang="zh-CN" altLang="en-US" sz="2000" dirty="0">
                <a:solidFill>
                  <a:schemeClr val="tx1">
                    <a:lumMod val="85000"/>
                    <a:lumOff val="15000"/>
                  </a:schemeClr>
                </a:solidFill>
                <a:latin typeface="微软雅黑" pitchFamily="34" charset="-122"/>
                <a:ea typeface="微软雅黑" pitchFamily="34" charset="-122"/>
              </a:rPr>
              <a:t>将意味着可能发送多个参数消息、多次函数执行和收到多个回复消息</a:t>
            </a:r>
            <a:endParaRPr lang="en-US" altLang="zh-CN" sz="2000" dirty="0">
              <a:solidFill>
                <a:schemeClr val="tx1">
                  <a:lumMod val="85000"/>
                  <a:lumOff val="15000"/>
                </a:schemeClr>
              </a:solidFill>
              <a:latin typeface="微软雅黑" pitchFamily="34" charset="-122"/>
              <a:ea typeface="微软雅黑" pitchFamily="34" charset="-122"/>
            </a:endParaRPr>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4.</a:t>
            </a:r>
            <a:r>
              <a:rPr lang="zh-CN" altLang="en-US" sz="3200" b="1" dirty="0">
                <a:latin typeface="Microsoft YaHei" panose="020B0503020204020204" pitchFamily="34" charset="-122"/>
                <a:ea typeface="Microsoft YaHei" panose="020B0503020204020204" pitchFamily="34" charset="-122"/>
              </a:rPr>
              <a:t> </a:t>
            </a:r>
            <a:r>
              <a:rPr lang="en-US" altLang="zh-CN" sz="3200" b="1" dirty="0" err="1">
                <a:latin typeface="Microsoft YaHei" panose="020B0503020204020204" pitchFamily="34" charset="-122"/>
                <a:ea typeface="Microsoft YaHei" panose="020B0503020204020204" pitchFamily="34" charset="-122"/>
              </a:rPr>
              <a:t>gRPC</a:t>
            </a:r>
            <a:endParaRPr lang="zh-CN" altLang="en-US" sz="3200" b="1" dirty="0">
              <a:latin typeface="Microsoft YaHei" panose="020B0503020204020204" pitchFamily="34" charset="-122"/>
              <a:ea typeface="Microsoft YaHei" panose="020B0503020204020204" pitchFamily="34" charset="-122"/>
            </a:endParaRP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0" name="平行四边形 9">
            <a:extLst>
              <a:ext uri="{FF2B5EF4-FFF2-40B4-BE49-F238E27FC236}">
                <a16:creationId xmlns:a16="http://schemas.microsoft.com/office/drawing/2014/main" id="{41B69082-1E53-FA43-95F9-3D9C885ECF4D}"/>
              </a:ext>
            </a:extLst>
          </p:cNvPr>
          <p:cNvSpPr/>
          <p:nvPr/>
        </p:nvSpPr>
        <p:spPr>
          <a:xfrm>
            <a:off x="36335" y="895996"/>
            <a:ext cx="3610114"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4.6</a:t>
            </a:r>
            <a:r>
              <a:rPr kumimoji="1" lang="zh-CN" altLang="en-US" sz="2400" b="1" dirty="0"/>
              <a:t> 核心技术原理</a:t>
            </a:r>
            <a:r>
              <a:rPr kumimoji="1" lang="en-US" altLang="zh-CN" sz="2400" b="1" dirty="0"/>
              <a:t>(</a:t>
            </a:r>
            <a:r>
              <a:rPr kumimoji="1" lang="zh-CN" altLang="en-US" sz="2400" b="1" dirty="0"/>
              <a:t>续</a:t>
            </a:r>
            <a:r>
              <a:rPr kumimoji="1" lang="en-US" altLang="zh-CN" sz="2400" b="1" dirty="0"/>
              <a:t>)</a:t>
            </a:r>
            <a:endParaRPr kumimoji="1" lang="zh-CN" altLang="en-US" sz="2400" b="1" dirty="0"/>
          </a:p>
        </p:txBody>
      </p:sp>
    </p:spTree>
    <p:extLst>
      <p:ext uri="{BB962C8B-B14F-4D97-AF65-F5344CB8AC3E}">
        <p14:creationId xmlns:p14="http://schemas.microsoft.com/office/powerpoint/2010/main" val="3066536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760707" y="1631207"/>
            <a:ext cx="10382350" cy="3731214"/>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4)</a:t>
            </a:r>
            <a:r>
              <a:rPr lang="zh-CN" altLang="en-US" sz="2000" b="1" dirty="0">
                <a:solidFill>
                  <a:schemeClr val="tx1">
                    <a:lumMod val="85000"/>
                    <a:lumOff val="15000"/>
                  </a:schemeClr>
                </a:solidFill>
                <a:latin typeface="微软雅黑" pitchFamily="34" charset="-122"/>
                <a:ea typeface="微软雅黑" pitchFamily="34" charset="-122"/>
              </a:rPr>
              <a:t> </a:t>
            </a:r>
            <a:r>
              <a:rPr lang="en" altLang="zh-CN" sz="2000" b="1" dirty="0" err="1">
                <a:solidFill>
                  <a:schemeClr val="tx1">
                    <a:lumMod val="85000"/>
                    <a:lumOff val="15000"/>
                  </a:schemeClr>
                </a:solidFill>
                <a:latin typeface="微软雅黑" pitchFamily="34" charset="-122"/>
                <a:ea typeface="微软雅黑" pitchFamily="34" charset="-122"/>
              </a:rPr>
              <a:t>gRPC</a:t>
            </a:r>
            <a:r>
              <a:rPr lang="en" altLang="zh-CN" sz="2000" b="1" dirty="0">
                <a:solidFill>
                  <a:schemeClr val="tx1">
                    <a:lumMod val="85000"/>
                    <a:lumOff val="15000"/>
                  </a:schemeClr>
                </a:solidFill>
                <a:latin typeface="微软雅黑" pitchFamily="34" charset="-122"/>
                <a:ea typeface="微软雅黑" pitchFamily="34" charset="-122"/>
              </a:rPr>
              <a:t> </a:t>
            </a:r>
            <a:r>
              <a:rPr lang="zh-CN" altLang="en-US" sz="2000" b="1" dirty="0">
                <a:solidFill>
                  <a:schemeClr val="tx1">
                    <a:lumMod val="85000"/>
                    <a:lumOff val="15000"/>
                  </a:schemeClr>
                </a:solidFill>
                <a:latin typeface="微软雅黑" pitchFamily="34" charset="-122"/>
                <a:ea typeface="微软雅黑" pitchFamily="34" charset="-122"/>
              </a:rPr>
              <a:t>的结束</a:t>
            </a:r>
            <a:endParaRPr lang="en-US" altLang="zh-CN" sz="2000" b="1" dirty="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2000" dirty="0">
                <a:solidFill>
                  <a:schemeClr val="tx1">
                    <a:lumMod val="85000"/>
                    <a:lumOff val="15000"/>
                  </a:schemeClr>
                </a:solidFill>
                <a:latin typeface="微软雅黑" pitchFamily="34" charset="-122"/>
                <a:ea typeface="微软雅黑" pitchFamily="34" charset="-122"/>
              </a:rPr>
              <a:t>除了上述正常的结束情况外，</a:t>
            </a:r>
            <a:r>
              <a:rPr lang="en-US"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还有可能是由于其他情况而发生来终止。</a:t>
            </a:r>
            <a:endParaRPr lang="en-US" altLang="zh-CN" sz="2000" dirty="0">
              <a:solidFill>
                <a:schemeClr val="tx1">
                  <a:lumMod val="85000"/>
                  <a:lumOff val="15000"/>
                </a:schemeClr>
              </a:solidFill>
              <a:latin typeface="微软雅黑" pitchFamily="34" charset="-122"/>
              <a:ea typeface="微软雅黑" pitchFamily="34" charset="-122"/>
            </a:endParaRPr>
          </a:p>
          <a:p>
            <a:pPr marL="457200" indent="-457200">
              <a:lnSpc>
                <a:spcPct val="150000"/>
              </a:lnSpc>
              <a:buFont typeface="+mj-ea"/>
              <a:buAutoNum type="circleNumDbPlain"/>
            </a:pPr>
            <a:r>
              <a:rPr lang="zh-CN" altLang="en-US" sz="2000" b="1" dirty="0">
                <a:solidFill>
                  <a:schemeClr val="tx1">
                    <a:lumMod val="85000"/>
                    <a:lumOff val="15000"/>
                  </a:schemeClr>
                </a:solidFill>
                <a:latin typeface="微软雅黑" pitchFamily="34" charset="-122"/>
                <a:ea typeface="微软雅黑" pitchFamily="34" charset="-122"/>
              </a:rPr>
              <a:t>截止时间</a:t>
            </a:r>
            <a:r>
              <a:rPr lang="en-US" altLang="zh-CN" sz="2000" b="1" dirty="0">
                <a:solidFill>
                  <a:schemeClr val="tx1">
                    <a:lumMod val="85000"/>
                    <a:lumOff val="15000"/>
                  </a:schemeClr>
                </a:solidFill>
                <a:latin typeface="微软雅黑" pitchFamily="34" charset="-122"/>
                <a:ea typeface="微软雅黑" pitchFamily="34" charset="-122"/>
              </a:rPr>
              <a:t>/</a:t>
            </a:r>
            <a:r>
              <a:rPr lang="zh-CN" altLang="en-US" sz="2000" b="1" dirty="0">
                <a:solidFill>
                  <a:schemeClr val="tx1">
                    <a:lumMod val="85000"/>
                    <a:lumOff val="15000"/>
                  </a:schemeClr>
                </a:solidFill>
                <a:latin typeface="微软雅黑" pitchFamily="34" charset="-122"/>
                <a:ea typeface="微软雅黑" pitchFamily="34" charset="-122"/>
              </a:rPr>
              <a:t>超时</a:t>
            </a:r>
            <a:r>
              <a:rPr lang="zh-CN" altLang="en-US" sz="2000" dirty="0">
                <a:solidFill>
                  <a:schemeClr val="tx1">
                    <a:lumMod val="85000"/>
                    <a:lumOff val="15000"/>
                  </a:schemeClr>
                </a:solidFill>
                <a:latin typeface="微软雅黑" pitchFamily="34" charset="-122"/>
                <a:ea typeface="微软雅黑" pitchFamily="34" charset="-122"/>
              </a:rPr>
              <a:t>：</a:t>
            </a:r>
            <a:r>
              <a:rPr lang="en-US" altLang="zh-CN" sz="2000" dirty="0" err="1">
                <a:solidFill>
                  <a:schemeClr val="tx1">
                    <a:lumMod val="85000"/>
                    <a:lumOff val="15000"/>
                  </a:schemeClr>
                </a:solidFill>
                <a:latin typeface="微软雅黑" pitchFamily="34" charset="-122"/>
                <a:ea typeface="微软雅黑" pitchFamily="34" charset="-122"/>
              </a:rPr>
              <a:t>gRPC</a:t>
            </a:r>
            <a:r>
              <a:rPr lang="zh-CN" altLang="en-US" sz="2000" dirty="0">
                <a:solidFill>
                  <a:schemeClr val="tx1">
                    <a:lumMod val="85000"/>
                    <a:lumOff val="15000"/>
                  </a:schemeClr>
                </a:solidFill>
                <a:latin typeface="微软雅黑" pitchFamily="34" charset="-122"/>
                <a:ea typeface="微软雅黑" pitchFamily="34" charset="-122"/>
              </a:rPr>
              <a:t>允许客户端指定一个</a:t>
            </a:r>
            <a:r>
              <a:rPr lang="en-US"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的超时时间。服务器可以查询某个</a:t>
            </a:r>
            <a:r>
              <a:rPr lang="en-US"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是否超时，或者距离超时还剩多少时间。</a:t>
            </a:r>
          </a:p>
          <a:p>
            <a:pPr marL="457200" indent="-457200">
              <a:lnSpc>
                <a:spcPct val="150000"/>
              </a:lnSpc>
              <a:buFont typeface="+mj-ea"/>
              <a:buAutoNum type="circleNumDbPlain"/>
            </a:pPr>
            <a:r>
              <a:rPr lang="en-US" altLang="zh-CN" sz="2000" b="1" dirty="0">
                <a:solidFill>
                  <a:schemeClr val="tx1">
                    <a:lumMod val="85000"/>
                    <a:lumOff val="15000"/>
                  </a:schemeClr>
                </a:solidFill>
                <a:latin typeface="微软雅黑" pitchFamily="34" charset="-122"/>
                <a:ea typeface="微软雅黑" pitchFamily="34" charset="-122"/>
              </a:rPr>
              <a:t>RPC</a:t>
            </a:r>
            <a:r>
              <a:rPr lang="zh-CN" altLang="en-US" sz="2000" b="1" dirty="0">
                <a:solidFill>
                  <a:schemeClr val="tx1">
                    <a:lumMod val="85000"/>
                    <a:lumOff val="15000"/>
                  </a:schemeClr>
                </a:solidFill>
                <a:latin typeface="微软雅黑" pitchFamily="34" charset="-122"/>
                <a:ea typeface="微软雅黑" pitchFamily="34" charset="-122"/>
              </a:rPr>
              <a:t>终止（</a:t>
            </a:r>
            <a:r>
              <a:rPr lang="en-US" altLang="zh-CN" sz="2000" b="1" dirty="0">
                <a:solidFill>
                  <a:schemeClr val="tx1">
                    <a:lumMod val="85000"/>
                    <a:lumOff val="15000"/>
                  </a:schemeClr>
                </a:solidFill>
                <a:latin typeface="微软雅黑" pitchFamily="34" charset="-122"/>
                <a:ea typeface="微软雅黑" pitchFamily="34" charset="-122"/>
              </a:rPr>
              <a:t>termination</a:t>
            </a:r>
            <a:r>
              <a:rPr lang="zh-CN" altLang="en-US" sz="2000" b="1"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：在</a:t>
            </a:r>
            <a:r>
              <a:rPr lang="en-US" altLang="zh-CN" sz="2000" dirty="0" err="1">
                <a:solidFill>
                  <a:schemeClr val="tx1">
                    <a:lumMod val="85000"/>
                    <a:lumOff val="15000"/>
                  </a:schemeClr>
                </a:solidFill>
                <a:latin typeface="微软雅黑" pitchFamily="34" charset="-122"/>
                <a:ea typeface="微软雅黑" pitchFamily="34" charset="-122"/>
              </a:rPr>
              <a:t>gRPC</a:t>
            </a:r>
            <a:r>
              <a:rPr lang="zh-CN" altLang="en-US" sz="2000" dirty="0">
                <a:solidFill>
                  <a:schemeClr val="tx1">
                    <a:lumMod val="85000"/>
                    <a:lumOff val="15000"/>
                  </a:schemeClr>
                </a:solidFill>
                <a:latin typeface="微软雅黑" pitchFamily="34" charset="-122"/>
                <a:ea typeface="微软雅黑" pitchFamily="34" charset="-122"/>
              </a:rPr>
              <a:t>中，客户端和服务器对调用的成功进行</a:t>
            </a:r>
            <a:r>
              <a:rPr lang="zh-CN" altLang="en-US" sz="2000" b="1" dirty="0">
                <a:solidFill>
                  <a:schemeClr val="tx1">
                    <a:lumMod val="85000"/>
                    <a:lumOff val="15000"/>
                  </a:schemeClr>
                </a:solidFill>
                <a:latin typeface="微软雅黑" pitchFamily="34" charset="-122"/>
                <a:ea typeface="微软雅黑" pitchFamily="34" charset="-122"/>
              </a:rPr>
              <a:t>独立和本地确定</a:t>
            </a:r>
            <a:r>
              <a:rPr lang="zh-CN" altLang="en-US" sz="2000" dirty="0">
                <a:solidFill>
                  <a:schemeClr val="tx1">
                    <a:lumMod val="85000"/>
                    <a:lumOff val="15000"/>
                  </a:schemeClr>
                </a:solidFill>
                <a:latin typeface="微软雅黑" pitchFamily="34" charset="-122"/>
                <a:ea typeface="微软雅黑" pitchFamily="34" charset="-122"/>
              </a:rPr>
              <a:t>，它们的结论可能不匹配。</a:t>
            </a:r>
          </a:p>
          <a:p>
            <a:pPr marL="457200" indent="-457200">
              <a:lnSpc>
                <a:spcPct val="150000"/>
              </a:lnSpc>
              <a:buFont typeface="+mj-ea"/>
              <a:buAutoNum type="circleNumDbPlain"/>
            </a:pPr>
            <a:r>
              <a:rPr lang="en-US" altLang="zh-CN" sz="2000" b="1" dirty="0">
                <a:solidFill>
                  <a:schemeClr val="tx1">
                    <a:lumMod val="85000"/>
                    <a:lumOff val="15000"/>
                  </a:schemeClr>
                </a:solidFill>
                <a:latin typeface="微软雅黑" pitchFamily="34" charset="-122"/>
                <a:ea typeface="微软雅黑" pitchFamily="34" charset="-122"/>
              </a:rPr>
              <a:t>RCP</a:t>
            </a:r>
            <a:r>
              <a:rPr lang="zh-CN" altLang="en-US" sz="2000" b="1" dirty="0">
                <a:solidFill>
                  <a:schemeClr val="tx1">
                    <a:lumMod val="85000"/>
                    <a:lumOff val="15000"/>
                  </a:schemeClr>
                </a:solidFill>
                <a:latin typeface="微软雅黑" pitchFamily="34" charset="-122"/>
                <a:ea typeface="微软雅黑" pitchFamily="34" charset="-122"/>
              </a:rPr>
              <a:t>取消</a:t>
            </a:r>
            <a:r>
              <a:rPr lang="zh-CN" altLang="en-US" sz="2000" dirty="0">
                <a:solidFill>
                  <a:schemeClr val="tx1">
                    <a:lumMod val="85000"/>
                    <a:lumOff val="15000"/>
                  </a:schemeClr>
                </a:solidFill>
                <a:latin typeface="微软雅黑" pitchFamily="34" charset="-122"/>
                <a:ea typeface="微软雅黑" pitchFamily="34" charset="-122"/>
              </a:rPr>
              <a:t>：客户端或服务器都可以随时取消</a:t>
            </a:r>
            <a:r>
              <a:rPr lang="en-US"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。取消操作会立即终止</a:t>
            </a:r>
            <a:r>
              <a:rPr lang="en-US"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，不再进行任何工作。注意的是，</a:t>
            </a:r>
            <a:r>
              <a:rPr lang="zh-CN" altLang="en-US" sz="2000" b="1" dirty="0">
                <a:solidFill>
                  <a:schemeClr val="tx1">
                    <a:lumMod val="85000"/>
                    <a:lumOff val="15000"/>
                  </a:schemeClr>
                </a:solidFill>
                <a:latin typeface="微软雅黑" pitchFamily="34" charset="-122"/>
                <a:ea typeface="微软雅黑" pitchFamily="34" charset="-122"/>
              </a:rPr>
              <a:t>取消</a:t>
            </a:r>
            <a:r>
              <a:rPr lang="en-US" altLang="zh-CN" sz="2000" b="1" dirty="0">
                <a:solidFill>
                  <a:schemeClr val="tx1">
                    <a:lumMod val="85000"/>
                    <a:lumOff val="15000"/>
                  </a:schemeClr>
                </a:solidFill>
                <a:latin typeface="微软雅黑" pitchFamily="34" charset="-122"/>
                <a:ea typeface="微软雅黑" pitchFamily="34" charset="-122"/>
              </a:rPr>
              <a:t>RPC</a:t>
            </a:r>
            <a:r>
              <a:rPr lang="zh-CN" altLang="en-US" sz="2000" b="1" dirty="0">
                <a:solidFill>
                  <a:schemeClr val="tx1">
                    <a:lumMod val="85000"/>
                    <a:lumOff val="15000"/>
                  </a:schemeClr>
                </a:solidFill>
                <a:latin typeface="微软雅黑" pitchFamily="34" charset="-122"/>
                <a:ea typeface="微软雅黑" pitchFamily="34" charset="-122"/>
              </a:rPr>
              <a:t>后，之前所做的更改不会回滚</a:t>
            </a:r>
            <a:r>
              <a:rPr lang="zh-CN" altLang="en-US" sz="2000" dirty="0">
                <a:solidFill>
                  <a:schemeClr val="tx1">
                    <a:lumMod val="85000"/>
                    <a:lumOff val="15000"/>
                  </a:schemeClr>
                </a:solidFill>
                <a:latin typeface="微软雅黑" pitchFamily="34" charset="-122"/>
                <a:ea typeface="微软雅黑" pitchFamily="34" charset="-122"/>
              </a:rPr>
              <a:t>。</a:t>
            </a:r>
            <a:endParaRPr lang="en-US" altLang="zh-CN" sz="2000" dirty="0">
              <a:solidFill>
                <a:schemeClr val="tx1">
                  <a:lumMod val="85000"/>
                  <a:lumOff val="15000"/>
                </a:schemeClr>
              </a:solidFill>
              <a:latin typeface="微软雅黑" pitchFamily="34" charset="-122"/>
              <a:ea typeface="微软雅黑" pitchFamily="34" charset="-122"/>
            </a:endParaRPr>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4.</a:t>
            </a:r>
            <a:r>
              <a:rPr lang="zh-CN" altLang="en-US" sz="3200" b="1" dirty="0">
                <a:latin typeface="Microsoft YaHei" panose="020B0503020204020204" pitchFamily="34" charset="-122"/>
                <a:ea typeface="Microsoft YaHei" panose="020B0503020204020204" pitchFamily="34" charset="-122"/>
              </a:rPr>
              <a:t> </a:t>
            </a:r>
            <a:r>
              <a:rPr lang="en-US" altLang="zh-CN" sz="3200" b="1" dirty="0" err="1">
                <a:latin typeface="Microsoft YaHei" panose="020B0503020204020204" pitchFamily="34" charset="-122"/>
                <a:ea typeface="Microsoft YaHei" panose="020B0503020204020204" pitchFamily="34" charset="-122"/>
              </a:rPr>
              <a:t>gRPC</a:t>
            </a:r>
            <a:endParaRPr lang="zh-CN" altLang="en-US" sz="3200" b="1" dirty="0">
              <a:latin typeface="Microsoft YaHei" panose="020B0503020204020204" pitchFamily="34" charset="-122"/>
              <a:ea typeface="Microsoft YaHei" panose="020B0503020204020204" pitchFamily="34" charset="-122"/>
            </a:endParaRP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0" name="平行四边形 9">
            <a:extLst>
              <a:ext uri="{FF2B5EF4-FFF2-40B4-BE49-F238E27FC236}">
                <a16:creationId xmlns:a16="http://schemas.microsoft.com/office/drawing/2014/main" id="{43F95B8F-6DDB-994B-AB58-9BDAC3CAAC09}"/>
              </a:ext>
            </a:extLst>
          </p:cNvPr>
          <p:cNvSpPr/>
          <p:nvPr/>
        </p:nvSpPr>
        <p:spPr>
          <a:xfrm>
            <a:off x="36335" y="895996"/>
            <a:ext cx="3610114"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4.6</a:t>
            </a:r>
            <a:r>
              <a:rPr kumimoji="1" lang="zh-CN" altLang="en-US" sz="2400" b="1" dirty="0"/>
              <a:t> 核心技术原理</a:t>
            </a:r>
            <a:r>
              <a:rPr kumimoji="1" lang="en-US" altLang="zh-CN" sz="2400" b="1" dirty="0"/>
              <a:t>(</a:t>
            </a:r>
            <a:r>
              <a:rPr kumimoji="1" lang="zh-CN" altLang="en-US" sz="2400" b="1" dirty="0"/>
              <a:t>续</a:t>
            </a:r>
            <a:r>
              <a:rPr kumimoji="1" lang="en-US" altLang="zh-CN" sz="2400" b="1" dirty="0"/>
              <a:t>)</a:t>
            </a:r>
            <a:endParaRPr kumimoji="1" lang="zh-CN" altLang="en-US" sz="2400" b="1" dirty="0"/>
          </a:p>
        </p:txBody>
      </p:sp>
    </p:spTree>
    <p:extLst>
      <p:ext uri="{BB962C8B-B14F-4D97-AF65-F5344CB8AC3E}">
        <p14:creationId xmlns:p14="http://schemas.microsoft.com/office/powerpoint/2010/main" val="26541863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760707" y="1631207"/>
            <a:ext cx="10382350" cy="3269549"/>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1) </a:t>
            </a:r>
            <a:r>
              <a:rPr lang="zh-CN" altLang="en-US" sz="2000" b="1" dirty="0">
                <a:solidFill>
                  <a:schemeClr val="tx1">
                    <a:lumMod val="85000"/>
                    <a:lumOff val="15000"/>
                  </a:schemeClr>
                </a:solidFill>
                <a:latin typeface="微软雅黑" pitchFamily="34" charset="-122"/>
                <a:ea typeface="微软雅黑" pitchFamily="34" charset="-122"/>
              </a:rPr>
              <a:t>元数据</a:t>
            </a:r>
            <a:r>
              <a:rPr lang="zh-CN" altLang="en" sz="2000" b="1" dirty="0">
                <a:solidFill>
                  <a:schemeClr val="tx1">
                    <a:lumMod val="85000"/>
                    <a:lumOff val="15000"/>
                  </a:schemeClr>
                </a:solidFill>
                <a:latin typeface="微软雅黑" pitchFamily="34" charset="-122"/>
                <a:ea typeface="微软雅黑" pitchFamily="34" charset="-122"/>
              </a:rPr>
              <a:t>（</a:t>
            </a:r>
            <a:r>
              <a:rPr lang="en" altLang="zh-CN" sz="2000" b="1" dirty="0">
                <a:solidFill>
                  <a:schemeClr val="tx1">
                    <a:lumMod val="85000"/>
                    <a:lumOff val="15000"/>
                  </a:schemeClr>
                </a:solidFill>
                <a:latin typeface="微软雅黑" pitchFamily="34" charset="-122"/>
                <a:ea typeface="微软雅黑" pitchFamily="34" charset="-122"/>
              </a:rPr>
              <a:t>Metadata </a:t>
            </a:r>
            <a:r>
              <a:rPr lang="zh-CN" altLang="en" sz="2000" b="1" dirty="0">
                <a:solidFill>
                  <a:schemeClr val="tx1">
                    <a:lumMod val="85000"/>
                    <a:lumOff val="15000"/>
                  </a:schemeClr>
                </a:solidFill>
                <a:latin typeface="微软雅黑" pitchFamily="34" charset="-122"/>
                <a:ea typeface="微软雅黑" pitchFamily="34" charset="-122"/>
              </a:rPr>
              <a:t>）</a:t>
            </a:r>
            <a:endParaRPr lang="en-US" altLang="zh-CN" sz="2000" b="1" dirty="0">
              <a:solidFill>
                <a:schemeClr val="tx1">
                  <a:lumMod val="85000"/>
                  <a:lumOff val="15000"/>
                </a:schemeClr>
              </a:solidFill>
              <a:latin typeface="微软雅黑" pitchFamily="34" charset="-122"/>
              <a:ea typeface="微软雅黑" pitchFamily="34" charset="-122"/>
            </a:endParaRPr>
          </a:p>
          <a:p>
            <a:pPr marL="342900"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键</a:t>
            </a:r>
            <a:r>
              <a:rPr lang="en-US" altLang="zh-CN" sz="2000" dirty="0">
                <a:solidFill>
                  <a:schemeClr val="tx1">
                    <a:lumMod val="85000"/>
                    <a:lumOff val="15000"/>
                  </a:schemeClr>
                </a:solidFill>
                <a:latin typeface="微软雅黑" pitchFamily="34" charset="-122"/>
                <a:ea typeface="微软雅黑" pitchFamily="34" charset="-122"/>
              </a:rPr>
              <a:t>-</a:t>
            </a:r>
            <a:r>
              <a:rPr lang="zh-CN" altLang="en-US" sz="2000" dirty="0">
                <a:solidFill>
                  <a:schemeClr val="tx1">
                    <a:lumMod val="85000"/>
                    <a:lumOff val="15000"/>
                  </a:schemeClr>
                </a:solidFill>
                <a:latin typeface="微软雅黑" pitchFamily="34" charset="-122"/>
                <a:ea typeface="微软雅黑" pitchFamily="34" charset="-122"/>
              </a:rPr>
              <a:t>值对的列表形式</a:t>
            </a:r>
            <a:endParaRPr lang="en-US" altLang="zh-CN" sz="2000" dirty="0">
              <a:solidFill>
                <a:schemeClr val="tx1">
                  <a:lumMod val="85000"/>
                  <a:lumOff val="15000"/>
                </a:schemeClr>
              </a:solidFill>
              <a:latin typeface="微软雅黑" pitchFamily="34" charset="-122"/>
              <a:ea typeface="微软雅黑" pitchFamily="34" charset="-122"/>
            </a:endParaRPr>
          </a:p>
          <a:p>
            <a:pPr marL="342900"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元数据对于</a:t>
            </a:r>
            <a:r>
              <a:rPr lang="en-US" altLang="zh-CN" sz="2000" dirty="0" err="1">
                <a:solidFill>
                  <a:schemeClr val="tx1">
                    <a:lumMod val="85000"/>
                    <a:lumOff val="15000"/>
                  </a:schemeClr>
                </a:solidFill>
                <a:latin typeface="微软雅黑" pitchFamily="34" charset="-122"/>
                <a:ea typeface="微软雅黑" pitchFamily="34" charset="-122"/>
              </a:rPr>
              <a:t>gRPC</a:t>
            </a:r>
            <a:r>
              <a:rPr lang="zh-CN" altLang="en-US" sz="2000" dirty="0">
                <a:solidFill>
                  <a:schemeClr val="tx1">
                    <a:lumMod val="85000"/>
                    <a:lumOff val="15000"/>
                  </a:schemeClr>
                </a:solidFill>
                <a:latin typeface="微软雅黑" pitchFamily="34" charset="-122"/>
                <a:ea typeface="微软雅黑" pitchFamily="34" charset="-122"/>
              </a:rPr>
              <a:t>本身是</a:t>
            </a:r>
            <a:r>
              <a:rPr lang="zh-CN" altLang="en-US" sz="2000" b="1" dirty="0">
                <a:solidFill>
                  <a:schemeClr val="tx1">
                    <a:lumMod val="85000"/>
                    <a:lumOff val="15000"/>
                  </a:schemeClr>
                </a:solidFill>
                <a:latin typeface="微软雅黑" pitchFamily="34" charset="-122"/>
                <a:ea typeface="微软雅黑" pitchFamily="34" charset="-122"/>
              </a:rPr>
              <a:t>不透明</a:t>
            </a:r>
            <a:r>
              <a:rPr lang="zh-CN" altLang="en-US" sz="2000" dirty="0">
                <a:solidFill>
                  <a:schemeClr val="tx1">
                    <a:lumMod val="85000"/>
                    <a:lumOff val="15000"/>
                  </a:schemeClr>
                </a:solidFill>
                <a:latin typeface="微软雅黑" pitchFamily="34" charset="-122"/>
                <a:ea typeface="微软雅黑" pitchFamily="34" charset="-122"/>
              </a:rPr>
              <a:t>的</a:t>
            </a: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endParaRPr lang="en-US" altLang="zh-CN" sz="2000" dirty="0">
              <a:solidFill>
                <a:schemeClr val="tx1">
                  <a:lumMod val="85000"/>
                  <a:lumOff val="15000"/>
                </a:schemeClr>
              </a:solidFill>
              <a:latin typeface="微软雅黑" pitchFamily="34" charset="-122"/>
              <a:ea typeface="微软雅黑" pitchFamily="34" charset="-122"/>
            </a:endParaRPr>
          </a:p>
          <a:p>
            <a:pPr>
              <a:lnSpc>
                <a:spcPct val="150000"/>
              </a:lnSpc>
            </a:pPr>
            <a:r>
              <a:rPr lang="en-US" altLang="zh-CN" sz="2000" b="1" dirty="0">
                <a:solidFill>
                  <a:schemeClr val="tx1">
                    <a:lumMod val="85000"/>
                    <a:lumOff val="15000"/>
                  </a:schemeClr>
                </a:solidFill>
                <a:latin typeface="微软雅黑" pitchFamily="34" charset="-122"/>
                <a:ea typeface="微软雅黑" pitchFamily="34" charset="-122"/>
              </a:rPr>
              <a:t>2) </a:t>
            </a:r>
            <a:r>
              <a:rPr lang="zh-CN" altLang="en-US" sz="2000" b="1" dirty="0">
                <a:solidFill>
                  <a:schemeClr val="tx1">
                    <a:lumMod val="85000"/>
                    <a:lumOff val="15000"/>
                  </a:schemeClr>
                </a:solidFill>
                <a:latin typeface="微软雅黑" pitchFamily="34" charset="-122"/>
                <a:ea typeface="微软雅黑" pitchFamily="34" charset="-122"/>
              </a:rPr>
              <a:t>通道（</a:t>
            </a:r>
            <a:r>
              <a:rPr lang="en-US" altLang="zh-CN" sz="2000" b="1" dirty="0">
                <a:solidFill>
                  <a:schemeClr val="tx1">
                    <a:lumMod val="85000"/>
                    <a:lumOff val="15000"/>
                  </a:schemeClr>
                </a:solidFill>
                <a:latin typeface="微软雅黑" pitchFamily="34" charset="-122"/>
                <a:ea typeface="微软雅黑" pitchFamily="34" charset="-122"/>
              </a:rPr>
              <a:t>Channels</a:t>
            </a:r>
            <a:r>
              <a:rPr lang="zh-CN" altLang="en-US" sz="2000" b="1" dirty="0">
                <a:solidFill>
                  <a:schemeClr val="tx1">
                    <a:lumMod val="85000"/>
                    <a:lumOff val="15000"/>
                  </a:schemeClr>
                </a:solidFill>
                <a:latin typeface="微软雅黑" pitchFamily="34" charset="-122"/>
                <a:ea typeface="微软雅黑" pitchFamily="34" charset="-122"/>
              </a:rPr>
              <a:t>）</a:t>
            </a:r>
            <a:endParaRPr lang="en-US" altLang="zh-CN" sz="2000" b="1" dirty="0">
              <a:solidFill>
                <a:schemeClr val="tx1">
                  <a:lumMod val="85000"/>
                  <a:lumOff val="15000"/>
                </a:schemeClr>
              </a:solidFill>
              <a:latin typeface="微软雅黑" pitchFamily="34" charset="-122"/>
              <a:ea typeface="微软雅黑" pitchFamily="34" charset="-122"/>
            </a:endParaRPr>
          </a:p>
          <a:p>
            <a:pPr marL="342900"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提供从服务器到指定主机和端口上的</a:t>
            </a:r>
            <a:r>
              <a:rPr lang="en-US" altLang="zh-CN" sz="2000" dirty="0" err="1">
                <a:solidFill>
                  <a:schemeClr val="tx1">
                    <a:lumMod val="85000"/>
                    <a:lumOff val="15000"/>
                  </a:schemeClr>
                </a:solidFill>
                <a:latin typeface="微软雅黑" pitchFamily="34" charset="-122"/>
                <a:ea typeface="微软雅黑" pitchFamily="34" charset="-122"/>
              </a:rPr>
              <a:t>gRPC</a:t>
            </a:r>
            <a:r>
              <a:rPr lang="zh-CN" altLang="en-US" sz="2000" dirty="0">
                <a:solidFill>
                  <a:schemeClr val="tx1">
                    <a:lumMod val="85000"/>
                    <a:lumOff val="15000"/>
                  </a:schemeClr>
                </a:solidFill>
                <a:latin typeface="微软雅黑" pitchFamily="34" charset="-122"/>
                <a:ea typeface="微软雅黑" pitchFamily="34" charset="-122"/>
              </a:rPr>
              <a:t>服务器的连接</a:t>
            </a:r>
            <a:endParaRPr lang="en-US" altLang="zh-CN" sz="2000" dirty="0">
              <a:solidFill>
                <a:schemeClr val="tx1">
                  <a:lumMod val="85000"/>
                  <a:lumOff val="15000"/>
                </a:schemeClr>
              </a:solidFill>
              <a:latin typeface="微软雅黑" pitchFamily="34" charset="-122"/>
              <a:ea typeface="微软雅黑" pitchFamily="34" charset="-122"/>
            </a:endParaRPr>
          </a:p>
          <a:p>
            <a:pPr marL="342900" indent="-342900">
              <a:lnSpc>
                <a:spcPct val="150000"/>
              </a:lnSpc>
              <a:buFont typeface="Wingdings" pitchFamily="2" charset="2"/>
              <a:buChar char="l"/>
            </a:pPr>
            <a:r>
              <a:rPr lang="zh-CN" altLang="en-US" sz="2000" dirty="0">
                <a:solidFill>
                  <a:schemeClr val="tx1">
                    <a:lumMod val="85000"/>
                    <a:lumOff val="15000"/>
                  </a:schemeClr>
                </a:solidFill>
                <a:latin typeface="微软雅黑" pitchFamily="34" charset="-122"/>
                <a:ea typeface="微软雅黑" pitchFamily="34" charset="-122"/>
              </a:rPr>
              <a:t>客户端可以</a:t>
            </a:r>
            <a:r>
              <a:rPr lang="zh-CN" altLang="en-US" sz="2000" b="1" dirty="0">
                <a:solidFill>
                  <a:schemeClr val="tx1">
                    <a:lumMod val="85000"/>
                    <a:lumOff val="15000"/>
                  </a:schemeClr>
                </a:solidFill>
                <a:latin typeface="微软雅黑" pitchFamily="34" charset="-122"/>
                <a:ea typeface="微软雅黑" pitchFamily="34" charset="-122"/>
              </a:rPr>
              <a:t>修改和查询</a:t>
            </a:r>
            <a:r>
              <a:rPr lang="zh-CN" altLang="en-US" sz="2000" dirty="0">
                <a:solidFill>
                  <a:schemeClr val="tx1">
                    <a:lumMod val="85000"/>
                    <a:lumOff val="15000"/>
                  </a:schemeClr>
                </a:solidFill>
                <a:latin typeface="微软雅黑" pitchFamily="34" charset="-122"/>
                <a:ea typeface="微软雅黑" pitchFamily="34" charset="-122"/>
              </a:rPr>
              <a:t>通道状态</a:t>
            </a:r>
            <a:endParaRPr lang="en-US" altLang="zh-CN" sz="2000" dirty="0">
              <a:solidFill>
                <a:schemeClr val="tx1">
                  <a:lumMod val="85000"/>
                  <a:lumOff val="15000"/>
                </a:schemeClr>
              </a:solidFill>
              <a:latin typeface="微软雅黑" pitchFamily="34" charset="-122"/>
              <a:ea typeface="微软雅黑" pitchFamily="34" charset="-122"/>
            </a:endParaRPr>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4.</a:t>
            </a:r>
            <a:r>
              <a:rPr lang="zh-CN" altLang="en-US" sz="3200" b="1" dirty="0">
                <a:latin typeface="Microsoft YaHei" panose="020B0503020204020204" pitchFamily="34" charset="-122"/>
                <a:ea typeface="Microsoft YaHei" panose="020B0503020204020204" pitchFamily="34" charset="-122"/>
              </a:rPr>
              <a:t> </a:t>
            </a:r>
            <a:r>
              <a:rPr lang="en-US" altLang="zh-CN" sz="3200" b="1" dirty="0" err="1">
                <a:latin typeface="Microsoft YaHei" panose="020B0503020204020204" pitchFamily="34" charset="-122"/>
                <a:ea typeface="Microsoft YaHei" panose="020B0503020204020204" pitchFamily="34" charset="-122"/>
              </a:rPr>
              <a:t>gRPC</a:t>
            </a:r>
            <a:endParaRPr lang="zh-CN" altLang="en-US" sz="3200" b="1" dirty="0">
              <a:latin typeface="Microsoft YaHei" panose="020B0503020204020204" pitchFamily="34" charset="-122"/>
              <a:ea typeface="Microsoft YaHei" panose="020B0503020204020204" pitchFamily="34" charset="-122"/>
            </a:endParaRP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0" name="平行四边形 9">
            <a:extLst>
              <a:ext uri="{FF2B5EF4-FFF2-40B4-BE49-F238E27FC236}">
                <a16:creationId xmlns:a16="http://schemas.microsoft.com/office/drawing/2014/main" id="{43F95B8F-6DDB-994B-AB58-9BDAC3CAAC09}"/>
              </a:ext>
            </a:extLst>
          </p:cNvPr>
          <p:cNvSpPr/>
          <p:nvPr/>
        </p:nvSpPr>
        <p:spPr>
          <a:xfrm>
            <a:off x="36336" y="895996"/>
            <a:ext cx="2350026"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4.7</a:t>
            </a:r>
            <a:r>
              <a:rPr kumimoji="1" lang="zh-CN" altLang="en-US" sz="2400" b="1" dirty="0"/>
              <a:t> 其他概念</a:t>
            </a:r>
          </a:p>
        </p:txBody>
      </p:sp>
    </p:spTree>
    <p:extLst>
      <p:ext uri="{BB962C8B-B14F-4D97-AF65-F5344CB8AC3E}">
        <p14:creationId xmlns:p14="http://schemas.microsoft.com/office/powerpoint/2010/main" val="22914402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904825" y="2584474"/>
            <a:ext cx="10382350" cy="1689052"/>
          </a:xfrm>
          <a:prstGeom prst="rect">
            <a:avLst/>
          </a:prstGeom>
        </p:spPr>
        <p:txBody>
          <a:bodyPr wrap="square">
            <a:spAutoFit/>
          </a:bodyPr>
          <a:lstStyle/>
          <a:p>
            <a:pPr marL="342900" indent="-342900">
              <a:lnSpc>
                <a:spcPct val="150000"/>
              </a:lnSpc>
              <a:buFont typeface="Wingdings" pitchFamily="2" charset="2"/>
              <a:buChar char="l"/>
            </a:pPr>
            <a:r>
              <a:rPr lang="zh-CN" altLang="en-US" sz="2400" dirty="0">
                <a:latin typeface="Microsoft YaHei" panose="020B0503020204020204" pitchFamily="34" charset="-122"/>
                <a:ea typeface="Microsoft YaHei" panose="020B0503020204020204" pitchFamily="34" charset="-122"/>
              </a:rPr>
              <a:t>参考官网文档：</a:t>
            </a:r>
            <a:r>
              <a:rPr lang="en" altLang="zh-CN" sz="2400" dirty="0">
                <a:latin typeface="Microsoft YaHei" panose="020B0503020204020204" pitchFamily="34" charset="-122"/>
                <a:ea typeface="Microsoft YaHei" panose="020B0503020204020204" pitchFamily="34" charset="-122"/>
                <a:hlinkClick r:id="rId3"/>
              </a:rPr>
              <a:t>Quick start</a:t>
            </a:r>
            <a:endParaRPr lang="en" altLang="zh-CN" sz="2400" dirty="0">
              <a:latin typeface="Microsoft YaHei" panose="020B0503020204020204" pitchFamily="34" charset="-122"/>
              <a:ea typeface="Microsoft YaHei" panose="020B0503020204020204" pitchFamily="34" charset="-122"/>
            </a:endParaRPr>
          </a:p>
          <a:p>
            <a:pPr marL="342900" indent="-342900">
              <a:lnSpc>
                <a:spcPct val="150000"/>
              </a:lnSpc>
              <a:buFont typeface="Wingdings" pitchFamily="2" charset="2"/>
              <a:buChar char="l"/>
            </a:pPr>
            <a:r>
              <a:rPr lang="zh-CN" altLang="en-US" sz="2400" dirty="0">
                <a:latin typeface="Microsoft YaHei" panose="020B0503020204020204" pitchFamily="34" charset="-122"/>
                <a:ea typeface="Microsoft YaHei" panose="020B0503020204020204" pitchFamily="34" charset="-122"/>
              </a:rPr>
              <a:t>编译安装的问题注意：</a:t>
            </a:r>
            <a:r>
              <a:rPr lang="en" altLang="zh-CN" sz="2400" dirty="0">
                <a:latin typeface="Microsoft YaHei" panose="020B0503020204020204" pitchFamily="34" charset="-122"/>
                <a:ea typeface="Microsoft YaHei" panose="020B0503020204020204" pitchFamily="34" charset="-122"/>
                <a:hlinkClick r:id="rId4"/>
              </a:rPr>
              <a:t>https://github.com/zzh-wisdom/rpc/tree/master/docs/my-build.md</a:t>
            </a:r>
            <a:endParaRPr lang="en" altLang="zh-CN" sz="2400" dirty="0">
              <a:latin typeface="Microsoft YaHei" panose="020B0503020204020204" pitchFamily="34" charset="-122"/>
              <a:ea typeface="Microsoft YaHei" panose="020B0503020204020204" pitchFamily="34" charset="-122"/>
            </a:endParaRPr>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4.</a:t>
            </a:r>
            <a:r>
              <a:rPr lang="zh-CN" altLang="en-US" sz="3200" b="1" dirty="0">
                <a:latin typeface="Microsoft YaHei" panose="020B0503020204020204" pitchFamily="34" charset="-122"/>
                <a:ea typeface="Microsoft YaHei" panose="020B0503020204020204" pitchFamily="34" charset="-122"/>
              </a:rPr>
              <a:t> </a:t>
            </a:r>
            <a:r>
              <a:rPr lang="en-US" altLang="zh-CN" sz="3200" b="1" dirty="0" err="1">
                <a:latin typeface="Microsoft YaHei" panose="020B0503020204020204" pitchFamily="34" charset="-122"/>
                <a:ea typeface="Microsoft YaHei" panose="020B0503020204020204" pitchFamily="34" charset="-122"/>
              </a:rPr>
              <a:t>gRPC</a:t>
            </a:r>
            <a:endParaRPr lang="zh-CN" altLang="en-US" sz="3200" b="1" dirty="0">
              <a:latin typeface="Microsoft YaHei" panose="020B0503020204020204" pitchFamily="34" charset="-122"/>
              <a:ea typeface="Microsoft YaHei" panose="020B0503020204020204" pitchFamily="34" charset="-122"/>
            </a:endParaRP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
        <p:nvSpPr>
          <p:cNvPr id="10" name="平行四边形 9">
            <a:extLst>
              <a:ext uri="{FF2B5EF4-FFF2-40B4-BE49-F238E27FC236}">
                <a16:creationId xmlns:a16="http://schemas.microsoft.com/office/drawing/2014/main" id="{43F95B8F-6DDB-994B-AB58-9BDAC3CAAC09}"/>
              </a:ext>
            </a:extLst>
          </p:cNvPr>
          <p:cNvSpPr/>
          <p:nvPr/>
        </p:nvSpPr>
        <p:spPr>
          <a:xfrm>
            <a:off x="36336" y="895996"/>
            <a:ext cx="3331332"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4.8</a:t>
            </a:r>
            <a:r>
              <a:rPr kumimoji="1" lang="zh-CN" altLang="en-US" sz="2400" b="1" dirty="0"/>
              <a:t> 实践样例（</a:t>
            </a:r>
            <a:r>
              <a:rPr kumimoji="1" lang="en-US" altLang="zh-CN" sz="2400" b="1" dirty="0"/>
              <a:t>C++</a:t>
            </a:r>
            <a:r>
              <a:rPr kumimoji="1" lang="zh-CN" altLang="en-US" sz="2400" b="1" dirty="0"/>
              <a:t>）</a:t>
            </a:r>
          </a:p>
        </p:txBody>
      </p:sp>
    </p:spTree>
    <p:extLst>
      <p:ext uri="{BB962C8B-B14F-4D97-AF65-F5344CB8AC3E}">
        <p14:creationId xmlns:p14="http://schemas.microsoft.com/office/powerpoint/2010/main" val="5188638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0983EB2-79ED-41A6-ADCE-69596D11DF5B}"/>
              </a:ext>
            </a:extLst>
          </p:cNvPr>
          <p:cNvPicPr>
            <a:picLocks noChangeAspect="1"/>
          </p:cNvPicPr>
          <p:nvPr/>
        </p:nvPicPr>
        <p:blipFill rotWithShape="1">
          <a:blip r:embed="rId4">
            <a:extLst>
              <a:ext uri="{28A0092B-C50C-407E-A947-70E740481C1C}">
                <a14:useLocalDpi xmlns:a14="http://schemas.microsoft.com/office/drawing/2010/main" val="0"/>
              </a:ext>
            </a:extLst>
          </a:blip>
          <a:srcRect r="16667"/>
          <a:stretch/>
        </p:blipFill>
        <p:spPr>
          <a:xfrm>
            <a:off x="0" y="0"/>
            <a:ext cx="12192000" cy="6858000"/>
          </a:xfrm>
          <a:prstGeom prst="rect">
            <a:avLst/>
          </a:prstGeom>
        </p:spPr>
      </p:pic>
      <p:sp>
        <p:nvSpPr>
          <p:cNvPr id="6" name="PA_文本框 4">
            <a:extLst>
              <a:ext uri="{FF2B5EF4-FFF2-40B4-BE49-F238E27FC236}">
                <a16:creationId xmlns:a16="http://schemas.microsoft.com/office/drawing/2014/main" id="{C75AD440-BDF2-4DFE-B39C-DE20D5B9A985}"/>
              </a:ext>
            </a:extLst>
          </p:cNvPr>
          <p:cNvSpPr txBox="1"/>
          <p:nvPr>
            <p:custDataLst>
              <p:tags r:id="rId1"/>
            </p:custDataLst>
          </p:nvPr>
        </p:nvSpPr>
        <p:spPr>
          <a:xfrm>
            <a:off x="5025456" y="2967335"/>
            <a:ext cx="7024304" cy="923330"/>
          </a:xfrm>
          <a:prstGeom prst="rect">
            <a:avLst/>
          </a:prstGeom>
          <a:noFill/>
        </p:spPr>
        <p:txBody>
          <a:bodyPr wrap="square" rtlCol="0">
            <a:spAutoFit/>
          </a:bodyPr>
          <a:lstStyle/>
          <a:p>
            <a:pPr algn="ctr" defTabSz="914400"/>
            <a:r>
              <a:rPr lang="zh-CN" altLang="en-US" sz="5400" b="1" spc="600" dirty="0">
                <a:solidFill>
                  <a:srgbClr val="3C5F6B"/>
                </a:solidFill>
                <a:latin typeface="微软雅黑" panose="020B0503020204020204" pitchFamily="34" charset="-122"/>
                <a:ea typeface="微软雅黑" panose="020B0503020204020204" pitchFamily="34" charset="-122"/>
                <a:cs typeface="+mn-ea"/>
                <a:sym typeface="+mn-lt"/>
              </a:rPr>
              <a:t>谢谢观看</a:t>
            </a:r>
          </a:p>
        </p:txBody>
      </p:sp>
      <p:sp>
        <p:nvSpPr>
          <p:cNvPr id="8" name="文本框 7">
            <a:extLst>
              <a:ext uri="{FF2B5EF4-FFF2-40B4-BE49-F238E27FC236}">
                <a16:creationId xmlns:a16="http://schemas.microsoft.com/office/drawing/2014/main" id="{707CD4E9-4D34-244A-8D45-80C4BEC2222E}"/>
              </a:ext>
            </a:extLst>
          </p:cNvPr>
          <p:cNvSpPr txBox="1"/>
          <p:nvPr/>
        </p:nvSpPr>
        <p:spPr>
          <a:xfrm>
            <a:off x="7554483" y="3890665"/>
            <a:ext cx="3439160" cy="789062"/>
          </a:xfrm>
          <a:prstGeom prst="rect">
            <a:avLst/>
          </a:prstGeom>
          <a:noFill/>
        </p:spPr>
        <p:txBody>
          <a:bodyPr wrap="square" rtlCol="0">
            <a:spAutoFit/>
          </a:bodyPr>
          <a:lstStyle/>
          <a:p>
            <a:pPr defTabSz="914400">
              <a:lnSpc>
                <a:spcPct val="150000"/>
              </a:lnSpc>
            </a:pPr>
            <a:r>
              <a:rPr lang="zh-CN" altLang="en-US" sz="1600" b="1" dirty="0">
                <a:solidFill>
                  <a:srgbClr val="3C5F6B"/>
                </a:solidFill>
                <a:latin typeface="微软雅黑 Light" panose="020F0502020204030204"/>
                <a:ea typeface="微软雅黑 Light" panose="020B0502040204020203" pitchFamily="34" charset="-122"/>
                <a:cs typeface="+mn-ea"/>
                <a:sym typeface="+mn-lt"/>
              </a:rPr>
              <a:t>   汇报人：钟展和</a:t>
            </a:r>
            <a:endParaRPr lang="en-US" altLang="zh-CN" sz="1600" b="1" dirty="0">
              <a:solidFill>
                <a:srgbClr val="3C5F6B"/>
              </a:solidFill>
              <a:latin typeface="微软雅黑 Light" panose="020F0502020204030204"/>
              <a:ea typeface="微软雅黑 Light" panose="020B0502040204020203" pitchFamily="34" charset="-122"/>
              <a:cs typeface="+mn-ea"/>
              <a:sym typeface="+mn-lt"/>
            </a:endParaRPr>
          </a:p>
          <a:p>
            <a:pPr defTabSz="914400">
              <a:lnSpc>
                <a:spcPct val="150000"/>
              </a:lnSpc>
            </a:pPr>
            <a:r>
              <a:rPr lang="zh-CN" altLang="en-US" sz="1600" b="1" dirty="0">
                <a:solidFill>
                  <a:srgbClr val="3C5F6B"/>
                </a:solidFill>
                <a:latin typeface="微软雅黑 Light" panose="020F0502020204030204"/>
                <a:ea typeface="微软雅黑 Light" panose="020B0502040204020203" pitchFamily="34" charset="-122"/>
                <a:cs typeface="+mn-ea"/>
                <a:sym typeface="+mn-lt"/>
              </a:rPr>
              <a:t>汇报时间：</a:t>
            </a:r>
            <a:r>
              <a:rPr lang="en-US" altLang="zh-CN" sz="1600" b="1" dirty="0">
                <a:solidFill>
                  <a:srgbClr val="3C5F6B"/>
                </a:solidFill>
                <a:latin typeface="微软雅黑 Light" panose="020F0502020204030204"/>
                <a:ea typeface="微软雅黑 Light" panose="020B0502040204020203" pitchFamily="34" charset="-122"/>
                <a:cs typeface="+mn-ea"/>
                <a:sym typeface="+mn-lt"/>
              </a:rPr>
              <a:t>2020.1.27</a:t>
            </a:r>
            <a:endParaRPr lang="zh-CN" altLang="en-US" sz="1600" b="1" dirty="0">
              <a:solidFill>
                <a:srgbClr val="3C5F6B"/>
              </a:solidFill>
              <a:latin typeface="微软雅黑 Light" panose="020F0502020204030204"/>
              <a:ea typeface="微软雅黑 Light" panose="020B0502040204020203" pitchFamily="34" charset="-122"/>
              <a:cs typeface="+mn-ea"/>
              <a:sym typeface="+mn-lt"/>
            </a:endParaRPr>
          </a:p>
        </p:txBody>
      </p:sp>
    </p:spTree>
    <p:extLst>
      <p:ext uri="{BB962C8B-B14F-4D97-AF65-F5344CB8AC3E}">
        <p14:creationId xmlns:p14="http://schemas.microsoft.com/office/powerpoint/2010/main" val="25649642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41" presetClass="entr" presetSubtype="0" fill="hold" grpId="0" nodeType="with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 calcmode="lin" valueType="num">
                                      <p:cBhvr>
                                        <p:cTn id="1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6"/>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anim calcmode="lin" valueType="num">
                                      <p:cBhvr>
                                        <p:cTn id="19" dur="500" fill="hold"/>
                                        <p:tgtEl>
                                          <p:spTgt spid="8"/>
                                        </p:tgtEl>
                                        <p:attrNameLst>
                                          <p:attrName>ppt_x</p:attrName>
                                        </p:attrNameLst>
                                      </p:cBhvr>
                                      <p:tavLst>
                                        <p:tav tm="0">
                                          <p:val>
                                            <p:strVal val="#ppt_x"/>
                                          </p:val>
                                        </p:tav>
                                        <p:tav tm="100000">
                                          <p:val>
                                            <p:strVal val="#ppt_x"/>
                                          </p:val>
                                        </p:tav>
                                      </p:tavLst>
                                    </p:anim>
                                    <p:anim calcmode="lin" valueType="num">
                                      <p:cBhvr>
                                        <p:cTn id="20"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827049" y="2034143"/>
            <a:ext cx="10537902" cy="4192879"/>
          </a:xfrm>
          <a:prstGeom prst="rect">
            <a:avLst/>
          </a:prstGeom>
        </p:spPr>
        <p:txBody>
          <a:bodyPr wrap="square">
            <a:spAutoFit/>
          </a:bodyPr>
          <a:lstStyle/>
          <a:p>
            <a:pPr>
              <a:lnSpc>
                <a:spcPct val="150000"/>
              </a:lnSpc>
            </a:pPr>
            <a:r>
              <a:rPr lang="en-US"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具有以下几个特性：</a:t>
            </a:r>
            <a:endParaRPr lang="en-US" altLang="zh-CN" sz="2000" dirty="0">
              <a:solidFill>
                <a:schemeClr val="tx1">
                  <a:lumMod val="85000"/>
                  <a:lumOff val="15000"/>
                </a:schemeClr>
              </a:solidFill>
              <a:latin typeface="微软雅黑" pitchFamily="34" charset="-122"/>
              <a:ea typeface="微软雅黑" pitchFamily="34" charset="-122"/>
            </a:endParaRPr>
          </a:p>
          <a:p>
            <a:pPr marL="457200"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使用</a:t>
            </a:r>
            <a:r>
              <a:rPr lang="zh-CN" altLang="en-US" sz="2000" b="1" dirty="0">
                <a:solidFill>
                  <a:schemeClr val="tx1">
                    <a:lumMod val="85000"/>
                    <a:lumOff val="15000"/>
                  </a:schemeClr>
                </a:solidFill>
                <a:latin typeface="微软雅黑" pitchFamily="34" charset="-122"/>
                <a:ea typeface="微软雅黑" pitchFamily="34" charset="-122"/>
              </a:rPr>
              <a:t>客户端</a:t>
            </a:r>
            <a:r>
              <a:rPr lang="en-US" altLang="zh-CN" sz="2000" b="1" dirty="0">
                <a:solidFill>
                  <a:schemeClr val="tx1">
                    <a:lumMod val="85000"/>
                    <a:lumOff val="15000"/>
                  </a:schemeClr>
                </a:solidFill>
                <a:latin typeface="微软雅黑" pitchFamily="34" charset="-122"/>
                <a:ea typeface="微软雅黑" pitchFamily="34" charset="-122"/>
              </a:rPr>
              <a:t>-</a:t>
            </a:r>
            <a:r>
              <a:rPr lang="zh-CN" altLang="en-US" sz="2000" b="1" dirty="0">
                <a:solidFill>
                  <a:schemeClr val="tx1">
                    <a:lumMod val="85000"/>
                    <a:lumOff val="15000"/>
                  </a:schemeClr>
                </a:solidFill>
                <a:latin typeface="微软雅黑" pitchFamily="34" charset="-122"/>
                <a:ea typeface="微软雅黑" pitchFamily="34" charset="-122"/>
              </a:rPr>
              <a:t>服务器模型</a:t>
            </a:r>
            <a:r>
              <a:rPr lang="zh-CN" altLang="en-US" sz="2000" dirty="0">
                <a:solidFill>
                  <a:schemeClr val="tx1">
                    <a:lumMod val="85000"/>
                    <a:lumOff val="15000"/>
                  </a:schemeClr>
                </a:solidFill>
                <a:latin typeface="微软雅黑" pitchFamily="34" charset="-122"/>
                <a:ea typeface="微软雅黑" pitchFamily="34" charset="-122"/>
              </a:rPr>
              <a:t>交互（调用者是客户端，执行者是服务器）</a:t>
            </a:r>
          </a:p>
          <a:p>
            <a:pPr marL="457200"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一般地，通过</a:t>
            </a:r>
            <a:r>
              <a:rPr lang="zh-CN" altLang="en-US" sz="2000" b="1" dirty="0">
                <a:solidFill>
                  <a:schemeClr val="tx1">
                    <a:lumMod val="85000"/>
                    <a:lumOff val="15000"/>
                  </a:schemeClr>
                </a:solidFill>
                <a:latin typeface="微软雅黑" pitchFamily="34" charset="-122"/>
                <a:ea typeface="微软雅黑" pitchFamily="34" charset="-122"/>
              </a:rPr>
              <a:t>请求</a:t>
            </a:r>
            <a:r>
              <a:rPr lang="en-US" altLang="zh-CN" sz="2000" b="1" dirty="0">
                <a:solidFill>
                  <a:schemeClr val="tx1">
                    <a:lumMod val="85000"/>
                    <a:lumOff val="15000"/>
                  </a:schemeClr>
                </a:solidFill>
                <a:latin typeface="微软雅黑" pitchFamily="34" charset="-122"/>
                <a:ea typeface="微软雅黑" pitchFamily="34" charset="-122"/>
              </a:rPr>
              <a:t>-</a:t>
            </a:r>
            <a:r>
              <a:rPr lang="zh-CN" altLang="en-US" sz="2000" b="1" dirty="0">
                <a:solidFill>
                  <a:schemeClr val="tx1">
                    <a:lumMod val="85000"/>
                    <a:lumOff val="15000"/>
                  </a:schemeClr>
                </a:solidFill>
                <a:latin typeface="微软雅黑" pitchFamily="34" charset="-122"/>
                <a:ea typeface="微软雅黑" pitchFamily="34" charset="-122"/>
              </a:rPr>
              <a:t>响应的消息传递方式</a:t>
            </a:r>
            <a:r>
              <a:rPr lang="zh-CN" altLang="en-US" sz="2000" dirty="0">
                <a:solidFill>
                  <a:schemeClr val="tx1">
                    <a:lumMod val="85000"/>
                    <a:lumOff val="15000"/>
                  </a:schemeClr>
                </a:solidFill>
                <a:latin typeface="微软雅黑" pitchFamily="34" charset="-122"/>
                <a:ea typeface="微软雅黑" pitchFamily="34" charset="-122"/>
              </a:rPr>
              <a:t>来实现。</a:t>
            </a:r>
          </a:p>
          <a:p>
            <a:pPr marL="457200"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一定程度的</a:t>
            </a:r>
            <a:r>
              <a:rPr lang="zh-CN" altLang="en-US" sz="2000" b="1" dirty="0">
                <a:solidFill>
                  <a:schemeClr val="tx1">
                    <a:lumMod val="85000"/>
                    <a:lumOff val="15000"/>
                  </a:schemeClr>
                </a:solidFill>
                <a:latin typeface="微软雅黑" pitchFamily="34" charset="-122"/>
                <a:ea typeface="微软雅黑" pitchFamily="34" charset="-122"/>
              </a:rPr>
              <a:t>位置透明性</a:t>
            </a:r>
            <a:r>
              <a:rPr lang="zh-CN" altLang="en-US" sz="2000" dirty="0">
                <a:solidFill>
                  <a:schemeClr val="tx1">
                    <a:lumMod val="85000"/>
                    <a:lumOff val="15000"/>
                  </a:schemeClr>
                </a:solidFill>
                <a:latin typeface="微软雅黑" pitchFamily="34" charset="-122"/>
                <a:ea typeface="微软雅黑" pitchFamily="34" charset="-122"/>
              </a:rPr>
              <a:t>，无论是本地调用还是远程调用，调用过程在很大程度上是相同的。</a:t>
            </a:r>
          </a:p>
          <a:p>
            <a:pPr marL="457200"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对于本地程序和远程程序，程序员都</a:t>
            </a:r>
            <a:r>
              <a:rPr lang="zh-CN" altLang="en-US" sz="2000" b="1" dirty="0">
                <a:solidFill>
                  <a:schemeClr val="tx1">
                    <a:lumMod val="85000"/>
                    <a:lumOff val="15000"/>
                  </a:schemeClr>
                </a:solidFill>
                <a:latin typeface="微软雅黑" pitchFamily="34" charset="-122"/>
                <a:ea typeface="微软雅黑" pitchFamily="34" charset="-122"/>
              </a:rPr>
              <a:t>编写基本相同的代码</a:t>
            </a:r>
            <a:r>
              <a:rPr lang="zh-CN" altLang="en-US" sz="2000" dirty="0">
                <a:solidFill>
                  <a:schemeClr val="tx1">
                    <a:lumMod val="85000"/>
                    <a:lumOff val="15000"/>
                  </a:schemeClr>
                </a:solidFill>
                <a:latin typeface="微软雅黑" pitchFamily="34" charset="-122"/>
                <a:ea typeface="微软雅黑" pitchFamily="34" charset="-122"/>
              </a:rPr>
              <a:t>。在面向对象的编程范例中，</a:t>
            </a:r>
            <a:r>
              <a:rPr lang="en" altLang="zh-CN" sz="2000" dirty="0">
                <a:solidFill>
                  <a:schemeClr val="tx1">
                    <a:lumMod val="85000"/>
                    <a:lumOff val="15000"/>
                  </a:schemeClr>
                </a:solidFill>
                <a:latin typeface="微软雅黑" pitchFamily="34" charset="-122"/>
                <a:ea typeface="微软雅黑" pitchFamily="34" charset="-122"/>
              </a:rPr>
              <a:t>RPC</a:t>
            </a:r>
            <a:r>
              <a:rPr lang="zh-CN" altLang="en-US" sz="2000" dirty="0">
                <a:solidFill>
                  <a:schemeClr val="tx1">
                    <a:lumMod val="85000"/>
                    <a:lumOff val="15000"/>
                  </a:schemeClr>
                </a:solidFill>
                <a:latin typeface="微软雅黑" pitchFamily="34" charset="-122"/>
                <a:ea typeface="微软雅黑" pitchFamily="34" charset="-122"/>
              </a:rPr>
              <a:t>由远程方法调用表示（</a:t>
            </a:r>
            <a:r>
              <a:rPr lang="en" altLang="zh-CN" sz="2000" dirty="0">
                <a:solidFill>
                  <a:schemeClr val="tx1">
                    <a:lumMod val="85000"/>
                    <a:lumOff val="15000"/>
                  </a:schemeClr>
                </a:solidFill>
                <a:latin typeface="微软雅黑" pitchFamily="34" charset="-122"/>
                <a:ea typeface="微软雅黑" pitchFamily="34" charset="-122"/>
              </a:rPr>
              <a:t>RMI</a:t>
            </a:r>
            <a:r>
              <a:rPr lang="zh-CN" altLang="en" sz="2000" dirty="0">
                <a:solidFill>
                  <a:schemeClr val="tx1">
                    <a:lumMod val="85000"/>
                    <a:lumOff val="15000"/>
                  </a:schemeClr>
                </a:solidFill>
                <a:latin typeface="微软雅黑" pitchFamily="34" charset="-122"/>
                <a:ea typeface="微软雅黑" pitchFamily="34" charset="-122"/>
              </a:rPr>
              <a:t>）</a:t>
            </a:r>
          </a:p>
          <a:p>
            <a:pPr marL="457200" indent="-457200">
              <a:lnSpc>
                <a:spcPct val="150000"/>
              </a:lnSpc>
              <a:buFont typeface="+mj-ea"/>
              <a:buAutoNum type="circleNumDbPlain"/>
            </a:pPr>
            <a:r>
              <a:rPr lang="zh-CN" altLang="en-US" sz="2000" dirty="0">
                <a:solidFill>
                  <a:schemeClr val="tx1">
                    <a:lumMod val="85000"/>
                    <a:lumOff val="15000"/>
                  </a:schemeClr>
                </a:solidFill>
                <a:latin typeface="微软雅黑" pitchFamily="34" charset="-122"/>
                <a:ea typeface="微软雅黑" pitchFamily="34" charset="-122"/>
              </a:rPr>
              <a:t>远程调用通常比本地调用</a:t>
            </a:r>
            <a:r>
              <a:rPr lang="zh-CN" altLang="en-US" sz="2000" b="1" dirty="0">
                <a:solidFill>
                  <a:schemeClr val="tx1">
                    <a:lumMod val="85000"/>
                    <a:lumOff val="15000"/>
                  </a:schemeClr>
                </a:solidFill>
                <a:latin typeface="微软雅黑" pitchFamily="34" charset="-122"/>
                <a:ea typeface="微软雅黑" pitchFamily="34" charset="-122"/>
              </a:rPr>
              <a:t>慢几个数量级</a:t>
            </a:r>
            <a:r>
              <a:rPr lang="zh-CN" altLang="en-US" sz="2000" dirty="0">
                <a:solidFill>
                  <a:schemeClr val="tx1">
                    <a:lumMod val="85000"/>
                    <a:lumOff val="15000"/>
                  </a:schemeClr>
                </a:solidFill>
                <a:latin typeface="微软雅黑" pitchFamily="34" charset="-122"/>
                <a:ea typeface="微软雅黑" pitchFamily="34" charset="-122"/>
              </a:rPr>
              <a:t>，并且可靠性（相对本地调用）较差。所以实际使用需要严格区分他们。</a:t>
            </a: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1.</a:t>
            </a:r>
            <a:r>
              <a:rPr lang="zh-CN" altLang="en-US" sz="3200" b="1" dirty="0">
                <a:latin typeface="Microsoft YaHei" panose="020B0503020204020204" pitchFamily="34" charset="-122"/>
                <a:ea typeface="Microsoft YaHei" panose="020B0503020204020204" pitchFamily="34" charset="-122"/>
              </a:rPr>
              <a:t> 基础篇</a:t>
            </a:r>
          </a:p>
        </p:txBody>
      </p:sp>
      <p:sp>
        <p:nvSpPr>
          <p:cNvPr id="33" name="平行四边形 32">
            <a:extLst>
              <a:ext uri="{FF2B5EF4-FFF2-40B4-BE49-F238E27FC236}">
                <a16:creationId xmlns:a16="http://schemas.microsoft.com/office/drawing/2014/main" id="{85A46389-ED1A-F047-81F7-B02B63559D72}"/>
              </a:ext>
            </a:extLst>
          </p:cNvPr>
          <p:cNvSpPr/>
          <p:nvPr/>
        </p:nvSpPr>
        <p:spPr>
          <a:xfrm>
            <a:off x="36337" y="895996"/>
            <a:ext cx="2829526"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1.1</a:t>
            </a:r>
            <a:r>
              <a:rPr kumimoji="1" lang="zh-CN" altLang="en-US" sz="2400" b="1" dirty="0"/>
              <a:t> 基本概念</a:t>
            </a:r>
            <a:r>
              <a:rPr kumimoji="1" lang="en-US" altLang="zh-CN" sz="2400" b="1" dirty="0"/>
              <a:t>(</a:t>
            </a:r>
            <a:r>
              <a:rPr kumimoji="1" lang="zh-CN" altLang="en-US" sz="2400" b="1" dirty="0"/>
              <a:t>续</a:t>
            </a:r>
            <a:r>
              <a:rPr kumimoji="1" lang="en-US" altLang="zh-CN" sz="2400" b="1" dirty="0"/>
              <a:t>)</a:t>
            </a:r>
            <a:endParaRPr kumimoji="1" lang="zh-CN" altLang="en-US" sz="2400" b="1" dirty="0"/>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Tree>
    <p:extLst>
      <p:ext uri="{BB962C8B-B14F-4D97-AF65-F5344CB8AC3E}">
        <p14:creationId xmlns:p14="http://schemas.microsoft.com/office/powerpoint/2010/main" val="31602509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827049" y="1844573"/>
            <a:ext cx="10537902" cy="4608377"/>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1) </a:t>
            </a:r>
            <a:r>
              <a:rPr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为什么需要 </a:t>
            </a:r>
            <a:r>
              <a:rPr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RPC</a:t>
            </a:r>
            <a:r>
              <a:rPr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50000"/>
              </a:lnSpc>
            </a:pP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应用开发的需求驱动</a:t>
            </a:r>
            <a:endParaRPr lang="en-US" altLang="zh-CN" dirty="0">
              <a:latin typeface="Microsoft YaHei" panose="020B0503020204020204" pitchFamily="34" charset="-122"/>
              <a:ea typeface="Microsoft YaHei" panose="020B0503020204020204" pitchFamily="34" charset="-122"/>
            </a:endParaRPr>
          </a:p>
          <a:p>
            <a:pPr marL="914400" lvl="1" indent="-457200">
              <a:lnSpc>
                <a:spcPct val="150000"/>
              </a:lnSpc>
              <a:buFont typeface="+mj-ea"/>
              <a:buAutoNum type="circleNumDbPlain"/>
            </a:pPr>
            <a:r>
              <a:rPr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简单应用，单机系统即可；</a:t>
            </a:r>
          </a:p>
          <a:p>
            <a:pPr marL="914400" lvl="1" indent="-457200">
              <a:lnSpc>
                <a:spcPct val="150000"/>
              </a:lnSpc>
              <a:buFont typeface="+mj-ea"/>
              <a:buAutoNum type="circleNumDbPlain"/>
            </a:pPr>
            <a:r>
              <a:rPr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系统访问量增大、业务增多。可以将业务拆分成几个互不关联的应用，部署在各自机器上，此时不涉及交互；</a:t>
            </a:r>
          </a:p>
          <a:p>
            <a:pPr marL="914400" lvl="1" indent="-457200">
              <a:lnSpc>
                <a:spcPct val="150000"/>
              </a:lnSpc>
              <a:buFont typeface="+mj-ea"/>
              <a:buAutoNum type="circleNumDbPlain"/>
            </a:pPr>
            <a:r>
              <a:rPr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当业务越来越多、越来越复杂时，有些功能已经不能简单划分开来。此时，可以将公共业务逻辑抽离出来，组成独立的服务</a:t>
            </a:r>
            <a:r>
              <a:rPr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Service</a:t>
            </a:r>
            <a:r>
              <a:rPr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应用 。而原有的、新增的应用都可以与那些独立的服务应用交互，从而完成完整的业务功能。</a:t>
            </a:r>
            <a:endParaRPr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lvl="1">
              <a:lnSpc>
                <a:spcPct val="150000"/>
              </a:lnSpc>
            </a:pPr>
            <a:endParaRPr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lvl="1">
              <a:lnSpc>
                <a:spcPct val="150000"/>
              </a:lnSpc>
            </a:pPr>
            <a:r>
              <a:rPr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RPC</a:t>
            </a:r>
            <a:r>
              <a:rPr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广泛应用于微服务架构中。</a:t>
            </a:r>
            <a:endParaRPr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1.</a:t>
            </a:r>
            <a:r>
              <a:rPr lang="zh-CN" altLang="en-US" sz="3200" b="1" dirty="0">
                <a:latin typeface="Microsoft YaHei" panose="020B0503020204020204" pitchFamily="34" charset="-122"/>
                <a:ea typeface="Microsoft YaHei" panose="020B0503020204020204" pitchFamily="34" charset="-122"/>
              </a:rPr>
              <a:t> 基础篇</a:t>
            </a:r>
          </a:p>
        </p:txBody>
      </p:sp>
      <p:sp>
        <p:nvSpPr>
          <p:cNvPr id="33" name="平行四边形 32">
            <a:extLst>
              <a:ext uri="{FF2B5EF4-FFF2-40B4-BE49-F238E27FC236}">
                <a16:creationId xmlns:a16="http://schemas.microsoft.com/office/drawing/2014/main" id="{85A46389-ED1A-F047-81F7-B02B63559D72}"/>
              </a:ext>
            </a:extLst>
          </p:cNvPr>
          <p:cNvSpPr/>
          <p:nvPr/>
        </p:nvSpPr>
        <p:spPr>
          <a:xfrm>
            <a:off x="36337" y="895996"/>
            <a:ext cx="2397632"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1.2</a:t>
            </a:r>
            <a:r>
              <a:rPr kumimoji="1" lang="zh-CN" altLang="en-US" sz="2400" b="1" dirty="0"/>
              <a:t> 出现背景</a:t>
            </a: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Tree>
    <p:extLst>
      <p:ext uri="{BB962C8B-B14F-4D97-AF65-F5344CB8AC3E}">
        <p14:creationId xmlns:p14="http://schemas.microsoft.com/office/powerpoint/2010/main" val="17254456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827049" y="1844573"/>
            <a:ext cx="10537902" cy="4192879"/>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2) RPC</a:t>
            </a:r>
            <a:r>
              <a:rPr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的起源</a:t>
            </a:r>
            <a:endParaRPr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50000"/>
              </a:lnSpc>
            </a:pPr>
            <a:r>
              <a:rPr lang="en-US" altLang="zh-CN" sz="2000" dirty="0">
                <a:latin typeface="Microsoft YaHei" panose="020B0503020204020204" pitchFamily="34" charset="-122"/>
                <a:ea typeface="Microsoft YaHei" panose="020B0503020204020204" pitchFamily="34" charset="-122"/>
              </a:rPr>
              <a:t>	RPC </a:t>
            </a:r>
            <a:r>
              <a:rPr lang="zh-CN" altLang="en-US" sz="2000" dirty="0">
                <a:latin typeface="Microsoft YaHei" panose="020B0503020204020204" pitchFamily="34" charset="-122"/>
                <a:ea typeface="Microsoft YaHei" panose="020B0503020204020204" pitchFamily="34" charset="-122"/>
              </a:rPr>
              <a:t>在上世纪 </a:t>
            </a:r>
            <a:r>
              <a:rPr lang="en-US" altLang="zh-CN" sz="2000" dirty="0">
                <a:latin typeface="Microsoft YaHei" panose="020B0503020204020204" pitchFamily="34" charset="-122"/>
                <a:ea typeface="Microsoft YaHei" panose="020B0503020204020204" pitchFamily="34" charset="-122"/>
              </a:rPr>
              <a:t>80 </a:t>
            </a:r>
            <a:r>
              <a:rPr lang="zh-CN" altLang="en-US" sz="2000" dirty="0">
                <a:latin typeface="Microsoft YaHei" panose="020B0503020204020204" pitchFamily="34" charset="-122"/>
                <a:ea typeface="Microsoft YaHei" panose="020B0503020204020204" pitchFamily="34" charset="-122"/>
              </a:rPr>
              <a:t>年代由 </a:t>
            </a:r>
            <a:r>
              <a:rPr lang="en-US" altLang="zh-CN" sz="2000" dirty="0">
                <a:latin typeface="Microsoft YaHei" panose="020B0503020204020204" pitchFamily="34" charset="-122"/>
                <a:ea typeface="Microsoft YaHei" panose="020B0503020204020204" pitchFamily="34" charset="-122"/>
              </a:rPr>
              <a:t>Bruce Jay Nelson</a:t>
            </a:r>
            <a:r>
              <a:rPr lang="zh-CN" altLang="en-US" sz="2000" dirty="0">
                <a:latin typeface="Microsoft YaHei" panose="020B0503020204020204" pitchFamily="34" charset="-122"/>
                <a:ea typeface="Microsoft YaHei" panose="020B0503020204020204" pitchFamily="34" charset="-122"/>
              </a:rPr>
              <a:t>的一篇论文提出，开发 </a:t>
            </a:r>
            <a:r>
              <a:rPr lang="en-US" altLang="zh-CN" sz="2000" dirty="0">
                <a:latin typeface="Microsoft YaHei" panose="020B0503020204020204" pitchFamily="34" charset="-122"/>
                <a:ea typeface="Microsoft YaHei" panose="020B0503020204020204" pitchFamily="34" charset="-122"/>
              </a:rPr>
              <a:t>RPC </a:t>
            </a:r>
            <a:r>
              <a:rPr lang="zh-CN" altLang="en-US" sz="2000" dirty="0">
                <a:latin typeface="Microsoft YaHei" panose="020B0503020204020204" pitchFamily="34" charset="-122"/>
                <a:ea typeface="Microsoft YaHei" panose="020B0503020204020204" pitchFamily="34" charset="-122"/>
              </a:rPr>
              <a:t>的动机主要有以下几点：</a:t>
            </a:r>
          </a:p>
          <a:p>
            <a:pPr marL="800100" lvl="1" indent="-342900">
              <a:lnSpc>
                <a:spcPct val="150000"/>
              </a:lnSpc>
              <a:buFont typeface="+mj-ea"/>
              <a:buAutoNum type="circleNumDbPlain"/>
            </a:pPr>
            <a:r>
              <a:rPr lang="zh-CN" altLang="en-US" sz="2000" dirty="0">
                <a:latin typeface="Microsoft YaHei" panose="020B0503020204020204" pitchFamily="34" charset="-122"/>
                <a:ea typeface="Microsoft YaHei" panose="020B0503020204020204" pitchFamily="34" charset="-122"/>
              </a:rPr>
              <a:t>简洁明了的语义</a:t>
            </a:r>
          </a:p>
          <a:p>
            <a:pPr marL="800100" lvl="1" indent="-342900">
              <a:lnSpc>
                <a:spcPct val="150000"/>
              </a:lnSpc>
              <a:buFont typeface="+mj-ea"/>
              <a:buAutoNum type="circleNumDbPlain"/>
            </a:pPr>
            <a:r>
              <a:rPr lang="zh-CN" altLang="en-US" sz="2000" dirty="0">
                <a:latin typeface="Microsoft YaHei" panose="020B0503020204020204" pitchFamily="34" charset="-122"/>
                <a:ea typeface="Microsoft YaHei" panose="020B0503020204020204" pitchFamily="34" charset="-122"/>
              </a:rPr>
              <a:t>效率</a:t>
            </a:r>
            <a:endParaRPr lang="en-US" altLang="zh-CN" sz="2000" dirty="0">
              <a:latin typeface="Microsoft YaHei" panose="020B0503020204020204" pitchFamily="34" charset="-122"/>
              <a:ea typeface="Microsoft YaHei" panose="020B0503020204020204" pitchFamily="34" charset="-122"/>
            </a:endParaRPr>
          </a:p>
          <a:p>
            <a:pPr marL="800100" lvl="1" indent="-342900">
              <a:lnSpc>
                <a:spcPct val="150000"/>
              </a:lnSpc>
              <a:buFont typeface="+mj-ea"/>
              <a:buAutoNum type="circleNumDbPlain"/>
            </a:pPr>
            <a:r>
              <a:rPr lang="zh-CN" altLang="en-US" sz="2000" dirty="0">
                <a:latin typeface="Microsoft YaHei" panose="020B0503020204020204" pitchFamily="34" charset="-122"/>
                <a:ea typeface="Microsoft YaHei" panose="020B0503020204020204" pitchFamily="34" charset="-122"/>
              </a:rPr>
              <a:t>通用性</a:t>
            </a:r>
            <a:endParaRPr lang="en-US" altLang="zh-CN" sz="2000" dirty="0">
              <a:latin typeface="Microsoft YaHei" panose="020B0503020204020204" pitchFamily="34" charset="-122"/>
              <a:ea typeface="Microsoft YaHei" panose="020B0503020204020204" pitchFamily="34" charset="-122"/>
            </a:endParaRPr>
          </a:p>
          <a:p>
            <a:pPr lvl="1">
              <a:lnSpc>
                <a:spcPct val="150000"/>
              </a:lnSpc>
            </a:pPr>
            <a:endParaRPr lang="zh-CN" altLang="en-US" sz="2000" dirty="0">
              <a:latin typeface="Microsoft YaHei" panose="020B0503020204020204" pitchFamily="34" charset="-122"/>
              <a:ea typeface="Microsoft YaHei" panose="020B0503020204020204" pitchFamily="34" charset="-122"/>
            </a:endParaRPr>
          </a:p>
          <a:p>
            <a:pPr>
              <a:lnSpc>
                <a:spcPct val="150000"/>
              </a:lnSpc>
            </a:pPr>
            <a:r>
              <a:rPr lang="zh-CN" altLang="en-US" sz="2000" dirty="0">
                <a:latin typeface="Microsoft YaHei" panose="020B0503020204020204" pitchFamily="34" charset="-122"/>
                <a:ea typeface="Microsoft YaHei" panose="020B0503020204020204" pitchFamily="34" charset="-122"/>
              </a:rPr>
              <a:t>简单来说，</a:t>
            </a:r>
            <a:r>
              <a:rPr lang="en-US" altLang="zh-CN" sz="2000" b="1" dirty="0">
                <a:latin typeface="Microsoft YaHei" panose="020B0503020204020204" pitchFamily="34" charset="-122"/>
                <a:ea typeface="Microsoft YaHei" panose="020B0503020204020204" pitchFamily="34" charset="-122"/>
              </a:rPr>
              <a:t>RPC </a:t>
            </a:r>
            <a:r>
              <a:rPr lang="zh-CN" altLang="en-US" sz="2000" b="1" dirty="0">
                <a:latin typeface="Microsoft YaHei" panose="020B0503020204020204" pitchFamily="34" charset="-122"/>
                <a:ea typeface="Microsoft YaHei" panose="020B0503020204020204" pitchFamily="34" charset="-122"/>
              </a:rPr>
              <a:t>的主要功能目标是让构建分布式计算（应用）更容易，在提供强大的远程调用能力时不损失本地调用的语义简洁性。</a:t>
            </a:r>
            <a:endParaRPr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1.</a:t>
            </a:r>
            <a:r>
              <a:rPr lang="zh-CN" altLang="en-US" sz="3200" b="1" dirty="0">
                <a:latin typeface="Microsoft YaHei" panose="020B0503020204020204" pitchFamily="34" charset="-122"/>
                <a:ea typeface="Microsoft YaHei" panose="020B0503020204020204" pitchFamily="34" charset="-122"/>
              </a:rPr>
              <a:t> 基础篇</a:t>
            </a:r>
          </a:p>
        </p:txBody>
      </p:sp>
      <p:sp>
        <p:nvSpPr>
          <p:cNvPr id="33" name="平行四边形 32">
            <a:extLst>
              <a:ext uri="{FF2B5EF4-FFF2-40B4-BE49-F238E27FC236}">
                <a16:creationId xmlns:a16="http://schemas.microsoft.com/office/drawing/2014/main" id="{85A46389-ED1A-F047-81F7-B02B63559D72}"/>
              </a:ext>
            </a:extLst>
          </p:cNvPr>
          <p:cNvSpPr/>
          <p:nvPr/>
        </p:nvSpPr>
        <p:spPr>
          <a:xfrm>
            <a:off x="36336" y="895996"/>
            <a:ext cx="2829527"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1.2</a:t>
            </a:r>
            <a:r>
              <a:rPr kumimoji="1" lang="zh-CN" altLang="en-US" sz="2400" b="1" dirty="0"/>
              <a:t> 出现背景</a:t>
            </a:r>
            <a:r>
              <a:rPr kumimoji="1" lang="en-US" altLang="zh-CN" sz="2400" b="1" dirty="0"/>
              <a:t>(</a:t>
            </a:r>
            <a:r>
              <a:rPr kumimoji="1" lang="zh-CN" altLang="en-US" sz="2400" b="1" dirty="0"/>
              <a:t>续</a:t>
            </a:r>
            <a:r>
              <a:rPr kumimoji="1" lang="en-US" altLang="zh-CN" sz="2400" b="1" dirty="0"/>
              <a:t>)</a:t>
            </a:r>
            <a:endParaRPr kumimoji="1" lang="zh-CN" altLang="en-US" sz="2400" b="1" dirty="0"/>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Tree>
    <p:extLst>
      <p:ext uri="{BB962C8B-B14F-4D97-AF65-F5344CB8AC3E}">
        <p14:creationId xmlns:p14="http://schemas.microsoft.com/office/powerpoint/2010/main" val="5400407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827049" y="1844573"/>
            <a:ext cx="10537902" cy="3269549"/>
          </a:xfrm>
          <a:prstGeom prst="rect">
            <a:avLst/>
          </a:prstGeom>
        </p:spPr>
        <p:txBody>
          <a:bodyPr wrap="square">
            <a:spAutoFit/>
          </a:bodyPr>
          <a:lstStyle/>
          <a:p>
            <a:pPr>
              <a:lnSpc>
                <a:spcPct val="150000"/>
              </a:lnSpc>
            </a:pPr>
            <a:r>
              <a:rPr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3) RPC</a:t>
            </a:r>
            <a:r>
              <a:rPr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rPr>
              <a:t>的设计目标</a:t>
            </a:r>
            <a:endParaRPr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50000"/>
              </a:lnSpc>
            </a:pPr>
            <a:r>
              <a:rPr lang="en-US" altLang="zh-CN" sz="2000" dirty="0">
                <a:latin typeface="Microsoft YaHei" panose="020B0503020204020204" pitchFamily="34" charset="-122"/>
                <a:ea typeface="Microsoft YaHei" panose="020B0503020204020204" pitchFamily="34" charset="-122"/>
              </a:rPr>
              <a:t>	Nelson </a:t>
            </a:r>
            <a:r>
              <a:rPr lang="zh-CN" altLang="en-US" sz="2000" dirty="0">
                <a:latin typeface="Microsoft YaHei" panose="020B0503020204020204" pitchFamily="34" charset="-122"/>
                <a:ea typeface="Microsoft YaHei" panose="020B0503020204020204" pitchFamily="34" charset="-122"/>
              </a:rPr>
              <a:t>的论文中提到了几点</a:t>
            </a:r>
            <a:r>
              <a:rPr lang="en-US" altLang="zh-CN" sz="2000" dirty="0">
                <a:latin typeface="Microsoft YaHei" panose="020B0503020204020204" pitchFamily="34" charset="-122"/>
                <a:ea typeface="Microsoft YaHei" panose="020B0503020204020204" pitchFamily="34" charset="-122"/>
              </a:rPr>
              <a:t>RPC</a:t>
            </a:r>
            <a:r>
              <a:rPr lang="zh-CN" altLang="en-US" sz="2000" dirty="0">
                <a:latin typeface="Microsoft YaHei" panose="020B0503020204020204" pitchFamily="34" charset="-122"/>
                <a:ea typeface="Microsoft YaHei" panose="020B0503020204020204" pitchFamily="34" charset="-122"/>
              </a:rPr>
              <a:t>框架需要达到的目标：</a:t>
            </a:r>
          </a:p>
          <a:p>
            <a:pPr marL="800100" lvl="1" indent="-342900">
              <a:lnSpc>
                <a:spcPct val="150000"/>
              </a:lnSpc>
              <a:buFont typeface="+mj-ea"/>
              <a:buAutoNum type="circleNumDbPlain"/>
            </a:pPr>
            <a:r>
              <a:rPr lang="zh-CN" altLang="en-US" sz="2000" dirty="0">
                <a:latin typeface="Microsoft YaHei" panose="020B0503020204020204" pitchFamily="34" charset="-122"/>
                <a:ea typeface="Microsoft YaHei" panose="020B0503020204020204" pitchFamily="34" charset="-122"/>
              </a:rPr>
              <a:t>简化分布式计算。开发人员不用关注任何通信细节，只用考虑分布式系统的核心问题：计时、各独立组件的故障和独立运行逻辑的划分。</a:t>
            </a:r>
          </a:p>
          <a:p>
            <a:pPr marL="800100" lvl="1" indent="-342900">
              <a:lnSpc>
                <a:spcPct val="150000"/>
              </a:lnSpc>
              <a:buFont typeface="+mj-ea"/>
              <a:buAutoNum type="circleNumDbPlain"/>
            </a:pPr>
            <a:r>
              <a:rPr lang="en-US" altLang="zh-CN" sz="2000" dirty="0">
                <a:latin typeface="Microsoft YaHei" panose="020B0503020204020204" pitchFamily="34" charset="-122"/>
                <a:ea typeface="Microsoft YaHei" panose="020B0503020204020204" pitchFamily="34" charset="-122"/>
              </a:rPr>
              <a:t>RPC</a:t>
            </a:r>
            <a:r>
              <a:rPr lang="zh-CN" altLang="en-US" sz="2000" dirty="0">
                <a:latin typeface="Microsoft YaHei" panose="020B0503020204020204" pitchFamily="34" charset="-122"/>
                <a:ea typeface="Microsoft YaHei" panose="020B0503020204020204" pitchFamily="34" charset="-122"/>
              </a:rPr>
              <a:t>通信更加高效。</a:t>
            </a:r>
          </a:p>
          <a:p>
            <a:pPr marL="800100" lvl="1" indent="-342900">
              <a:lnSpc>
                <a:spcPct val="150000"/>
              </a:lnSpc>
              <a:buFont typeface="+mj-ea"/>
              <a:buAutoNum type="circleNumDbPlain"/>
            </a:pPr>
            <a:r>
              <a:rPr lang="en-US" altLang="zh-CN" sz="2000" dirty="0">
                <a:latin typeface="Microsoft YaHei" panose="020B0503020204020204" pitchFamily="34" charset="-122"/>
                <a:ea typeface="Microsoft YaHei" panose="020B0503020204020204" pitchFamily="34" charset="-122"/>
              </a:rPr>
              <a:t>RPC</a:t>
            </a:r>
            <a:r>
              <a:rPr lang="zh-CN" altLang="en-US" sz="2000" dirty="0">
                <a:latin typeface="Microsoft YaHei" panose="020B0503020204020204" pitchFamily="34" charset="-122"/>
                <a:ea typeface="Microsoft YaHei" panose="020B0503020204020204" pitchFamily="34" charset="-122"/>
              </a:rPr>
              <a:t>提供的语义尽量强大。</a:t>
            </a:r>
          </a:p>
          <a:p>
            <a:pPr marL="800100" lvl="1" indent="-342900">
              <a:lnSpc>
                <a:spcPct val="150000"/>
              </a:lnSpc>
              <a:buFont typeface="+mj-ea"/>
              <a:buAutoNum type="circleNumDbPlain"/>
            </a:pPr>
            <a:r>
              <a:rPr lang="en-US" altLang="zh-CN" sz="2000" dirty="0">
                <a:latin typeface="Microsoft YaHei" panose="020B0503020204020204" pitchFamily="34" charset="-122"/>
                <a:ea typeface="Microsoft YaHei" panose="020B0503020204020204" pitchFamily="34" charset="-122"/>
              </a:rPr>
              <a:t>RPC</a:t>
            </a:r>
            <a:r>
              <a:rPr lang="zh-CN" altLang="en-US" sz="2000" dirty="0">
                <a:latin typeface="Microsoft YaHei" panose="020B0503020204020204" pitchFamily="34" charset="-122"/>
                <a:ea typeface="Microsoft YaHei" panose="020B0503020204020204" pitchFamily="34" charset="-122"/>
              </a:rPr>
              <a:t>的安全通信。</a:t>
            </a: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1.</a:t>
            </a:r>
            <a:r>
              <a:rPr lang="zh-CN" altLang="en-US" sz="3200" b="1" dirty="0">
                <a:latin typeface="Microsoft YaHei" panose="020B0503020204020204" pitchFamily="34" charset="-122"/>
                <a:ea typeface="Microsoft YaHei" panose="020B0503020204020204" pitchFamily="34" charset="-122"/>
              </a:rPr>
              <a:t> 基础篇</a:t>
            </a:r>
          </a:p>
        </p:txBody>
      </p:sp>
      <p:sp>
        <p:nvSpPr>
          <p:cNvPr id="33" name="平行四边形 32">
            <a:extLst>
              <a:ext uri="{FF2B5EF4-FFF2-40B4-BE49-F238E27FC236}">
                <a16:creationId xmlns:a16="http://schemas.microsoft.com/office/drawing/2014/main" id="{85A46389-ED1A-F047-81F7-B02B63559D72}"/>
              </a:ext>
            </a:extLst>
          </p:cNvPr>
          <p:cNvSpPr/>
          <p:nvPr/>
        </p:nvSpPr>
        <p:spPr>
          <a:xfrm>
            <a:off x="36336" y="895996"/>
            <a:ext cx="2829527"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1.2</a:t>
            </a:r>
            <a:r>
              <a:rPr kumimoji="1" lang="zh-CN" altLang="en-US" sz="2400" b="1" dirty="0"/>
              <a:t> 出现背景</a:t>
            </a:r>
            <a:r>
              <a:rPr kumimoji="1" lang="en-US" altLang="zh-CN" sz="2400" b="1" dirty="0"/>
              <a:t>(</a:t>
            </a:r>
            <a:r>
              <a:rPr kumimoji="1" lang="zh-CN" altLang="en-US" sz="2400" b="1" dirty="0"/>
              <a:t>续</a:t>
            </a:r>
            <a:r>
              <a:rPr kumimoji="1" lang="en-US" altLang="zh-CN" sz="2400" b="1" dirty="0"/>
              <a:t>)</a:t>
            </a:r>
            <a:endParaRPr kumimoji="1" lang="zh-CN" altLang="en-US" sz="2400" b="1" dirty="0"/>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spTree>
    <p:extLst>
      <p:ext uri="{BB962C8B-B14F-4D97-AF65-F5344CB8AC3E}">
        <p14:creationId xmlns:p14="http://schemas.microsoft.com/office/powerpoint/2010/main" val="34415081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15720BC8-CB08-4B8B-B45D-01D5050F2C6B}"/>
              </a:ext>
            </a:extLst>
          </p:cNvPr>
          <p:cNvSpPr/>
          <p:nvPr/>
        </p:nvSpPr>
        <p:spPr>
          <a:xfrm>
            <a:off x="10442104" y="6357256"/>
            <a:ext cx="3860800" cy="217715"/>
          </a:xfrm>
          <a:prstGeom prst="parallelogram">
            <a:avLst/>
          </a:prstGeom>
          <a:solidFill>
            <a:srgbClr val="30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5A594F63-57AB-485F-A8A4-A4C8403C215B}"/>
              </a:ext>
            </a:extLst>
          </p:cNvPr>
          <p:cNvSpPr/>
          <p:nvPr/>
        </p:nvSpPr>
        <p:spPr>
          <a:xfrm>
            <a:off x="11298447" y="6132544"/>
            <a:ext cx="2826655" cy="159398"/>
          </a:xfrm>
          <a:prstGeom prst="parallelogram">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47F576A-C293-464C-AFD4-8200DCF01870}"/>
              </a:ext>
            </a:extLst>
          </p:cNvPr>
          <p:cNvSpPr/>
          <p:nvPr/>
        </p:nvSpPr>
        <p:spPr>
          <a:xfrm>
            <a:off x="827049" y="1631097"/>
            <a:ext cx="10537902" cy="2305568"/>
          </a:xfrm>
          <a:prstGeom prst="rect">
            <a:avLst/>
          </a:prstGeom>
        </p:spPr>
        <p:txBody>
          <a:bodyPr wrap="square">
            <a:spAutoFit/>
          </a:bodyPr>
          <a:lstStyle/>
          <a:p>
            <a:pPr>
              <a:lnSpc>
                <a:spcPct val="150000"/>
              </a:lnSpc>
            </a:pPr>
            <a:r>
              <a:rPr lang="en" altLang="zh-CN" sz="1600" dirty="0">
                <a:latin typeface="Microsoft YaHei" panose="020B0503020204020204" pitchFamily="34" charset="-122"/>
                <a:ea typeface="Microsoft YaHei" panose="020B0503020204020204" pitchFamily="34" charset="-122"/>
              </a:rPr>
              <a:t>Nelson </a:t>
            </a:r>
            <a:r>
              <a:rPr lang="zh-CN" altLang="en-US" sz="1600" dirty="0">
                <a:latin typeface="Microsoft YaHei" panose="020B0503020204020204" pitchFamily="34" charset="-122"/>
                <a:ea typeface="Microsoft YaHei" panose="020B0503020204020204" pitchFamily="34" charset="-122"/>
              </a:rPr>
              <a:t>的论文中指出实现 </a:t>
            </a:r>
            <a:r>
              <a:rPr lang="en" altLang="zh-CN" sz="1600" dirty="0">
                <a:latin typeface="Microsoft YaHei" panose="020B0503020204020204" pitchFamily="34" charset="-122"/>
                <a:ea typeface="Microsoft YaHei" panose="020B0503020204020204" pitchFamily="34" charset="-122"/>
              </a:rPr>
              <a:t>RPC </a:t>
            </a:r>
            <a:r>
              <a:rPr lang="zh-CN" altLang="en-US" sz="1600" dirty="0">
                <a:latin typeface="Microsoft YaHei" panose="020B0503020204020204" pitchFamily="34" charset="-122"/>
                <a:ea typeface="Microsoft YaHei" panose="020B0503020204020204" pitchFamily="34" charset="-122"/>
              </a:rPr>
              <a:t>的程序包括 </a:t>
            </a:r>
            <a:r>
              <a:rPr lang="en-US" altLang="zh-CN" sz="1600" dirty="0">
                <a:latin typeface="Microsoft YaHei" panose="020B0503020204020204" pitchFamily="34" charset="-122"/>
                <a:ea typeface="Microsoft YaHei" panose="020B0503020204020204" pitchFamily="34" charset="-122"/>
              </a:rPr>
              <a:t>5 </a:t>
            </a:r>
            <a:r>
              <a:rPr lang="zh-CN" altLang="en-US" sz="1600" dirty="0">
                <a:latin typeface="Microsoft YaHei" panose="020B0503020204020204" pitchFamily="34" charset="-122"/>
                <a:ea typeface="Microsoft YaHei" panose="020B0503020204020204" pitchFamily="34" charset="-122"/>
              </a:rPr>
              <a:t>个部分：</a:t>
            </a:r>
            <a:endParaRPr lang="en-US" altLang="zh-CN" sz="1600" dirty="0">
              <a:latin typeface="Microsoft YaHei" panose="020B0503020204020204" pitchFamily="34" charset="-122"/>
              <a:ea typeface="Microsoft YaHei" panose="020B0503020204020204" pitchFamily="34" charset="-122"/>
            </a:endParaRPr>
          </a:p>
          <a:p>
            <a:pPr marL="285750" indent="-285750">
              <a:lnSpc>
                <a:spcPct val="150000"/>
              </a:lnSpc>
              <a:buFont typeface="Wingdings" pitchFamily="2" charset="2"/>
              <a:buChar char="l"/>
            </a:pPr>
            <a:r>
              <a:rPr lang="en" altLang="zh-CN" sz="1600" dirty="0">
                <a:latin typeface="Microsoft YaHei" panose="020B0503020204020204" pitchFamily="34" charset="-122"/>
                <a:ea typeface="Microsoft YaHei" panose="020B0503020204020204" pitchFamily="34" charset="-122"/>
              </a:rPr>
              <a:t>User</a:t>
            </a:r>
          </a:p>
          <a:p>
            <a:pPr marL="285750" indent="-285750">
              <a:lnSpc>
                <a:spcPct val="150000"/>
              </a:lnSpc>
              <a:buFont typeface="Wingdings" pitchFamily="2" charset="2"/>
              <a:buChar char="l"/>
            </a:pPr>
            <a:r>
              <a:rPr lang="en" altLang="zh-CN" sz="1600" dirty="0">
                <a:latin typeface="Microsoft YaHei" panose="020B0503020204020204" pitchFamily="34" charset="-122"/>
                <a:ea typeface="Microsoft YaHei" panose="020B0503020204020204" pitchFamily="34" charset="-122"/>
              </a:rPr>
              <a:t>User-stub</a:t>
            </a:r>
          </a:p>
          <a:p>
            <a:pPr marL="285750" indent="-285750">
              <a:lnSpc>
                <a:spcPct val="150000"/>
              </a:lnSpc>
              <a:buFont typeface="Wingdings" pitchFamily="2" charset="2"/>
              <a:buChar char="l"/>
            </a:pPr>
            <a:r>
              <a:rPr lang="en" altLang="zh-CN" sz="1600" dirty="0" err="1">
                <a:latin typeface="Microsoft YaHei" panose="020B0503020204020204" pitchFamily="34" charset="-122"/>
                <a:ea typeface="Microsoft YaHei" panose="020B0503020204020204" pitchFamily="34" charset="-122"/>
              </a:rPr>
              <a:t>RPCRuntime</a:t>
            </a:r>
            <a:endParaRPr lang="en" altLang="zh-CN" sz="1600" dirty="0">
              <a:latin typeface="Microsoft YaHei" panose="020B0503020204020204" pitchFamily="34" charset="-122"/>
              <a:ea typeface="Microsoft YaHei" panose="020B0503020204020204" pitchFamily="34" charset="-122"/>
            </a:endParaRPr>
          </a:p>
          <a:p>
            <a:pPr marL="285750" indent="-285750">
              <a:lnSpc>
                <a:spcPct val="150000"/>
              </a:lnSpc>
              <a:buFont typeface="Wingdings" pitchFamily="2" charset="2"/>
              <a:buChar char="l"/>
            </a:pPr>
            <a:r>
              <a:rPr lang="en" altLang="zh-CN" sz="1600" dirty="0">
                <a:latin typeface="Microsoft YaHei" panose="020B0503020204020204" pitchFamily="34" charset="-122"/>
                <a:ea typeface="Microsoft YaHei" panose="020B0503020204020204" pitchFamily="34" charset="-122"/>
              </a:rPr>
              <a:t>Server-stub</a:t>
            </a:r>
          </a:p>
          <a:p>
            <a:pPr marL="285750" indent="-285750">
              <a:lnSpc>
                <a:spcPct val="150000"/>
              </a:lnSpc>
              <a:buFont typeface="Wingdings" pitchFamily="2" charset="2"/>
              <a:buChar char="l"/>
            </a:pPr>
            <a:r>
              <a:rPr lang="en" altLang="zh-CN" sz="1600" dirty="0">
                <a:latin typeface="Microsoft YaHei" panose="020B0503020204020204" pitchFamily="34" charset="-122"/>
                <a:ea typeface="Microsoft YaHei" panose="020B0503020204020204" pitchFamily="34" charset="-122"/>
              </a:rPr>
              <a:t>Server</a:t>
            </a:r>
            <a:endParaRPr lang="zh-CN" altLang="en-US" sz="1600" dirty="0">
              <a:latin typeface="Microsoft YaHei" panose="020B0503020204020204" pitchFamily="34" charset="-122"/>
              <a:ea typeface="Microsoft YaHei" panose="020B0503020204020204" pitchFamily="34" charset="-122"/>
            </a:endParaRPr>
          </a:p>
        </p:txBody>
      </p:sp>
      <p:sp>
        <p:nvSpPr>
          <p:cNvPr id="32" name="矩形 31">
            <a:extLst>
              <a:ext uri="{FF2B5EF4-FFF2-40B4-BE49-F238E27FC236}">
                <a16:creationId xmlns:a16="http://schemas.microsoft.com/office/drawing/2014/main" id="{E4E8E597-9E32-594E-A556-607E15D0F8E7}"/>
              </a:ext>
            </a:extLst>
          </p:cNvPr>
          <p:cNvSpPr/>
          <p:nvPr/>
        </p:nvSpPr>
        <p:spPr>
          <a:xfrm>
            <a:off x="1" y="-654"/>
            <a:ext cx="12192000" cy="779895"/>
          </a:xfrm>
          <a:prstGeom prst="rect">
            <a:avLst/>
          </a:prstGeom>
          <a:solidFill>
            <a:srgbClr val="3C5F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latin typeface="Microsoft YaHei" panose="020B0503020204020204" pitchFamily="34" charset="-122"/>
                <a:ea typeface="Microsoft YaHei" panose="020B0503020204020204" pitchFamily="34" charset="-122"/>
              </a:rPr>
              <a:t>1.</a:t>
            </a:r>
            <a:r>
              <a:rPr lang="zh-CN" altLang="en-US" sz="3200" b="1" dirty="0">
                <a:latin typeface="Microsoft YaHei" panose="020B0503020204020204" pitchFamily="34" charset="-122"/>
                <a:ea typeface="Microsoft YaHei" panose="020B0503020204020204" pitchFamily="34" charset="-122"/>
              </a:rPr>
              <a:t> 基础篇</a:t>
            </a:r>
          </a:p>
        </p:txBody>
      </p:sp>
      <p:sp>
        <p:nvSpPr>
          <p:cNvPr id="33" name="平行四边形 32">
            <a:extLst>
              <a:ext uri="{FF2B5EF4-FFF2-40B4-BE49-F238E27FC236}">
                <a16:creationId xmlns:a16="http://schemas.microsoft.com/office/drawing/2014/main" id="{85A46389-ED1A-F047-81F7-B02B63559D72}"/>
              </a:ext>
            </a:extLst>
          </p:cNvPr>
          <p:cNvSpPr/>
          <p:nvPr/>
        </p:nvSpPr>
        <p:spPr>
          <a:xfrm>
            <a:off x="36337" y="895996"/>
            <a:ext cx="2227362" cy="452117"/>
          </a:xfrm>
          <a:prstGeom prst="parallelogram">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2400" b="1" dirty="0"/>
              <a:t>1.3</a:t>
            </a:r>
            <a:r>
              <a:rPr kumimoji="1" lang="zh-CN" altLang="en-US" sz="2400" b="1" dirty="0"/>
              <a:t> </a:t>
            </a:r>
            <a:r>
              <a:rPr kumimoji="1" lang="en-US" altLang="zh-CN" sz="2400" b="1" dirty="0"/>
              <a:t>RPC</a:t>
            </a:r>
            <a:r>
              <a:rPr kumimoji="1" lang="zh-CN" altLang="en-US" sz="2400" b="1" dirty="0"/>
              <a:t>结构</a:t>
            </a:r>
          </a:p>
        </p:txBody>
      </p:sp>
      <p:sp>
        <p:nvSpPr>
          <p:cNvPr id="36" name="文本框 35">
            <a:extLst>
              <a:ext uri="{FF2B5EF4-FFF2-40B4-BE49-F238E27FC236}">
                <a16:creationId xmlns:a16="http://schemas.microsoft.com/office/drawing/2014/main" id="{AC20E76E-6EB2-524E-8AAB-884B2A5DDF86}"/>
              </a:ext>
            </a:extLst>
          </p:cNvPr>
          <p:cNvSpPr txBox="1"/>
          <p:nvPr/>
        </p:nvSpPr>
        <p:spPr>
          <a:xfrm>
            <a:off x="10239081" y="6503"/>
            <a:ext cx="1807952" cy="769441"/>
          </a:xfrm>
          <a:prstGeom prst="rect">
            <a:avLst/>
          </a:prstGeom>
          <a:noFill/>
        </p:spPr>
        <p:txBody>
          <a:bodyPr wrap="square" rtlCol="0">
            <a:spAutoFit/>
          </a:bodyPr>
          <a:lstStyle/>
          <a:p>
            <a:pPr algn="r"/>
            <a:r>
              <a:rPr kumimoji="1" lang="en-US" altLang="zh-CN" sz="4400" b="1" i="1" dirty="0">
                <a:solidFill>
                  <a:schemeClr val="accent6"/>
                </a:solidFill>
              </a:rPr>
              <a:t>RPC</a:t>
            </a:r>
            <a:endParaRPr kumimoji="1" lang="zh-CN" altLang="en-US" sz="4400" b="1" i="1" dirty="0">
              <a:solidFill>
                <a:schemeClr val="accent6"/>
              </a:solidFill>
            </a:endParaRPr>
          </a:p>
        </p:txBody>
      </p:sp>
      <p:pic>
        <p:nvPicPr>
          <p:cNvPr id="3" name="图片 2">
            <a:extLst>
              <a:ext uri="{FF2B5EF4-FFF2-40B4-BE49-F238E27FC236}">
                <a16:creationId xmlns:a16="http://schemas.microsoft.com/office/drawing/2014/main" id="{52D37765-9B6C-D643-B3C9-EEF5C9C227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517" y="4025466"/>
            <a:ext cx="11574966" cy="2549505"/>
          </a:xfrm>
          <a:prstGeom prst="rect">
            <a:avLst/>
          </a:prstGeom>
        </p:spPr>
      </p:pic>
    </p:spTree>
    <p:extLst>
      <p:ext uri="{BB962C8B-B14F-4D97-AF65-F5344CB8AC3E}">
        <p14:creationId xmlns:p14="http://schemas.microsoft.com/office/powerpoint/2010/main" val="423758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Theme">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1552</TotalTime>
  <Words>4071</Words>
  <Application>Microsoft Macintosh PowerPoint</Application>
  <PresentationFormat>宽屏</PresentationFormat>
  <Paragraphs>507</Paragraphs>
  <Slides>48</Slides>
  <Notes>48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48</vt:i4>
      </vt:variant>
    </vt:vector>
  </HeadingPairs>
  <TitlesOfParts>
    <vt:vector size="58" baseType="lpstr">
      <vt:lpstr>等线</vt:lpstr>
      <vt:lpstr>Microsoft YaHei</vt:lpstr>
      <vt:lpstr>Microsoft YaHei</vt:lpstr>
      <vt:lpstr>微软雅黑 Light</vt:lpstr>
      <vt:lpstr>Arial</vt:lpstr>
      <vt:lpstr>Calibri</vt:lpstr>
      <vt:lpstr>Helvetica</vt:lpstr>
      <vt:lpstr>Impact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钟 展和</cp:lastModifiedBy>
  <cp:revision>138</cp:revision>
  <dcterms:created xsi:type="dcterms:W3CDTF">2017-08-18T03:02:00Z</dcterms:created>
  <dcterms:modified xsi:type="dcterms:W3CDTF">2021-01-25T07:52:33Z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