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4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9" r:id="rId2"/>
    <p:sldId id="261" r:id="rId3"/>
    <p:sldId id="262" r:id="rId4"/>
    <p:sldId id="267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269" r:id="rId18"/>
    <p:sldId id="270" r:id="rId19"/>
    <p:sldId id="286" r:id="rId20"/>
    <p:sldId id="304" r:id="rId21"/>
    <p:sldId id="305" r:id="rId22"/>
    <p:sldId id="310" r:id="rId23"/>
    <p:sldId id="306" r:id="rId24"/>
    <p:sldId id="307" r:id="rId25"/>
    <p:sldId id="308" r:id="rId26"/>
    <p:sldId id="309" r:id="rId27"/>
    <p:sldId id="291" r:id="rId28"/>
    <p:sldId id="285" r:id="rId29"/>
  </p:sldIdLst>
  <p:sldSz cx="12188825" cy="6858000"/>
  <p:notesSz cx="6858000" cy="9144000"/>
  <p:defaultTextStyle>
    <a:defPPr>
      <a:defRPr lang="zh-CN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3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714" y="6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94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9BA49-E05A-448E-9A45-6F2A75550C64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4E995-A312-431A-8454-F646E2C07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5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88B9B-84F4-465C-A954-A77F3249A8B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FE4AC-9589-49DB-9027-493FF2FEF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6096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864571" y="1709361"/>
            <a:ext cx="9285649" cy="1137368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lIns="36000" tIns="288000" rIns="91436" bIns="180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8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壁纸销售系统的设计与实现</a:t>
            </a:r>
            <a:endParaRPr lang="en-US" altLang="zh-CN" sz="48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34339" y="4623135"/>
            <a:ext cx="1357313" cy="4000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190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endParaRPr lang="zh-HK" altLang="en-US" sz="1900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34339" y="5144629"/>
            <a:ext cx="1357313" cy="4000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190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endParaRPr lang="zh-HK" altLang="en-US" sz="1900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75108" y="4638495"/>
            <a:ext cx="1614489" cy="384719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900" spc="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李小龙</a:t>
            </a:r>
            <a:endParaRPr lang="zh-HK" altLang="en-US" sz="1900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475108" y="5159989"/>
            <a:ext cx="1614489" cy="384719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90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张炳</a:t>
            </a:r>
            <a:endParaRPr lang="zh-HK" altLang="en-US" sz="1900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92247" y="3175155"/>
            <a:ext cx="6114853" cy="52322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28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毕业答辩</a:t>
            </a:r>
            <a:endParaRPr lang="zh-HK" altLang="en-US" sz="28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4"/>
          <p:cNvGrpSpPr>
            <a:grpSpLocks noChangeAspect="1"/>
          </p:cNvGrpSpPr>
          <p:nvPr/>
        </p:nvGrpSpPr>
        <p:grpSpPr bwMode="auto">
          <a:xfrm rot="19764056">
            <a:off x="1131298" y="1046209"/>
            <a:ext cx="1424066" cy="1326299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22" y="1747301"/>
            <a:ext cx="8279429" cy="479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974599" y="818866"/>
            <a:ext cx="249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后台功能模块图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6035" y="723331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dirty="0" smtClean="0">
                <a:solidFill>
                  <a:schemeClr val="bg1"/>
                </a:solidFill>
              </a:rPr>
              <a:t>功能模块设计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71" y="129075"/>
            <a:ext cx="4918930" cy="659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816454" y="31799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流程图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49605" y="76427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dirty="0" smtClean="0">
                <a:solidFill>
                  <a:schemeClr val="bg1"/>
                </a:solidFill>
              </a:rPr>
              <a:t>总体设计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6035" y="430943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dirty="0" smtClean="0">
                <a:solidFill>
                  <a:schemeClr val="bg1"/>
                </a:solidFill>
              </a:rPr>
              <a:t>数据库设计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642" y="1184996"/>
            <a:ext cx="8496374" cy="458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044256" y="5999984"/>
            <a:ext cx="398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 dirty="0" smtClean="0">
                <a:solidFill>
                  <a:schemeClr val="bg1"/>
                </a:solidFill>
              </a:rPr>
              <a:t>图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825087" y="436732"/>
          <a:ext cx="8830098" cy="59827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87574"/>
                <a:gridCol w="1276863"/>
                <a:gridCol w="1299005"/>
                <a:gridCol w="1299005"/>
                <a:gridCol w="1189217"/>
                <a:gridCol w="1189217"/>
                <a:gridCol w="1189217"/>
              </a:tblGrid>
              <a:tr h="35100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长度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是否空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marL="68580" marR="68580" marT="0" marB="0"/>
                </a:tc>
              </a:tr>
              <a:tr h="35100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</a:t>
                      </a: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5100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username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5100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password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MD5</a:t>
                      </a: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加密</a:t>
                      </a:r>
                    </a:p>
                  </a:txBody>
                  <a:tcPr marL="68580" marR="68580" marT="0" marB="0"/>
                </a:tc>
              </a:tr>
              <a:tr h="35100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邮箱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email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5100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phone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5100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问题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question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5100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答案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answer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236116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角色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role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ts val="22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管理员</a:t>
                      </a:r>
                    </a:p>
                    <a:p>
                      <a:pPr marL="342900" lvl="0" indent="-342900" algn="ctr">
                        <a:lnSpc>
                          <a:spcPts val="22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</a:t>
                      </a:r>
                    </a:p>
                    <a:p>
                      <a:pPr marL="342900" lvl="0" indent="-342900" algn="ctr">
                        <a:lnSpc>
                          <a:spcPts val="22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商家</a:t>
                      </a:r>
                    </a:p>
                  </a:txBody>
                  <a:tcPr marL="68580" marR="68580" marT="0" marB="0"/>
                </a:tc>
              </a:tr>
              <a:tr h="35100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创建时间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creat_time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datetime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5644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更新时间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update_time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datetime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82639" y="2183643"/>
            <a:ext cx="750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endParaRPr lang="en-US" altLang="zh-CN" sz="3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户</a:t>
            </a:r>
            <a:endParaRPr lang="en-US" altLang="zh-CN" sz="3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411940" y="109314"/>
          <a:ext cx="8461611" cy="674802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29669"/>
                <a:gridCol w="1223578"/>
                <a:gridCol w="1244797"/>
                <a:gridCol w="1244797"/>
                <a:gridCol w="1139590"/>
                <a:gridCol w="1139590"/>
                <a:gridCol w="1139590"/>
              </a:tblGrid>
              <a:tr h="286471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长度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是否空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marL="68580" marR="68580" marT="0" marB="0"/>
                </a:tc>
              </a:tr>
              <a:tr h="286471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9775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分类</a:t>
                      </a: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category_id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9775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商品名称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9775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副标题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subtitle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9775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主图地址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main_image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500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9775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图片地址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sub_images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500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9775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商品详情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answer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500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86471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价格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price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Decimal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9775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库存数量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stock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859414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库存状态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status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ts val="22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在售</a:t>
                      </a:r>
                    </a:p>
                    <a:p>
                      <a:pPr marL="342900" lvl="0" indent="-342900" algn="ctr">
                        <a:lnSpc>
                          <a:spcPts val="22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下架</a:t>
                      </a:r>
                    </a:p>
                    <a:p>
                      <a:pPr marL="342900" lvl="0" indent="-342900" algn="ctr">
                        <a:lnSpc>
                          <a:spcPts val="22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删除</a:t>
                      </a:r>
                    </a:p>
                  </a:txBody>
                  <a:tcPr marL="68580" marR="68580" marT="0" marB="0"/>
                </a:tc>
              </a:tr>
              <a:tr h="549775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创建时间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creat_time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datetime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9775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更新时间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update_time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datetime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82639" y="2183643"/>
            <a:ext cx="750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商品</a:t>
            </a:r>
            <a:endParaRPr lang="en-US" altLang="zh-CN" sz="3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579427" y="104306"/>
          <a:ext cx="9471547" cy="668746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9466"/>
                <a:gridCol w="1403265"/>
                <a:gridCol w="1390400"/>
                <a:gridCol w="1387432"/>
                <a:gridCol w="1269668"/>
                <a:gridCol w="1269668"/>
                <a:gridCol w="1271648"/>
              </a:tblGrid>
              <a:tr h="322751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长度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是否空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marL="68580" marR="68580" marT="0" marB="0"/>
                </a:tc>
              </a:tr>
              <a:tr h="54694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订单子表</a:t>
                      </a: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22751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订单号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order_no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22751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</a:t>
                      </a: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user_id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694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</a:t>
                      </a: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product_id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95726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商品名称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product_name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95726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商品图片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product_image  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500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820415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商品单价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current_unit_price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Decimal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694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购买数量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quantity  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694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壁纸总价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total_price 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decimal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694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创建时间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creat_time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datetime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95557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更新时间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update_time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datetime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82639" y="2183643"/>
            <a:ext cx="7506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订单详情表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028164" y="1039882"/>
            <a:ext cx="4102767" cy="7571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Group 4"/>
          <p:cNvGrpSpPr>
            <a:grpSpLocks noChangeAspect="1"/>
          </p:cNvGrpSpPr>
          <p:nvPr/>
        </p:nvGrpSpPr>
        <p:grpSpPr bwMode="auto">
          <a:xfrm rot="19764056">
            <a:off x="351852" y="459062"/>
            <a:ext cx="1166268" cy="1086200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3976048" y="2944070"/>
            <a:ext cx="6813452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ts val="3600"/>
              </a:lnSpc>
              <a:spcAft>
                <a:spcPts val="600"/>
              </a:spcAft>
            </a:pPr>
            <a:r>
              <a:rPr lang="en-US" altLang="zh-CN" sz="2800" b="1" u="sng" kern="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u="sng" kern="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u="sng" kern="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前台页面</a:t>
            </a:r>
            <a:endParaRPr lang="en-US" altLang="zh-CN" sz="2800" b="1" u="sng" kern="1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304800" algn="just">
              <a:lnSpc>
                <a:spcPts val="3600"/>
              </a:lnSpc>
              <a:spcAft>
                <a:spcPts val="600"/>
              </a:spcAft>
            </a:pPr>
            <a:r>
              <a:rPr lang="en-US" altLang="zh-CN" sz="2800" kern="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kern="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、后台管理页面</a:t>
            </a:r>
            <a:endParaRPr lang="en-US" altLang="zh-CN" sz="2800" kern="1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429418" y="604884"/>
            <a:ext cx="2859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主页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27" y="847752"/>
            <a:ext cx="10563059" cy="5748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83758" y="343274"/>
            <a:ext cx="2859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商品</a:t>
            </a:r>
            <a:r>
              <a:rPr lang="zh-CN" altLang="en-US" sz="2800" dirty="0" smtClean="0">
                <a:solidFill>
                  <a:schemeClr val="bg1"/>
                </a:solidFill>
              </a:rPr>
              <a:t>分类页面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4" y="866494"/>
            <a:ext cx="10925258" cy="5577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58" y="343274"/>
            <a:ext cx="2859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产品详情页面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38" y="866494"/>
            <a:ext cx="11092661" cy="5577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3"/>
          <p:cNvCxnSpPr/>
          <p:nvPr/>
        </p:nvCxnSpPr>
        <p:spPr>
          <a:xfrm>
            <a:off x="4951492" y="1774567"/>
            <a:ext cx="0" cy="3386139"/>
          </a:xfrm>
          <a:prstGeom prst="line">
            <a:avLst/>
          </a:prstGeom>
          <a:ln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133812" y="1523579"/>
            <a:ext cx="4784397" cy="584773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一、选题依据，意义</a:t>
            </a:r>
            <a:endParaRPr lang="zh-HK" altLang="en-US" sz="3200" b="1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18"/>
          <p:cNvGrpSpPr/>
          <p:nvPr/>
        </p:nvGrpSpPr>
        <p:grpSpPr>
          <a:xfrm>
            <a:off x="1635920" y="2197036"/>
            <a:ext cx="1947861" cy="1940713"/>
            <a:chOff x="1709739" y="2636838"/>
            <a:chExt cx="1590160" cy="1584325"/>
          </a:xfrm>
          <a:solidFill>
            <a:srgbClr val="FFFFFF"/>
          </a:solidFill>
          <a:effectLst/>
        </p:grpSpPr>
        <p:sp>
          <p:nvSpPr>
            <p:cNvPr id="10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281115" y="4137747"/>
            <a:ext cx="2657474" cy="52322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2800" b="1" spc="300" dirty="0">
                <a:solidFill>
                  <a:srgbClr val="FFFFFF"/>
                </a:solidFill>
                <a:ea typeface="微软雅黑" panose="020B0503020204020204" pitchFamily="34" charset="-122"/>
              </a:rPr>
              <a:t>CONTENTS</a:t>
            </a:r>
            <a:endParaRPr lang="zh-HK" altLang="en-US" sz="2800" b="1" spc="3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33813" y="2359837"/>
            <a:ext cx="3712762" cy="584773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二、需求分析</a:t>
            </a:r>
            <a:endParaRPr lang="zh-HK" altLang="en-US" sz="3200" b="1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33813" y="3095613"/>
            <a:ext cx="3712762" cy="584773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三、项目设计</a:t>
            </a:r>
            <a:endParaRPr lang="zh-HK" altLang="en-US" sz="3200" b="1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33813" y="3890145"/>
            <a:ext cx="3712762" cy="584773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四、项目实现</a:t>
            </a:r>
            <a:endParaRPr lang="zh-HK" altLang="en-US" sz="3200" b="1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133813" y="4684677"/>
            <a:ext cx="3712762" cy="584773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五、致谢</a:t>
            </a:r>
            <a:endParaRPr lang="zh-HK" altLang="en-US" sz="3200" b="1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58" y="343274"/>
            <a:ext cx="2859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订单页面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79" y="1583140"/>
            <a:ext cx="11586770" cy="51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58" y="343274"/>
            <a:ext cx="2859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购物车页面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13" y="1043915"/>
            <a:ext cx="114395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028164" y="1039882"/>
            <a:ext cx="4102767" cy="7571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Group 4"/>
          <p:cNvGrpSpPr>
            <a:grpSpLocks noChangeAspect="1"/>
          </p:cNvGrpSpPr>
          <p:nvPr/>
        </p:nvGrpSpPr>
        <p:grpSpPr bwMode="auto">
          <a:xfrm rot="19764056">
            <a:off x="351852" y="459062"/>
            <a:ext cx="1166268" cy="1086200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3976048" y="2944070"/>
            <a:ext cx="6813452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ts val="3600"/>
              </a:lnSpc>
              <a:spcAft>
                <a:spcPts val="600"/>
              </a:spcAft>
            </a:pPr>
            <a:r>
              <a:rPr lang="en-US" altLang="zh-CN" sz="2800" kern="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kern="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kern="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前台页面</a:t>
            </a:r>
            <a:endParaRPr lang="en-US" altLang="zh-CN" sz="2800" kern="1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304800" algn="just">
              <a:lnSpc>
                <a:spcPts val="3600"/>
              </a:lnSpc>
              <a:spcAft>
                <a:spcPts val="600"/>
              </a:spcAft>
            </a:pPr>
            <a:r>
              <a:rPr lang="en-US" altLang="zh-CN" sz="2800" b="1" u="sng" kern="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u="sng" kern="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、后台管理页面</a:t>
            </a:r>
            <a:endParaRPr lang="en-US" altLang="zh-CN" sz="2800" b="1" u="sng" kern="1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693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58" y="343274"/>
            <a:ext cx="2859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购物车页面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4" y="1033462"/>
            <a:ext cx="101631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58" y="343274"/>
            <a:ext cx="2859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购物车页面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862" y="1219200"/>
            <a:ext cx="8801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58" y="343274"/>
            <a:ext cx="2859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购物车页面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8" y="1842448"/>
            <a:ext cx="11302564" cy="473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58" y="343274"/>
            <a:ext cx="2859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购物车页面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67" y="1337870"/>
            <a:ext cx="11470279" cy="490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028164" y="1039882"/>
            <a:ext cx="4102767" cy="7571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en-US" altLang="zh-CN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Group 4"/>
          <p:cNvGrpSpPr>
            <a:grpSpLocks noChangeAspect="1"/>
          </p:cNvGrpSpPr>
          <p:nvPr/>
        </p:nvGrpSpPr>
        <p:grpSpPr bwMode="auto">
          <a:xfrm rot="19764056">
            <a:off x="351852" y="459062"/>
            <a:ext cx="1166268" cy="1086200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3407484" y="2345788"/>
            <a:ext cx="609282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首先要感谢的是我的导师张炳老师，在论文的完成过程工作中，张老师用心地提出了意见和修改建议，监督了整篇论文的顺利完成。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其次要感谢论文评审过程中的三位评审老师，在你们的审阅和监督下，在你们的意见和建议之下，论文中的不足与问题才能更好地改进，更好地完成。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最后，感谢燕大！我，在这里成长。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489395" y="1709361"/>
            <a:ext cx="5214920" cy="12208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8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sp>
        <p:nvSpPr>
          <p:cNvPr id="20" name="矩形 19"/>
          <p:cNvSpPr/>
          <p:nvPr/>
        </p:nvSpPr>
        <p:spPr>
          <a:xfrm>
            <a:off x="3442399" y="4819083"/>
            <a:ext cx="1357313" cy="4000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19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endParaRPr lang="zh-HK" altLang="en-US" sz="1900" b="1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42399" y="5340577"/>
            <a:ext cx="1357313" cy="4000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19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endParaRPr lang="zh-HK" altLang="en-US" sz="1900" b="1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3168" y="4834443"/>
            <a:ext cx="1614489" cy="384719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9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李小龙</a:t>
            </a:r>
            <a:endParaRPr lang="zh-HK" altLang="en-US" sz="1900" b="1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83168" y="5355937"/>
            <a:ext cx="1614489" cy="384719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9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张炳</a:t>
            </a:r>
            <a:endParaRPr lang="zh-HK" altLang="en-US" sz="1900" b="1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4"/>
          <p:cNvGrpSpPr>
            <a:grpSpLocks noChangeAspect="1"/>
          </p:cNvGrpSpPr>
          <p:nvPr/>
        </p:nvGrpSpPr>
        <p:grpSpPr bwMode="auto">
          <a:xfrm rot="19764056">
            <a:off x="2665099" y="1046209"/>
            <a:ext cx="1424066" cy="1326299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5271" y="2083725"/>
            <a:ext cx="7648221" cy="1631214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中国目前壁纸销售主要以实体店为主，租金昂贵，装修价格昂贵，需要不断更新，效果显示少，分类繁琐，搜索速度慢，只能销售本地及周边地区，这些都严重影响了壁纸的销售。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1471" y="1295716"/>
            <a:ext cx="1439862" cy="2853089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HK" sz="13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endParaRPr lang="zh-HK" altLang="en-US" sz="13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67878" y="4487011"/>
            <a:ext cx="1439862" cy="221599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HK" sz="13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HK" altLang="en-US" sz="13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9547" y="4148805"/>
            <a:ext cx="5535252" cy="2308322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壁纸销售系统可以解决传统壁纸销售的痛点，零租金，消除装修的时间和金钱，不需要太多的职员，成本将下降，一个关键的类别查询，想要看看有什么比较方便，在线显示效果，效果明显，壁纸的销售范围更广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28164" y="1039882"/>
            <a:ext cx="5154272" cy="7571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选题依据、意义</a:t>
            </a:r>
            <a:endParaRPr lang="en-US" altLang="zh-CN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4"/>
          <p:cNvGrpSpPr>
            <a:grpSpLocks noChangeAspect="1"/>
          </p:cNvGrpSpPr>
          <p:nvPr/>
        </p:nvGrpSpPr>
        <p:grpSpPr bwMode="auto">
          <a:xfrm rot="19764056">
            <a:off x="351852" y="459062"/>
            <a:ext cx="1166268" cy="1086200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028164" y="1039882"/>
            <a:ext cx="4102767" cy="7571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Group 4"/>
          <p:cNvGrpSpPr>
            <a:grpSpLocks noChangeAspect="1"/>
          </p:cNvGrpSpPr>
          <p:nvPr/>
        </p:nvGrpSpPr>
        <p:grpSpPr bwMode="auto">
          <a:xfrm rot="19764056">
            <a:off x="351852" y="459062"/>
            <a:ext cx="1166268" cy="1086200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2665863" y="3053252"/>
            <a:ext cx="68134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ts val="3600"/>
              </a:lnSpc>
              <a:spcAft>
                <a:spcPts val="600"/>
              </a:spcAft>
            </a:pPr>
            <a:r>
              <a:rPr lang="zh-CN" altLang="zh-CN" sz="2800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网上购物与传统购物都有着很大的发展，网上特卖，专卖也越来越多</a:t>
            </a:r>
            <a:r>
              <a:rPr lang="zh-CN" altLang="zh-CN" sz="2800" kern="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800" kern="1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75579" y="953265"/>
          <a:ext cx="9115866" cy="512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8622"/>
                <a:gridCol w="3038622"/>
                <a:gridCol w="3038622"/>
              </a:tblGrid>
              <a:tr h="339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比较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店铺购买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网上特卖</a:t>
                      </a:r>
                    </a:p>
                  </a:txBody>
                  <a:tcPr marL="68580" marR="68580" marT="0" marB="0"/>
                </a:tc>
              </a:tr>
              <a:tr h="339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购物场所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实体店，或者商场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浏览器或者手机</a:t>
                      </a:r>
                    </a:p>
                  </a:txBody>
                  <a:tcPr marL="68580" marR="68580" marT="0" marB="0"/>
                </a:tc>
              </a:tr>
              <a:tr h="339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购物时间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花费大量时间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随时随地</a:t>
                      </a:r>
                    </a:p>
                  </a:txBody>
                  <a:tcPr marL="68580" marR="68580" marT="0" marB="0"/>
                </a:tc>
              </a:tr>
              <a:tr h="339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支付方式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现金或者刷卡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网上支付</a:t>
                      </a:r>
                    </a:p>
                  </a:txBody>
                  <a:tcPr marL="68580" marR="68580" marT="0" marB="0"/>
                </a:tc>
              </a:tr>
              <a:tr h="6794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支付安全性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现金安全，银行卡的密码安全性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基本上很安全</a:t>
                      </a:r>
                    </a:p>
                  </a:txBody>
                  <a:tcPr marL="68580" marR="68580" marT="0" marB="0"/>
                </a:tc>
              </a:tr>
              <a:tr h="6794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商品信息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很直观，但是商品之间难以比较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无法看到实例，只能看图片</a:t>
                      </a:r>
                    </a:p>
                  </a:txBody>
                  <a:tcPr marL="68580" marR="68580" marT="0" marB="0"/>
                </a:tc>
              </a:tr>
              <a:tr h="6794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产品价格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成本高所以价格相对较高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低廉很多</a:t>
                      </a:r>
                    </a:p>
                  </a:txBody>
                  <a:tcPr marL="68580" marR="68580" marT="0" marB="0"/>
                </a:tc>
              </a:tr>
              <a:tr h="1358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影像用户的主要因素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装修环境，有无大品牌，商品价格，售后环境，服务人员的素质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店铺页面的美观程度，商品的种类，数量，店铺的信誉度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753996" y="6308527"/>
            <a:ext cx="4005584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26365" algn="ctr">
              <a:lnSpc>
                <a:spcPts val="2200"/>
              </a:lnSpc>
              <a:spcBef>
                <a:spcPts val="780"/>
              </a:spcBef>
              <a:spcAft>
                <a:spcPts val="78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店铺购买与网上特卖比较表</a:t>
            </a:r>
            <a:endParaRPr lang="zh-CN" altLang="zh-CN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9672" y="2593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需求概述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1966" y="2922743"/>
            <a:ext cx="788385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ts val="2200"/>
              </a:lnSpc>
              <a:spcBef>
                <a:spcPts val="780"/>
              </a:spcBef>
              <a:spcAft>
                <a:spcPts val="780"/>
              </a:spcAft>
            </a:pPr>
            <a:r>
              <a:rPr lang="en-US" altLang="zh-CN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随时随地</a:t>
            </a: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可以使用，而且不需要培训就可以熟练掌握基本的购物流程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ts val="2200"/>
              </a:lnSpc>
              <a:spcBef>
                <a:spcPts val="780"/>
              </a:spcBef>
              <a:spcAft>
                <a:spcPts val="780"/>
              </a:spcAft>
            </a:pPr>
            <a:r>
              <a:rPr lang="en-US" altLang="zh-CN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界面</a:t>
            </a: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要简洁但不要简单，在应有功能尽有的基础上，美观，效率高，加载快。搜索功能要强大。</a:t>
            </a:r>
          </a:p>
          <a:p>
            <a:pPr indent="304800" algn="just">
              <a:lnSpc>
                <a:spcPts val="2200"/>
              </a:lnSpc>
              <a:spcBef>
                <a:spcPts val="780"/>
              </a:spcBef>
              <a:spcAft>
                <a:spcPts val="780"/>
              </a:spcAft>
            </a:pPr>
            <a:r>
              <a:rPr lang="en-US" altLang="zh-CN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安全性</a:t>
            </a: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能高，保障支付的安全性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ts val="2200"/>
              </a:lnSpc>
              <a:spcBef>
                <a:spcPts val="780"/>
              </a:spcBef>
              <a:spcAft>
                <a:spcPts val="780"/>
              </a:spcAft>
            </a:pPr>
            <a:r>
              <a:rPr lang="en-US" altLang="zh-CN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完善</a:t>
            </a: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客服的服务态度，保障售后服务的辅助性。</a:t>
            </a:r>
            <a:endParaRPr lang="zh-CN" altLang="zh-CN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4358" y="1342805"/>
            <a:ext cx="6092825" cy="65659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 algn="just">
              <a:lnSpc>
                <a:spcPts val="2200"/>
              </a:lnSpc>
              <a:spcBef>
                <a:spcPts val="780"/>
              </a:spcBef>
              <a:spcAft>
                <a:spcPts val="78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我们可以总结出消费者对于壁纸销售系统有如下要求：</a:t>
            </a:r>
            <a:endParaRPr lang="zh-CN" altLang="zh-CN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56096" y="1269242"/>
          <a:ext cx="8993875" cy="518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1517"/>
                <a:gridCol w="2339856"/>
                <a:gridCol w="5172502"/>
              </a:tblGrid>
              <a:tr h="291309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用户类别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特点和权限</a:t>
                      </a:r>
                    </a:p>
                  </a:txBody>
                  <a:tcPr marL="68580" marR="68580" marT="0" marB="0"/>
                </a:tc>
              </a:tr>
              <a:tr h="372896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游客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浏览商城信息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查看商品信息</a:t>
                      </a:r>
                    </a:p>
                  </a:txBody>
                  <a:tcPr marL="68580" marR="68580" marT="0" marB="0"/>
                </a:tc>
              </a:tr>
              <a:tr h="116523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注册用户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浏览商城信息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查看商品信息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个人资料的增添，更新、查询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购物车的增添，更新、查询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订单提交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发表评论</a:t>
                      </a:r>
                    </a:p>
                  </a:txBody>
                  <a:tcPr marL="68580" marR="68580" marT="0" marB="0"/>
                </a:tc>
              </a:tr>
              <a:tr h="932241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店家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店家信息的添加、修改、删除、查询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商品的添加、修改、删除、查询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订单的查看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发表评论</a:t>
                      </a:r>
                    </a:p>
                  </a:txBody>
                  <a:tcPr marL="68580" marR="68580" marT="0" marB="0"/>
                </a:tc>
              </a:tr>
              <a:tr h="745792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用户个人信息管理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店家信息管理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订单管理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评论管理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31309" y="36849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功能需求分析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028164" y="1039882"/>
            <a:ext cx="4102767" cy="7571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Group 4"/>
          <p:cNvGrpSpPr>
            <a:grpSpLocks noChangeAspect="1"/>
          </p:cNvGrpSpPr>
          <p:nvPr/>
        </p:nvGrpSpPr>
        <p:grpSpPr bwMode="auto">
          <a:xfrm rot="19764056">
            <a:off x="351852" y="459062"/>
            <a:ext cx="1166268" cy="1086200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3976048" y="2944070"/>
            <a:ext cx="68134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ts val="3600"/>
              </a:lnSpc>
              <a:spcAft>
                <a:spcPts val="600"/>
              </a:spcAft>
            </a:pPr>
            <a:r>
              <a:rPr lang="en-US" altLang="zh-CN" sz="2800" kern="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kern="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、功能模块设计</a:t>
            </a:r>
            <a:endParaRPr lang="en-US" altLang="zh-CN" sz="2800" kern="1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304800" algn="just">
              <a:lnSpc>
                <a:spcPts val="3600"/>
              </a:lnSpc>
              <a:spcAft>
                <a:spcPts val="600"/>
              </a:spcAft>
            </a:pPr>
            <a:r>
              <a:rPr lang="en-US" altLang="zh-CN" sz="2800" kern="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kern="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、总体设计</a:t>
            </a:r>
            <a:endParaRPr lang="en-US" altLang="zh-CN" sz="2800" kern="1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304800" algn="just">
              <a:lnSpc>
                <a:spcPts val="3600"/>
              </a:lnSpc>
              <a:spcAft>
                <a:spcPts val="600"/>
              </a:spcAft>
            </a:pPr>
            <a:r>
              <a:rPr lang="en-US" altLang="zh-CN" sz="2800" kern="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kern="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、数据库设计</a:t>
            </a:r>
            <a:endParaRPr lang="zh-CN" altLang="zh-CN" sz="2800" kern="1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008" y="1882434"/>
            <a:ext cx="7418033" cy="4674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214361" y="92686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前台功能模块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6035" y="723331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dirty="0" smtClean="0">
                <a:solidFill>
                  <a:schemeClr val="bg1"/>
                </a:solidFill>
              </a:rPr>
              <a:t>功能模块设计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933</Words>
  <Application>Microsoft Office PowerPoint</Application>
  <PresentationFormat>自定义</PresentationFormat>
  <Paragraphs>378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微軟正黑體</vt:lpstr>
      <vt:lpstr>宋体</vt:lpstr>
      <vt:lpstr>微软雅黑</vt:lpstr>
      <vt:lpstr>Arial</vt:lpstr>
      <vt:lpstr>Calibri</vt:lpstr>
      <vt:lpstr>Century Gothic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蓝色毕业答辩</dc:title>
  <dc:creator>第一PPT</dc:creator>
  <cp:keywords>www.1ppt.com</cp:keywords>
  <cp:lastModifiedBy>李 小龙</cp:lastModifiedBy>
  <cp:revision>64</cp:revision>
  <dcterms:created xsi:type="dcterms:W3CDTF">2015-07-02T02:13:00Z</dcterms:created>
  <dcterms:modified xsi:type="dcterms:W3CDTF">2019-06-04T10:28:18Z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