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8" r:id="rId2"/>
    <p:sldId id="1439" r:id="rId3"/>
    <p:sldId id="1455" r:id="rId4"/>
    <p:sldId id="1438" r:id="rId5"/>
    <p:sldId id="1465" r:id="rId6"/>
    <p:sldId id="1466" r:id="rId7"/>
    <p:sldId id="1467" r:id="rId8"/>
    <p:sldId id="1445" r:id="rId9"/>
    <p:sldId id="1468" r:id="rId10"/>
    <p:sldId id="1469" r:id="rId11"/>
    <p:sldId id="1464" r:id="rId12"/>
    <p:sldId id="1450" r:id="rId13"/>
    <p:sldId id="1470" r:id="rId14"/>
    <p:sldId id="1433" r:id="rId15"/>
    <p:sldId id="1452" r:id="rId16"/>
    <p:sldId id="1453" r:id="rId17"/>
    <p:sldId id="1435" r:id="rId18"/>
    <p:sldId id="1420" r:id="rId19"/>
    <p:sldId id="1471" r:id="rId20"/>
    <p:sldId id="1472" r:id="rId21"/>
    <p:sldId id="1458" r:id="rId22"/>
    <p:sldId id="1461" r:id="rId23"/>
    <p:sldId id="1462" r:id="rId24"/>
    <p:sldId id="1459" r:id="rId25"/>
    <p:sldId id="147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D8077-50B8-4CE7-9FFE-59D3C75F0C59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5F061-6119-47D3-997C-94073EAED6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73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0" y="4324350"/>
            <a:ext cx="1744663" cy="777875"/>
          </a:xfrm>
          <a:custGeom>
            <a:avLst/>
            <a:gdLst>
              <a:gd name="T0" fmla="*/ 2147483646 w 372"/>
              <a:gd name="T1" fmla="*/ 2147483646 h 166"/>
              <a:gd name="T2" fmla="*/ 2147483646 w 372"/>
              <a:gd name="T3" fmla="*/ 2147483646 h 166"/>
              <a:gd name="T4" fmla="*/ 2147483646 w 372"/>
              <a:gd name="T5" fmla="*/ 2147483646 h 166"/>
              <a:gd name="T6" fmla="*/ 2147483646 w 372"/>
              <a:gd name="T7" fmla="*/ 2147483646 h 166"/>
              <a:gd name="T8" fmla="*/ 2147483646 w 372"/>
              <a:gd name="T9" fmla="*/ 2147483646 h 166"/>
              <a:gd name="T10" fmla="*/ 2147483646 w 372"/>
              <a:gd name="T11" fmla="*/ 2147483646 h 166"/>
              <a:gd name="T12" fmla="*/ 2147483646 w 372"/>
              <a:gd name="T13" fmla="*/ 2147483646 h 166"/>
              <a:gd name="T14" fmla="*/ 2147483646 w 372"/>
              <a:gd name="T15" fmla="*/ 0 h 166"/>
              <a:gd name="T16" fmla="*/ 0 w 372"/>
              <a:gd name="T17" fmla="*/ 0 h 166"/>
              <a:gd name="T18" fmla="*/ 0 w 372"/>
              <a:gd name="T19" fmla="*/ 2147483646 h 166"/>
              <a:gd name="T20" fmla="*/ 2147483646 w 372"/>
              <a:gd name="T21" fmla="*/ 2147483646 h 1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5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94521-0321-4CD5-83F5-5B41DA9162D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3" y="4529138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64908-57C7-47CC-8208-264263FF55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21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2E531-0E9B-47C5-99C3-DAA842F9E71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2B5E5-E2BC-4F93-8C11-0716AD3272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98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TextBox 13">
            <a:extLst/>
          </p:cNvPr>
          <p:cNvSpPr txBox="1">
            <a:spLocks noChangeArrowheads="1"/>
          </p:cNvSpPr>
          <p:nvPr/>
        </p:nvSpPr>
        <p:spPr bwMode="auto">
          <a:xfrm>
            <a:off x="2466975" y="647700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0">
                <a:solidFill>
                  <a:srgbClr val="A5301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</a:p>
        </p:txBody>
      </p:sp>
      <p:sp>
        <p:nvSpPr>
          <p:cNvPr id="7" name="TextBox 14">
            <a:extLst/>
          </p:cNvPr>
          <p:cNvSpPr txBox="1">
            <a:spLocks noChangeArrowheads="1"/>
          </p:cNvSpPr>
          <p:nvPr/>
        </p:nvSpPr>
        <p:spPr bwMode="auto">
          <a:xfrm>
            <a:off x="11114088" y="290512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0">
                <a:solidFill>
                  <a:srgbClr val="A5301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3">
            <a:extLst/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8C886-016A-4B54-80E4-3C218082589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>
            <a:extLst/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5">
            <a:extLst/>
          </p:cNvPr>
          <p:cNvSpPr>
            <a:spLocks noGrp="1"/>
          </p:cNvSpPr>
          <p:nvPr>
            <p:ph type="sldNum" sz="quarter" idx="16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B38D1-5BE0-42C8-B54E-225B9295D5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662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09279-0B8B-4B27-8968-14FF361E1F5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5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6">
            <a:extLst/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4C80D-3F53-4B87-9FD0-5847191F1F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040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TextBox 16">
            <a:extLst/>
          </p:cNvPr>
          <p:cNvSpPr txBox="1">
            <a:spLocks noChangeArrowheads="1"/>
          </p:cNvSpPr>
          <p:nvPr/>
        </p:nvSpPr>
        <p:spPr bwMode="auto">
          <a:xfrm>
            <a:off x="2466975" y="647700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0">
                <a:solidFill>
                  <a:srgbClr val="A5301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</a:p>
        </p:txBody>
      </p:sp>
      <p:sp>
        <p:nvSpPr>
          <p:cNvPr id="7" name="TextBox 17">
            <a:extLst/>
          </p:cNvPr>
          <p:cNvSpPr txBox="1">
            <a:spLocks noChangeArrowheads="1"/>
          </p:cNvSpPr>
          <p:nvPr/>
        </p:nvSpPr>
        <p:spPr bwMode="auto">
          <a:xfrm>
            <a:off x="11114088" y="290512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0">
                <a:solidFill>
                  <a:srgbClr val="A5301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4">
            <a:extLst/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0AEB9-DC04-427A-859D-B37B7ABA828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5">
            <a:extLst/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6">
            <a:extLst/>
          </p:cNvPr>
          <p:cNvSpPr>
            <a:spLocks noGrp="1"/>
          </p:cNvSpPr>
          <p:nvPr>
            <p:ph type="sldNum" sz="quarter" idx="16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B1BE8-DCD7-46AE-821C-219DC3037D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071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>
            <a:extLst/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5DEA-B35C-4695-9024-735A097C24C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5">
            <a:extLst/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6">
            <a:extLst/>
          </p:cNvPr>
          <p:cNvSpPr>
            <a:spLocks noGrp="1"/>
          </p:cNvSpPr>
          <p:nvPr>
            <p:ph type="sldNum" sz="quarter" idx="16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5C48F-8C2E-44AD-A42C-8975CD66C1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202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DA483-B1D1-40DD-A9B5-9A5761A00D2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469F4-C974-4693-B5D0-024605C9CD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184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0068D-F31B-4A52-B590-C118893B9CD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4441C-693E-49C6-B20D-B1E1E6C5EA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29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B2A5D-34E5-42F3-B526-46418C371A0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06737-B7A3-4435-BE3A-FDA9D81413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62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C782A-E636-4A8E-8600-C803647891E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40AC2-42C2-4AA5-969F-F2C13F4C80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80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4E77B-C190-447B-BA33-D17ECAD15FD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5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023A7-04AC-4A73-B269-D0E5747AAA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38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0EFD0-0F44-4DD2-A3AD-77EFDB64EED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7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A1A41-F570-4312-8A24-5E89D1787E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89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A4DC8-E240-4A27-85C0-850BAC2AFE6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3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A2B8D-A8CF-4FD2-90D9-A70442C7B8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67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Date Placeholder 1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0DFBF-ED9C-4AF8-A91E-66D5C323DB2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2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3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53DA7-8687-4EA1-8BA9-427DD77F7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72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4804-C561-4342-8851-2FA8819F497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5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6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B35CC-35A7-4126-8706-17AEB26727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83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92A39-11D1-4E46-8F42-F23B50C21B8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5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6">
            <a:extLst/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7B94E-4066-419B-9244-2E99D1900B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16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2"/>
          <p:cNvGrpSpPr>
            <a:grpSpLocks/>
          </p:cNvGrpSpPr>
          <p:nvPr/>
        </p:nvGrpSpPr>
        <p:grpSpPr bwMode="auto">
          <a:xfrm>
            <a:off x="0" y="228600"/>
            <a:ext cx="2851150" cy="6638925"/>
            <a:chOff x="2487613" y="285750"/>
            <a:chExt cx="2428875" cy="5654676"/>
          </a:xfrm>
        </p:grpSpPr>
        <p:sp>
          <p:nvSpPr>
            <p:cNvPr id="1046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147483646 w 22"/>
                <a:gd name="T1" fmla="*/ 2147483646 h 136"/>
                <a:gd name="T2" fmla="*/ 2147483646 w 22"/>
                <a:gd name="T3" fmla="*/ 2147483646 h 136"/>
                <a:gd name="T4" fmla="*/ 0 w 22"/>
                <a:gd name="T5" fmla="*/ 0 h 136"/>
                <a:gd name="T6" fmla="*/ 0 w 22"/>
                <a:gd name="T7" fmla="*/ 2147483646 h 136"/>
                <a:gd name="T8" fmla="*/ 2147483646 w 22"/>
                <a:gd name="T9" fmla="*/ 2147483646 h 136"/>
                <a:gd name="T10" fmla="*/ 2147483646 w 22"/>
                <a:gd name="T11" fmla="*/ 2147483646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7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2147483646 w 140"/>
                <a:gd name="T1" fmla="*/ 2147483646 h 504"/>
                <a:gd name="T2" fmla="*/ 2147483646 w 140"/>
                <a:gd name="T3" fmla="*/ 2147483646 h 504"/>
                <a:gd name="T4" fmla="*/ 2147483646 w 140"/>
                <a:gd name="T5" fmla="*/ 2147483646 h 504"/>
                <a:gd name="T6" fmla="*/ 2147483646 w 140"/>
                <a:gd name="T7" fmla="*/ 2147483646 h 504"/>
                <a:gd name="T8" fmla="*/ 0 w 140"/>
                <a:gd name="T9" fmla="*/ 0 h 504"/>
                <a:gd name="T10" fmla="*/ 2147483646 w 140"/>
                <a:gd name="T11" fmla="*/ 2147483646 h 504"/>
                <a:gd name="T12" fmla="*/ 2147483646 w 140"/>
                <a:gd name="T13" fmla="*/ 2147483646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8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2147483646 w 132"/>
                <a:gd name="T1" fmla="*/ 2147483646 h 308"/>
                <a:gd name="T2" fmla="*/ 0 w 132"/>
                <a:gd name="T3" fmla="*/ 0 h 308"/>
                <a:gd name="T4" fmla="*/ 0 w 132"/>
                <a:gd name="T5" fmla="*/ 2147483646 h 308"/>
                <a:gd name="T6" fmla="*/ 2147483646 w 132"/>
                <a:gd name="T7" fmla="*/ 2147483646 h 308"/>
                <a:gd name="T8" fmla="*/ 2147483646 w 132"/>
                <a:gd name="T9" fmla="*/ 2147483646 h 308"/>
                <a:gd name="T10" fmla="*/ 2147483646 w 132"/>
                <a:gd name="T11" fmla="*/ 2147483646 h 308"/>
                <a:gd name="T12" fmla="*/ 2147483646 w 132"/>
                <a:gd name="T13" fmla="*/ 2147483646 h 308"/>
                <a:gd name="T14" fmla="*/ 2147483646 w 132"/>
                <a:gd name="T15" fmla="*/ 2147483646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9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147483646 w 37"/>
                <a:gd name="T1" fmla="*/ 2147483646 h 79"/>
                <a:gd name="T2" fmla="*/ 2147483646 w 37"/>
                <a:gd name="T3" fmla="*/ 2147483646 h 79"/>
                <a:gd name="T4" fmla="*/ 0 w 37"/>
                <a:gd name="T5" fmla="*/ 0 h 79"/>
                <a:gd name="T6" fmla="*/ 2147483646 w 37"/>
                <a:gd name="T7" fmla="*/ 2147483646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0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2147483646 w 178"/>
                <a:gd name="T1" fmla="*/ 2147483646 h 722"/>
                <a:gd name="T2" fmla="*/ 2147483646 w 178"/>
                <a:gd name="T3" fmla="*/ 2147483646 h 722"/>
                <a:gd name="T4" fmla="*/ 2147483646 w 178"/>
                <a:gd name="T5" fmla="*/ 2147483646 h 722"/>
                <a:gd name="T6" fmla="*/ 2147483646 w 178"/>
                <a:gd name="T7" fmla="*/ 2147483646 h 722"/>
                <a:gd name="T8" fmla="*/ 0 w 178"/>
                <a:gd name="T9" fmla="*/ 0 h 722"/>
                <a:gd name="T10" fmla="*/ 2147483646 w 178"/>
                <a:gd name="T11" fmla="*/ 2147483646 h 722"/>
                <a:gd name="T12" fmla="*/ 2147483646 w 178"/>
                <a:gd name="T13" fmla="*/ 2147483646 h 722"/>
                <a:gd name="T14" fmla="*/ 2147483646 w 178"/>
                <a:gd name="T15" fmla="*/ 2147483646 h 722"/>
                <a:gd name="T16" fmla="*/ 2147483646 w 178"/>
                <a:gd name="T17" fmla="*/ 2147483646 h 722"/>
                <a:gd name="T18" fmla="*/ 2147483646 w 178"/>
                <a:gd name="T19" fmla="*/ 2147483646 h 722"/>
                <a:gd name="T20" fmla="*/ 2147483646 w 178"/>
                <a:gd name="T21" fmla="*/ 2147483646 h 7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1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2147483646 w 23"/>
                <a:gd name="T1" fmla="*/ 2147483646 h 635"/>
                <a:gd name="T2" fmla="*/ 2147483646 w 23"/>
                <a:gd name="T3" fmla="*/ 2147483646 h 635"/>
                <a:gd name="T4" fmla="*/ 2147483646 w 23"/>
                <a:gd name="T5" fmla="*/ 2147483646 h 635"/>
                <a:gd name="T6" fmla="*/ 2147483646 w 23"/>
                <a:gd name="T7" fmla="*/ 2147483646 h 635"/>
                <a:gd name="T8" fmla="*/ 2147483646 w 23"/>
                <a:gd name="T9" fmla="*/ 2147483646 h 635"/>
                <a:gd name="T10" fmla="*/ 2147483646 w 23"/>
                <a:gd name="T11" fmla="*/ 2147483646 h 635"/>
                <a:gd name="T12" fmla="*/ 2147483646 w 23"/>
                <a:gd name="T13" fmla="*/ 0 h 635"/>
                <a:gd name="T14" fmla="*/ 2147483646 w 23"/>
                <a:gd name="T15" fmla="*/ 0 h 635"/>
                <a:gd name="T16" fmla="*/ 2147483646 w 23"/>
                <a:gd name="T17" fmla="*/ 2147483646 h 635"/>
                <a:gd name="T18" fmla="*/ 2147483646 w 23"/>
                <a:gd name="T19" fmla="*/ 2147483646 h 6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2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2147483646 w 17"/>
                <a:gd name="T3" fmla="*/ 2147483646 h 107"/>
                <a:gd name="T4" fmla="*/ 2147483646 w 17"/>
                <a:gd name="T5" fmla="*/ 2147483646 h 107"/>
                <a:gd name="T6" fmla="*/ 2147483646 w 17"/>
                <a:gd name="T7" fmla="*/ 2147483646 h 107"/>
                <a:gd name="T8" fmla="*/ 2147483646 w 17"/>
                <a:gd name="T9" fmla="*/ 2147483646 h 107"/>
                <a:gd name="T10" fmla="*/ 0 w 17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3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2147483646 w 41"/>
                <a:gd name="T3" fmla="*/ 2147483646 h 222"/>
                <a:gd name="T4" fmla="*/ 2147483646 w 41"/>
                <a:gd name="T5" fmla="*/ 2147483646 h 222"/>
                <a:gd name="T6" fmla="*/ 2147483646 w 41"/>
                <a:gd name="T7" fmla="*/ 2147483646 h 222"/>
                <a:gd name="T8" fmla="*/ 2147483646 w 41"/>
                <a:gd name="T9" fmla="*/ 2147483646 h 222"/>
                <a:gd name="T10" fmla="*/ 2147483646 w 41"/>
                <a:gd name="T11" fmla="*/ 2147483646 h 222"/>
                <a:gd name="T12" fmla="*/ 2147483646 w 41"/>
                <a:gd name="T13" fmla="*/ 2147483646 h 222"/>
                <a:gd name="T14" fmla="*/ 2147483646 w 41"/>
                <a:gd name="T15" fmla="*/ 2147483646 h 222"/>
                <a:gd name="T16" fmla="*/ 2147483646 w 41"/>
                <a:gd name="T17" fmla="*/ 2147483646 h 222"/>
                <a:gd name="T18" fmla="*/ 0 w 41"/>
                <a:gd name="T19" fmla="*/ 0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4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2147483646 w 450"/>
                <a:gd name="T1" fmla="*/ 2147483646 h 878"/>
                <a:gd name="T2" fmla="*/ 2147483646 w 450"/>
                <a:gd name="T3" fmla="*/ 2147483646 h 878"/>
                <a:gd name="T4" fmla="*/ 2147483646 w 450"/>
                <a:gd name="T5" fmla="*/ 2147483646 h 878"/>
                <a:gd name="T6" fmla="*/ 2147483646 w 450"/>
                <a:gd name="T7" fmla="*/ 2147483646 h 878"/>
                <a:gd name="T8" fmla="*/ 2147483646 w 450"/>
                <a:gd name="T9" fmla="*/ 2147483646 h 878"/>
                <a:gd name="T10" fmla="*/ 2147483646 w 450"/>
                <a:gd name="T11" fmla="*/ 2147483646 h 878"/>
                <a:gd name="T12" fmla="*/ 2147483646 w 450"/>
                <a:gd name="T13" fmla="*/ 2147483646 h 878"/>
                <a:gd name="T14" fmla="*/ 2147483646 w 450"/>
                <a:gd name="T15" fmla="*/ 0 h 878"/>
                <a:gd name="T16" fmla="*/ 2147483646 w 450"/>
                <a:gd name="T17" fmla="*/ 2147483646 h 878"/>
                <a:gd name="T18" fmla="*/ 2147483646 w 450"/>
                <a:gd name="T19" fmla="*/ 2147483646 h 878"/>
                <a:gd name="T20" fmla="*/ 2147483646 w 450"/>
                <a:gd name="T21" fmla="*/ 2147483646 h 878"/>
                <a:gd name="T22" fmla="*/ 2147483646 w 450"/>
                <a:gd name="T23" fmla="*/ 2147483646 h 878"/>
                <a:gd name="T24" fmla="*/ 2147483646 w 450"/>
                <a:gd name="T25" fmla="*/ 2147483646 h 878"/>
                <a:gd name="T26" fmla="*/ 0 w 450"/>
                <a:gd name="T27" fmla="*/ 2147483646 h 878"/>
                <a:gd name="T28" fmla="*/ 0 w 450"/>
                <a:gd name="T29" fmla="*/ 2147483646 h 878"/>
                <a:gd name="T30" fmla="*/ 2147483646 w 450"/>
                <a:gd name="T31" fmla="*/ 2147483646 h 878"/>
                <a:gd name="T32" fmla="*/ 2147483646 w 450"/>
                <a:gd name="T33" fmla="*/ 2147483646 h 8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5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147483646 w 35"/>
                <a:gd name="T3" fmla="*/ 2147483646 h 73"/>
                <a:gd name="T4" fmla="*/ 2147483646 w 35"/>
                <a:gd name="T5" fmla="*/ 2147483646 h 73"/>
                <a:gd name="T6" fmla="*/ 0 w 3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6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2147483646 w 8"/>
                <a:gd name="T1" fmla="*/ 2147483646 h 48"/>
                <a:gd name="T2" fmla="*/ 2147483646 w 8"/>
                <a:gd name="T3" fmla="*/ 2147483646 h 48"/>
                <a:gd name="T4" fmla="*/ 2147483646 w 8"/>
                <a:gd name="T5" fmla="*/ 2147483646 h 48"/>
                <a:gd name="T6" fmla="*/ 2147483646 w 8"/>
                <a:gd name="T7" fmla="*/ 0 h 48"/>
                <a:gd name="T8" fmla="*/ 0 w 8"/>
                <a:gd name="T9" fmla="*/ 2147483646 h 48"/>
                <a:gd name="T10" fmla="*/ 2147483646 w 8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7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2147483646 w 52"/>
                <a:gd name="T1" fmla="*/ 2147483646 h 135"/>
                <a:gd name="T2" fmla="*/ 0 w 52"/>
                <a:gd name="T3" fmla="*/ 0 h 135"/>
                <a:gd name="T4" fmla="*/ 2147483646 w 52"/>
                <a:gd name="T5" fmla="*/ 2147483646 h 135"/>
                <a:gd name="T6" fmla="*/ 2147483646 w 52"/>
                <a:gd name="T7" fmla="*/ 2147483646 h 135"/>
                <a:gd name="T8" fmla="*/ 2147483646 w 52"/>
                <a:gd name="T9" fmla="*/ 2147483646 h 135"/>
                <a:gd name="T10" fmla="*/ 2147483646 w 52"/>
                <a:gd name="T11" fmla="*/ 2147483646 h 135"/>
                <a:gd name="T12" fmla="*/ 2147483646 w 52"/>
                <a:gd name="T13" fmla="*/ 2147483646 h 135"/>
                <a:gd name="T14" fmla="*/ 2147483646 w 52"/>
                <a:gd name="T15" fmla="*/ 2147483646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27" name="Group 9"/>
          <p:cNvGrpSpPr>
            <a:grpSpLocks/>
          </p:cNvGrpSpPr>
          <p:nvPr/>
        </p:nvGrpSpPr>
        <p:grpSpPr bwMode="auto">
          <a:xfrm>
            <a:off x="26988" y="0"/>
            <a:ext cx="2357437" cy="6853238"/>
            <a:chOff x="6627813" y="194833"/>
            <a:chExt cx="1952625" cy="5678918"/>
          </a:xfrm>
        </p:grpSpPr>
        <p:sp>
          <p:nvSpPr>
            <p:cNvPr id="1034" name="Freeform 27"/>
            <p:cNvSpPr>
              <a:spLocks/>
            </p:cNvSpPr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>
                <a:gd name="T0" fmla="*/ 2147483646 w 103"/>
                <a:gd name="T1" fmla="*/ 2147483646 h 920"/>
                <a:gd name="T2" fmla="*/ 2147483646 w 103"/>
                <a:gd name="T3" fmla="*/ 2147483646 h 920"/>
                <a:gd name="T4" fmla="*/ 2147483646 w 103"/>
                <a:gd name="T5" fmla="*/ 2147483646 h 920"/>
                <a:gd name="T6" fmla="*/ 2147483646 w 103"/>
                <a:gd name="T7" fmla="*/ 2147483646 h 920"/>
                <a:gd name="T8" fmla="*/ 2147483646 w 103"/>
                <a:gd name="T9" fmla="*/ 2147483646 h 920"/>
                <a:gd name="T10" fmla="*/ 2147483646 w 103"/>
                <a:gd name="T11" fmla="*/ 2147483646 h 920"/>
                <a:gd name="T12" fmla="*/ 2147483646 w 103"/>
                <a:gd name="T13" fmla="*/ 2147483646 h 920"/>
                <a:gd name="T14" fmla="*/ 2147483646 w 103"/>
                <a:gd name="T15" fmla="*/ 2147483646 h 920"/>
                <a:gd name="T16" fmla="*/ 2147483646 w 103"/>
                <a:gd name="T17" fmla="*/ 2147483646 h 920"/>
                <a:gd name="T18" fmla="*/ 2147483646 w 103"/>
                <a:gd name="T19" fmla="*/ 2147483646 h 920"/>
                <a:gd name="T20" fmla="*/ 2147483646 w 103"/>
                <a:gd name="T21" fmla="*/ 2147483646 h 920"/>
                <a:gd name="T22" fmla="*/ 2147483646 w 103"/>
                <a:gd name="T23" fmla="*/ 0 h 920"/>
                <a:gd name="T24" fmla="*/ 0 w 103"/>
                <a:gd name="T25" fmla="*/ 0 h 920"/>
                <a:gd name="T26" fmla="*/ 2147483646 w 103"/>
                <a:gd name="T27" fmla="*/ 2147483646 h 920"/>
                <a:gd name="T28" fmla="*/ 2147483646 w 103"/>
                <a:gd name="T29" fmla="*/ 2147483646 h 9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5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2147483646 w 88"/>
                <a:gd name="T1" fmla="*/ 2147483646 h 330"/>
                <a:gd name="T2" fmla="*/ 2147483646 w 88"/>
                <a:gd name="T3" fmla="*/ 2147483646 h 330"/>
                <a:gd name="T4" fmla="*/ 2147483646 w 88"/>
                <a:gd name="T5" fmla="*/ 2147483646 h 330"/>
                <a:gd name="T6" fmla="*/ 2147483646 w 88"/>
                <a:gd name="T7" fmla="*/ 2147483646 h 330"/>
                <a:gd name="T8" fmla="*/ 2147483646 w 88"/>
                <a:gd name="T9" fmla="*/ 2147483646 h 330"/>
                <a:gd name="T10" fmla="*/ 0 w 88"/>
                <a:gd name="T11" fmla="*/ 0 h 330"/>
                <a:gd name="T12" fmla="*/ 2147483646 w 88"/>
                <a:gd name="T13" fmla="*/ 2147483646 h 330"/>
                <a:gd name="T14" fmla="*/ 2147483646 w 88"/>
                <a:gd name="T15" fmla="*/ 2147483646 h 3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6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2147483646 w 90"/>
                <a:gd name="T1" fmla="*/ 2147483646 h 207"/>
                <a:gd name="T2" fmla="*/ 0 w 90"/>
                <a:gd name="T3" fmla="*/ 0 h 207"/>
                <a:gd name="T4" fmla="*/ 2147483646 w 90"/>
                <a:gd name="T5" fmla="*/ 2147483646 h 207"/>
                <a:gd name="T6" fmla="*/ 2147483646 w 90"/>
                <a:gd name="T7" fmla="*/ 2147483646 h 207"/>
                <a:gd name="T8" fmla="*/ 2147483646 w 90"/>
                <a:gd name="T9" fmla="*/ 2147483646 h 207"/>
                <a:gd name="T10" fmla="*/ 2147483646 w 90"/>
                <a:gd name="T11" fmla="*/ 2147483646 h 207"/>
                <a:gd name="T12" fmla="*/ 2147483646 w 90"/>
                <a:gd name="T13" fmla="*/ 2147483646 h 207"/>
                <a:gd name="T14" fmla="*/ 2147483646 w 90"/>
                <a:gd name="T15" fmla="*/ 2147483646 h 2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7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2147483646 w 115"/>
                <a:gd name="T1" fmla="*/ 2147483646 h 467"/>
                <a:gd name="T2" fmla="*/ 2147483646 w 115"/>
                <a:gd name="T3" fmla="*/ 2147483646 h 467"/>
                <a:gd name="T4" fmla="*/ 2147483646 w 115"/>
                <a:gd name="T5" fmla="*/ 2147483646 h 467"/>
                <a:gd name="T6" fmla="*/ 2147483646 w 115"/>
                <a:gd name="T7" fmla="*/ 2147483646 h 467"/>
                <a:gd name="T8" fmla="*/ 0 w 115"/>
                <a:gd name="T9" fmla="*/ 0 h 467"/>
                <a:gd name="T10" fmla="*/ 2147483646 w 115"/>
                <a:gd name="T11" fmla="*/ 2147483646 h 467"/>
                <a:gd name="T12" fmla="*/ 2147483646 w 115"/>
                <a:gd name="T13" fmla="*/ 2147483646 h 467"/>
                <a:gd name="T14" fmla="*/ 2147483646 w 115"/>
                <a:gd name="T15" fmla="*/ 2147483646 h 467"/>
                <a:gd name="T16" fmla="*/ 2147483646 w 115"/>
                <a:gd name="T17" fmla="*/ 2147483646 h 467"/>
                <a:gd name="T18" fmla="*/ 2147483646 w 115"/>
                <a:gd name="T19" fmla="*/ 2147483646 h 467"/>
                <a:gd name="T20" fmla="*/ 2147483646 w 115"/>
                <a:gd name="T21" fmla="*/ 2147483646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8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2147483646 w 36"/>
                <a:gd name="T1" fmla="*/ 2147483646 h 633"/>
                <a:gd name="T2" fmla="*/ 2147483646 w 36"/>
                <a:gd name="T3" fmla="*/ 2147483646 h 633"/>
                <a:gd name="T4" fmla="*/ 2147483646 w 36"/>
                <a:gd name="T5" fmla="*/ 2147483646 h 633"/>
                <a:gd name="T6" fmla="*/ 2147483646 w 36"/>
                <a:gd name="T7" fmla="*/ 2147483646 h 633"/>
                <a:gd name="T8" fmla="*/ 2147483646 w 36"/>
                <a:gd name="T9" fmla="*/ 2147483646 h 633"/>
                <a:gd name="T10" fmla="*/ 2147483646 w 36"/>
                <a:gd name="T11" fmla="*/ 0 h 633"/>
                <a:gd name="T12" fmla="*/ 2147483646 w 36"/>
                <a:gd name="T13" fmla="*/ 0 h 633"/>
                <a:gd name="T14" fmla="*/ 2147483646 w 36"/>
                <a:gd name="T15" fmla="*/ 2147483646 h 633"/>
                <a:gd name="T16" fmla="*/ 2147483646 w 36"/>
                <a:gd name="T17" fmla="*/ 2147483646 h 633"/>
                <a:gd name="T18" fmla="*/ 2147483646 w 36"/>
                <a:gd name="T19" fmla="*/ 2147483646 h 633"/>
                <a:gd name="T20" fmla="*/ 2147483646 w 36"/>
                <a:gd name="T21" fmla="*/ 2147483646 h 633"/>
                <a:gd name="T22" fmla="*/ 2147483646 w 36"/>
                <a:gd name="T23" fmla="*/ 2147483646 h 633"/>
                <a:gd name="T24" fmla="*/ 2147483646 w 36"/>
                <a:gd name="T25" fmla="*/ 2147483646 h 6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9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147483646 w 28"/>
                <a:gd name="T1" fmla="*/ 2147483646 h 59"/>
                <a:gd name="T2" fmla="*/ 2147483646 w 28"/>
                <a:gd name="T3" fmla="*/ 2147483646 h 59"/>
                <a:gd name="T4" fmla="*/ 0 w 28"/>
                <a:gd name="T5" fmla="*/ 0 h 59"/>
                <a:gd name="T6" fmla="*/ 2147483646 w 28"/>
                <a:gd name="T7" fmla="*/ 2147483646 h 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0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2147483646 w 17"/>
                <a:gd name="T1" fmla="*/ 2147483646 h 107"/>
                <a:gd name="T2" fmla="*/ 2147483646 w 17"/>
                <a:gd name="T3" fmla="*/ 2147483646 h 107"/>
                <a:gd name="T4" fmla="*/ 2147483646 w 17"/>
                <a:gd name="T5" fmla="*/ 2147483646 h 107"/>
                <a:gd name="T6" fmla="*/ 2147483646 w 17"/>
                <a:gd name="T7" fmla="*/ 2147483646 h 107"/>
                <a:gd name="T8" fmla="*/ 0 w 17"/>
                <a:gd name="T9" fmla="*/ 0 h 107"/>
                <a:gd name="T10" fmla="*/ 0 w 17"/>
                <a:gd name="T11" fmla="*/ 2147483646 h 107"/>
                <a:gd name="T12" fmla="*/ 2147483646 w 17"/>
                <a:gd name="T13" fmla="*/ 2147483646 h 1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1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2147483646 w 294"/>
                <a:gd name="T1" fmla="*/ 2147483646 h 568"/>
                <a:gd name="T2" fmla="*/ 2147483646 w 294"/>
                <a:gd name="T3" fmla="*/ 2147483646 h 568"/>
                <a:gd name="T4" fmla="*/ 2147483646 w 294"/>
                <a:gd name="T5" fmla="*/ 2147483646 h 568"/>
                <a:gd name="T6" fmla="*/ 2147483646 w 294"/>
                <a:gd name="T7" fmla="*/ 2147483646 h 568"/>
                <a:gd name="T8" fmla="*/ 2147483646 w 294"/>
                <a:gd name="T9" fmla="*/ 2147483646 h 568"/>
                <a:gd name="T10" fmla="*/ 2147483646 w 294"/>
                <a:gd name="T11" fmla="*/ 2147483646 h 568"/>
                <a:gd name="T12" fmla="*/ 2147483646 w 294"/>
                <a:gd name="T13" fmla="*/ 0 h 568"/>
                <a:gd name="T14" fmla="*/ 2147483646 w 294"/>
                <a:gd name="T15" fmla="*/ 0 h 568"/>
                <a:gd name="T16" fmla="*/ 2147483646 w 294"/>
                <a:gd name="T17" fmla="*/ 2147483646 h 568"/>
                <a:gd name="T18" fmla="*/ 2147483646 w 294"/>
                <a:gd name="T19" fmla="*/ 2147483646 h 568"/>
                <a:gd name="T20" fmla="*/ 2147483646 w 294"/>
                <a:gd name="T21" fmla="*/ 2147483646 h 568"/>
                <a:gd name="T22" fmla="*/ 2147483646 w 294"/>
                <a:gd name="T23" fmla="*/ 2147483646 h 568"/>
                <a:gd name="T24" fmla="*/ 2147483646 w 294"/>
                <a:gd name="T25" fmla="*/ 2147483646 h 568"/>
                <a:gd name="T26" fmla="*/ 0 w 294"/>
                <a:gd name="T27" fmla="*/ 2147483646 h 568"/>
                <a:gd name="T28" fmla="*/ 2147483646 w 294"/>
                <a:gd name="T29" fmla="*/ 2147483646 h 568"/>
                <a:gd name="T30" fmla="*/ 2147483646 w 294"/>
                <a:gd name="T31" fmla="*/ 2147483646 h 5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2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2147483646 w 25"/>
                <a:gd name="T3" fmla="*/ 2147483646 h 53"/>
                <a:gd name="T4" fmla="*/ 2147483646 w 25"/>
                <a:gd name="T5" fmla="*/ 2147483646 h 53"/>
                <a:gd name="T6" fmla="*/ 0 w 25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3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2147483646 w 29"/>
                <a:gd name="T3" fmla="*/ 2147483646 h 141"/>
                <a:gd name="T4" fmla="*/ 2147483646 w 29"/>
                <a:gd name="T5" fmla="*/ 2147483646 h 141"/>
                <a:gd name="T6" fmla="*/ 2147483646 w 29"/>
                <a:gd name="T7" fmla="*/ 2147483646 h 141"/>
                <a:gd name="T8" fmla="*/ 2147483646 w 29"/>
                <a:gd name="T9" fmla="*/ 2147483646 h 141"/>
                <a:gd name="T10" fmla="*/ 2147483646 w 29"/>
                <a:gd name="T11" fmla="*/ 2147483646 h 141"/>
                <a:gd name="T12" fmla="*/ 2147483646 w 29"/>
                <a:gd name="T13" fmla="*/ 2147483646 h 141"/>
                <a:gd name="T14" fmla="*/ 0 w 29"/>
                <a:gd name="T15" fmla="*/ 0 h 1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4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147483646 h 48"/>
                <a:gd name="T2" fmla="*/ 2147483646 w 8"/>
                <a:gd name="T3" fmla="*/ 2147483646 h 48"/>
                <a:gd name="T4" fmla="*/ 2147483646 w 8"/>
                <a:gd name="T5" fmla="*/ 2147483646 h 48"/>
                <a:gd name="T6" fmla="*/ 2147483646 w 8"/>
                <a:gd name="T7" fmla="*/ 2147483646 h 48"/>
                <a:gd name="T8" fmla="*/ 0 w 8"/>
                <a:gd name="T9" fmla="*/ 0 h 48"/>
                <a:gd name="T10" fmla="*/ 0 w 8"/>
                <a:gd name="T11" fmla="*/ 2147483646 h 48"/>
                <a:gd name="T12" fmla="*/ 0 w 8"/>
                <a:gd name="T13" fmla="*/ 2147483646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5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2147483646 w 44"/>
                <a:gd name="T1" fmla="*/ 2147483646 h 111"/>
                <a:gd name="T2" fmla="*/ 0 w 44"/>
                <a:gd name="T3" fmla="*/ 0 h 111"/>
                <a:gd name="T4" fmla="*/ 2147483646 w 44"/>
                <a:gd name="T5" fmla="*/ 2147483646 h 111"/>
                <a:gd name="T6" fmla="*/ 2147483646 w 44"/>
                <a:gd name="T7" fmla="*/ 2147483646 h 111"/>
                <a:gd name="T8" fmla="*/ 2147483646 w 44"/>
                <a:gd name="T9" fmla="*/ 2147483646 h 111"/>
                <a:gd name="T10" fmla="*/ 2147483646 w 44"/>
                <a:gd name="T11" fmla="*/ 2147483646 h 111"/>
                <a:gd name="T12" fmla="*/ 2147483646 w 44"/>
                <a:gd name="T13" fmla="*/ 2147483646 h 111"/>
                <a:gd name="T14" fmla="*/ 2147483646 w 44"/>
                <a:gd name="T15" fmla="*/ 2147483646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Rectangle 6">
            <a:extLst/>
          </p:cNvPr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592388" y="623888"/>
            <a:ext cx="8912225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89213" y="2133600"/>
            <a:ext cx="8915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2"/>
          </p:nvPr>
        </p:nvSpPr>
        <p:spPr>
          <a:xfrm>
            <a:off x="10361613" y="6130925"/>
            <a:ext cx="1146175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457200">
              <a:defRPr/>
            </a:pPr>
            <a:fld id="{911CBCAD-6640-4DFD-ADED-C6F9CB4647F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2020/5/7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2589213" y="6135688"/>
            <a:ext cx="76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4572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31813" y="787400"/>
            <a:ext cx="779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>
                <a:solidFill>
                  <a:srgbClr val="FEFFFF"/>
                </a:solidFill>
                <a:latin typeface="+mn-lt"/>
              </a:defRPr>
            </a:lvl1pPr>
          </a:lstStyle>
          <a:p>
            <a:pPr defTabSz="457200">
              <a:defRPr/>
            </a:pPr>
            <a:fld id="{AF83C0FB-3F18-4E79-9725-9521E19A67A6}" type="slidenum">
              <a:rPr lang="zh-CN" altLang="en-US"/>
              <a:pPr defTabSz="457200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62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hyperlink" Target="https://baike.baidu.com/item/%E6%8C%89%E9%94%AE/7194192" TargetMode="External"/><Relationship Id="rId5" Type="http://schemas.openxmlformats.org/officeDocument/2006/relationships/hyperlink" Target="https://baike.baidu.com/item/%E6%8A%96%E5%8A%A8/5253230" TargetMode="External"/><Relationship Id="rId4" Type="http://schemas.openxmlformats.org/officeDocument/2006/relationships/hyperlink" Target="https://baike.baidu.com/item/%E5%BC%B9%E6%80%A7/6371513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7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D2BD7-0E14-4976-A68A-4F4B1E9C2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25" y="799244"/>
            <a:ext cx="11162190" cy="1398266"/>
          </a:xfrm>
        </p:spPr>
        <p:txBody>
          <a:bodyPr>
            <a:noAutofit/>
          </a:bodyPr>
          <a:lstStyle/>
          <a:p>
            <a:pPr algn="ctr"/>
            <a:br>
              <a:rPr lang="en-US" altLang="zh-CN" sz="4900" b="1" dirty="0"/>
            </a:br>
            <a:br>
              <a:rPr lang="en-US" altLang="zh-CN" sz="4900" b="1" dirty="0"/>
            </a:br>
            <a:r>
              <a:rPr lang="zh-CN" altLang="en-US" sz="4900" b="1" dirty="0"/>
              <a:t>矩阵键盘原理以及按键消抖程序设计</a:t>
            </a:r>
            <a:br>
              <a:rPr lang="zh-CN" altLang="en-US" sz="4900" b="1" dirty="0"/>
            </a:br>
            <a:endParaRPr lang="zh-CN" altLang="en-US" sz="49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7D7EE4-4F0D-46F2-996D-BA977CCD6B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621" y="1995631"/>
            <a:ext cx="8603223" cy="44931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909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86"/>
    </mc:Choice>
    <mc:Fallback xmlns="">
      <p:transition spd="slow" advTm="253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EF69B619-E8B7-458A-8D98-DB959FC61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96" y="1559674"/>
            <a:ext cx="6502941" cy="466222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C17FACD-AF3D-4265-90AF-9393EB8E9419}"/>
              </a:ext>
            </a:extLst>
          </p:cNvPr>
          <p:cNvSpPr txBox="1"/>
          <p:nvPr/>
        </p:nvSpPr>
        <p:spPr>
          <a:xfrm>
            <a:off x="6420408" y="1559674"/>
            <a:ext cx="55600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</a:rPr>
              <a:t>在设计源文件的程序中：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行</a:t>
            </a:r>
            <a:r>
              <a:rPr lang="en-US" altLang="zh-CN" sz="2400" b="1" dirty="0">
                <a:solidFill>
                  <a:srgbClr val="FF0000"/>
                </a:solidFill>
              </a:rPr>
              <a:t>row[3</a:t>
            </a:r>
            <a:r>
              <a:rPr lang="zh-CN" altLang="en-US" sz="2400" b="1" dirty="0">
                <a:solidFill>
                  <a:srgbClr val="FF0000"/>
                </a:solidFill>
              </a:rPr>
              <a:t>：</a:t>
            </a:r>
            <a:r>
              <a:rPr lang="en-US" altLang="zh-CN" sz="2400" b="1" dirty="0">
                <a:solidFill>
                  <a:srgbClr val="FF0000"/>
                </a:solidFill>
              </a:rPr>
              <a:t>0]</a:t>
            </a:r>
            <a:r>
              <a:rPr lang="zh-CN" altLang="en-US" sz="2400" b="1" dirty="0">
                <a:solidFill>
                  <a:srgbClr val="FF0000"/>
                </a:solidFill>
              </a:rPr>
              <a:t>的值决定当前选中行上的按键可以被识别，所以</a:t>
            </a:r>
            <a:r>
              <a:rPr lang="en-US" altLang="zh-CN" sz="2400" b="1" dirty="0">
                <a:solidFill>
                  <a:srgbClr val="FF0000"/>
                </a:solidFill>
              </a:rPr>
              <a:t>row</a:t>
            </a:r>
            <a:r>
              <a:rPr lang="zh-CN" altLang="en-US" sz="2400" b="1" dirty="0">
                <a:solidFill>
                  <a:srgbClr val="FF0000"/>
                </a:solidFill>
              </a:rPr>
              <a:t>是</a:t>
            </a:r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</a:rPr>
              <a:t>位输出端。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col</a:t>
            </a:r>
            <a:r>
              <a:rPr lang="zh-CN" altLang="en-US" sz="2400" b="1" dirty="0">
                <a:solidFill>
                  <a:srgbClr val="FF0000"/>
                </a:solidFill>
              </a:rPr>
              <a:t>只约束到</a:t>
            </a:r>
            <a:r>
              <a:rPr lang="en-US" altLang="zh-CN" sz="2400" b="1" dirty="0">
                <a:solidFill>
                  <a:srgbClr val="FF0000"/>
                </a:solidFill>
              </a:rPr>
              <a:t>col3</a:t>
            </a:r>
            <a:r>
              <a:rPr lang="zh-CN" altLang="en-US" sz="2400" b="1" dirty="0">
                <a:solidFill>
                  <a:srgbClr val="FF0000"/>
                </a:solidFill>
              </a:rPr>
              <a:t>这一列，当选中</a:t>
            </a:r>
            <a:r>
              <a:rPr lang="en-US" altLang="zh-CN" sz="2400" b="1" dirty="0">
                <a:solidFill>
                  <a:srgbClr val="FF0000"/>
                </a:solidFill>
              </a:rPr>
              <a:t>row0</a:t>
            </a:r>
            <a:r>
              <a:rPr lang="zh-CN" altLang="en-US" sz="2400" b="1" dirty="0">
                <a:solidFill>
                  <a:srgbClr val="FF0000"/>
                </a:solidFill>
              </a:rPr>
              <a:t>行时，</a:t>
            </a:r>
            <a:r>
              <a:rPr lang="en-US" altLang="zh-CN" sz="2400" b="1" dirty="0">
                <a:solidFill>
                  <a:srgbClr val="FF0000"/>
                </a:solidFill>
              </a:rPr>
              <a:t>col</a:t>
            </a:r>
            <a:r>
              <a:rPr lang="zh-CN" altLang="en-US" sz="2400" b="1" dirty="0">
                <a:solidFill>
                  <a:srgbClr val="FF0000"/>
                </a:solidFill>
              </a:rPr>
              <a:t>的值是由按键</a:t>
            </a:r>
            <a:r>
              <a:rPr lang="en-US" altLang="zh-CN" sz="2400" b="1" dirty="0">
                <a:solidFill>
                  <a:srgbClr val="FF0000"/>
                </a:solidFill>
              </a:rPr>
              <a:t>KEY0</a:t>
            </a:r>
            <a:r>
              <a:rPr lang="zh-CN" altLang="en-US" sz="2400" b="1" dirty="0">
                <a:solidFill>
                  <a:srgbClr val="FF0000"/>
                </a:solidFill>
              </a:rPr>
              <a:t>是否按下决定的，</a:t>
            </a:r>
            <a:r>
              <a:rPr lang="en-US" altLang="zh-CN" sz="2400" b="1" dirty="0">
                <a:solidFill>
                  <a:srgbClr val="FF0000"/>
                </a:solidFill>
              </a:rPr>
              <a:t>col</a:t>
            </a:r>
            <a:r>
              <a:rPr lang="zh-CN" altLang="en-US" sz="2400" b="1" dirty="0">
                <a:solidFill>
                  <a:srgbClr val="FF0000"/>
                </a:solidFill>
              </a:rPr>
              <a:t>是输入端。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endParaRPr lang="en-US" altLang="zh-CN" sz="2400" b="1" dirty="0">
              <a:solidFill>
                <a:srgbClr val="002060"/>
              </a:solidFill>
            </a:endParaRPr>
          </a:p>
          <a:p>
            <a:r>
              <a:rPr lang="en-US" altLang="zh-CN" sz="2400" b="1" dirty="0">
                <a:solidFill>
                  <a:srgbClr val="002060"/>
                </a:solidFill>
              </a:rPr>
              <a:t>input col, </a:t>
            </a:r>
          </a:p>
          <a:p>
            <a:endParaRPr lang="en-US" altLang="zh-CN" sz="2400" b="1" dirty="0">
              <a:solidFill>
                <a:srgbClr val="002060"/>
              </a:solidFill>
            </a:endParaRPr>
          </a:p>
          <a:p>
            <a:r>
              <a:rPr lang="en-US" altLang="zh-CN" sz="2400" b="1" dirty="0">
                <a:solidFill>
                  <a:srgbClr val="002060"/>
                </a:solidFill>
              </a:rPr>
              <a:t>output [3:0] row</a:t>
            </a:r>
            <a:r>
              <a:rPr lang="zh-CN" altLang="en-US" sz="2400" b="1" dirty="0">
                <a:solidFill>
                  <a:srgbClr val="002060"/>
                </a:solidFill>
              </a:rPr>
              <a:t>，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D3D71C-638B-4B18-9441-5563CA267DBB}"/>
              </a:ext>
            </a:extLst>
          </p:cNvPr>
          <p:cNvSpPr txBox="1"/>
          <p:nvPr/>
        </p:nvSpPr>
        <p:spPr>
          <a:xfrm>
            <a:off x="648817" y="56393"/>
            <a:ext cx="11543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2060"/>
                </a:solidFill>
                <a:latin typeface="+mn-ea"/>
              </a:rPr>
              <a:t>2.5  </a:t>
            </a:r>
            <a:r>
              <a:rPr lang="zh-CN" altLang="en-US" sz="3600" dirty="0">
                <a:solidFill>
                  <a:srgbClr val="002060"/>
                </a:solidFill>
                <a:latin typeface="+mn-ea"/>
              </a:rPr>
              <a:t>如果只使用</a:t>
            </a:r>
            <a:r>
              <a:rPr lang="en-US" altLang="zh-CN" sz="3600" dirty="0">
                <a:solidFill>
                  <a:srgbClr val="002060"/>
                </a:solidFill>
                <a:latin typeface="+mn-ea"/>
              </a:rPr>
              <a:t>1</a:t>
            </a:r>
            <a:r>
              <a:rPr lang="zh-CN" altLang="en-US" sz="3600" dirty="0">
                <a:solidFill>
                  <a:srgbClr val="002060"/>
                </a:solidFill>
                <a:latin typeface="+mn-ea"/>
              </a:rPr>
              <a:t>个按键如何设置？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612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715"/>
    </mc:Choice>
    <mc:Fallback xmlns="">
      <p:transition spd="slow" advTm="977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7009" y="130299"/>
            <a:ext cx="8911687" cy="128089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solidFill>
                  <a:srgbClr val="0000CC"/>
                </a:solidFill>
              </a:rPr>
              <a:t>二、实验原理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8368" y="770744"/>
            <a:ext cx="9136623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</a:rPr>
              <a:t>2.1 </a:t>
            </a:r>
            <a:r>
              <a:rPr lang="zh-CN" altLang="en-US" sz="2800" b="1" dirty="0">
                <a:solidFill>
                  <a:schemeClr val="tx1"/>
                </a:solidFill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矩阵键盘特点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</a:rPr>
              <a:t>2.2</a:t>
            </a:r>
            <a:r>
              <a:rPr lang="zh-CN" altLang="en-US" sz="2800" b="1" dirty="0">
                <a:solidFill>
                  <a:schemeClr val="tx1"/>
                </a:solidFill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矩阵键盘应用的</a:t>
            </a:r>
            <a:r>
              <a:rPr lang="zh-CN" altLang="zh-CN" sz="2800" b="1" dirty="0">
                <a:solidFill>
                  <a:schemeClr val="tx1"/>
                </a:solidFill>
                <a:latin typeface="+mn-ea"/>
              </a:rPr>
              <a:t>基本原理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</a:rPr>
              <a:t>2.3   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如何</a:t>
            </a:r>
            <a:r>
              <a:rPr lang="zh-CN" altLang="zh-CN" sz="2800" b="1" dirty="0">
                <a:solidFill>
                  <a:schemeClr val="tx1"/>
                </a:solidFill>
                <a:latin typeface="+mn-ea"/>
              </a:rPr>
              <a:t>确定矩阵式键盘上哪个键被按下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</a:rPr>
              <a:t>2.4   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按键扫描程序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</a:rPr>
              <a:t>2.5   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如果只使用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个按键如何设置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2.6  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按键消抖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2.7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按键消抖方法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2.8  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按键消抖程序设计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76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35"/>
    </mc:Choice>
    <mc:Fallback xmlns="">
      <p:transition spd="slow" advTm="1073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50E728D-E154-4780-A2FE-355E531FB18B}"/>
              </a:ext>
            </a:extLst>
          </p:cNvPr>
          <p:cNvSpPr txBox="1"/>
          <p:nvPr/>
        </p:nvSpPr>
        <p:spPr>
          <a:xfrm>
            <a:off x="2082456" y="509895"/>
            <a:ext cx="8870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通过键盘扫描，就得到了各个按键的数据。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56B93EB-437E-4D51-88C3-DA1A866380C2}"/>
              </a:ext>
            </a:extLst>
          </p:cNvPr>
          <p:cNvSpPr/>
          <p:nvPr/>
        </p:nvSpPr>
        <p:spPr>
          <a:xfrm>
            <a:off x="170829" y="4654457"/>
            <a:ext cx="1157299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由于按键有抖动，例如按下</a:t>
            </a:r>
            <a:r>
              <a:rPr lang="en-US" altLang="zh-CN" sz="2400" b="1" dirty="0">
                <a:solidFill>
                  <a:srgbClr val="0070C0"/>
                </a:solidFill>
              </a:rPr>
              <a:t>KEY0</a:t>
            </a:r>
            <a:r>
              <a:rPr lang="zh-CN" altLang="en-US" sz="2400" b="1" dirty="0">
                <a:solidFill>
                  <a:srgbClr val="0070C0"/>
                </a:solidFill>
              </a:rPr>
              <a:t>，实际在按下</a:t>
            </a:r>
            <a:r>
              <a:rPr lang="en-US" altLang="zh-CN" sz="2400" b="1" dirty="0">
                <a:solidFill>
                  <a:srgbClr val="0070C0"/>
                </a:solidFill>
              </a:rPr>
              <a:t>KEY0</a:t>
            </a:r>
            <a:r>
              <a:rPr lang="zh-CN" altLang="en-US" sz="2400" b="1" dirty="0">
                <a:solidFill>
                  <a:srgbClr val="0070C0"/>
                </a:solidFill>
              </a:rPr>
              <a:t>以及松开</a:t>
            </a:r>
            <a:r>
              <a:rPr lang="en-US" altLang="zh-CN" sz="2400" b="1" dirty="0">
                <a:solidFill>
                  <a:srgbClr val="0070C0"/>
                </a:solidFill>
              </a:rPr>
              <a:t>KEY0</a:t>
            </a:r>
            <a:r>
              <a:rPr lang="zh-CN" altLang="en-US" sz="2400" b="1" dirty="0">
                <a:solidFill>
                  <a:srgbClr val="0070C0"/>
                </a:solidFill>
              </a:rPr>
              <a:t>后都会有约</a:t>
            </a:r>
            <a:r>
              <a:rPr lang="en-US" altLang="zh-CN" sz="2400" b="1" dirty="0">
                <a:solidFill>
                  <a:srgbClr val="0070C0"/>
                </a:solidFill>
              </a:rPr>
              <a:t>5ms-10ms</a:t>
            </a:r>
            <a:r>
              <a:rPr lang="zh-CN" altLang="en-US" sz="2400" b="1" dirty="0">
                <a:solidFill>
                  <a:srgbClr val="0070C0"/>
                </a:solidFill>
              </a:rPr>
              <a:t>左右的键值不稳定时间。如希望用按键按下而获得上升沿或下降沿作为电路的输入时，则需要消抖。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endParaRPr lang="en-US" altLang="zh-CN" sz="2400" b="1" dirty="0">
              <a:solidFill>
                <a:srgbClr val="0070C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按键消抖的关键是提取稳定的低电平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或高电平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状态，滤除按键稳定前后的抖动脉冲。</a:t>
            </a:r>
          </a:p>
          <a:p>
            <a:endParaRPr lang="en-US" altLang="zh-CN" sz="2400" b="1" dirty="0">
              <a:solidFill>
                <a:srgbClr val="0070C0"/>
              </a:solidFill>
            </a:endParaRPr>
          </a:p>
          <a:p>
            <a:endParaRPr lang="zh-CN" altLang="en-US" sz="3200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EF4ABB-B8AF-41FD-A227-DA89F0B73E9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327" y="1156226"/>
            <a:ext cx="6765304" cy="19291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D82ED83-F24F-4904-818B-C0490CC8EBE4}"/>
              </a:ext>
            </a:extLst>
          </p:cNvPr>
          <p:cNvSpPr/>
          <p:nvPr/>
        </p:nvSpPr>
        <p:spPr>
          <a:xfrm>
            <a:off x="170829" y="3186399"/>
            <a:ext cx="118503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通常的按键所用开关为</a:t>
            </a:r>
            <a:r>
              <a:rPr lang="zh-CN" altLang="en-US" sz="2400" u="sng" dirty="0">
                <a:solidFill>
                  <a:srgbClr val="333333"/>
                </a:solidFill>
                <a:latin typeface="arial" panose="020B0604020202020204" pitchFamily="34" charset="0"/>
              </a:rPr>
              <a:t>机械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弹性开关，当机械触点断开、闭合时，由于机械触点的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弹性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作用，一个按键开关在闭合时不会马上稳定地接通，在断开时也不会一下子断开。因而在闭合及断开的瞬间均伴随有一连串的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抖动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，按键抖动会引起一次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按键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被误读多次。</a:t>
            </a: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22">
            <a:extLst>
              <a:ext uri="{FF2B5EF4-FFF2-40B4-BE49-F238E27FC236}">
                <a16:creationId xmlns:a16="http://schemas.microsoft.com/office/drawing/2014/main" id="{312673DE-F96E-4DB9-AB08-D45965303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/>
          <a:stretch>
            <a:fillRect/>
          </a:stretch>
        </p:blipFill>
        <p:spPr bwMode="auto">
          <a:xfrm>
            <a:off x="592518" y="1257237"/>
            <a:ext cx="2145375" cy="1796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0230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561"/>
    </mc:Choice>
    <mc:Fallback xmlns="">
      <p:transition spd="slow" advTm="10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80515" y="0"/>
            <a:ext cx="597666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3600" dirty="0">
                <a:solidFill>
                  <a:srgbClr val="002060"/>
                </a:solidFill>
                <a:latin typeface="+mn-ea"/>
                <a:ea typeface="+mn-ea"/>
              </a:rPr>
              <a:t>2.6   </a:t>
            </a:r>
            <a:r>
              <a:rPr lang="zh-CN" altLang="en-US" sz="3600" dirty="0">
                <a:solidFill>
                  <a:srgbClr val="002060"/>
                </a:solidFill>
                <a:latin typeface="+mn-ea"/>
                <a:ea typeface="+mn-ea"/>
              </a:rPr>
              <a:t>按键消抖</a:t>
            </a:r>
            <a:endParaRPr lang="zh-CN" altLang="zh-CN" sz="36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56" y="709422"/>
            <a:ext cx="8136904" cy="25922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89652" y="4723049"/>
            <a:ext cx="6414586" cy="229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6600" dirty="0">
                <a:latin typeface="+mn-lt"/>
                <a:ea typeface="楷体" panose="02010609060101010101" pitchFamily="49" charset="-122"/>
              </a:rPr>
              <a:t>如何解决？</a:t>
            </a:r>
            <a:endParaRPr lang="zh-CN" altLang="zh-CN" sz="6600" dirty="0"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9025" y="4180154"/>
            <a:ext cx="10578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虽然</a:t>
            </a:r>
            <a:r>
              <a:rPr lang="zh-CN" altLang="en-US" sz="2800" dirty="0"/>
              <a:t>外界</a:t>
            </a:r>
            <a:r>
              <a:rPr lang="zh-CN" altLang="zh-CN" sz="2800" dirty="0"/>
              <a:t>只是按下按键一次，但实际检测到的按键信号可能不止变化一次。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859025" y="3442360"/>
            <a:ext cx="10069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按键按下以及松开</a:t>
            </a:r>
            <a:r>
              <a:rPr lang="zh-CN" altLang="zh-CN" sz="2800" dirty="0"/>
              <a:t>的瞬间会在接触点出现信号来回弹跳的现象</a:t>
            </a:r>
            <a:r>
              <a:rPr lang="zh-CN" altLang="en-US" sz="2800" dirty="0"/>
              <a:t>，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C184BB7-8A71-4233-AC50-578F696C8DD7}"/>
              </a:ext>
            </a:extLst>
          </p:cNvPr>
          <p:cNvSpPr/>
          <p:nvPr/>
        </p:nvSpPr>
        <p:spPr>
          <a:xfrm>
            <a:off x="1689652" y="2927962"/>
            <a:ext cx="218661" cy="252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618D968-EB13-4941-820F-32437BB5F29E}"/>
              </a:ext>
            </a:extLst>
          </p:cNvPr>
          <p:cNvSpPr/>
          <p:nvPr/>
        </p:nvSpPr>
        <p:spPr>
          <a:xfrm>
            <a:off x="3196681" y="2186044"/>
            <a:ext cx="218661" cy="252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AE3A279-1A96-43B4-9F2B-24F2A345D106}"/>
              </a:ext>
            </a:extLst>
          </p:cNvPr>
          <p:cNvSpPr/>
          <p:nvPr/>
        </p:nvSpPr>
        <p:spPr>
          <a:xfrm>
            <a:off x="3872980" y="2186043"/>
            <a:ext cx="218661" cy="252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879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195"/>
    </mc:Choice>
    <mc:Fallback xmlns="">
      <p:transition spd="slow" advTm="761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3" grpId="0"/>
      <p:bldP spid="4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80515" y="0"/>
            <a:ext cx="597666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3600" dirty="0">
                <a:solidFill>
                  <a:srgbClr val="002060"/>
                </a:solidFill>
                <a:latin typeface="+mn-ea"/>
                <a:ea typeface="+mn-ea"/>
              </a:rPr>
              <a:t>2.6   </a:t>
            </a:r>
            <a:r>
              <a:rPr lang="zh-CN" altLang="en-US" sz="3600" dirty="0">
                <a:solidFill>
                  <a:srgbClr val="002060"/>
                </a:solidFill>
                <a:latin typeface="+mn-ea"/>
                <a:ea typeface="+mn-ea"/>
              </a:rPr>
              <a:t>按键消抖</a:t>
            </a:r>
            <a:endParaRPr lang="zh-CN" altLang="zh-CN" sz="36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56" y="709422"/>
            <a:ext cx="8136904" cy="25922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89652" y="4723049"/>
            <a:ext cx="6414586" cy="229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6600" dirty="0">
                <a:latin typeface="+mn-lt"/>
                <a:ea typeface="楷体" panose="02010609060101010101" pitchFamily="49" charset="-122"/>
              </a:rPr>
              <a:t>如何解决？</a:t>
            </a:r>
            <a:endParaRPr lang="zh-CN" altLang="zh-CN" sz="6600" dirty="0"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9025" y="4180154"/>
            <a:ext cx="10578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虽然</a:t>
            </a:r>
            <a:r>
              <a:rPr lang="zh-CN" altLang="en-US" sz="2800" dirty="0"/>
              <a:t>外界</a:t>
            </a:r>
            <a:r>
              <a:rPr lang="zh-CN" altLang="zh-CN" sz="2800" dirty="0"/>
              <a:t>只是按下按键一次，实际检测到的按键信号可能不止变化一次。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859025" y="3442360"/>
            <a:ext cx="10069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按键按下以及松开</a:t>
            </a:r>
            <a:r>
              <a:rPr lang="zh-CN" altLang="zh-CN" sz="2800" dirty="0"/>
              <a:t>的瞬间会在接触点出现信号来回弹跳的现象</a:t>
            </a:r>
            <a:r>
              <a:rPr lang="zh-CN" altLang="en-US" sz="2800" dirty="0"/>
              <a:t>，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C184BB7-8A71-4233-AC50-578F696C8DD7}"/>
              </a:ext>
            </a:extLst>
          </p:cNvPr>
          <p:cNvSpPr/>
          <p:nvPr/>
        </p:nvSpPr>
        <p:spPr>
          <a:xfrm>
            <a:off x="1689652" y="2927962"/>
            <a:ext cx="218661" cy="252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618D968-EB13-4941-820F-32437BB5F29E}"/>
              </a:ext>
            </a:extLst>
          </p:cNvPr>
          <p:cNvSpPr/>
          <p:nvPr/>
        </p:nvSpPr>
        <p:spPr>
          <a:xfrm>
            <a:off x="3196681" y="2186044"/>
            <a:ext cx="218661" cy="252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AE3A279-1A96-43B4-9F2B-24F2A345D106}"/>
              </a:ext>
            </a:extLst>
          </p:cNvPr>
          <p:cNvSpPr/>
          <p:nvPr/>
        </p:nvSpPr>
        <p:spPr>
          <a:xfrm>
            <a:off x="3872980" y="2186043"/>
            <a:ext cx="218661" cy="252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186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577"/>
    </mc:Choice>
    <mc:Fallback xmlns="">
      <p:transition spd="slow" advTm="635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3" grpId="0"/>
      <p:bldP spid="4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31695EA-FA49-4D74-AF0B-01EE33EA5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962" y="194780"/>
            <a:ext cx="597666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3600" dirty="0">
                <a:solidFill>
                  <a:srgbClr val="002060"/>
                </a:solidFill>
                <a:latin typeface="+mn-ea"/>
                <a:ea typeface="+mn-ea"/>
              </a:rPr>
              <a:t>2.6   </a:t>
            </a:r>
            <a:r>
              <a:rPr lang="zh-CN" altLang="en-US" sz="3600" dirty="0">
                <a:solidFill>
                  <a:srgbClr val="002060"/>
                </a:solidFill>
                <a:latin typeface="+mn-ea"/>
                <a:ea typeface="+mn-ea"/>
              </a:rPr>
              <a:t>按键消抖</a:t>
            </a:r>
            <a:endParaRPr lang="zh-CN" altLang="zh-CN" sz="36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AB32AB-02A9-4BCD-B0A0-66BD66F8A7F7}"/>
              </a:ext>
            </a:extLst>
          </p:cNvPr>
          <p:cNvSpPr txBox="1"/>
          <p:nvPr/>
        </p:nvSpPr>
        <p:spPr>
          <a:xfrm>
            <a:off x="6096000" y="489734"/>
            <a:ext cx="577910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软件消抖：</a:t>
            </a:r>
            <a:r>
              <a:rPr lang="zh-CN" altLang="en-US" sz="2400" dirty="0">
                <a:solidFill>
                  <a:srgbClr val="0070C0"/>
                </a:solidFill>
              </a:rPr>
              <a:t>程序中常用设置采集时钟，不断检测按键值。每当时钟有效沿到来，就检测按键输入信号，即延时检测，延迟时间取决于按键类型。</a:t>
            </a:r>
            <a:endParaRPr lang="en-US" altLang="zh-CN" sz="2400" dirty="0">
              <a:solidFill>
                <a:srgbClr val="0070C0"/>
              </a:solidFill>
            </a:endParaRPr>
          </a:p>
          <a:p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dirty="0"/>
              <a:t>如果设置的采集时钟周期太小，采集时钟就有可能两次采到按键不确定时的值，无法避免抖动问题。所以采集时钟的周期必须要大于抖动时间。通常可以选用周期为</a:t>
            </a:r>
            <a:r>
              <a:rPr lang="en-US" altLang="zh-CN" dirty="0"/>
              <a:t>20ms</a:t>
            </a:r>
            <a:r>
              <a:rPr lang="zh-CN" altLang="en-US" dirty="0"/>
              <a:t>的采集时钟（频率为</a:t>
            </a:r>
            <a:r>
              <a:rPr lang="en-US" altLang="zh-CN" dirty="0"/>
              <a:t>50Hz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分别检测为当前、上个时钟有效沿、上上个时钟有效沿输入数值。例如：键值正常情况下为</a:t>
            </a:r>
            <a:r>
              <a:rPr lang="en-US" altLang="zh-CN" sz="2400" dirty="0">
                <a:solidFill>
                  <a:srgbClr val="0070C0"/>
                </a:solidFill>
              </a:rPr>
              <a:t>0</a:t>
            </a:r>
            <a:r>
              <a:rPr lang="zh-CN" altLang="en-US" sz="2400" dirty="0">
                <a:solidFill>
                  <a:srgbClr val="0070C0"/>
                </a:solidFill>
              </a:rPr>
              <a:t>，假如连续两次或三次为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zh-CN" altLang="en-US" sz="2400" dirty="0">
                <a:solidFill>
                  <a:srgbClr val="0070C0"/>
                </a:solidFill>
              </a:rPr>
              <a:t>，就通过运算，使得最终输出键值为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zh-CN" altLang="en-US" sz="2400" dirty="0">
                <a:solidFill>
                  <a:srgbClr val="0070C0"/>
                </a:solidFill>
              </a:rPr>
              <a:t>，出现上升沿，这样就认为是有按键按下。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C4E3A5-BCDD-4E9C-9055-54953848943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77" y="1505818"/>
            <a:ext cx="4995561" cy="217370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2392FE9B-D780-420D-99B2-A3D5DAF71C08}"/>
              </a:ext>
            </a:extLst>
          </p:cNvPr>
          <p:cNvSpPr/>
          <p:nvPr/>
        </p:nvSpPr>
        <p:spPr>
          <a:xfrm>
            <a:off x="3126993" y="1521950"/>
            <a:ext cx="218661" cy="252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0450AB5-45C7-4E28-8350-0694787A04C5}"/>
              </a:ext>
            </a:extLst>
          </p:cNvPr>
          <p:cNvSpPr/>
          <p:nvPr/>
        </p:nvSpPr>
        <p:spPr>
          <a:xfrm>
            <a:off x="2516563" y="1521950"/>
            <a:ext cx="218661" cy="252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B4040E8-54D6-4AF6-B205-B66ED803297F}"/>
              </a:ext>
            </a:extLst>
          </p:cNvPr>
          <p:cNvSpPr/>
          <p:nvPr/>
        </p:nvSpPr>
        <p:spPr>
          <a:xfrm>
            <a:off x="1348301" y="2096364"/>
            <a:ext cx="218661" cy="252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2FB1C77-5325-48C0-8250-C9EDCC1BA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9" y="3520776"/>
            <a:ext cx="6414586" cy="229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800" dirty="0">
                <a:latin typeface="+mn-lt"/>
                <a:ea typeface="楷体" panose="02010609060101010101" pitchFamily="49" charset="-122"/>
              </a:rPr>
              <a:t>如何检测到</a:t>
            </a:r>
            <a:endParaRPr lang="en-US" altLang="zh-CN" sz="4800" dirty="0">
              <a:latin typeface="+mn-lt"/>
              <a:ea typeface="楷体" panose="02010609060101010101" pitchFamily="49" charset="-122"/>
            </a:endParaRPr>
          </a:p>
          <a:p>
            <a:pPr>
              <a:buNone/>
            </a:pPr>
            <a:r>
              <a:rPr lang="en-US" altLang="zh-CN" sz="4800" dirty="0">
                <a:latin typeface="+mn-lt"/>
                <a:ea typeface="楷体" panose="02010609060101010101" pitchFamily="49" charset="-122"/>
              </a:rPr>
              <a:t>  </a:t>
            </a:r>
            <a:r>
              <a:rPr lang="zh-CN" altLang="en-US" sz="4800" dirty="0">
                <a:latin typeface="+mn-lt"/>
                <a:ea typeface="楷体" panose="02010609060101010101" pitchFamily="49" charset="-122"/>
              </a:rPr>
              <a:t>三个不同时间的值？</a:t>
            </a:r>
            <a:endParaRPr lang="zh-CN" altLang="zh-CN" sz="4800" dirty="0"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B250A50-48F9-4187-A0E9-10F329FB387D}"/>
              </a:ext>
            </a:extLst>
          </p:cNvPr>
          <p:cNvSpPr/>
          <p:nvPr/>
        </p:nvSpPr>
        <p:spPr>
          <a:xfrm>
            <a:off x="3774205" y="1522049"/>
            <a:ext cx="218661" cy="252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746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278"/>
    </mc:Choice>
    <mc:Fallback xmlns="">
      <p:transition spd="slow" advTm="842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FBC9350D-D30F-4250-9E19-FE2AD29F5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106" y="242156"/>
            <a:ext cx="854375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3600" dirty="0">
                <a:solidFill>
                  <a:srgbClr val="002060"/>
                </a:solidFill>
                <a:latin typeface="+mn-ea"/>
                <a:ea typeface="+mn-ea"/>
              </a:rPr>
              <a:t>2.7   </a:t>
            </a:r>
            <a:r>
              <a:rPr lang="zh-CN" altLang="en-US" sz="3600" dirty="0">
                <a:solidFill>
                  <a:srgbClr val="002060"/>
                </a:solidFill>
                <a:latin typeface="+mn-ea"/>
                <a:ea typeface="+mn-ea"/>
              </a:rPr>
              <a:t>按键消抖方法</a:t>
            </a:r>
            <a:r>
              <a:rPr lang="en-US" altLang="zh-CN" sz="3600" dirty="0">
                <a:solidFill>
                  <a:srgbClr val="002060"/>
                </a:solidFill>
                <a:latin typeface="+mn-ea"/>
                <a:ea typeface="+mn-ea"/>
              </a:rPr>
              <a:t>----</a:t>
            </a:r>
            <a:r>
              <a:rPr lang="zh-CN" altLang="en-US" sz="3600" dirty="0">
                <a:solidFill>
                  <a:srgbClr val="002060"/>
                </a:solidFill>
                <a:latin typeface="+mn-ea"/>
                <a:ea typeface="+mn-ea"/>
              </a:rPr>
              <a:t>应用移位寄存器</a:t>
            </a:r>
            <a:endParaRPr lang="zh-CN" altLang="zh-CN" sz="36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grpSp>
        <p:nvGrpSpPr>
          <p:cNvPr id="3" name="Group 13">
            <a:extLst>
              <a:ext uri="{FF2B5EF4-FFF2-40B4-BE49-F238E27FC236}">
                <a16:creationId xmlns:a16="http://schemas.microsoft.com/office/drawing/2014/main" id="{7511348D-D05F-43A1-A36B-9FC4E71CDA3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728452"/>
            <a:ext cx="6858000" cy="1981200"/>
            <a:chOff x="192" y="1584"/>
            <a:chExt cx="4320" cy="1248"/>
          </a:xfrm>
        </p:grpSpPr>
        <p:sp>
          <p:nvSpPr>
            <p:cNvPr id="4" name="Rectangle 14">
              <a:extLst>
                <a:ext uri="{FF2B5EF4-FFF2-40B4-BE49-F238E27FC236}">
                  <a16:creationId xmlns:a16="http://schemas.microsoft.com/office/drawing/2014/main" id="{078169B7-9B71-401C-8C29-819F30503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84"/>
              <a:ext cx="672" cy="7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rIns="540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 dirty="0">
                  <a:latin typeface="Arial Narrow" panose="020B0606020202030204" pitchFamily="34" charset="0"/>
                </a:rPr>
                <a:t>D        Q</a:t>
              </a:r>
            </a:p>
            <a:p>
              <a:pPr algn="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 dirty="0">
                  <a:latin typeface="Arial Narrow" panose="020B0606020202030204" pitchFamily="34" charset="0"/>
                </a:rPr>
                <a:t>  CK   Q</a:t>
              </a:r>
            </a:p>
          </p:txBody>
        </p:sp>
        <p:grpSp>
          <p:nvGrpSpPr>
            <p:cNvPr id="5" name="Group 15">
              <a:extLst>
                <a:ext uri="{FF2B5EF4-FFF2-40B4-BE49-F238E27FC236}">
                  <a16:creationId xmlns:a16="http://schemas.microsoft.com/office/drawing/2014/main" id="{BA26640E-22B0-42BA-869F-0D2920FD98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2064"/>
              <a:ext cx="96" cy="96"/>
              <a:chOff x="2880" y="2064"/>
              <a:chExt cx="96" cy="192"/>
            </a:xfrm>
          </p:grpSpPr>
          <p:sp>
            <p:nvSpPr>
              <p:cNvPr id="48" name="Line 16">
                <a:extLst>
                  <a:ext uri="{FF2B5EF4-FFF2-40B4-BE49-F238E27FC236}">
                    <a16:creationId xmlns:a16="http://schemas.microsoft.com/office/drawing/2014/main" id="{43E1AF33-EF19-403F-96A9-5939F4F80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" name="Line 17">
                <a:extLst>
                  <a:ext uri="{FF2B5EF4-FFF2-40B4-BE49-F238E27FC236}">
                    <a16:creationId xmlns:a16="http://schemas.microsoft.com/office/drawing/2014/main" id="{64411831-BC43-402C-BE9B-6A4DC7B2C4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80" y="2160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" name="Line 18">
              <a:extLst>
                <a:ext uri="{FF2B5EF4-FFF2-40B4-BE49-F238E27FC236}">
                  <a16:creationId xmlns:a16="http://schemas.microsoft.com/office/drawing/2014/main" id="{F3E266B0-8EC5-49BD-B4FE-C1FD82AA17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77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Line 19">
              <a:extLst>
                <a:ext uri="{FF2B5EF4-FFF2-40B4-BE49-F238E27FC236}">
                  <a16:creationId xmlns:a16="http://schemas.microsoft.com/office/drawing/2014/main" id="{77EEAC4E-DE49-459C-848A-6E9AB9975B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11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20">
              <a:extLst>
                <a:ext uri="{FF2B5EF4-FFF2-40B4-BE49-F238E27FC236}">
                  <a16:creationId xmlns:a16="http://schemas.microsoft.com/office/drawing/2014/main" id="{109D4830-5A82-4331-B161-918385C4A0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77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21">
              <a:extLst>
                <a:ext uri="{FF2B5EF4-FFF2-40B4-BE49-F238E27FC236}">
                  <a16:creationId xmlns:a16="http://schemas.microsoft.com/office/drawing/2014/main" id="{6AD9B6CC-A795-4B51-9189-AD797F0F5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11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Oval 22">
              <a:extLst>
                <a:ext uri="{FF2B5EF4-FFF2-40B4-BE49-F238E27FC236}">
                  <a16:creationId xmlns:a16="http://schemas.microsoft.com/office/drawing/2014/main" id="{28974590-7969-4338-8041-2DA7B1605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06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FA35B78C-EAA4-455C-8A31-746EEF39D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584"/>
              <a:ext cx="672" cy="7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rIns="540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latin typeface="Arial Narrow" panose="020B0606020202030204" pitchFamily="34" charset="0"/>
                </a:rPr>
                <a:t>D        Q</a:t>
              </a:r>
            </a:p>
            <a:p>
              <a:pPr algn="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latin typeface="Arial Narrow" panose="020B0606020202030204" pitchFamily="34" charset="0"/>
                </a:rPr>
                <a:t>  CK   Q</a:t>
              </a:r>
            </a:p>
          </p:txBody>
        </p:sp>
        <p:grpSp>
          <p:nvGrpSpPr>
            <p:cNvPr id="12" name="Group 24">
              <a:extLst>
                <a:ext uri="{FF2B5EF4-FFF2-40B4-BE49-F238E27FC236}">
                  <a16:creationId xmlns:a16="http://schemas.microsoft.com/office/drawing/2014/main" id="{2C85D037-A9AD-489D-8F7C-360D361A37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064"/>
              <a:ext cx="96" cy="96"/>
              <a:chOff x="2880" y="2064"/>
              <a:chExt cx="96" cy="192"/>
            </a:xfrm>
          </p:grpSpPr>
          <p:sp>
            <p:nvSpPr>
              <p:cNvPr id="46" name="Line 25">
                <a:extLst>
                  <a:ext uri="{FF2B5EF4-FFF2-40B4-BE49-F238E27FC236}">
                    <a16:creationId xmlns:a16="http://schemas.microsoft.com/office/drawing/2014/main" id="{9766B55B-6A27-4E90-A241-FB654A3877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" name="Line 26">
                <a:extLst>
                  <a:ext uri="{FF2B5EF4-FFF2-40B4-BE49-F238E27FC236}">
                    <a16:creationId xmlns:a16="http://schemas.microsoft.com/office/drawing/2014/main" id="{4F204AAD-4276-4C13-9938-AE8E2ED7A0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80" y="2160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" name="Line 27">
              <a:extLst>
                <a:ext uri="{FF2B5EF4-FFF2-40B4-BE49-F238E27FC236}">
                  <a16:creationId xmlns:a16="http://schemas.microsoft.com/office/drawing/2014/main" id="{F3F8B27E-A2E9-4495-95E3-52FCF1728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77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28">
              <a:extLst>
                <a:ext uri="{FF2B5EF4-FFF2-40B4-BE49-F238E27FC236}">
                  <a16:creationId xmlns:a16="http://schemas.microsoft.com/office/drawing/2014/main" id="{F1E2DEEA-36BC-49DA-A5EC-403EDE5CD0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11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29">
              <a:extLst>
                <a:ext uri="{FF2B5EF4-FFF2-40B4-BE49-F238E27FC236}">
                  <a16:creationId xmlns:a16="http://schemas.microsoft.com/office/drawing/2014/main" id="{4AF68B1A-B2BF-464A-8375-4957CE84A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77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30">
              <a:extLst>
                <a:ext uri="{FF2B5EF4-FFF2-40B4-BE49-F238E27FC236}">
                  <a16:creationId xmlns:a16="http://schemas.microsoft.com/office/drawing/2014/main" id="{4007AE79-D6F6-46DC-B9FE-BA39F4A3E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11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Oval 31">
              <a:extLst>
                <a:ext uri="{FF2B5EF4-FFF2-40B4-BE49-F238E27FC236}">
                  <a16:creationId xmlns:a16="http://schemas.microsoft.com/office/drawing/2014/main" id="{DDA9BCE2-504C-431A-AB9C-396CD0604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06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" name="Rectangle 32">
              <a:extLst>
                <a:ext uri="{FF2B5EF4-FFF2-40B4-BE49-F238E27FC236}">
                  <a16:creationId xmlns:a16="http://schemas.microsoft.com/office/drawing/2014/main" id="{CE023BCB-9933-4560-82B5-94576C766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584"/>
              <a:ext cx="672" cy="7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rIns="540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latin typeface="Arial Narrow" panose="020B0606020202030204" pitchFamily="34" charset="0"/>
                </a:rPr>
                <a:t>D        Q</a:t>
              </a:r>
            </a:p>
            <a:p>
              <a:pPr algn="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latin typeface="Arial Narrow" panose="020B0606020202030204" pitchFamily="34" charset="0"/>
                </a:rPr>
                <a:t>  CK   Q</a:t>
              </a:r>
            </a:p>
          </p:txBody>
        </p:sp>
        <p:grpSp>
          <p:nvGrpSpPr>
            <p:cNvPr id="19" name="Group 33">
              <a:extLst>
                <a:ext uri="{FF2B5EF4-FFF2-40B4-BE49-F238E27FC236}">
                  <a16:creationId xmlns:a16="http://schemas.microsoft.com/office/drawing/2014/main" id="{F8F2BE1C-7B22-4CC8-91EA-588705AB43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064"/>
              <a:ext cx="96" cy="96"/>
              <a:chOff x="2880" y="2064"/>
              <a:chExt cx="96" cy="192"/>
            </a:xfrm>
          </p:grpSpPr>
          <p:sp>
            <p:nvSpPr>
              <p:cNvPr id="44" name="Line 34">
                <a:extLst>
                  <a:ext uri="{FF2B5EF4-FFF2-40B4-BE49-F238E27FC236}">
                    <a16:creationId xmlns:a16="http://schemas.microsoft.com/office/drawing/2014/main" id="{50E955AC-876C-446F-A611-3E8E63A2B4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" name="Line 35">
                <a:extLst>
                  <a:ext uri="{FF2B5EF4-FFF2-40B4-BE49-F238E27FC236}">
                    <a16:creationId xmlns:a16="http://schemas.microsoft.com/office/drawing/2014/main" id="{3E38900E-3624-4668-AA39-2A06F7836D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80" y="2160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0" name="Line 36">
              <a:extLst>
                <a:ext uri="{FF2B5EF4-FFF2-40B4-BE49-F238E27FC236}">
                  <a16:creationId xmlns:a16="http://schemas.microsoft.com/office/drawing/2014/main" id="{51779753-CE92-4611-9408-66565BED0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77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37">
              <a:extLst>
                <a:ext uri="{FF2B5EF4-FFF2-40B4-BE49-F238E27FC236}">
                  <a16:creationId xmlns:a16="http://schemas.microsoft.com/office/drawing/2014/main" id="{3AD57FBE-842D-4397-BF9F-74F7DCCC34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11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38">
              <a:extLst>
                <a:ext uri="{FF2B5EF4-FFF2-40B4-BE49-F238E27FC236}">
                  <a16:creationId xmlns:a16="http://schemas.microsoft.com/office/drawing/2014/main" id="{4BD91A1A-4A89-4C6D-9A6B-B527A2F14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77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39">
              <a:extLst>
                <a:ext uri="{FF2B5EF4-FFF2-40B4-BE49-F238E27FC236}">
                  <a16:creationId xmlns:a16="http://schemas.microsoft.com/office/drawing/2014/main" id="{F0A450B4-168A-43C4-8231-B95853C11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11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Oval 40">
              <a:extLst>
                <a:ext uri="{FF2B5EF4-FFF2-40B4-BE49-F238E27FC236}">
                  <a16:creationId xmlns:a16="http://schemas.microsoft.com/office/drawing/2014/main" id="{597C78EA-C301-4A3E-94F0-964CB9851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06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7" name="Line 45">
              <a:extLst>
                <a:ext uri="{FF2B5EF4-FFF2-40B4-BE49-F238E27FC236}">
                  <a16:creationId xmlns:a16="http://schemas.microsoft.com/office/drawing/2014/main" id="{F35FA545-6A0D-4839-9205-B37167D6A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77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51">
              <a:extLst>
                <a:ext uri="{FF2B5EF4-FFF2-40B4-BE49-F238E27FC236}">
                  <a16:creationId xmlns:a16="http://schemas.microsoft.com/office/drawing/2014/main" id="{07FA7B16-B90B-46EF-A6C9-9FE6BF367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112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52">
              <a:extLst>
                <a:ext uri="{FF2B5EF4-FFF2-40B4-BE49-F238E27FC236}">
                  <a16:creationId xmlns:a16="http://schemas.microsoft.com/office/drawing/2014/main" id="{B41631CB-E03C-4FBC-A813-13F867D34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112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53">
              <a:extLst>
                <a:ext uri="{FF2B5EF4-FFF2-40B4-BE49-F238E27FC236}">
                  <a16:creationId xmlns:a16="http://schemas.microsoft.com/office/drawing/2014/main" id="{DD95976A-9288-4325-98A7-374E56753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112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54">
              <a:extLst>
                <a:ext uri="{FF2B5EF4-FFF2-40B4-BE49-F238E27FC236}">
                  <a16:creationId xmlns:a16="http://schemas.microsoft.com/office/drawing/2014/main" id="{243C4B92-50EF-4E97-AADA-548290CCD5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688"/>
              <a:ext cx="2544" cy="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Text Box 55">
              <a:extLst>
                <a:ext uri="{FF2B5EF4-FFF2-40B4-BE49-F238E27FC236}">
                  <a16:creationId xmlns:a16="http://schemas.microsoft.com/office/drawing/2014/main" id="{40E3471A-7770-4F89-93D8-CE705B7AA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544"/>
              <a:ext cx="4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latin typeface="Arial Narrow" panose="020B0606020202030204" pitchFamily="34" charset="0"/>
                </a:rPr>
                <a:t>CLK</a:t>
              </a:r>
            </a:p>
          </p:txBody>
        </p:sp>
        <p:sp>
          <p:nvSpPr>
            <p:cNvPr id="38" name="Text Box 56">
              <a:extLst>
                <a:ext uri="{FF2B5EF4-FFF2-40B4-BE49-F238E27FC236}">
                  <a16:creationId xmlns:a16="http://schemas.microsoft.com/office/drawing/2014/main" id="{BC0EE89E-7C3F-432A-8AC2-F592D5FF5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" y="2352"/>
              <a:ext cx="3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latin typeface="Arial Narrow" panose="020B0606020202030204" pitchFamily="34" charset="0"/>
                </a:rPr>
                <a:t>FF0</a:t>
              </a:r>
            </a:p>
          </p:txBody>
        </p:sp>
        <p:sp>
          <p:nvSpPr>
            <p:cNvPr id="39" name="Text Box 57">
              <a:extLst>
                <a:ext uri="{FF2B5EF4-FFF2-40B4-BE49-F238E27FC236}">
                  <a16:creationId xmlns:a16="http://schemas.microsoft.com/office/drawing/2014/main" id="{4A1B8F98-09B8-4538-BD8D-157BED6D3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352"/>
              <a:ext cx="3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latin typeface="Arial Narrow" panose="020B0606020202030204" pitchFamily="34" charset="0"/>
                </a:rPr>
                <a:t>FF1</a:t>
              </a:r>
            </a:p>
          </p:txBody>
        </p:sp>
        <p:sp>
          <p:nvSpPr>
            <p:cNvPr id="40" name="Text Box 58">
              <a:extLst>
                <a:ext uri="{FF2B5EF4-FFF2-40B4-BE49-F238E27FC236}">
                  <a16:creationId xmlns:a16="http://schemas.microsoft.com/office/drawing/2014/main" id="{96567783-E924-4D25-B492-A9B4F1A83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352"/>
              <a:ext cx="3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latin typeface="Arial Narrow" panose="020B0606020202030204" pitchFamily="34" charset="0"/>
                </a:rPr>
                <a:t>FF2</a:t>
              </a: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2924054B-38D8-4E58-8F44-224924C6FB69}"/>
              </a:ext>
            </a:extLst>
          </p:cNvPr>
          <p:cNvSpPr txBox="1"/>
          <p:nvPr/>
        </p:nvSpPr>
        <p:spPr>
          <a:xfrm>
            <a:off x="2498622" y="2898354"/>
            <a:ext cx="112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KEY-IN</a:t>
            </a:r>
            <a:endParaRPr lang="zh-CN" altLang="en-US" dirty="0"/>
          </a:p>
        </p:txBody>
      </p:sp>
      <p:sp>
        <p:nvSpPr>
          <p:cNvPr id="52" name="对话气泡: 椭圆形 51">
            <a:extLst>
              <a:ext uri="{FF2B5EF4-FFF2-40B4-BE49-F238E27FC236}">
                <a16:creationId xmlns:a16="http://schemas.microsoft.com/office/drawing/2014/main" id="{A7D3E010-95AD-4B1F-A821-08FD738C94F1}"/>
              </a:ext>
            </a:extLst>
          </p:cNvPr>
          <p:cNvSpPr/>
          <p:nvPr/>
        </p:nvSpPr>
        <p:spPr>
          <a:xfrm>
            <a:off x="5105399" y="1758143"/>
            <a:ext cx="914400" cy="612648"/>
          </a:xfrm>
          <a:prstGeom prst="wedgeEllipseCallout">
            <a:avLst>
              <a:gd name="adj1" fmla="val -59543"/>
              <a:gd name="adj2" fmla="val 1587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今天</a:t>
            </a:r>
          </a:p>
        </p:txBody>
      </p:sp>
      <p:sp>
        <p:nvSpPr>
          <p:cNvPr id="53" name="对话气泡: 椭圆形 52">
            <a:extLst>
              <a:ext uri="{FF2B5EF4-FFF2-40B4-BE49-F238E27FC236}">
                <a16:creationId xmlns:a16="http://schemas.microsoft.com/office/drawing/2014/main" id="{023421D3-4825-497F-B4B6-4381EBAAA016}"/>
              </a:ext>
            </a:extLst>
          </p:cNvPr>
          <p:cNvSpPr/>
          <p:nvPr/>
        </p:nvSpPr>
        <p:spPr>
          <a:xfrm>
            <a:off x="7162800" y="1764650"/>
            <a:ext cx="914400" cy="612648"/>
          </a:xfrm>
          <a:prstGeom prst="wedgeEllipseCallout">
            <a:avLst>
              <a:gd name="adj1" fmla="val -59543"/>
              <a:gd name="adj2" fmla="val 1587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昨天</a:t>
            </a:r>
          </a:p>
        </p:txBody>
      </p:sp>
      <p:sp>
        <p:nvSpPr>
          <p:cNvPr id="54" name="对话气泡: 椭圆形 53">
            <a:extLst>
              <a:ext uri="{FF2B5EF4-FFF2-40B4-BE49-F238E27FC236}">
                <a16:creationId xmlns:a16="http://schemas.microsoft.com/office/drawing/2014/main" id="{4E3FCE57-F473-4573-B96D-036F169931CE}"/>
              </a:ext>
            </a:extLst>
          </p:cNvPr>
          <p:cNvSpPr/>
          <p:nvPr/>
        </p:nvSpPr>
        <p:spPr>
          <a:xfrm>
            <a:off x="9124335" y="1712684"/>
            <a:ext cx="914400" cy="612648"/>
          </a:xfrm>
          <a:prstGeom prst="wedgeEllipseCallout">
            <a:avLst>
              <a:gd name="adj1" fmla="val -59543"/>
              <a:gd name="adj2" fmla="val 1587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前天</a:t>
            </a:r>
          </a:p>
        </p:txBody>
      </p:sp>
      <p:sp>
        <p:nvSpPr>
          <p:cNvPr id="56" name="对话气泡: 椭圆形 55">
            <a:extLst>
              <a:ext uri="{FF2B5EF4-FFF2-40B4-BE49-F238E27FC236}">
                <a16:creationId xmlns:a16="http://schemas.microsoft.com/office/drawing/2014/main" id="{4CCA1301-7927-41FC-A23C-30BF71C5A6DE}"/>
              </a:ext>
            </a:extLst>
          </p:cNvPr>
          <p:cNvSpPr/>
          <p:nvPr/>
        </p:nvSpPr>
        <p:spPr>
          <a:xfrm>
            <a:off x="911942" y="5161275"/>
            <a:ext cx="2267009" cy="612648"/>
          </a:xfrm>
          <a:prstGeom prst="wedgeEllipseCallout">
            <a:avLst>
              <a:gd name="adj1" fmla="val 64600"/>
              <a:gd name="adj2" fmla="val -1686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若每天有效沿到来一次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065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561"/>
    </mc:Choice>
    <mc:Fallback xmlns="">
      <p:transition spd="slow" advTm="7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42389" y="-95635"/>
            <a:ext cx="597666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solidFill>
                  <a:srgbClr val="002060"/>
                </a:solidFill>
                <a:latin typeface="+mn-ea"/>
                <a:ea typeface="+mn-ea"/>
              </a:rPr>
              <a:t>2.8</a:t>
            </a:r>
            <a:r>
              <a:rPr lang="zh-CN" altLang="en-US" sz="3600" dirty="0">
                <a:solidFill>
                  <a:srgbClr val="002060"/>
                </a:solidFill>
                <a:latin typeface="+mn-ea"/>
                <a:ea typeface="+mn-ea"/>
              </a:rPr>
              <a:t>    按键消抖程序设计</a:t>
            </a:r>
            <a:endParaRPr lang="zh-CN" altLang="zh-CN" sz="36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8337" y="2033693"/>
            <a:ext cx="9734338" cy="36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/>
              <a:t>本实验中消</a:t>
            </a:r>
            <a:r>
              <a:rPr lang="zh-CN" altLang="zh-CN" sz="2400" dirty="0"/>
              <a:t>抖的设计是：声明</a:t>
            </a:r>
            <a:r>
              <a:rPr lang="en-US" altLang="zh-CN" sz="2400" dirty="0"/>
              <a:t>3</a:t>
            </a:r>
            <a:r>
              <a:rPr lang="zh-CN" altLang="zh-CN" sz="2400" dirty="0"/>
              <a:t>个寄存器</a:t>
            </a:r>
            <a:r>
              <a:rPr lang="en-US" altLang="zh-CN" sz="2400" dirty="0"/>
              <a:t>btn0</a:t>
            </a:r>
            <a:r>
              <a:rPr lang="zh-CN" altLang="zh-CN" sz="2400" dirty="0"/>
              <a:t>、</a:t>
            </a:r>
            <a:r>
              <a:rPr lang="en-US" altLang="zh-CN" sz="2400" dirty="0"/>
              <a:t>btn1</a:t>
            </a:r>
            <a:r>
              <a:rPr lang="zh-CN" altLang="zh-CN" sz="2400" dirty="0"/>
              <a:t>、</a:t>
            </a:r>
            <a:r>
              <a:rPr lang="en-US" altLang="zh-CN" sz="2400" dirty="0"/>
              <a:t>btn2</a:t>
            </a:r>
            <a:r>
              <a:rPr lang="zh-CN" altLang="zh-CN" sz="2400" dirty="0"/>
              <a:t>，并将它们组合成移位寄存器，将移位方向定义为</a:t>
            </a:r>
            <a:r>
              <a:rPr lang="en-US" altLang="zh-CN" sz="2400" dirty="0"/>
              <a:t>btn0-&gt;btn1-&gt;btn2</a:t>
            </a:r>
          </a:p>
          <a:p>
            <a:pPr>
              <a:buNone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always@ (</a:t>
            </a:r>
            <a:r>
              <a:rPr lang="en-US" altLang="zh-CN" sz="2400" dirty="0" err="1">
                <a:solidFill>
                  <a:srgbClr val="FF0000"/>
                </a:solidFill>
              </a:rPr>
              <a:t>posedge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btn_clk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begin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    btn0&lt;=</a:t>
            </a:r>
            <a:r>
              <a:rPr lang="en-US" altLang="zh-CN" sz="2400" dirty="0" err="1">
                <a:solidFill>
                  <a:srgbClr val="FF0000"/>
                </a:solidFill>
              </a:rPr>
              <a:t>btn_in</a:t>
            </a:r>
            <a:r>
              <a:rPr lang="en-US" altLang="zh-CN" sz="2400" dirty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    btn1&lt;=btn0;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   btn2&lt;=btn1;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end</a:t>
            </a:r>
          </a:p>
          <a:p>
            <a:pPr>
              <a:buNone/>
            </a:pPr>
            <a:r>
              <a:rPr lang="en-US" altLang="zh-CN" sz="2000" dirty="0" err="1"/>
              <a:t>btn_clk</a:t>
            </a:r>
            <a:r>
              <a:rPr lang="zh-CN" altLang="en-US" sz="2000" dirty="0"/>
              <a:t>可采用</a:t>
            </a:r>
            <a:r>
              <a:rPr lang="en-US" altLang="zh-CN" sz="2000" dirty="0"/>
              <a:t>50Hz</a:t>
            </a:r>
            <a:r>
              <a:rPr lang="zh-CN" altLang="en-US" sz="2000" dirty="0"/>
              <a:t>时钟。</a:t>
            </a:r>
            <a:endParaRPr lang="en-US" altLang="zh-CN" sz="2000" dirty="0"/>
          </a:p>
          <a:p>
            <a:pPr>
              <a:buNone/>
            </a:pPr>
            <a:r>
              <a:rPr lang="zh-CN" altLang="zh-CN" sz="2000" dirty="0"/>
              <a:t>将按键输入送</a:t>
            </a:r>
            <a:r>
              <a:rPr lang="en-US" altLang="zh-CN" sz="2000" dirty="0"/>
              <a:t>btn0</a:t>
            </a:r>
            <a:r>
              <a:rPr lang="zh-CN" altLang="zh-CN" sz="2000" dirty="0"/>
              <a:t>。每隔</a:t>
            </a:r>
            <a:r>
              <a:rPr lang="en-US" altLang="zh-CN" sz="2000" dirty="0"/>
              <a:t>20ms</a:t>
            </a:r>
            <a:r>
              <a:rPr lang="zh-CN" altLang="zh-CN" sz="2000" dirty="0"/>
              <a:t>执行一次移位。</a:t>
            </a:r>
            <a:endParaRPr lang="en-US" altLang="zh-CN" sz="2000" dirty="0"/>
          </a:p>
          <a:p>
            <a:pPr>
              <a:buNone/>
            </a:pPr>
            <a:r>
              <a:rPr lang="zh-CN" altLang="zh-CN" sz="2000" dirty="0"/>
              <a:t>在每</a:t>
            </a:r>
            <a:r>
              <a:rPr lang="en-US" altLang="zh-CN" sz="2000" dirty="0"/>
              <a:t>20ms</a:t>
            </a:r>
            <a:r>
              <a:rPr lang="zh-CN" altLang="zh-CN" sz="2000" dirty="0"/>
              <a:t>后，</a:t>
            </a:r>
            <a:r>
              <a:rPr lang="en-US" altLang="zh-CN" sz="2000" dirty="0"/>
              <a:t>btn0</a:t>
            </a:r>
            <a:r>
              <a:rPr lang="zh-CN" altLang="zh-CN" sz="2000" dirty="0"/>
              <a:t>中存储的是当前的按键电平，</a:t>
            </a:r>
            <a:r>
              <a:rPr lang="en-US" altLang="zh-CN" sz="2000" dirty="0"/>
              <a:t>btn1</a:t>
            </a:r>
            <a:r>
              <a:rPr lang="zh-CN" altLang="zh-CN" sz="2000" dirty="0"/>
              <a:t>中存储的是</a:t>
            </a:r>
            <a:r>
              <a:rPr lang="en-US" altLang="zh-CN" sz="2000" dirty="0"/>
              <a:t>20ms</a:t>
            </a:r>
            <a:r>
              <a:rPr lang="zh-CN" altLang="zh-CN" sz="2000" dirty="0"/>
              <a:t>之前的按键电平，</a:t>
            </a:r>
            <a:r>
              <a:rPr lang="en-US" altLang="zh-CN" sz="2000" dirty="0"/>
              <a:t>btn2</a:t>
            </a:r>
            <a:r>
              <a:rPr lang="zh-CN" altLang="zh-CN" sz="2000" dirty="0"/>
              <a:t>中存储的是</a:t>
            </a:r>
            <a:r>
              <a:rPr lang="en-US" altLang="zh-CN" sz="2000" dirty="0"/>
              <a:t>40ms</a:t>
            </a:r>
            <a:r>
              <a:rPr lang="zh-CN" altLang="zh-CN" sz="2000" dirty="0"/>
              <a:t>之前的按键电平</a:t>
            </a:r>
            <a:endParaRPr lang="en-US" altLang="zh-CN" sz="2000" dirty="0"/>
          </a:p>
          <a:p>
            <a:pPr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assign </a:t>
            </a:r>
            <a:r>
              <a:rPr lang="en-US" altLang="zh-CN" sz="2400" dirty="0" err="1">
                <a:solidFill>
                  <a:srgbClr val="FF0000"/>
                </a:solidFill>
              </a:rPr>
              <a:t>btn_out</a:t>
            </a:r>
            <a:r>
              <a:rPr lang="en-US" altLang="zh-CN" sz="2400" dirty="0">
                <a:solidFill>
                  <a:srgbClr val="FF0000"/>
                </a:solidFill>
              </a:rPr>
              <a:t>=(btn2&amp;btn1&amp;btn0)|(~btn2&amp;btn1&amp;btn0);//</a:t>
            </a:r>
            <a:r>
              <a:rPr lang="en-US" altLang="zh-CN" sz="2400" dirty="0" err="1">
                <a:solidFill>
                  <a:srgbClr val="FF0000"/>
                </a:solidFill>
              </a:rPr>
              <a:t>btn_out</a:t>
            </a:r>
            <a:r>
              <a:rPr lang="zh-CN" altLang="en-US" sz="2400" dirty="0">
                <a:solidFill>
                  <a:srgbClr val="FF0000"/>
                </a:solidFill>
              </a:rPr>
              <a:t>信号 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                                                 </a:t>
            </a:r>
            <a:r>
              <a:rPr lang="zh-CN" altLang="en-US" sz="2400" dirty="0">
                <a:solidFill>
                  <a:srgbClr val="FF0000"/>
                </a:solidFill>
              </a:rPr>
              <a:t>每下键一次，只产生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个上升沿。</a:t>
            </a:r>
            <a:endParaRPr lang="zh-CN" altLang="zh-CN" sz="24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233" y="2266088"/>
            <a:ext cx="8392867" cy="2440924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5" name="圆角矩形标注 4"/>
          <p:cNvSpPr/>
          <p:nvPr/>
        </p:nvSpPr>
        <p:spPr>
          <a:xfrm>
            <a:off x="8347991" y="2033693"/>
            <a:ext cx="2576020" cy="430212"/>
          </a:xfrm>
          <a:prstGeom prst="wedgeRoundRectCallout">
            <a:avLst>
              <a:gd name="adj1" fmla="val -159824"/>
              <a:gd name="adj2" fmla="val 266620"/>
              <a:gd name="adj3" fmla="val 16667"/>
            </a:avLst>
          </a:prstGeom>
          <a:solidFill>
            <a:schemeClr val="lt1">
              <a:alpha val="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b="1" noProof="1"/>
              <a:t>移位寄存器结构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9765940" y="5375632"/>
            <a:ext cx="2187723" cy="486697"/>
          </a:xfrm>
          <a:prstGeom prst="wedgeRoundRectCallout">
            <a:avLst>
              <a:gd name="adj1" fmla="val -41744"/>
              <a:gd name="adj2" fmla="val -323081"/>
              <a:gd name="adj3" fmla="val 16667"/>
            </a:avLst>
          </a:prstGeom>
          <a:solidFill>
            <a:schemeClr val="lt1">
              <a:alpha val="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b="1" noProof="1"/>
              <a:t>组合逻辑电路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8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120"/>
    </mc:Choice>
    <mc:Fallback xmlns="">
      <p:transition spd="slow" advTm="1701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42133" y="564592"/>
            <a:ext cx="3019109" cy="790871"/>
          </a:xfrm>
        </p:spPr>
        <p:txBody>
          <a:bodyPr/>
          <a:lstStyle/>
          <a:p>
            <a:r>
              <a:rPr lang="zh-CN" altLang="en-US" b="1" dirty="0">
                <a:solidFill>
                  <a:srgbClr val="0000CC"/>
                </a:solidFill>
              </a:rPr>
              <a:t>三、实验内容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51CEE53-98EA-4DED-A5C1-618B2E4E44C0}"/>
              </a:ext>
            </a:extLst>
          </p:cNvPr>
          <p:cNvSpPr/>
          <p:nvPr/>
        </p:nvSpPr>
        <p:spPr>
          <a:xfrm>
            <a:off x="612602" y="1699820"/>
            <a:ext cx="113168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将行列式按键中的键</a:t>
            </a:r>
            <a:r>
              <a:rPr lang="en-US" altLang="zh-CN" sz="2400" dirty="0"/>
              <a:t>KEY0</a:t>
            </a:r>
            <a:r>
              <a:rPr lang="zh-CN" altLang="en-US" sz="2400" dirty="0"/>
              <a:t>直接作为</a:t>
            </a:r>
            <a:r>
              <a:rPr lang="en-US" altLang="zh-CN" sz="2400" dirty="0"/>
              <a:t>12</a:t>
            </a:r>
            <a:r>
              <a:rPr lang="zh-CN" altLang="en-US" sz="2400" dirty="0"/>
              <a:t>位</a:t>
            </a:r>
            <a:r>
              <a:rPr lang="en-US" altLang="zh-CN" sz="2400" dirty="0"/>
              <a:t>2</a:t>
            </a:r>
            <a:r>
              <a:rPr lang="zh-CN" altLang="en-US" sz="2400" dirty="0"/>
              <a:t>进制计数器</a:t>
            </a:r>
            <a:r>
              <a:rPr lang="en-US" altLang="zh-CN" sz="2400" dirty="0"/>
              <a:t>cnt2</a:t>
            </a:r>
            <a:r>
              <a:rPr lang="zh-CN" altLang="en-US" sz="2400" dirty="0"/>
              <a:t>的时钟，将结果显示在</a:t>
            </a:r>
            <a:r>
              <a:rPr lang="en-US" altLang="zh-CN" sz="2400" dirty="0"/>
              <a:t>6</a:t>
            </a:r>
            <a:r>
              <a:rPr lang="zh-CN" altLang="en-US" sz="2400" dirty="0"/>
              <a:t>位数码管左</a:t>
            </a:r>
            <a:r>
              <a:rPr lang="en-US" altLang="zh-CN" sz="2400" dirty="0"/>
              <a:t>3</a:t>
            </a:r>
            <a:r>
              <a:rPr lang="zh-CN" altLang="en-US" sz="2400" dirty="0"/>
              <a:t>位上；</a:t>
            </a:r>
            <a:endParaRPr lang="en-US" altLang="zh-CN" sz="2400" dirty="0"/>
          </a:p>
          <a:p>
            <a:r>
              <a:rPr lang="zh-CN" altLang="en-US" sz="2400" dirty="0"/>
              <a:t>同时将行列式按键中的键</a:t>
            </a:r>
            <a:r>
              <a:rPr lang="en-US" altLang="zh-CN" sz="2400" dirty="0"/>
              <a:t>KEY0</a:t>
            </a:r>
            <a:r>
              <a:rPr lang="zh-CN" altLang="en-US" sz="2400" dirty="0"/>
              <a:t>经过消抖后作为</a:t>
            </a:r>
            <a:r>
              <a:rPr lang="en-US" altLang="zh-CN" sz="2400" dirty="0"/>
              <a:t>12</a:t>
            </a:r>
            <a:r>
              <a:rPr lang="zh-CN" altLang="en-US" sz="2400" dirty="0"/>
              <a:t>位</a:t>
            </a:r>
            <a:r>
              <a:rPr lang="en-US" altLang="zh-CN" sz="2400" dirty="0"/>
              <a:t>2</a:t>
            </a:r>
            <a:r>
              <a:rPr lang="zh-CN" altLang="en-US" sz="2400" dirty="0"/>
              <a:t>进制计数器</a:t>
            </a:r>
            <a:r>
              <a:rPr lang="en-US" altLang="zh-CN" sz="2400" dirty="0"/>
              <a:t>cnt1</a:t>
            </a:r>
            <a:r>
              <a:rPr lang="zh-CN" altLang="en-US" sz="2400" dirty="0"/>
              <a:t>的时钟，将结果显示在</a:t>
            </a:r>
            <a:r>
              <a:rPr lang="en-US" altLang="zh-CN" sz="2400" dirty="0"/>
              <a:t>6</a:t>
            </a:r>
            <a:r>
              <a:rPr lang="zh-CN" altLang="en-US" sz="2400" dirty="0"/>
              <a:t>位数码管右</a:t>
            </a:r>
            <a:r>
              <a:rPr lang="en-US" altLang="zh-CN" sz="2400" dirty="0"/>
              <a:t>3</a:t>
            </a:r>
            <a:r>
              <a:rPr lang="zh-CN" altLang="en-US" sz="2400" dirty="0"/>
              <a:t>位上；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大约每个</a:t>
            </a:r>
            <a:r>
              <a:rPr lang="en-US" altLang="zh-CN" sz="2400" dirty="0"/>
              <a:t>1</a:t>
            </a:r>
            <a:r>
              <a:rPr lang="zh-CN" altLang="en-US" sz="2400" dirty="0"/>
              <a:t>秒按下一次按键，观测两个计数器的输出情况？</a:t>
            </a:r>
            <a:endParaRPr lang="zh-CN" altLang="zh-CN" sz="24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6D5CC86-D8AB-44AD-B620-02FA2603CEE6}"/>
              </a:ext>
            </a:extLst>
          </p:cNvPr>
          <p:cNvSpPr txBox="1">
            <a:spLocks/>
          </p:cNvSpPr>
          <p:nvPr/>
        </p:nvSpPr>
        <p:spPr bwMode="auto">
          <a:xfrm>
            <a:off x="626497" y="3448012"/>
            <a:ext cx="11645889" cy="93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zh-CN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zh-CN" altLang="zh-CN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63063" y="4383593"/>
            <a:ext cx="941591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程序资源</a:t>
            </a:r>
            <a:r>
              <a:rPr lang="en-US" altLang="zh-CN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顶层程序</a:t>
            </a:r>
            <a:r>
              <a:rPr lang="en-US" altLang="zh-CN" sz="2000" dirty="0"/>
              <a:t>(</a:t>
            </a:r>
            <a:r>
              <a:rPr lang="en-US" altLang="zh-CN" sz="2000" dirty="0" err="1"/>
              <a:t>key_debouning.v</a:t>
            </a:r>
            <a:r>
              <a:rPr lang="en-US" altLang="zh-CN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 6</a:t>
            </a:r>
            <a:r>
              <a:rPr lang="zh-CN" altLang="en-US" sz="2000" dirty="0"/>
              <a:t>位动态显示程序（</a:t>
            </a:r>
            <a:r>
              <a:rPr lang="en-US" altLang="zh-CN" sz="2000" b="1" noProof="1"/>
              <a:t> dynamic_led6.v 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一个固定</a:t>
            </a:r>
            <a:r>
              <a:rPr lang="en-US" altLang="zh-CN" sz="2000" dirty="0"/>
              <a:t> </a:t>
            </a:r>
            <a:r>
              <a:rPr lang="zh-CN" altLang="en-US" sz="2000" dirty="0"/>
              <a:t>按键的消抖程序（</a:t>
            </a:r>
            <a:r>
              <a:rPr lang="en-US" altLang="zh-CN" sz="2000" b="1" noProof="1"/>
              <a:t>ajxd.v</a:t>
            </a:r>
            <a:r>
              <a:rPr lang="zh-CN" altLang="en-US" sz="2000" b="1" noProof="1"/>
              <a:t>）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时钟分频模块程序（</a:t>
            </a:r>
            <a:r>
              <a:rPr lang="en-US" altLang="zh-CN" sz="2000" b="1" noProof="1"/>
              <a:t> divclk.v </a:t>
            </a:r>
            <a:r>
              <a:rPr lang="zh-CN" altLang="en-US" sz="2000" dirty="0"/>
              <a:t>），使用周期为</a:t>
            </a:r>
            <a:r>
              <a:rPr lang="en-US" altLang="zh-CN" sz="2000" dirty="0"/>
              <a:t>20ms</a:t>
            </a:r>
            <a:r>
              <a:rPr lang="zh-CN" altLang="en-US" sz="2000" dirty="0"/>
              <a:t>的输出信号。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39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109"/>
    </mc:Choice>
    <mc:Fallback xmlns="">
      <p:transition spd="slow" advTm="13110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13" y="1119590"/>
            <a:ext cx="11689654" cy="4984995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</p:pic>
      <p:sp>
        <p:nvSpPr>
          <p:cNvPr id="3" name="圆角矩形标注 2"/>
          <p:cNvSpPr/>
          <p:nvPr/>
        </p:nvSpPr>
        <p:spPr>
          <a:xfrm>
            <a:off x="1214661" y="6323526"/>
            <a:ext cx="1773237" cy="430212"/>
          </a:xfrm>
          <a:prstGeom prst="wedgeRoundRectCallout">
            <a:avLst>
              <a:gd name="adj1" fmla="val -74071"/>
              <a:gd name="adj2" fmla="val -137277"/>
              <a:gd name="adj3" fmla="val 16667"/>
            </a:avLst>
          </a:prstGeom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b="1" noProof="1"/>
              <a:t>按键</a:t>
            </a:r>
            <a:r>
              <a:rPr lang="en-US" altLang="zh-CN" b="1" noProof="1"/>
              <a:t>KEY0</a:t>
            </a:r>
            <a:endParaRPr lang="zh-CN" altLang="en-US" b="1" noProof="1"/>
          </a:p>
        </p:txBody>
      </p:sp>
      <p:sp>
        <p:nvSpPr>
          <p:cNvPr id="4" name="圆角矩形标注 3"/>
          <p:cNvSpPr/>
          <p:nvPr/>
        </p:nvSpPr>
        <p:spPr>
          <a:xfrm>
            <a:off x="4843025" y="5564763"/>
            <a:ext cx="4402673" cy="430212"/>
          </a:xfrm>
          <a:prstGeom prst="wedgeRoundRectCallout">
            <a:avLst>
              <a:gd name="adj1" fmla="val -72109"/>
              <a:gd name="adj2" fmla="val -54106"/>
              <a:gd name="adj3" fmla="val 16667"/>
            </a:avLst>
          </a:prstGeom>
          <a:solidFill>
            <a:schemeClr val="lt1">
              <a:alpha val="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b="1" noProof="1"/>
              <a:t>一个固定按键的消抖程序（</a:t>
            </a:r>
            <a:r>
              <a:rPr lang="en-US" altLang="zh-CN" b="1" noProof="1"/>
              <a:t>ajxd.v</a:t>
            </a:r>
            <a:r>
              <a:rPr lang="zh-CN" altLang="en-US" b="1" noProof="1"/>
              <a:t>）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6388870" y="1816074"/>
            <a:ext cx="2576020" cy="430212"/>
          </a:xfrm>
          <a:prstGeom prst="wedgeRoundRectCallout">
            <a:avLst>
              <a:gd name="adj1" fmla="val -65584"/>
              <a:gd name="adj2" fmla="val 142587"/>
              <a:gd name="adj3" fmla="val 16667"/>
            </a:avLst>
          </a:prstGeom>
          <a:solidFill>
            <a:schemeClr val="lt1">
              <a:alpha val="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b="1" noProof="1"/>
              <a:t>12</a:t>
            </a:r>
            <a:r>
              <a:rPr lang="zh-CN" altLang="en-US" b="1" noProof="1"/>
              <a:t>位</a:t>
            </a:r>
            <a:r>
              <a:rPr lang="en-US" altLang="zh-CN" b="1" noProof="1"/>
              <a:t>2</a:t>
            </a:r>
            <a:r>
              <a:rPr lang="zh-CN" altLang="en-US" b="1" noProof="1"/>
              <a:t>进制计数器模块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6854585" y="4990999"/>
            <a:ext cx="2576020" cy="430212"/>
          </a:xfrm>
          <a:prstGeom prst="wedgeRoundRectCallout">
            <a:avLst>
              <a:gd name="adj1" fmla="val -85582"/>
              <a:gd name="adj2" fmla="val -171896"/>
              <a:gd name="adj3" fmla="val 16667"/>
            </a:avLst>
          </a:prstGeom>
          <a:solidFill>
            <a:schemeClr val="lt1">
              <a:alpha val="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b="1" noProof="1"/>
              <a:t>12</a:t>
            </a:r>
            <a:r>
              <a:rPr lang="zh-CN" altLang="en-US" b="1" noProof="1"/>
              <a:t>位</a:t>
            </a:r>
            <a:r>
              <a:rPr lang="en-US" altLang="zh-CN" b="1" noProof="1"/>
              <a:t>2</a:t>
            </a:r>
            <a:r>
              <a:rPr lang="zh-CN" altLang="en-US" b="1" noProof="1"/>
              <a:t>进制计数器模块</a:t>
            </a:r>
          </a:p>
        </p:txBody>
      </p:sp>
      <p:sp>
        <p:nvSpPr>
          <p:cNvPr id="24" name="任意多边形 23"/>
          <p:cNvSpPr/>
          <p:nvPr/>
        </p:nvSpPr>
        <p:spPr>
          <a:xfrm>
            <a:off x="2043113" y="3781377"/>
            <a:ext cx="3128962" cy="2280028"/>
          </a:xfrm>
          <a:custGeom>
            <a:avLst/>
            <a:gdLst>
              <a:gd name="connsiteX0" fmla="*/ 0 w 3128962"/>
              <a:gd name="connsiteY0" fmla="*/ 2076498 h 2280028"/>
              <a:gd name="connsiteX1" fmla="*/ 485775 w 3128962"/>
              <a:gd name="connsiteY1" fmla="*/ 2090786 h 2280028"/>
              <a:gd name="connsiteX2" fmla="*/ 442912 w 3128962"/>
              <a:gd name="connsiteY2" fmla="*/ 76248 h 2280028"/>
              <a:gd name="connsiteX3" fmla="*/ 3128962 w 3128962"/>
              <a:gd name="connsiteY3" fmla="*/ 390573 h 2280028"/>
              <a:gd name="connsiteX4" fmla="*/ 3128962 w 3128962"/>
              <a:gd name="connsiteY4" fmla="*/ 390573 h 2280028"/>
              <a:gd name="connsiteX5" fmla="*/ 3128962 w 3128962"/>
              <a:gd name="connsiteY5" fmla="*/ 390573 h 2280028"/>
              <a:gd name="connsiteX6" fmla="*/ 3114675 w 3128962"/>
              <a:gd name="connsiteY6" fmla="*/ 404861 h 2280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28962" h="2280028">
                <a:moveTo>
                  <a:pt x="0" y="2076498"/>
                </a:moveTo>
                <a:cubicBezTo>
                  <a:pt x="205978" y="2250329"/>
                  <a:pt x="411956" y="2424161"/>
                  <a:pt x="485775" y="2090786"/>
                </a:cubicBezTo>
                <a:cubicBezTo>
                  <a:pt x="559594" y="1757411"/>
                  <a:pt x="2381" y="359617"/>
                  <a:pt x="442912" y="76248"/>
                </a:cubicBezTo>
                <a:cubicBezTo>
                  <a:pt x="883443" y="-207121"/>
                  <a:pt x="3128962" y="390573"/>
                  <a:pt x="3128962" y="390573"/>
                </a:cubicBezTo>
                <a:lnTo>
                  <a:pt x="3128962" y="390573"/>
                </a:lnTo>
                <a:lnTo>
                  <a:pt x="3128962" y="390573"/>
                </a:lnTo>
                <a:lnTo>
                  <a:pt x="3114675" y="404861"/>
                </a:ln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1200150" y="2424208"/>
            <a:ext cx="4043363" cy="3486813"/>
          </a:xfrm>
          <a:custGeom>
            <a:avLst/>
            <a:gdLst>
              <a:gd name="connsiteX0" fmla="*/ 0 w 4043363"/>
              <a:gd name="connsiteY0" fmla="*/ 3447955 h 3486813"/>
              <a:gd name="connsiteX1" fmla="*/ 1600200 w 4043363"/>
              <a:gd name="connsiteY1" fmla="*/ 3462242 h 3486813"/>
              <a:gd name="connsiteX2" fmla="*/ 1843088 w 4043363"/>
              <a:gd name="connsiteY2" fmla="*/ 3162205 h 3486813"/>
              <a:gd name="connsiteX3" fmla="*/ 3486150 w 4043363"/>
              <a:gd name="connsiteY3" fmla="*/ 3062192 h 3486813"/>
              <a:gd name="connsiteX4" fmla="*/ 3429000 w 4043363"/>
              <a:gd name="connsiteY4" fmla="*/ 190405 h 3486813"/>
              <a:gd name="connsiteX5" fmla="*/ 4043363 w 4043363"/>
              <a:gd name="connsiteY5" fmla="*/ 261842 h 3486813"/>
              <a:gd name="connsiteX6" fmla="*/ 4043363 w 4043363"/>
              <a:gd name="connsiteY6" fmla="*/ 261842 h 3486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43363" h="3486813">
                <a:moveTo>
                  <a:pt x="0" y="3447955"/>
                </a:moveTo>
                <a:cubicBezTo>
                  <a:pt x="646509" y="3478911"/>
                  <a:pt x="1293019" y="3509867"/>
                  <a:pt x="1600200" y="3462242"/>
                </a:cubicBezTo>
                <a:cubicBezTo>
                  <a:pt x="1907381" y="3414617"/>
                  <a:pt x="1528763" y="3228880"/>
                  <a:pt x="1843088" y="3162205"/>
                </a:cubicBezTo>
                <a:cubicBezTo>
                  <a:pt x="2157413" y="3095530"/>
                  <a:pt x="3221831" y="3557492"/>
                  <a:pt x="3486150" y="3062192"/>
                </a:cubicBezTo>
                <a:cubicBezTo>
                  <a:pt x="3750469" y="2566892"/>
                  <a:pt x="3336131" y="657130"/>
                  <a:pt x="3429000" y="190405"/>
                </a:cubicBezTo>
                <a:cubicBezTo>
                  <a:pt x="3521869" y="-276320"/>
                  <a:pt x="4043363" y="261842"/>
                  <a:pt x="4043363" y="261842"/>
                </a:cubicBezTo>
                <a:lnTo>
                  <a:pt x="4043363" y="261842"/>
                </a:lnTo>
              </a:path>
            </a:pathLst>
          </a:custGeom>
          <a:noFill/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标注 28"/>
          <p:cNvSpPr/>
          <p:nvPr/>
        </p:nvSpPr>
        <p:spPr>
          <a:xfrm>
            <a:off x="8627165" y="3082215"/>
            <a:ext cx="2364685" cy="699161"/>
          </a:xfrm>
          <a:prstGeom prst="wedgeRoundRectCallout">
            <a:avLst>
              <a:gd name="adj1" fmla="val -69185"/>
              <a:gd name="adj2" fmla="val 37015"/>
              <a:gd name="adj3" fmla="val 16667"/>
            </a:avLst>
          </a:prstGeom>
          <a:solidFill>
            <a:schemeClr val="lt1">
              <a:alpha val="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b="1" noProof="1"/>
              <a:t>6</a:t>
            </a:r>
            <a:r>
              <a:rPr lang="zh-CN" altLang="en-US" b="1" noProof="1"/>
              <a:t>位数码管显示（</a:t>
            </a:r>
            <a:r>
              <a:rPr lang="en-US" altLang="zh-CN" b="1" noProof="1"/>
              <a:t>dynamic_led6.v</a:t>
            </a:r>
            <a:r>
              <a:rPr lang="zh-CN" altLang="en-US" b="1" noProof="1"/>
              <a:t>）</a:t>
            </a:r>
          </a:p>
        </p:txBody>
      </p:sp>
      <p:sp>
        <p:nvSpPr>
          <p:cNvPr id="30" name="圆角矩形标注 29"/>
          <p:cNvSpPr/>
          <p:nvPr/>
        </p:nvSpPr>
        <p:spPr>
          <a:xfrm>
            <a:off x="3061989" y="1069684"/>
            <a:ext cx="1165599" cy="539040"/>
          </a:xfrm>
          <a:prstGeom prst="wedgeRoundRectCallout">
            <a:avLst>
              <a:gd name="adj1" fmla="val -249319"/>
              <a:gd name="adj2" fmla="val 406764"/>
              <a:gd name="adj3" fmla="val 16667"/>
            </a:avLst>
          </a:prstGeom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b="1" noProof="1"/>
              <a:t>系统时钟</a:t>
            </a:r>
            <a:r>
              <a:rPr lang="en-US" altLang="zh-CN" b="1" noProof="1"/>
              <a:t>clk(50M)</a:t>
            </a:r>
            <a:endParaRPr lang="zh-CN" altLang="en-US" b="1" noProof="1"/>
          </a:p>
        </p:txBody>
      </p:sp>
      <p:sp>
        <p:nvSpPr>
          <p:cNvPr id="31" name="圆角矩形标注 30"/>
          <p:cNvSpPr/>
          <p:nvPr/>
        </p:nvSpPr>
        <p:spPr>
          <a:xfrm>
            <a:off x="1192201" y="1084321"/>
            <a:ext cx="1405317" cy="539040"/>
          </a:xfrm>
          <a:prstGeom prst="wedgeRoundRectCallout">
            <a:avLst>
              <a:gd name="adj1" fmla="val -78368"/>
              <a:gd name="adj2" fmla="val 145513"/>
              <a:gd name="adj3" fmla="val 16667"/>
            </a:avLst>
          </a:prstGeom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b="1" noProof="1"/>
              <a:t>同步清零</a:t>
            </a:r>
            <a:endParaRPr lang="en-US" altLang="zh-CN" b="1" noProof="1"/>
          </a:p>
          <a:p>
            <a:pPr algn="ctr" eaLnBrk="1" hangingPunct="1">
              <a:defRPr/>
            </a:pPr>
            <a:r>
              <a:rPr lang="zh-CN" altLang="en-US" b="1" noProof="1"/>
              <a:t>信号</a:t>
            </a:r>
            <a:r>
              <a:rPr lang="en-US" altLang="zh-CN" b="1" noProof="1"/>
              <a:t>clr</a:t>
            </a:r>
            <a:endParaRPr lang="zh-CN" altLang="en-US" b="1" noProof="1"/>
          </a:p>
        </p:txBody>
      </p:sp>
      <p:sp>
        <p:nvSpPr>
          <p:cNvPr id="32" name="圆角矩形标注 31"/>
          <p:cNvSpPr/>
          <p:nvPr/>
        </p:nvSpPr>
        <p:spPr>
          <a:xfrm>
            <a:off x="993727" y="3775786"/>
            <a:ext cx="1335845" cy="539040"/>
          </a:xfrm>
          <a:prstGeom prst="wedgeRoundRectCallout">
            <a:avLst>
              <a:gd name="adj1" fmla="val 9490"/>
              <a:gd name="adj2" fmla="val 197486"/>
              <a:gd name="adj3" fmla="val 16667"/>
            </a:avLst>
          </a:prstGeom>
          <a:solidFill>
            <a:schemeClr val="lt1">
              <a:alpha val="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b="1" noProof="1"/>
              <a:t>分频器（</a:t>
            </a:r>
            <a:r>
              <a:rPr lang="en-US" altLang="zh-CN" b="1" noProof="1"/>
              <a:t>divclk.v</a:t>
            </a:r>
            <a:r>
              <a:rPr lang="zh-CN" altLang="en-US" b="1" noProof="1"/>
              <a:t>）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782949" y="158689"/>
            <a:ext cx="6429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3.1  </a:t>
            </a:r>
            <a:r>
              <a:rPr lang="zh-CN" altLang="en-US" sz="2800" b="1" dirty="0"/>
              <a:t>系统设计框图及程序中的模块资源</a:t>
            </a:r>
          </a:p>
        </p:txBody>
      </p:sp>
      <p:sp>
        <p:nvSpPr>
          <p:cNvPr id="34" name="圆角矩形标注 33"/>
          <p:cNvSpPr/>
          <p:nvPr/>
        </p:nvSpPr>
        <p:spPr>
          <a:xfrm>
            <a:off x="3221831" y="1734784"/>
            <a:ext cx="2609126" cy="539040"/>
          </a:xfrm>
          <a:prstGeom prst="wedgeRoundRectCallout">
            <a:avLst>
              <a:gd name="adj1" fmla="val 19987"/>
              <a:gd name="adj2" fmla="val 119509"/>
              <a:gd name="adj3" fmla="val 16667"/>
            </a:avLst>
          </a:prstGeom>
          <a:solidFill>
            <a:schemeClr val="lt1">
              <a:alpha val="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b="1" noProof="1"/>
              <a:t>消抖后的按键作时钟</a:t>
            </a:r>
          </a:p>
        </p:txBody>
      </p:sp>
      <p:sp>
        <p:nvSpPr>
          <p:cNvPr id="35" name="圆角矩形标注 34"/>
          <p:cNvSpPr/>
          <p:nvPr/>
        </p:nvSpPr>
        <p:spPr>
          <a:xfrm>
            <a:off x="6772274" y="2671374"/>
            <a:ext cx="2072935" cy="572106"/>
          </a:xfrm>
          <a:prstGeom prst="wedgeRoundRectCallout">
            <a:avLst>
              <a:gd name="adj1" fmla="val -170030"/>
              <a:gd name="adj2" fmla="val 157081"/>
              <a:gd name="adj3" fmla="val 16667"/>
            </a:avLst>
          </a:prstGeom>
          <a:solidFill>
            <a:schemeClr val="lt1">
              <a:alpha val="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noProof="1"/>
              <a:t>按键直接作时钟</a:t>
            </a:r>
          </a:p>
        </p:txBody>
      </p:sp>
      <p:sp>
        <p:nvSpPr>
          <p:cNvPr id="36" name="圆角矩形标注 35"/>
          <p:cNvSpPr/>
          <p:nvPr/>
        </p:nvSpPr>
        <p:spPr>
          <a:xfrm>
            <a:off x="8845209" y="200491"/>
            <a:ext cx="2576020" cy="537041"/>
          </a:xfrm>
          <a:prstGeom prst="wedgeRoundRectCallout">
            <a:avLst>
              <a:gd name="adj1" fmla="val -15305"/>
              <a:gd name="adj2" fmla="val 239268"/>
              <a:gd name="adj3" fmla="val 16667"/>
            </a:avLst>
          </a:prstGeom>
          <a:solidFill>
            <a:schemeClr val="lt1">
              <a:alpha val="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顶层程序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key_debouning.v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zh-CN" altLang="en-US" b="1" noProof="1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93272D-B613-46A3-8005-11DC87D019FC}"/>
              </a:ext>
            </a:extLst>
          </p:cNvPr>
          <p:cNvSpPr/>
          <p:nvPr/>
        </p:nvSpPr>
        <p:spPr>
          <a:xfrm>
            <a:off x="930924" y="1752276"/>
            <a:ext cx="10189360" cy="4309129"/>
          </a:xfrm>
          <a:prstGeom prst="rect">
            <a:avLst/>
          </a:prstGeom>
          <a:noFill/>
          <a:ln w="508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圆角矩形标注 30">
            <a:extLst>
              <a:ext uri="{FF2B5EF4-FFF2-40B4-BE49-F238E27FC236}">
                <a16:creationId xmlns:a16="http://schemas.microsoft.com/office/drawing/2014/main" id="{360C56C7-39E6-44C0-B60E-6A6E12F9F108}"/>
              </a:ext>
            </a:extLst>
          </p:cNvPr>
          <p:cNvSpPr/>
          <p:nvPr/>
        </p:nvSpPr>
        <p:spPr>
          <a:xfrm>
            <a:off x="10264279" y="1080928"/>
            <a:ext cx="1764588" cy="539040"/>
          </a:xfrm>
          <a:prstGeom prst="wedgeRoundRectCallout">
            <a:avLst>
              <a:gd name="adj1" fmla="val 9932"/>
              <a:gd name="adj2" fmla="val 200828"/>
              <a:gd name="adj3" fmla="val 16667"/>
            </a:avLst>
          </a:prstGeom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noProof="1"/>
              <a:t>行</a:t>
            </a:r>
            <a:r>
              <a:rPr lang="en-US" altLang="zh-CN" b="1" noProof="1"/>
              <a:t>row</a:t>
            </a:r>
            <a:r>
              <a:rPr lang="zh-CN" altLang="en-US" b="1" noProof="1"/>
              <a:t>（输出）</a:t>
            </a:r>
          </a:p>
        </p:txBody>
      </p:sp>
      <p:sp>
        <p:nvSpPr>
          <p:cNvPr id="19" name="圆角矩形标注 30">
            <a:extLst>
              <a:ext uri="{FF2B5EF4-FFF2-40B4-BE49-F238E27FC236}">
                <a16:creationId xmlns:a16="http://schemas.microsoft.com/office/drawing/2014/main" id="{376834D1-60C7-4D05-B9D9-2F8AC52018A2}"/>
              </a:ext>
            </a:extLst>
          </p:cNvPr>
          <p:cNvSpPr/>
          <p:nvPr/>
        </p:nvSpPr>
        <p:spPr>
          <a:xfrm>
            <a:off x="11215262" y="2889960"/>
            <a:ext cx="813606" cy="539040"/>
          </a:xfrm>
          <a:prstGeom prst="wedgeRoundRectCallout">
            <a:avLst>
              <a:gd name="adj1" fmla="val 15245"/>
              <a:gd name="adj2" fmla="val 141824"/>
              <a:gd name="adj3" fmla="val 16667"/>
            </a:avLst>
          </a:prstGeom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noProof="1"/>
              <a:t>dig(</a:t>
            </a:r>
            <a:r>
              <a:rPr lang="zh-CN" altLang="en-US" b="1" noProof="1"/>
              <a:t>位码</a:t>
            </a:r>
            <a:r>
              <a:rPr lang="en-US" altLang="zh-CN" b="1" noProof="1"/>
              <a:t>)</a:t>
            </a:r>
            <a:endParaRPr lang="zh-CN" altLang="en-US" b="1" noProof="1"/>
          </a:p>
        </p:txBody>
      </p:sp>
      <p:sp>
        <p:nvSpPr>
          <p:cNvPr id="20" name="圆角矩形标注 30">
            <a:extLst>
              <a:ext uri="{FF2B5EF4-FFF2-40B4-BE49-F238E27FC236}">
                <a16:creationId xmlns:a16="http://schemas.microsoft.com/office/drawing/2014/main" id="{181AC97E-8F53-40CE-8CB0-FF1D63B84370}"/>
              </a:ext>
            </a:extLst>
          </p:cNvPr>
          <p:cNvSpPr/>
          <p:nvPr/>
        </p:nvSpPr>
        <p:spPr>
          <a:xfrm>
            <a:off x="11223968" y="4651871"/>
            <a:ext cx="739279" cy="539040"/>
          </a:xfrm>
          <a:prstGeom prst="wedgeRoundRectCallout">
            <a:avLst>
              <a:gd name="adj1" fmla="val 2411"/>
              <a:gd name="adj2" fmla="val -131066"/>
              <a:gd name="adj3" fmla="val 16667"/>
            </a:avLst>
          </a:prstGeom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noProof="1"/>
              <a:t>seg(</a:t>
            </a:r>
            <a:r>
              <a:rPr lang="zh-CN" altLang="en-US" b="1" noProof="1"/>
              <a:t>段码</a:t>
            </a:r>
            <a:r>
              <a:rPr lang="en-US" altLang="zh-CN" b="1" noProof="1"/>
              <a:t>)</a:t>
            </a:r>
            <a:endParaRPr lang="zh-CN" altLang="en-US" b="1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647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576"/>
    </mc:Choice>
    <mc:Fallback xmlns="">
      <p:transition spd="slow" advTm="1725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24" grpId="0" animBg="1"/>
      <p:bldP spid="25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7009" y="484261"/>
            <a:ext cx="8911687" cy="128089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solidFill>
                  <a:srgbClr val="0000CC"/>
                </a:solidFill>
              </a:rPr>
              <a:t>一、实验目的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54510" y="1584960"/>
            <a:ext cx="9136623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、了解矩阵键盘特点以及矩阵键盘工作原理。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、了解按键消抖的原理，学习一种</a:t>
            </a:r>
            <a:r>
              <a:rPr lang="en-US" altLang="zh-CN" sz="2800" b="1" dirty="0" err="1"/>
              <a:t>verilog</a:t>
            </a:r>
            <a:r>
              <a:rPr lang="zh-CN" altLang="en-US" sz="2800" b="1" dirty="0"/>
              <a:t>实现按键消抖的方法。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3</a:t>
            </a:r>
            <a:r>
              <a:rPr lang="zh-CN" altLang="en-US" sz="2800" b="1" dirty="0"/>
              <a:t>、设计实验 对比观察按键消抖前与消抖后作为计数器时钟时对计数器的影响。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89546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78"/>
    </mc:Choice>
    <mc:Fallback xmlns="">
      <p:transition spd="slow" advTm="2777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5BCDA-EC98-4A87-933A-4D1F239C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002" y="144101"/>
            <a:ext cx="8911687" cy="128089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3.2  </a:t>
            </a:r>
            <a:r>
              <a:rPr lang="zh-CN" altLang="en-US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程序示例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21B319-5BF3-4B16-A7EF-294B31C0D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064" y="670444"/>
            <a:ext cx="4555555" cy="52982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module </a:t>
            </a:r>
            <a:r>
              <a:rPr lang="en-US" altLang="zh-CN" dirty="0" err="1"/>
              <a:t>key_deboucing</a:t>
            </a:r>
            <a:r>
              <a:rPr lang="en-US" altLang="zh-CN" dirty="0"/>
              <a:t>(</a:t>
            </a:r>
          </a:p>
          <a:p>
            <a:pPr marL="0" indent="0">
              <a:buNone/>
            </a:pPr>
            <a:r>
              <a:rPr lang="en-US" altLang="zh-CN" dirty="0"/>
              <a:t>    input </a:t>
            </a:r>
            <a:r>
              <a:rPr lang="en-US" altLang="zh-CN" dirty="0" err="1"/>
              <a:t>clk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input </a:t>
            </a:r>
            <a:r>
              <a:rPr lang="en-US" altLang="zh-CN" dirty="0" err="1"/>
              <a:t>clr</a:t>
            </a:r>
            <a:r>
              <a:rPr lang="en-US" altLang="zh-CN" dirty="0"/>
              <a:t>,//</a:t>
            </a:r>
            <a:r>
              <a:rPr lang="zh-CN" altLang="en-US" dirty="0"/>
              <a:t>计数器同步清零信号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input col, //1</a:t>
            </a:r>
            <a:r>
              <a:rPr lang="zh-CN" altLang="en-US" dirty="0"/>
              <a:t>列 输入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output [3:0] row,//4 row,</a:t>
            </a:r>
            <a:r>
              <a:rPr lang="zh-CN" altLang="en-US" dirty="0"/>
              <a:t>输出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output [7:0] seg, //segment</a:t>
            </a:r>
          </a:p>
          <a:p>
            <a:pPr marL="0" indent="0">
              <a:buNone/>
            </a:pPr>
            <a:r>
              <a:rPr lang="en-US" altLang="zh-CN" dirty="0"/>
              <a:t>    output [5:0] dig   //dig</a:t>
            </a:r>
          </a:p>
          <a:p>
            <a:pPr marL="0" indent="0">
              <a:buNone/>
            </a:pPr>
            <a:r>
              <a:rPr lang="en-US" altLang="zh-CN" dirty="0"/>
              <a:t>    );</a:t>
            </a:r>
          </a:p>
          <a:p>
            <a:pPr marL="0" indent="0">
              <a:buNone/>
            </a:pPr>
            <a:r>
              <a:rPr lang="en-US" altLang="zh-CN" dirty="0"/>
              <a:t> assign row[3:0]=0001;  //</a:t>
            </a:r>
            <a:r>
              <a:rPr lang="zh-CN" altLang="en-US" dirty="0"/>
              <a:t>固定一行</a:t>
            </a:r>
            <a:r>
              <a:rPr lang="en-US" altLang="zh-CN" dirty="0"/>
              <a:t>row3 </a:t>
            </a:r>
          </a:p>
          <a:p>
            <a:pPr marL="0" indent="0">
              <a:buNone/>
            </a:pPr>
            <a:r>
              <a:rPr lang="en-US" altLang="zh-CN" dirty="0"/>
              <a:t>wire clk_20ms;  // 20ms </a:t>
            </a:r>
            <a:r>
              <a:rPr lang="en-US" altLang="zh-CN" dirty="0" err="1"/>
              <a:t>clk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wire  btnout0;  //</a:t>
            </a:r>
            <a:r>
              <a:rPr lang="zh-CN" altLang="en-US" dirty="0"/>
              <a:t>消抖后的按键信号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wire [11:0] </a:t>
            </a:r>
            <a:r>
              <a:rPr lang="en-US" altLang="zh-CN" dirty="0" err="1"/>
              <a:t>showdat_d</a:t>
            </a:r>
            <a:r>
              <a:rPr lang="en-US" altLang="zh-CN" dirty="0"/>
              <a:t>; </a:t>
            </a:r>
          </a:p>
          <a:p>
            <a:pPr marL="0" indent="0">
              <a:buNone/>
            </a:pPr>
            <a:r>
              <a:rPr lang="en-US" altLang="zh-CN" dirty="0"/>
              <a:t> //</a:t>
            </a:r>
            <a:r>
              <a:rPr lang="zh-CN" altLang="en-US" dirty="0"/>
              <a:t>定义时钟消抖后计数器要显示的数据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wire [11:0] </a:t>
            </a:r>
            <a:r>
              <a:rPr lang="en-US" altLang="zh-CN" dirty="0" err="1"/>
              <a:t>showdat_nod</a:t>
            </a:r>
            <a:r>
              <a:rPr lang="en-US" altLang="zh-CN" dirty="0"/>
              <a:t>;  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定义时钟未消抖计数器要显示的数据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5FE019-59F4-4530-954E-4EE311830137}"/>
              </a:ext>
            </a:extLst>
          </p:cNvPr>
          <p:cNvSpPr/>
          <p:nvPr/>
        </p:nvSpPr>
        <p:spPr>
          <a:xfrm>
            <a:off x="4315030" y="279658"/>
            <a:ext cx="5633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）顶层程序（</a:t>
            </a:r>
            <a:r>
              <a:rPr lang="en-US" altLang="zh-CN" b="1" noProof="1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key_debouning.v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）的框架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EE6957E-2904-4648-B15A-EDBC1635598F}"/>
              </a:ext>
            </a:extLst>
          </p:cNvPr>
          <p:cNvSpPr txBox="1">
            <a:spLocks/>
          </p:cNvSpPr>
          <p:nvPr/>
        </p:nvSpPr>
        <p:spPr bwMode="auto">
          <a:xfrm>
            <a:off x="5393315" y="929289"/>
            <a:ext cx="6798685" cy="529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//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、下面调用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>
                <a:solidFill>
                  <a:srgbClr val="FF0000"/>
                </a:solidFill>
              </a:rPr>
              <a:t>位动态显示模块实现显示（需填写调用程序）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（左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位显示未消抖时钟计数器的计数值，右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位显示消抖时钟计数器的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计数值）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//2</a:t>
            </a:r>
            <a:r>
              <a:rPr lang="zh-CN" altLang="en-US" dirty="0">
                <a:solidFill>
                  <a:srgbClr val="FF0000"/>
                </a:solidFill>
              </a:rPr>
              <a:t>、下面为调用分频模块产生</a:t>
            </a:r>
            <a:r>
              <a:rPr lang="en-US" altLang="zh-CN" dirty="0">
                <a:solidFill>
                  <a:srgbClr val="FF0000"/>
                </a:solidFill>
              </a:rPr>
              <a:t>20ms</a:t>
            </a:r>
            <a:r>
              <a:rPr lang="zh-CN" altLang="en-US" dirty="0">
                <a:solidFill>
                  <a:srgbClr val="FF0000"/>
                </a:solidFill>
              </a:rPr>
              <a:t>信号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 err="1">
                <a:solidFill>
                  <a:srgbClr val="00B0F0"/>
                </a:solidFill>
              </a:rPr>
              <a:t>divclk</a:t>
            </a:r>
            <a:r>
              <a:rPr lang="en-US" altLang="zh-CN" b="1" dirty="0">
                <a:solidFill>
                  <a:srgbClr val="00B0F0"/>
                </a:solidFill>
              </a:rPr>
              <a:t> </a:t>
            </a:r>
            <a:r>
              <a:rPr lang="en-US" altLang="zh-CN" b="1" dirty="0" err="1">
                <a:solidFill>
                  <a:srgbClr val="00B0F0"/>
                </a:solidFill>
              </a:rPr>
              <a:t>divclk</a:t>
            </a:r>
            <a:r>
              <a:rPr lang="en-US" altLang="zh-CN" b="1" dirty="0">
                <a:solidFill>
                  <a:srgbClr val="00B0F0"/>
                </a:solidFill>
              </a:rPr>
              <a:t>(.</a:t>
            </a:r>
            <a:r>
              <a:rPr lang="en-US" altLang="zh-CN" b="1" dirty="0" err="1">
                <a:solidFill>
                  <a:srgbClr val="00B0F0"/>
                </a:solidFill>
              </a:rPr>
              <a:t>clk</a:t>
            </a:r>
            <a:r>
              <a:rPr lang="en-US" altLang="zh-CN" b="1" dirty="0">
                <a:solidFill>
                  <a:srgbClr val="00B0F0"/>
                </a:solidFill>
              </a:rPr>
              <a:t>(</a:t>
            </a:r>
            <a:r>
              <a:rPr lang="en-US" altLang="zh-CN" b="1" dirty="0" err="1">
                <a:solidFill>
                  <a:srgbClr val="00B0F0"/>
                </a:solidFill>
              </a:rPr>
              <a:t>clk</a:t>
            </a:r>
            <a:r>
              <a:rPr lang="en-US" altLang="zh-CN" b="1" dirty="0">
                <a:solidFill>
                  <a:srgbClr val="00B0F0"/>
                </a:solidFill>
              </a:rPr>
              <a:t>),.</a:t>
            </a:r>
            <a:r>
              <a:rPr lang="en-US" altLang="zh-CN" b="1" dirty="0" err="1">
                <a:solidFill>
                  <a:srgbClr val="00B0F0"/>
                </a:solidFill>
              </a:rPr>
              <a:t>btnclk</a:t>
            </a:r>
            <a:r>
              <a:rPr lang="en-US" altLang="zh-CN" b="1" dirty="0">
                <a:solidFill>
                  <a:srgbClr val="00B0F0"/>
                </a:solidFill>
              </a:rPr>
              <a:t>(clk_20ms)); </a:t>
            </a:r>
            <a:endParaRPr lang="zh-CN" alt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//3</a:t>
            </a:r>
            <a:r>
              <a:rPr lang="zh-CN" altLang="en-US" dirty="0">
                <a:solidFill>
                  <a:srgbClr val="FF0000"/>
                </a:solidFill>
              </a:rPr>
              <a:t>、按键消抖后作为</a:t>
            </a:r>
            <a:r>
              <a:rPr lang="en-US" altLang="zh-CN" dirty="0">
                <a:solidFill>
                  <a:srgbClr val="FF0000"/>
                </a:solidFill>
              </a:rPr>
              <a:t>12</a:t>
            </a:r>
            <a:r>
              <a:rPr lang="zh-CN" altLang="en-US" dirty="0">
                <a:solidFill>
                  <a:srgbClr val="FF0000"/>
                </a:solidFill>
              </a:rPr>
              <a:t>位计数器时钟，计数器的值为</a:t>
            </a:r>
            <a:r>
              <a:rPr lang="en-US" altLang="zh-CN" dirty="0">
                <a:solidFill>
                  <a:srgbClr val="FF0000"/>
                </a:solidFill>
              </a:rPr>
              <a:t>cnt1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reg[11:0] cnt1=0;  //12</a:t>
            </a:r>
            <a:r>
              <a:rPr lang="zh-CN" altLang="en-US" dirty="0"/>
              <a:t>位计数器的计数值，初始为</a:t>
            </a:r>
            <a:r>
              <a:rPr lang="en-US" altLang="zh-CN" dirty="0"/>
              <a:t>0</a:t>
            </a:r>
          </a:p>
          <a:p>
            <a:pPr marL="0" indent="0">
              <a:buNone/>
            </a:pPr>
            <a:r>
              <a:rPr lang="en-US" altLang="zh-CN" dirty="0"/>
              <a:t> assign </a:t>
            </a:r>
            <a:r>
              <a:rPr lang="en-US" altLang="zh-CN" dirty="0" err="1"/>
              <a:t>showdat_d</a:t>
            </a:r>
            <a:r>
              <a:rPr lang="en-US" altLang="zh-CN" dirty="0"/>
              <a:t>[11:0]=cnt1[11:0];//</a:t>
            </a:r>
            <a:r>
              <a:rPr lang="zh-CN" altLang="en-US" dirty="0"/>
              <a:t>计数值送显示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//4</a:t>
            </a:r>
            <a:r>
              <a:rPr lang="zh-CN" altLang="en-US" b="1" dirty="0">
                <a:solidFill>
                  <a:srgbClr val="C00000"/>
                </a:solidFill>
              </a:rPr>
              <a:t>、下面调用按键消抖模块（需填写调用程序）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//5</a:t>
            </a:r>
            <a:r>
              <a:rPr lang="zh-CN" altLang="en-US" dirty="0">
                <a:solidFill>
                  <a:srgbClr val="FF0000"/>
                </a:solidFill>
              </a:rPr>
              <a:t>、下面是用消抖的按键做时钟的计数器程序（需填写程序）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//6</a:t>
            </a:r>
            <a:r>
              <a:rPr lang="zh-CN" altLang="en-US" dirty="0">
                <a:solidFill>
                  <a:srgbClr val="FF0000"/>
                </a:solidFill>
              </a:rPr>
              <a:t>、没消抖按键直接作为</a:t>
            </a:r>
            <a:r>
              <a:rPr lang="en-US" altLang="zh-CN" dirty="0">
                <a:solidFill>
                  <a:srgbClr val="FF0000"/>
                </a:solidFill>
              </a:rPr>
              <a:t>12</a:t>
            </a:r>
            <a:r>
              <a:rPr lang="zh-CN" altLang="en-US" dirty="0">
                <a:solidFill>
                  <a:srgbClr val="FF0000"/>
                </a:solidFill>
              </a:rPr>
              <a:t>位计数器时钟，计数器的值为</a:t>
            </a:r>
            <a:r>
              <a:rPr lang="en-US" altLang="zh-CN" dirty="0">
                <a:solidFill>
                  <a:srgbClr val="FF0000"/>
                </a:solidFill>
              </a:rPr>
              <a:t>cnt2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reg[11:0] cnt2=0;  //12</a:t>
            </a:r>
            <a:r>
              <a:rPr lang="zh-CN" altLang="en-US" dirty="0">
                <a:solidFill>
                  <a:schemeClr val="tx1"/>
                </a:solidFill>
              </a:rPr>
              <a:t>位的计数值，初始为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assign </a:t>
            </a:r>
            <a:r>
              <a:rPr lang="en-US" altLang="zh-CN" dirty="0" err="1">
                <a:solidFill>
                  <a:schemeClr val="tx1"/>
                </a:solidFill>
              </a:rPr>
              <a:t>showdat_nod</a:t>
            </a:r>
            <a:r>
              <a:rPr lang="en-US" altLang="zh-CN" dirty="0">
                <a:solidFill>
                  <a:schemeClr val="tx1"/>
                </a:solidFill>
              </a:rPr>
              <a:t>[11:0]=cnt2[11:0];//</a:t>
            </a:r>
            <a:r>
              <a:rPr lang="zh-CN" altLang="en-US" dirty="0">
                <a:solidFill>
                  <a:schemeClr val="tx1"/>
                </a:solidFill>
              </a:rPr>
              <a:t>计数值显示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//7</a:t>
            </a:r>
            <a:r>
              <a:rPr lang="zh-CN" altLang="en-US" dirty="0">
                <a:solidFill>
                  <a:srgbClr val="FF0000"/>
                </a:solidFill>
              </a:rPr>
              <a:t>下面是按键不消抖直接作为计数器时钟的程序 （需填写程序） 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/>
              <a:t>endmodule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65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286"/>
    </mc:Choice>
    <mc:Fallback xmlns="">
      <p:transition spd="slow" advTm="14928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5BCDA-EC98-4A87-933A-4D1F239C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83" y="0"/>
            <a:ext cx="2362533" cy="519576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3.2  </a:t>
            </a:r>
            <a:r>
              <a:rPr lang="zh-CN" altLang="en-US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程序示例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21B319-5BF3-4B16-A7EF-294B31C0D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449" y="552455"/>
            <a:ext cx="4595518" cy="607345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module dynamic_led6(</a:t>
            </a:r>
          </a:p>
          <a:p>
            <a:pPr marL="0" indent="0">
              <a:buNone/>
            </a:pPr>
            <a:r>
              <a:rPr lang="en-US" altLang="zh-CN" dirty="0"/>
              <a:t>input [3:0]disp_data_right0,</a:t>
            </a:r>
          </a:p>
          <a:p>
            <a:pPr marL="0" indent="0">
              <a:buNone/>
            </a:pPr>
            <a:r>
              <a:rPr lang="en-US" altLang="zh-CN" dirty="0"/>
              <a:t>input [3:0]disp_data_right1,</a:t>
            </a:r>
          </a:p>
          <a:p>
            <a:pPr marL="0" indent="0">
              <a:buNone/>
            </a:pPr>
            <a:r>
              <a:rPr lang="en-US" altLang="zh-CN" dirty="0"/>
              <a:t>input [3:0]disp_data_right2,</a:t>
            </a:r>
          </a:p>
          <a:p>
            <a:pPr marL="0" indent="0">
              <a:buNone/>
            </a:pPr>
            <a:r>
              <a:rPr lang="en-US" altLang="zh-CN" dirty="0"/>
              <a:t>input [3:0]disp_data_right3,</a:t>
            </a:r>
          </a:p>
          <a:p>
            <a:pPr marL="0" indent="0">
              <a:buNone/>
            </a:pPr>
            <a:r>
              <a:rPr lang="en-US" altLang="zh-CN" dirty="0"/>
              <a:t>input [3:0]disp_data_right4,</a:t>
            </a:r>
          </a:p>
          <a:p>
            <a:pPr marL="0" indent="0">
              <a:buNone/>
            </a:pPr>
            <a:r>
              <a:rPr lang="en-US" altLang="zh-CN" dirty="0"/>
              <a:t>input [3:0]disp_data_right5,</a:t>
            </a:r>
          </a:p>
          <a:p>
            <a:pPr marL="0" indent="0">
              <a:buNone/>
            </a:pPr>
            <a:r>
              <a:rPr lang="en-US" altLang="zh-CN" dirty="0"/>
              <a:t>input </a:t>
            </a:r>
            <a:r>
              <a:rPr lang="en-US" altLang="zh-CN" dirty="0" err="1"/>
              <a:t>clk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output  reg  [7:0] seg,</a:t>
            </a:r>
          </a:p>
          <a:p>
            <a:pPr marL="0" indent="0">
              <a:buNone/>
            </a:pPr>
            <a:r>
              <a:rPr lang="en-US" altLang="zh-CN" dirty="0"/>
              <a:t>output  reg  [5:0] dig</a:t>
            </a:r>
          </a:p>
          <a:p>
            <a:pPr marL="0" indent="0">
              <a:buNone/>
            </a:pPr>
            <a:r>
              <a:rPr lang="en-US" altLang="zh-CN" dirty="0"/>
              <a:t>	);</a:t>
            </a:r>
          </a:p>
          <a:p>
            <a:pPr marL="0" indent="0">
              <a:buNone/>
            </a:pPr>
            <a:r>
              <a:rPr lang="en-US" altLang="zh-CN" dirty="0"/>
              <a:t>//1KHz</a:t>
            </a:r>
            <a:r>
              <a:rPr lang="zh-CN" altLang="en-US" dirty="0"/>
              <a:t>的</a:t>
            </a:r>
            <a:r>
              <a:rPr lang="en-US" altLang="zh-CN" dirty="0" err="1"/>
              <a:t>clk_div</a:t>
            </a:r>
            <a:r>
              <a:rPr lang="zh-CN" altLang="en-US" dirty="0"/>
              <a:t>信号用于动态显示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reg[24:0] </a:t>
            </a:r>
            <a:r>
              <a:rPr lang="en-US" altLang="zh-CN" dirty="0" err="1"/>
              <a:t>clk_div_cnt</a:t>
            </a:r>
            <a:r>
              <a:rPr lang="en-US" altLang="zh-CN" dirty="0"/>
              <a:t>=0;</a:t>
            </a:r>
          </a:p>
          <a:p>
            <a:pPr marL="0" indent="0">
              <a:buNone/>
            </a:pPr>
            <a:r>
              <a:rPr lang="en-US" altLang="zh-CN" dirty="0"/>
              <a:t>reg </a:t>
            </a:r>
            <a:r>
              <a:rPr lang="en-US" altLang="zh-CN" dirty="0" err="1"/>
              <a:t>clk_div</a:t>
            </a:r>
            <a:r>
              <a:rPr lang="en-US" altLang="zh-CN" dirty="0"/>
              <a:t>=0;//</a:t>
            </a:r>
            <a:r>
              <a:rPr lang="zh-CN" altLang="en-US" dirty="0"/>
              <a:t>赋初值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always @ (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clk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65FDE77-0336-4CCE-98C0-B0FE5DBA7DA7}"/>
              </a:ext>
            </a:extLst>
          </p:cNvPr>
          <p:cNvSpPr txBox="1">
            <a:spLocks/>
          </p:cNvSpPr>
          <p:nvPr/>
        </p:nvSpPr>
        <p:spPr bwMode="auto">
          <a:xfrm>
            <a:off x="5209701" y="477333"/>
            <a:ext cx="3672349" cy="6073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dirty="0"/>
              <a:t>  begin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dirty="0"/>
              <a:t>     if (</a:t>
            </a:r>
            <a:r>
              <a:rPr lang="en-US" altLang="zh-CN" dirty="0" err="1"/>
              <a:t>clk_div_cnt</a:t>
            </a:r>
            <a:r>
              <a:rPr lang="en-US" altLang="zh-CN" dirty="0"/>
              <a:t>==24999)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dirty="0"/>
              <a:t>	   begin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clk_div</a:t>
            </a:r>
            <a:r>
              <a:rPr lang="en-US" altLang="zh-CN" dirty="0"/>
              <a:t>=~</a:t>
            </a:r>
            <a:r>
              <a:rPr lang="en-US" altLang="zh-CN" dirty="0" err="1"/>
              <a:t>clk_div</a:t>
            </a:r>
            <a:r>
              <a:rPr lang="en-US" altLang="zh-CN" dirty="0"/>
              <a:t>;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clk_div_cnt</a:t>
            </a:r>
            <a:r>
              <a:rPr lang="en-US" altLang="zh-CN" dirty="0"/>
              <a:t>=0;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dirty="0"/>
              <a:t>	   end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dirty="0"/>
              <a:t>    else 		         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dirty="0"/>
              <a:t>       </a:t>
            </a:r>
            <a:r>
              <a:rPr lang="en-US" altLang="zh-CN" dirty="0" err="1"/>
              <a:t>clk_div_cnt</a:t>
            </a:r>
            <a:r>
              <a:rPr lang="en-US" altLang="zh-CN" dirty="0"/>
              <a:t>=clk_div_cnt+1;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dirty="0"/>
              <a:t>    end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dirty="0"/>
              <a:t>	//6</a:t>
            </a:r>
            <a:r>
              <a:rPr lang="zh-CN" altLang="en-US" dirty="0"/>
              <a:t>进制计数器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dirty="0"/>
              <a:t> reg [2:0] num=0;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dirty="0"/>
              <a:t>always @ (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clk_div</a:t>
            </a:r>
            <a:r>
              <a:rPr lang="en-US" altLang="zh-CN" dirty="0"/>
              <a:t>)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dirty="0"/>
              <a:t>	begin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dirty="0"/>
              <a:t>		if (num&gt;=5)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dirty="0"/>
              <a:t>			num=0;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dirty="0"/>
              <a:t>		else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dirty="0"/>
              <a:t>			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3BE20DE-9070-4F1E-8153-49392142D8DA}"/>
              </a:ext>
            </a:extLst>
          </p:cNvPr>
          <p:cNvSpPr txBox="1">
            <a:spLocks/>
          </p:cNvSpPr>
          <p:nvPr/>
        </p:nvSpPr>
        <p:spPr bwMode="auto">
          <a:xfrm>
            <a:off x="8664345" y="0"/>
            <a:ext cx="3527655" cy="6073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dirty="0"/>
              <a:t>	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dirty="0"/>
              <a:t>			num=num+1;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dirty="0"/>
              <a:t>	      end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dirty="0"/>
              <a:t>	//</a:t>
            </a:r>
            <a:r>
              <a:rPr lang="zh-CN" altLang="en-US" dirty="0"/>
              <a:t>译码器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always @ (num)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dirty="0"/>
              <a:t>	begin	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dirty="0"/>
              <a:t>		case(num)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dirty="0"/>
              <a:t>		0:dig=6'b111110;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dirty="0"/>
              <a:t>		1:dig=6'b111101;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dirty="0"/>
              <a:t>		2:dig=6'b111011;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dirty="0"/>
              <a:t>		3:dig=6'b110111;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dirty="0"/>
              <a:t>        4:dig=6'b101111;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dirty="0"/>
              <a:t>        5:dig=6'b011111;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dirty="0"/>
              <a:t>		default: dig=0;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endcase</a:t>
            </a:r>
            <a:endParaRPr lang="en-US" altLang="zh-CN" dirty="0"/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dirty="0"/>
              <a:t>	end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dirty="0"/>
              <a:t>	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dirty="0"/>
              <a:t>				;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dirty="0"/>
              <a:t>		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2E1665-A108-4378-B063-3F44A1D1B60C}"/>
              </a:ext>
            </a:extLst>
          </p:cNvPr>
          <p:cNvSpPr/>
          <p:nvPr/>
        </p:nvSpPr>
        <p:spPr>
          <a:xfrm>
            <a:off x="2654930" y="75122"/>
            <a:ext cx="5275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）  </a:t>
            </a:r>
            <a:r>
              <a:rPr lang="en-US" altLang="zh-CN" b="1" dirty="0">
                <a:solidFill>
                  <a:srgbClr val="FF0000"/>
                </a:solidFill>
              </a:rPr>
              <a:t>6</a:t>
            </a:r>
            <a:r>
              <a:rPr lang="zh-CN" altLang="en-US" b="1" dirty="0">
                <a:solidFill>
                  <a:srgbClr val="FF0000"/>
                </a:solidFill>
              </a:rPr>
              <a:t>位动态显示程序</a:t>
            </a:r>
            <a:r>
              <a:rPr lang="en-US" altLang="zh-CN" b="1" dirty="0">
                <a:solidFill>
                  <a:srgbClr val="FF0000"/>
                </a:solidFill>
              </a:rPr>
              <a:t>-1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noProof="1">
                <a:solidFill>
                  <a:srgbClr val="FF0000"/>
                </a:solidFill>
              </a:rPr>
              <a:t> dynamic_led6.v 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9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99"/>
    </mc:Choice>
    <mc:Fallback xmlns="">
      <p:transition spd="slow" advTm="27299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5BCDA-EC98-4A87-933A-4D1F239C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83" y="0"/>
            <a:ext cx="2362533" cy="519576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3.2  </a:t>
            </a:r>
            <a:r>
              <a:rPr lang="zh-CN" altLang="en-US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程序示例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21B319-5BF3-4B16-A7EF-294B31C0D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0403" y="709424"/>
            <a:ext cx="4595518" cy="607345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显示译码器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always@(</a:t>
            </a:r>
            <a:r>
              <a:rPr lang="en-US" altLang="zh-CN" dirty="0" err="1"/>
              <a:t>disp_data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begin</a:t>
            </a:r>
          </a:p>
          <a:p>
            <a:pPr marL="0" indent="0">
              <a:buNone/>
            </a:pPr>
            <a:r>
              <a:rPr lang="en-US" altLang="zh-CN" dirty="0"/>
              <a:t>		case(</a:t>
            </a:r>
            <a:r>
              <a:rPr lang="en-US" altLang="zh-CN" dirty="0" err="1"/>
              <a:t>disp_data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	4'h0: seg=8'h3f;// DP,GFEDCBA</a:t>
            </a:r>
          </a:p>
          <a:p>
            <a:pPr marL="0" indent="0">
              <a:buNone/>
            </a:pPr>
            <a:r>
              <a:rPr lang="en-US" altLang="zh-CN" dirty="0"/>
              <a:t>		4'h1: seg=8'h06;</a:t>
            </a:r>
          </a:p>
          <a:p>
            <a:pPr marL="0" indent="0">
              <a:buNone/>
            </a:pPr>
            <a:r>
              <a:rPr lang="en-US" altLang="zh-CN" dirty="0"/>
              <a:t>		4'h2: seg=8'h5b;</a:t>
            </a:r>
          </a:p>
          <a:p>
            <a:pPr marL="0" indent="0">
              <a:buNone/>
            </a:pPr>
            <a:r>
              <a:rPr lang="en-US" altLang="zh-CN" dirty="0"/>
              <a:t>		4'h3: seg=8'h4f;</a:t>
            </a:r>
          </a:p>
          <a:p>
            <a:pPr marL="0" indent="0">
              <a:buNone/>
            </a:pPr>
            <a:r>
              <a:rPr lang="en-US" altLang="zh-CN" dirty="0"/>
              <a:t>		4'h4: seg=8'h66;</a:t>
            </a:r>
          </a:p>
          <a:p>
            <a:pPr marL="0" indent="0">
              <a:buNone/>
            </a:pPr>
            <a:r>
              <a:rPr lang="en-US" altLang="zh-CN" dirty="0"/>
              <a:t>		4'h5: seg=8'h6d;</a:t>
            </a:r>
          </a:p>
          <a:p>
            <a:pPr marL="0" indent="0">
              <a:buNone/>
            </a:pPr>
            <a:r>
              <a:rPr lang="en-US" altLang="zh-CN" dirty="0"/>
              <a:t>		4'h6: seg=8'h7d;</a:t>
            </a:r>
          </a:p>
          <a:p>
            <a:pPr marL="0" indent="0">
              <a:buNone/>
            </a:pPr>
            <a:r>
              <a:rPr lang="en-US" altLang="zh-CN" dirty="0"/>
              <a:t>		4'h7: seg=8'h07;</a:t>
            </a:r>
          </a:p>
          <a:p>
            <a:pPr marL="0" indent="0">
              <a:buNone/>
            </a:pPr>
            <a:r>
              <a:rPr lang="en-US" altLang="zh-CN" dirty="0"/>
              <a:t>		4'h8: seg=8'h7f;</a:t>
            </a:r>
          </a:p>
          <a:p>
            <a:pPr marL="0" indent="0">
              <a:buNone/>
            </a:pPr>
            <a:r>
              <a:rPr lang="en-US" altLang="zh-CN" dirty="0"/>
              <a:t>		4'h9: seg=8'h6f;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65FDE77-0336-4CCE-98C0-B0FE5DBA7DA7}"/>
              </a:ext>
            </a:extLst>
          </p:cNvPr>
          <p:cNvSpPr txBox="1">
            <a:spLocks/>
          </p:cNvSpPr>
          <p:nvPr/>
        </p:nvSpPr>
        <p:spPr bwMode="auto">
          <a:xfrm>
            <a:off x="8900237" y="799391"/>
            <a:ext cx="2895523" cy="6073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              4'ha: seg=8'h77;</a:t>
            </a:r>
          </a:p>
          <a:p>
            <a:pPr marL="0" indent="0">
              <a:buNone/>
            </a:pPr>
            <a:r>
              <a:rPr lang="en-US" altLang="zh-CN" dirty="0"/>
              <a:t>		4'hb: seg=8'h7c;</a:t>
            </a:r>
          </a:p>
          <a:p>
            <a:pPr marL="0" indent="0">
              <a:buNone/>
            </a:pPr>
            <a:r>
              <a:rPr lang="en-US" altLang="zh-CN" dirty="0"/>
              <a:t>		4'hc: seg=8'h39;</a:t>
            </a:r>
          </a:p>
          <a:p>
            <a:pPr marL="0" indent="0">
              <a:buNone/>
            </a:pPr>
            <a:r>
              <a:rPr lang="en-US" altLang="zh-CN" dirty="0"/>
              <a:t>		4'hd: seg=8'h5e;</a:t>
            </a:r>
          </a:p>
          <a:p>
            <a:pPr marL="0" indent="0">
              <a:buNone/>
            </a:pPr>
            <a:r>
              <a:rPr lang="en-US" altLang="zh-CN" dirty="0"/>
              <a:t>		4'he: seg=8'h79;</a:t>
            </a:r>
          </a:p>
          <a:p>
            <a:pPr marL="0" indent="0">
              <a:buNone/>
            </a:pPr>
            <a:r>
              <a:rPr lang="en-US" altLang="zh-CN" dirty="0"/>
              <a:t>		4'hf: seg=8'h71;</a:t>
            </a:r>
          </a:p>
          <a:p>
            <a:pPr marL="0" indent="0">
              <a:buNone/>
            </a:pPr>
            <a:r>
              <a:rPr lang="en-US" altLang="zh-CN" dirty="0"/>
              <a:t>		default: seg=0;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endcase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end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</a:p>
          <a:p>
            <a:pPr marL="0" indent="0">
              <a:buNone/>
            </a:pPr>
            <a:r>
              <a:rPr lang="en-US" altLang="zh-CN" dirty="0" err="1"/>
              <a:t>endmodule</a:t>
            </a:r>
            <a:r>
              <a:rPr lang="en-US" altLang="zh-CN" dirty="0"/>
              <a:t> 			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3BE20DE-9070-4F1E-8153-49392142D8DA}"/>
              </a:ext>
            </a:extLst>
          </p:cNvPr>
          <p:cNvSpPr txBox="1">
            <a:spLocks/>
          </p:cNvSpPr>
          <p:nvPr/>
        </p:nvSpPr>
        <p:spPr bwMode="auto">
          <a:xfrm>
            <a:off x="904570" y="836727"/>
            <a:ext cx="4595518" cy="6073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endParaRPr lang="en-US" altLang="zh-CN" dirty="0"/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dirty="0"/>
              <a:t>//</a:t>
            </a:r>
            <a:r>
              <a:rPr lang="zh-CN" altLang="en-US" dirty="0"/>
              <a:t>选择器，确定显示数据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reg [3:0] </a:t>
            </a:r>
            <a:r>
              <a:rPr lang="en-US" altLang="zh-CN" dirty="0" err="1"/>
              <a:t>disp_data</a:t>
            </a:r>
            <a:r>
              <a:rPr lang="en-US" altLang="zh-CN" dirty="0"/>
              <a:t>;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dirty="0"/>
              <a:t>	always @ (num)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dirty="0"/>
              <a:t>	begin	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dirty="0"/>
              <a:t>		case(num)</a:t>
            </a:r>
          </a:p>
          <a:p>
            <a:pPr marL="0" indent="0">
              <a:buNone/>
            </a:pPr>
            <a:r>
              <a:rPr lang="en-US" altLang="zh-CN" dirty="0"/>
              <a:t>		0:disp_data=disp_data_right0;</a:t>
            </a:r>
          </a:p>
          <a:p>
            <a:pPr marL="0" indent="0">
              <a:buNone/>
            </a:pPr>
            <a:r>
              <a:rPr lang="en-US" altLang="zh-CN" dirty="0"/>
              <a:t>		1:disp_data=disp_data_right1;</a:t>
            </a:r>
          </a:p>
          <a:p>
            <a:pPr marL="0" indent="0">
              <a:buNone/>
            </a:pPr>
            <a:r>
              <a:rPr lang="en-US" altLang="zh-CN" dirty="0"/>
              <a:t>		2:disp_data=disp_data_right2;</a:t>
            </a:r>
          </a:p>
          <a:p>
            <a:pPr marL="0" indent="0">
              <a:buNone/>
            </a:pPr>
            <a:r>
              <a:rPr lang="en-US" altLang="zh-CN" dirty="0"/>
              <a:t>		3:disp_data=disp_data_right3;</a:t>
            </a:r>
          </a:p>
          <a:p>
            <a:pPr marL="0" indent="0">
              <a:buNone/>
            </a:pPr>
            <a:r>
              <a:rPr lang="en-US" altLang="zh-CN" dirty="0"/>
              <a:t>        4:disp_data=disp_data_right4;</a:t>
            </a:r>
          </a:p>
          <a:p>
            <a:pPr marL="0" indent="0">
              <a:buNone/>
            </a:pPr>
            <a:r>
              <a:rPr lang="en-US" altLang="zh-CN" dirty="0"/>
              <a:t>        5:disp_data=disp_data_right5;</a:t>
            </a:r>
          </a:p>
          <a:p>
            <a:pPr marL="0" indent="0">
              <a:buNone/>
            </a:pPr>
            <a:r>
              <a:rPr lang="en-US" altLang="zh-CN" dirty="0"/>
              <a:t>		default: </a:t>
            </a:r>
            <a:r>
              <a:rPr lang="en-US" altLang="zh-CN" dirty="0" err="1"/>
              <a:t>disp_data</a:t>
            </a:r>
            <a:r>
              <a:rPr lang="en-US" altLang="zh-CN" dirty="0"/>
              <a:t>=0;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endcase</a:t>
            </a:r>
            <a:endParaRPr lang="en-US" altLang="zh-CN" dirty="0"/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dirty="0"/>
              <a:t>	end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2E1665-A108-4378-B063-3F44A1D1B60C}"/>
              </a:ext>
            </a:extLst>
          </p:cNvPr>
          <p:cNvSpPr/>
          <p:nvPr/>
        </p:nvSpPr>
        <p:spPr>
          <a:xfrm>
            <a:off x="2654930" y="75122"/>
            <a:ext cx="5211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） </a:t>
            </a:r>
            <a:r>
              <a:rPr lang="en-US" altLang="zh-CN" b="1" dirty="0">
                <a:solidFill>
                  <a:srgbClr val="FF0000"/>
                </a:solidFill>
              </a:rPr>
              <a:t>6</a:t>
            </a:r>
            <a:r>
              <a:rPr lang="zh-CN" altLang="en-US" b="1" dirty="0">
                <a:solidFill>
                  <a:srgbClr val="FF0000"/>
                </a:solidFill>
              </a:rPr>
              <a:t>位动态显示程序</a:t>
            </a:r>
            <a:r>
              <a:rPr lang="en-US" altLang="zh-CN" b="1" dirty="0">
                <a:solidFill>
                  <a:srgbClr val="FF0000"/>
                </a:solidFill>
              </a:rPr>
              <a:t>-2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noProof="1">
                <a:solidFill>
                  <a:srgbClr val="FF0000"/>
                </a:solidFill>
              </a:rPr>
              <a:t> dynamic_led6.v 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69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78"/>
    </mc:Choice>
    <mc:Fallback xmlns="">
      <p:transition spd="slow" advTm="1227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5BCDA-EC98-4A87-933A-4D1F239C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86" y="64757"/>
            <a:ext cx="8911687" cy="128089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3.2  </a:t>
            </a:r>
            <a:r>
              <a:rPr lang="zh-CN" altLang="en-US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程序示例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21B319-5BF3-4B16-A7EF-294B31C0D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6942" y="146982"/>
            <a:ext cx="9375058" cy="42820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）一个固定按键的消抖程序（</a:t>
            </a:r>
            <a:r>
              <a:rPr lang="en-US" altLang="zh-CN" b="1" noProof="1">
                <a:solidFill>
                  <a:srgbClr val="FF0000"/>
                </a:solidFill>
              </a:rPr>
              <a:t>ajxd.v</a:t>
            </a:r>
            <a:r>
              <a:rPr lang="zh-CN" altLang="en-US" b="1" noProof="1">
                <a:solidFill>
                  <a:srgbClr val="FF0000"/>
                </a:solidFill>
              </a:rPr>
              <a:t>）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DDFA56-C313-4C61-905D-DF53722055C1}"/>
              </a:ext>
            </a:extLst>
          </p:cNvPr>
          <p:cNvSpPr txBox="1"/>
          <p:nvPr/>
        </p:nvSpPr>
        <p:spPr>
          <a:xfrm>
            <a:off x="2405113" y="889843"/>
            <a:ext cx="65176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一个固定按键的消抖程序</a:t>
            </a:r>
          </a:p>
          <a:p>
            <a:r>
              <a:rPr lang="en-US" altLang="zh-CN" dirty="0"/>
              <a:t>module </a:t>
            </a:r>
            <a:r>
              <a:rPr lang="en-US" altLang="zh-CN" dirty="0" err="1"/>
              <a:t>ajxd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    input </a:t>
            </a:r>
            <a:r>
              <a:rPr lang="en-US" altLang="zh-CN" dirty="0" err="1"/>
              <a:t>btn_in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input </a:t>
            </a:r>
            <a:r>
              <a:rPr lang="en-US" altLang="zh-CN" dirty="0" err="1"/>
              <a:t>btn_clk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output </a:t>
            </a:r>
            <a:r>
              <a:rPr lang="en-US" altLang="zh-CN" dirty="0" err="1"/>
              <a:t>btn_out</a:t>
            </a:r>
            <a:endParaRPr lang="en-US" altLang="zh-CN" dirty="0"/>
          </a:p>
          <a:p>
            <a:r>
              <a:rPr lang="en-US" altLang="zh-CN" dirty="0"/>
              <a:t>    );  </a:t>
            </a:r>
          </a:p>
          <a:p>
            <a:r>
              <a:rPr lang="en-US" altLang="zh-CN" dirty="0"/>
              <a:t>    reg  btn0=0;//</a:t>
            </a:r>
            <a:r>
              <a:rPr lang="zh-CN" altLang="en-US" dirty="0"/>
              <a:t>定义了</a:t>
            </a:r>
            <a:r>
              <a:rPr lang="en-US" altLang="zh-CN" dirty="0"/>
              <a:t>btn0</a:t>
            </a:r>
            <a:r>
              <a:rPr lang="zh-CN" altLang="en-US" dirty="0"/>
              <a:t>寄存器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reg  btn1=0;//</a:t>
            </a:r>
            <a:r>
              <a:rPr lang="zh-CN" altLang="en-US" dirty="0"/>
              <a:t>定义了</a:t>
            </a:r>
            <a:r>
              <a:rPr lang="en-US" altLang="zh-CN" dirty="0"/>
              <a:t>btn1</a:t>
            </a:r>
            <a:r>
              <a:rPr lang="zh-CN" altLang="en-US" dirty="0"/>
              <a:t>寄存器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reg  btn2=0;//</a:t>
            </a:r>
            <a:r>
              <a:rPr lang="zh-CN" altLang="en-US" dirty="0"/>
              <a:t>定义了</a:t>
            </a:r>
            <a:r>
              <a:rPr lang="en-US" altLang="zh-CN" dirty="0"/>
              <a:t>btn2</a:t>
            </a:r>
            <a:r>
              <a:rPr lang="zh-CN" altLang="en-US" dirty="0"/>
              <a:t>寄存器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//</a:t>
            </a:r>
            <a:r>
              <a:rPr lang="zh-CN" altLang="en-US" dirty="0"/>
              <a:t>下面是按键消抖程序的关键行（填空完成）</a:t>
            </a:r>
            <a:endParaRPr lang="en-US" altLang="zh-CN" dirty="0"/>
          </a:p>
          <a:p>
            <a:r>
              <a:rPr lang="en-US" altLang="zh-CN" dirty="0"/>
              <a:t>---------------------------------------------------------------</a:t>
            </a:r>
          </a:p>
          <a:p>
            <a:r>
              <a:rPr lang="en-US" altLang="zh-CN" dirty="0"/>
              <a:t>---------------------------------------------------------------</a:t>
            </a:r>
          </a:p>
          <a:p>
            <a:r>
              <a:rPr lang="en-US" altLang="zh-CN" dirty="0"/>
              <a:t>---------------------------------------------------------------</a:t>
            </a:r>
          </a:p>
          <a:p>
            <a:r>
              <a:rPr lang="en-US" altLang="zh-CN" dirty="0"/>
              <a:t>---------------------------------------------------------------</a:t>
            </a:r>
          </a:p>
          <a:p>
            <a:r>
              <a:rPr lang="en-US" altLang="zh-CN" dirty="0"/>
              <a:t>----------------------------------------------------------------</a:t>
            </a:r>
          </a:p>
          <a:p>
            <a:r>
              <a:rPr lang="en-US" altLang="zh-CN" dirty="0"/>
              <a:t>----------------------------------------------------------------</a:t>
            </a:r>
          </a:p>
          <a:p>
            <a:r>
              <a:rPr lang="en-US" altLang="zh-CN" dirty="0" err="1"/>
              <a:t>endmodule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683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531"/>
    </mc:Choice>
    <mc:Fallback xmlns="">
      <p:transition spd="slow" advTm="7053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5BCDA-EC98-4A87-933A-4D1F239C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86" y="64757"/>
            <a:ext cx="8911687" cy="128089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3.2  </a:t>
            </a:r>
            <a:r>
              <a:rPr lang="zh-CN" altLang="en-US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程序示例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21B319-5BF3-4B16-A7EF-294B31C0D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6942" y="146982"/>
            <a:ext cx="9375058" cy="77878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zh-CN" altLang="en-US" b="1" dirty="0">
                <a:solidFill>
                  <a:srgbClr val="FF0000"/>
                </a:solidFill>
              </a:rPr>
              <a:t>）时钟分频模块程序（</a:t>
            </a:r>
            <a:r>
              <a:rPr lang="en-US" altLang="zh-CN" b="1" noProof="1">
                <a:solidFill>
                  <a:srgbClr val="FF0000"/>
                </a:solidFill>
              </a:rPr>
              <a:t> divclk.v </a:t>
            </a:r>
            <a:r>
              <a:rPr lang="zh-CN" altLang="en-US" b="1" dirty="0">
                <a:solidFill>
                  <a:srgbClr val="FF0000"/>
                </a:solidFill>
              </a:rPr>
              <a:t>），实验中使用周期为</a:t>
            </a:r>
            <a:r>
              <a:rPr lang="en-US" altLang="zh-CN" b="1" dirty="0">
                <a:solidFill>
                  <a:srgbClr val="FF0000"/>
                </a:solidFill>
              </a:rPr>
              <a:t>20ms</a:t>
            </a:r>
            <a:r>
              <a:rPr lang="zh-CN" altLang="en-US" b="1" dirty="0">
                <a:solidFill>
                  <a:srgbClr val="FF0000"/>
                </a:solidFill>
              </a:rPr>
              <a:t>的输出信号</a:t>
            </a:r>
            <a:r>
              <a:rPr lang="en-US" altLang="zh-CN" b="1" dirty="0" err="1">
                <a:solidFill>
                  <a:srgbClr val="FF0000"/>
                </a:solidFill>
              </a:rPr>
              <a:t>btnclk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DDFA56-C313-4C61-905D-DF53722055C1}"/>
              </a:ext>
            </a:extLst>
          </p:cNvPr>
          <p:cNvSpPr txBox="1"/>
          <p:nvPr/>
        </p:nvSpPr>
        <p:spPr>
          <a:xfrm>
            <a:off x="1395311" y="925765"/>
            <a:ext cx="641684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module </a:t>
            </a:r>
            <a:r>
              <a:rPr lang="en-US" altLang="zh-CN" dirty="0" err="1"/>
              <a:t>divclk</a:t>
            </a:r>
            <a:r>
              <a:rPr lang="en-US" altLang="zh-CN" dirty="0"/>
              <a:t>( </a:t>
            </a:r>
            <a:r>
              <a:rPr lang="en-US" altLang="zh-CN" dirty="0" err="1"/>
              <a:t>clk,btnclk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input </a:t>
            </a:r>
            <a:r>
              <a:rPr lang="en-US" altLang="zh-CN" dirty="0" err="1"/>
              <a:t>clk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output  </a:t>
            </a:r>
            <a:r>
              <a:rPr lang="en-US" altLang="zh-CN" dirty="0" err="1"/>
              <a:t>btnclk</a:t>
            </a:r>
            <a:r>
              <a:rPr lang="en-US" altLang="zh-CN" dirty="0"/>
              <a:t>;// 20ms</a:t>
            </a:r>
            <a:r>
              <a:rPr lang="zh-CN" altLang="en-US" dirty="0"/>
              <a:t>两个输出</a:t>
            </a:r>
            <a:endParaRPr lang="en-US" altLang="zh-CN" dirty="0"/>
          </a:p>
          <a:p>
            <a:r>
              <a:rPr lang="en-US" altLang="zh-CN" dirty="0"/>
              <a:t>reg[31:0] </a:t>
            </a:r>
            <a:r>
              <a:rPr lang="en-US" altLang="zh-CN" dirty="0" err="1"/>
              <a:t>btnclk_cnt</a:t>
            </a:r>
            <a:r>
              <a:rPr lang="en-US" altLang="zh-CN" dirty="0"/>
              <a:t> = 0;//</a:t>
            </a:r>
            <a:r>
              <a:rPr lang="zh-CN" altLang="en-US" dirty="0"/>
              <a:t>对</a:t>
            </a:r>
            <a:r>
              <a:rPr lang="en-US" altLang="zh-CN" dirty="0"/>
              <a:t>50M</a:t>
            </a:r>
            <a:r>
              <a:rPr lang="zh-CN" altLang="en-US" dirty="0"/>
              <a:t>时钟</a:t>
            </a:r>
            <a:r>
              <a:rPr lang="en-US" altLang="zh-CN" dirty="0"/>
              <a:t>1M</a:t>
            </a:r>
            <a:r>
              <a:rPr lang="zh-CN" altLang="en-US" dirty="0"/>
              <a:t>分频的计数器</a:t>
            </a:r>
            <a:endParaRPr lang="en-US" altLang="zh-CN" dirty="0"/>
          </a:p>
          <a:p>
            <a:r>
              <a:rPr lang="en-US" altLang="zh-CN" dirty="0"/>
              <a:t>reg </a:t>
            </a:r>
            <a:r>
              <a:rPr lang="en-US" altLang="zh-CN" dirty="0" err="1"/>
              <a:t>btnclk</a:t>
            </a:r>
            <a:r>
              <a:rPr lang="en-US" altLang="zh-CN" dirty="0"/>
              <a:t> = 0;//50Hz</a:t>
            </a:r>
            <a:r>
              <a:rPr lang="zh-CN" altLang="en-US" dirty="0"/>
              <a:t>信号，周期</a:t>
            </a:r>
            <a:r>
              <a:rPr lang="en-US" altLang="zh-CN" dirty="0"/>
              <a:t>20ms</a:t>
            </a:r>
            <a:r>
              <a:rPr lang="zh-CN" altLang="en-US" dirty="0"/>
              <a:t>，初值为</a:t>
            </a:r>
            <a:r>
              <a:rPr lang="en-US" altLang="zh-CN" dirty="0"/>
              <a:t>0 </a:t>
            </a:r>
          </a:p>
          <a:p>
            <a:r>
              <a:rPr lang="en-US" altLang="zh-CN" dirty="0"/>
              <a:t>always@(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clk</a:t>
            </a:r>
            <a:r>
              <a:rPr lang="en-US" altLang="zh-CN" dirty="0"/>
              <a:t>) //</a:t>
            </a:r>
            <a:r>
              <a:rPr lang="zh-CN" altLang="en-US" dirty="0"/>
              <a:t>系统时钟上升沿时 </a:t>
            </a:r>
            <a:endParaRPr lang="en-US" altLang="zh-CN" dirty="0"/>
          </a:p>
          <a:p>
            <a:r>
              <a:rPr lang="en-US" altLang="zh-CN" dirty="0"/>
              <a:t>         //20ms,50Hz,50M/50=1000000 ,1M</a:t>
            </a:r>
            <a:r>
              <a:rPr lang="zh-CN" altLang="en-US" dirty="0"/>
              <a:t>分频</a:t>
            </a:r>
            <a:endParaRPr lang="en-US" altLang="zh-CN" dirty="0"/>
          </a:p>
          <a:p>
            <a:r>
              <a:rPr lang="en-US" altLang="zh-CN" dirty="0"/>
              <a:t>       begin</a:t>
            </a:r>
          </a:p>
          <a:p>
            <a:r>
              <a:rPr lang="en-US" altLang="zh-CN" dirty="0"/>
              <a:t>            if(</a:t>
            </a:r>
            <a:r>
              <a:rPr lang="en-US" altLang="zh-CN" dirty="0" err="1"/>
              <a:t>btnclk_cnt</a:t>
            </a:r>
            <a:r>
              <a:rPr lang="en-US" altLang="zh-CN" dirty="0"/>
              <a:t>==499999)</a:t>
            </a:r>
          </a:p>
          <a:p>
            <a:r>
              <a:rPr lang="en-US" altLang="zh-CN" dirty="0"/>
              <a:t>               begin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btnclk</a:t>
            </a:r>
            <a:r>
              <a:rPr lang="en-US" altLang="zh-CN" dirty="0"/>
              <a:t> =~ </a:t>
            </a:r>
            <a:r>
              <a:rPr lang="en-US" altLang="zh-CN" dirty="0" err="1"/>
              <a:t>btnclk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btnclk_cnt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               end</a:t>
            </a:r>
          </a:p>
          <a:p>
            <a:r>
              <a:rPr lang="en-US" altLang="zh-CN" dirty="0"/>
              <a:t>            else</a:t>
            </a:r>
          </a:p>
          <a:p>
            <a:r>
              <a:rPr lang="en-US" altLang="zh-CN" dirty="0"/>
              <a:t>                begin</a:t>
            </a:r>
          </a:p>
          <a:p>
            <a:r>
              <a:rPr lang="en-US" altLang="zh-CN" dirty="0"/>
              <a:t>                   </a:t>
            </a:r>
            <a:r>
              <a:rPr lang="en-US" altLang="zh-CN" dirty="0" err="1"/>
              <a:t>btnclk_cnt</a:t>
            </a:r>
            <a:r>
              <a:rPr lang="en-US" altLang="zh-CN" dirty="0"/>
              <a:t> = btnclk_cnt+1'b1;</a:t>
            </a:r>
          </a:p>
          <a:p>
            <a:r>
              <a:rPr lang="en-US" altLang="zh-CN" dirty="0"/>
              <a:t>                end</a:t>
            </a:r>
          </a:p>
          <a:p>
            <a:r>
              <a:rPr lang="en-US" altLang="zh-CN" dirty="0"/>
              <a:t>            end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endmodule</a:t>
            </a:r>
            <a:endParaRPr lang="en-US" altLang="zh-CN" dirty="0"/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61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148"/>
    </mc:Choice>
    <mc:Fallback xmlns="">
      <p:transition spd="slow" advTm="3314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F27A1-4455-4305-A964-39367E53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757" y="432381"/>
            <a:ext cx="8911687" cy="1573400"/>
          </a:xfrm>
        </p:spPr>
        <p:txBody>
          <a:bodyPr/>
          <a:lstStyle/>
          <a:p>
            <a:r>
              <a:rPr lang="zh-CN" altLang="en-US" dirty="0"/>
              <a:t>约束文件的注意事项：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1800" b="1" dirty="0" err="1">
                <a:solidFill>
                  <a:srgbClr val="FF0000"/>
                </a:solidFill>
              </a:rPr>
              <a:t>set_property</a:t>
            </a:r>
            <a:r>
              <a:rPr lang="en-US" altLang="zh-CN" sz="1800" b="1" dirty="0">
                <a:solidFill>
                  <a:srgbClr val="FF0000"/>
                </a:solidFill>
              </a:rPr>
              <a:t> CLOCK_DEDICATED_ROUTE FALSE [</a:t>
            </a:r>
            <a:r>
              <a:rPr lang="en-US" altLang="zh-CN" sz="1800" b="1" dirty="0" err="1">
                <a:solidFill>
                  <a:srgbClr val="FF0000"/>
                </a:solidFill>
              </a:rPr>
              <a:t>get_nets</a:t>
            </a:r>
            <a:r>
              <a:rPr lang="en-US" altLang="zh-CN" sz="1800" b="1" dirty="0">
                <a:solidFill>
                  <a:srgbClr val="FF0000"/>
                </a:solidFill>
              </a:rPr>
              <a:t> {OV7670_PCLK_IBUF}]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DA731-8A16-46E2-BE85-9CC9300C7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18851"/>
            <a:ext cx="10825316" cy="3777622"/>
          </a:xfrm>
        </p:spPr>
        <p:txBody>
          <a:bodyPr/>
          <a:lstStyle/>
          <a:p>
            <a:r>
              <a:rPr lang="zh-CN" altLang="en-US" sz="3200" dirty="0"/>
              <a:t>用按键作时钟，因为是在</a:t>
            </a:r>
            <a:r>
              <a:rPr lang="en-US" altLang="zh-CN" sz="3200" dirty="0"/>
              <a:t>IO</a:t>
            </a:r>
            <a:r>
              <a:rPr lang="zh-CN" altLang="en-US" sz="3200" dirty="0"/>
              <a:t>管脚上，所以其周围没有全局时钟 </a:t>
            </a:r>
            <a:r>
              <a:rPr lang="en-US" altLang="zh-CN" sz="3200" dirty="0"/>
              <a:t>BUFG</a:t>
            </a:r>
            <a:r>
              <a:rPr lang="zh-CN" altLang="en-US" sz="3200" dirty="0"/>
              <a:t>，所以我们在 </a:t>
            </a:r>
            <a:r>
              <a:rPr lang="en-US" altLang="zh-CN" sz="3200" dirty="0"/>
              <a:t>XDC </a:t>
            </a:r>
            <a:r>
              <a:rPr lang="zh-CN" altLang="en-US" sz="3200" dirty="0"/>
              <a:t>里使用：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2000" dirty="0"/>
              <a:t>       </a:t>
            </a:r>
            <a:r>
              <a:rPr lang="en-US" altLang="zh-CN" sz="2000" dirty="0" err="1"/>
              <a:t>set_property</a:t>
            </a:r>
            <a:r>
              <a:rPr lang="en-US" altLang="zh-CN" sz="2000" dirty="0"/>
              <a:t> CLOCK_DEDICATED_ROUTE FALSE [</a:t>
            </a:r>
            <a:r>
              <a:rPr lang="en-US" altLang="zh-CN" sz="2000" dirty="0" err="1"/>
              <a:t>get_nets</a:t>
            </a:r>
            <a:r>
              <a:rPr lang="en-US" altLang="zh-CN" sz="2000" dirty="0"/>
              <a:t> {OV7670_PCLK_IBUF}] </a:t>
            </a:r>
          </a:p>
          <a:p>
            <a:r>
              <a:rPr lang="en-US" altLang="zh-CN" sz="3200" dirty="0"/>
              <a:t> </a:t>
            </a:r>
            <a:r>
              <a:rPr lang="zh-CN" altLang="en-US" sz="3200" dirty="0"/>
              <a:t>来屏蔽 </a:t>
            </a:r>
            <a:r>
              <a:rPr lang="en-US" altLang="zh-CN" sz="3200" dirty="0"/>
              <a:t>Xilinx </a:t>
            </a:r>
            <a:r>
              <a:rPr lang="zh-CN" altLang="en-US" sz="3200" dirty="0"/>
              <a:t>的检测，从而通过编译。</a:t>
            </a:r>
            <a:endParaRPr lang="en-US" altLang="zh-CN" sz="3200" dirty="0"/>
          </a:p>
          <a:p>
            <a:r>
              <a:rPr lang="zh-CN" altLang="en-US" sz="3200" dirty="0"/>
              <a:t>这个方式在软件提示的错误中也提供了解决方法。</a:t>
            </a:r>
          </a:p>
        </p:txBody>
      </p:sp>
    </p:spTree>
    <p:extLst>
      <p:ext uri="{BB962C8B-B14F-4D97-AF65-F5344CB8AC3E}">
        <p14:creationId xmlns:p14="http://schemas.microsoft.com/office/powerpoint/2010/main" val="402594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7009" y="130299"/>
            <a:ext cx="8911687" cy="128089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solidFill>
                  <a:srgbClr val="0000CC"/>
                </a:solidFill>
              </a:rPr>
              <a:t>二、实验原理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8368" y="770744"/>
            <a:ext cx="9136623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2.1 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矩阵键盘特点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2.2</a:t>
            </a:r>
            <a:r>
              <a:rPr lang="zh-CN" altLang="en-US" sz="2800" b="1" dirty="0">
                <a:solidFill>
                  <a:srgbClr val="FF0000"/>
                </a:solidFill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矩阵键盘应用的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基本原理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2.3  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如何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确定矩阵式键盘上哪个键被按下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2.4  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按键扫描程序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2.5  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如果只使用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个按键如何设置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</a:rPr>
              <a:t>2.6</a:t>
            </a:r>
            <a:r>
              <a:rPr lang="en-US" altLang="zh-CN" sz="2800" dirty="0">
                <a:solidFill>
                  <a:schemeClr val="tx1"/>
                </a:solidFill>
              </a:rPr>
              <a:t>   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按键消抖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</a:rPr>
              <a:t>2.7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按键消抖方法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</a:rPr>
              <a:t>2.8   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按键消抖程序设计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91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58"/>
    </mc:Choice>
    <mc:Fallback xmlns="">
      <p:transition spd="slow" advTm="2515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3529" y="228240"/>
            <a:ext cx="8911687" cy="1280890"/>
          </a:xfrm>
        </p:spPr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  <a:latin typeface="+mn-ea"/>
                <a:ea typeface="+mn-ea"/>
              </a:rPr>
              <a:t>2.1</a:t>
            </a:r>
            <a:r>
              <a:rPr lang="zh-CN" altLang="en-US" dirty="0">
                <a:solidFill>
                  <a:srgbClr val="002060"/>
                </a:solidFill>
                <a:latin typeface="+mn-ea"/>
                <a:ea typeface="+mn-ea"/>
              </a:rPr>
              <a:t>矩阵键盘的特点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3757" y="2028825"/>
            <a:ext cx="5278243" cy="3914775"/>
          </a:xfrm>
        </p:spPr>
        <p:txBody>
          <a:bodyPr/>
          <a:lstStyle/>
          <a:p>
            <a:r>
              <a:rPr lang="en-US" altLang="zh-CN" sz="3200" dirty="0"/>
              <a:t>1</a:t>
            </a:r>
            <a:r>
              <a:rPr lang="zh-CN" altLang="en-US" sz="3200" dirty="0"/>
              <a:t>、</a:t>
            </a:r>
            <a:r>
              <a:rPr lang="zh-CN" altLang="zh-CN" sz="3200" dirty="0"/>
              <a:t>按键排列成</a:t>
            </a:r>
            <a:r>
              <a:rPr lang="zh-CN" altLang="en-US" sz="3200" dirty="0"/>
              <a:t>矩阵</a:t>
            </a:r>
            <a:r>
              <a:rPr lang="zh-CN" altLang="zh-CN" sz="3200" dirty="0"/>
              <a:t>形式</a:t>
            </a:r>
            <a:r>
              <a:rPr lang="zh-CN" altLang="en-US" sz="3200" dirty="0"/>
              <a:t>，</a:t>
            </a:r>
            <a:r>
              <a:rPr lang="zh-CN" altLang="zh-CN" sz="3200" dirty="0"/>
              <a:t>减少</a:t>
            </a:r>
            <a:r>
              <a:rPr lang="en-US" altLang="zh-CN" sz="3200" dirty="0"/>
              <a:t>I/O</a:t>
            </a:r>
            <a:r>
              <a:rPr lang="zh-CN" altLang="zh-CN" sz="3200" dirty="0"/>
              <a:t>口的占用</a:t>
            </a:r>
            <a:r>
              <a:rPr lang="zh-CN" altLang="en-US" sz="3200" dirty="0"/>
              <a:t>，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例如</a:t>
            </a:r>
            <a:r>
              <a:rPr lang="en-US" altLang="zh-CN" sz="3200" dirty="0"/>
              <a:t>8</a:t>
            </a:r>
            <a:r>
              <a:rPr lang="zh-CN" altLang="zh-CN" sz="3200" dirty="0"/>
              <a:t>根端口线就可以构成</a:t>
            </a:r>
            <a:r>
              <a:rPr lang="en-US" altLang="zh-CN" sz="3200" dirty="0"/>
              <a:t>4</a:t>
            </a:r>
            <a:r>
              <a:rPr lang="en-US" altLang="zh-CN" sz="3200" dirty="0">
                <a:sym typeface="Symbol" panose="05050102010706020507" pitchFamily="18" charset="2"/>
              </a:rPr>
              <a:t></a:t>
            </a:r>
            <a:r>
              <a:rPr lang="en-US" altLang="zh-CN" sz="3200" dirty="0"/>
              <a:t>4=16</a:t>
            </a:r>
            <a:r>
              <a:rPr lang="zh-CN" altLang="zh-CN" sz="3200" dirty="0"/>
              <a:t>个按键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、</a:t>
            </a:r>
            <a:r>
              <a:rPr lang="zh-CN" altLang="zh-CN" sz="3200" dirty="0"/>
              <a:t>行、列线分别连接到按键开关的两端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 marL="0" indent="0">
              <a:buNone/>
            </a:pPr>
            <a:endParaRPr lang="zh-CN" altLang="en-US" sz="3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81" y="1509130"/>
            <a:ext cx="58959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7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798"/>
    </mc:Choice>
    <mc:Fallback xmlns="">
      <p:transition spd="slow" advTm="5979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25874" y="182317"/>
            <a:ext cx="640372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600" dirty="0">
                <a:solidFill>
                  <a:srgbClr val="002060"/>
                </a:solidFill>
                <a:latin typeface="+mn-ea"/>
                <a:ea typeface="+mn-ea"/>
                <a:cs typeface="+mj-cs"/>
              </a:rPr>
              <a:t>2.2 </a:t>
            </a:r>
            <a:r>
              <a:rPr lang="zh-CN" altLang="en-US" sz="3600" dirty="0">
                <a:solidFill>
                  <a:srgbClr val="002060"/>
                </a:solidFill>
                <a:latin typeface="+mn-ea"/>
                <a:ea typeface="+mn-ea"/>
                <a:cs typeface="+mj-cs"/>
              </a:rPr>
              <a:t>矩阵键盘应用的</a:t>
            </a:r>
            <a:r>
              <a:rPr lang="zh-CN" altLang="zh-CN" sz="3600" dirty="0">
                <a:solidFill>
                  <a:srgbClr val="002060"/>
                </a:solidFill>
                <a:latin typeface="+mn-ea"/>
                <a:ea typeface="+mn-ea"/>
                <a:cs typeface="+mj-cs"/>
              </a:rPr>
              <a:t>基本原理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779376" y="3185937"/>
            <a:ext cx="4007118" cy="36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err="1">
                <a:latin typeface="+mn-lt"/>
                <a:ea typeface="楷体" panose="02010609060101010101" pitchFamily="49" charset="-122"/>
              </a:rPr>
              <a:t>set_property</a:t>
            </a:r>
            <a:r>
              <a:rPr lang="en-US" altLang="zh-CN" sz="1600" dirty="0">
                <a:latin typeface="+mn-lt"/>
                <a:ea typeface="楷体" panose="02010609060101010101" pitchFamily="49" charset="-122"/>
              </a:rPr>
              <a:t> PULLDOWN true [</a:t>
            </a:r>
            <a:r>
              <a:rPr lang="en-US" altLang="zh-CN" sz="1600" dirty="0" err="1">
                <a:latin typeface="+mn-lt"/>
                <a:ea typeface="楷体" panose="02010609060101010101" pitchFamily="49" charset="-122"/>
              </a:rPr>
              <a:t>get_ports</a:t>
            </a:r>
            <a:r>
              <a:rPr lang="en-US" altLang="zh-CN" sz="1600" dirty="0">
                <a:latin typeface="+mn-lt"/>
                <a:ea typeface="楷体" panose="02010609060101010101" pitchFamily="49" charset="-122"/>
              </a:rPr>
              <a:t> {col[3]}]</a:t>
            </a:r>
          </a:p>
          <a:p>
            <a:r>
              <a:rPr lang="en-US" altLang="zh-CN" sz="1600" dirty="0" err="1">
                <a:latin typeface="+mn-lt"/>
                <a:ea typeface="楷体" panose="02010609060101010101" pitchFamily="49" charset="-122"/>
              </a:rPr>
              <a:t>set_property</a:t>
            </a:r>
            <a:r>
              <a:rPr lang="en-US" altLang="zh-CN" sz="1600" dirty="0">
                <a:latin typeface="+mn-lt"/>
                <a:ea typeface="楷体" panose="02010609060101010101" pitchFamily="49" charset="-122"/>
              </a:rPr>
              <a:t> PULLDOWN true [</a:t>
            </a:r>
            <a:r>
              <a:rPr lang="en-US" altLang="zh-CN" sz="1600" dirty="0" err="1">
                <a:latin typeface="+mn-lt"/>
                <a:ea typeface="楷体" panose="02010609060101010101" pitchFamily="49" charset="-122"/>
              </a:rPr>
              <a:t>get_ports</a:t>
            </a:r>
            <a:r>
              <a:rPr lang="en-US" altLang="zh-CN" sz="1600" dirty="0">
                <a:latin typeface="+mn-lt"/>
                <a:ea typeface="楷体" panose="02010609060101010101" pitchFamily="49" charset="-122"/>
              </a:rPr>
              <a:t> {col[2]}]</a:t>
            </a:r>
          </a:p>
          <a:p>
            <a:r>
              <a:rPr lang="en-US" altLang="zh-CN" sz="1600" dirty="0" err="1">
                <a:latin typeface="+mn-lt"/>
                <a:ea typeface="楷体" panose="02010609060101010101" pitchFamily="49" charset="-122"/>
              </a:rPr>
              <a:t>set_property</a:t>
            </a:r>
            <a:r>
              <a:rPr lang="en-US" altLang="zh-CN" sz="1600" dirty="0">
                <a:latin typeface="+mn-lt"/>
                <a:ea typeface="楷体" panose="02010609060101010101" pitchFamily="49" charset="-122"/>
              </a:rPr>
              <a:t> PULLDOWN true [</a:t>
            </a:r>
            <a:r>
              <a:rPr lang="en-US" altLang="zh-CN" sz="1600" dirty="0" err="1">
                <a:latin typeface="+mn-lt"/>
                <a:ea typeface="楷体" panose="02010609060101010101" pitchFamily="49" charset="-122"/>
              </a:rPr>
              <a:t>get_ports</a:t>
            </a:r>
            <a:r>
              <a:rPr lang="en-US" altLang="zh-CN" sz="1600" dirty="0">
                <a:latin typeface="+mn-lt"/>
                <a:ea typeface="楷体" panose="02010609060101010101" pitchFamily="49" charset="-122"/>
              </a:rPr>
              <a:t> {col[1]}]</a:t>
            </a:r>
          </a:p>
          <a:p>
            <a:r>
              <a:rPr lang="en-US" altLang="zh-CN" sz="1600" dirty="0" err="1">
                <a:latin typeface="+mn-lt"/>
                <a:ea typeface="楷体" panose="02010609060101010101" pitchFamily="49" charset="-122"/>
              </a:rPr>
              <a:t>set_property</a:t>
            </a:r>
            <a:r>
              <a:rPr lang="en-US" altLang="zh-CN" sz="1600" dirty="0">
                <a:latin typeface="+mn-lt"/>
                <a:ea typeface="楷体" panose="02010609060101010101" pitchFamily="49" charset="-122"/>
              </a:rPr>
              <a:t> PULLDOWN true [</a:t>
            </a:r>
            <a:r>
              <a:rPr lang="en-US" altLang="zh-CN" sz="1600" dirty="0" err="1">
                <a:latin typeface="+mn-lt"/>
                <a:ea typeface="楷体" panose="02010609060101010101" pitchFamily="49" charset="-122"/>
              </a:rPr>
              <a:t>get_ports</a:t>
            </a:r>
            <a:r>
              <a:rPr lang="en-US" altLang="zh-CN" sz="1600" dirty="0">
                <a:latin typeface="+mn-lt"/>
                <a:ea typeface="楷体" panose="02010609060101010101" pitchFamily="49" charset="-122"/>
              </a:rPr>
              <a:t> {col[0]}]</a:t>
            </a:r>
            <a:endParaRPr lang="zh-CN" altLang="zh-CN" sz="1600" dirty="0"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12849" y="3089666"/>
            <a:ext cx="3803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约束文件中先将列线通过下拉电阻下拉至低电平</a:t>
            </a:r>
          </a:p>
        </p:txBody>
      </p:sp>
      <p:sp>
        <p:nvSpPr>
          <p:cNvPr id="3" name="矩形 2"/>
          <p:cNvSpPr/>
          <p:nvPr/>
        </p:nvSpPr>
        <p:spPr>
          <a:xfrm>
            <a:off x="7491919" y="1380208"/>
            <a:ext cx="42945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、如果</a:t>
            </a:r>
            <a:r>
              <a:rPr lang="zh-CN" altLang="zh-CN" dirty="0"/>
              <a:t>将列线均通过电阻</a:t>
            </a:r>
            <a:r>
              <a:rPr lang="zh-CN" altLang="en-US" dirty="0"/>
              <a:t>下拉</a:t>
            </a:r>
            <a:r>
              <a:rPr lang="zh-CN" altLang="zh-CN" dirty="0"/>
              <a:t>到</a:t>
            </a:r>
            <a:r>
              <a:rPr lang="zh-CN" altLang="en-US" dirty="0"/>
              <a:t>低电平，</a:t>
            </a:r>
            <a:r>
              <a:rPr lang="zh-CN" altLang="zh-CN" dirty="0"/>
              <a:t>当无键按下时，列线处于</a:t>
            </a:r>
            <a:r>
              <a:rPr lang="zh-CN" altLang="en-US" dirty="0"/>
              <a:t>低</a:t>
            </a:r>
            <a:r>
              <a:rPr lang="zh-CN" altLang="zh-CN" dirty="0"/>
              <a:t>电平状态；当有键按下时，行、列线将导通，此时，列线电平将由与此列线相连的行线电平决定。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06C01B-45C3-4F10-8998-55A2CABC6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71" y="1534649"/>
            <a:ext cx="5895975" cy="47720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21" y="1515883"/>
            <a:ext cx="6257925" cy="5225485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1300362" y="4565136"/>
            <a:ext cx="2000250" cy="2171700"/>
          </a:xfrm>
          <a:prstGeom prst="ellipse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883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50"/>
    </mc:Choice>
    <mc:Fallback xmlns="">
      <p:transition spd="slow" advTm="795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936538" y="1092820"/>
            <a:ext cx="4007118" cy="565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latin typeface="+mn-lt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+mn-lt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+mn-lt"/>
                <a:ea typeface="楷体" panose="02010609060101010101" pitchFamily="49" charset="-122"/>
              </a:rPr>
              <a:t>）例如行线</a:t>
            </a:r>
            <a:r>
              <a:rPr lang="en-US" altLang="zh-CN" sz="2400" dirty="0">
                <a:latin typeface="+mn-lt"/>
                <a:ea typeface="楷体" panose="02010609060101010101" pitchFamily="49" charset="-122"/>
              </a:rPr>
              <a:t>row[3:0]</a:t>
            </a:r>
            <a:r>
              <a:rPr lang="zh-CN" altLang="en-US" sz="2400" dirty="0">
                <a:latin typeface="+mn-lt"/>
                <a:ea typeface="楷体" panose="02010609060101010101" pitchFamily="49" charset="-122"/>
              </a:rPr>
              <a:t>为</a:t>
            </a:r>
            <a:r>
              <a:rPr lang="en-US" altLang="zh-CN" sz="2400" dirty="0">
                <a:latin typeface="+mn-lt"/>
                <a:ea typeface="楷体" panose="02010609060101010101" pitchFamily="49" charset="-122"/>
              </a:rPr>
              <a:t>0001</a:t>
            </a:r>
            <a:r>
              <a:rPr lang="zh-CN" altLang="en-US" sz="2400" dirty="0">
                <a:latin typeface="+mn-lt"/>
                <a:ea typeface="楷体" panose="02010609060101010101" pitchFamily="49" charset="-122"/>
              </a:rPr>
              <a:t>，可以判断</a:t>
            </a:r>
            <a:r>
              <a:rPr lang="en-US" altLang="zh-CN" sz="2400" dirty="0">
                <a:latin typeface="+mn-lt"/>
                <a:ea typeface="楷体" panose="02010609060101010101" pitchFamily="49" charset="-122"/>
              </a:rPr>
              <a:t>row0</a:t>
            </a:r>
            <a:r>
              <a:rPr lang="zh-CN" altLang="en-US" sz="2400" dirty="0">
                <a:latin typeface="+mn-lt"/>
                <a:ea typeface="楷体" panose="02010609060101010101" pitchFamily="49" charset="-122"/>
              </a:rPr>
              <a:t>这行按键情况。</a:t>
            </a:r>
            <a:endParaRPr lang="en-US" altLang="zh-CN" sz="2400" dirty="0">
              <a:latin typeface="+mn-lt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+mn-lt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+mn-lt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+mn-lt"/>
                <a:ea typeface="楷体" panose="02010609060101010101" pitchFamily="49" charset="-122"/>
              </a:rPr>
              <a:t>）如果无按键按下</a:t>
            </a:r>
            <a:r>
              <a:rPr lang="en-US" altLang="zh-CN" sz="2400" dirty="0">
                <a:latin typeface="+mn-lt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latin typeface="+mn-lt"/>
                <a:ea typeface="楷体" panose="02010609060101010101" pitchFamily="49" charset="-122"/>
              </a:rPr>
              <a:t>列上</a:t>
            </a:r>
            <a:r>
              <a:rPr lang="en-US" altLang="zh-CN" sz="2400" dirty="0">
                <a:latin typeface="+mn-lt"/>
                <a:ea typeface="楷体" panose="02010609060101010101" pitchFamily="49" charset="-122"/>
              </a:rPr>
              <a:t>COL0-COL3</a:t>
            </a:r>
            <a:r>
              <a:rPr lang="zh-CN" altLang="en-US" sz="2400" dirty="0">
                <a:latin typeface="+mn-lt"/>
                <a:ea typeface="楷体" panose="02010609060101010101" pitchFamily="49" charset="-122"/>
              </a:rPr>
              <a:t>为</a:t>
            </a:r>
            <a:r>
              <a:rPr lang="en-US" altLang="zh-CN" sz="2400" dirty="0">
                <a:solidFill>
                  <a:srgbClr val="0070C0"/>
                </a:solidFill>
                <a:latin typeface="+mn-lt"/>
                <a:ea typeface="楷体" panose="02010609060101010101" pitchFamily="49" charset="-122"/>
              </a:rPr>
              <a:t>0000</a:t>
            </a:r>
            <a:r>
              <a:rPr lang="en-US" altLang="zh-CN" sz="2400" dirty="0">
                <a:latin typeface="+mn-lt"/>
                <a:ea typeface="楷体" panose="02010609060101010101" pitchFamily="49" charset="-122"/>
              </a:rPr>
              <a:t>.</a:t>
            </a:r>
          </a:p>
          <a:p>
            <a:r>
              <a:rPr lang="zh-CN" altLang="en-US" sz="2400" dirty="0">
                <a:latin typeface="+mn-lt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+mn-lt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+mn-lt"/>
                <a:ea typeface="楷体" panose="02010609060101010101" pitchFamily="49" charset="-122"/>
              </a:rPr>
              <a:t>）如果有按键</a:t>
            </a:r>
            <a:r>
              <a:rPr lang="en-US" altLang="zh-CN" sz="2400" dirty="0">
                <a:latin typeface="+mn-lt"/>
                <a:ea typeface="楷体" panose="02010609060101010101" pitchFamily="49" charset="-122"/>
              </a:rPr>
              <a:t>KEY0</a:t>
            </a:r>
            <a:r>
              <a:rPr lang="zh-CN" altLang="en-US" sz="2400" dirty="0">
                <a:latin typeface="+mn-lt"/>
                <a:ea typeface="楷体" panose="02010609060101010101" pitchFamily="49" charset="-122"/>
              </a:rPr>
              <a:t>按下，则</a:t>
            </a:r>
            <a:r>
              <a:rPr lang="zh-CN" altLang="en-US" sz="2400" dirty="0">
                <a:ea typeface="楷体" panose="02010609060101010101" pitchFamily="49" charset="-122"/>
              </a:rPr>
              <a:t>列上</a:t>
            </a:r>
            <a:r>
              <a:rPr lang="en-US" altLang="zh-CN" sz="2400" dirty="0">
                <a:ea typeface="楷体" panose="02010609060101010101" pitchFamily="49" charset="-122"/>
              </a:rPr>
              <a:t>COL0-COL3</a:t>
            </a:r>
            <a:r>
              <a:rPr lang="zh-CN" altLang="en-US" sz="2400" dirty="0">
                <a:ea typeface="楷体" panose="02010609060101010101" pitchFamily="49" charset="-122"/>
              </a:rPr>
              <a:t>为</a:t>
            </a:r>
            <a:r>
              <a:rPr lang="en-US" altLang="zh-CN" sz="2400" dirty="0">
                <a:solidFill>
                  <a:srgbClr val="0070C0"/>
                </a:solidFill>
                <a:ea typeface="楷体" panose="02010609060101010101" pitchFamily="49" charset="-122"/>
              </a:rPr>
              <a:t>000</a:t>
            </a:r>
            <a:r>
              <a:rPr lang="en-US" altLang="zh-CN" sz="2400" dirty="0">
                <a:solidFill>
                  <a:srgbClr val="FF0000"/>
                </a:solidFill>
                <a:ea typeface="楷体" panose="02010609060101010101" pitchFamily="49" charset="-122"/>
              </a:rPr>
              <a:t>1</a:t>
            </a:r>
            <a:r>
              <a:rPr lang="en-US" altLang="zh-CN" sz="2400" dirty="0">
                <a:ea typeface="楷体" panose="02010609060101010101" pitchFamily="49" charset="-122"/>
              </a:rPr>
              <a:t>.</a:t>
            </a:r>
            <a:r>
              <a:rPr lang="zh-CN" altLang="en-US" sz="2400" dirty="0">
                <a:ea typeface="楷体" panose="02010609060101010101" pitchFamily="49" charset="-122"/>
              </a:rPr>
              <a:t>可判断</a:t>
            </a:r>
            <a:r>
              <a:rPr lang="en-US" altLang="zh-CN" sz="2400" dirty="0">
                <a:ea typeface="楷体" panose="02010609060101010101" pitchFamily="49" charset="-122"/>
              </a:rPr>
              <a:t>KEY0</a:t>
            </a:r>
            <a:r>
              <a:rPr lang="zh-CN" altLang="en-US" sz="2400" dirty="0">
                <a:ea typeface="楷体" panose="02010609060101010101" pitchFamily="49" charset="-122"/>
              </a:rPr>
              <a:t>按键按下。</a:t>
            </a:r>
            <a:endParaRPr lang="en-US" altLang="zh-CN" sz="2400" dirty="0">
              <a:ea typeface="楷体" panose="02010609060101010101" pitchFamily="49" charset="-122"/>
            </a:endParaRPr>
          </a:p>
          <a:p>
            <a:r>
              <a:rPr lang="zh-CN" altLang="en-US" sz="2400" dirty="0"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ea typeface="楷体" panose="02010609060101010101" pitchFamily="49" charset="-122"/>
              </a:rPr>
              <a:t>）再将行线设为</a:t>
            </a:r>
            <a:r>
              <a:rPr lang="en-US" altLang="zh-CN" sz="2400" dirty="0">
                <a:ea typeface="楷体" panose="02010609060101010101" pitchFamily="49" charset="-122"/>
              </a:rPr>
              <a:t>0010</a:t>
            </a:r>
            <a:r>
              <a:rPr lang="zh-CN" altLang="en-US" sz="2400" dirty="0">
                <a:ea typeface="楷体" panose="02010609060101010101" pitchFamily="49" charset="-122"/>
              </a:rPr>
              <a:t>，判断</a:t>
            </a:r>
            <a:r>
              <a:rPr lang="en-US" altLang="zh-CN" sz="2400" dirty="0">
                <a:ea typeface="楷体" panose="02010609060101010101" pitchFamily="49" charset="-122"/>
              </a:rPr>
              <a:t>row1</a:t>
            </a:r>
            <a:r>
              <a:rPr lang="zh-CN" altLang="en-US" sz="2400" dirty="0">
                <a:ea typeface="楷体" panose="02010609060101010101" pitchFamily="49" charset="-122"/>
              </a:rPr>
              <a:t>行是否有键按下。</a:t>
            </a:r>
            <a:endParaRPr lang="en-US" altLang="zh-CN" sz="2400" dirty="0">
              <a:ea typeface="楷体" panose="02010609060101010101" pitchFamily="49" charset="-122"/>
            </a:endParaRPr>
          </a:p>
          <a:p>
            <a:r>
              <a:rPr lang="zh-CN" altLang="en-US" sz="2400" dirty="0"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ea typeface="楷体" panose="02010609060101010101" pitchFamily="49" charset="-122"/>
              </a:rPr>
              <a:t>）。。。。。。</a:t>
            </a:r>
            <a:endParaRPr lang="en-US" altLang="zh-CN" sz="2400" dirty="0">
              <a:ea typeface="楷体" panose="02010609060101010101" pitchFamily="49" charset="-122"/>
            </a:endParaRPr>
          </a:p>
          <a:p>
            <a:pPr>
              <a:buNone/>
            </a:pPr>
            <a:r>
              <a:rPr lang="zh-CN" altLang="en-US" sz="2400" dirty="0">
                <a:latin typeface="+mn-lt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+mn-lt"/>
                <a:ea typeface="楷体" panose="02010609060101010101" pitchFamily="49" charset="-122"/>
              </a:rPr>
              <a:t>5</a:t>
            </a:r>
            <a:r>
              <a:rPr lang="zh-CN" altLang="en-US" sz="2400" dirty="0">
                <a:latin typeface="+mn-lt"/>
                <a:ea typeface="楷体" panose="02010609060101010101" pitchFamily="49" charset="-122"/>
              </a:rPr>
              <a:t>）</a:t>
            </a:r>
            <a:r>
              <a:rPr lang="en-US" altLang="zh-CN" sz="2400" dirty="0">
                <a:latin typeface="+mn-lt"/>
                <a:ea typeface="楷体" panose="02010609060101010101" pitchFamily="49" charset="-122"/>
              </a:rPr>
              <a:t>row[3:0]</a:t>
            </a:r>
            <a:r>
              <a:rPr lang="zh-CN" altLang="en-US" sz="2400" dirty="0">
                <a:latin typeface="+mn-lt"/>
                <a:ea typeface="楷体" panose="02010609060101010101" pitchFamily="49" charset="-122"/>
              </a:rPr>
              <a:t>依次为</a:t>
            </a:r>
            <a:r>
              <a:rPr lang="en-US" altLang="zh-CN" sz="2400" dirty="0">
                <a:latin typeface="+mn-lt"/>
                <a:ea typeface="楷体" panose="02010609060101010101" pitchFamily="49" charset="-122"/>
              </a:rPr>
              <a:t>0001-0010-0100-1000</a:t>
            </a:r>
            <a:r>
              <a:rPr lang="zh-CN" altLang="en-US" sz="2400" dirty="0">
                <a:latin typeface="+mn-lt"/>
                <a:ea typeface="楷体" panose="02010609060101010101" pitchFamily="49" charset="-122"/>
              </a:rPr>
              <a:t>循环，称为行扫描。</a:t>
            </a:r>
            <a:endParaRPr lang="zh-CN" altLang="zh-CN" sz="2400" dirty="0"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8344" y="-10180"/>
            <a:ext cx="11543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altLang="zh-CN" sz="3600" dirty="0">
                <a:solidFill>
                  <a:srgbClr val="002060"/>
                </a:solidFill>
                <a:latin typeface="+mn-ea"/>
                <a:cs typeface="+mj-cs"/>
              </a:rPr>
              <a:t>2.3  </a:t>
            </a:r>
            <a:r>
              <a:rPr lang="zh-CN" altLang="en-US" sz="3600" dirty="0">
                <a:solidFill>
                  <a:srgbClr val="002060"/>
                </a:solidFill>
                <a:latin typeface="+mn-ea"/>
                <a:cs typeface="+mj-cs"/>
              </a:rPr>
              <a:t>如何</a:t>
            </a:r>
            <a:r>
              <a:rPr lang="zh-CN" altLang="zh-CN" sz="3600" dirty="0">
                <a:solidFill>
                  <a:srgbClr val="002060"/>
                </a:solidFill>
                <a:latin typeface="+mn-ea"/>
                <a:cs typeface="+mj-cs"/>
              </a:rPr>
              <a:t>确定矩阵式键盘上哪个键被按下</a:t>
            </a:r>
            <a:r>
              <a:rPr lang="zh-CN" altLang="en-US" sz="3600" dirty="0">
                <a:solidFill>
                  <a:srgbClr val="002060"/>
                </a:solidFill>
                <a:latin typeface="+mn-ea"/>
                <a:cs typeface="+mj-cs"/>
              </a:rPr>
              <a:t>？</a:t>
            </a:r>
            <a:r>
              <a:rPr lang="en-US" altLang="zh-CN" sz="3600" dirty="0">
                <a:solidFill>
                  <a:srgbClr val="002060"/>
                </a:solidFill>
                <a:latin typeface="+mn-ea"/>
                <a:cs typeface="+mj-cs"/>
              </a:rPr>
              <a:t>--</a:t>
            </a:r>
            <a:r>
              <a:rPr lang="zh-CN" altLang="en-US" sz="3600" dirty="0">
                <a:solidFill>
                  <a:srgbClr val="002060"/>
                </a:solidFill>
                <a:latin typeface="+mn-ea"/>
                <a:cs typeface="+mj-cs"/>
              </a:rPr>
              <a:t>行扫描法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10" y="1295911"/>
            <a:ext cx="6405295" cy="5246954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2734838" y="5476330"/>
            <a:ext cx="959005" cy="36060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21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555"/>
    </mc:Choice>
    <mc:Fallback xmlns="">
      <p:transition spd="slow" advTm="985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871E6259-7B79-4566-853A-E44E69A08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29" y="2266051"/>
            <a:ext cx="3165621" cy="3456017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357350" y="1296241"/>
            <a:ext cx="5905586" cy="442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</a:rPr>
              <a:t>通过对行的输出值设定，依次选中各行。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400" dirty="0"/>
              <a:t> 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[3:0] row=4‘b0001;</a:t>
            </a:r>
            <a:r>
              <a:rPr lang="en-US" altLang="zh-CN" sz="2000" dirty="0">
                <a:solidFill>
                  <a:srgbClr val="FF0000"/>
                </a:solidFill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</a:rPr>
              <a:t>行初始值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/>
              <a:t>    always @ (</a:t>
            </a:r>
            <a:r>
              <a:rPr lang="en-US" altLang="zh-CN" sz="2000" dirty="0" err="1"/>
              <a:t>posedge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)</a:t>
            </a:r>
          </a:p>
          <a:p>
            <a:pPr>
              <a:buNone/>
            </a:pPr>
            <a:r>
              <a:rPr lang="en-US" altLang="zh-CN" sz="2000" dirty="0"/>
              <a:t>    begin</a:t>
            </a:r>
          </a:p>
          <a:p>
            <a:pPr>
              <a:buNone/>
            </a:pPr>
            <a:r>
              <a:rPr lang="en-US" altLang="zh-CN" sz="2000" dirty="0"/>
              <a:t>    	if (row[3:0]==4'b1000)</a:t>
            </a:r>
          </a:p>
          <a:p>
            <a:pPr>
              <a:buNone/>
            </a:pPr>
            <a:r>
              <a:rPr lang="en-US" altLang="zh-CN" sz="2000" dirty="0"/>
              <a:t>    	                                                                                                             row[3:0]=4‘b0001;</a:t>
            </a:r>
            <a:r>
              <a:rPr lang="en-US" altLang="zh-CN" sz="2000" dirty="0">
                <a:solidFill>
                  <a:srgbClr val="FF0000"/>
                </a:solidFill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</a:rPr>
              <a:t>到了</a:t>
            </a:r>
            <a:r>
              <a:rPr lang="en-US" altLang="zh-CN" sz="2000" dirty="0">
                <a:solidFill>
                  <a:srgbClr val="FF0000"/>
                </a:solidFill>
              </a:rPr>
              <a:t>1000</a:t>
            </a:r>
            <a:r>
              <a:rPr lang="zh-CN" altLang="en-US" sz="2000" dirty="0">
                <a:solidFill>
                  <a:srgbClr val="FF0000"/>
                </a:solidFill>
              </a:rPr>
              <a:t>，下一个是</a:t>
            </a:r>
            <a:r>
              <a:rPr lang="en-US" altLang="zh-CN" sz="2000" dirty="0">
                <a:solidFill>
                  <a:srgbClr val="FF0000"/>
                </a:solidFill>
              </a:rPr>
              <a:t>0001</a:t>
            </a:r>
          </a:p>
          <a:p>
            <a:pPr>
              <a:buNone/>
            </a:pPr>
            <a:r>
              <a:rPr lang="en-US" altLang="zh-CN" sz="2000" dirty="0"/>
              <a:t>    	else</a:t>
            </a:r>
          </a:p>
          <a:p>
            <a:pPr>
              <a:buNone/>
            </a:pPr>
            <a:r>
              <a:rPr lang="en-US" altLang="zh-CN" sz="2000" dirty="0"/>
              <a:t>   row[3:0]=row[3:0]&lt;&lt;1; </a:t>
            </a: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</a:rPr>
              <a:t>向左移一位。</a:t>
            </a:r>
            <a:r>
              <a:rPr lang="en-US" altLang="zh-CN" sz="2000" dirty="0">
                <a:solidFill>
                  <a:srgbClr val="FF0000"/>
                </a:solidFill>
              </a:rPr>
              <a:t>0001-0010-0100-1000-0001。。</a:t>
            </a:r>
            <a:r>
              <a:rPr lang="zh-CN" altLang="en-US" sz="2000" dirty="0">
                <a:solidFill>
                  <a:srgbClr val="FF0000"/>
                </a:solidFill>
              </a:rPr>
              <a:t>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/>
              <a:t>     end    </a:t>
            </a:r>
          </a:p>
          <a:p>
            <a:pPr>
              <a:buNone/>
            </a:pPr>
            <a:r>
              <a:rPr lang="en-US" altLang="zh-CN" sz="2000" dirty="0"/>
              <a:t>	</a:t>
            </a:r>
            <a:r>
              <a:rPr lang="en-US" altLang="zh-CN" sz="1200" dirty="0"/>
              <a:t>	 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62949" y="-27198"/>
            <a:ext cx="6445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2060"/>
                </a:solidFill>
                <a:latin typeface="+mn-ea"/>
                <a:cs typeface="+mj-cs"/>
              </a:rPr>
              <a:t>2.4   </a:t>
            </a:r>
            <a:r>
              <a:rPr lang="zh-CN" altLang="en-US" sz="3600" dirty="0">
                <a:solidFill>
                  <a:srgbClr val="002060"/>
                </a:solidFill>
                <a:latin typeface="+mn-ea"/>
                <a:cs typeface="+mj-cs"/>
              </a:rPr>
              <a:t>按键扫描程序</a:t>
            </a:r>
            <a:endParaRPr lang="en-US" altLang="zh-CN" sz="3600" dirty="0">
              <a:solidFill>
                <a:srgbClr val="002060"/>
              </a:solidFill>
              <a:latin typeface="+mn-ea"/>
              <a:cs typeface="+mj-cs"/>
            </a:endParaRPr>
          </a:p>
          <a:p>
            <a:r>
              <a:rPr lang="zh-CN" altLang="en-US" sz="3600" dirty="0">
                <a:solidFill>
                  <a:srgbClr val="002060"/>
                </a:solidFill>
                <a:latin typeface="+mn-ea"/>
                <a:cs typeface="+mj-cs"/>
              </a:rPr>
              <a:t>（可自学，本次实验不用）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006744" y="1692831"/>
            <a:ext cx="4185256" cy="36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1600" dirty="0"/>
              <a:t>always @ (</a:t>
            </a:r>
            <a:r>
              <a:rPr lang="en-US" altLang="zh-CN" sz="1600" dirty="0" err="1"/>
              <a:t>negedge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clk</a:t>
            </a:r>
            <a:r>
              <a:rPr lang="en-US" altLang="zh-CN" sz="1600" dirty="0"/>
              <a:t>)</a:t>
            </a:r>
          </a:p>
          <a:p>
            <a:pPr>
              <a:buNone/>
            </a:pPr>
            <a:r>
              <a:rPr lang="en-US" altLang="zh-CN" sz="1600" dirty="0"/>
              <a:t>    begin</a:t>
            </a:r>
          </a:p>
          <a:p>
            <a:pPr>
              <a:buNone/>
            </a:pPr>
            <a:r>
              <a:rPr lang="en-US" altLang="zh-CN" sz="1600" dirty="0"/>
              <a:t>        case (row[3:0])</a:t>
            </a:r>
          </a:p>
          <a:p>
            <a:pPr>
              <a:buNone/>
            </a:pPr>
            <a:r>
              <a:rPr lang="en-US" altLang="zh-CN" sz="1600" dirty="0"/>
              <a:t>    	4'b0001:</a:t>
            </a:r>
          </a:p>
          <a:p>
            <a:pPr>
              <a:buNone/>
            </a:pPr>
            <a:r>
              <a:rPr lang="en-US" altLang="zh-CN" sz="1600" dirty="0"/>
              <a:t>    	   begin</a:t>
            </a:r>
          </a:p>
          <a:p>
            <a:pPr>
              <a:buNone/>
            </a:pPr>
            <a:r>
              <a:rPr lang="en-US" altLang="zh-CN" sz="1600" dirty="0"/>
              <a:t>    	   	</a:t>
            </a:r>
            <a:r>
              <a:rPr lang="en-US" altLang="zh-CN" sz="1600" dirty="0" err="1"/>
              <a:t>btn</a:t>
            </a:r>
            <a:r>
              <a:rPr lang="en-US" altLang="zh-CN" sz="1600" dirty="0"/>
              <a:t>[3:0]=col;</a:t>
            </a:r>
          </a:p>
          <a:p>
            <a:pPr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                  //</a:t>
            </a:r>
            <a:r>
              <a:rPr lang="zh-CN" altLang="en-US" sz="1600" dirty="0">
                <a:solidFill>
                  <a:srgbClr val="FF0000"/>
                </a:solidFill>
              </a:rPr>
              <a:t>列输入值存至</a:t>
            </a:r>
            <a:r>
              <a:rPr lang="en-US" altLang="zh-CN" sz="1600" dirty="0">
                <a:solidFill>
                  <a:srgbClr val="FF0000"/>
                </a:solidFill>
              </a:rPr>
              <a:t>4</a:t>
            </a:r>
            <a:r>
              <a:rPr lang="zh-CN" altLang="en-US" sz="1600" dirty="0">
                <a:solidFill>
                  <a:srgbClr val="FF0000"/>
                </a:solidFill>
              </a:rPr>
              <a:t>位寄存器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1600" dirty="0"/>
              <a:t>    	   end</a:t>
            </a:r>
          </a:p>
          <a:p>
            <a:pPr>
              <a:buNone/>
            </a:pPr>
            <a:r>
              <a:rPr lang="en-US" altLang="zh-CN" sz="1600" dirty="0"/>
              <a:t>    	4'b0010:</a:t>
            </a:r>
          </a:p>
          <a:p>
            <a:pPr>
              <a:buNone/>
            </a:pPr>
            <a:r>
              <a:rPr lang="en-US" altLang="zh-CN" sz="1600" dirty="0"/>
              <a:t>    	   begin</a:t>
            </a:r>
          </a:p>
          <a:p>
            <a:pPr>
              <a:buNone/>
            </a:pPr>
            <a:r>
              <a:rPr lang="en-US" altLang="zh-CN" sz="1600" dirty="0"/>
              <a:t>    	      	</a:t>
            </a:r>
            <a:r>
              <a:rPr lang="en-US" altLang="zh-CN" sz="1600" dirty="0" err="1"/>
              <a:t>btn</a:t>
            </a:r>
            <a:r>
              <a:rPr lang="en-US" altLang="zh-CN" sz="1600" dirty="0"/>
              <a:t>[7:4]=col;</a:t>
            </a:r>
          </a:p>
          <a:p>
            <a:pPr>
              <a:buNone/>
            </a:pPr>
            <a:r>
              <a:rPr lang="en-US" altLang="zh-CN" sz="1600" dirty="0"/>
              <a:t>    	   end</a:t>
            </a:r>
          </a:p>
          <a:p>
            <a:pPr>
              <a:buNone/>
            </a:pPr>
            <a:r>
              <a:rPr lang="en-US" altLang="zh-CN" sz="1600" dirty="0"/>
              <a:t>    	4'b0100:</a:t>
            </a:r>
          </a:p>
          <a:p>
            <a:pPr>
              <a:buNone/>
            </a:pPr>
            <a:r>
              <a:rPr lang="en-US" altLang="zh-CN" sz="1600" dirty="0"/>
              <a:t>    	   begin</a:t>
            </a:r>
          </a:p>
          <a:p>
            <a:pPr>
              <a:buNone/>
            </a:pPr>
            <a:r>
              <a:rPr lang="en-US" altLang="zh-CN" sz="1600" dirty="0"/>
              <a:t>    	                   </a:t>
            </a:r>
            <a:r>
              <a:rPr lang="en-US" altLang="zh-CN" sz="1600" dirty="0" err="1"/>
              <a:t>btn</a:t>
            </a:r>
            <a:r>
              <a:rPr lang="en-US" altLang="zh-CN" sz="1600" dirty="0"/>
              <a:t>[11:8]=col;</a:t>
            </a:r>
          </a:p>
          <a:p>
            <a:pPr>
              <a:buNone/>
            </a:pPr>
            <a:r>
              <a:rPr lang="en-US" altLang="zh-CN" sz="1600" dirty="0"/>
              <a:t>    	   end</a:t>
            </a:r>
          </a:p>
          <a:p>
            <a:pPr>
              <a:buNone/>
            </a:pPr>
            <a:r>
              <a:rPr lang="en-US" altLang="zh-CN" sz="1600" dirty="0"/>
              <a:t>    	4'b1000:</a:t>
            </a:r>
          </a:p>
          <a:p>
            <a:pPr>
              <a:buNone/>
            </a:pPr>
            <a:r>
              <a:rPr lang="en-US" altLang="zh-CN" sz="1600" dirty="0"/>
              <a:t>    	   begin</a:t>
            </a:r>
          </a:p>
          <a:p>
            <a:pPr>
              <a:buNone/>
            </a:pPr>
            <a:r>
              <a:rPr lang="en-US" altLang="zh-CN" sz="1600" dirty="0"/>
              <a:t>    	                   </a:t>
            </a:r>
            <a:r>
              <a:rPr lang="en-US" altLang="zh-CN" sz="1600" dirty="0" err="1"/>
              <a:t>btn</a:t>
            </a:r>
            <a:r>
              <a:rPr lang="en-US" altLang="zh-CN" sz="1600" dirty="0"/>
              <a:t>[15:12]=col;</a:t>
            </a:r>
          </a:p>
          <a:p>
            <a:pPr>
              <a:buNone/>
            </a:pPr>
            <a:r>
              <a:rPr lang="en-US" altLang="zh-CN" sz="1600" dirty="0"/>
              <a:t>    	   end </a:t>
            </a:r>
          </a:p>
          <a:p>
            <a:pPr>
              <a:buNone/>
            </a:pPr>
            <a:r>
              <a:rPr lang="en-US" altLang="zh-CN" sz="1600" dirty="0"/>
              <a:t>    	</a:t>
            </a:r>
            <a:r>
              <a:rPr lang="en-US" altLang="zh-CN" sz="1600" dirty="0" err="1"/>
              <a:t>default:btn</a:t>
            </a:r>
            <a:r>
              <a:rPr lang="en-US" altLang="zh-CN" sz="1600" dirty="0"/>
              <a:t>=0;   		   </a:t>
            </a:r>
          </a:p>
          <a:p>
            <a:pPr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endcase</a:t>
            </a:r>
            <a:endParaRPr lang="en-US" altLang="zh-CN" sz="1600" dirty="0"/>
          </a:p>
          <a:p>
            <a:pPr>
              <a:buNone/>
            </a:pPr>
            <a:r>
              <a:rPr lang="en-US" altLang="zh-CN" sz="1600" dirty="0"/>
              <a:t>    end </a:t>
            </a:r>
            <a:endParaRPr lang="zh-CN" altLang="zh-CN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2854771" y="4291258"/>
            <a:ext cx="707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B050"/>
                </a:solidFill>
              </a:rPr>
              <a:t>btn0</a:t>
            </a:r>
            <a:endParaRPr lang="zh-CN" altLang="en-US" sz="1200" b="1" dirty="0">
              <a:solidFill>
                <a:srgbClr val="00B05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94931" y="4291258"/>
            <a:ext cx="707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B050"/>
                </a:solidFill>
              </a:rPr>
              <a:t>btn1</a:t>
            </a:r>
            <a:endParaRPr lang="zh-CN" altLang="en-US" sz="1200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95558" y="4308464"/>
            <a:ext cx="707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B050"/>
                </a:solidFill>
              </a:rPr>
              <a:t>btn2</a:t>
            </a:r>
            <a:endParaRPr lang="zh-CN" altLang="en-US" sz="1200" b="1" dirty="0">
              <a:solidFill>
                <a:srgbClr val="00B05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54771" y="3717060"/>
            <a:ext cx="707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B050"/>
                </a:solidFill>
              </a:rPr>
              <a:t>btn4</a:t>
            </a:r>
            <a:endParaRPr lang="zh-CN" altLang="en-US" sz="1200" b="1" dirty="0">
              <a:solidFill>
                <a:srgbClr val="00B05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20577" y="4317012"/>
            <a:ext cx="707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B050"/>
                </a:solidFill>
              </a:rPr>
              <a:t>btn3</a:t>
            </a:r>
            <a:endParaRPr lang="zh-CN" altLang="en-US" sz="1200" b="1" dirty="0">
              <a:solidFill>
                <a:srgbClr val="00B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30097" y="3734342"/>
            <a:ext cx="707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B050"/>
                </a:solidFill>
              </a:rPr>
              <a:t>btn5</a:t>
            </a:r>
            <a:endParaRPr lang="zh-CN" altLang="en-US" sz="1200" b="1" dirty="0">
              <a:solidFill>
                <a:srgbClr val="00B05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43376" y="3720097"/>
            <a:ext cx="707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B050"/>
                </a:solidFill>
              </a:rPr>
              <a:t>btn6</a:t>
            </a:r>
            <a:endParaRPr lang="zh-CN" altLang="en-US" sz="1200" b="1" dirty="0">
              <a:solidFill>
                <a:srgbClr val="00B05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46073" y="3755320"/>
            <a:ext cx="707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B050"/>
                </a:solidFill>
              </a:rPr>
              <a:t>btn7</a:t>
            </a:r>
            <a:endParaRPr lang="zh-CN" altLang="en-US" sz="1200" b="1" dirty="0">
              <a:solidFill>
                <a:srgbClr val="00B05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54771" y="3157388"/>
            <a:ext cx="707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B050"/>
                </a:solidFill>
              </a:rPr>
              <a:t>btn8</a:t>
            </a:r>
            <a:endParaRPr lang="zh-CN" altLang="en-US" sz="1200" b="1" dirty="0">
              <a:solidFill>
                <a:srgbClr val="00B05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83567" y="3174594"/>
            <a:ext cx="707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B050"/>
                </a:solidFill>
              </a:rPr>
              <a:t>btn9</a:t>
            </a:r>
            <a:endParaRPr lang="zh-CN" altLang="en-US" sz="1200" b="1" dirty="0">
              <a:solidFill>
                <a:srgbClr val="00B05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82242" y="3175066"/>
            <a:ext cx="769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B050"/>
                </a:solidFill>
              </a:rPr>
              <a:t>btn10</a:t>
            </a:r>
            <a:endParaRPr lang="zh-CN" altLang="en-US" sz="1200" b="1" dirty="0">
              <a:solidFill>
                <a:srgbClr val="00B05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33477" y="3188955"/>
            <a:ext cx="795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B050"/>
                </a:solidFill>
              </a:rPr>
              <a:t>btn11</a:t>
            </a:r>
            <a:endParaRPr lang="zh-CN" altLang="en-US" sz="1200" b="1" dirty="0">
              <a:solidFill>
                <a:srgbClr val="00B05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821654" y="2650578"/>
            <a:ext cx="736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B050"/>
                </a:solidFill>
              </a:rPr>
              <a:t>btn12</a:t>
            </a:r>
            <a:endParaRPr lang="zh-CN" altLang="en-US" sz="1200" b="1" dirty="0">
              <a:solidFill>
                <a:srgbClr val="00B05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297337" y="2645112"/>
            <a:ext cx="839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B050"/>
                </a:solidFill>
              </a:rPr>
              <a:t>btn13</a:t>
            </a:r>
            <a:endParaRPr lang="zh-CN" altLang="en-US" sz="1200" b="1" dirty="0">
              <a:solidFill>
                <a:srgbClr val="00B05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10994" y="2630034"/>
            <a:ext cx="843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B050"/>
                </a:solidFill>
              </a:rPr>
              <a:t>btn14</a:t>
            </a:r>
            <a:endParaRPr lang="zh-CN" altLang="en-US" sz="1200" b="1" dirty="0">
              <a:solidFill>
                <a:srgbClr val="00B05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296437" y="2630035"/>
            <a:ext cx="933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B050"/>
                </a:solidFill>
              </a:rPr>
              <a:t>btn15</a:t>
            </a:r>
            <a:endParaRPr lang="zh-CN" altLang="en-US" sz="1200" b="1" dirty="0">
              <a:solidFill>
                <a:srgbClr val="00B05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9759CC1-F72A-4179-91C4-67D4690834C0}"/>
              </a:ext>
            </a:extLst>
          </p:cNvPr>
          <p:cNvSpPr txBox="1"/>
          <p:nvPr/>
        </p:nvSpPr>
        <p:spPr>
          <a:xfrm>
            <a:off x="639474" y="5756480"/>
            <a:ext cx="7709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</a:rPr>
              <a:t>这样我们就对按键的值采到了样！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815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878"/>
    </mc:Choice>
    <mc:Fallback xmlns="">
      <p:transition spd="slow" advTm="1238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671256" y="1204863"/>
            <a:ext cx="5364308" cy="565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>
                <a:latin typeface="+mn-lt"/>
                <a:ea typeface="楷体" panose="02010609060101010101" pitchFamily="49" charset="-122"/>
              </a:rPr>
              <a:t>若工程中只使用一个按键，可以不需要按键扫描。</a:t>
            </a:r>
            <a:endParaRPr lang="en-US" altLang="zh-CN" sz="2400" dirty="0">
              <a:latin typeface="+mn-lt"/>
              <a:ea typeface="楷体" panose="02010609060101010101" pitchFamily="49" charset="-122"/>
            </a:endParaRPr>
          </a:p>
          <a:p>
            <a:pPr>
              <a:buNone/>
            </a:pPr>
            <a:r>
              <a:rPr lang="zh-CN" altLang="en-US" sz="2400" dirty="0">
                <a:solidFill>
                  <a:srgbClr val="FF0000"/>
                </a:solidFill>
                <a:latin typeface="+mn-lt"/>
                <a:ea typeface="楷体" panose="02010609060101010101" pitchFamily="49" charset="-122"/>
              </a:rPr>
              <a:t>直接指定一个按键即可。</a:t>
            </a:r>
            <a:endParaRPr lang="en-US" altLang="zh-CN" sz="2400" dirty="0">
              <a:solidFill>
                <a:srgbClr val="FF0000"/>
              </a:solidFill>
              <a:latin typeface="+mn-lt"/>
              <a:ea typeface="楷体" panose="02010609060101010101" pitchFamily="49" charset="-122"/>
            </a:endParaRPr>
          </a:p>
          <a:p>
            <a:pPr>
              <a:buNone/>
            </a:pPr>
            <a:r>
              <a:rPr lang="zh-CN" altLang="en-US" sz="2400" dirty="0">
                <a:latin typeface="+mn-lt"/>
                <a:ea typeface="楷体" panose="02010609060101010101" pitchFamily="49" charset="-122"/>
              </a:rPr>
              <a:t>例如只使用</a:t>
            </a:r>
            <a:r>
              <a:rPr lang="en-US" altLang="zh-CN" sz="2400" dirty="0">
                <a:latin typeface="+mn-lt"/>
                <a:ea typeface="楷体" panose="02010609060101010101" pitchFamily="49" charset="-122"/>
              </a:rPr>
              <a:t>KEY0</a:t>
            </a:r>
            <a:r>
              <a:rPr lang="zh-CN" altLang="en-US" sz="2400" dirty="0">
                <a:latin typeface="+mn-lt"/>
                <a:ea typeface="楷体" panose="02010609060101010101" pitchFamily="49" charset="-122"/>
              </a:rPr>
              <a:t>，</a:t>
            </a:r>
            <a:endParaRPr lang="en-US" altLang="zh-CN" sz="2400" dirty="0">
              <a:latin typeface="+mn-lt"/>
              <a:ea typeface="楷体" panose="02010609060101010101" pitchFamily="49" charset="-122"/>
            </a:endParaRPr>
          </a:p>
          <a:p>
            <a:pPr>
              <a:buNone/>
            </a:pPr>
            <a:r>
              <a:rPr lang="zh-CN" altLang="en-US" sz="2400" dirty="0">
                <a:latin typeface="+mn-lt"/>
                <a:ea typeface="楷体" panose="02010609060101010101" pitchFamily="49" charset="-122"/>
              </a:rPr>
              <a:t>则可以在将约束好的</a:t>
            </a:r>
            <a:r>
              <a:rPr lang="en-US" altLang="zh-CN" sz="2400" dirty="0">
                <a:latin typeface="+mn-lt"/>
                <a:ea typeface="楷体" panose="02010609060101010101" pitchFamily="49" charset="-122"/>
              </a:rPr>
              <a:t>row[3:0]</a:t>
            </a:r>
            <a:r>
              <a:rPr lang="zh-CN" altLang="en-US" sz="2400" dirty="0">
                <a:latin typeface="+mn-lt"/>
                <a:ea typeface="楷体" panose="02010609060101010101" pitchFamily="49" charset="-122"/>
              </a:rPr>
              <a:t>设置为值</a:t>
            </a:r>
            <a:r>
              <a:rPr lang="en-US" altLang="zh-CN" sz="2400" dirty="0">
                <a:latin typeface="+mn-lt"/>
                <a:ea typeface="楷体" panose="02010609060101010101" pitchFamily="49" charset="-122"/>
              </a:rPr>
              <a:t>0001</a:t>
            </a:r>
            <a:r>
              <a:rPr lang="zh-CN" altLang="en-US" sz="2400" dirty="0">
                <a:latin typeface="+mn-lt"/>
                <a:ea typeface="楷体" panose="02010609060101010101" pitchFamily="49" charset="-122"/>
              </a:rPr>
              <a:t>，同时将按键输入端约束至</a:t>
            </a:r>
            <a:r>
              <a:rPr lang="en-US" altLang="zh-CN" sz="2400" dirty="0">
                <a:latin typeface="+mn-lt"/>
                <a:ea typeface="楷体" panose="02010609060101010101" pitchFamily="49" charset="-122"/>
              </a:rPr>
              <a:t>FPGA</a:t>
            </a:r>
            <a:r>
              <a:rPr lang="zh-CN" altLang="en-US" sz="2400" dirty="0">
                <a:latin typeface="+mn-lt"/>
                <a:ea typeface="楷体" panose="02010609060101010101" pitchFamily="49" charset="-122"/>
              </a:rPr>
              <a:t>引脚</a:t>
            </a:r>
            <a:r>
              <a:rPr lang="en-US" altLang="zh-CN" sz="2400" dirty="0">
                <a:latin typeface="+mn-lt"/>
                <a:ea typeface="楷体" panose="02010609060101010101" pitchFamily="49" charset="-122"/>
              </a:rPr>
              <a:t>R12</a:t>
            </a:r>
            <a:r>
              <a:rPr lang="zh-CN" altLang="en-US" sz="2400" dirty="0">
                <a:latin typeface="+mn-lt"/>
                <a:ea typeface="楷体" panose="02010609060101010101" pitchFamily="49" charset="-122"/>
              </a:rPr>
              <a:t>（即</a:t>
            </a:r>
            <a:r>
              <a:rPr lang="en-US" altLang="zh-CN" sz="2400" dirty="0">
                <a:latin typeface="+mn-lt"/>
                <a:ea typeface="楷体" panose="02010609060101010101" pitchFamily="49" charset="-122"/>
              </a:rPr>
              <a:t>col3</a:t>
            </a:r>
            <a:r>
              <a:rPr lang="zh-CN" altLang="en-US" sz="2400" dirty="0">
                <a:latin typeface="+mn-lt"/>
                <a:ea typeface="楷体" panose="02010609060101010101" pitchFamily="49" charset="-122"/>
              </a:rPr>
              <a:t>这一列）即可。</a:t>
            </a:r>
            <a:endParaRPr lang="en-US" altLang="zh-CN" sz="2400" dirty="0">
              <a:latin typeface="+mn-lt"/>
              <a:ea typeface="楷体" panose="02010609060101010101" pitchFamily="49" charset="-122"/>
            </a:endParaRPr>
          </a:p>
          <a:p>
            <a:pPr>
              <a:buNone/>
            </a:pPr>
            <a:endParaRPr lang="en-US" altLang="zh-CN" sz="1200" dirty="0">
              <a:latin typeface="+mn-lt"/>
              <a:ea typeface="楷体" panose="02010609060101010101" pitchFamily="49" charset="-122"/>
            </a:endParaRPr>
          </a:p>
          <a:p>
            <a:pPr>
              <a:buNone/>
            </a:pPr>
            <a:r>
              <a:rPr lang="en-US" altLang="zh-CN" sz="1200" dirty="0" err="1">
                <a:latin typeface="+mn-lt"/>
                <a:ea typeface="楷体" panose="02010609060101010101" pitchFamily="49" charset="-122"/>
              </a:rPr>
              <a:t>set_property</a:t>
            </a:r>
            <a:r>
              <a:rPr lang="en-US" altLang="zh-CN" sz="1200" dirty="0">
                <a:latin typeface="+mn-lt"/>
                <a:ea typeface="楷体" panose="02010609060101010101" pitchFamily="49" charset="-122"/>
              </a:rPr>
              <a:t> PACKAGE_PIN K3 [</a:t>
            </a:r>
            <a:r>
              <a:rPr lang="en-US" altLang="zh-CN" sz="1200" dirty="0" err="1">
                <a:latin typeface="+mn-lt"/>
                <a:ea typeface="楷体" panose="02010609060101010101" pitchFamily="49" charset="-122"/>
              </a:rPr>
              <a:t>get_ports</a:t>
            </a:r>
            <a:r>
              <a:rPr lang="en-US" altLang="zh-CN" sz="1200" dirty="0">
                <a:latin typeface="+mn-lt"/>
                <a:ea typeface="楷体" panose="02010609060101010101" pitchFamily="49" charset="-122"/>
              </a:rPr>
              <a:t> {row[0]}]</a:t>
            </a:r>
          </a:p>
          <a:p>
            <a:pPr>
              <a:buNone/>
            </a:pPr>
            <a:r>
              <a:rPr lang="en-US" altLang="zh-CN" sz="1200" dirty="0" err="1">
                <a:latin typeface="+mn-lt"/>
                <a:ea typeface="楷体" panose="02010609060101010101" pitchFamily="49" charset="-122"/>
              </a:rPr>
              <a:t>set_property</a:t>
            </a:r>
            <a:r>
              <a:rPr lang="en-US" altLang="zh-CN" sz="1200" dirty="0">
                <a:latin typeface="+mn-lt"/>
                <a:ea typeface="楷体" panose="02010609060101010101" pitchFamily="49" charset="-122"/>
              </a:rPr>
              <a:t> PACKAGE_PIN M6 [</a:t>
            </a:r>
            <a:r>
              <a:rPr lang="en-US" altLang="zh-CN" sz="1200" dirty="0" err="1">
                <a:latin typeface="+mn-lt"/>
                <a:ea typeface="楷体" panose="02010609060101010101" pitchFamily="49" charset="-122"/>
              </a:rPr>
              <a:t>get_ports</a:t>
            </a:r>
            <a:r>
              <a:rPr lang="en-US" altLang="zh-CN" sz="1200" dirty="0">
                <a:latin typeface="+mn-lt"/>
                <a:ea typeface="楷体" panose="02010609060101010101" pitchFamily="49" charset="-122"/>
              </a:rPr>
              <a:t> {row[1]}]</a:t>
            </a:r>
          </a:p>
          <a:p>
            <a:pPr>
              <a:buNone/>
            </a:pPr>
            <a:r>
              <a:rPr lang="en-US" altLang="zh-CN" sz="1200" dirty="0" err="1">
                <a:latin typeface="+mn-lt"/>
                <a:ea typeface="楷体" panose="02010609060101010101" pitchFamily="49" charset="-122"/>
              </a:rPr>
              <a:t>set_property</a:t>
            </a:r>
            <a:r>
              <a:rPr lang="en-US" altLang="zh-CN" sz="1200" dirty="0">
                <a:latin typeface="+mn-lt"/>
                <a:ea typeface="楷体" panose="02010609060101010101" pitchFamily="49" charset="-122"/>
              </a:rPr>
              <a:t> PACKAGE_PIN P10 [</a:t>
            </a:r>
            <a:r>
              <a:rPr lang="en-US" altLang="zh-CN" sz="1200" dirty="0" err="1">
                <a:latin typeface="+mn-lt"/>
                <a:ea typeface="楷体" panose="02010609060101010101" pitchFamily="49" charset="-122"/>
              </a:rPr>
              <a:t>get_ports</a:t>
            </a:r>
            <a:r>
              <a:rPr lang="en-US" altLang="zh-CN" sz="1200" dirty="0">
                <a:latin typeface="+mn-lt"/>
                <a:ea typeface="楷体" panose="02010609060101010101" pitchFamily="49" charset="-122"/>
              </a:rPr>
              <a:t> {row[2]}]</a:t>
            </a:r>
          </a:p>
          <a:p>
            <a:pPr>
              <a:buNone/>
            </a:pPr>
            <a:r>
              <a:rPr lang="en-US" altLang="zh-CN" sz="1200" dirty="0" err="1">
                <a:latin typeface="+mn-lt"/>
                <a:ea typeface="楷体" panose="02010609060101010101" pitchFamily="49" charset="-122"/>
              </a:rPr>
              <a:t>set_property</a:t>
            </a:r>
            <a:r>
              <a:rPr lang="en-US" altLang="zh-CN" sz="1200" dirty="0">
                <a:latin typeface="+mn-lt"/>
                <a:ea typeface="楷体" panose="02010609060101010101" pitchFamily="49" charset="-122"/>
              </a:rPr>
              <a:t> PACKAGE_PIN R10 [</a:t>
            </a:r>
            <a:r>
              <a:rPr lang="en-US" altLang="zh-CN" sz="1200" dirty="0" err="1">
                <a:latin typeface="+mn-lt"/>
                <a:ea typeface="楷体" panose="02010609060101010101" pitchFamily="49" charset="-122"/>
              </a:rPr>
              <a:t>get_ports</a:t>
            </a:r>
            <a:r>
              <a:rPr lang="en-US" altLang="zh-CN" sz="1200" dirty="0">
                <a:latin typeface="+mn-lt"/>
                <a:ea typeface="楷体" panose="02010609060101010101" pitchFamily="49" charset="-122"/>
              </a:rPr>
              <a:t> {row[3]}]</a:t>
            </a:r>
          </a:p>
          <a:p>
            <a:pPr>
              <a:buNone/>
            </a:pPr>
            <a:r>
              <a:rPr lang="en-US" altLang="zh-CN" sz="1200" dirty="0" err="1">
                <a:latin typeface="+mn-lt"/>
                <a:ea typeface="楷体" panose="02010609060101010101" pitchFamily="49" charset="-122"/>
              </a:rPr>
              <a:t>set_property</a:t>
            </a:r>
            <a:r>
              <a:rPr lang="en-US" altLang="zh-CN" sz="1200" dirty="0">
                <a:latin typeface="+mn-lt"/>
                <a:ea typeface="楷体" panose="02010609060101010101" pitchFamily="49" charset="-122"/>
              </a:rPr>
              <a:t> IOSTANDARD LVCMOS33 [</a:t>
            </a:r>
            <a:r>
              <a:rPr lang="en-US" altLang="zh-CN" sz="1200" dirty="0" err="1">
                <a:latin typeface="+mn-lt"/>
                <a:ea typeface="楷体" panose="02010609060101010101" pitchFamily="49" charset="-122"/>
              </a:rPr>
              <a:t>get_ports</a:t>
            </a:r>
            <a:r>
              <a:rPr lang="en-US" altLang="zh-CN" sz="1200" dirty="0">
                <a:latin typeface="+mn-lt"/>
                <a:ea typeface="楷体" panose="02010609060101010101" pitchFamily="49" charset="-122"/>
              </a:rPr>
              <a:t> {row[0]}]</a:t>
            </a:r>
          </a:p>
          <a:p>
            <a:pPr>
              <a:buNone/>
            </a:pPr>
            <a:r>
              <a:rPr lang="en-US" altLang="zh-CN" sz="1200" dirty="0" err="1">
                <a:latin typeface="+mn-lt"/>
                <a:ea typeface="楷体" panose="02010609060101010101" pitchFamily="49" charset="-122"/>
              </a:rPr>
              <a:t>set_property</a:t>
            </a:r>
            <a:r>
              <a:rPr lang="en-US" altLang="zh-CN" sz="1200" dirty="0">
                <a:latin typeface="+mn-lt"/>
                <a:ea typeface="楷体" panose="02010609060101010101" pitchFamily="49" charset="-122"/>
              </a:rPr>
              <a:t> IOSTANDARD LVCMOS33 [</a:t>
            </a:r>
            <a:r>
              <a:rPr lang="en-US" altLang="zh-CN" sz="1200" dirty="0" err="1">
                <a:latin typeface="+mn-lt"/>
                <a:ea typeface="楷体" panose="02010609060101010101" pitchFamily="49" charset="-122"/>
              </a:rPr>
              <a:t>get_ports</a:t>
            </a:r>
            <a:r>
              <a:rPr lang="en-US" altLang="zh-CN" sz="1200" dirty="0">
                <a:latin typeface="+mn-lt"/>
                <a:ea typeface="楷体" panose="02010609060101010101" pitchFamily="49" charset="-122"/>
              </a:rPr>
              <a:t> {row[1]}]</a:t>
            </a:r>
          </a:p>
          <a:p>
            <a:pPr>
              <a:buNone/>
            </a:pPr>
            <a:r>
              <a:rPr lang="en-US" altLang="zh-CN" sz="1200" dirty="0" err="1">
                <a:latin typeface="+mn-lt"/>
                <a:ea typeface="楷体" panose="02010609060101010101" pitchFamily="49" charset="-122"/>
              </a:rPr>
              <a:t>set_property</a:t>
            </a:r>
            <a:r>
              <a:rPr lang="en-US" altLang="zh-CN" sz="1200" dirty="0">
                <a:latin typeface="+mn-lt"/>
                <a:ea typeface="楷体" panose="02010609060101010101" pitchFamily="49" charset="-122"/>
              </a:rPr>
              <a:t> IOSTANDARD LVCMOS33 [</a:t>
            </a:r>
            <a:r>
              <a:rPr lang="en-US" altLang="zh-CN" sz="1200" dirty="0" err="1">
                <a:latin typeface="+mn-lt"/>
                <a:ea typeface="楷体" panose="02010609060101010101" pitchFamily="49" charset="-122"/>
              </a:rPr>
              <a:t>get_ports</a:t>
            </a:r>
            <a:r>
              <a:rPr lang="en-US" altLang="zh-CN" sz="1200" dirty="0">
                <a:latin typeface="+mn-lt"/>
                <a:ea typeface="楷体" panose="02010609060101010101" pitchFamily="49" charset="-122"/>
              </a:rPr>
              <a:t> {row[2]}]</a:t>
            </a:r>
          </a:p>
          <a:p>
            <a:pPr>
              <a:buNone/>
            </a:pPr>
            <a:r>
              <a:rPr lang="en-US" altLang="zh-CN" sz="1200" dirty="0" err="1">
                <a:latin typeface="+mn-lt"/>
                <a:ea typeface="楷体" panose="02010609060101010101" pitchFamily="49" charset="-122"/>
              </a:rPr>
              <a:t>set_property</a:t>
            </a:r>
            <a:r>
              <a:rPr lang="en-US" altLang="zh-CN" sz="1200" dirty="0">
                <a:latin typeface="+mn-lt"/>
                <a:ea typeface="楷体" panose="02010609060101010101" pitchFamily="49" charset="-122"/>
              </a:rPr>
              <a:t> IOSTANDARD LVCMOS33 [</a:t>
            </a:r>
            <a:r>
              <a:rPr lang="en-US" altLang="zh-CN" sz="1200" dirty="0" err="1">
                <a:latin typeface="+mn-lt"/>
                <a:ea typeface="楷体" panose="02010609060101010101" pitchFamily="49" charset="-122"/>
              </a:rPr>
              <a:t>get_ports</a:t>
            </a:r>
            <a:r>
              <a:rPr lang="en-US" altLang="zh-CN" sz="1200" dirty="0">
                <a:latin typeface="+mn-lt"/>
                <a:ea typeface="楷体" panose="02010609060101010101" pitchFamily="49" charset="-122"/>
              </a:rPr>
              <a:t> {row[3]}]</a:t>
            </a:r>
          </a:p>
          <a:p>
            <a:pPr>
              <a:buNone/>
            </a:pPr>
            <a:endParaRPr lang="en-US" altLang="zh-CN" sz="1200" b="1" dirty="0">
              <a:solidFill>
                <a:srgbClr val="FF0000"/>
              </a:solidFill>
              <a:latin typeface="+mn-lt"/>
              <a:ea typeface="楷体" panose="02010609060101010101" pitchFamily="49" charset="-122"/>
            </a:endParaRPr>
          </a:p>
          <a:p>
            <a:pPr>
              <a:buNone/>
            </a:pPr>
            <a:r>
              <a:rPr lang="en-US" altLang="zh-CN" sz="1200" b="1" dirty="0" err="1">
                <a:solidFill>
                  <a:srgbClr val="FF0000"/>
                </a:solidFill>
                <a:latin typeface="+mn-lt"/>
                <a:ea typeface="楷体" panose="02010609060101010101" pitchFamily="49" charset="-122"/>
              </a:rPr>
              <a:t>set_property</a:t>
            </a:r>
            <a:r>
              <a:rPr lang="en-US" altLang="zh-CN" sz="1200" b="1" dirty="0">
                <a:solidFill>
                  <a:srgbClr val="FF0000"/>
                </a:solidFill>
                <a:latin typeface="+mn-lt"/>
                <a:ea typeface="楷体" panose="02010609060101010101" pitchFamily="49" charset="-122"/>
              </a:rPr>
              <a:t> PACKAGE_PIN R12 [</a:t>
            </a:r>
            <a:r>
              <a:rPr lang="en-US" altLang="zh-CN" sz="1200" b="1" dirty="0" err="1">
                <a:solidFill>
                  <a:srgbClr val="FF0000"/>
                </a:solidFill>
                <a:latin typeface="+mn-lt"/>
                <a:ea typeface="楷体" panose="02010609060101010101" pitchFamily="49" charset="-122"/>
              </a:rPr>
              <a:t>get_ports</a:t>
            </a:r>
            <a:r>
              <a:rPr lang="en-US" altLang="zh-CN" sz="1200" b="1" dirty="0">
                <a:solidFill>
                  <a:srgbClr val="FF0000"/>
                </a:solidFill>
                <a:latin typeface="+mn-lt"/>
                <a:ea typeface="楷体" panose="02010609060101010101" pitchFamily="49" charset="-122"/>
              </a:rPr>
              <a:t> col]</a:t>
            </a:r>
          </a:p>
          <a:p>
            <a:pPr>
              <a:buNone/>
            </a:pPr>
            <a:r>
              <a:rPr lang="en-US" altLang="zh-CN" sz="1200" dirty="0" err="1">
                <a:solidFill>
                  <a:srgbClr val="FF0000"/>
                </a:solidFill>
                <a:latin typeface="+mn-lt"/>
                <a:ea typeface="楷体" panose="02010609060101010101" pitchFamily="49" charset="-122"/>
              </a:rPr>
              <a:t>set_property</a:t>
            </a:r>
            <a:r>
              <a:rPr lang="en-US" altLang="zh-CN" sz="1200" dirty="0">
                <a:solidFill>
                  <a:srgbClr val="FF0000"/>
                </a:solidFill>
                <a:latin typeface="+mn-lt"/>
                <a:ea typeface="楷体" panose="02010609060101010101" pitchFamily="49" charset="-122"/>
              </a:rPr>
              <a:t> IOSTANDARD LVCMOS33 [</a:t>
            </a:r>
            <a:r>
              <a:rPr lang="en-US" altLang="zh-CN" sz="1200" dirty="0" err="1">
                <a:solidFill>
                  <a:srgbClr val="FF0000"/>
                </a:solidFill>
                <a:latin typeface="+mn-lt"/>
                <a:ea typeface="楷体" panose="02010609060101010101" pitchFamily="49" charset="-122"/>
              </a:rPr>
              <a:t>get_ports</a:t>
            </a:r>
            <a:r>
              <a:rPr lang="en-US" altLang="zh-CN" sz="1200" dirty="0">
                <a:solidFill>
                  <a:srgbClr val="FF0000"/>
                </a:solidFill>
                <a:latin typeface="+mn-lt"/>
                <a:ea typeface="楷体" panose="02010609060101010101" pitchFamily="49" charset="-122"/>
              </a:rPr>
              <a:t> col]</a:t>
            </a:r>
            <a:endParaRPr lang="zh-CN" altLang="zh-CN" sz="1200" dirty="0">
              <a:solidFill>
                <a:srgbClr val="FF0000"/>
              </a:solidFill>
              <a:latin typeface="+mn-lt"/>
              <a:ea typeface="楷体" panose="02010609060101010101" pitchFamily="49" charset="-122"/>
            </a:endParaRPr>
          </a:p>
          <a:p>
            <a:pPr>
              <a:buNone/>
            </a:pPr>
            <a:endParaRPr lang="en-US" altLang="zh-CN" sz="1200" dirty="0">
              <a:latin typeface="+mn-lt"/>
              <a:ea typeface="楷体" panose="02010609060101010101" pitchFamily="49" charset="-122"/>
            </a:endParaRPr>
          </a:p>
          <a:p>
            <a:pPr>
              <a:buNone/>
            </a:pPr>
            <a:endParaRPr lang="en-US" altLang="zh-CN" sz="1200" dirty="0">
              <a:latin typeface="+mn-lt"/>
              <a:ea typeface="楷体" panose="02010609060101010101" pitchFamily="49" charset="-122"/>
            </a:endParaRPr>
          </a:p>
          <a:p>
            <a:pPr>
              <a:buNone/>
            </a:pPr>
            <a:endParaRPr lang="en-US" altLang="zh-CN" sz="1200" dirty="0">
              <a:latin typeface="+mn-lt"/>
              <a:ea typeface="楷体" panose="02010609060101010101" pitchFamily="49" charset="-122"/>
            </a:endParaRPr>
          </a:p>
          <a:p>
            <a:pPr>
              <a:buNone/>
            </a:pPr>
            <a:endParaRPr lang="en-US" altLang="zh-CN" sz="1200" dirty="0">
              <a:latin typeface="+mn-lt"/>
              <a:ea typeface="楷体" panose="02010609060101010101" pitchFamily="49" charset="-122"/>
            </a:endParaRPr>
          </a:p>
          <a:p>
            <a:pPr>
              <a:buNone/>
            </a:pPr>
            <a:endParaRPr lang="en-US" altLang="zh-CN" sz="1200" dirty="0">
              <a:latin typeface="+mn-lt"/>
              <a:ea typeface="楷体" panose="02010609060101010101" pitchFamily="49" charset="-122"/>
            </a:endParaRPr>
          </a:p>
          <a:p>
            <a:pPr>
              <a:buNone/>
            </a:pPr>
            <a:endParaRPr lang="en-US" altLang="zh-CN" sz="1200" dirty="0"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1393" y="67302"/>
            <a:ext cx="11543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2060"/>
                </a:solidFill>
                <a:latin typeface="+mn-ea"/>
              </a:rPr>
              <a:t>2.5  </a:t>
            </a:r>
            <a:r>
              <a:rPr lang="zh-CN" altLang="en-US" sz="3600" dirty="0">
                <a:solidFill>
                  <a:srgbClr val="002060"/>
                </a:solidFill>
                <a:latin typeface="+mn-ea"/>
              </a:rPr>
              <a:t>如果只使用</a:t>
            </a:r>
            <a:r>
              <a:rPr lang="en-US" altLang="zh-CN" sz="3600" dirty="0">
                <a:solidFill>
                  <a:srgbClr val="002060"/>
                </a:solidFill>
                <a:latin typeface="+mn-ea"/>
              </a:rPr>
              <a:t>1</a:t>
            </a:r>
            <a:r>
              <a:rPr lang="zh-CN" altLang="en-US" sz="3600" dirty="0">
                <a:solidFill>
                  <a:srgbClr val="002060"/>
                </a:solidFill>
                <a:latin typeface="+mn-ea"/>
              </a:rPr>
              <a:t>个按键如何设置？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17" y="1092820"/>
            <a:ext cx="6022439" cy="56070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557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266"/>
    </mc:Choice>
    <mc:Fallback xmlns="">
      <p:transition spd="slow" advTm="462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3AF76AC2-4CC2-48DB-9D65-A5CC540C9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47827"/>
            <a:ext cx="5214729" cy="315377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8ACD5C3-B027-4E1E-A941-72A5657B9E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68" y="1308919"/>
            <a:ext cx="5293886" cy="362884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F7F9CA2-AEC4-4F57-9C14-FFB4990928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70" y="769409"/>
            <a:ext cx="5344469" cy="600259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E3829B8-A82E-426A-810D-E36FF3F177E4}"/>
              </a:ext>
            </a:extLst>
          </p:cNvPr>
          <p:cNvSpPr/>
          <p:nvPr/>
        </p:nvSpPr>
        <p:spPr>
          <a:xfrm>
            <a:off x="5796321" y="702724"/>
            <a:ext cx="65068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err="1">
                <a:ea typeface="楷体" panose="02010609060101010101" pitchFamily="49" charset="-122"/>
              </a:rPr>
              <a:t>set_property</a:t>
            </a:r>
            <a:r>
              <a:rPr lang="en-US" altLang="zh-CN" dirty="0">
                <a:ea typeface="楷体" panose="02010609060101010101" pitchFamily="49" charset="-122"/>
              </a:rPr>
              <a:t> PACKAGE_PIN K3 [</a:t>
            </a:r>
            <a:r>
              <a:rPr lang="en-US" altLang="zh-CN" dirty="0" err="1">
                <a:ea typeface="楷体" panose="02010609060101010101" pitchFamily="49" charset="-122"/>
              </a:rPr>
              <a:t>get_ports</a:t>
            </a:r>
            <a:r>
              <a:rPr lang="en-US" altLang="zh-CN" dirty="0">
                <a:ea typeface="楷体" panose="02010609060101010101" pitchFamily="49" charset="-122"/>
              </a:rPr>
              <a:t> {row[0]}]</a:t>
            </a:r>
          </a:p>
          <a:p>
            <a:pPr>
              <a:buNone/>
            </a:pPr>
            <a:r>
              <a:rPr lang="en-US" altLang="zh-CN" dirty="0" err="1">
                <a:ea typeface="楷体" panose="02010609060101010101" pitchFamily="49" charset="-122"/>
              </a:rPr>
              <a:t>set_property</a:t>
            </a:r>
            <a:r>
              <a:rPr lang="en-US" altLang="zh-CN" dirty="0">
                <a:ea typeface="楷体" panose="02010609060101010101" pitchFamily="49" charset="-122"/>
              </a:rPr>
              <a:t> PACKAGE_PIN M6 [</a:t>
            </a:r>
            <a:r>
              <a:rPr lang="en-US" altLang="zh-CN" dirty="0" err="1">
                <a:ea typeface="楷体" panose="02010609060101010101" pitchFamily="49" charset="-122"/>
              </a:rPr>
              <a:t>get_ports</a:t>
            </a:r>
            <a:r>
              <a:rPr lang="en-US" altLang="zh-CN" dirty="0">
                <a:ea typeface="楷体" panose="02010609060101010101" pitchFamily="49" charset="-122"/>
              </a:rPr>
              <a:t> {row[1]}]</a:t>
            </a:r>
          </a:p>
          <a:p>
            <a:pPr>
              <a:buNone/>
            </a:pPr>
            <a:r>
              <a:rPr lang="en-US" altLang="zh-CN" dirty="0" err="1">
                <a:ea typeface="楷体" panose="02010609060101010101" pitchFamily="49" charset="-122"/>
              </a:rPr>
              <a:t>set_property</a:t>
            </a:r>
            <a:r>
              <a:rPr lang="en-US" altLang="zh-CN" dirty="0">
                <a:ea typeface="楷体" panose="02010609060101010101" pitchFamily="49" charset="-122"/>
              </a:rPr>
              <a:t> PACKAGE_PIN P10 [</a:t>
            </a:r>
            <a:r>
              <a:rPr lang="en-US" altLang="zh-CN" dirty="0" err="1">
                <a:ea typeface="楷体" panose="02010609060101010101" pitchFamily="49" charset="-122"/>
              </a:rPr>
              <a:t>get_ports</a:t>
            </a:r>
            <a:r>
              <a:rPr lang="en-US" altLang="zh-CN" dirty="0">
                <a:ea typeface="楷体" panose="02010609060101010101" pitchFamily="49" charset="-122"/>
              </a:rPr>
              <a:t> {row[2]}]</a:t>
            </a:r>
          </a:p>
          <a:p>
            <a:pPr>
              <a:buNone/>
            </a:pPr>
            <a:r>
              <a:rPr lang="en-US" altLang="zh-CN" dirty="0" err="1">
                <a:ea typeface="楷体" panose="02010609060101010101" pitchFamily="49" charset="-122"/>
              </a:rPr>
              <a:t>set_property</a:t>
            </a:r>
            <a:r>
              <a:rPr lang="en-US" altLang="zh-CN" dirty="0">
                <a:ea typeface="楷体" panose="02010609060101010101" pitchFamily="49" charset="-122"/>
              </a:rPr>
              <a:t> PACKAGE_PIN R10 [</a:t>
            </a:r>
            <a:r>
              <a:rPr lang="en-US" altLang="zh-CN" dirty="0" err="1">
                <a:ea typeface="楷体" panose="02010609060101010101" pitchFamily="49" charset="-122"/>
              </a:rPr>
              <a:t>get_ports</a:t>
            </a:r>
            <a:r>
              <a:rPr lang="en-US" altLang="zh-CN" dirty="0">
                <a:ea typeface="楷体" panose="02010609060101010101" pitchFamily="49" charset="-122"/>
              </a:rPr>
              <a:t> {row[3]}]</a:t>
            </a:r>
          </a:p>
          <a:p>
            <a:pPr>
              <a:buNone/>
            </a:pPr>
            <a:r>
              <a:rPr lang="en-US" altLang="zh-CN" dirty="0" err="1">
                <a:ea typeface="楷体" panose="02010609060101010101" pitchFamily="49" charset="-122"/>
              </a:rPr>
              <a:t>set_property</a:t>
            </a:r>
            <a:r>
              <a:rPr lang="en-US" altLang="zh-CN" dirty="0">
                <a:ea typeface="楷体" panose="02010609060101010101" pitchFamily="49" charset="-122"/>
              </a:rPr>
              <a:t> IOSTANDARD LVCMOS33 [</a:t>
            </a:r>
            <a:r>
              <a:rPr lang="en-US" altLang="zh-CN" dirty="0" err="1">
                <a:ea typeface="楷体" panose="02010609060101010101" pitchFamily="49" charset="-122"/>
              </a:rPr>
              <a:t>get_ports</a:t>
            </a:r>
            <a:r>
              <a:rPr lang="en-US" altLang="zh-CN" dirty="0">
                <a:ea typeface="楷体" panose="02010609060101010101" pitchFamily="49" charset="-122"/>
              </a:rPr>
              <a:t> {row[0]}]</a:t>
            </a:r>
          </a:p>
          <a:p>
            <a:pPr>
              <a:buNone/>
            </a:pPr>
            <a:r>
              <a:rPr lang="en-US" altLang="zh-CN" dirty="0" err="1">
                <a:ea typeface="楷体" panose="02010609060101010101" pitchFamily="49" charset="-122"/>
              </a:rPr>
              <a:t>set_property</a:t>
            </a:r>
            <a:r>
              <a:rPr lang="en-US" altLang="zh-CN" dirty="0">
                <a:ea typeface="楷体" panose="02010609060101010101" pitchFamily="49" charset="-122"/>
              </a:rPr>
              <a:t> IOSTANDARD LVCMOS33 [</a:t>
            </a:r>
            <a:r>
              <a:rPr lang="en-US" altLang="zh-CN" dirty="0" err="1">
                <a:ea typeface="楷体" panose="02010609060101010101" pitchFamily="49" charset="-122"/>
              </a:rPr>
              <a:t>get_ports</a:t>
            </a:r>
            <a:r>
              <a:rPr lang="en-US" altLang="zh-CN" dirty="0">
                <a:ea typeface="楷体" panose="02010609060101010101" pitchFamily="49" charset="-122"/>
              </a:rPr>
              <a:t> {row[1]}]</a:t>
            </a:r>
          </a:p>
          <a:p>
            <a:pPr>
              <a:buNone/>
            </a:pPr>
            <a:r>
              <a:rPr lang="en-US" altLang="zh-CN" dirty="0" err="1">
                <a:ea typeface="楷体" panose="02010609060101010101" pitchFamily="49" charset="-122"/>
              </a:rPr>
              <a:t>set_property</a:t>
            </a:r>
            <a:r>
              <a:rPr lang="en-US" altLang="zh-CN" dirty="0">
                <a:ea typeface="楷体" panose="02010609060101010101" pitchFamily="49" charset="-122"/>
              </a:rPr>
              <a:t> IOSTANDARD LVCMOS33 [</a:t>
            </a:r>
            <a:r>
              <a:rPr lang="en-US" altLang="zh-CN" dirty="0" err="1">
                <a:ea typeface="楷体" panose="02010609060101010101" pitchFamily="49" charset="-122"/>
              </a:rPr>
              <a:t>get_ports</a:t>
            </a:r>
            <a:r>
              <a:rPr lang="en-US" altLang="zh-CN" dirty="0">
                <a:ea typeface="楷体" panose="02010609060101010101" pitchFamily="49" charset="-122"/>
              </a:rPr>
              <a:t> {row[2]}]</a:t>
            </a:r>
          </a:p>
          <a:p>
            <a:pPr>
              <a:buNone/>
            </a:pPr>
            <a:r>
              <a:rPr lang="en-US" altLang="zh-CN" dirty="0" err="1">
                <a:ea typeface="楷体" panose="02010609060101010101" pitchFamily="49" charset="-122"/>
              </a:rPr>
              <a:t>set_property</a:t>
            </a:r>
            <a:r>
              <a:rPr lang="en-US" altLang="zh-CN" dirty="0">
                <a:ea typeface="楷体" panose="02010609060101010101" pitchFamily="49" charset="-122"/>
              </a:rPr>
              <a:t> IOSTANDARD LVCMOS33 [</a:t>
            </a:r>
            <a:r>
              <a:rPr lang="en-US" altLang="zh-CN" dirty="0" err="1">
                <a:ea typeface="楷体" panose="02010609060101010101" pitchFamily="49" charset="-122"/>
              </a:rPr>
              <a:t>get_ports</a:t>
            </a:r>
            <a:r>
              <a:rPr lang="en-US" altLang="zh-CN" dirty="0">
                <a:ea typeface="楷体" panose="02010609060101010101" pitchFamily="49" charset="-122"/>
              </a:rPr>
              <a:t> {row[3]}]</a:t>
            </a:r>
          </a:p>
          <a:p>
            <a:pPr>
              <a:buNone/>
            </a:pPr>
            <a:r>
              <a:rPr lang="en-US" altLang="zh-CN" b="1" dirty="0" err="1">
                <a:solidFill>
                  <a:srgbClr val="002060"/>
                </a:solidFill>
                <a:ea typeface="楷体" panose="02010609060101010101" pitchFamily="49" charset="-122"/>
              </a:rPr>
              <a:t>set_property</a:t>
            </a:r>
            <a:r>
              <a:rPr lang="en-US" altLang="zh-CN" b="1" dirty="0">
                <a:solidFill>
                  <a:srgbClr val="002060"/>
                </a:solidFill>
                <a:ea typeface="楷体" panose="02010609060101010101" pitchFamily="49" charset="-122"/>
              </a:rPr>
              <a:t> PACKAGE_PIN R12 [</a:t>
            </a:r>
            <a:r>
              <a:rPr lang="en-US" altLang="zh-CN" b="1" dirty="0" err="1">
                <a:solidFill>
                  <a:srgbClr val="002060"/>
                </a:solidFill>
                <a:ea typeface="楷体" panose="02010609060101010101" pitchFamily="49" charset="-122"/>
              </a:rPr>
              <a:t>get_ports</a:t>
            </a:r>
            <a:r>
              <a:rPr lang="en-US" altLang="zh-CN" b="1" dirty="0">
                <a:solidFill>
                  <a:srgbClr val="002060"/>
                </a:solidFill>
                <a:ea typeface="楷体" panose="02010609060101010101" pitchFamily="49" charset="-122"/>
              </a:rPr>
              <a:t> col]</a:t>
            </a:r>
          </a:p>
          <a:p>
            <a:pPr>
              <a:buNone/>
            </a:pPr>
            <a:r>
              <a:rPr lang="en-US" altLang="zh-CN" b="1" dirty="0" err="1">
                <a:solidFill>
                  <a:srgbClr val="002060"/>
                </a:solidFill>
                <a:ea typeface="楷体" panose="02010609060101010101" pitchFamily="49" charset="-122"/>
              </a:rPr>
              <a:t>set_property</a:t>
            </a:r>
            <a:r>
              <a:rPr lang="en-US" altLang="zh-CN" b="1" dirty="0">
                <a:solidFill>
                  <a:srgbClr val="002060"/>
                </a:solidFill>
                <a:ea typeface="楷体" panose="02010609060101010101" pitchFamily="49" charset="-122"/>
              </a:rPr>
              <a:t> IOSTANDARD LVCMOS33 [</a:t>
            </a:r>
            <a:r>
              <a:rPr lang="en-US" altLang="zh-CN" b="1" dirty="0" err="1">
                <a:solidFill>
                  <a:srgbClr val="002060"/>
                </a:solidFill>
                <a:ea typeface="楷体" panose="02010609060101010101" pitchFamily="49" charset="-122"/>
              </a:rPr>
              <a:t>get_ports</a:t>
            </a:r>
            <a:r>
              <a:rPr lang="en-US" altLang="zh-CN" b="1" dirty="0">
                <a:solidFill>
                  <a:srgbClr val="002060"/>
                </a:solidFill>
                <a:ea typeface="楷体" panose="02010609060101010101" pitchFamily="49" charset="-122"/>
              </a:rPr>
              <a:t> col]</a:t>
            </a:r>
            <a:endParaRPr lang="zh-CN" altLang="zh-CN" b="1" dirty="0">
              <a:solidFill>
                <a:srgbClr val="002060"/>
              </a:solidFill>
              <a:ea typeface="楷体" panose="02010609060101010101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85A1E12-C87A-4690-AC35-CE37A2005874}"/>
              </a:ext>
            </a:extLst>
          </p:cNvPr>
          <p:cNvSpPr/>
          <p:nvPr/>
        </p:nvSpPr>
        <p:spPr>
          <a:xfrm>
            <a:off x="4597964" y="5258986"/>
            <a:ext cx="878958" cy="915156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33C54A3-0080-4FB2-9688-70E57A1F6C7F}"/>
              </a:ext>
            </a:extLst>
          </p:cNvPr>
          <p:cNvSpPr/>
          <p:nvPr/>
        </p:nvSpPr>
        <p:spPr>
          <a:xfrm>
            <a:off x="8821041" y="646472"/>
            <a:ext cx="689687" cy="13119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880F7CE-776D-4A24-B086-102FB797B3A9}"/>
              </a:ext>
            </a:extLst>
          </p:cNvPr>
          <p:cNvSpPr/>
          <p:nvPr/>
        </p:nvSpPr>
        <p:spPr>
          <a:xfrm>
            <a:off x="4597964" y="3995829"/>
            <a:ext cx="878958" cy="915156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C2C5510-1B8B-4B06-8A69-1DF78918F27E}"/>
              </a:ext>
            </a:extLst>
          </p:cNvPr>
          <p:cNvSpPr/>
          <p:nvPr/>
        </p:nvSpPr>
        <p:spPr>
          <a:xfrm>
            <a:off x="4570458" y="2732672"/>
            <a:ext cx="878958" cy="915156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11D6EFC-C886-4255-9A2E-E21453DA8DC5}"/>
              </a:ext>
            </a:extLst>
          </p:cNvPr>
          <p:cNvSpPr/>
          <p:nvPr/>
        </p:nvSpPr>
        <p:spPr>
          <a:xfrm>
            <a:off x="4455467" y="1375604"/>
            <a:ext cx="878958" cy="915156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93186E4-53DE-47E3-A90E-B88C985B6C9F}"/>
              </a:ext>
            </a:extLst>
          </p:cNvPr>
          <p:cNvSpPr/>
          <p:nvPr/>
        </p:nvSpPr>
        <p:spPr>
          <a:xfrm>
            <a:off x="8925201" y="2732672"/>
            <a:ext cx="556591" cy="6780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F080121-7286-48C6-ADD4-92C235C9D362}"/>
              </a:ext>
            </a:extLst>
          </p:cNvPr>
          <p:cNvSpPr/>
          <p:nvPr/>
        </p:nvSpPr>
        <p:spPr>
          <a:xfrm>
            <a:off x="3561098" y="769409"/>
            <a:ext cx="1010472" cy="915156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017A271-F240-4EEF-B4EB-DD092FBB0713}"/>
              </a:ext>
            </a:extLst>
          </p:cNvPr>
          <p:cNvSpPr txBox="1"/>
          <p:nvPr/>
        </p:nvSpPr>
        <p:spPr>
          <a:xfrm>
            <a:off x="5574725" y="5751650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D15D2E-13B5-4E08-85C8-F188F20726D4}"/>
              </a:ext>
            </a:extLst>
          </p:cNvPr>
          <p:cNvSpPr txBox="1"/>
          <p:nvPr/>
        </p:nvSpPr>
        <p:spPr>
          <a:xfrm>
            <a:off x="5567801" y="4358894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EA2E3E9-7FCE-4839-9059-D8986B0F6FCA}"/>
              </a:ext>
            </a:extLst>
          </p:cNvPr>
          <p:cNvSpPr txBox="1"/>
          <p:nvPr/>
        </p:nvSpPr>
        <p:spPr>
          <a:xfrm>
            <a:off x="5548378" y="3137738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7232A3-F231-4FA3-A40F-72C2BF88AC3B}"/>
              </a:ext>
            </a:extLst>
          </p:cNvPr>
          <p:cNvSpPr txBox="1"/>
          <p:nvPr/>
        </p:nvSpPr>
        <p:spPr>
          <a:xfrm>
            <a:off x="5477156" y="1824121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340D782-7AD5-4336-BD63-CDD6A20970DE}"/>
              </a:ext>
            </a:extLst>
          </p:cNvPr>
          <p:cNvSpPr txBox="1"/>
          <p:nvPr/>
        </p:nvSpPr>
        <p:spPr>
          <a:xfrm>
            <a:off x="4652626" y="5347994"/>
            <a:ext cx="87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</a:rPr>
              <a:t>row0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85C40D5-A0B8-46F0-A664-83A8244780FE}"/>
              </a:ext>
            </a:extLst>
          </p:cNvPr>
          <p:cNvSpPr txBox="1"/>
          <p:nvPr/>
        </p:nvSpPr>
        <p:spPr>
          <a:xfrm>
            <a:off x="3497644" y="1117761"/>
            <a:ext cx="87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</a:rPr>
              <a:t>col3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FC49132-3A3A-4921-9289-80111A5E9C35}"/>
              </a:ext>
            </a:extLst>
          </p:cNvPr>
          <p:cNvSpPr txBox="1"/>
          <p:nvPr/>
        </p:nvSpPr>
        <p:spPr>
          <a:xfrm>
            <a:off x="4665879" y="4076691"/>
            <a:ext cx="87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</a:rPr>
              <a:t>row1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6B25062-B110-472A-97D3-75252D4CE72A}"/>
              </a:ext>
            </a:extLst>
          </p:cNvPr>
          <p:cNvSpPr txBox="1"/>
          <p:nvPr/>
        </p:nvSpPr>
        <p:spPr>
          <a:xfrm>
            <a:off x="4597964" y="2785832"/>
            <a:ext cx="87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</a:rPr>
              <a:t>row2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EF44D51-37F9-4D49-B314-A4C3983A7160}"/>
              </a:ext>
            </a:extLst>
          </p:cNvPr>
          <p:cNvSpPr txBox="1"/>
          <p:nvPr/>
        </p:nvSpPr>
        <p:spPr>
          <a:xfrm>
            <a:off x="4568916" y="1479504"/>
            <a:ext cx="87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</a:rPr>
              <a:t>row3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E06067E-FF75-4E39-A057-0FCACD83A8A1}"/>
              </a:ext>
            </a:extLst>
          </p:cNvPr>
          <p:cNvSpPr/>
          <p:nvPr/>
        </p:nvSpPr>
        <p:spPr>
          <a:xfrm>
            <a:off x="4616496" y="5294072"/>
            <a:ext cx="878958" cy="91515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54BD55D-5FD2-41E4-9131-B28CCFEF2012}"/>
              </a:ext>
            </a:extLst>
          </p:cNvPr>
          <p:cNvSpPr txBox="1"/>
          <p:nvPr/>
        </p:nvSpPr>
        <p:spPr>
          <a:xfrm>
            <a:off x="4131595" y="6461879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</a:rPr>
              <a:t>1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6F50F9C-94B4-439D-9C46-8A51DDE54FFE}"/>
              </a:ext>
            </a:extLst>
          </p:cNvPr>
          <p:cNvSpPr txBox="1"/>
          <p:nvPr/>
        </p:nvSpPr>
        <p:spPr>
          <a:xfrm>
            <a:off x="2806975" y="6432275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</a:rPr>
              <a:t>0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920C45E-39EE-404C-9B73-2EBEF13D1EF0}"/>
              </a:ext>
            </a:extLst>
          </p:cNvPr>
          <p:cNvSpPr txBox="1"/>
          <p:nvPr/>
        </p:nvSpPr>
        <p:spPr>
          <a:xfrm>
            <a:off x="1735165" y="6425765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</a:rPr>
              <a:t>0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1690ACE-47AF-433C-AA2D-7032C87376F8}"/>
              </a:ext>
            </a:extLst>
          </p:cNvPr>
          <p:cNvSpPr txBox="1"/>
          <p:nvPr/>
        </p:nvSpPr>
        <p:spPr>
          <a:xfrm>
            <a:off x="648817" y="6463574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</a:rPr>
              <a:t>0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05D2086-A4D7-49D6-8277-67EA7D4FA4DD}"/>
              </a:ext>
            </a:extLst>
          </p:cNvPr>
          <p:cNvSpPr txBox="1"/>
          <p:nvPr/>
        </p:nvSpPr>
        <p:spPr>
          <a:xfrm>
            <a:off x="648817" y="56393"/>
            <a:ext cx="11543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2060"/>
                </a:solidFill>
                <a:latin typeface="+mn-ea"/>
              </a:rPr>
              <a:t>2.5  </a:t>
            </a:r>
            <a:r>
              <a:rPr lang="zh-CN" altLang="en-US" sz="3600" dirty="0">
                <a:solidFill>
                  <a:srgbClr val="002060"/>
                </a:solidFill>
                <a:latin typeface="+mn-ea"/>
              </a:rPr>
              <a:t>如果只使用</a:t>
            </a:r>
            <a:r>
              <a:rPr lang="en-US" altLang="zh-CN" sz="3600" dirty="0">
                <a:solidFill>
                  <a:srgbClr val="002060"/>
                </a:solidFill>
                <a:latin typeface="+mn-ea"/>
              </a:rPr>
              <a:t>1</a:t>
            </a:r>
            <a:r>
              <a:rPr lang="zh-CN" altLang="en-US" sz="3600" dirty="0">
                <a:solidFill>
                  <a:srgbClr val="002060"/>
                </a:solidFill>
                <a:latin typeface="+mn-ea"/>
              </a:rPr>
              <a:t>个按键如何设置？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348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416"/>
    </mc:Choice>
    <mc:Fallback xmlns="">
      <p:transition spd="slow" advTm="1174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 animBg="1"/>
      <p:bldP spid="25" grpId="0"/>
      <p:bldP spid="26" grpId="0"/>
      <p:bldP spid="27" grpId="0"/>
      <p:bldP spid="2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7.2|8.2|10.2|6.6|4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15.8|21.5|17.5|1|0.5|1.3|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|32.2|5.6|3.6|4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15.6|16.3|0.7|6|3.8|7.7|2.6|30.6|6.8|17.3|31.6|13.5|5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6.8|2|6.3|5.6|7.4|11.3|7.6|4.9|17.9|15.4|18.9|1.2|2.9|18.7|1.9|1.3|14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4.8|39.1|1.3|8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0|20.4|7.6|21.9|1.3|9.9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10.4|3.5|0.7|0.6|4.8|4.3|2.7|5.8|18.1|1.5|1.6|1.1|1.3|1.3|7.8|3.6|3.9|0.8|0.8|5|2.6|5.4|0.8|0.3|0.6|0.8|2.8|2|0.6|0.6|0.4|1.1|0|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2.9|4|2.7|16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6.4|8.8|4.6|0.5|2.2|0.7|1.3|0.6|19.4|1.9|1.2|1.5|3.6|0.6|0.8|20.5|1|0.7|0.6|10.9|0.5|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6.4|49.5|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6.3|0.1|67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6.5|19|4.5|3.4|1.9"/>
</p:tagLst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3995</TotalTime>
  <Words>2701</Words>
  <Application>Microsoft Office PowerPoint</Application>
  <PresentationFormat>宽屏</PresentationFormat>
  <Paragraphs>402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等线</vt:lpstr>
      <vt:lpstr>楷体</vt:lpstr>
      <vt:lpstr>宋体</vt:lpstr>
      <vt:lpstr>幼圆</vt:lpstr>
      <vt:lpstr>Arial</vt:lpstr>
      <vt:lpstr>Arial</vt:lpstr>
      <vt:lpstr>Arial Narrow</vt:lpstr>
      <vt:lpstr>Century Gothic</vt:lpstr>
      <vt:lpstr>Symbol</vt:lpstr>
      <vt:lpstr>Tahoma</vt:lpstr>
      <vt:lpstr>Wingdings</vt:lpstr>
      <vt:lpstr>Wingdings 3</vt:lpstr>
      <vt:lpstr>丝状</vt:lpstr>
      <vt:lpstr>  矩阵键盘原理以及按键消抖程序设计 </vt:lpstr>
      <vt:lpstr>一、实验目的</vt:lpstr>
      <vt:lpstr>二、实验原理</vt:lpstr>
      <vt:lpstr>2.1矩阵键盘的特点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二、实验原理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三、实验内容</vt:lpstr>
      <vt:lpstr>PowerPoint 演示文稿</vt:lpstr>
      <vt:lpstr>3.2  程序示例</vt:lpstr>
      <vt:lpstr>3.2  程序示例</vt:lpstr>
      <vt:lpstr>3.2  程序示例</vt:lpstr>
      <vt:lpstr>3.2  程序示例</vt:lpstr>
      <vt:lpstr>3.2  程序示例</vt:lpstr>
      <vt:lpstr>约束文件的注意事项：  set_property CLOCK_DEDICATED_ROUTE FALSE [get_nets {OV7670_PCLK_IBUF}]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实验十一   FPGA 开发板及Vivado软件的使用</dc:title>
  <dc:creator>Windows User</dc:creator>
  <cp:lastModifiedBy>Windows User</cp:lastModifiedBy>
  <cp:revision>207</cp:revision>
  <dcterms:created xsi:type="dcterms:W3CDTF">2019-05-05T09:48:48Z</dcterms:created>
  <dcterms:modified xsi:type="dcterms:W3CDTF">2020-05-07T12:30:07Z</dcterms:modified>
</cp:coreProperties>
</file>