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2" r:id="rId1"/>
  </p:sldMasterIdLst>
  <p:notesMasterIdLst>
    <p:notesMasterId r:id="rId22"/>
  </p:notesMasterIdLst>
  <p:sldIdLst>
    <p:sldId id="395" r:id="rId2"/>
    <p:sldId id="413" r:id="rId3"/>
    <p:sldId id="414" r:id="rId4"/>
    <p:sldId id="340" r:id="rId5"/>
    <p:sldId id="415" r:id="rId6"/>
    <p:sldId id="396" r:id="rId7"/>
    <p:sldId id="397" r:id="rId8"/>
    <p:sldId id="398" r:id="rId9"/>
    <p:sldId id="402" r:id="rId10"/>
    <p:sldId id="403" r:id="rId11"/>
    <p:sldId id="399" r:id="rId12"/>
    <p:sldId id="404" r:id="rId13"/>
    <p:sldId id="405" r:id="rId14"/>
    <p:sldId id="406" r:id="rId15"/>
    <p:sldId id="407" r:id="rId16"/>
    <p:sldId id="408" r:id="rId17"/>
    <p:sldId id="409" r:id="rId18"/>
    <p:sldId id="410" r:id="rId19"/>
    <p:sldId id="411" r:id="rId20"/>
    <p:sldId id="412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4617B"/>
    <a:srgbClr val="4078AB"/>
    <a:srgbClr val="ABBADF"/>
    <a:srgbClr val="D0C0FC"/>
    <a:srgbClr val="C3C0FC"/>
    <a:srgbClr val="DD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04" autoAdjust="0"/>
    <p:restoredTop sz="86050" autoAdjust="0"/>
  </p:normalViewPr>
  <p:slideViewPr>
    <p:cSldViewPr snapToGrid="0">
      <p:cViewPr varScale="1">
        <p:scale>
          <a:sx n="86" d="100"/>
          <a:sy n="86" d="100"/>
        </p:scale>
        <p:origin x="-105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5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单击编辑备注格式</a:t>
            </a:r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dirty="0">
                <a:latin typeface="Times New Roman"/>
              </a:rPr>
              <a:t>&lt;</a:t>
            </a:r>
            <a:r>
              <a:rPr lang="en-US" sz="1400" dirty="0" err="1">
                <a:latin typeface="Times New Roman"/>
              </a:rPr>
              <a:t>页眉</a:t>
            </a:r>
            <a:r>
              <a:rPr lang="en-US" sz="1400" dirty="0">
                <a:latin typeface="Times New Roman"/>
              </a:rPr>
              <a:t>&gt;</a:t>
            </a:r>
            <a:endParaRPr dirty="0"/>
          </a:p>
        </p:txBody>
      </p:sp>
      <p:sp>
        <p:nvSpPr>
          <p:cNvPr id="88" name="PlaceHolder 3"/>
          <p:cNvSpPr>
            <a:spLocks noGrp="1"/>
          </p:cNvSpPr>
          <p:nvPr>
            <p:ph type="dt"/>
          </p:nvPr>
        </p:nvSpPr>
        <p:spPr>
          <a:xfrm>
            <a:off x="4279320" y="0"/>
            <a:ext cx="328032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&lt;日期/时间&gt;</a:t>
            </a:r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32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&lt;页脚&gt;</a:t>
            </a:r>
            <a:endParaRPr/>
          </a:p>
        </p:txBody>
      </p:sp>
      <p:sp>
        <p:nvSpPr>
          <p:cNvPr id="90" name="PlaceHolder 5"/>
          <p:cNvSpPr>
            <a:spLocks noGrp="1"/>
          </p:cNvSpPr>
          <p:nvPr>
            <p:ph type="sldNum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7FC2D04-7015-44B2-A1CD-F43C0325587F}" type="slidenum">
              <a:rPr lang="en-US" sz="1400">
                <a:latin typeface="Times New Roman"/>
              </a:rPr>
              <a:pPr algn="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4054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7FC2D04-7015-44B2-A1CD-F43C0325587F}" type="slidenum">
              <a:rPr lang="en-US" sz="1400" smtClean="0">
                <a:latin typeface="Times New Roman"/>
              </a:rPr>
              <a:pPr algn="r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96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D1EAED"/>
                </a:solidFill>
                <a:latin typeface="Constantia"/>
              </a:rPr>
              <a:t>2/25/16</a:t>
            </a:r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DE59A95B-2B83-4179-BAE7-AB6A759A7683}" type="slidenum">
              <a:rPr lang="en-US" sz="1200" smtClean="0">
                <a:solidFill>
                  <a:srgbClr val="D1EAEE"/>
                </a:solidFill>
                <a:latin typeface="Constantia"/>
                <a:ea typeface="宋体"/>
              </a:rPr>
              <a:pPr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D1EAED"/>
                </a:solidFill>
                <a:latin typeface="Constantia"/>
              </a:rPr>
              <a:t>2/25/16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DE59A95B-2B83-4179-BAE7-AB6A759A7683}" type="slidenum">
              <a:rPr lang="en-US" sz="1200" smtClean="0">
                <a:solidFill>
                  <a:srgbClr val="D1EAEE"/>
                </a:solidFill>
                <a:latin typeface="Constantia"/>
                <a:ea typeface="宋体"/>
              </a:rPr>
              <a:pPr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D1EAED"/>
                </a:solidFill>
                <a:latin typeface="Constantia"/>
              </a:rPr>
              <a:t>2/25/16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DE59A95B-2B83-4179-BAE7-AB6A759A7683}" type="slidenum">
              <a:rPr lang="en-US" sz="1200" smtClean="0">
                <a:solidFill>
                  <a:srgbClr val="D1EAEE"/>
                </a:solidFill>
                <a:latin typeface="Constantia"/>
                <a:ea typeface="宋体"/>
              </a:rPr>
              <a:pPr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7048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935000"/>
            <a:ext cx="8229240" cy="4389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316762160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D1EAED"/>
                </a:solidFill>
                <a:latin typeface="Constantia"/>
              </a:rPr>
              <a:t>2/25/16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DE59A95B-2B83-4179-BAE7-AB6A759A7683}" type="slidenum">
              <a:rPr lang="en-US" sz="1200" smtClean="0">
                <a:solidFill>
                  <a:srgbClr val="D1EAEE"/>
                </a:solidFill>
                <a:latin typeface="Constantia"/>
                <a:ea typeface="宋体"/>
              </a:rPr>
              <a:pPr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D1EAED"/>
                </a:solidFill>
                <a:latin typeface="Constantia"/>
              </a:rPr>
              <a:t>2/25/16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DE59A95B-2B83-4179-BAE7-AB6A759A7683}" type="slidenum">
              <a:rPr lang="en-US" sz="1200" smtClean="0">
                <a:solidFill>
                  <a:srgbClr val="D1EAEE"/>
                </a:solidFill>
                <a:latin typeface="Constantia"/>
                <a:ea typeface="宋体"/>
              </a:rPr>
              <a:pPr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D1EAED"/>
                </a:solidFill>
                <a:latin typeface="Constantia"/>
              </a:rPr>
              <a:t>2/25/16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DE59A95B-2B83-4179-BAE7-AB6A759A7683}" type="slidenum">
              <a:rPr lang="en-US" sz="1200" smtClean="0">
                <a:solidFill>
                  <a:srgbClr val="D1EAEE"/>
                </a:solidFill>
                <a:latin typeface="Constantia"/>
                <a:ea typeface="宋体"/>
              </a:rPr>
              <a:pPr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D1EAED"/>
                </a:solidFill>
                <a:latin typeface="Constantia"/>
              </a:rPr>
              <a:t>2/25/16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DE59A95B-2B83-4179-BAE7-AB6A759A7683}" type="slidenum">
              <a:rPr lang="en-US" sz="1200" smtClean="0">
                <a:solidFill>
                  <a:srgbClr val="D1EAEE"/>
                </a:solidFill>
                <a:latin typeface="Constantia"/>
                <a:ea typeface="宋体"/>
              </a:rPr>
              <a:pPr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D1EAED"/>
                </a:solidFill>
                <a:latin typeface="Constantia"/>
              </a:rPr>
              <a:t>2/25/16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DE59A95B-2B83-4179-BAE7-AB6A759A7683}" type="slidenum">
              <a:rPr lang="en-US" sz="1200" smtClean="0">
                <a:solidFill>
                  <a:srgbClr val="D1EAEE"/>
                </a:solidFill>
                <a:latin typeface="Constantia"/>
                <a:ea typeface="宋体"/>
              </a:rPr>
              <a:pPr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D1EAED"/>
                </a:solidFill>
                <a:latin typeface="Constantia"/>
              </a:rPr>
              <a:t>2/25/16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DE59A95B-2B83-4179-BAE7-AB6A759A7683}" type="slidenum">
              <a:rPr lang="en-US" sz="1200" smtClean="0">
                <a:solidFill>
                  <a:srgbClr val="D1EAEE"/>
                </a:solidFill>
                <a:latin typeface="Constantia"/>
                <a:ea typeface="宋体"/>
              </a:rPr>
              <a:pPr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D1EAED"/>
                </a:solidFill>
                <a:latin typeface="Constantia"/>
              </a:rPr>
              <a:t>2/25/16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DE59A95B-2B83-4179-BAE7-AB6A759A7683}" type="slidenum">
              <a:rPr lang="en-US" sz="1200" smtClean="0">
                <a:solidFill>
                  <a:srgbClr val="D1EAEE"/>
                </a:solidFill>
                <a:latin typeface="Constantia"/>
                <a:ea typeface="宋体"/>
              </a:rPr>
              <a:pPr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D1EAED"/>
                </a:solidFill>
                <a:latin typeface="Constantia"/>
              </a:rPr>
              <a:t>2/25/16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lnSpc>
                <a:spcPct val="100000"/>
              </a:lnSpc>
            </a:pPr>
            <a:fld id="{DE59A95B-2B83-4179-BAE7-AB6A759A7683}" type="slidenum">
              <a:rPr lang="en-US" sz="1200" smtClean="0">
                <a:solidFill>
                  <a:srgbClr val="D1EAEE"/>
                </a:solidFill>
                <a:latin typeface="Constantia"/>
                <a:ea typeface="宋体"/>
              </a:rPr>
              <a:pPr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D1EAED"/>
                </a:solidFill>
                <a:latin typeface="Constantia"/>
              </a:rPr>
              <a:t>2/25/16</a:t>
            </a: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fld id="{DE59A95B-2B83-4179-BAE7-AB6A759A7683}" type="slidenum">
              <a:rPr lang="en-US" sz="1200" smtClean="0">
                <a:solidFill>
                  <a:srgbClr val="D1EAEE"/>
                </a:solidFill>
                <a:latin typeface="Constantia"/>
                <a:ea typeface="宋体"/>
              </a:rPr>
              <a:pPr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</p:sldLayoutIdLst>
  <p:transition spd="slow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image" Target="../media/image7.gi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3486" y="1215656"/>
            <a:ext cx="801188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FPGA</a:t>
            </a:r>
            <a:r>
              <a:rPr lang="zh-CN" altLang="en-US" sz="3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工程应用开发综合实验</a:t>
            </a:r>
            <a:endParaRPr lang="en-US" altLang="zh-CN" sz="3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lang="zh-CN" altLang="en-US" sz="3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6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实验六    基于</a:t>
            </a:r>
            <a:r>
              <a:rPr lang="en-US" altLang="zh-CN" sz="3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FPGA</a:t>
            </a:r>
            <a:r>
              <a:rPr lang="zh-CN" altLang="en-US" sz="36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36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36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en-US" altLang="zh-CN" sz="3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8772531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3199" y="455527"/>
            <a:ext cx="7937599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347788">
              <a:lnSpc>
                <a:spcPct val="150000"/>
              </a:lnSpc>
            </a:pP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zh-CN" altLang="zh-CN" sz="2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endParaRPr lang="en-US" altLang="zh-CN" sz="2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1347788"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 DDS</a:t>
            </a:r>
            <a:r>
              <a:rPr lang="zh-CN" altLang="en-US" sz="24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基本结构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01090" y="1841237"/>
            <a:ext cx="712851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D/A</a:t>
            </a:r>
            <a:r>
              <a:rPr lang="zh-CN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转化器</a:t>
            </a:r>
          </a:p>
          <a:p>
            <a:r>
              <a:rPr lang="en-US" altLang="zh-CN" sz="24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24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转换器</a:t>
            </a:r>
            <a:r>
              <a:rPr lang="zh-CN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是将数字信号转化为模拟信号的器件。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2800" dirty="0"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zh-CN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低通滤波器</a:t>
            </a:r>
          </a:p>
          <a:p>
            <a:r>
              <a:rPr lang="en-US" altLang="zh-CN" sz="24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24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低通滤波器</a:t>
            </a:r>
            <a:r>
              <a:rPr lang="zh-CN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是让低频信号分量通过，而对高频信号分量抑制的电容、电感与电阻等器件的组合装置。在</a:t>
            </a: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中的作用就是滤除高频分量，平滑输出波形</a:t>
            </a:r>
            <a:r>
              <a:rPr lang="zh-CN" altLang="zh-CN" sz="28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5602190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3199" y="455527"/>
            <a:ext cx="7937599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347788">
              <a:lnSpc>
                <a:spcPct val="150000"/>
              </a:lnSpc>
            </a:pP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zh-CN" altLang="zh-CN" sz="2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endParaRPr lang="en-US" altLang="zh-CN" sz="2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1347788"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 DDS</a:t>
            </a:r>
            <a:r>
              <a:rPr lang="zh-CN" altLang="en-US" sz="24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基本结构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873098" y="1748189"/>
            <a:ext cx="739780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3243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3199" y="455527"/>
            <a:ext cx="7937599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347788">
              <a:lnSpc>
                <a:spcPct val="150000"/>
              </a:lnSpc>
            </a:pP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zh-CN" altLang="zh-CN" sz="2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endParaRPr lang="en-US" altLang="zh-CN" sz="2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1347788"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 DDS</a:t>
            </a:r>
            <a:r>
              <a:rPr lang="zh-CN" altLang="en-US" sz="24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工作特点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09723" y="1842703"/>
            <a:ext cx="5924550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25000"/>
              </a:lnSpc>
              <a:spcAft>
                <a:spcPts val="0"/>
              </a:spcAft>
              <a:buFont typeface="Wingdings"/>
              <a:buChar char=""/>
            </a:pPr>
            <a:r>
              <a:rPr lang="zh-CN" altLang="zh-CN" sz="2800" kern="1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/>
              </a:rPr>
              <a:t>频率分辨率高，输出频点多</a:t>
            </a:r>
            <a:endParaRPr lang="zh-CN" altLang="zh-CN" sz="2000" kern="1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宋体"/>
            </a:endParaRPr>
          </a:p>
          <a:p>
            <a:pPr marL="342900" lvl="0" indent="-342900" algn="just">
              <a:lnSpc>
                <a:spcPct val="125000"/>
              </a:lnSpc>
              <a:spcAft>
                <a:spcPts val="0"/>
              </a:spcAft>
              <a:buFont typeface="Wingdings"/>
              <a:buChar char=""/>
            </a:pPr>
            <a:r>
              <a:rPr lang="zh-CN" altLang="zh-CN" sz="2800" kern="1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/>
              </a:rPr>
              <a:t>频率切换速度快</a:t>
            </a:r>
            <a:endParaRPr lang="zh-CN" altLang="zh-CN" sz="2000" kern="1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宋体"/>
            </a:endParaRPr>
          </a:p>
          <a:p>
            <a:pPr marL="342900" lvl="0" indent="-342900" algn="just">
              <a:lnSpc>
                <a:spcPct val="125000"/>
              </a:lnSpc>
              <a:spcAft>
                <a:spcPts val="0"/>
              </a:spcAft>
              <a:buFont typeface="Wingdings"/>
              <a:buChar char=""/>
            </a:pPr>
            <a:r>
              <a:rPr lang="zh-CN" altLang="zh-CN" sz="2800" kern="1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/>
              </a:rPr>
              <a:t>频率切换时相位连续</a:t>
            </a:r>
            <a:endParaRPr lang="zh-CN" altLang="zh-CN" sz="2000" kern="1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宋体"/>
            </a:endParaRPr>
          </a:p>
          <a:p>
            <a:pPr marL="342900" lvl="0" indent="-342900" algn="just">
              <a:lnSpc>
                <a:spcPct val="125000"/>
              </a:lnSpc>
              <a:spcAft>
                <a:spcPts val="0"/>
              </a:spcAft>
              <a:buFont typeface="Wingdings"/>
              <a:buChar char=""/>
            </a:pPr>
            <a:r>
              <a:rPr lang="zh-CN" altLang="zh-CN" sz="2800" kern="1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/>
              </a:rPr>
              <a:t>频率稳定度高</a:t>
            </a:r>
            <a:endParaRPr lang="zh-CN" altLang="zh-CN" sz="2000" kern="1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宋体"/>
            </a:endParaRPr>
          </a:p>
          <a:p>
            <a:pPr marL="342900" lvl="0" indent="-342900" algn="just">
              <a:lnSpc>
                <a:spcPct val="125000"/>
              </a:lnSpc>
              <a:spcAft>
                <a:spcPts val="0"/>
              </a:spcAft>
              <a:buFont typeface="Wingdings"/>
              <a:buChar char=""/>
            </a:pPr>
            <a:r>
              <a:rPr lang="zh-CN" altLang="zh-CN" sz="2800" kern="1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/>
              </a:rPr>
              <a:t>易于实现数字调制</a:t>
            </a:r>
            <a:endParaRPr lang="zh-CN" altLang="zh-CN" sz="2000" kern="1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宋体"/>
            </a:endParaRPr>
          </a:p>
          <a:p>
            <a:pPr marL="342900" lvl="0" indent="-342900" algn="just">
              <a:lnSpc>
                <a:spcPct val="125000"/>
              </a:lnSpc>
              <a:spcAft>
                <a:spcPts val="0"/>
              </a:spcAft>
              <a:buFont typeface="Wingdings"/>
              <a:buChar char=""/>
            </a:pPr>
            <a:r>
              <a:rPr lang="zh-CN" altLang="zh-CN" sz="2800" kern="1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/>
              </a:rPr>
              <a:t>集成度高</a:t>
            </a:r>
            <a:endParaRPr lang="zh-CN" altLang="zh-CN" sz="2000" kern="1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宋体"/>
            </a:endParaRPr>
          </a:p>
          <a:p>
            <a:pPr marL="342900" lvl="0" indent="-342900" algn="just">
              <a:lnSpc>
                <a:spcPct val="125000"/>
              </a:lnSpc>
              <a:spcAft>
                <a:spcPts val="0"/>
              </a:spcAft>
              <a:buFont typeface="Wingdings"/>
              <a:buChar char=""/>
            </a:pPr>
            <a:r>
              <a:rPr lang="zh-CN" altLang="zh-CN" sz="2800" kern="1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/>
              </a:rPr>
              <a:t>任意波形输出</a:t>
            </a:r>
            <a:endParaRPr lang="zh-CN" altLang="zh-CN" sz="2000" kern="100" dirty="0">
              <a:solidFill>
                <a:srgbClr val="000000"/>
              </a:solidFill>
              <a:effectLst/>
              <a:latin typeface="微软雅黑" pitchFamily="34" charset="-122"/>
              <a:ea typeface="微软雅黑" pitchFamily="34" charset="-122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7683897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3199" y="455527"/>
            <a:ext cx="7937599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347788">
              <a:lnSpc>
                <a:spcPct val="150000"/>
              </a:lnSpc>
            </a:pP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zh-CN" altLang="zh-CN" sz="2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endParaRPr lang="en-US" altLang="zh-CN" sz="2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1347788"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  DDS</a:t>
            </a:r>
            <a:r>
              <a:rPr lang="zh-CN" altLang="en-US" sz="24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85850" y="1837680"/>
            <a:ext cx="7454948" cy="4747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25000"/>
              </a:lnSpc>
              <a:spcAft>
                <a:spcPts val="0"/>
              </a:spcAft>
              <a:buFont typeface="Wingdings"/>
              <a:buChar char=""/>
            </a:pPr>
            <a:r>
              <a:rPr lang="zh-CN" altLang="zh-CN" sz="2800" kern="1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/>
              </a:rPr>
              <a:t>输出频率较低</a:t>
            </a:r>
            <a:endParaRPr lang="zh-CN" altLang="zh-CN" sz="2000" kern="1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宋体"/>
            </a:endParaRPr>
          </a:p>
          <a:p>
            <a:pPr marL="342900" lvl="0" indent="-342900" algn="just">
              <a:lnSpc>
                <a:spcPct val="125000"/>
              </a:lnSpc>
              <a:spcAft>
                <a:spcPts val="0"/>
              </a:spcAft>
              <a:buFont typeface="Wingdings"/>
              <a:buChar char=""/>
            </a:pPr>
            <a:r>
              <a:rPr lang="zh-CN" altLang="zh-CN" sz="2800" kern="1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/>
              </a:rPr>
              <a:t>杂散指标不高是直接数字频率合成最主要问题</a:t>
            </a:r>
            <a:endParaRPr lang="zh-CN" altLang="zh-CN" sz="2000" kern="1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宋体"/>
            </a:endParaRPr>
          </a:p>
          <a:p>
            <a:pPr marL="838200" indent="304800"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/>
              </a:rPr>
              <a:t>由于相位截断、幅度量化以及</a:t>
            </a:r>
            <a:r>
              <a:rPr lang="en-US" altLang="zh-CN" sz="2800" kern="1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/>
              </a:rPr>
              <a:t>DAC</a:t>
            </a:r>
            <a:r>
              <a:rPr lang="zh-CN" altLang="zh-CN" sz="2800" kern="1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/>
              </a:rPr>
              <a:t>非理想性等主要三个方面，</a:t>
            </a:r>
            <a:r>
              <a:rPr lang="en-US" altLang="zh-CN" sz="2800" kern="1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/>
              </a:rPr>
              <a:t>DDS</a:t>
            </a:r>
            <a:r>
              <a:rPr lang="zh-CN" altLang="zh-CN" sz="2800" kern="1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/>
              </a:rPr>
              <a:t>的输出信号存在杂散。尤其是相位截断误差引入的杂散和</a:t>
            </a:r>
            <a:r>
              <a:rPr lang="en-US" altLang="zh-CN" sz="2800" kern="1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/>
              </a:rPr>
              <a:t>DAC</a:t>
            </a:r>
            <a:r>
              <a:rPr lang="zh-CN" altLang="zh-CN" sz="2800" kern="1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/>
              </a:rPr>
              <a:t>非理想引入的杂散对</a:t>
            </a:r>
            <a:r>
              <a:rPr lang="en-US" altLang="zh-CN" sz="2800" kern="1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/>
              </a:rPr>
              <a:t>DDS</a:t>
            </a:r>
            <a:r>
              <a:rPr lang="zh-CN" altLang="zh-CN" sz="2800" kern="1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/>
              </a:rPr>
              <a:t>的输出频率的纯度影响非常明显。</a:t>
            </a:r>
            <a:endParaRPr lang="zh-CN" altLang="zh-CN" sz="2000" kern="1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宋体"/>
            </a:endParaRPr>
          </a:p>
          <a:p>
            <a:pPr marL="838200" indent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solidFill>
                  <a:srgbClr val="000000"/>
                </a:solidFill>
                <a:latin typeface="宋体"/>
                <a:cs typeface="宋体"/>
              </a:rPr>
              <a:t> </a:t>
            </a:r>
            <a:endParaRPr lang="zh-CN" altLang="zh-CN" sz="1400" kern="100" dirty="0">
              <a:solidFill>
                <a:srgbClr val="000000"/>
              </a:solidFill>
              <a:effectLst/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13424969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3199" y="455527"/>
            <a:ext cx="79375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347788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</a:t>
            </a:r>
            <a:r>
              <a:rPr lang="zh-CN" altLang="zh-CN" sz="2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endParaRPr lang="en-US" altLang="zh-CN" sz="2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/>
          <a:srcRect l="49410" t="47583" r="25885" b="38193"/>
          <a:stretch/>
        </p:blipFill>
        <p:spPr bwMode="auto">
          <a:xfrm>
            <a:off x="965149" y="1200785"/>
            <a:ext cx="2749601" cy="12376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图片 5"/>
          <p:cNvPicPr/>
          <p:nvPr/>
        </p:nvPicPr>
        <p:blipFill rotWithShape="1">
          <a:blip r:embed="rId2"/>
          <a:srcRect l="49410" t="62186" r="25885" b="23664"/>
          <a:stretch/>
        </p:blipFill>
        <p:spPr bwMode="auto">
          <a:xfrm>
            <a:off x="4982527" y="1200784"/>
            <a:ext cx="2142173" cy="123761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1638300" y="2590801"/>
            <a:ext cx="5257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976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3199" y="455527"/>
            <a:ext cx="79375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347788">
              <a:lnSpc>
                <a:spcPct val="150000"/>
              </a:lnSpc>
            </a:pP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</a:t>
            </a:r>
            <a:r>
              <a:rPr lang="zh-CN" altLang="zh-CN" sz="2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endParaRPr lang="en-US" altLang="zh-CN" sz="2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00100" y="1118080"/>
            <a:ext cx="7581900" cy="4825519"/>
            <a:chOff x="0" y="0"/>
            <a:chExt cx="4649638" cy="217385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86" t="56224" r="47154" b="20217"/>
            <a:stretch/>
          </p:blipFill>
          <p:spPr bwMode="auto">
            <a:xfrm>
              <a:off x="923027" y="0"/>
              <a:ext cx="2794958" cy="1173192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285336"/>
              <a:ext cx="4649638" cy="88852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401914122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49324" y="1118081"/>
            <a:ext cx="6845347" cy="541606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03199" y="455527"/>
            <a:ext cx="79375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347788">
              <a:lnSpc>
                <a:spcPct val="150000"/>
              </a:lnSpc>
            </a:pP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</a:t>
            </a:r>
            <a:r>
              <a:rPr lang="zh-CN" altLang="zh-CN" sz="2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endParaRPr lang="en-US" altLang="zh-CN" sz="2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572287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3199" y="455527"/>
            <a:ext cx="79375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347788">
              <a:lnSpc>
                <a:spcPct val="150000"/>
              </a:lnSpc>
            </a:pP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</a:t>
            </a:r>
            <a:r>
              <a:rPr lang="zh-CN" altLang="zh-CN" sz="2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endParaRPr lang="en-US" altLang="zh-CN" sz="2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454148" y="1247774"/>
            <a:ext cx="6235700" cy="510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76108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3199" y="455527"/>
            <a:ext cx="79375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347788">
              <a:lnSpc>
                <a:spcPct val="150000"/>
              </a:lnSpc>
            </a:pP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</a:t>
            </a:r>
            <a:r>
              <a:rPr lang="zh-CN" altLang="zh-CN" sz="2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endParaRPr lang="en-US" altLang="zh-CN" sz="2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333500" y="1233804"/>
            <a:ext cx="6991350" cy="525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98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3199" y="455527"/>
            <a:ext cx="79375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347788">
              <a:lnSpc>
                <a:spcPct val="150000"/>
              </a:lnSpc>
            </a:pP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</a:t>
            </a:r>
            <a:r>
              <a:rPr lang="zh-CN" altLang="zh-CN" sz="2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endParaRPr lang="en-US" altLang="zh-CN" sz="2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7650" y="1509236"/>
            <a:ext cx="85725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Wingdings" pitchFamily="2" charset="2"/>
              <a:buChar char="Ø"/>
            </a:pPr>
            <a:r>
              <a:rPr lang="zh-CN" altLang="zh-CN" sz="3200" dirty="0">
                <a:latin typeface="微软雅黑" pitchFamily="34" charset="-122"/>
                <a:ea typeface="微软雅黑" pitchFamily="34" charset="-122"/>
              </a:rPr>
              <a:t>改变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zh-CN" sz="3200" dirty="0">
                <a:latin typeface="微软雅黑" pitchFamily="34" charset="-122"/>
                <a:ea typeface="微软雅黑" pitchFamily="34" charset="-122"/>
              </a:rPr>
              <a:t>值，产生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25MHz</a:t>
            </a:r>
            <a:r>
              <a:rPr lang="zh-CN" altLang="zh-CN" sz="3200" dirty="0">
                <a:latin typeface="微软雅黑" pitchFamily="34" charset="-122"/>
                <a:ea typeface="微软雅黑" pitchFamily="34" charset="-122"/>
              </a:rPr>
              <a:t>的信号，观察输出信号波形。</a:t>
            </a:r>
          </a:p>
          <a:p>
            <a:pPr marL="457200" lvl="0" indent="-457200">
              <a:buFont typeface="Wingdings" pitchFamily="2" charset="2"/>
              <a:buChar char="Ø"/>
            </a:pPr>
            <a:r>
              <a:rPr lang="zh-CN" altLang="zh-CN" sz="3200" dirty="0">
                <a:latin typeface="微软雅黑" pitchFamily="34" charset="-122"/>
                <a:ea typeface="微软雅黑" pitchFamily="34" charset="-122"/>
              </a:rPr>
              <a:t>改变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PLL</a:t>
            </a:r>
            <a:r>
              <a:rPr lang="zh-CN" altLang="zh-CN" sz="3200" dirty="0">
                <a:latin typeface="微软雅黑" pitchFamily="34" charset="-122"/>
                <a:ea typeface="微软雅黑" pitchFamily="34" charset="-122"/>
              </a:rPr>
              <a:t>的分频比，调整系统钟至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250MHz</a:t>
            </a:r>
            <a:r>
              <a:rPr lang="zh-CN" altLang="zh-CN" sz="3200" dirty="0">
                <a:latin typeface="微软雅黑" pitchFamily="34" charset="-122"/>
                <a:ea typeface="微软雅黑" pitchFamily="34" charset="-122"/>
              </a:rPr>
              <a:t>，计算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zh-CN" sz="3200" dirty="0">
                <a:latin typeface="微软雅黑" pitchFamily="34" charset="-122"/>
                <a:ea typeface="微软雅黑" pitchFamily="34" charset="-122"/>
              </a:rPr>
              <a:t>值，重新产生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25MHz</a:t>
            </a:r>
            <a:r>
              <a:rPr lang="zh-CN" altLang="zh-CN" sz="3200" dirty="0">
                <a:latin typeface="微软雅黑" pitchFamily="34" charset="-122"/>
                <a:ea typeface="微软雅黑" pitchFamily="34" charset="-122"/>
              </a:rPr>
              <a:t>信号。观察信号波形。</a:t>
            </a:r>
          </a:p>
        </p:txBody>
      </p:sp>
    </p:spTree>
    <p:extLst>
      <p:ext uri="{BB962C8B-B14F-4D97-AF65-F5344CB8AC3E}">
        <p14:creationId xmlns:p14="http://schemas.microsoft.com/office/powerpoint/2010/main" val="21149494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1478" y="889827"/>
            <a:ext cx="841557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347788">
              <a:lnSpc>
                <a:spcPct val="150000"/>
              </a:lnSpc>
            </a:pP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zh-CN" altLang="zh-CN" sz="2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  <a:endParaRPr lang="en-US" altLang="zh-CN" sz="2800" b="1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1347788">
              <a:lnSpc>
                <a:spcPct val="150000"/>
              </a:lnSpc>
            </a:pPr>
            <a:endParaRPr lang="en-US" altLang="zh-CN" sz="2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1347788">
              <a:lnSpc>
                <a:spcPct val="150000"/>
              </a:lnSpc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        </a:t>
            </a:r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在</a:t>
            </a:r>
            <a:r>
              <a:rPr lang="zh-CN" altLang="zh-CN" sz="2800" dirty="0">
                <a:latin typeface="微软雅黑" pitchFamily="34" charset="-122"/>
                <a:ea typeface="微软雅黑" pitchFamily="34" charset="-122"/>
                <a:cs typeface="Times New Roman"/>
              </a:rPr>
              <a:t>熟悉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Quartus</a:t>
            </a:r>
            <a:r>
              <a:rPr lang="zh-CN" altLang="zh-CN" sz="2800" dirty="0">
                <a:latin typeface="微软雅黑" pitchFamily="34" charset="-122"/>
                <a:ea typeface="微软雅黑" pitchFamily="34" charset="-122"/>
                <a:cs typeface="Times New Roman"/>
              </a:rPr>
              <a:t>基本操作、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Verilog</a:t>
            </a:r>
            <a:r>
              <a:rPr lang="zh-CN" altLang="zh-CN" sz="2800" dirty="0">
                <a:latin typeface="微软雅黑" pitchFamily="34" charset="-122"/>
                <a:ea typeface="微软雅黑" pitchFamily="34" charset="-122"/>
                <a:cs typeface="Times New Roman"/>
              </a:rPr>
              <a:t>编程语言的基本规则、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SignalTap</a:t>
            </a:r>
            <a:r>
              <a:rPr lang="zh-CN" altLang="zh-CN" sz="2800" dirty="0">
                <a:latin typeface="微软雅黑" pitchFamily="34" charset="-122"/>
                <a:ea typeface="微软雅黑" pitchFamily="34" charset="-122"/>
                <a:cs typeface="Times New Roman"/>
              </a:rPr>
              <a:t>的基本应用后，学习数字频率直接合成（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DDS</a:t>
            </a:r>
            <a:r>
              <a:rPr lang="zh-CN" altLang="zh-CN" sz="2800" dirty="0">
                <a:latin typeface="微软雅黑" pitchFamily="34" charset="-122"/>
                <a:ea typeface="微软雅黑" pitchFamily="34" charset="-122"/>
                <a:cs typeface="Times New Roman"/>
              </a:rPr>
              <a:t>）的基本原理，并利用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Verilog</a:t>
            </a:r>
            <a:r>
              <a:rPr lang="zh-CN" altLang="zh-CN" sz="2800" dirty="0">
                <a:latin typeface="微软雅黑" pitchFamily="34" charset="-122"/>
                <a:ea typeface="微软雅黑" pitchFamily="34" charset="-122"/>
                <a:cs typeface="Times New Roman"/>
              </a:rPr>
              <a:t>语言、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Quartus</a:t>
            </a:r>
            <a:r>
              <a:rPr lang="zh-CN" altLang="zh-CN" sz="2800" dirty="0">
                <a:latin typeface="微软雅黑" pitchFamily="34" charset="-122"/>
                <a:ea typeface="微软雅黑" pitchFamily="34" charset="-122"/>
                <a:cs typeface="Times New Roman"/>
              </a:rPr>
              <a:t>模块在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FPGA</a:t>
            </a:r>
            <a:r>
              <a:rPr lang="zh-CN" altLang="zh-CN" sz="2800" dirty="0">
                <a:latin typeface="微软雅黑" pitchFamily="34" charset="-122"/>
                <a:ea typeface="微软雅黑" pitchFamily="34" charset="-122"/>
                <a:cs typeface="Times New Roman"/>
              </a:rPr>
              <a:t>中设计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DDS</a:t>
            </a:r>
            <a:r>
              <a:rPr lang="zh-CN" altLang="zh-CN" sz="2800" dirty="0">
                <a:latin typeface="微软雅黑" pitchFamily="34" charset="-122"/>
                <a:ea typeface="微软雅黑" pitchFamily="34" charset="-122"/>
                <a:cs typeface="Times New Roman"/>
              </a:rPr>
              <a:t>。</a:t>
            </a:r>
            <a:endParaRPr lang="en-US" altLang="zh-CN" sz="2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0195702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3199" y="455527"/>
            <a:ext cx="79375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347788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</a:t>
            </a:r>
            <a:r>
              <a:rPr lang="zh-CN" altLang="zh-CN" sz="2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</a:t>
            </a:r>
            <a:endParaRPr lang="en-US" altLang="zh-CN" sz="2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350" y="1478466"/>
            <a:ext cx="88011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25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sz="2400" kern="1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简述实验步骤；</a:t>
            </a:r>
            <a:endParaRPr lang="zh-CN" altLang="zh-CN" kern="1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宋体"/>
            </a:endParaRPr>
          </a:p>
          <a:p>
            <a:pPr marL="342900" lvl="0" indent="-342900" algn="just">
              <a:lnSpc>
                <a:spcPct val="125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sz="2400" kern="1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在实验原理部分简单描述各模块的流程图；</a:t>
            </a:r>
            <a:endParaRPr lang="zh-CN" altLang="zh-CN" kern="1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宋体"/>
            </a:endParaRPr>
          </a:p>
          <a:p>
            <a:pPr marL="342900" lvl="0" indent="-342900" algn="just">
              <a:lnSpc>
                <a:spcPct val="125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sz="2400" kern="1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提交顶层设计截图；</a:t>
            </a:r>
            <a:endParaRPr lang="zh-CN" altLang="zh-CN" kern="1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宋体"/>
            </a:endParaRPr>
          </a:p>
          <a:p>
            <a:pPr marL="342900" lvl="0" indent="-342900" algn="just">
              <a:lnSpc>
                <a:spcPct val="125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sz="2400" kern="1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利用</a:t>
            </a:r>
            <a:r>
              <a:rPr lang="en-US" altLang="zh-CN" sz="2400" kern="1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/>
              </a:rPr>
              <a:t>SignalTap</a:t>
            </a:r>
            <a:r>
              <a:rPr lang="zh-CN" altLang="zh-CN" sz="2400" kern="1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分析重点时序，并提交各频率信号波形的截图。</a:t>
            </a:r>
            <a:endParaRPr lang="zh-CN" altLang="zh-CN" kern="1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宋体"/>
            </a:endParaRPr>
          </a:p>
          <a:p>
            <a:pPr marL="342900" lvl="0" indent="-342900" algn="just">
              <a:lnSpc>
                <a:spcPct val="125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sz="2400" kern="1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分析在系统时钟</a:t>
            </a:r>
            <a:r>
              <a:rPr lang="en-US" altLang="zh-CN" sz="2400" kern="1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/>
              </a:rPr>
              <a:t>50MHz</a:t>
            </a:r>
            <a:r>
              <a:rPr lang="zh-CN" altLang="zh-CN" sz="2400" kern="1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时，产生</a:t>
            </a:r>
            <a:r>
              <a:rPr lang="en-US" altLang="zh-CN" sz="2400" kern="1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/>
              </a:rPr>
              <a:t>25MHz</a:t>
            </a:r>
            <a:r>
              <a:rPr lang="zh-CN" altLang="zh-CN" sz="2400" kern="1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信号波形失真的原因。</a:t>
            </a:r>
            <a:endParaRPr lang="zh-CN" altLang="zh-CN" kern="1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宋体"/>
            </a:endParaRPr>
          </a:p>
          <a:p>
            <a:pPr marL="342900" lvl="0" indent="-342900" algn="just">
              <a:lnSpc>
                <a:spcPct val="125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sz="2400" kern="1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分析提高系统时钟至</a:t>
            </a:r>
            <a:r>
              <a:rPr lang="en-US" altLang="zh-CN" sz="2400" kern="1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/>
              </a:rPr>
              <a:t>250MHz</a:t>
            </a:r>
            <a:r>
              <a:rPr lang="zh-CN" altLang="zh-CN" sz="2400" kern="1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后，</a:t>
            </a:r>
            <a:r>
              <a:rPr lang="en-US" altLang="zh-CN" sz="2400" kern="1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宋体"/>
              </a:rPr>
              <a:t>25MHz</a:t>
            </a:r>
            <a:r>
              <a:rPr lang="zh-CN" altLang="zh-CN" sz="2400" kern="1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信号波形恢复正常的原因。</a:t>
            </a:r>
            <a:endParaRPr lang="zh-CN" altLang="zh-CN" kern="1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宋体"/>
            </a:endParaRPr>
          </a:p>
          <a:p>
            <a:pPr marL="342900" lvl="0" indent="-342900" algn="just">
              <a:lnSpc>
                <a:spcPct val="125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sz="2400" kern="1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对本次实验做出心得体会。</a:t>
            </a:r>
            <a:endParaRPr lang="zh-CN" altLang="zh-CN" kern="100" dirty="0">
              <a:solidFill>
                <a:srgbClr val="000000"/>
              </a:solidFill>
              <a:effectLst/>
              <a:latin typeface="微软雅黑" pitchFamily="34" charset="-122"/>
              <a:ea typeface="微软雅黑" pitchFamily="34" charset="-122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28050895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1478" y="889827"/>
            <a:ext cx="8787539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347788">
              <a:lnSpc>
                <a:spcPct val="150000"/>
              </a:lnSpc>
            </a:pP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US" altLang="zh-CN" sz="2800" b="1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1347788">
              <a:lnSpc>
                <a:spcPct val="150000"/>
              </a:lnSpc>
            </a:pPr>
            <a:endParaRPr lang="en-US" altLang="zh-CN" sz="2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1347788">
              <a:lnSpc>
                <a:spcPct val="150000"/>
              </a:lnSpc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      </a:t>
            </a:r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使用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Verilog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编写模块，或直接调用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LPM</a:t>
            </a:r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、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  <a:cs typeface="Times New Roman"/>
              </a:rPr>
              <a:t>IPcore</a:t>
            </a:r>
            <a:r>
              <a:rPr lang="zh-CN" altLang="zh-CN" sz="2800" dirty="0">
                <a:latin typeface="微软雅黑" pitchFamily="34" charset="-122"/>
                <a:ea typeface="微软雅黑" pitchFamily="34" charset="-122"/>
                <a:cs typeface="Times New Roman"/>
              </a:rPr>
              <a:t>等模块，在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  <a:cs typeface="Times New Roman"/>
              </a:rPr>
              <a:t>FPGA</a:t>
            </a:r>
            <a:r>
              <a:rPr lang="zh-CN" altLang="zh-CN" sz="2800" dirty="0">
                <a:latin typeface="微软雅黑" pitchFamily="34" charset="-122"/>
                <a:ea typeface="微软雅黑" pitchFamily="34" charset="-122"/>
                <a:cs typeface="Times New Roman"/>
              </a:rPr>
              <a:t>中设计一种数字频率直接合成器</a:t>
            </a:r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。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pPr indent="-1347788">
              <a:lnSpc>
                <a:spcPct val="150000"/>
              </a:lnSpc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      </a:t>
            </a:r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通过</a:t>
            </a:r>
            <a:r>
              <a:rPr lang="zh-CN" altLang="zh-CN" sz="2800" dirty="0">
                <a:latin typeface="微软雅黑" pitchFamily="34" charset="-122"/>
                <a:ea typeface="微软雅黑" pitchFamily="34" charset="-122"/>
                <a:cs typeface="Times New Roman"/>
              </a:rPr>
              <a:t>改变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  <a:cs typeface="Times New Roman"/>
              </a:rPr>
              <a:t>DDS</a:t>
            </a:r>
            <a:r>
              <a:rPr lang="zh-CN" altLang="zh-CN" sz="2800" dirty="0">
                <a:latin typeface="微软雅黑" pitchFamily="34" charset="-122"/>
                <a:ea typeface="微软雅黑" pitchFamily="34" charset="-122"/>
                <a:cs typeface="Times New Roman"/>
              </a:rPr>
              <a:t>的初值</a:t>
            </a:r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，系统时钟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两种方式产生</a:t>
            </a:r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不同频率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的</a:t>
            </a:r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信号</a:t>
            </a:r>
            <a:r>
              <a:rPr lang="zh-CN" altLang="zh-CN" sz="2800" dirty="0">
                <a:latin typeface="微软雅黑" pitchFamily="34" charset="-122"/>
                <a:ea typeface="微软雅黑" pitchFamily="34" charset="-122"/>
                <a:cs typeface="Times New Roman"/>
              </a:rPr>
              <a:t>源。利用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  <a:cs typeface="Times New Roman"/>
              </a:rPr>
              <a:t>SignalTap</a:t>
            </a:r>
            <a:r>
              <a:rPr lang="zh-CN" altLang="zh-CN" sz="2800" dirty="0">
                <a:latin typeface="微软雅黑" pitchFamily="34" charset="-122"/>
                <a:ea typeface="微软雅黑" pitchFamily="34" charset="-122"/>
                <a:cs typeface="Times New Roman"/>
              </a:rPr>
              <a:t>验证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  <a:cs typeface="Times New Roman"/>
              </a:rPr>
              <a:t>DDS</a:t>
            </a:r>
            <a:r>
              <a:rPr lang="zh-CN" altLang="zh-CN" sz="2800" dirty="0">
                <a:latin typeface="微软雅黑" pitchFamily="34" charset="-122"/>
                <a:ea typeface="微软雅黑" pitchFamily="34" charset="-122"/>
                <a:cs typeface="Times New Roman"/>
              </a:rPr>
              <a:t>生成的信号频率，并将之</a:t>
            </a:r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与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波形存储器</a:t>
            </a:r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的</a:t>
            </a:r>
            <a:r>
              <a:rPr lang="zh-CN" altLang="zh-CN" sz="2800" dirty="0">
                <a:latin typeface="微软雅黑" pitchFamily="34" charset="-122"/>
                <a:ea typeface="微软雅黑" pitchFamily="34" charset="-122"/>
                <a:cs typeface="Times New Roman"/>
              </a:rPr>
              <a:t>查找表文件比较。</a:t>
            </a:r>
            <a:endParaRPr lang="en-US" altLang="zh-CN" sz="2800" dirty="0">
              <a:latin typeface="微软雅黑" pitchFamily="34" charset="-122"/>
              <a:ea typeface="微软雅黑" pitchFamily="34" charset="-122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66039738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8936" y="889827"/>
            <a:ext cx="7764649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347788">
              <a:lnSpc>
                <a:spcPct val="150000"/>
              </a:lnSpc>
            </a:pP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endParaRPr lang="en-US" altLang="zh-CN" sz="2800" b="1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86840" y="1709619"/>
            <a:ext cx="6111240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347788">
              <a:lnSpc>
                <a:spcPct val="150000"/>
              </a:lnSpc>
            </a:pP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 </a:t>
            </a:r>
            <a:r>
              <a:rPr lang="zh-CN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频率合成技术简介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1347788">
              <a:lnSpc>
                <a:spcPct val="150000"/>
              </a:lnSpc>
            </a:pP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1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）直接频率合成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1347788">
              <a:lnSpc>
                <a:spcPct val="150000"/>
              </a:lnSpc>
            </a:pP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2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）间接频率合成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1347788"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3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）直接数字频率合成技术（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技术）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-1347788">
              <a:lnSpc>
                <a:spcPct val="150000"/>
              </a:lnSpc>
            </a:pP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4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混合式频率合成技术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1347788">
              <a:lnSpc>
                <a:spcPct val="150000"/>
              </a:lnSpc>
            </a:pP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933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19200" y="1550253"/>
            <a:ext cx="6156960" cy="3905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-1347788">
              <a:lnSpc>
                <a:spcPct val="150000"/>
              </a:lnSpc>
            </a:pP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主要技术指标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-1347788">
              <a:lnSpc>
                <a:spcPct val="150000"/>
              </a:lnSpc>
            </a:pP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1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输出频率范围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-1347788">
              <a:lnSpc>
                <a:spcPct val="150000"/>
              </a:lnSpc>
            </a:pP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2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频率分辨率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-1347788">
              <a:lnSpc>
                <a:spcPct val="150000"/>
              </a:lnSpc>
            </a:pP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3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频率稳定度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-1347788">
              <a:lnSpc>
                <a:spcPct val="150000"/>
              </a:lnSpc>
            </a:pP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4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杂散指标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-1347788">
              <a:lnSpc>
                <a:spcPct val="150000"/>
              </a:lnSpc>
            </a:pP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5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相位噪声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1347788">
              <a:lnSpc>
                <a:spcPct val="150000"/>
              </a:lnSpc>
            </a:pP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6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频率转换速度</a:t>
            </a:r>
          </a:p>
        </p:txBody>
      </p:sp>
      <p:sp>
        <p:nvSpPr>
          <p:cNvPr id="5" name="矩形 4"/>
          <p:cNvSpPr/>
          <p:nvPr/>
        </p:nvSpPr>
        <p:spPr>
          <a:xfrm>
            <a:off x="552515" y="754469"/>
            <a:ext cx="7764649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347788">
              <a:lnSpc>
                <a:spcPct val="150000"/>
              </a:lnSpc>
            </a:pP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endParaRPr lang="en-US" altLang="zh-CN" sz="2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62239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3199" y="364087"/>
            <a:ext cx="7937599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347788">
              <a:lnSpc>
                <a:spcPct val="150000"/>
              </a:lnSpc>
            </a:pP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endParaRPr lang="en-US" altLang="zh-CN" sz="2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1347788"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 DDS</a:t>
            </a:r>
            <a:r>
              <a:rPr lang="zh-CN" altLang="en-US" sz="24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4428606"/>
              </p:ext>
            </p:extLst>
          </p:nvPr>
        </p:nvGraphicFramePr>
        <p:xfrm>
          <a:off x="1046935" y="1454746"/>
          <a:ext cx="531177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2" name="Equation" r:id="rId3" imgW="2273300" imgH="292100" progId="Equation.DSMT4">
                  <p:embed/>
                </p:oleObj>
              </mc:Choice>
              <mc:Fallback>
                <p:oleObj name="Equation" r:id="rId3" imgW="2273300" imgH="2921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935" y="1454746"/>
                        <a:ext cx="5311775" cy="666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1297997"/>
              </p:ext>
            </p:extLst>
          </p:nvPr>
        </p:nvGraphicFramePr>
        <p:xfrm>
          <a:off x="1061247" y="2080709"/>
          <a:ext cx="7021505" cy="491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3" name="Equation" r:id="rId5" imgW="3403600" imgH="228600" progId="Equation.DSMT4">
                  <p:embed/>
                </p:oleObj>
              </mc:Choice>
              <mc:Fallback>
                <p:oleObj name="Equation" r:id="rId5" imgW="34036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1247" y="2080709"/>
                        <a:ext cx="7021505" cy="4917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3647989"/>
              </p:ext>
            </p:extLst>
          </p:nvPr>
        </p:nvGraphicFramePr>
        <p:xfrm>
          <a:off x="499912" y="4406347"/>
          <a:ext cx="3434285" cy="880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4" name="Equation" r:id="rId7" imgW="1485900" imgH="381000" progId="Equation.DSMT4">
                  <p:embed/>
                </p:oleObj>
              </mc:Choice>
              <mc:Fallback>
                <p:oleObj name="Equation" r:id="rId7" imgW="1485900" imgH="381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912" y="4406347"/>
                        <a:ext cx="3434285" cy="8805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369571" y="2733003"/>
            <a:ext cx="3959374" cy="1596078"/>
            <a:chOff x="369571" y="2733003"/>
            <a:chExt cx="3959374" cy="1596078"/>
          </a:xfrm>
        </p:grpSpPr>
        <p:sp>
          <p:nvSpPr>
            <p:cNvPr id="11" name="矩形 10"/>
            <p:cNvSpPr/>
            <p:nvPr/>
          </p:nvSpPr>
          <p:spPr>
            <a:xfrm>
              <a:off x="369571" y="2733003"/>
              <a:ext cx="3959374" cy="15960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            为</a:t>
              </a:r>
              <a:r>
                <a:rPr lang="zh-CN" altLang="en-US" sz="2000" dirty="0">
                  <a:latin typeface="微软雅黑" pitchFamily="34" charset="-122"/>
                  <a:ea typeface="微软雅黑" pitchFamily="34" charset="-122"/>
                </a:rPr>
                <a:t>两次采样之间的</a:t>
              </a:r>
              <a:r>
                <a:rPr lang="zh-CN" altLang="en-US" sz="20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相位变化量</a:t>
              </a:r>
              <a:r>
                <a:rPr lang="zh-CN" altLang="en-US" sz="2000" dirty="0">
                  <a:latin typeface="微软雅黑" pitchFamily="34" charset="-122"/>
                  <a:ea typeface="微软雅黑" pitchFamily="34" charset="-122"/>
                </a:rPr>
                <a:t>。显然，离散波形序列的相位序列具有显著的线性，即相邻之间相位的增量是一个</a:t>
              </a:r>
              <a:r>
                <a:rPr lang="zh-CN" altLang="en-US" sz="20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固定</a:t>
              </a:r>
              <a:r>
                <a:rPr lang="zh-CN" altLang="en-US" sz="20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值。</a:t>
              </a:r>
              <a:endParaRPr lang="zh-CN" altLang="en-US" sz="2000" dirty="0">
                <a:latin typeface="微软雅黑" pitchFamily="34" charset="-122"/>
                <a:ea typeface="微软雅黑" pitchFamily="34" charset="-122"/>
              </a:endParaRPr>
            </a:p>
          </p:txBody>
        </p:sp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5257153"/>
                </p:ext>
              </p:extLst>
            </p:nvPr>
          </p:nvGraphicFramePr>
          <p:xfrm>
            <a:off x="898135" y="2835898"/>
            <a:ext cx="482249" cy="3490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25" name="Equation" r:id="rId9" imgW="241200" imgH="177480" progId="Equation.DSMT4">
                    <p:embed/>
                  </p:oleObj>
                </mc:Choice>
                <mc:Fallback>
                  <p:oleObj name="Equation" r:id="rId9" imgW="24120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898135" y="2835898"/>
                          <a:ext cx="482249" cy="34904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036" y="2734414"/>
            <a:ext cx="4815242" cy="2889146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545843" y="5339110"/>
            <a:ext cx="3662602" cy="1246495"/>
            <a:chOff x="391605" y="5339110"/>
            <a:chExt cx="3662602" cy="1246495"/>
          </a:xfrm>
        </p:grpSpPr>
        <p:sp>
          <p:nvSpPr>
            <p:cNvPr id="13" name="矩形 12"/>
            <p:cNvSpPr/>
            <p:nvPr/>
          </p:nvSpPr>
          <p:spPr>
            <a:xfrm>
              <a:off x="391605" y="5339110"/>
              <a:ext cx="3662602" cy="1246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             这个</a:t>
              </a:r>
              <a:r>
                <a:rPr lang="zh-CN" altLang="en-US" sz="2000" dirty="0">
                  <a:latin typeface="微软雅黑" pitchFamily="34" charset="-122"/>
                  <a:ea typeface="微软雅黑" pitchFamily="34" charset="-122"/>
                </a:rPr>
                <a:t>固定值只与正弦信号的频率和采样频率的比值有关。</a:t>
              </a:r>
            </a:p>
          </p:txBody>
        </p:sp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08112367"/>
                </p:ext>
              </p:extLst>
            </p:nvPr>
          </p:nvGraphicFramePr>
          <p:xfrm>
            <a:off x="940366" y="5427246"/>
            <a:ext cx="482249" cy="3490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26" name="Equation" r:id="rId12" imgW="241200" imgH="177480" progId="Equation.DSMT4">
                    <p:embed/>
                  </p:oleObj>
                </mc:Choice>
                <mc:Fallback>
                  <p:oleObj name="Equation" r:id="rId12" imgW="24120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940366" y="5427246"/>
                          <a:ext cx="482249" cy="34904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6752051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3199" y="455527"/>
            <a:ext cx="7937599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347788">
              <a:lnSpc>
                <a:spcPct val="150000"/>
              </a:lnSpc>
            </a:pP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endParaRPr lang="en-US" altLang="zh-CN" sz="2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1347788"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 DDS</a:t>
            </a:r>
            <a:r>
              <a:rPr lang="zh-CN" altLang="en-US" sz="24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076196"/>
              </p:ext>
            </p:extLst>
          </p:nvPr>
        </p:nvGraphicFramePr>
        <p:xfrm>
          <a:off x="1176960" y="1789498"/>
          <a:ext cx="2195512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5" name="Equation" r:id="rId3" imgW="850680" imgH="431640" progId="Equation.DSMT4">
                  <p:embed/>
                </p:oleObj>
              </mc:Choice>
              <mc:Fallback>
                <p:oleObj name="Equation" r:id="rId3" imgW="850680" imgH="431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960" y="1789498"/>
                        <a:ext cx="2195512" cy="11382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1075653"/>
              </p:ext>
            </p:extLst>
          </p:nvPr>
        </p:nvGraphicFramePr>
        <p:xfrm>
          <a:off x="4457065" y="1748189"/>
          <a:ext cx="1844675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6" name="Equation" r:id="rId5" imgW="660240" imgH="393480" progId="Equation.DSMT4">
                  <p:embed/>
                </p:oleObj>
              </mc:Choice>
              <mc:Fallback>
                <p:oleObj name="Equation" r:id="rId5" imgW="660240" imgH="39348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065" y="1748189"/>
                        <a:ext cx="1844675" cy="1101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矩形 24"/>
          <p:cNvSpPr/>
          <p:nvPr/>
        </p:nvSpPr>
        <p:spPr>
          <a:xfrm>
            <a:off x="1081717" y="3203110"/>
            <a:ext cx="800219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1347788">
              <a:lnSpc>
                <a:spcPct val="150000"/>
              </a:lnSpc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取：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6703281"/>
              </p:ext>
            </p:extLst>
          </p:nvPr>
        </p:nvGraphicFramePr>
        <p:xfrm>
          <a:off x="1943490" y="3190580"/>
          <a:ext cx="15557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7" name="Equation" r:id="rId7" imgW="507960" imgH="190440" progId="Equation.DSMT4">
                  <p:embed/>
                </p:oleObj>
              </mc:Choice>
              <mc:Fallback>
                <p:oleObj name="Equation" r:id="rId7" imgW="50796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43490" y="3190580"/>
                        <a:ext cx="155575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矩形 31"/>
          <p:cNvSpPr/>
          <p:nvPr/>
        </p:nvSpPr>
        <p:spPr>
          <a:xfrm>
            <a:off x="1176960" y="5163235"/>
            <a:ext cx="7363837" cy="973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就是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2π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的量化数字值），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为相位累加器的字长， 为累加器时钟。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zh-CN" sz="2400" dirty="0">
                <a:latin typeface="微软雅黑" pitchFamily="34" charset="-122"/>
                <a:ea typeface="微软雅黑" pitchFamily="34" charset="-122"/>
              </a:rPr>
              <a:t>也被称作</a:t>
            </a:r>
            <a:r>
              <a:rPr lang="zh-CN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频率控制</a:t>
            </a:r>
            <a:r>
              <a:rPr lang="zh-CN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字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502753"/>
              </p:ext>
            </p:extLst>
          </p:nvPr>
        </p:nvGraphicFramePr>
        <p:xfrm>
          <a:off x="5454230" y="3784167"/>
          <a:ext cx="1627564" cy="1085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8" name="Equation" r:id="rId9" imgW="660113" imgH="431613" progId="Equation.DSMT4">
                  <p:embed/>
                </p:oleObj>
              </mc:Choice>
              <mc:Fallback>
                <p:oleObj name="Equation" r:id="rId9" imgW="660113" imgH="431613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4230" y="3784167"/>
                        <a:ext cx="1627564" cy="10850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684649"/>
              </p:ext>
            </p:extLst>
          </p:nvPr>
        </p:nvGraphicFramePr>
        <p:xfrm>
          <a:off x="2743710" y="3784167"/>
          <a:ext cx="1882775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9" name="Equation" r:id="rId11" imgW="672808" imgH="393529" progId="Equation.DSMT4">
                  <p:embed/>
                </p:oleObj>
              </mc:Choice>
              <mc:Fallback>
                <p:oleObj name="Equation" r:id="rId11" imgW="672808" imgH="393529" progId="Equation.DSMT4">
                  <p:embed/>
                  <p:pic>
                    <p:nvPicPr>
                      <p:cNvPr id="0" name="对象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710" y="3784167"/>
                        <a:ext cx="1882775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1020161" y="4012571"/>
            <a:ext cx="1723549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1347788">
              <a:lnSpc>
                <a:spcPct val="150000"/>
              </a:lnSpc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可以得到：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5580489"/>
              </p:ext>
            </p:extLst>
          </p:nvPr>
        </p:nvGraphicFramePr>
        <p:xfrm>
          <a:off x="835330" y="5611474"/>
          <a:ext cx="463550" cy="64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0" name="Equation" r:id="rId13" imgW="164880" imgH="228600" progId="Equation.DSMT4">
                  <p:embed/>
                </p:oleObj>
              </mc:Choice>
              <mc:Fallback>
                <p:oleObj name="Equation" r:id="rId13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35330" y="5611474"/>
                        <a:ext cx="463550" cy="641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右箭头 5"/>
          <p:cNvSpPr/>
          <p:nvPr/>
        </p:nvSpPr>
        <p:spPr>
          <a:xfrm>
            <a:off x="3110845" y="2171700"/>
            <a:ext cx="1008668" cy="307549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9580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3199" y="455527"/>
            <a:ext cx="7937599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347788">
              <a:lnSpc>
                <a:spcPct val="150000"/>
              </a:lnSpc>
            </a:pP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endParaRPr lang="en-US" altLang="zh-CN" sz="2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1347788"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 DDS</a:t>
            </a:r>
            <a:r>
              <a:rPr lang="zh-CN" altLang="en-US" sz="24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基本结构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800095" y="1748189"/>
            <a:ext cx="7740703" cy="1757011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603199" y="4129489"/>
            <a:ext cx="3820099" cy="1742501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4929369" y="4294742"/>
            <a:ext cx="3520569" cy="1665383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>
            <a:off x="4423298" y="2820318"/>
            <a:ext cx="2076654" cy="1474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2743200" y="2655065"/>
            <a:ext cx="0" cy="16635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74799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3199" y="455527"/>
            <a:ext cx="7937599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347788">
              <a:lnSpc>
                <a:spcPct val="150000"/>
              </a:lnSpc>
            </a:pP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zh-CN" altLang="zh-CN" sz="2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endParaRPr lang="en-US" altLang="zh-CN" sz="2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1347788"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 DDS</a:t>
            </a:r>
            <a:r>
              <a:rPr lang="zh-CN" altLang="en-US" sz="24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基本结构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785937" y="2252662"/>
            <a:ext cx="6215063" cy="391953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375424" y="1792123"/>
            <a:ext cx="3036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表</a:t>
            </a:r>
            <a:r>
              <a:rPr lang="en-US" altLang="zh-CN" dirty="0"/>
              <a:t>1.N=8</a:t>
            </a:r>
            <a:r>
              <a:rPr lang="zh-CN" altLang="zh-CN" dirty="0"/>
              <a:t>、</a:t>
            </a:r>
            <a:r>
              <a:rPr lang="en-US" altLang="zh-CN" dirty="0"/>
              <a:t>L=8</a:t>
            </a:r>
            <a:r>
              <a:rPr lang="zh-CN" altLang="zh-CN" dirty="0"/>
              <a:t>的</a:t>
            </a:r>
            <a:r>
              <a:rPr lang="en-US" altLang="zh-CN" dirty="0"/>
              <a:t>ROM</a:t>
            </a:r>
            <a:r>
              <a:rPr lang="zh-CN" altLang="zh-CN" dirty="0"/>
              <a:t>表结构</a:t>
            </a:r>
          </a:p>
        </p:txBody>
      </p:sp>
    </p:spTree>
    <p:extLst>
      <p:ext uri="{BB962C8B-B14F-4D97-AF65-F5344CB8AC3E}">
        <p14:creationId xmlns:p14="http://schemas.microsoft.com/office/powerpoint/2010/main" val="340233258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6178</TotalTime>
  <Words>666</Words>
  <Application>Microsoft Office PowerPoint</Application>
  <PresentationFormat>全屏显示(4:3)</PresentationFormat>
  <Paragraphs>80</Paragraphs>
  <Slides>20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2" baseType="lpstr">
      <vt:lpstr>流畅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保骏</dc:creator>
  <cp:lastModifiedBy>user</cp:lastModifiedBy>
  <cp:revision>562</cp:revision>
  <dcterms:modified xsi:type="dcterms:W3CDTF">2016-12-15T06:44:08Z</dcterms:modified>
</cp:coreProperties>
</file>