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jpg" ContentType="image/jpg"/>
  <Override PartName="/ppt/notesSlides/notesSlide1.xml" ContentType="application/vnd.openxmlformats-officedocument.presentationml.notesSlide+xml"/>
  <Override PartName="/ppt/media/image3.jpg" ContentType="image/jpg"/>
  <Override PartName="/ppt/media/image4.jpg" ContentType="image/jpg"/>
  <Override PartName="/ppt/media/image5.jpg" ContentType="image/jpg"/>
  <Override PartName="/ppt/media/image6.jpg" ContentType="image/jpg"/>
  <Override PartName="/ppt/notesSlides/notesSlide2.xml" ContentType="application/vnd.openxmlformats-officedocument.presentationml.notesSlide+xml"/>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ppt/media/image30.jpg" ContentType="image/jpg"/>
  <Override PartName="/ppt/media/image31.jpg" ContentType="image/jpg"/>
  <Override PartName="/ppt/media/image32.jpg" ContentType="image/jpg"/>
  <Override PartName="/ppt/media/image33.jpg" ContentType="image/jpg"/>
  <Override PartName="/ppt/media/image34.jpg" ContentType="image/jpg"/>
  <Override PartName="/ppt/media/image35.jpg" ContentType="image/jpg"/>
  <Override PartName="/ppt/media/image36.jpg" ContentType="image/jpg"/>
  <Override PartName="/ppt/media/image37.jpg" ContentType="image/jpg"/>
  <Override PartName="/ppt/media/image38.jpg" ContentType="image/jpg"/>
  <Override PartName="/ppt/media/image39.jpg" ContentType="image/jpg"/>
  <Override PartName="/ppt/media/image40.jpg" ContentType="image/jpg"/>
  <Override PartName="/ppt/media/image41.jpg" ContentType="image/jpg"/>
  <Override PartName="/ppt/media/image42.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98" r:id="rId3"/>
    <p:sldId id="257" r:id="rId4"/>
    <p:sldId id="299" r:id="rId5"/>
    <p:sldId id="300" r:id="rId6"/>
    <p:sldId id="258" r:id="rId7"/>
    <p:sldId id="301" r:id="rId8"/>
    <p:sldId id="259" r:id="rId9"/>
    <p:sldId id="302" r:id="rId10"/>
    <p:sldId id="260" r:id="rId11"/>
    <p:sldId id="303" r:id="rId12"/>
    <p:sldId id="261" r:id="rId13"/>
    <p:sldId id="262" r:id="rId14"/>
    <p:sldId id="263" r:id="rId15"/>
    <p:sldId id="264" r:id="rId16"/>
    <p:sldId id="265" r:id="rId17"/>
    <p:sldId id="266" r:id="rId18"/>
    <p:sldId id="267" r:id="rId19"/>
    <p:sldId id="268" r:id="rId20"/>
    <p:sldId id="269" r:id="rId21"/>
    <p:sldId id="304" r:id="rId22"/>
    <p:sldId id="270" r:id="rId23"/>
    <p:sldId id="271" r:id="rId24"/>
    <p:sldId id="272" r:id="rId25"/>
    <p:sldId id="305" r:id="rId26"/>
    <p:sldId id="274" r:id="rId27"/>
    <p:sldId id="275" r:id="rId28"/>
    <p:sldId id="306" r:id="rId29"/>
    <p:sldId id="276" r:id="rId30"/>
    <p:sldId id="307" r:id="rId31"/>
    <p:sldId id="277" r:id="rId32"/>
    <p:sldId id="308" r:id="rId33"/>
    <p:sldId id="278" r:id="rId34"/>
    <p:sldId id="309" r:id="rId35"/>
    <p:sldId id="279" r:id="rId36"/>
    <p:sldId id="310" r:id="rId37"/>
    <p:sldId id="280" r:id="rId38"/>
    <p:sldId id="311" r:id="rId39"/>
    <p:sldId id="281" r:id="rId40"/>
    <p:sldId id="312" r:id="rId41"/>
    <p:sldId id="282" r:id="rId42"/>
    <p:sldId id="283" r:id="rId43"/>
    <p:sldId id="284" r:id="rId44"/>
    <p:sldId id="285" r:id="rId45"/>
    <p:sldId id="313" r:id="rId46"/>
    <p:sldId id="286" r:id="rId47"/>
    <p:sldId id="287" r:id="rId48"/>
    <p:sldId id="316" r:id="rId49"/>
    <p:sldId id="314" r:id="rId50"/>
    <p:sldId id="288" r:id="rId51"/>
    <p:sldId id="315" r:id="rId52"/>
    <p:sldId id="317" r:id="rId53"/>
    <p:sldId id="289" r:id="rId54"/>
    <p:sldId id="318" r:id="rId55"/>
    <p:sldId id="319" r:id="rId56"/>
    <p:sldId id="320" r:id="rId57"/>
    <p:sldId id="290" r:id="rId58"/>
    <p:sldId id="321" r:id="rId59"/>
    <p:sldId id="291" r:id="rId60"/>
    <p:sldId id="322" r:id="rId61"/>
    <p:sldId id="293" r:id="rId62"/>
    <p:sldId id="323" r:id="rId63"/>
    <p:sldId id="294" r:id="rId64"/>
    <p:sldId id="324" r:id="rId65"/>
    <p:sldId id="295" r:id="rId66"/>
    <p:sldId id="325" r:id="rId67"/>
    <p:sldId id="296" r:id="rId68"/>
    <p:sldId id="326" r:id="rId69"/>
    <p:sldId id="297" r:id="rId70"/>
  </p:sldIdLst>
  <p:sldSz cx="19010313" cy="10693400"/>
  <p:notesSz cx="7556500" cy="10693400"/>
  <p:defaultTextStyle>
    <a:defPPr>
      <a:defRPr lang="zh-CN"/>
    </a:defPPr>
    <a:lvl1pPr marL="0" algn="l" defTabSz="914288" rtl="0" eaLnBrk="1" latinLnBrk="0" hangingPunct="1">
      <a:defRPr sz="1799" kern="1200">
        <a:solidFill>
          <a:schemeClr val="tx1"/>
        </a:solidFill>
        <a:latin typeface="+mn-lt"/>
        <a:ea typeface="+mn-ea"/>
        <a:cs typeface="+mn-cs"/>
      </a:defRPr>
    </a:lvl1pPr>
    <a:lvl2pPr marL="457145" algn="l" defTabSz="914288" rtl="0" eaLnBrk="1" latinLnBrk="0" hangingPunct="1">
      <a:defRPr sz="1799" kern="1200">
        <a:solidFill>
          <a:schemeClr val="tx1"/>
        </a:solidFill>
        <a:latin typeface="+mn-lt"/>
        <a:ea typeface="+mn-ea"/>
        <a:cs typeface="+mn-cs"/>
      </a:defRPr>
    </a:lvl2pPr>
    <a:lvl3pPr marL="914288" algn="l" defTabSz="914288" rtl="0" eaLnBrk="1" latinLnBrk="0" hangingPunct="1">
      <a:defRPr sz="1799" kern="1200">
        <a:solidFill>
          <a:schemeClr val="tx1"/>
        </a:solidFill>
        <a:latin typeface="+mn-lt"/>
        <a:ea typeface="+mn-ea"/>
        <a:cs typeface="+mn-cs"/>
      </a:defRPr>
    </a:lvl3pPr>
    <a:lvl4pPr marL="1371433" algn="l" defTabSz="914288" rtl="0" eaLnBrk="1" latinLnBrk="0" hangingPunct="1">
      <a:defRPr sz="1799" kern="1200">
        <a:solidFill>
          <a:schemeClr val="tx1"/>
        </a:solidFill>
        <a:latin typeface="+mn-lt"/>
        <a:ea typeface="+mn-ea"/>
        <a:cs typeface="+mn-cs"/>
      </a:defRPr>
    </a:lvl4pPr>
    <a:lvl5pPr marL="1828576" algn="l" defTabSz="914288" rtl="0" eaLnBrk="1" latinLnBrk="0" hangingPunct="1">
      <a:defRPr sz="1799" kern="1200">
        <a:solidFill>
          <a:schemeClr val="tx1"/>
        </a:solidFill>
        <a:latin typeface="+mn-lt"/>
        <a:ea typeface="+mn-ea"/>
        <a:cs typeface="+mn-cs"/>
      </a:defRPr>
    </a:lvl5pPr>
    <a:lvl6pPr marL="2285721" algn="l" defTabSz="914288" rtl="0" eaLnBrk="1" latinLnBrk="0" hangingPunct="1">
      <a:defRPr sz="1799" kern="1200">
        <a:solidFill>
          <a:schemeClr val="tx1"/>
        </a:solidFill>
        <a:latin typeface="+mn-lt"/>
        <a:ea typeface="+mn-ea"/>
        <a:cs typeface="+mn-cs"/>
      </a:defRPr>
    </a:lvl6pPr>
    <a:lvl7pPr marL="2742864" algn="l" defTabSz="914288" rtl="0" eaLnBrk="1" latinLnBrk="0" hangingPunct="1">
      <a:defRPr sz="1799" kern="1200">
        <a:solidFill>
          <a:schemeClr val="tx1"/>
        </a:solidFill>
        <a:latin typeface="+mn-lt"/>
        <a:ea typeface="+mn-ea"/>
        <a:cs typeface="+mn-cs"/>
      </a:defRPr>
    </a:lvl7pPr>
    <a:lvl8pPr marL="3200009" algn="l" defTabSz="914288" rtl="0" eaLnBrk="1" latinLnBrk="0" hangingPunct="1">
      <a:defRPr sz="1799" kern="1200">
        <a:solidFill>
          <a:schemeClr val="tx1"/>
        </a:solidFill>
        <a:latin typeface="+mn-lt"/>
        <a:ea typeface="+mn-ea"/>
        <a:cs typeface="+mn-cs"/>
      </a:defRPr>
    </a:lvl8pPr>
    <a:lvl9pPr marL="3657152" algn="l" defTabSz="914288" rtl="0" eaLnBrk="1" latinLnBrk="0" hangingPunct="1">
      <a:defRPr sz="1799"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97A5D86-2204-4632-B604-13ACC70AA665}">
          <p14:sldIdLst>
            <p14:sldId id="256"/>
            <p14:sldId id="298"/>
            <p14:sldId id="257"/>
            <p14:sldId id="299"/>
            <p14:sldId id="300"/>
            <p14:sldId id="258"/>
            <p14:sldId id="301"/>
            <p14:sldId id="259"/>
            <p14:sldId id="302"/>
            <p14:sldId id="260"/>
            <p14:sldId id="303"/>
            <p14:sldId id="261"/>
            <p14:sldId id="262"/>
            <p14:sldId id="263"/>
            <p14:sldId id="264"/>
            <p14:sldId id="265"/>
            <p14:sldId id="266"/>
            <p14:sldId id="267"/>
            <p14:sldId id="268"/>
            <p14:sldId id="269"/>
            <p14:sldId id="304"/>
            <p14:sldId id="270"/>
            <p14:sldId id="271"/>
            <p14:sldId id="272"/>
          </p14:sldIdLst>
        </p14:section>
        <p14:section name="基本设置与运行" id="{CAF1D9EE-372C-41F5-B100-0B05D4B60169}">
          <p14:sldIdLst>
            <p14:sldId id="305"/>
            <p14:sldId id="274"/>
            <p14:sldId id="275"/>
            <p14:sldId id="306"/>
            <p14:sldId id="276"/>
            <p14:sldId id="307"/>
            <p14:sldId id="277"/>
            <p14:sldId id="308"/>
            <p14:sldId id="278"/>
            <p14:sldId id="309"/>
            <p14:sldId id="279"/>
            <p14:sldId id="310"/>
            <p14:sldId id="280"/>
            <p14:sldId id="311"/>
            <p14:sldId id="281"/>
            <p14:sldId id="312"/>
            <p14:sldId id="282"/>
          </p14:sldIdLst>
        </p14:section>
        <p14:section name="教程三--快捷键" id="{0E7D235E-CDE1-4733-B4AB-4C1B1BB75C33}">
          <p14:sldIdLst>
            <p14:sldId id="283"/>
            <p14:sldId id="284"/>
            <p14:sldId id="285"/>
            <p14:sldId id="313"/>
            <p14:sldId id="286"/>
          </p14:sldIdLst>
        </p14:section>
        <p14:section name="教程四--Gradle 基础" id="{CE53D931-CA4E-46F3-9A72-B7A9345B7629}">
          <p14:sldIdLst>
            <p14:sldId id="287"/>
            <p14:sldId id="316"/>
            <p14:sldId id="314"/>
            <p14:sldId id="288"/>
            <p14:sldId id="315"/>
            <p14:sldId id="317"/>
            <p14:sldId id="289"/>
            <p14:sldId id="318"/>
            <p14:sldId id="319"/>
            <p14:sldId id="320"/>
            <p14:sldId id="290"/>
            <p14:sldId id="321"/>
            <p14:sldId id="291"/>
          </p14:sldIdLst>
        </p14:section>
        <p14:section name="Gradle 命令详解与导入第三 方包" id="{B1C33824-CE9F-4AEB-973B-9407A5F0D75C}">
          <p14:sldIdLst>
            <p14:sldId id="322"/>
            <p14:sldId id="293"/>
            <p14:sldId id="323"/>
            <p14:sldId id="294"/>
            <p14:sldId id="324"/>
            <p14:sldId id="295"/>
            <p14:sldId id="325"/>
            <p14:sldId id="296"/>
            <p14:sldId id="326"/>
            <p14:sldId id="297"/>
          </p14:sldIdLst>
        </p14:section>
      </p14:sectionLst>
    </p:ext>
    <p:ext uri="{EFAFB233-063F-42B5-8137-9DF3F51BA10A}">
      <p15:sldGuideLst xmlns:p15="http://schemas.microsoft.com/office/powerpoint/2012/main">
        <p15:guide id="1" orient="horz" pos="2880" userDrawn="1">
          <p15:clr>
            <a:srgbClr val="A4A3A4"/>
          </p15:clr>
        </p15:guide>
        <p15:guide id="2" pos="54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9889" autoAdjust="0"/>
  </p:normalViewPr>
  <p:slideViewPr>
    <p:cSldViewPr>
      <p:cViewPr varScale="1">
        <p:scale>
          <a:sx n="18" d="100"/>
          <a:sy n="18" d="100"/>
        </p:scale>
        <p:origin x="2334" y="48"/>
      </p:cViewPr>
      <p:guideLst>
        <p:guide orient="horz" pos="2880"/>
        <p:guide pos="54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03175720-A5CF-42BC-915A-3C474DDC55E6}" type="datetimeFigureOut">
              <a:rPr lang="zh-CN" altLang="en-US" smtClean="0"/>
              <a:t>2018/8/31</a:t>
            </a:fld>
            <a:endParaRPr lang="zh-CN" altLang="en-US"/>
          </a:p>
        </p:txBody>
      </p:sp>
      <p:sp>
        <p:nvSpPr>
          <p:cNvPr id="4" name="幻灯片图像占位符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BB3FB35-694B-4A00-A358-DBA4E64D20B6}" type="slidenum">
              <a:rPr lang="zh-CN" altLang="en-US" smtClean="0"/>
              <a:t>‹#›</a:t>
            </a:fld>
            <a:endParaRPr lang="zh-CN" altLang="en-US"/>
          </a:p>
        </p:txBody>
      </p:sp>
    </p:spTree>
    <p:extLst>
      <p:ext uri="{BB962C8B-B14F-4D97-AF65-F5344CB8AC3E}">
        <p14:creationId xmlns:p14="http://schemas.microsoft.com/office/powerpoint/2010/main" val="1557604850"/>
      </p:ext>
    </p:extLst>
  </p:cSld>
  <p:clrMap bg1="lt1" tx1="dk1" bg2="lt2" tx2="dk2" accent1="accent1" accent2="accent2" accent3="accent3" accent4="accent4" accent5="accent5" accent6="accent6" hlink="hlink" folHlink="folHlink"/>
  <p:notesStyle>
    <a:lvl1pPr marL="0" algn="l" defTabSz="914288" rtl="0" eaLnBrk="1" latinLnBrk="0" hangingPunct="1">
      <a:defRPr sz="1200" kern="1200">
        <a:solidFill>
          <a:schemeClr val="tx1"/>
        </a:solidFill>
        <a:latin typeface="+mn-lt"/>
        <a:ea typeface="+mn-ea"/>
        <a:cs typeface="+mn-cs"/>
      </a:defRPr>
    </a:lvl1pPr>
    <a:lvl2pPr marL="457145" algn="l" defTabSz="914288" rtl="0" eaLnBrk="1" latinLnBrk="0" hangingPunct="1">
      <a:defRPr sz="1200" kern="1200">
        <a:solidFill>
          <a:schemeClr val="tx1"/>
        </a:solidFill>
        <a:latin typeface="+mn-lt"/>
        <a:ea typeface="+mn-ea"/>
        <a:cs typeface="+mn-cs"/>
      </a:defRPr>
    </a:lvl2pPr>
    <a:lvl3pPr marL="914288" algn="l" defTabSz="914288" rtl="0" eaLnBrk="1" latinLnBrk="0" hangingPunct="1">
      <a:defRPr sz="1200" kern="1200">
        <a:solidFill>
          <a:schemeClr val="tx1"/>
        </a:solidFill>
        <a:latin typeface="+mn-lt"/>
        <a:ea typeface="+mn-ea"/>
        <a:cs typeface="+mn-cs"/>
      </a:defRPr>
    </a:lvl3pPr>
    <a:lvl4pPr marL="1371433" algn="l" defTabSz="914288" rtl="0" eaLnBrk="1" latinLnBrk="0" hangingPunct="1">
      <a:defRPr sz="1200" kern="1200">
        <a:solidFill>
          <a:schemeClr val="tx1"/>
        </a:solidFill>
        <a:latin typeface="+mn-lt"/>
        <a:ea typeface="+mn-ea"/>
        <a:cs typeface="+mn-cs"/>
      </a:defRPr>
    </a:lvl4pPr>
    <a:lvl5pPr marL="1828576" algn="l" defTabSz="914288" rtl="0" eaLnBrk="1" latinLnBrk="0" hangingPunct="1">
      <a:defRPr sz="1200" kern="1200">
        <a:solidFill>
          <a:schemeClr val="tx1"/>
        </a:solidFill>
        <a:latin typeface="+mn-lt"/>
        <a:ea typeface="+mn-ea"/>
        <a:cs typeface="+mn-cs"/>
      </a:defRPr>
    </a:lvl5pPr>
    <a:lvl6pPr marL="2285721" algn="l" defTabSz="914288" rtl="0" eaLnBrk="1" latinLnBrk="0" hangingPunct="1">
      <a:defRPr sz="1200" kern="1200">
        <a:solidFill>
          <a:schemeClr val="tx1"/>
        </a:solidFill>
        <a:latin typeface="+mn-lt"/>
        <a:ea typeface="+mn-ea"/>
        <a:cs typeface="+mn-cs"/>
      </a:defRPr>
    </a:lvl6pPr>
    <a:lvl7pPr marL="2742864" algn="l" defTabSz="914288" rtl="0" eaLnBrk="1" latinLnBrk="0" hangingPunct="1">
      <a:defRPr sz="1200" kern="1200">
        <a:solidFill>
          <a:schemeClr val="tx1"/>
        </a:solidFill>
        <a:latin typeface="+mn-lt"/>
        <a:ea typeface="+mn-ea"/>
        <a:cs typeface="+mn-cs"/>
      </a:defRPr>
    </a:lvl7pPr>
    <a:lvl8pPr marL="3200009" algn="l" defTabSz="914288" rtl="0" eaLnBrk="1" latinLnBrk="0" hangingPunct="1">
      <a:defRPr sz="1200" kern="1200">
        <a:solidFill>
          <a:schemeClr val="tx1"/>
        </a:solidFill>
        <a:latin typeface="+mn-lt"/>
        <a:ea typeface="+mn-ea"/>
        <a:cs typeface="+mn-cs"/>
      </a:defRPr>
    </a:lvl8pPr>
    <a:lvl9pPr marL="3657152" algn="l" defTabSz="91428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tvpn.com/?r=a9b90a505050781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1951" marR="12780">
              <a:lnSpc>
                <a:spcPct val="131000"/>
              </a:lnSpc>
              <a:spcBef>
                <a:spcPts val="252"/>
              </a:spcBef>
            </a:pPr>
            <a:r>
              <a:rPr lang="zh-CN" altLang="en-US" sz="1200" dirty="0">
                <a:solidFill>
                  <a:srgbClr val="333333"/>
                </a:solidFill>
                <a:latin typeface="宋体"/>
                <a:cs typeface="宋体"/>
              </a:rPr>
              <a:t>所以这点投入是值得的，这里推荐大家直接购买</a:t>
            </a:r>
            <a:r>
              <a:rPr lang="zh-CN" altLang="en-US" sz="1200" spc="-818" dirty="0">
                <a:solidFill>
                  <a:srgbClr val="333333"/>
                </a:solidFill>
                <a:latin typeface="宋体"/>
                <a:cs typeface="宋体"/>
              </a:rPr>
              <a:t> </a:t>
            </a:r>
            <a:r>
              <a:rPr lang="en-US" altLang="zh-CN" sz="1200" spc="314" dirty="0">
                <a:solidFill>
                  <a:srgbClr val="333333"/>
                </a:solidFill>
                <a:latin typeface="宋体"/>
                <a:cs typeface="宋体"/>
              </a:rPr>
              <a:t>VPN</a:t>
            </a:r>
            <a:r>
              <a:rPr lang="zh-CN" altLang="en-US" sz="1200" spc="-818" dirty="0">
                <a:solidFill>
                  <a:srgbClr val="333333"/>
                </a:solidFill>
                <a:latin typeface="宋体"/>
                <a:cs typeface="宋体"/>
              </a:rPr>
              <a:t> </a:t>
            </a:r>
            <a:r>
              <a:rPr lang="zh-CN" altLang="en-US" sz="1200" dirty="0">
                <a:solidFill>
                  <a:srgbClr val="333333"/>
                </a:solidFill>
                <a:latin typeface="宋体"/>
                <a:cs typeface="宋体"/>
              </a:rPr>
              <a:t>吧，因为我曾经折腾了</a:t>
            </a:r>
            <a:endParaRPr lang="zh-CN" altLang="en-US" sz="1200" dirty="0">
              <a:latin typeface="宋体"/>
              <a:cs typeface="宋体"/>
            </a:endParaRPr>
          </a:p>
          <a:p>
            <a:pPr marL="31951" marR="412164">
              <a:lnSpc>
                <a:spcPct val="121800"/>
              </a:lnSpc>
              <a:spcBef>
                <a:spcPts val="289"/>
              </a:spcBef>
            </a:pPr>
            <a:r>
              <a:rPr lang="zh-CN" altLang="en-US" sz="1200" dirty="0">
                <a:solidFill>
                  <a:srgbClr val="333333"/>
                </a:solidFill>
                <a:latin typeface="宋体"/>
                <a:cs typeface="宋体"/>
              </a:rPr>
              <a:t>很多翻墙的玩意，要么不稳定，要么速度慢，后来想通了，凡是花点钱能解决的问题都不是问题，这里 推荐</a:t>
            </a:r>
            <a:r>
              <a:rPr lang="zh-CN" altLang="en-US" sz="1400" dirty="0">
                <a:solidFill>
                  <a:srgbClr val="008D58"/>
                </a:solidFill>
                <a:latin typeface="宋体"/>
                <a:cs typeface="宋体"/>
                <a:hlinkClick r:id="rId3"/>
              </a:rPr>
              <a:t>云梯</a:t>
            </a:r>
            <a:r>
              <a:rPr lang="zh-CN" altLang="en-US" sz="1400" spc="-1120" dirty="0">
                <a:solidFill>
                  <a:srgbClr val="008D58"/>
                </a:solidFill>
                <a:latin typeface="宋体"/>
                <a:cs typeface="宋体"/>
                <a:hlinkClick r:id="rId3"/>
              </a:rPr>
              <a:t> </a:t>
            </a:r>
            <a:r>
              <a:rPr lang="en-US" altLang="zh-CN" sz="1200" spc="-13" dirty="0">
                <a:solidFill>
                  <a:srgbClr val="008D58"/>
                </a:solidFill>
                <a:latin typeface="Times New Roman"/>
                <a:cs typeface="Times New Roman"/>
                <a:hlinkClick r:id="rId3"/>
              </a:rPr>
              <a:t>VPN</a:t>
            </a:r>
            <a:r>
              <a:rPr lang="zh-CN" altLang="en-US" sz="1200" spc="-13" dirty="0">
                <a:solidFill>
                  <a:srgbClr val="333333"/>
                </a:solidFill>
                <a:latin typeface="宋体"/>
                <a:cs typeface="宋体"/>
              </a:rPr>
              <a:t>，</a:t>
            </a:r>
            <a:r>
              <a:rPr lang="zh-CN" altLang="en-US" sz="1200" dirty="0">
                <a:solidFill>
                  <a:srgbClr val="333333"/>
                </a:solidFill>
                <a:latin typeface="宋体"/>
                <a:cs typeface="宋体"/>
              </a:rPr>
              <a:t>价格算是很便宜的了，别再问我速度、稳定性如何，我已经使用并续费快两年了。（通 过这个链接购买的，你的账户可以优惠</a:t>
            </a:r>
            <a:r>
              <a:rPr lang="zh-CN" altLang="en-US" sz="1200" spc="-805" dirty="0">
                <a:solidFill>
                  <a:srgbClr val="333333"/>
                </a:solidFill>
                <a:latin typeface="宋体"/>
                <a:cs typeface="宋体"/>
              </a:rPr>
              <a:t> </a:t>
            </a:r>
            <a:r>
              <a:rPr lang="en-US" altLang="zh-CN" sz="1200" spc="101" dirty="0">
                <a:solidFill>
                  <a:srgbClr val="333333"/>
                </a:solidFill>
                <a:latin typeface="宋体"/>
                <a:cs typeface="宋体"/>
              </a:rPr>
              <a:t>10</a:t>
            </a:r>
            <a:r>
              <a:rPr lang="zh-CN" altLang="en-US" sz="1200" spc="-780" dirty="0">
                <a:solidFill>
                  <a:srgbClr val="333333"/>
                </a:solidFill>
                <a:latin typeface="宋体"/>
                <a:cs typeface="宋体"/>
              </a:rPr>
              <a:t> </a:t>
            </a:r>
            <a:r>
              <a:rPr lang="zh-CN" altLang="en-US" sz="1200" dirty="0">
                <a:solidFill>
                  <a:srgbClr val="333333"/>
                </a:solidFill>
                <a:latin typeface="宋体"/>
                <a:cs typeface="宋体"/>
              </a:rPr>
              <a:t>元）</a:t>
            </a:r>
            <a:endParaRPr lang="zh-CN" altLang="en-US" sz="1200" dirty="0">
              <a:latin typeface="宋体"/>
              <a:cs typeface="宋体"/>
            </a:endParaRPr>
          </a:p>
          <a:p>
            <a:endParaRPr lang="zh-CN" altLang="en-US" dirty="0"/>
          </a:p>
        </p:txBody>
      </p:sp>
      <p:sp>
        <p:nvSpPr>
          <p:cNvPr id="4" name="灯片编号占位符 3"/>
          <p:cNvSpPr>
            <a:spLocks noGrp="1"/>
          </p:cNvSpPr>
          <p:nvPr>
            <p:ph type="sldNum" sz="quarter" idx="10"/>
          </p:nvPr>
        </p:nvSpPr>
        <p:spPr/>
        <p:txBody>
          <a:bodyPr/>
          <a:lstStyle/>
          <a:p>
            <a:fld id="{DBB3FB35-694B-4A00-A358-DBA4E64D20B6}" type="slidenum">
              <a:rPr lang="zh-CN" altLang="en-US" smtClean="0"/>
              <a:t>7</a:t>
            </a:fld>
            <a:endParaRPr lang="zh-CN" altLang="en-US"/>
          </a:p>
        </p:txBody>
      </p:sp>
    </p:spTree>
    <p:extLst>
      <p:ext uri="{BB962C8B-B14F-4D97-AF65-F5344CB8AC3E}">
        <p14:creationId xmlns:p14="http://schemas.microsoft.com/office/powerpoint/2010/main" val="2712068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PS: </a:t>
            </a:r>
            <a:r>
              <a:rPr lang="zh-CN" altLang="en-US" dirty="0"/>
              <a:t>这个选择并下载 </a:t>
            </a:r>
            <a:r>
              <a:rPr lang="en-US" altLang="zh-CN" dirty="0"/>
              <a:t>2.25G </a:t>
            </a:r>
            <a:r>
              <a:rPr lang="zh-CN" altLang="en-US" dirty="0"/>
              <a:t>的组件是 </a:t>
            </a:r>
            <a:r>
              <a:rPr lang="en-US" altLang="zh-CN" dirty="0"/>
              <a:t>studio </a:t>
            </a:r>
            <a:r>
              <a:rPr lang="zh-CN" altLang="en-US" dirty="0"/>
              <a:t>的一个 </a:t>
            </a:r>
            <a:r>
              <a:rPr lang="en-US" altLang="zh-CN" dirty="0"/>
              <a:t>bug</a:t>
            </a:r>
            <a:r>
              <a:rPr lang="zh-CN" altLang="en-US" dirty="0"/>
              <a:t>，评论里有人提醒，感谢这位同学。如果网速不 行想跳过这步的可以在 </a:t>
            </a:r>
            <a:r>
              <a:rPr lang="en-US" altLang="zh-CN" dirty="0"/>
              <a:t>bin </a:t>
            </a:r>
            <a:r>
              <a:rPr lang="zh-CN" altLang="en-US" dirty="0"/>
              <a:t>目录的 </a:t>
            </a:r>
            <a:r>
              <a:rPr lang="en-US" altLang="zh-CN" dirty="0" err="1"/>
              <a:t>idea.properties</a:t>
            </a:r>
            <a:r>
              <a:rPr lang="en-US" altLang="zh-CN" dirty="0"/>
              <a:t> </a:t>
            </a:r>
            <a:r>
              <a:rPr lang="zh-CN" altLang="en-US" dirty="0"/>
              <a:t>增加一行：</a:t>
            </a:r>
            <a:r>
              <a:rPr lang="en-US" altLang="zh-CN" dirty="0" err="1"/>
              <a:t>disable.android.first.run</a:t>
            </a:r>
            <a:r>
              <a:rPr lang="en-US" altLang="zh-CN" dirty="0"/>
              <a:t>=true </a:t>
            </a:r>
            <a:r>
              <a:rPr lang="zh-CN" altLang="en-US" dirty="0"/>
              <a:t>就行了，  </a:t>
            </a:r>
            <a:r>
              <a:rPr lang="en-US" altLang="zh-CN" dirty="0"/>
              <a:t>mac </a:t>
            </a:r>
            <a:r>
              <a:rPr lang="zh-CN" altLang="en-US" dirty="0"/>
              <a:t>平台的右键安装包</a:t>
            </a:r>
            <a:r>
              <a:rPr lang="en-US" altLang="zh-CN" dirty="0"/>
              <a:t>-&gt;Show Package Contents </a:t>
            </a:r>
            <a:r>
              <a:rPr lang="zh-CN" altLang="en-US" dirty="0"/>
              <a:t>就找到 </a:t>
            </a:r>
            <a:r>
              <a:rPr lang="en-US" altLang="zh-CN" dirty="0"/>
              <a:t>bin </a:t>
            </a:r>
            <a:r>
              <a:rPr lang="zh-CN" altLang="en-US" dirty="0"/>
              <a:t>目录了。）</a:t>
            </a:r>
          </a:p>
          <a:p>
            <a:endParaRPr lang="zh-CN" altLang="en-US" dirty="0"/>
          </a:p>
        </p:txBody>
      </p:sp>
      <p:sp>
        <p:nvSpPr>
          <p:cNvPr id="4" name="灯片编号占位符 3"/>
          <p:cNvSpPr>
            <a:spLocks noGrp="1"/>
          </p:cNvSpPr>
          <p:nvPr>
            <p:ph type="sldNum" sz="quarter" idx="10"/>
          </p:nvPr>
        </p:nvSpPr>
        <p:spPr/>
        <p:txBody>
          <a:bodyPr/>
          <a:lstStyle/>
          <a:p>
            <a:fld id="{DBB3FB35-694B-4A00-A358-DBA4E64D20B6}" type="slidenum">
              <a:rPr lang="zh-CN" altLang="en-US" smtClean="0"/>
              <a:t>12</a:t>
            </a:fld>
            <a:endParaRPr lang="zh-CN" altLang="en-US"/>
          </a:p>
        </p:txBody>
      </p:sp>
    </p:spTree>
    <p:extLst>
      <p:ext uri="{BB962C8B-B14F-4D97-AF65-F5344CB8AC3E}">
        <p14:creationId xmlns:p14="http://schemas.microsoft.com/office/powerpoint/2010/main" val="164031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25776" y="3314955"/>
            <a:ext cx="16158766"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851547" y="5988308"/>
            <a:ext cx="1330721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950516" y="2459486"/>
            <a:ext cx="826948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790313" y="2459486"/>
            <a:ext cx="826948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43000"/>
            <a:lum/>
          </a:blip>
          <a:srcRect/>
          <a:stretch>
            <a:fillRect t="-16000" b="-16000"/>
          </a:stretch>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0516" y="427740"/>
            <a:ext cx="17109282"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50516" y="2459486"/>
            <a:ext cx="1710928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463507" y="9944865"/>
            <a:ext cx="6083300" cy="276871"/>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50519" y="9944865"/>
            <a:ext cx="4372372" cy="276871"/>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8/31/2018</a:t>
            </a:fld>
            <a:endParaRPr lang="en-US"/>
          </a:p>
        </p:txBody>
      </p:sp>
      <p:sp>
        <p:nvSpPr>
          <p:cNvPr id="6" name="Holder 6"/>
          <p:cNvSpPr>
            <a:spLocks noGrp="1"/>
          </p:cNvSpPr>
          <p:nvPr>
            <p:ph type="sldNum" sz="quarter" idx="7"/>
          </p:nvPr>
        </p:nvSpPr>
        <p:spPr>
          <a:xfrm>
            <a:off x="13687429" y="9944865"/>
            <a:ext cx="4372372" cy="276871"/>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1150224">
        <a:defRPr>
          <a:latin typeface="+mn-lt"/>
          <a:ea typeface="+mn-ea"/>
          <a:cs typeface="+mn-cs"/>
        </a:defRPr>
      </a:lvl2pPr>
      <a:lvl3pPr marL="2300448">
        <a:defRPr>
          <a:latin typeface="+mn-lt"/>
          <a:ea typeface="+mn-ea"/>
          <a:cs typeface="+mn-cs"/>
        </a:defRPr>
      </a:lvl3pPr>
      <a:lvl4pPr marL="3450671">
        <a:defRPr>
          <a:latin typeface="+mn-lt"/>
          <a:ea typeface="+mn-ea"/>
          <a:cs typeface="+mn-cs"/>
        </a:defRPr>
      </a:lvl4pPr>
      <a:lvl5pPr marL="4600895">
        <a:defRPr>
          <a:latin typeface="+mn-lt"/>
          <a:ea typeface="+mn-ea"/>
          <a:cs typeface="+mn-cs"/>
        </a:defRPr>
      </a:lvl5pPr>
      <a:lvl6pPr marL="5751119">
        <a:defRPr>
          <a:latin typeface="+mn-lt"/>
          <a:ea typeface="+mn-ea"/>
          <a:cs typeface="+mn-cs"/>
        </a:defRPr>
      </a:lvl6pPr>
      <a:lvl7pPr marL="6901343">
        <a:defRPr>
          <a:latin typeface="+mn-lt"/>
          <a:ea typeface="+mn-ea"/>
          <a:cs typeface="+mn-cs"/>
        </a:defRPr>
      </a:lvl7pPr>
      <a:lvl8pPr marL="8051566">
        <a:defRPr>
          <a:latin typeface="+mn-lt"/>
          <a:ea typeface="+mn-ea"/>
          <a:cs typeface="+mn-cs"/>
        </a:defRPr>
      </a:lvl8pPr>
      <a:lvl9pPr marL="9201790">
        <a:defRPr>
          <a:latin typeface="+mn-lt"/>
          <a:ea typeface="+mn-ea"/>
          <a:cs typeface="+mn-cs"/>
        </a:defRPr>
      </a:lvl9pPr>
    </p:bodyStyle>
    <p:otherStyle>
      <a:lvl1pPr marL="0">
        <a:defRPr>
          <a:latin typeface="+mn-lt"/>
          <a:ea typeface="+mn-ea"/>
          <a:cs typeface="+mn-cs"/>
        </a:defRPr>
      </a:lvl1pPr>
      <a:lvl2pPr marL="1150224">
        <a:defRPr>
          <a:latin typeface="+mn-lt"/>
          <a:ea typeface="+mn-ea"/>
          <a:cs typeface="+mn-cs"/>
        </a:defRPr>
      </a:lvl2pPr>
      <a:lvl3pPr marL="2300448">
        <a:defRPr>
          <a:latin typeface="+mn-lt"/>
          <a:ea typeface="+mn-ea"/>
          <a:cs typeface="+mn-cs"/>
        </a:defRPr>
      </a:lvl3pPr>
      <a:lvl4pPr marL="3450671">
        <a:defRPr>
          <a:latin typeface="+mn-lt"/>
          <a:ea typeface="+mn-ea"/>
          <a:cs typeface="+mn-cs"/>
        </a:defRPr>
      </a:lvl4pPr>
      <a:lvl5pPr marL="4600895">
        <a:defRPr>
          <a:latin typeface="+mn-lt"/>
          <a:ea typeface="+mn-ea"/>
          <a:cs typeface="+mn-cs"/>
        </a:defRPr>
      </a:lvl5pPr>
      <a:lvl6pPr marL="5751119">
        <a:defRPr>
          <a:latin typeface="+mn-lt"/>
          <a:ea typeface="+mn-ea"/>
          <a:cs typeface="+mn-cs"/>
        </a:defRPr>
      </a:lvl6pPr>
      <a:lvl7pPr marL="6901343">
        <a:defRPr>
          <a:latin typeface="+mn-lt"/>
          <a:ea typeface="+mn-ea"/>
          <a:cs typeface="+mn-cs"/>
        </a:defRPr>
      </a:lvl7pPr>
      <a:lvl8pPr marL="8051566">
        <a:defRPr>
          <a:latin typeface="+mn-lt"/>
          <a:ea typeface="+mn-ea"/>
          <a:cs typeface="+mn-cs"/>
        </a:defRPr>
      </a:lvl8pPr>
      <a:lvl9pPr marL="920179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hyperlink" Target="http://www.gradle.org/downloads"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hyperlink" Target="http://stormzhang.com/android/2014/06/27/manage-java-on-macosx/" TargetMode="Externa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developer.android.com/sdk/installing/studio.html"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www.android-studio.or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935650" y="1384300"/>
            <a:ext cx="14481385" cy="1193670"/>
          </a:xfrm>
          <a:prstGeom prst="rect">
            <a:avLst/>
          </a:prstGeom>
        </p:spPr>
        <p:txBody>
          <a:bodyPr vert="horz" wrap="square" lIns="0" tIns="31950" rIns="0" bIns="0" rtlCol="0">
            <a:spAutoFit/>
          </a:bodyPr>
          <a:lstStyle/>
          <a:p>
            <a:pPr algn="ctr">
              <a:lnSpc>
                <a:spcPct val="100000"/>
              </a:lnSpc>
            </a:pPr>
            <a:r>
              <a:rPr lang="en-US" altLang="zh-CN" sz="7547" dirty="0">
                <a:latin typeface="Times New Roman"/>
                <a:cs typeface="Times New Roman"/>
              </a:rPr>
              <a:t>  Android studio</a:t>
            </a:r>
            <a:r>
              <a:rPr lang="zh-CN" altLang="en-US" sz="7547" dirty="0">
                <a:latin typeface="Times New Roman"/>
                <a:cs typeface="Times New Roman"/>
              </a:rPr>
              <a:t>教程</a:t>
            </a:r>
            <a:endParaRPr sz="7547" dirty="0">
              <a:latin typeface="Times New Roman"/>
              <a:cs typeface="Times New Roman"/>
            </a:endParaRPr>
          </a:p>
        </p:txBody>
      </p:sp>
      <p:sp>
        <p:nvSpPr>
          <p:cNvPr id="4" name="object 4"/>
          <p:cNvSpPr txBox="1"/>
          <p:nvPr/>
        </p:nvSpPr>
        <p:spPr>
          <a:xfrm>
            <a:off x="1504156" y="2549639"/>
            <a:ext cx="15697200" cy="6328794"/>
          </a:xfrm>
          <a:prstGeom prst="rect">
            <a:avLst/>
          </a:prstGeom>
        </p:spPr>
        <p:txBody>
          <a:bodyPr vert="horz" wrap="square" lIns="0" tIns="31950" rIns="0" bIns="0" rtlCol="0">
            <a:spAutoFit/>
          </a:bodyPr>
          <a:lstStyle/>
          <a:p>
            <a:pPr marL="31951" marR="12780">
              <a:lnSpc>
                <a:spcPct val="131000"/>
              </a:lnSpc>
              <a:spcBef>
                <a:spcPts val="252"/>
              </a:spcBef>
            </a:pPr>
            <a:r>
              <a:rPr lang="zh-CN" altLang="en-US" sz="4800" b="1" spc="138" dirty="0">
                <a:solidFill>
                  <a:srgbClr val="333333"/>
                </a:solidFill>
                <a:latin typeface="微软雅黑"/>
                <a:cs typeface="微软雅黑"/>
              </a:rPr>
              <a:t>背</a:t>
            </a:r>
            <a:r>
              <a:rPr lang="zh-CN" altLang="en-US" sz="4800" b="1" dirty="0">
                <a:solidFill>
                  <a:srgbClr val="333333"/>
                </a:solidFill>
                <a:latin typeface="微软雅黑"/>
                <a:cs typeface="微软雅黑"/>
              </a:rPr>
              <a:t>景</a:t>
            </a:r>
            <a:endParaRPr lang="zh-CN" altLang="en-US" sz="4800" dirty="0">
              <a:latin typeface="微软雅黑"/>
              <a:cs typeface="微软雅黑"/>
            </a:endParaRPr>
          </a:p>
          <a:p>
            <a:pPr marL="31951" marR="12780">
              <a:lnSpc>
                <a:spcPct val="131000"/>
              </a:lnSpc>
              <a:spcBef>
                <a:spcPts val="252"/>
              </a:spcBef>
            </a:pPr>
            <a:r>
              <a:rPr sz="3600" spc="13" dirty="0">
                <a:solidFill>
                  <a:srgbClr val="333333"/>
                </a:solidFill>
                <a:latin typeface="宋体"/>
                <a:cs typeface="宋体"/>
              </a:rPr>
              <a:t>Android</a:t>
            </a:r>
            <a:r>
              <a:rPr sz="3600" spc="-639" dirty="0">
                <a:solidFill>
                  <a:srgbClr val="333333"/>
                </a:solidFill>
                <a:latin typeface="宋体"/>
                <a:cs typeface="宋体"/>
              </a:rPr>
              <a:t> </a:t>
            </a:r>
            <a:r>
              <a:rPr sz="3600" spc="-75" dirty="0">
                <a:solidFill>
                  <a:srgbClr val="333333"/>
                </a:solidFill>
                <a:latin typeface="宋体"/>
                <a:cs typeface="宋体"/>
              </a:rPr>
              <a:t>Studio</a:t>
            </a:r>
            <a:r>
              <a:rPr sz="3600" spc="-792" dirty="0">
                <a:solidFill>
                  <a:srgbClr val="333333"/>
                </a:solidFill>
                <a:latin typeface="宋体"/>
                <a:cs typeface="宋体"/>
              </a:rPr>
              <a:t> </a:t>
            </a:r>
            <a:r>
              <a:rPr sz="3600" dirty="0">
                <a:solidFill>
                  <a:srgbClr val="333333"/>
                </a:solidFill>
                <a:latin typeface="宋体"/>
                <a:cs typeface="宋体"/>
              </a:rPr>
              <a:t>是</a:t>
            </a:r>
            <a:r>
              <a:rPr sz="3600" spc="-792" dirty="0">
                <a:solidFill>
                  <a:srgbClr val="333333"/>
                </a:solidFill>
                <a:latin typeface="宋体"/>
                <a:cs typeface="宋体"/>
              </a:rPr>
              <a:t> </a:t>
            </a:r>
            <a:r>
              <a:rPr sz="3600" spc="38" dirty="0">
                <a:solidFill>
                  <a:srgbClr val="333333"/>
                </a:solidFill>
                <a:latin typeface="宋体"/>
                <a:cs typeface="宋体"/>
              </a:rPr>
              <a:t>Google</a:t>
            </a:r>
            <a:r>
              <a:rPr sz="3600" spc="-767" dirty="0">
                <a:solidFill>
                  <a:srgbClr val="333333"/>
                </a:solidFill>
                <a:latin typeface="宋体"/>
                <a:cs typeface="宋体"/>
              </a:rPr>
              <a:t> </a:t>
            </a:r>
            <a:r>
              <a:rPr sz="3600" dirty="0">
                <a:solidFill>
                  <a:srgbClr val="333333"/>
                </a:solidFill>
                <a:latin typeface="宋体"/>
                <a:cs typeface="宋体"/>
              </a:rPr>
              <a:t>于</a:t>
            </a:r>
            <a:r>
              <a:rPr sz="3600" spc="-792" dirty="0">
                <a:solidFill>
                  <a:srgbClr val="333333"/>
                </a:solidFill>
                <a:latin typeface="宋体"/>
                <a:cs typeface="宋体"/>
              </a:rPr>
              <a:t> </a:t>
            </a:r>
            <a:r>
              <a:rPr sz="3600" spc="126" dirty="0">
                <a:solidFill>
                  <a:srgbClr val="333333"/>
                </a:solidFill>
                <a:latin typeface="宋体"/>
                <a:cs typeface="宋体"/>
              </a:rPr>
              <a:t>2013</a:t>
            </a:r>
            <a:r>
              <a:rPr sz="3600" spc="-629" dirty="0">
                <a:solidFill>
                  <a:srgbClr val="333333"/>
                </a:solidFill>
                <a:latin typeface="宋体"/>
                <a:cs typeface="宋体"/>
              </a:rPr>
              <a:t> </a:t>
            </a:r>
            <a:r>
              <a:rPr sz="3600" spc="-50" dirty="0">
                <a:solidFill>
                  <a:srgbClr val="333333"/>
                </a:solidFill>
                <a:latin typeface="宋体"/>
                <a:cs typeface="宋体"/>
              </a:rPr>
              <a:t>I/O</a:t>
            </a:r>
            <a:r>
              <a:rPr sz="3600" spc="-780" dirty="0">
                <a:solidFill>
                  <a:srgbClr val="333333"/>
                </a:solidFill>
                <a:latin typeface="宋体"/>
                <a:cs typeface="宋体"/>
              </a:rPr>
              <a:t> </a:t>
            </a:r>
            <a:r>
              <a:rPr sz="3600" dirty="0">
                <a:solidFill>
                  <a:srgbClr val="333333"/>
                </a:solidFill>
                <a:latin typeface="宋体"/>
                <a:cs typeface="宋体"/>
              </a:rPr>
              <a:t>大会针对</a:t>
            </a:r>
            <a:r>
              <a:rPr sz="3600" spc="-792" dirty="0">
                <a:solidFill>
                  <a:srgbClr val="333333"/>
                </a:solidFill>
                <a:latin typeface="宋体"/>
                <a:cs typeface="宋体"/>
              </a:rPr>
              <a:t> </a:t>
            </a:r>
            <a:r>
              <a:rPr sz="3600" spc="13" dirty="0">
                <a:solidFill>
                  <a:srgbClr val="333333"/>
                </a:solidFill>
                <a:latin typeface="宋体"/>
                <a:cs typeface="宋体"/>
              </a:rPr>
              <a:t>Android</a:t>
            </a:r>
            <a:r>
              <a:rPr sz="3600" spc="-755" dirty="0">
                <a:solidFill>
                  <a:srgbClr val="333333"/>
                </a:solidFill>
                <a:latin typeface="宋体"/>
                <a:cs typeface="宋体"/>
              </a:rPr>
              <a:t> </a:t>
            </a:r>
            <a:r>
              <a:rPr sz="3600" dirty="0" err="1">
                <a:solidFill>
                  <a:srgbClr val="333333"/>
                </a:solidFill>
                <a:latin typeface="宋体"/>
                <a:cs typeface="宋体"/>
              </a:rPr>
              <a:t>开发推出的新的开发工具，目前很多开源项目都已经在采用</a:t>
            </a:r>
            <a:r>
              <a:rPr sz="3600" spc="38" dirty="0" err="1">
                <a:solidFill>
                  <a:srgbClr val="333333"/>
                </a:solidFill>
                <a:latin typeface="宋体"/>
                <a:cs typeface="宋体"/>
              </a:rPr>
              <a:t>，Google</a:t>
            </a:r>
            <a:r>
              <a:rPr sz="3600" spc="-994" dirty="0">
                <a:solidFill>
                  <a:srgbClr val="333333"/>
                </a:solidFill>
                <a:latin typeface="宋体"/>
                <a:cs typeface="宋体"/>
              </a:rPr>
              <a:t> </a:t>
            </a:r>
            <a:r>
              <a:rPr sz="3600" dirty="0" err="1">
                <a:solidFill>
                  <a:srgbClr val="333333"/>
                </a:solidFill>
                <a:latin typeface="宋体"/>
                <a:cs typeface="宋体"/>
              </a:rPr>
              <a:t>的更新速度也很快，明显能感觉到这是</a:t>
            </a:r>
            <a:r>
              <a:rPr sz="3600" spc="-805" dirty="0">
                <a:solidFill>
                  <a:srgbClr val="333333"/>
                </a:solidFill>
                <a:latin typeface="宋体"/>
                <a:cs typeface="宋体"/>
              </a:rPr>
              <a:t> </a:t>
            </a:r>
            <a:r>
              <a:rPr sz="3600" spc="13" dirty="0">
                <a:solidFill>
                  <a:srgbClr val="333333"/>
                </a:solidFill>
                <a:latin typeface="宋体"/>
                <a:cs typeface="宋体"/>
              </a:rPr>
              <a:t>Android</a:t>
            </a:r>
            <a:r>
              <a:rPr sz="3600" spc="-767" dirty="0">
                <a:solidFill>
                  <a:srgbClr val="333333"/>
                </a:solidFill>
                <a:latin typeface="宋体"/>
                <a:cs typeface="宋体"/>
              </a:rPr>
              <a:t> </a:t>
            </a:r>
            <a:r>
              <a:rPr sz="3600" dirty="0" err="1">
                <a:solidFill>
                  <a:srgbClr val="333333"/>
                </a:solidFill>
                <a:latin typeface="宋体"/>
                <a:cs typeface="宋体"/>
              </a:rPr>
              <a:t>开发的未来，那么我们还有什么理由不去拥抱未来呢</a:t>
            </a:r>
            <a:r>
              <a:rPr sz="3600" dirty="0">
                <a:solidFill>
                  <a:srgbClr val="333333"/>
                </a:solidFill>
                <a:latin typeface="宋体"/>
                <a:cs typeface="宋体"/>
              </a:rPr>
              <a:t>？</a:t>
            </a:r>
            <a:endParaRPr lang="en-US" sz="3600" dirty="0">
              <a:solidFill>
                <a:srgbClr val="333333"/>
              </a:solidFill>
              <a:latin typeface="宋体"/>
              <a:cs typeface="宋体"/>
            </a:endParaRPr>
          </a:p>
          <a:p>
            <a:pPr marL="31951" marR="12780">
              <a:lnSpc>
                <a:spcPct val="131000"/>
              </a:lnSpc>
              <a:spcBef>
                <a:spcPts val="252"/>
              </a:spcBef>
            </a:pPr>
            <a:endParaRPr lang="en-US" sz="3600" dirty="0">
              <a:solidFill>
                <a:srgbClr val="333333"/>
              </a:solidFill>
              <a:latin typeface="宋体"/>
              <a:cs typeface="宋体"/>
            </a:endParaRPr>
          </a:p>
          <a:p>
            <a:pPr marL="31951">
              <a:spcBef>
                <a:spcPts val="252"/>
              </a:spcBef>
            </a:pPr>
            <a:r>
              <a:rPr lang="en-US" altLang="zh-CN" sz="4000" b="1" spc="-126" dirty="0">
                <a:solidFill>
                  <a:srgbClr val="333333"/>
                </a:solidFill>
                <a:latin typeface="微软雅黑"/>
                <a:cs typeface="微软雅黑"/>
              </a:rPr>
              <a:t>Android Studio </a:t>
            </a:r>
            <a:r>
              <a:rPr lang="en-US" altLang="zh-CN" sz="4000" b="1" spc="-302" dirty="0">
                <a:solidFill>
                  <a:srgbClr val="333333"/>
                </a:solidFill>
                <a:latin typeface="微软雅黑"/>
                <a:cs typeface="微软雅黑"/>
              </a:rPr>
              <a:t>VS</a:t>
            </a:r>
            <a:r>
              <a:rPr lang="en-US" altLang="zh-CN" sz="4000" b="1" spc="63" dirty="0">
                <a:solidFill>
                  <a:srgbClr val="333333"/>
                </a:solidFill>
                <a:latin typeface="微软雅黑"/>
                <a:cs typeface="微软雅黑"/>
              </a:rPr>
              <a:t> </a:t>
            </a:r>
            <a:r>
              <a:rPr lang="en-US" altLang="zh-CN" sz="4000" b="1" spc="-63" dirty="0">
                <a:solidFill>
                  <a:srgbClr val="333333"/>
                </a:solidFill>
                <a:latin typeface="微软雅黑"/>
                <a:cs typeface="微软雅黑"/>
              </a:rPr>
              <a:t>Eclipse</a:t>
            </a:r>
            <a:endParaRPr lang="en-US" altLang="zh-CN" sz="4000" dirty="0">
              <a:latin typeface="微软雅黑"/>
              <a:cs typeface="微软雅黑"/>
            </a:endParaRPr>
          </a:p>
          <a:p>
            <a:pPr marL="31951" marR="295544">
              <a:lnSpc>
                <a:spcPct val="131000"/>
              </a:lnSpc>
              <a:spcBef>
                <a:spcPts val="1887"/>
              </a:spcBef>
            </a:pPr>
            <a:r>
              <a:rPr lang="zh-CN" altLang="en-US" sz="3600" dirty="0">
                <a:solidFill>
                  <a:srgbClr val="333333"/>
                </a:solidFill>
                <a:latin typeface="宋体"/>
                <a:cs typeface="宋体"/>
              </a:rPr>
              <a:t>相信目前国内用</a:t>
            </a:r>
            <a:r>
              <a:rPr lang="zh-CN" altLang="en-US" sz="3600" spc="-830" dirty="0">
                <a:solidFill>
                  <a:srgbClr val="333333"/>
                </a:solidFill>
                <a:latin typeface="宋体"/>
                <a:cs typeface="宋体"/>
              </a:rPr>
              <a:t> </a:t>
            </a:r>
            <a:r>
              <a:rPr lang="en-US" altLang="zh-CN" sz="3600" spc="-176" dirty="0">
                <a:solidFill>
                  <a:srgbClr val="333333"/>
                </a:solidFill>
                <a:latin typeface="宋体"/>
                <a:cs typeface="宋体"/>
              </a:rPr>
              <a:t>Eclipse</a:t>
            </a:r>
            <a:r>
              <a:rPr lang="en-US" altLang="zh-CN" sz="3600" spc="-818" dirty="0">
                <a:solidFill>
                  <a:srgbClr val="333333"/>
                </a:solidFill>
                <a:latin typeface="宋体"/>
                <a:cs typeface="宋体"/>
              </a:rPr>
              <a:t> </a:t>
            </a:r>
            <a:r>
              <a:rPr lang="zh-CN" altLang="en-US" sz="3600" dirty="0">
                <a:solidFill>
                  <a:srgbClr val="333333"/>
                </a:solidFill>
                <a:latin typeface="宋体"/>
                <a:cs typeface="宋体"/>
              </a:rPr>
              <a:t>的已经不多了，接下来就来说一下</a:t>
            </a:r>
            <a:r>
              <a:rPr lang="zh-CN" altLang="en-US" sz="3600" spc="-830" dirty="0">
                <a:solidFill>
                  <a:srgbClr val="333333"/>
                </a:solidFill>
                <a:latin typeface="宋体"/>
                <a:cs typeface="宋体"/>
              </a:rPr>
              <a:t> </a:t>
            </a:r>
            <a:r>
              <a:rPr lang="en-US" altLang="zh-CN" sz="3600" spc="-75" dirty="0">
                <a:solidFill>
                  <a:srgbClr val="333333"/>
                </a:solidFill>
                <a:latin typeface="宋体"/>
                <a:cs typeface="宋体"/>
              </a:rPr>
              <a:t>Studio</a:t>
            </a:r>
            <a:r>
              <a:rPr lang="en-US" altLang="zh-CN" sz="3600" spc="-843" dirty="0">
                <a:solidFill>
                  <a:srgbClr val="333333"/>
                </a:solidFill>
                <a:latin typeface="宋体"/>
                <a:cs typeface="宋体"/>
              </a:rPr>
              <a:t> </a:t>
            </a:r>
            <a:r>
              <a:rPr lang="zh-CN" altLang="en-US" sz="3600" dirty="0">
                <a:solidFill>
                  <a:srgbClr val="333333"/>
                </a:solidFill>
                <a:latin typeface="宋体"/>
                <a:cs typeface="宋体"/>
              </a:rPr>
              <a:t>的一些优点，比较才能更有说服力，才能说明为什么要从</a:t>
            </a:r>
            <a:r>
              <a:rPr lang="zh-CN" altLang="en-US" sz="3600" spc="-805" dirty="0">
                <a:solidFill>
                  <a:srgbClr val="333333"/>
                </a:solidFill>
                <a:latin typeface="宋体"/>
                <a:cs typeface="宋体"/>
              </a:rPr>
              <a:t> </a:t>
            </a:r>
            <a:r>
              <a:rPr lang="en-US" altLang="zh-CN" sz="3600" spc="-176" dirty="0">
                <a:solidFill>
                  <a:srgbClr val="333333"/>
                </a:solidFill>
                <a:latin typeface="宋体"/>
                <a:cs typeface="宋体"/>
              </a:rPr>
              <a:t>Eclipse</a:t>
            </a:r>
            <a:r>
              <a:rPr lang="en-US" altLang="zh-CN" sz="3600" spc="-792" dirty="0">
                <a:solidFill>
                  <a:srgbClr val="333333"/>
                </a:solidFill>
                <a:latin typeface="宋体"/>
                <a:cs typeface="宋体"/>
              </a:rPr>
              <a:t> </a:t>
            </a:r>
            <a:r>
              <a:rPr lang="zh-CN" altLang="en-US" sz="3600" dirty="0">
                <a:solidFill>
                  <a:srgbClr val="333333"/>
                </a:solidFill>
                <a:latin typeface="宋体"/>
                <a:cs typeface="宋体"/>
              </a:rPr>
              <a:t>迁移到</a:t>
            </a:r>
            <a:r>
              <a:rPr lang="en-US" altLang="zh-CN" sz="3600" spc="-75" dirty="0">
                <a:solidFill>
                  <a:srgbClr val="333333"/>
                </a:solidFill>
                <a:latin typeface="宋体"/>
                <a:cs typeface="宋体"/>
              </a:rPr>
              <a:t>Studio</a:t>
            </a:r>
            <a:r>
              <a:rPr lang="zh-CN" altLang="en-US" sz="3600" dirty="0">
                <a:solidFill>
                  <a:srgbClr val="333333"/>
                </a:solidFill>
                <a:latin typeface="宋体"/>
                <a:cs typeface="宋体"/>
              </a:rPr>
              <a:t>。</a:t>
            </a:r>
            <a:endParaRPr lang="en-US" altLang="zh-CN" sz="3600" dirty="0">
              <a:latin typeface="宋体"/>
              <a:cs typeface="宋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66020" y="393700"/>
            <a:ext cx="7077136"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点击</a:t>
            </a:r>
            <a:r>
              <a:rPr sz="3200" spc="-881" dirty="0">
                <a:solidFill>
                  <a:srgbClr val="333333"/>
                </a:solidFill>
                <a:latin typeface="宋体"/>
                <a:cs typeface="宋体"/>
              </a:rPr>
              <a:t> </a:t>
            </a:r>
            <a:r>
              <a:rPr sz="3200" spc="38" dirty="0">
                <a:solidFill>
                  <a:srgbClr val="333333"/>
                </a:solidFill>
                <a:latin typeface="宋体"/>
                <a:cs typeface="宋体"/>
              </a:rPr>
              <a:t>Next</a:t>
            </a:r>
            <a:r>
              <a:rPr sz="3200" spc="-881" dirty="0">
                <a:solidFill>
                  <a:srgbClr val="333333"/>
                </a:solidFill>
                <a:latin typeface="宋体"/>
                <a:cs typeface="宋体"/>
              </a:rPr>
              <a:t> </a:t>
            </a:r>
            <a:r>
              <a:rPr sz="3200" dirty="0">
                <a:solidFill>
                  <a:srgbClr val="333333"/>
                </a:solidFill>
                <a:latin typeface="宋体"/>
                <a:cs typeface="宋体"/>
              </a:rPr>
              <a:t>进入选择设置类型向导页</a:t>
            </a:r>
            <a:endParaRPr sz="3200" dirty="0">
              <a:latin typeface="宋体"/>
              <a:cs typeface="宋体"/>
            </a:endParaRPr>
          </a:p>
        </p:txBody>
      </p:sp>
      <p:sp>
        <p:nvSpPr>
          <p:cNvPr id="5" name="object 5"/>
          <p:cNvSpPr/>
          <p:nvPr/>
        </p:nvSpPr>
        <p:spPr>
          <a:xfrm>
            <a:off x="1666020" y="1155700"/>
            <a:ext cx="15001936" cy="90678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p:cNvSpPr txBox="1"/>
          <p:nvPr/>
        </p:nvSpPr>
        <p:spPr>
          <a:xfrm>
            <a:off x="818356" y="393700"/>
            <a:ext cx="17145000" cy="1954648"/>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这里有两个选项</a:t>
            </a:r>
            <a:r>
              <a:rPr sz="3200" spc="-164" dirty="0">
                <a:solidFill>
                  <a:srgbClr val="333333"/>
                </a:solidFill>
                <a:latin typeface="Times New Roman"/>
                <a:cs typeface="Times New Roman"/>
              </a:rPr>
              <a:t>“</a:t>
            </a:r>
            <a:r>
              <a:rPr sz="3200" spc="-164" dirty="0">
                <a:solidFill>
                  <a:srgbClr val="333333"/>
                </a:solidFill>
                <a:latin typeface="宋体"/>
                <a:cs typeface="宋体"/>
              </a:rPr>
              <a:t>Standard”</a:t>
            </a:r>
            <a:r>
              <a:rPr sz="3200" dirty="0">
                <a:solidFill>
                  <a:srgbClr val="333333"/>
                </a:solidFill>
                <a:latin typeface="宋体"/>
                <a:cs typeface="宋体"/>
              </a:rPr>
              <a:t>和</a:t>
            </a:r>
            <a:r>
              <a:rPr sz="3200" spc="-63" dirty="0">
                <a:solidFill>
                  <a:srgbClr val="333333"/>
                </a:solidFill>
                <a:latin typeface="Times New Roman"/>
                <a:cs typeface="Times New Roman"/>
              </a:rPr>
              <a:t>“</a:t>
            </a:r>
            <a:r>
              <a:rPr sz="3200" spc="-63" dirty="0">
                <a:solidFill>
                  <a:srgbClr val="333333"/>
                </a:solidFill>
                <a:latin typeface="宋体"/>
                <a:cs typeface="宋体"/>
              </a:rPr>
              <a:t>Custom”，</a:t>
            </a:r>
            <a:r>
              <a:rPr sz="3200" dirty="0">
                <a:solidFill>
                  <a:srgbClr val="333333"/>
                </a:solidFill>
                <a:latin typeface="宋体"/>
                <a:cs typeface="宋体"/>
              </a:rPr>
              <a:t>即标准和自定义，如果你本机的</a:t>
            </a:r>
            <a:r>
              <a:rPr sz="3200" spc="-818" dirty="0">
                <a:solidFill>
                  <a:srgbClr val="333333"/>
                </a:solidFill>
                <a:latin typeface="宋体"/>
                <a:cs typeface="宋体"/>
              </a:rPr>
              <a:t> </a:t>
            </a:r>
            <a:r>
              <a:rPr sz="3200" spc="13" dirty="0">
                <a:solidFill>
                  <a:srgbClr val="333333"/>
                </a:solidFill>
                <a:latin typeface="宋体"/>
                <a:cs typeface="宋体"/>
              </a:rPr>
              <a:t>Android</a:t>
            </a:r>
            <a:r>
              <a:rPr sz="3200" spc="-667" dirty="0">
                <a:solidFill>
                  <a:srgbClr val="333333"/>
                </a:solidFill>
                <a:latin typeface="宋体"/>
                <a:cs typeface="宋体"/>
              </a:rPr>
              <a:t> </a:t>
            </a:r>
            <a:r>
              <a:rPr sz="3200" spc="226" dirty="0">
                <a:solidFill>
                  <a:srgbClr val="333333"/>
                </a:solidFill>
                <a:latin typeface="宋体"/>
                <a:cs typeface="宋体"/>
              </a:rPr>
              <a:t>SDK</a:t>
            </a:r>
            <a:r>
              <a:rPr sz="3200" spc="-818" dirty="0">
                <a:solidFill>
                  <a:srgbClr val="333333"/>
                </a:solidFill>
                <a:latin typeface="宋体"/>
                <a:cs typeface="宋体"/>
              </a:rPr>
              <a:t> </a:t>
            </a:r>
            <a:r>
              <a:rPr sz="3200" dirty="0" err="1">
                <a:solidFill>
                  <a:srgbClr val="333333"/>
                </a:solidFill>
                <a:latin typeface="宋体"/>
                <a:cs typeface="宋体"/>
              </a:rPr>
              <a:t>没有配置过，那</a:t>
            </a:r>
            <a:r>
              <a:rPr lang="zh-CN" altLang="en-US" sz="3200" dirty="0">
                <a:solidFill>
                  <a:srgbClr val="333333"/>
                </a:solidFill>
                <a:latin typeface="宋体"/>
                <a:cs typeface="宋体"/>
              </a:rPr>
              <a:t>么建议直接选择</a:t>
            </a:r>
            <a:r>
              <a:rPr lang="zh-CN" altLang="en-US" sz="3200" spc="-201" dirty="0">
                <a:solidFill>
                  <a:srgbClr val="333333"/>
                </a:solidFill>
                <a:latin typeface="Times New Roman"/>
                <a:cs typeface="Times New Roman"/>
              </a:rPr>
              <a:t>“</a:t>
            </a:r>
            <a:r>
              <a:rPr lang="en-US" altLang="zh-CN" sz="3200" spc="-201" dirty="0">
                <a:solidFill>
                  <a:srgbClr val="333333"/>
                </a:solidFill>
                <a:latin typeface="宋体"/>
                <a:cs typeface="宋体"/>
              </a:rPr>
              <a:t>Standard”,</a:t>
            </a:r>
            <a:r>
              <a:rPr lang="zh-CN" altLang="en-US" sz="3200" spc="-667" dirty="0">
                <a:solidFill>
                  <a:srgbClr val="333333"/>
                </a:solidFill>
                <a:latin typeface="宋体"/>
                <a:cs typeface="宋体"/>
              </a:rPr>
              <a:t> </a:t>
            </a:r>
            <a:r>
              <a:rPr lang="zh-CN" altLang="en-US" sz="3200" dirty="0">
                <a:solidFill>
                  <a:srgbClr val="333333"/>
                </a:solidFill>
                <a:latin typeface="宋体"/>
                <a:cs typeface="宋体"/>
              </a:rPr>
              <a:t>点击</a:t>
            </a:r>
            <a:r>
              <a:rPr lang="zh-CN" altLang="en-US" sz="3200" spc="-340" dirty="0">
                <a:solidFill>
                  <a:srgbClr val="333333"/>
                </a:solidFill>
                <a:latin typeface="Times New Roman"/>
                <a:cs typeface="Times New Roman"/>
              </a:rPr>
              <a:t>“</a:t>
            </a:r>
            <a:r>
              <a:rPr lang="en-US" altLang="zh-CN" sz="3200" spc="-340" dirty="0">
                <a:solidFill>
                  <a:srgbClr val="333333"/>
                </a:solidFill>
                <a:latin typeface="宋体"/>
                <a:cs typeface="宋体"/>
              </a:rPr>
              <a:t>Finish”</a:t>
            </a:r>
            <a:r>
              <a:rPr lang="zh-CN" altLang="en-US" sz="3200" dirty="0">
                <a:solidFill>
                  <a:srgbClr val="333333"/>
                </a:solidFill>
                <a:latin typeface="宋体"/>
                <a:cs typeface="宋体"/>
              </a:rPr>
              <a:t>按钮因为我本地已经下载</a:t>
            </a:r>
            <a:r>
              <a:rPr lang="zh-CN" altLang="en-US" sz="3200" spc="-868" dirty="0">
                <a:solidFill>
                  <a:srgbClr val="333333"/>
                </a:solidFill>
                <a:latin typeface="宋体"/>
                <a:cs typeface="宋体"/>
              </a:rPr>
              <a:t> </a:t>
            </a:r>
            <a:r>
              <a:rPr lang="en-US" altLang="zh-CN" sz="3200" spc="226" dirty="0">
                <a:solidFill>
                  <a:srgbClr val="333333"/>
                </a:solidFill>
                <a:latin typeface="宋体"/>
                <a:cs typeface="宋体"/>
              </a:rPr>
              <a:t>SDK</a:t>
            </a:r>
            <a:r>
              <a:rPr lang="zh-CN" altLang="en-US" sz="3200" spc="-868" dirty="0">
                <a:solidFill>
                  <a:srgbClr val="333333"/>
                </a:solidFill>
                <a:latin typeface="宋体"/>
                <a:cs typeface="宋体"/>
              </a:rPr>
              <a:t> </a:t>
            </a:r>
            <a:r>
              <a:rPr lang="zh-CN" altLang="en-US" sz="3200" dirty="0">
                <a:solidFill>
                  <a:srgbClr val="333333"/>
                </a:solidFill>
                <a:latin typeface="宋体"/>
                <a:cs typeface="宋体"/>
              </a:rPr>
              <a:t>并配置好了环境变量，所以我选择</a:t>
            </a:r>
            <a:r>
              <a:rPr lang="en-US" altLang="zh-CN" sz="3200" spc="63" dirty="0">
                <a:solidFill>
                  <a:srgbClr val="333333"/>
                </a:solidFill>
                <a:latin typeface="宋体"/>
                <a:cs typeface="宋体"/>
              </a:rPr>
              <a:t>"Custom"</a:t>
            </a:r>
            <a:r>
              <a:rPr lang="zh-CN" altLang="en-US" sz="3200" spc="63" dirty="0">
                <a:solidFill>
                  <a:srgbClr val="333333"/>
                </a:solidFill>
                <a:latin typeface="宋体"/>
                <a:cs typeface="宋体"/>
              </a:rPr>
              <a:t>，</a:t>
            </a:r>
            <a:r>
              <a:rPr lang="zh-CN" altLang="en-US" sz="3200" dirty="0">
                <a:solidFill>
                  <a:srgbClr val="333333"/>
                </a:solidFill>
                <a:latin typeface="宋体"/>
                <a:cs typeface="宋体"/>
              </a:rPr>
              <a:t>然后到下一步：</a:t>
            </a:r>
            <a:endParaRPr lang="zh-CN" altLang="en-US" sz="3200" dirty="0">
              <a:latin typeface="宋体"/>
              <a:cs typeface="宋体"/>
            </a:endParaRPr>
          </a:p>
          <a:p>
            <a:pPr marL="31951">
              <a:spcBef>
                <a:spcPts val="252"/>
              </a:spcBef>
            </a:pPr>
            <a:endParaRPr sz="2642" dirty="0">
              <a:latin typeface="宋体"/>
              <a:cs typeface="宋体"/>
            </a:endParaRPr>
          </a:p>
        </p:txBody>
      </p:sp>
      <p:sp>
        <p:nvSpPr>
          <p:cNvPr id="4" name="object 4"/>
          <p:cNvSpPr/>
          <p:nvPr/>
        </p:nvSpPr>
        <p:spPr>
          <a:xfrm>
            <a:off x="1732756" y="1993900"/>
            <a:ext cx="15163800" cy="8276900"/>
          </a:xfrm>
          <a:prstGeom prst="rect">
            <a:avLst/>
          </a:prstGeom>
          <a:blipFill>
            <a:blip r:embed="rId2" cstate="print"/>
            <a:stretch>
              <a:fillRect/>
            </a:stretch>
          </a:blipFill>
        </p:spPr>
        <p:txBody>
          <a:bodyPr wrap="square" lIns="0" tIns="0" rIns="0" bIns="0" rtlCol="0"/>
          <a:lstStyle/>
          <a:p>
            <a:endParaRPr sz="4526"/>
          </a:p>
        </p:txBody>
      </p:sp>
    </p:spTree>
    <p:extLst>
      <p:ext uri="{BB962C8B-B14F-4D97-AF65-F5344CB8AC3E}">
        <p14:creationId xmlns:p14="http://schemas.microsoft.com/office/powerpoint/2010/main" val="382650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504156" y="1612900"/>
            <a:ext cx="15409536" cy="6595998"/>
          </a:xfrm>
          <a:prstGeom prst="rect">
            <a:avLst/>
          </a:prstGeom>
        </p:spPr>
        <p:txBody>
          <a:bodyPr vert="horz" wrap="square" lIns="0" tIns="156553" rIns="0" bIns="0" rtlCol="0">
            <a:spAutoFit/>
          </a:bodyPr>
          <a:lstStyle/>
          <a:p>
            <a:pPr marL="31951">
              <a:spcBef>
                <a:spcPts val="1230"/>
              </a:spcBef>
            </a:pPr>
            <a:r>
              <a:rPr sz="3200" dirty="0">
                <a:solidFill>
                  <a:srgbClr val="333333"/>
                </a:solidFill>
                <a:latin typeface="宋体"/>
                <a:cs typeface="宋体"/>
              </a:rPr>
              <a:t>这一步选择你本地</a:t>
            </a:r>
            <a:r>
              <a:rPr sz="3200" spc="-805" dirty="0">
                <a:solidFill>
                  <a:srgbClr val="333333"/>
                </a:solidFill>
                <a:latin typeface="宋体"/>
                <a:cs typeface="宋体"/>
              </a:rPr>
              <a:t> </a:t>
            </a:r>
            <a:r>
              <a:rPr sz="3200" spc="226" dirty="0">
                <a:solidFill>
                  <a:srgbClr val="333333"/>
                </a:solidFill>
                <a:latin typeface="宋体"/>
                <a:cs typeface="宋体"/>
              </a:rPr>
              <a:t>SDK</a:t>
            </a:r>
            <a:r>
              <a:rPr sz="3200" spc="-805" dirty="0">
                <a:solidFill>
                  <a:srgbClr val="333333"/>
                </a:solidFill>
                <a:latin typeface="宋体"/>
                <a:cs typeface="宋体"/>
              </a:rPr>
              <a:t> </a:t>
            </a:r>
            <a:r>
              <a:rPr sz="3200" dirty="0">
                <a:solidFill>
                  <a:srgbClr val="333333"/>
                </a:solidFill>
                <a:latin typeface="宋体"/>
                <a:cs typeface="宋体"/>
              </a:rPr>
              <a:t>的位置，可以看到有个</a:t>
            </a:r>
            <a:r>
              <a:rPr sz="3200" spc="-805" dirty="0">
                <a:solidFill>
                  <a:srgbClr val="333333"/>
                </a:solidFill>
                <a:latin typeface="宋体"/>
                <a:cs typeface="宋体"/>
              </a:rPr>
              <a:t> </a:t>
            </a:r>
            <a:r>
              <a:rPr sz="3200" spc="75" dirty="0">
                <a:solidFill>
                  <a:srgbClr val="333333"/>
                </a:solidFill>
                <a:latin typeface="宋体"/>
                <a:cs typeface="宋体"/>
              </a:rPr>
              <a:t>2.25GB</a:t>
            </a:r>
            <a:r>
              <a:rPr sz="3200" spc="-792" dirty="0">
                <a:solidFill>
                  <a:srgbClr val="333333"/>
                </a:solidFill>
                <a:latin typeface="宋体"/>
                <a:cs typeface="宋体"/>
              </a:rPr>
              <a:t> </a:t>
            </a:r>
            <a:r>
              <a:rPr sz="3200" dirty="0">
                <a:solidFill>
                  <a:srgbClr val="333333"/>
                </a:solidFill>
                <a:latin typeface="宋体"/>
                <a:cs typeface="宋体"/>
              </a:rPr>
              <a:t>的</a:t>
            </a:r>
            <a:r>
              <a:rPr sz="3200" spc="-805" dirty="0">
                <a:solidFill>
                  <a:srgbClr val="333333"/>
                </a:solidFill>
                <a:latin typeface="宋体"/>
                <a:cs typeface="宋体"/>
              </a:rPr>
              <a:t> </a:t>
            </a:r>
            <a:r>
              <a:rPr sz="3200" spc="226" dirty="0">
                <a:solidFill>
                  <a:srgbClr val="333333"/>
                </a:solidFill>
                <a:latin typeface="宋体"/>
                <a:cs typeface="宋体"/>
              </a:rPr>
              <a:t>SDK</a:t>
            </a:r>
            <a:r>
              <a:rPr sz="3200" spc="-805" dirty="0">
                <a:solidFill>
                  <a:srgbClr val="333333"/>
                </a:solidFill>
                <a:latin typeface="宋体"/>
                <a:cs typeface="宋体"/>
              </a:rPr>
              <a:t> </a:t>
            </a:r>
            <a:r>
              <a:rPr sz="3200" dirty="0">
                <a:solidFill>
                  <a:srgbClr val="333333"/>
                </a:solidFill>
                <a:latin typeface="宋体"/>
                <a:cs typeface="宋体"/>
              </a:rPr>
              <a:t>要下载，那是因为</a:t>
            </a:r>
            <a:r>
              <a:rPr sz="3200" spc="-805" dirty="0">
                <a:solidFill>
                  <a:srgbClr val="333333"/>
                </a:solidFill>
                <a:latin typeface="宋体"/>
                <a:cs typeface="宋体"/>
              </a:rPr>
              <a:t> </a:t>
            </a:r>
            <a:r>
              <a:rPr sz="3200" spc="-75" dirty="0">
                <a:solidFill>
                  <a:srgbClr val="333333"/>
                </a:solidFill>
                <a:latin typeface="宋体"/>
                <a:cs typeface="宋体"/>
              </a:rPr>
              <a:t>Studio</a:t>
            </a:r>
            <a:r>
              <a:rPr sz="3200" spc="-654" dirty="0">
                <a:solidFill>
                  <a:srgbClr val="333333"/>
                </a:solidFill>
                <a:latin typeface="宋体"/>
                <a:cs typeface="宋体"/>
              </a:rPr>
              <a:t> </a:t>
            </a:r>
            <a:r>
              <a:rPr sz="3200" spc="-126" dirty="0">
                <a:solidFill>
                  <a:srgbClr val="333333"/>
                </a:solidFill>
                <a:latin typeface="宋体"/>
                <a:cs typeface="宋体"/>
              </a:rPr>
              <a:t>1.0</a:t>
            </a:r>
            <a:r>
              <a:rPr sz="3200" spc="-805" dirty="0">
                <a:solidFill>
                  <a:srgbClr val="333333"/>
                </a:solidFill>
                <a:latin typeface="宋体"/>
                <a:cs typeface="宋体"/>
              </a:rPr>
              <a:t> </a:t>
            </a:r>
            <a:r>
              <a:rPr sz="3200" dirty="0">
                <a:solidFill>
                  <a:srgbClr val="333333"/>
                </a:solidFill>
                <a:latin typeface="宋体"/>
                <a:cs typeface="宋体"/>
              </a:rPr>
              <a:t>默认要下载</a:t>
            </a:r>
            <a:endParaRPr sz="3200" dirty="0">
              <a:latin typeface="宋体"/>
              <a:cs typeface="宋体"/>
            </a:endParaRPr>
          </a:p>
          <a:p>
            <a:pPr marL="31951">
              <a:spcBef>
                <a:spcPts val="981"/>
              </a:spcBef>
            </a:pPr>
            <a:r>
              <a:rPr sz="3200" spc="-126" dirty="0">
                <a:solidFill>
                  <a:srgbClr val="333333"/>
                </a:solidFill>
                <a:latin typeface="宋体"/>
                <a:cs typeface="宋体"/>
              </a:rPr>
              <a:t>5.0</a:t>
            </a:r>
            <a:r>
              <a:rPr sz="3200" spc="-805" dirty="0">
                <a:solidFill>
                  <a:srgbClr val="333333"/>
                </a:solidFill>
                <a:latin typeface="宋体"/>
                <a:cs typeface="宋体"/>
              </a:rPr>
              <a:t> </a:t>
            </a:r>
            <a:r>
              <a:rPr sz="3200" dirty="0">
                <a:solidFill>
                  <a:srgbClr val="333333"/>
                </a:solidFill>
                <a:latin typeface="宋体"/>
                <a:cs typeface="宋体"/>
              </a:rPr>
              <a:t>的</a:t>
            </a:r>
            <a:r>
              <a:rPr sz="3200" spc="-805" dirty="0">
                <a:solidFill>
                  <a:srgbClr val="333333"/>
                </a:solidFill>
                <a:latin typeface="宋体"/>
                <a:cs typeface="宋体"/>
              </a:rPr>
              <a:t> </a:t>
            </a:r>
            <a:r>
              <a:rPr sz="3200" spc="226" dirty="0">
                <a:solidFill>
                  <a:srgbClr val="333333"/>
                </a:solidFill>
                <a:latin typeface="宋体"/>
                <a:cs typeface="宋体"/>
              </a:rPr>
              <a:t>SDK</a:t>
            </a:r>
            <a:r>
              <a:rPr sz="3200" spc="-805" dirty="0">
                <a:solidFill>
                  <a:srgbClr val="333333"/>
                </a:solidFill>
                <a:latin typeface="宋体"/>
                <a:cs typeface="宋体"/>
              </a:rPr>
              <a:t> </a:t>
            </a:r>
            <a:r>
              <a:rPr sz="3200" dirty="0">
                <a:solidFill>
                  <a:srgbClr val="333333"/>
                </a:solidFill>
                <a:latin typeface="宋体"/>
                <a:cs typeface="宋体"/>
              </a:rPr>
              <a:t>以及一些</a:t>
            </a:r>
            <a:r>
              <a:rPr sz="3200" spc="-805" dirty="0">
                <a:solidFill>
                  <a:srgbClr val="333333"/>
                </a:solidFill>
                <a:latin typeface="宋体"/>
                <a:cs typeface="宋体"/>
              </a:rPr>
              <a:t> </a:t>
            </a:r>
            <a:r>
              <a:rPr sz="3200" spc="-113" dirty="0">
                <a:solidFill>
                  <a:srgbClr val="333333"/>
                </a:solidFill>
                <a:latin typeface="宋体"/>
                <a:cs typeface="宋体"/>
              </a:rPr>
              <a:t>Tools</a:t>
            </a:r>
            <a:r>
              <a:rPr sz="3200" spc="-767" dirty="0">
                <a:solidFill>
                  <a:srgbClr val="333333"/>
                </a:solidFill>
                <a:latin typeface="宋体"/>
                <a:cs typeface="宋体"/>
              </a:rPr>
              <a:t> </a:t>
            </a:r>
            <a:r>
              <a:rPr sz="3200" dirty="0">
                <a:solidFill>
                  <a:srgbClr val="333333"/>
                </a:solidFill>
                <a:latin typeface="宋体"/>
                <a:cs typeface="宋体"/>
              </a:rPr>
              <a:t>之类的，然后点击</a:t>
            </a:r>
            <a:r>
              <a:rPr sz="3200" spc="-201" dirty="0">
                <a:solidFill>
                  <a:srgbClr val="333333"/>
                </a:solidFill>
                <a:latin typeface="宋体"/>
                <a:cs typeface="宋体"/>
              </a:rPr>
              <a:t>"Finish"</a:t>
            </a:r>
            <a:r>
              <a:rPr sz="3200" dirty="0">
                <a:solidFill>
                  <a:srgbClr val="333333"/>
                </a:solidFill>
                <a:latin typeface="宋体"/>
                <a:cs typeface="宋体"/>
              </a:rPr>
              <a:t>按钮</a:t>
            </a:r>
            <a:endParaRPr sz="3200" dirty="0">
              <a:latin typeface="宋体"/>
              <a:cs typeface="宋体"/>
            </a:endParaRPr>
          </a:p>
          <a:p>
            <a:pPr>
              <a:lnSpc>
                <a:spcPct val="100000"/>
              </a:lnSpc>
            </a:pPr>
            <a:endParaRPr sz="3200" dirty="0">
              <a:latin typeface="Times New Roman"/>
              <a:cs typeface="Times New Roman"/>
            </a:endParaRPr>
          </a:p>
          <a:p>
            <a:pPr marL="31951" marR="12780">
              <a:lnSpc>
                <a:spcPct val="131000"/>
              </a:lnSpc>
              <a:spcBef>
                <a:spcPts val="2076"/>
              </a:spcBef>
            </a:pPr>
            <a:r>
              <a:rPr sz="3200" spc="-101" dirty="0">
                <a:solidFill>
                  <a:srgbClr val="333333"/>
                </a:solidFill>
                <a:latin typeface="宋体"/>
                <a:cs typeface="宋体"/>
              </a:rPr>
              <a:t>（PS:</a:t>
            </a:r>
            <a:r>
              <a:rPr sz="3200" spc="-667" dirty="0">
                <a:solidFill>
                  <a:srgbClr val="333333"/>
                </a:solidFill>
                <a:latin typeface="宋体"/>
                <a:cs typeface="宋体"/>
              </a:rPr>
              <a:t> </a:t>
            </a:r>
            <a:r>
              <a:rPr sz="3200" dirty="0">
                <a:solidFill>
                  <a:srgbClr val="333333"/>
                </a:solidFill>
                <a:latin typeface="宋体"/>
                <a:cs typeface="宋体"/>
              </a:rPr>
              <a:t>这个选择并下载</a:t>
            </a:r>
            <a:r>
              <a:rPr sz="3200" spc="-818" dirty="0">
                <a:solidFill>
                  <a:srgbClr val="333333"/>
                </a:solidFill>
                <a:latin typeface="宋体"/>
                <a:cs typeface="宋体"/>
              </a:rPr>
              <a:t> </a:t>
            </a:r>
            <a:r>
              <a:rPr sz="3200" spc="38" dirty="0">
                <a:solidFill>
                  <a:srgbClr val="333333"/>
                </a:solidFill>
                <a:latin typeface="宋体"/>
                <a:cs typeface="宋体"/>
              </a:rPr>
              <a:t>2.25G</a:t>
            </a:r>
            <a:r>
              <a:rPr sz="3200" spc="-780" dirty="0">
                <a:solidFill>
                  <a:srgbClr val="333333"/>
                </a:solidFill>
                <a:latin typeface="宋体"/>
                <a:cs typeface="宋体"/>
              </a:rPr>
              <a:t> </a:t>
            </a:r>
            <a:r>
              <a:rPr sz="3200" dirty="0">
                <a:solidFill>
                  <a:srgbClr val="333333"/>
                </a:solidFill>
                <a:latin typeface="宋体"/>
                <a:cs typeface="宋体"/>
              </a:rPr>
              <a:t>的组件是</a:t>
            </a:r>
            <a:r>
              <a:rPr sz="3200" spc="-818" dirty="0">
                <a:solidFill>
                  <a:srgbClr val="333333"/>
                </a:solidFill>
                <a:latin typeface="宋体"/>
                <a:cs typeface="宋体"/>
              </a:rPr>
              <a:t> </a:t>
            </a:r>
            <a:r>
              <a:rPr sz="3200" spc="-101" dirty="0">
                <a:solidFill>
                  <a:srgbClr val="333333"/>
                </a:solidFill>
                <a:latin typeface="宋体"/>
                <a:cs typeface="宋体"/>
              </a:rPr>
              <a:t>studio</a:t>
            </a:r>
            <a:r>
              <a:rPr sz="3200" spc="-830" dirty="0">
                <a:solidFill>
                  <a:srgbClr val="333333"/>
                </a:solidFill>
                <a:latin typeface="宋体"/>
                <a:cs typeface="宋体"/>
              </a:rPr>
              <a:t> </a:t>
            </a:r>
            <a:r>
              <a:rPr sz="3200" dirty="0">
                <a:solidFill>
                  <a:srgbClr val="333333"/>
                </a:solidFill>
                <a:latin typeface="宋体"/>
                <a:cs typeface="宋体"/>
              </a:rPr>
              <a:t>的一个</a:t>
            </a:r>
            <a:r>
              <a:rPr sz="3200" spc="-818" dirty="0">
                <a:solidFill>
                  <a:srgbClr val="333333"/>
                </a:solidFill>
                <a:latin typeface="宋体"/>
                <a:cs typeface="宋体"/>
              </a:rPr>
              <a:t> </a:t>
            </a:r>
            <a:r>
              <a:rPr sz="3200" spc="101" dirty="0">
                <a:solidFill>
                  <a:srgbClr val="333333"/>
                </a:solidFill>
                <a:latin typeface="宋体"/>
                <a:cs typeface="宋体"/>
              </a:rPr>
              <a:t>bug，</a:t>
            </a:r>
            <a:r>
              <a:rPr sz="3200" dirty="0">
                <a:solidFill>
                  <a:srgbClr val="333333"/>
                </a:solidFill>
                <a:latin typeface="宋体"/>
                <a:cs typeface="宋体"/>
              </a:rPr>
              <a:t>评论里有人提醒，感谢这位同学。如果网速不 行想跳过这步的可以在</a:t>
            </a:r>
            <a:r>
              <a:rPr sz="3200" spc="-818" dirty="0">
                <a:solidFill>
                  <a:srgbClr val="333333"/>
                </a:solidFill>
                <a:latin typeface="宋体"/>
                <a:cs typeface="宋体"/>
              </a:rPr>
              <a:t> </a:t>
            </a:r>
            <a:r>
              <a:rPr sz="3200" spc="-75" dirty="0">
                <a:solidFill>
                  <a:srgbClr val="333333"/>
                </a:solidFill>
                <a:latin typeface="宋体"/>
                <a:cs typeface="宋体"/>
              </a:rPr>
              <a:t>bin</a:t>
            </a:r>
            <a:r>
              <a:rPr sz="3200" spc="-792" dirty="0">
                <a:solidFill>
                  <a:srgbClr val="333333"/>
                </a:solidFill>
                <a:latin typeface="宋体"/>
                <a:cs typeface="宋体"/>
              </a:rPr>
              <a:t> </a:t>
            </a:r>
            <a:r>
              <a:rPr sz="3200" dirty="0">
                <a:solidFill>
                  <a:srgbClr val="333333"/>
                </a:solidFill>
                <a:latin typeface="宋体"/>
                <a:cs typeface="宋体"/>
              </a:rPr>
              <a:t>目录的</a:t>
            </a:r>
            <a:r>
              <a:rPr sz="3200" spc="-818" dirty="0">
                <a:solidFill>
                  <a:srgbClr val="333333"/>
                </a:solidFill>
                <a:latin typeface="宋体"/>
                <a:cs typeface="宋体"/>
              </a:rPr>
              <a:t> </a:t>
            </a:r>
            <a:r>
              <a:rPr sz="3200" spc="-126" dirty="0">
                <a:solidFill>
                  <a:srgbClr val="333333"/>
                </a:solidFill>
                <a:latin typeface="宋体"/>
                <a:cs typeface="宋体"/>
              </a:rPr>
              <a:t>idea.properties</a:t>
            </a:r>
            <a:r>
              <a:rPr sz="3200" spc="-792" dirty="0">
                <a:solidFill>
                  <a:srgbClr val="333333"/>
                </a:solidFill>
                <a:latin typeface="宋体"/>
                <a:cs typeface="宋体"/>
              </a:rPr>
              <a:t> </a:t>
            </a:r>
            <a:r>
              <a:rPr sz="3200" dirty="0">
                <a:solidFill>
                  <a:srgbClr val="333333"/>
                </a:solidFill>
                <a:latin typeface="宋体"/>
                <a:cs typeface="宋体"/>
              </a:rPr>
              <a:t>增加一行</a:t>
            </a:r>
            <a:r>
              <a:rPr sz="3200" spc="-151" dirty="0">
                <a:solidFill>
                  <a:srgbClr val="333333"/>
                </a:solidFill>
                <a:latin typeface="宋体"/>
                <a:cs typeface="宋体"/>
              </a:rPr>
              <a:t>：disable.android.first.run=true</a:t>
            </a:r>
            <a:r>
              <a:rPr sz="3200" spc="-843" dirty="0">
                <a:solidFill>
                  <a:srgbClr val="333333"/>
                </a:solidFill>
                <a:latin typeface="宋体"/>
                <a:cs typeface="宋体"/>
              </a:rPr>
              <a:t> </a:t>
            </a:r>
            <a:r>
              <a:rPr sz="3200" dirty="0">
                <a:solidFill>
                  <a:srgbClr val="333333"/>
                </a:solidFill>
                <a:latin typeface="宋体"/>
                <a:cs typeface="宋体"/>
              </a:rPr>
              <a:t>就行了，  </a:t>
            </a:r>
            <a:r>
              <a:rPr sz="3200" spc="314" dirty="0">
                <a:solidFill>
                  <a:srgbClr val="333333"/>
                </a:solidFill>
                <a:latin typeface="宋体"/>
                <a:cs typeface="宋体"/>
              </a:rPr>
              <a:t>mac</a:t>
            </a:r>
            <a:r>
              <a:rPr sz="3200" spc="-780" dirty="0">
                <a:solidFill>
                  <a:srgbClr val="333333"/>
                </a:solidFill>
                <a:latin typeface="宋体"/>
                <a:cs typeface="宋体"/>
              </a:rPr>
              <a:t> </a:t>
            </a:r>
            <a:r>
              <a:rPr sz="3200" dirty="0">
                <a:solidFill>
                  <a:srgbClr val="333333"/>
                </a:solidFill>
                <a:latin typeface="宋体"/>
                <a:cs typeface="宋体"/>
              </a:rPr>
              <a:t>平台的右键安装包</a:t>
            </a:r>
            <a:r>
              <a:rPr sz="3200" spc="126" dirty="0">
                <a:solidFill>
                  <a:srgbClr val="333333"/>
                </a:solidFill>
                <a:latin typeface="宋体"/>
                <a:cs typeface="宋体"/>
              </a:rPr>
              <a:t>-&gt;Show</a:t>
            </a:r>
            <a:r>
              <a:rPr sz="3200" spc="-639" dirty="0">
                <a:solidFill>
                  <a:srgbClr val="333333"/>
                </a:solidFill>
                <a:latin typeface="宋体"/>
                <a:cs typeface="宋体"/>
              </a:rPr>
              <a:t> </a:t>
            </a:r>
            <a:r>
              <a:rPr sz="3200" spc="25" dirty="0">
                <a:solidFill>
                  <a:srgbClr val="333333"/>
                </a:solidFill>
                <a:latin typeface="宋体"/>
                <a:cs typeface="宋体"/>
              </a:rPr>
              <a:t>Package</a:t>
            </a:r>
            <a:r>
              <a:rPr sz="3200" spc="-639" dirty="0">
                <a:solidFill>
                  <a:srgbClr val="333333"/>
                </a:solidFill>
                <a:latin typeface="宋体"/>
                <a:cs typeface="宋体"/>
              </a:rPr>
              <a:t> </a:t>
            </a:r>
            <a:r>
              <a:rPr sz="3200" dirty="0">
                <a:solidFill>
                  <a:srgbClr val="333333"/>
                </a:solidFill>
                <a:latin typeface="宋体"/>
                <a:cs typeface="宋体"/>
              </a:rPr>
              <a:t>Contents</a:t>
            </a:r>
            <a:r>
              <a:rPr sz="3200" spc="-629" dirty="0">
                <a:solidFill>
                  <a:srgbClr val="333333"/>
                </a:solidFill>
                <a:latin typeface="宋体"/>
                <a:cs typeface="宋体"/>
              </a:rPr>
              <a:t> </a:t>
            </a:r>
            <a:r>
              <a:rPr sz="3200" dirty="0">
                <a:solidFill>
                  <a:srgbClr val="333333"/>
                </a:solidFill>
                <a:latin typeface="宋体"/>
                <a:cs typeface="宋体"/>
              </a:rPr>
              <a:t>就找到</a:t>
            </a:r>
            <a:r>
              <a:rPr sz="3200" spc="-805" dirty="0">
                <a:solidFill>
                  <a:srgbClr val="333333"/>
                </a:solidFill>
                <a:latin typeface="宋体"/>
                <a:cs typeface="宋体"/>
              </a:rPr>
              <a:t> </a:t>
            </a:r>
            <a:r>
              <a:rPr sz="3200" spc="-63" dirty="0">
                <a:solidFill>
                  <a:srgbClr val="333333"/>
                </a:solidFill>
                <a:latin typeface="宋体"/>
                <a:cs typeface="宋体"/>
              </a:rPr>
              <a:t>bin</a:t>
            </a:r>
            <a:r>
              <a:rPr sz="3200" spc="-830" dirty="0">
                <a:solidFill>
                  <a:srgbClr val="333333"/>
                </a:solidFill>
                <a:latin typeface="宋体"/>
                <a:cs typeface="宋体"/>
              </a:rPr>
              <a:t> </a:t>
            </a:r>
            <a:r>
              <a:rPr sz="3200" dirty="0">
                <a:solidFill>
                  <a:srgbClr val="333333"/>
                </a:solidFill>
                <a:latin typeface="宋体"/>
                <a:cs typeface="宋体"/>
              </a:rPr>
              <a:t>目录了。）</a:t>
            </a:r>
            <a:endParaRPr sz="3200" dirty="0">
              <a:latin typeface="宋体"/>
              <a:cs typeface="宋体"/>
            </a:endParaRPr>
          </a:p>
          <a:p>
            <a:pPr>
              <a:lnSpc>
                <a:spcPct val="100000"/>
              </a:lnSpc>
            </a:pPr>
            <a:endParaRPr sz="3200" dirty="0">
              <a:latin typeface="Times New Roman"/>
              <a:cs typeface="Times New Roman"/>
            </a:endParaRPr>
          </a:p>
          <a:p>
            <a:pPr>
              <a:spcBef>
                <a:spcPts val="101"/>
              </a:spcBef>
            </a:pPr>
            <a:endParaRPr sz="3200" dirty="0">
              <a:latin typeface="Times New Roman"/>
              <a:cs typeface="Times New Roman"/>
            </a:endParaRPr>
          </a:p>
          <a:p>
            <a:pPr marL="188509" indent="-156558">
              <a:buSzPct val="90476"/>
              <a:buFont typeface="Symbol"/>
              <a:buChar char=""/>
              <a:tabLst>
                <a:tab pos="188509" algn="l"/>
              </a:tabLst>
            </a:pPr>
            <a:r>
              <a:rPr sz="3200" spc="126" dirty="0">
                <a:solidFill>
                  <a:srgbClr val="333333"/>
                </a:solidFill>
                <a:latin typeface="宋体"/>
                <a:cs typeface="宋体"/>
              </a:rPr>
              <a:t>3</a:t>
            </a:r>
            <a:r>
              <a:rPr sz="3200" dirty="0">
                <a:solidFill>
                  <a:srgbClr val="333333"/>
                </a:solidFill>
                <a:latin typeface="宋体"/>
                <a:cs typeface="宋体"/>
              </a:rPr>
              <a:t>、下载依赖组件</a:t>
            </a:r>
            <a:endParaRPr sz="3200" dirty="0">
              <a:latin typeface="宋体"/>
              <a:cs typeface="宋体"/>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26072" y="9080500"/>
            <a:ext cx="14088399" cy="1017147"/>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之后便到下载组件页面，这个过程需要翻墙，而且依赖你的网速，时间有点久，大家耐心等待</a:t>
            </a:r>
            <a:r>
              <a:rPr sz="3200" spc="-629" dirty="0">
                <a:solidFill>
                  <a:srgbClr val="333333"/>
                </a:solidFill>
                <a:latin typeface="宋体"/>
                <a:cs typeface="宋体"/>
              </a:rPr>
              <a:t>..</a:t>
            </a:r>
            <a:r>
              <a:rPr sz="3200" spc="-616" dirty="0">
                <a:solidFill>
                  <a:srgbClr val="333333"/>
                </a:solidFill>
                <a:latin typeface="宋体"/>
                <a:cs typeface="宋体"/>
              </a:rPr>
              <a:t>.</a:t>
            </a:r>
            <a:endParaRPr sz="3200" dirty="0">
              <a:latin typeface="宋体"/>
              <a:cs typeface="宋体"/>
            </a:endParaRPr>
          </a:p>
        </p:txBody>
      </p:sp>
      <p:sp>
        <p:nvSpPr>
          <p:cNvPr id="3" name="object 3"/>
          <p:cNvSpPr/>
          <p:nvPr/>
        </p:nvSpPr>
        <p:spPr>
          <a:xfrm>
            <a:off x="1929789" y="165100"/>
            <a:ext cx="14280967" cy="872417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85156" y="8470900"/>
            <a:ext cx="5486400" cy="1078702"/>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下载完成后点击</a:t>
            </a:r>
            <a:r>
              <a:rPr sz="3200" spc="-201" dirty="0">
                <a:solidFill>
                  <a:srgbClr val="333333"/>
                </a:solidFill>
                <a:latin typeface="宋体"/>
                <a:cs typeface="宋体"/>
              </a:rPr>
              <a:t>"Finish"</a:t>
            </a:r>
            <a:r>
              <a:rPr sz="3200" dirty="0">
                <a:solidFill>
                  <a:srgbClr val="333333"/>
                </a:solidFill>
                <a:latin typeface="宋体"/>
                <a:cs typeface="宋体"/>
              </a:rPr>
              <a:t>按钮</a:t>
            </a:r>
            <a:endParaRPr sz="3200" dirty="0">
              <a:latin typeface="宋体"/>
              <a:cs typeface="宋体"/>
            </a:endParaRPr>
          </a:p>
          <a:p>
            <a:pPr>
              <a:spcBef>
                <a:spcPts val="13"/>
              </a:spcBef>
            </a:pPr>
            <a:endParaRPr sz="3600" dirty="0">
              <a:latin typeface="Times New Roman"/>
              <a:cs typeface="Times New Roman"/>
            </a:endParaRPr>
          </a:p>
        </p:txBody>
      </p:sp>
      <p:sp>
        <p:nvSpPr>
          <p:cNvPr id="3" name="object 3"/>
          <p:cNvSpPr/>
          <p:nvPr/>
        </p:nvSpPr>
        <p:spPr>
          <a:xfrm>
            <a:off x="2037556" y="317499"/>
            <a:ext cx="15011400" cy="8001001"/>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10833" y="8699500"/>
            <a:ext cx="15352025" cy="1230475"/>
          </a:xfrm>
          <a:prstGeom prst="rect">
            <a:avLst/>
          </a:prstGeom>
        </p:spPr>
        <p:txBody>
          <a:bodyPr vert="horz" wrap="square" lIns="0" tIns="31950" rIns="0" bIns="0" rtlCol="0">
            <a:spAutoFit/>
          </a:bodyPr>
          <a:lstStyle/>
          <a:p>
            <a:pPr marL="31951" marR="12780">
              <a:lnSpc>
                <a:spcPct val="131000"/>
              </a:lnSpc>
              <a:spcBef>
                <a:spcPts val="252"/>
              </a:spcBef>
            </a:pPr>
            <a:r>
              <a:rPr sz="3200" dirty="0">
                <a:solidFill>
                  <a:srgbClr val="333333"/>
                </a:solidFill>
                <a:latin typeface="宋体"/>
                <a:cs typeface="宋体"/>
              </a:rPr>
              <a:t>在这个页面我们可以新建项目，也可以导入项目本地或者</a:t>
            </a:r>
            <a:r>
              <a:rPr sz="3200" spc="-918" dirty="0">
                <a:solidFill>
                  <a:srgbClr val="333333"/>
                </a:solidFill>
                <a:latin typeface="宋体"/>
                <a:cs typeface="宋体"/>
              </a:rPr>
              <a:t> </a:t>
            </a:r>
            <a:r>
              <a:rPr sz="3200" spc="63" dirty="0">
                <a:solidFill>
                  <a:srgbClr val="333333"/>
                </a:solidFill>
                <a:latin typeface="宋体"/>
                <a:cs typeface="宋体"/>
              </a:rPr>
              <a:t>GitHub</a:t>
            </a:r>
            <a:r>
              <a:rPr sz="3200" spc="-893" dirty="0">
                <a:solidFill>
                  <a:srgbClr val="333333"/>
                </a:solidFill>
                <a:latin typeface="宋体"/>
                <a:cs typeface="宋体"/>
              </a:rPr>
              <a:t> </a:t>
            </a:r>
            <a:r>
              <a:rPr sz="3200" dirty="0">
                <a:solidFill>
                  <a:srgbClr val="333333"/>
                </a:solidFill>
                <a:latin typeface="宋体"/>
                <a:cs typeface="宋体"/>
              </a:rPr>
              <a:t>上的项目等，左边可以查看最近打开的 </a:t>
            </a:r>
            <a:r>
              <a:rPr sz="3200" dirty="0" err="1">
                <a:solidFill>
                  <a:srgbClr val="333333"/>
                </a:solidFill>
                <a:latin typeface="宋体"/>
                <a:cs typeface="宋体"/>
              </a:rPr>
              <a:t>项目等，这里我直接新建项目然后到如下界面</a:t>
            </a:r>
            <a:endParaRPr sz="3200" dirty="0">
              <a:latin typeface="宋体"/>
              <a:cs typeface="宋体"/>
            </a:endParaRPr>
          </a:p>
        </p:txBody>
      </p:sp>
      <p:sp>
        <p:nvSpPr>
          <p:cNvPr id="3" name="object 3"/>
          <p:cNvSpPr/>
          <p:nvPr/>
        </p:nvSpPr>
        <p:spPr>
          <a:xfrm>
            <a:off x="2010833" y="832912"/>
            <a:ext cx="13933041" cy="7783311"/>
          </a:xfrm>
          <a:prstGeom prst="rect">
            <a:avLst/>
          </a:prstGeom>
          <a:blipFill>
            <a:blip r:embed="rId2" cstate="print"/>
            <a:stretch>
              <a:fillRect/>
            </a:stretch>
          </a:blipFill>
        </p:spPr>
        <p:txBody>
          <a:bodyPr wrap="square" lIns="0" tIns="0" rIns="0" bIns="0" rtlCol="0"/>
          <a:lstStyle/>
          <a:p>
            <a:endParaRPr sz="4526"/>
          </a:p>
        </p:txBody>
      </p:sp>
      <p:sp>
        <p:nvSpPr>
          <p:cNvPr id="4" name="矩形 3"/>
          <p:cNvSpPr/>
          <p:nvPr/>
        </p:nvSpPr>
        <p:spPr>
          <a:xfrm>
            <a:off x="742156" y="248138"/>
            <a:ext cx="2489912" cy="584775"/>
          </a:xfrm>
          <a:prstGeom prst="rect">
            <a:avLst/>
          </a:prstGeom>
        </p:spPr>
        <p:txBody>
          <a:bodyPr wrap="none">
            <a:spAutoFit/>
          </a:bodyPr>
          <a:lstStyle/>
          <a:p>
            <a:pPr marL="31951">
              <a:buSzPct val="90476"/>
              <a:tabLst>
                <a:tab pos="188509" algn="l"/>
              </a:tabLst>
            </a:pPr>
            <a:r>
              <a:rPr lang="en-US" altLang="zh-CN" sz="3200" spc="126" dirty="0">
                <a:solidFill>
                  <a:srgbClr val="333333"/>
                </a:solidFill>
                <a:latin typeface="宋体"/>
                <a:cs typeface="宋体"/>
              </a:rPr>
              <a:t>4</a:t>
            </a:r>
            <a:r>
              <a:rPr lang="zh-CN" altLang="en-US" sz="3200" dirty="0">
                <a:solidFill>
                  <a:srgbClr val="333333"/>
                </a:solidFill>
                <a:latin typeface="宋体"/>
                <a:cs typeface="宋体"/>
              </a:rPr>
              <a:t>、新建项目</a:t>
            </a:r>
            <a:endParaRPr lang="zh-CN" altLang="en-US" sz="3200" dirty="0">
              <a:latin typeface="宋体"/>
              <a:cs typeface="宋体"/>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4762" y="9385300"/>
            <a:ext cx="9976393"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我们填上项目名称和报名以及项目路径等然后</a:t>
            </a:r>
            <a:r>
              <a:rPr sz="3200" spc="-277" dirty="0">
                <a:solidFill>
                  <a:srgbClr val="333333"/>
                </a:solidFill>
                <a:latin typeface="宋体"/>
                <a:cs typeface="宋体"/>
              </a:rPr>
              <a:t>"</a:t>
            </a:r>
            <a:r>
              <a:rPr sz="3200" spc="591" dirty="0">
                <a:solidFill>
                  <a:srgbClr val="333333"/>
                </a:solidFill>
                <a:latin typeface="宋体"/>
                <a:cs typeface="宋体"/>
              </a:rPr>
              <a:t>N</a:t>
            </a:r>
            <a:r>
              <a:rPr sz="3200" spc="50" dirty="0">
                <a:solidFill>
                  <a:srgbClr val="333333"/>
                </a:solidFill>
                <a:latin typeface="宋体"/>
                <a:cs typeface="宋体"/>
              </a:rPr>
              <a:t>e</a:t>
            </a:r>
            <a:r>
              <a:rPr sz="3200" dirty="0">
                <a:solidFill>
                  <a:srgbClr val="333333"/>
                </a:solidFill>
                <a:latin typeface="宋体"/>
                <a:cs typeface="宋体"/>
              </a:rPr>
              <a:t>x</a:t>
            </a:r>
            <a:r>
              <a:rPr sz="3200" spc="-327" dirty="0">
                <a:solidFill>
                  <a:srgbClr val="333333"/>
                </a:solidFill>
                <a:latin typeface="宋体"/>
                <a:cs typeface="宋体"/>
              </a:rPr>
              <a:t>t</a:t>
            </a:r>
            <a:r>
              <a:rPr sz="3200" spc="-264" dirty="0">
                <a:solidFill>
                  <a:srgbClr val="333333"/>
                </a:solidFill>
                <a:latin typeface="宋体"/>
                <a:cs typeface="宋体"/>
              </a:rPr>
              <a:t>"</a:t>
            </a:r>
            <a:endParaRPr sz="3200" dirty="0">
              <a:latin typeface="宋体"/>
              <a:cs typeface="宋体"/>
            </a:endParaRPr>
          </a:p>
        </p:txBody>
      </p:sp>
      <p:sp>
        <p:nvSpPr>
          <p:cNvPr id="3" name="object 3"/>
          <p:cNvSpPr/>
          <p:nvPr/>
        </p:nvSpPr>
        <p:spPr>
          <a:xfrm>
            <a:off x="1783196" y="317500"/>
            <a:ext cx="14732360" cy="86868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2156" y="9385300"/>
            <a:ext cx="17449800"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这个页面支持你适配</a:t>
            </a:r>
            <a:r>
              <a:rPr sz="3200" spc="-805" dirty="0">
                <a:solidFill>
                  <a:srgbClr val="333333"/>
                </a:solidFill>
                <a:latin typeface="宋体"/>
                <a:cs typeface="宋体"/>
              </a:rPr>
              <a:t> </a:t>
            </a:r>
            <a:r>
              <a:rPr sz="3200" spc="88" dirty="0">
                <a:solidFill>
                  <a:srgbClr val="333333"/>
                </a:solidFill>
                <a:latin typeface="宋体"/>
                <a:cs typeface="宋体"/>
              </a:rPr>
              <a:t>TV</a:t>
            </a:r>
            <a:r>
              <a:rPr sz="3200" dirty="0">
                <a:solidFill>
                  <a:srgbClr val="333333"/>
                </a:solidFill>
                <a:latin typeface="宋体"/>
                <a:cs typeface="宋体"/>
              </a:rPr>
              <a:t>、</a:t>
            </a:r>
            <a:r>
              <a:rPr sz="3200" spc="189" dirty="0">
                <a:solidFill>
                  <a:srgbClr val="333333"/>
                </a:solidFill>
                <a:latin typeface="宋体"/>
                <a:cs typeface="宋体"/>
              </a:rPr>
              <a:t>Wear</a:t>
            </a:r>
            <a:r>
              <a:rPr sz="3200" dirty="0">
                <a:solidFill>
                  <a:srgbClr val="333333"/>
                </a:solidFill>
                <a:latin typeface="宋体"/>
                <a:cs typeface="宋体"/>
              </a:rPr>
              <a:t>、</a:t>
            </a:r>
            <a:r>
              <a:rPr sz="3200" spc="-75" dirty="0">
                <a:solidFill>
                  <a:srgbClr val="333333"/>
                </a:solidFill>
                <a:latin typeface="宋体"/>
                <a:cs typeface="宋体"/>
              </a:rPr>
              <a:t>Glass</a:t>
            </a:r>
            <a:r>
              <a:rPr sz="3200" spc="-818" dirty="0">
                <a:solidFill>
                  <a:srgbClr val="333333"/>
                </a:solidFill>
                <a:latin typeface="宋体"/>
                <a:cs typeface="宋体"/>
              </a:rPr>
              <a:t> </a:t>
            </a:r>
            <a:r>
              <a:rPr sz="3200" dirty="0">
                <a:solidFill>
                  <a:srgbClr val="333333"/>
                </a:solidFill>
                <a:latin typeface="宋体"/>
                <a:cs typeface="宋体"/>
              </a:rPr>
              <a:t>等，我们只选择第一项就</a:t>
            </a:r>
            <a:r>
              <a:rPr sz="3200" spc="-805" dirty="0">
                <a:solidFill>
                  <a:srgbClr val="333333"/>
                </a:solidFill>
                <a:latin typeface="宋体"/>
                <a:cs typeface="宋体"/>
              </a:rPr>
              <a:t> </a:t>
            </a:r>
            <a:r>
              <a:rPr sz="3200" spc="38" dirty="0">
                <a:solidFill>
                  <a:srgbClr val="333333"/>
                </a:solidFill>
                <a:latin typeface="宋体"/>
                <a:cs typeface="宋体"/>
              </a:rPr>
              <a:t>ok，</a:t>
            </a:r>
            <a:r>
              <a:rPr sz="3200" dirty="0">
                <a:solidFill>
                  <a:srgbClr val="333333"/>
                </a:solidFill>
                <a:latin typeface="宋体"/>
                <a:cs typeface="宋体"/>
              </a:rPr>
              <a:t>选好最小</a:t>
            </a:r>
            <a:r>
              <a:rPr sz="3200" spc="-805" dirty="0">
                <a:solidFill>
                  <a:srgbClr val="333333"/>
                </a:solidFill>
                <a:latin typeface="宋体"/>
                <a:cs typeface="宋体"/>
              </a:rPr>
              <a:t> </a:t>
            </a:r>
            <a:r>
              <a:rPr sz="3200" spc="226" dirty="0">
                <a:solidFill>
                  <a:srgbClr val="333333"/>
                </a:solidFill>
                <a:latin typeface="宋体"/>
                <a:cs typeface="宋体"/>
              </a:rPr>
              <a:t>SDK</a:t>
            </a:r>
            <a:r>
              <a:rPr sz="3200" spc="-805" dirty="0">
                <a:solidFill>
                  <a:srgbClr val="333333"/>
                </a:solidFill>
                <a:latin typeface="宋体"/>
                <a:cs typeface="宋体"/>
              </a:rPr>
              <a:t> </a:t>
            </a:r>
            <a:r>
              <a:rPr sz="3200" dirty="0">
                <a:solidFill>
                  <a:srgbClr val="333333"/>
                </a:solidFill>
                <a:latin typeface="宋体"/>
                <a:cs typeface="宋体"/>
              </a:rPr>
              <a:t>然后</a:t>
            </a:r>
            <a:r>
              <a:rPr sz="3200" spc="-38" dirty="0">
                <a:solidFill>
                  <a:srgbClr val="333333"/>
                </a:solidFill>
                <a:latin typeface="宋体"/>
                <a:cs typeface="宋体"/>
              </a:rPr>
              <a:t>"Next"</a:t>
            </a:r>
            <a:endParaRPr sz="3200" dirty="0">
              <a:latin typeface="宋体"/>
              <a:cs typeface="宋体"/>
            </a:endParaRPr>
          </a:p>
        </p:txBody>
      </p:sp>
      <p:sp>
        <p:nvSpPr>
          <p:cNvPr id="3" name="object 3"/>
          <p:cNvSpPr/>
          <p:nvPr/>
        </p:nvSpPr>
        <p:spPr>
          <a:xfrm>
            <a:off x="1818365" y="546100"/>
            <a:ext cx="15001991" cy="88392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0356" y="9385300"/>
            <a:ext cx="16078200"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这个页面选择一个</a:t>
            </a:r>
            <a:r>
              <a:rPr sz="3200" spc="-805" dirty="0">
                <a:solidFill>
                  <a:srgbClr val="333333"/>
                </a:solidFill>
                <a:latin typeface="宋体"/>
                <a:cs typeface="宋体"/>
              </a:rPr>
              <a:t> </a:t>
            </a:r>
            <a:r>
              <a:rPr sz="3200" spc="-264" dirty="0">
                <a:solidFill>
                  <a:srgbClr val="333333"/>
                </a:solidFill>
                <a:latin typeface="宋体"/>
                <a:cs typeface="宋体"/>
              </a:rPr>
              <a:t>Activity</a:t>
            </a:r>
            <a:r>
              <a:rPr sz="3200" spc="-792" dirty="0">
                <a:solidFill>
                  <a:srgbClr val="333333"/>
                </a:solidFill>
                <a:latin typeface="宋体"/>
                <a:cs typeface="宋体"/>
              </a:rPr>
              <a:t> </a:t>
            </a:r>
            <a:r>
              <a:rPr sz="3200" dirty="0">
                <a:solidFill>
                  <a:srgbClr val="333333"/>
                </a:solidFill>
                <a:latin typeface="宋体"/>
                <a:cs typeface="宋体"/>
              </a:rPr>
              <a:t>模板，和</a:t>
            </a:r>
            <a:r>
              <a:rPr sz="3200" spc="-805" dirty="0">
                <a:solidFill>
                  <a:srgbClr val="333333"/>
                </a:solidFill>
                <a:latin typeface="宋体"/>
                <a:cs typeface="宋体"/>
              </a:rPr>
              <a:t> </a:t>
            </a:r>
            <a:r>
              <a:rPr sz="3200" spc="-176" dirty="0">
                <a:solidFill>
                  <a:srgbClr val="333333"/>
                </a:solidFill>
                <a:latin typeface="宋体"/>
                <a:cs typeface="宋体"/>
              </a:rPr>
              <a:t>Eclipse</a:t>
            </a:r>
            <a:r>
              <a:rPr sz="3200" spc="-792" dirty="0">
                <a:solidFill>
                  <a:srgbClr val="333333"/>
                </a:solidFill>
                <a:latin typeface="宋体"/>
                <a:cs typeface="宋体"/>
              </a:rPr>
              <a:t> </a:t>
            </a:r>
            <a:r>
              <a:rPr sz="3200" dirty="0">
                <a:solidFill>
                  <a:srgbClr val="333333"/>
                </a:solidFill>
                <a:latin typeface="宋体"/>
                <a:cs typeface="宋体"/>
              </a:rPr>
              <a:t>很像，我们直接选择一个</a:t>
            </a:r>
            <a:r>
              <a:rPr sz="3200" spc="-805" dirty="0">
                <a:solidFill>
                  <a:srgbClr val="333333"/>
                </a:solidFill>
                <a:latin typeface="宋体"/>
                <a:cs typeface="宋体"/>
              </a:rPr>
              <a:t> </a:t>
            </a:r>
            <a:r>
              <a:rPr sz="3200" spc="-13" dirty="0">
                <a:solidFill>
                  <a:srgbClr val="333333"/>
                </a:solidFill>
                <a:latin typeface="宋体"/>
                <a:cs typeface="宋体"/>
              </a:rPr>
              <a:t>Blank</a:t>
            </a:r>
            <a:r>
              <a:rPr sz="3200" spc="-654" dirty="0">
                <a:solidFill>
                  <a:srgbClr val="333333"/>
                </a:solidFill>
                <a:latin typeface="宋体"/>
                <a:cs typeface="宋体"/>
              </a:rPr>
              <a:t> </a:t>
            </a:r>
            <a:r>
              <a:rPr sz="3200" spc="-264" dirty="0">
                <a:solidFill>
                  <a:srgbClr val="333333"/>
                </a:solidFill>
                <a:latin typeface="宋体"/>
                <a:cs typeface="宋体"/>
              </a:rPr>
              <a:t>Activity</a:t>
            </a:r>
            <a:r>
              <a:rPr sz="3200" spc="-818" dirty="0">
                <a:solidFill>
                  <a:srgbClr val="333333"/>
                </a:solidFill>
                <a:latin typeface="宋体"/>
                <a:cs typeface="宋体"/>
              </a:rPr>
              <a:t> </a:t>
            </a:r>
            <a:r>
              <a:rPr sz="3200" dirty="0">
                <a:solidFill>
                  <a:srgbClr val="333333"/>
                </a:solidFill>
                <a:latin typeface="宋体"/>
                <a:cs typeface="宋体"/>
              </a:rPr>
              <a:t>好了</a:t>
            </a:r>
            <a:endParaRPr sz="3200" dirty="0">
              <a:latin typeface="宋体"/>
              <a:cs typeface="宋体"/>
            </a:endParaRPr>
          </a:p>
        </p:txBody>
      </p:sp>
      <p:sp>
        <p:nvSpPr>
          <p:cNvPr id="3" name="object 3"/>
          <p:cNvSpPr/>
          <p:nvPr/>
        </p:nvSpPr>
        <p:spPr>
          <a:xfrm>
            <a:off x="1580356" y="546100"/>
            <a:ext cx="15013659" cy="88392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56556" y="850901"/>
            <a:ext cx="14554200" cy="89916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5"/>
          <p:cNvSpPr txBox="1"/>
          <p:nvPr/>
        </p:nvSpPr>
        <p:spPr>
          <a:xfrm>
            <a:off x="1427956" y="317500"/>
            <a:ext cx="15621000" cy="9549419"/>
          </a:xfrm>
          <a:prstGeom prst="rect">
            <a:avLst/>
          </a:prstGeom>
        </p:spPr>
        <p:txBody>
          <a:bodyPr vert="horz" wrap="square" lIns="0" tIns="31950" rIns="0" bIns="0" rtlCol="0">
            <a:spAutoFit/>
          </a:bodyPr>
          <a:lstStyle/>
          <a:p>
            <a:pPr marL="31951">
              <a:buSzPct val="90476"/>
              <a:tabLst>
                <a:tab pos="188509" algn="l"/>
              </a:tabLst>
            </a:pPr>
            <a:r>
              <a:rPr sz="3200" spc="126" dirty="0">
                <a:solidFill>
                  <a:srgbClr val="333333"/>
                </a:solidFill>
                <a:latin typeface="宋体"/>
                <a:cs typeface="宋体"/>
              </a:rPr>
              <a:t>1</a:t>
            </a:r>
            <a:r>
              <a:rPr sz="3200" dirty="0">
                <a:solidFill>
                  <a:srgbClr val="333333"/>
                </a:solidFill>
                <a:latin typeface="宋体"/>
                <a:cs typeface="宋体"/>
              </a:rPr>
              <a:t>、</a:t>
            </a:r>
            <a:r>
              <a:rPr sz="3200" spc="63" dirty="0">
                <a:solidFill>
                  <a:srgbClr val="333333"/>
                </a:solidFill>
                <a:latin typeface="宋体"/>
                <a:cs typeface="宋体"/>
              </a:rPr>
              <a:t>Google</a:t>
            </a:r>
            <a:r>
              <a:rPr sz="3200" spc="-805" dirty="0">
                <a:solidFill>
                  <a:srgbClr val="333333"/>
                </a:solidFill>
                <a:latin typeface="宋体"/>
                <a:cs typeface="宋体"/>
              </a:rPr>
              <a:t> </a:t>
            </a:r>
            <a:r>
              <a:rPr sz="3200" dirty="0">
                <a:solidFill>
                  <a:srgbClr val="333333"/>
                </a:solidFill>
                <a:latin typeface="宋体"/>
                <a:cs typeface="宋体"/>
              </a:rPr>
              <a:t>推出的</a:t>
            </a:r>
            <a:endParaRPr sz="3200" dirty="0">
              <a:latin typeface="宋体"/>
              <a:cs typeface="宋体"/>
            </a:endParaRPr>
          </a:p>
          <a:p>
            <a:pPr>
              <a:spcBef>
                <a:spcPts val="138"/>
              </a:spcBef>
              <a:buClr>
                <a:srgbClr val="333333"/>
              </a:buClr>
            </a:pPr>
            <a:endParaRPr sz="3200" dirty="0">
              <a:latin typeface="Times New Roman"/>
              <a:cs typeface="Times New Roman"/>
            </a:endParaRPr>
          </a:p>
          <a:p>
            <a:pPr marL="31951" marR="845095">
              <a:lnSpc>
                <a:spcPct val="131000"/>
              </a:lnSpc>
            </a:pPr>
            <a:r>
              <a:rPr sz="3200" dirty="0">
                <a:solidFill>
                  <a:srgbClr val="333333"/>
                </a:solidFill>
                <a:latin typeface="宋体"/>
                <a:cs typeface="宋体"/>
              </a:rPr>
              <a:t>毫无疑问，这个是它的最大优势</a:t>
            </a:r>
            <a:r>
              <a:rPr sz="3200" spc="13" dirty="0">
                <a:solidFill>
                  <a:srgbClr val="333333"/>
                </a:solidFill>
                <a:latin typeface="宋体"/>
                <a:cs typeface="宋体"/>
              </a:rPr>
              <a:t>，Android</a:t>
            </a:r>
            <a:r>
              <a:rPr sz="3200" spc="-667" dirty="0">
                <a:solidFill>
                  <a:srgbClr val="333333"/>
                </a:solidFill>
                <a:latin typeface="宋体"/>
                <a:cs typeface="宋体"/>
              </a:rPr>
              <a:t> </a:t>
            </a:r>
            <a:r>
              <a:rPr sz="3200" spc="-75" dirty="0">
                <a:solidFill>
                  <a:srgbClr val="333333"/>
                </a:solidFill>
                <a:latin typeface="宋体"/>
                <a:cs typeface="宋体"/>
              </a:rPr>
              <a:t>Stuido</a:t>
            </a:r>
            <a:r>
              <a:rPr sz="3200" spc="-780" dirty="0">
                <a:solidFill>
                  <a:srgbClr val="333333"/>
                </a:solidFill>
                <a:latin typeface="宋体"/>
                <a:cs typeface="宋体"/>
              </a:rPr>
              <a:t> </a:t>
            </a:r>
            <a:r>
              <a:rPr sz="3200" dirty="0">
                <a:solidFill>
                  <a:srgbClr val="333333"/>
                </a:solidFill>
                <a:latin typeface="宋体"/>
                <a:cs typeface="宋体"/>
              </a:rPr>
              <a:t>是</a:t>
            </a:r>
            <a:r>
              <a:rPr sz="3200" spc="-830" dirty="0">
                <a:solidFill>
                  <a:srgbClr val="333333"/>
                </a:solidFill>
                <a:latin typeface="宋体"/>
                <a:cs typeface="宋体"/>
              </a:rPr>
              <a:t> </a:t>
            </a:r>
            <a:r>
              <a:rPr sz="3200" spc="63" dirty="0">
                <a:solidFill>
                  <a:srgbClr val="333333"/>
                </a:solidFill>
                <a:latin typeface="宋体"/>
                <a:cs typeface="宋体"/>
              </a:rPr>
              <a:t>Google</a:t>
            </a:r>
            <a:r>
              <a:rPr sz="3200" spc="-830" dirty="0">
                <a:solidFill>
                  <a:srgbClr val="333333"/>
                </a:solidFill>
                <a:latin typeface="宋体"/>
                <a:cs typeface="宋体"/>
              </a:rPr>
              <a:t> </a:t>
            </a:r>
            <a:r>
              <a:rPr sz="3200" dirty="0">
                <a:solidFill>
                  <a:srgbClr val="333333"/>
                </a:solidFill>
                <a:latin typeface="宋体"/>
                <a:cs typeface="宋体"/>
              </a:rPr>
              <a:t>推出，专门为</a:t>
            </a:r>
            <a:r>
              <a:rPr sz="3200" spc="-830" dirty="0">
                <a:solidFill>
                  <a:srgbClr val="333333"/>
                </a:solidFill>
                <a:latin typeface="宋体"/>
                <a:cs typeface="宋体"/>
              </a:rPr>
              <a:t> </a:t>
            </a:r>
            <a:r>
              <a:rPr sz="3200" spc="-189" dirty="0">
                <a:solidFill>
                  <a:srgbClr val="333333"/>
                </a:solidFill>
                <a:latin typeface="宋体"/>
                <a:cs typeface="宋体"/>
              </a:rPr>
              <a:t>Android“</a:t>
            </a:r>
            <a:r>
              <a:rPr sz="3200" dirty="0">
                <a:solidFill>
                  <a:srgbClr val="333333"/>
                </a:solidFill>
                <a:latin typeface="宋体"/>
                <a:cs typeface="宋体"/>
              </a:rPr>
              <a:t>量身订做</a:t>
            </a:r>
            <a:r>
              <a:rPr sz="3200" dirty="0">
                <a:solidFill>
                  <a:srgbClr val="333333"/>
                </a:solidFill>
                <a:latin typeface="Times New Roman"/>
                <a:cs typeface="Times New Roman"/>
              </a:rPr>
              <a:t>”</a:t>
            </a:r>
            <a:r>
              <a:rPr sz="3200" dirty="0">
                <a:solidFill>
                  <a:srgbClr val="333333"/>
                </a:solidFill>
                <a:latin typeface="宋体"/>
                <a:cs typeface="宋体"/>
              </a:rPr>
              <a:t>的，是 </a:t>
            </a:r>
            <a:r>
              <a:rPr sz="3200" spc="38" dirty="0">
                <a:solidFill>
                  <a:srgbClr val="333333"/>
                </a:solidFill>
                <a:latin typeface="宋体"/>
                <a:cs typeface="宋体"/>
              </a:rPr>
              <a:t>Google</a:t>
            </a:r>
            <a:r>
              <a:rPr sz="3200" spc="-780" dirty="0">
                <a:solidFill>
                  <a:srgbClr val="333333"/>
                </a:solidFill>
                <a:latin typeface="宋体"/>
                <a:cs typeface="宋体"/>
              </a:rPr>
              <a:t> </a:t>
            </a:r>
            <a:r>
              <a:rPr sz="3200" dirty="0">
                <a:solidFill>
                  <a:srgbClr val="333333"/>
                </a:solidFill>
                <a:latin typeface="宋体"/>
                <a:cs typeface="宋体"/>
              </a:rPr>
              <a:t>大力支持的一款基于</a:t>
            </a:r>
            <a:r>
              <a:rPr sz="3200" spc="-805" dirty="0">
                <a:solidFill>
                  <a:srgbClr val="333333"/>
                </a:solidFill>
                <a:latin typeface="宋体"/>
                <a:cs typeface="宋体"/>
              </a:rPr>
              <a:t> </a:t>
            </a:r>
            <a:r>
              <a:rPr sz="3200" spc="-403" dirty="0">
                <a:solidFill>
                  <a:srgbClr val="333333"/>
                </a:solidFill>
                <a:latin typeface="宋体"/>
                <a:cs typeface="宋体"/>
              </a:rPr>
              <a:t>IntelliJ</a:t>
            </a:r>
            <a:r>
              <a:rPr sz="3200" spc="-639" dirty="0">
                <a:solidFill>
                  <a:srgbClr val="333333"/>
                </a:solidFill>
                <a:latin typeface="宋体"/>
                <a:cs typeface="宋体"/>
              </a:rPr>
              <a:t> </a:t>
            </a:r>
            <a:r>
              <a:rPr sz="3200" spc="88" dirty="0">
                <a:solidFill>
                  <a:srgbClr val="333333"/>
                </a:solidFill>
                <a:latin typeface="宋体"/>
                <a:cs typeface="宋体"/>
              </a:rPr>
              <a:t>IDEA</a:t>
            </a:r>
            <a:r>
              <a:rPr sz="3200" spc="-767" dirty="0">
                <a:solidFill>
                  <a:srgbClr val="333333"/>
                </a:solidFill>
                <a:latin typeface="宋体"/>
                <a:cs typeface="宋体"/>
              </a:rPr>
              <a:t> </a:t>
            </a:r>
            <a:r>
              <a:rPr sz="3200" dirty="0">
                <a:solidFill>
                  <a:srgbClr val="333333"/>
                </a:solidFill>
                <a:latin typeface="宋体"/>
                <a:cs typeface="宋体"/>
              </a:rPr>
              <a:t>改造的</a:t>
            </a:r>
            <a:r>
              <a:rPr sz="3200" spc="-805" dirty="0">
                <a:solidFill>
                  <a:srgbClr val="333333"/>
                </a:solidFill>
                <a:latin typeface="宋体"/>
                <a:cs typeface="宋体"/>
              </a:rPr>
              <a:t> </a:t>
            </a:r>
            <a:r>
              <a:rPr sz="3200" spc="13" dirty="0">
                <a:solidFill>
                  <a:srgbClr val="333333"/>
                </a:solidFill>
                <a:latin typeface="宋体"/>
                <a:cs typeface="宋体"/>
              </a:rPr>
              <a:t>IDE，</a:t>
            </a:r>
            <a:r>
              <a:rPr sz="3200" dirty="0">
                <a:solidFill>
                  <a:srgbClr val="333333"/>
                </a:solidFill>
                <a:latin typeface="宋体"/>
                <a:cs typeface="宋体"/>
              </a:rPr>
              <a:t>这个应该能说明为什么它是</a:t>
            </a:r>
            <a:r>
              <a:rPr sz="3200" spc="-805" dirty="0">
                <a:solidFill>
                  <a:srgbClr val="333333"/>
                </a:solidFill>
                <a:latin typeface="宋体"/>
                <a:cs typeface="宋体"/>
              </a:rPr>
              <a:t> </a:t>
            </a:r>
            <a:r>
              <a:rPr sz="3200" spc="13" dirty="0">
                <a:solidFill>
                  <a:srgbClr val="333333"/>
                </a:solidFill>
                <a:latin typeface="宋体"/>
                <a:cs typeface="宋体"/>
              </a:rPr>
              <a:t>Android</a:t>
            </a:r>
            <a:r>
              <a:rPr sz="3200" spc="-818" dirty="0">
                <a:solidFill>
                  <a:srgbClr val="333333"/>
                </a:solidFill>
                <a:latin typeface="宋体"/>
                <a:cs typeface="宋体"/>
              </a:rPr>
              <a:t> </a:t>
            </a:r>
            <a:r>
              <a:rPr sz="3200" dirty="0">
                <a:solidFill>
                  <a:srgbClr val="333333"/>
                </a:solidFill>
                <a:latin typeface="宋体"/>
                <a:cs typeface="宋体"/>
              </a:rPr>
              <a:t>的未来</a:t>
            </a:r>
            <a:endParaRPr sz="3200" dirty="0">
              <a:latin typeface="宋体"/>
              <a:cs typeface="宋体"/>
            </a:endParaRPr>
          </a:p>
          <a:p>
            <a:pPr>
              <a:spcBef>
                <a:spcPts val="101"/>
              </a:spcBef>
            </a:pPr>
            <a:endParaRPr sz="3200" dirty="0">
              <a:latin typeface="Times New Roman"/>
              <a:cs typeface="Times New Roman"/>
            </a:endParaRPr>
          </a:p>
          <a:p>
            <a:pPr marL="31951">
              <a:spcBef>
                <a:spcPts val="13"/>
              </a:spcBef>
              <a:buSzPct val="90476"/>
              <a:tabLst>
                <a:tab pos="188509" algn="l"/>
              </a:tabLst>
            </a:pPr>
            <a:r>
              <a:rPr sz="3200" spc="126" dirty="0">
                <a:solidFill>
                  <a:srgbClr val="333333"/>
                </a:solidFill>
                <a:latin typeface="宋体"/>
                <a:cs typeface="宋体"/>
              </a:rPr>
              <a:t>2</a:t>
            </a:r>
            <a:r>
              <a:rPr sz="3200" dirty="0">
                <a:solidFill>
                  <a:srgbClr val="333333"/>
                </a:solidFill>
                <a:latin typeface="宋体"/>
                <a:cs typeface="宋体"/>
              </a:rPr>
              <a:t>、速度更快</a:t>
            </a:r>
            <a:endParaRPr sz="3200" dirty="0">
              <a:latin typeface="宋体"/>
              <a:cs typeface="宋体"/>
            </a:endParaRPr>
          </a:p>
          <a:p>
            <a:pPr>
              <a:spcBef>
                <a:spcPts val="126"/>
              </a:spcBef>
              <a:buClr>
                <a:srgbClr val="333333"/>
              </a:buClr>
            </a:pPr>
            <a:endParaRPr sz="3200" dirty="0">
              <a:latin typeface="Times New Roman"/>
              <a:cs typeface="Times New Roman"/>
            </a:endParaRPr>
          </a:p>
          <a:p>
            <a:pPr marL="31951" marR="452102">
              <a:lnSpc>
                <a:spcPct val="131000"/>
              </a:lnSpc>
              <a:spcBef>
                <a:spcPts val="13"/>
              </a:spcBef>
            </a:pPr>
            <a:r>
              <a:rPr sz="3200" spc="-176" dirty="0">
                <a:solidFill>
                  <a:srgbClr val="333333"/>
                </a:solidFill>
                <a:latin typeface="宋体"/>
                <a:cs typeface="宋体"/>
              </a:rPr>
              <a:t>Eclipse</a:t>
            </a:r>
            <a:r>
              <a:rPr sz="3200" spc="-956" dirty="0">
                <a:solidFill>
                  <a:srgbClr val="333333"/>
                </a:solidFill>
                <a:latin typeface="宋体"/>
                <a:cs typeface="宋体"/>
              </a:rPr>
              <a:t> </a:t>
            </a:r>
            <a:r>
              <a:rPr sz="3200" dirty="0">
                <a:solidFill>
                  <a:srgbClr val="333333"/>
                </a:solidFill>
                <a:latin typeface="宋体"/>
                <a:cs typeface="宋体"/>
              </a:rPr>
              <a:t>的启动速度、响应速度、内存占用一直被诟病，相信大家这点应该深有体会，而且经常遇到卡死 状态。</a:t>
            </a:r>
            <a:r>
              <a:rPr sz="3200" spc="-75" dirty="0">
                <a:solidFill>
                  <a:srgbClr val="333333"/>
                </a:solidFill>
                <a:latin typeface="宋体"/>
                <a:cs typeface="宋体"/>
              </a:rPr>
              <a:t>Studio</a:t>
            </a:r>
            <a:r>
              <a:rPr sz="3200" spc="-767" dirty="0">
                <a:solidFill>
                  <a:srgbClr val="333333"/>
                </a:solidFill>
                <a:latin typeface="宋体"/>
                <a:cs typeface="宋体"/>
              </a:rPr>
              <a:t> </a:t>
            </a:r>
            <a:r>
              <a:rPr sz="3200" dirty="0">
                <a:solidFill>
                  <a:srgbClr val="333333"/>
                </a:solidFill>
                <a:latin typeface="宋体"/>
                <a:cs typeface="宋体"/>
              </a:rPr>
              <a:t>不管哪一个方面都全面领先</a:t>
            </a:r>
            <a:r>
              <a:rPr sz="3200" spc="-805" dirty="0">
                <a:solidFill>
                  <a:srgbClr val="333333"/>
                </a:solidFill>
                <a:latin typeface="宋体"/>
                <a:cs typeface="宋体"/>
              </a:rPr>
              <a:t> </a:t>
            </a:r>
            <a:r>
              <a:rPr sz="3200" spc="-164" dirty="0">
                <a:solidFill>
                  <a:srgbClr val="333333"/>
                </a:solidFill>
                <a:latin typeface="宋体"/>
                <a:cs typeface="宋体"/>
              </a:rPr>
              <a:t>Eclipse</a:t>
            </a:r>
            <a:endParaRPr sz="3200" dirty="0">
              <a:latin typeface="宋体"/>
              <a:cs typeface="宋体"/>
            </a:endParaRPr>
          </a:p>
          <a:p>
            <a:pPr>
              <a:spcBef>
                <a:spcPts val="101"/>
              </a:spcBef>
            </a:pPr>
            <a:endParaRPr sz="3200" dirty="0">
              <a:latin typeface="Times New Roman"/>
              <a:cs typeface="Times New Roman"/>
            </a:endParaRPr>
          </a:p>
          <a:p>
            <a:pPr marL="31951">
              <a:buSzPct val="90476"/>
              <a:tabLst>
                <a:tab pos="188509" algn="l"/>
              </a:tabLst>
            </a:pPr>
            <a:r>
              <a:rPr sz="3200" spc="126" dirty="0">
                <a:solidFill>
                  <a:srgbClr val="333333"/>
                </a:solidFill>
                <a:latin typeface="宋体"/>
                <a:cs typeface="宋体"/>
              </a:rPr>
              <a:t>3</a:t>
            </a:r>
            <a:r>
              <a:rPr sz="3200" dirty="0">
                <a:solidFill>
                  <a:srgbClr val="333333"/>
                </a:solidFill>
                <a:latin typeface="宋体"/>
                <a:cs typeface="宋体"/>
              </a:rPr>
              <a:t>、</a:t>
            </a:r>
            <a:r>
              <a:rPr sz="3200" spc="25" dirty="0">
                <a:solidFill>
                  <a:srgbClr val="333333"/>
                </a:solidFill>
                <a:latin typeface="宋体"/>
                <a:cs typeface="宋体"/>
              </a:rPr>
              <a:t>UI</a:t>
            </a:r>
            <a:r>
              <a:rPr sz="3200" spc="-805" dirty="0">
                <a:solidFill>
                  <a:srgbClr val="333333"/>
                </a:solidFill>
                <a:latin typeface="宋体"/>
                <a:cs typeface="宋体"/>
              </a:rPr>
              <a:t> </a:t>
            </a:r>
            <a:r>
              <a:rPr sz="3200" dirty="0">
                <a:solidFill>
                  <a:srgbClr val="333333"/>
                </a:solidFill>
                <a:latin typeface="宋体"/>
                <a:cs typeface="宋体"/>
              </a:rPr>
              <a:t>更漂亮</a:t>
            </a:r>
            <a:endParaRPr sz="3200" dirty="0">
              <a:latin typeface="宋体"/>
              <a:cs typeface="宋体"/>
            </a:endParaRPr>
          </a:p>
          <a:p>
            <a:pPr>
              <a:spcBef>
                <a:spcPts val="138"/>
              </a:spcBef>
              <a:buClr>
                <a:srgbClr val="333333"/>
              </a:buClr>
            </a:pPr>
            <a:endParaRPr sz="3200" dirty="0">
              <a:latin typeface="Times New Roman"/>
              <a:cs typeface="Times New Roman"/>
            </a:endParaRPr>
          </a:p>
          <a:p>
            <a:pPr marL="31951" marR="12780">
              <a:lnSpc>
                <a:spcPct val="131000"/>
              </a:lnSpc>
            </a:pPr>
            <a:r>
              <a:rPr sz="3200" spc="-50" dirty="0">
                <a:solidFill>
                  <a:srgbClr val="333333"/>
                </a:solidFill>
                <a:latin typeface="宋体"/>
                <a:cs typeface="宋体"/>
              </a:rPr>
              <a:t>I/O</a:t>
            </a:r>
            <a:r>
              <a:rPr sz="3200" spc="-843" dirty="0">
                <a:solidFill>
                  <a:srgbClr val="333333"/>
                </a:solidFill>
                <a:latin typeface="宋体"/>
                <a:cs typeface="宋体"/>
              </a:rPr>
              <a:t> </a:t>
            </a:r>
            <a:r>
              <a:rPr sz="3200" dirty="0">
                <a:solidFill>
                  <a:srgbClr val="333333"/>
                </a:solidFill>
                <a:latin typeface="宋体"/>
                <a:cs typeface="宋体"/>
              </a:rPr>
              <a:t>上演示的那款黑色主题真是太棒了，极客范</a:t>
            </a:r>
            <a:r>
              <a:rPr sz="3200" spc="-63" dirty="0">
                <a:solidFill>
                  <a:srgbClr val="333333"/>
                </a:solidFill>
                <a:latin typeface="宋体"/>
                <a:cs typeface="宋体"/>
              </a:rPr>
              <a:t>，Stuido</a:t>
            </a:r>
            <a:r>
              <a:rPr sz="3200" spc="-805" dirty="0">
                <a:solidFill>
                  <a:srgbClr val="333333"/>
                </a:solidFill>
                <a:latin typeface="宋体"/>
                <a:cs typeface="宋体"/>
              </a:rPr>
              <a:t> </a:t>
            </a:r>
            <a:r>
              <a:rPr sz="3200" dirty="0">
                <a:solidFill>
                  <a:srgbClr val="333333"/>
                </a:solidFill>
                <a:latin typeface="宋体"/>
                <a:cs typeface="宋体"/>
              </a:rPr>
              <a:t>自带的</a:t>
            </a:r>
            <a:r>
              <a:rPr sz="3200" spc="-843" dirty="0">
                <a:solidFill>
                  <a:srgbClr val="333333"/>
                </a:solidFill>
                <a:latin typeface="宋体"/>
                <a:cs typeface="宋体"/>
              </a:rPr>
              <a:t> </a:t>
            </a:r>
            <a:r>
              <a:rPr sz="3200" spc="-25" dirty="0">
                <a:solidFill>
                  <a:srgbClr val="333333"/>
                </a:solidFill>
                <a:latin typeface="宋体"/>
                <a:cs typeface="宋体"/>
              </a:rPr>
              <a:t>Darcula</a:t>
            </a:r>
            <a:r>
              <a:rPr sz="3200" spc="-830" dirty="0">
                <a:solidFill>
                  <a:srgbClr val="333333"/>
                </a:solidFill>
                <a:latin typeface="宋体"/>
                <a:cs typeface="宋体"/>
              </a:rPr>
              <a:t> </a:t>
            </a:r>
            <a:r>
              <a:rPr sz="3200" dirty="0">
                <a:solidFill>
                  <a:srgbClr val="333333"/>
                </a:solidFill>
                <a:latin typeface="宋体"/>
                <a:cs typeface="宋体"/>
              </a:rPr>
              <a:t>主题的炫酷黑界面实在是高大上，  相比而言</a:t>
            </a:r>
            <a:r>
              <a:rPr sz="3200" spc="-805" dirty="0">
                <a:solidFill>
                  <a:srgbClr val="333333"/>
                </a:solidFill>
                <a:latin typeface="宋体"/>
                <a:cs typeface="宋体"/>
              </a:rPr>
              <a:t> </a:t>
            </a:r>
            <a:r>
              <a:rPr sz="3200" spc="-176" dirty="0">
                <a:solidFill>
                  <a:srgbClr val="333333"/>
                </a:solidFill>
                <a:latin typeface="宋体"/>
                <a:cs typeface="宋体"/>
              </a:rPr>
              <a:t>Eclipse</a:t>
            </a:r>
            <a:r>
              <a:rPr sz="3200" spc="-792" dirty="0">
                <a:solidFill>
                  <a:srgbClr val="333333"/>
                </a:solidFill>
                <a:latin typeface="宋体"/>
                <a:cs typeface="宋体"/>
              </a:rPr>
              <a:t> </a:t>
            </a:r>
            <a:r>
              <a:rPr sz="3200" dirty="0">
                <a:solidFill>
                  <a:srgbClr val="333333"/>
                </a:solidFill>
                <a:latin typeface="宋体"/>
                <a:cs typeface="宋体"/>
              </a:rPr>
              <a:t>下的黑色主题太</a:t>
            </a:r>
            <a:r>
              <a:rPr sz="3200" spc="-805" dirty="0">
                <a:solidFill>
                  <a:srgbClr val="333333"/>
                </a:solidFill>
                <a:latin typeface="宋体"/>
                <a:cs typeface="宋体"/>
              </a:rPr>
              <a:t> </a:t>
            </a:r>
            <a:r>
              <a:rPr sz="3200" spc="63" dirty="0">
                <a:solidFill>
                  <a:srgbClr val="333333"/>
                </a:solidFill>
                <a:latin typeface="宋体"/>
                <a:cs typeface="宋体"/>
              </a:rPr>
              <a:t>low</a:t>
            </a:r>
            <a:r>
              <a:rPr sz="3200" spc="-818" dirty="0">
                <a:solidFill>
                  <a:srgbClr val="333333"/>
                </a:solidFill>
                <a:latin typeface="宋体"/>
                <a:cs typeface="宋体"/>
              </a:rPr>
              <a:t> </a:t>
            </a:r>
            <a:r>
              <a:rPr sz="3200" dirty="0">
                <a:solidFill>
                  <a:srgbClr val="333333"/>
                </a:solidFill>
                <a:latin typeface="宋体"/>
                <a:cs typeface="宋体"/>
              </a:rPr>
              <a:t>了</a:t>
            </a:r>
            <a:endParaRPr sz="3200" dirty="0">
              <a:latin typeface="宋体"/>
              <a:cs typeface="宋体"/>
            </a:endParaRPr>
          </a:p>
          <a:p>
            <a:pPr>
              <a:spcBef>
                <a:spcPts val="101"/>
              </a:spcBef>
            </a:pPr>
            <a:endParaRPr sz="3200" dirty="0">
              <a:latin typeface="Times New Roman"/>
              <a:cs typeface="Times New Roman"/>
            </a:endParaRPr>
          </a:p>
          <a:p>
            <a:pPr marL="31951">
              <a:spcBef>
                <a:spcPts val="13"/>
              </a:spcBef>
              <a:buSzPct val="90476"/>
              <a:tabLst>
                <a:tab pos="188509" algn="l"/>
              </a:tabLst>
            </a:pPr>
            <a:r>
              <a:rPr sz="3200" spc="126" dirty="0">
                <a:solidFill>
                  <a:srgbClr val="333333"/>
                </a:solidFill>
                <a:latin typeface="宋体"/>
                <a:cs typeface="宋体"/>
              </a:rPr>
              <a:t>4</a:t>
            </a:r>
            <a:r>
              <a:rPr sz="3200" dirty="0">
                <a:solidFill>
                  <a:srgbClr val="333333"/>
                </a:solidFill>
                <a:latin typeface="宋体"/>
                <a:cs typeface="宋体"/>
              </a:rPr>
              <a:t>、更加智能</a:t>
            </a:r>
            <a:endParaRPr sz="3200" dirty="0">
              <a:latin typeface="宋体"/>
              <a:cs typeface="宋体"/>
            </a:endParaRPr>
          </a:p>
        </p:txBody>
      </p:sp>
    </p:spTree>
    <p:extLst>
      <p:ext uri="{BB962C8B-B14F-4D97-AF65-F5344CB8AC3E}">
        <p14:creationId xmlns:p14="http://schemas.microsoft.com/office/powerpoint/2010/main" val="103197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04156" y="8699500"/>
            <a:ext cx="15374391" cy="1230475"/>
          </a:xfrm>
          <a:prstGeom prst="rect">
            <a:avLst/>
          </a:prstGeom>
        </p:spPr>
        <p:txBody>
          <a:bodyPr vert="horz" wrap="square" lIns="0" tIns="31950" rIns="0" bIns="0" rtlCol="0">
            <a:spAutoFit/>
          </a:bodyPr>
          <a:lstStyle/>
          <a:p>
            <a:pPr marL="31951" marR="12780">
              <a:lnSpc>
                <a:spcPct val="131000"/>
              </a:lnSpc>
              <a:spcBef>
                <a:spcPts val="252"/>
              </a:spcBef>
            </a:pPr>
            <a:r>
              <a:rPr sz="3200" dirty="0">
                <a:solidFill>
                  <a:srgbClr val="333333"/>
                </a:solidFill>
                <a:latin typeface="宋体"/>
                <a:cs typeface="宋体"/>
              </a:rPr>
              <a:t>点击</a:t>
            </a:r>
            <a:r>
              <a:rPr sz="3200" spc="-201" dirty="0">
                <a:solidFill>
                  <a:srgbClr val="333333"/>
                </a:solidFill>
                <a:latin typeface="宋体"/>
                <a:cs typeface="宋体"/>
              </a:rPr>
              <a:t>"Finish"</a:t>
            </a:r>
            <a:r>
              <a:rPr sz="3200" dirty="0">
                <a:solidFill>
                  <a:srgbClr val="333333"/>
                </a:solidFill>
                <a:latin typeface="宋体"/>
                <a:cs typeface="宋体"/>
              </a:rPr>
              <a:t>后等一会出来如下一个进度条，很多人容易卡在这里，这里需要下载</a:t>
            </a:r>
            <a:r>
              <a:rPr sz="3200" spc="-918" dirty="0">
                <a:solidFill>
                  <a:srgbClr val="333333"/>
                </a:solidFill>
                <a:latin typeface="宋体"/>
                <a:cs typeface="宋体"/>
              </a:rPr>
              <a:t> </a:t>
            </a:r>
            <a:r>
              <a:rPr sz="3200" spc="-13" dirty="0">
                <a:solidFill>
                  <a:srgbClr val="333333"/>
                </a:solidFill>
                <a:latin typeface="宋体"/>
                <a:cs typeface="宋体"/>
              </a:rPr>
              <a:t>Gradle，</a:t>
            </a:r>
            <a:r>
              <a:rPr sz="3200" dirty="0">
                <a:solidFill>
                  <a:srgbClr val="333333"/>
                </a:solidFill>
                <a:latin typeface="宋体"/>
                <a:cs typeface="宋体"/>
              </a:rPr>
              <a:t>只第一次会下 载，有点慢，需要翻墙，大家也耐心等待下</a:t>
            </a:r>
            <a:endParaRPr sz="3200" dirty="0">
              <a:latin typeface="宋体"/>
              <a:cs typeface="宋体"/>
            </a:endParaRPr>
          </a:p>
        </p:txBody>
      </p:sp>
      <p:sp>
        <p:nvSpPr>
          <p:cNvPr id="4" name="object 4"/>
          <p:cNvSpPr/>
          <p:nvPr/>
        </p:nvSpPr>
        <p:spPr>
          <a:xfrm>
            <a:off x="1990450" y="317500"/>
            <a:ext cx="14601305" cy="8347808"/>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5"/>
          <p:cNvSpPr/>
          <p:nvPr/>
        </p:nvSpPr>
        <p:spPr>
          <a:xfrm>
            <a:off x="2342356" y="1460500"/>
            <a:ext cx="12192000" cy="3886200"/>
          </a:xfrm>
          <a:prstGeom prst="rect">
            <a:avLst/>
          </a:prstGeom>
          <a:blipFill>
            <a:blip r:embed="rId2" cstate="print"/>
            <a:stretch>
              <a:fillRect/>
            </a:stretch>
          </a:blipFill>
        </p:spPr>
        <p:txBody>
          <a:bodyPr wrap="square" lIns="0" tIns="0" rIns="0" bIns="0" rtlCol="0"/>
          <a:lstStyle/>
          <a:p>
            <a:endParaRPr sz="4526"/>
          </a:p>
        </p:txBody>
      </p:sp>
      <p:sp>
        <p:nvSpPr>
          <p:cNvPr id="3" name="object 3"/>
          <p:cNvSpPr txBox="1"/>
          <p:nvPr/>
        </p:nvSpPr>
        <p:spPr>
          <a:xfrm>
            <a:off x="2189956" y="7023100"/>
            <a:ext cx="8305800"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下载成功后变看到如下完整的项目界面</a:t>
            </a:r>
            <a:endParaRPr sz="3200" dirty="0">
              <a:latin typeface="宋体"/>
              <a:cs typeface="宋体"/>
            </a:endParaRPr>
          </a:p>
        </p:txBody>
      </p:sp>
    </p:spTree>
    <p:extLst>
      <p:ext uri="{BB962C8B-B14F-4D97-AF65-F5344CB8AC3E}">
        <p14:creationId xmlns:p14="http://schemas.microsoft.com/office/powerpoint/2010/main" val="324846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04000" y="9004300"/>
            <a:ext cx="15275345" cy="1142967"/>
          </a:xfrm>
          <a:prstGeom prst="rect">
            <a:avLst/>
          </a:prstGeom>
        </p:spPr>
        <p:txBody>
          <a:bodyPr vert="horz" wrap="square" lIns="0" tIns="156553" rIns="0" bIns="0" rtlCol="0">
            <a:spAutoFit/>
          </a:bodyPr>
          <a:lstStyle/>
          <a:p>
            <a:pPr marL="31951">
              <a:spcBef>
                <a:spcPts val="1230"/>
              </a:spcBef>
            </a:pPr>
            <a:r>
              <a:rPr sz="3200" dirty="0">
                <a:solidFill>
                  <a:srgbClr val="333333"/>
                </a:solidFill>
                <a:latin typeface="宋体"/>
                <a:cs typeface="宋体"/>
              </a:rPr>
              <a:t>至此一个简单的</a:t>
            </a:r>
            <a:r>
              <a:rPr sz="3200" spc="-843" dirty="0">
                <a:solidFill>
                  <a:srgbClr val="333333"/>
                </a:solidFill>
                <a:latin typeface="宋体"/>
                <a:cs typeface="宋体"/>
              </a:rPr>
              <a:t> </a:t>
            </a:r>
            <a:r>
              <a:rPr sz="3200" spc="-75" dirty="0">
                <a:solidFill>
                  <a:srgbClr val="333333"/>
                </a:solidFill>
                <a:latin typeface="宋体"/>
                <a:cs typeface="宋体"/>
              </a:rPr>
              <a:t>Studio</a:t>
            </a:r>
            <a:r>
              <a:rPr sz="3200" spc="-805" dirty="0">
                <a:solidFill>
                  <a:srgbClr val="333333"/>
                </a:solidFill>
                <a:latin typeface="宋体"/>
                <a:cs typeface="宋体"/>
              </a:rPr>
              <a:t> </a:t>
            </a:r>
            <a:r>
              <a:rPr sz="3200" dirty="0" err="1">
                <a:solidFill>
                  <a:srgbClr val="333333"/>
                </a:solidFill>
                <a:latin typeface="宋体"/>
                <a:cs typeface="宋体"/>
              </a:rPr>
              <a:t>项目就完成了，图片中也可以看到默认是一个白色主题，不够酷炫</a:t>
            </a:r>
            <a:r>
              <a:rPr sz="3200" spc="-63" dirty="0" err="1">
                <a:solidFill>
                  <a:srgbClr val="333333"/>
                </a:solidFill>
                <a:latin typeface="宋体"/>
                <a:cs typeface="宋体"/>
              </a:rPr>
              <a:t>？Studio</a:t>
            </a:r>
            <a:r>
              <a:rPr sz="3200" spc="-855" dirty="0">
                <a:solidFill>
                  <a:srgbClr val="333333"/>
                </a:solidFill>
                <a:latin typeface="宋体"/>
                <a:cs typeface="宋体"/>
              </a:rPr>
              <a:t> </a:t>
            </a:r>
            <a:r>
              <a:rPr sz="3200" dirty="0" err="1">
                <a:solidFill>
                  <a:srgbClr val="333333"/>
                </a:solidFill>
                <a:latin typeface="宋体"/>
                <a:cs typeface="宋体"/>
              </a:rPr>
              <a:t>默认自带一款高大上的黑色主题，只需要简单修改下就</a:t>
            </a:r>
            <a:r>
              <a:rPr sz="3200" spc="-805" dirty="0">
                <a:solidFill>
                  <a:srgbClr val="333333"/>
                </a:solidFill>
                <a:latin typeface="宋体"/>
                <a:cs typeface="宋体"/>
              </a:rPr>
              <a:t> </a:t>
            </a:r>
            <a:r>
              <a:rPr sz="3200" spc="403" dirty="0">
                <a:solidFill>
                  <a:srgbClr val="333333"/>
                </a:solidFill>
                <a:latin typeface="宋体"/>
                <a:cs typeface="宋体"/>
              </a:rPr>
              <a:t>OK</a:t>
            </a:r>
            <a:r>
              <a:rPr sz="3200" dirty="0">
                <a:solidFill>
                  <a:srgbClr val="333333"/>
                </a:solidFill>
                <a:latin typeface="宋体"/>
                <a:cs typeface="宋体"/>
              </a:rPr>
              <a:t>。</a:t>
            </a:r>
            <a:endParaRPr sz="3200" dirty="0">
              <a:latin typeface="宋体"/>
              <a:cs typeface="宋体"/>
            </a:endParaRPr>
          </a:p>
        </p:txBody>
      </p:sp>
      <p:sp>
        <p:nvSpPr>
          <p:cNvPr id="3" name="object 3"/>
          <p:cNvSpPr/>
          <p:nvPr/>
        </p:nvSpPr>
        <p:spPr>
          <a:xfrm>
            <a:off x="1746489" y="393700"/>
            <a:ext cx="15332856" cy="86106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82819" y="-6222428"/>
            <a:ext cx="7679208" cy="438848"/>
          </a:xfrm>
          <a:prstGeom prst="rect">
            <a:avLst/>
          </a:prstGeom>
        </p:spPr>
        <p:txBody>
          <a:bodyPr vert="horz" wrap="square" lIns="0" tIns="31950" rIns="0" bIns="0" rtlCol="0">
            <a:spAutoFit/>
          </a:bodyPr>
          <a:lstStyle/>
          <a:p>
            <a:pPr marL="31951">
              <a:spcBef>
                <a:spcPts val="252"/>
              </a:spcBef>
            </a:pPr>
            <a:r>
              <a:rPr sz="2642" dirty="0">
                <a:solidFill>
                  <a:srgbClr val="333333"/>
                </a:solidFill>
                <a:latin typeface="宋体"/>
                <a:cs typeface="宋体"/>
              </a:rPr>
              <a:t>到</a:t>
            </a:r>
            <a:r>
              <a:rPr sz="2642" spc="-805" dirty="0">
                <a:solidFill>
                  <a:srgbClr val="333333"/>
                </a:solidFill>
                <a:latin typeface="宋体"/>
                <a:cs typeface="宋体"/>
              </a:rPr>
              <a:t> </a:t>
            </a:r>
            <a:r>
              <a:rPr sz="2642" spc="-38" dirty="0">
                <a:solidFill>
                  <a:srgbClr val="333333"/>
                </a:solidFill>
                <a:latin typeface="宋体"/>
                <a:cs typeface="宋体"/>
              </a:rPr>
              <a:t>Preference</a:t>
            </a:r>
            <a:r>
              <a:rPr sz="2642" spc="-639" dirty="0">
                <a:solidFill>
                  <a:srgbClr val="333333"/>
                </a:solidFill>
                <a:latin typeface="宋体"/>
                <a:cs typeface="宋体"/>
              </a:rPr>
              <a:t> </a:t>
            </a:r>
            <a:r>
              <a:rPr sz="2642" spc="-176" dirty="0">
                <a:solidFill>
                  <a:srgbClr val="333333"/>
                </a:solidFill>
                <a:latin typeface="宋体"/>
                <a:cs typeface="宋体"/>
              </a:rPr>
              <a:t>-&gt;</a:t>
            </a:r>
            <a:r>
              <a:rPr sz="2642" spc="-654" dirty="0">
                <a:solidFill>
                  <a:srgbClr val="333333"/>
                </a:solidFill>
                <a:latin typeface="宋体"/>
                <a:cs typeface="宋体"/>
              </a:rPr>
              <a:t> </a:t>
            </a:r>
            <a:r>
              <a:rPr sz="2642" spc="63" dirty="0">
                <a:solidFill>
                  <a:srgbClr val="333333"/>
                </a:solidFill>
                <a:latin typeface="宋体"/>
                <a:cs typeface="宋体"/>
              </a:rPr>
              <a:t>Appearance</a:t>
            </a:r>
            <a:r>
              <a:rPr sz="2642" spc="-767" dirty="0">
                <a:solidFill>
                  <a:srgbClr val="333333"/>
                </a:solidFill>
                <a:latin typeface="宋体"/>
                <a:cs typeface="宋体"/>
              </a:rPr>
              <a:t> </a:t>
            </a:r>
            <a:r>
              <a:rPr sz="2642" dirty="0">
                <a:solidFill>
                  <a:srgbClr val="333333"/>
                </a:solidFill>
                <a:latin typeface="宋体"/>
                <a:cs typeface="宋体"/>
              </a:rPr>
              <a:t>下更改主题到</a:t>
            </a:r>
            <a:r>
              <a:rPr sz="2642" spc="-805" dirty="0">
                <a:solidFill>
                  <a:srgbClr val="333333"/>
                </a:solidFill>
                <a:latin typeface="宋体"/>
                <a:cs typeface="宋体"/>
              </a:rPr>
              <a:t> </a:t>
            </a:r>
            <a:r>
              <a:rPr sz="2642" spc="-38" dirty="0">
                <a:solidFill>
                  <a:srgbClr val="333333"/>
                </a:solidFill>
                <a:latin typeface="宋体"/>
                <a:cs typeface="宋体"/>
              </a:rPr>
              <a:t>Darcula</a:t>
            </a:r>
            <a:endParaRPr sz="2642">
              <a:latin typeface="宋体"/>
              <a:cs typeface="宋体"/>
            </a:endParaRPr>
          </a:p>
        </p:txBody>
      </p:sp>
      <p:sp>
        <p:nvSpPr>
          <p:cNvPr id="3" name="object 3"/>
          <p:cNvSpPr txBox="1"/>
          <p:nvPr/>
        </p:nvSpPr>
        <p:spPr>
          <a:xfrm>
            <a:off x="1470194" y="9461500"/>
            <a:ext cx="6739562"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之后我们再来看一下更改后的主题</a:t>
            </a:r>
            <a:endParaRPr sz="3200" dirty="0">
              <a:latin typeface="宋体"/>
              <a:cs typeface="宋体"/>
            </a:endParaRPr>
          </a:p>
        </p:txBody>
      </p:sp>
      <p:sp>
        <p:nvSpPr>
          <p:cNvPr id="4" name="object 4"/>
          <p:cNvSpPr/>
          <p:nvPr/>
        </p:nvSpPr>
        <p:spPr>
          <a:xfrm>
            <a:off x="1479658" y="622300"/>
            <a:ext cx="14731098" cy="88392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59255" y="9385300"/>
            <a:ext cx="15252980" cy="585362"/>
          </a:xfrm>
          <a:prstGeom prst="rect">
            <a:avLst/>
          </a:prstGeom>
        </p:spPr>
        <p:txBody>
          <a:bodyPr vert="horz" wrap="square" lIns="0" tIns="31950" rIns="0" bIns="0" rtlCol="0">
            <a:spAutoFit/>
          </a:bodyPr>
          <a:lstStyle/>
          <a:p>
            <a:pPr marL="31951" marR="12780">
              <a:lnSpc>
                <a:spcPct val="131000"/>
              </a:lnSpc>
              <a:spcBef>
                <a:spcPts val="252"/>
              </a:spcBef>
            </a:pPr>
            <a:r>
              <a:rPr sz="3200" dirty="0" err="1">
                <a:solidFill>
                  <a:srgbClr val="333333"/>
                </a:solidFill>
                <a:latin typeface="宋体"/>
                <a:cs typeface="宋体"/>
              </a:rPr>
              <a:t>很酷炫有木有</a:t>
            </a:r>
            <a:r>
              <a:rPr lang="zh-CN" altLang="en-US" sz="3200" dirty="0">
                <a:solidFill>
                  <a:srgbClr val="333333"/>
                </a:solidFill>
                <a:latin typeface="宋体"/>
                <a:cs typeface="宋体"/>
              </a:rPr>
              <a:t>？接下来</a:t>
            </a:r>
            <a:r>
              <a:rPr sz="3200" dirty="0" err="1">
                <a:solidFill>
                  <a:srgbClr val="333333"/>
                </a:solidFill>
                <a:latin typeface="宋体"/>
                <a:cs typeface="宋体"/>
              </a:rPr>
              <a:t>介绍目录结构、快捷键、导入项目、集成</a:t>
            </a:r>
            <a:r>
              <a:rPr sz="3200" spc="-805" dirty="0">
                <a:solidFill>
                  <a:srgbClr val="333333"/>
                </a:solidFill>
                <a:latin typeface="宋体"/>
                <a:cs typeface="宋体"/>
              </a:rPr>
              <a:t> </a:t>
            </a:r>
            <a:r>
              <a:rPr sz="3200" spc="63" dirty="0" err="1">
                <a:solidFill>
                  <a:srgbClr val="333333"/>
                </a:solidFill>
                <a:latin typeface="宋体"/>
                <a:cs typeface="宋体"/>
              </a:rPr>
              <a:t>GitHub</a:t>
            </a:r>
            <a:r>
              <a:rPr sz="3200" dirty="0" err="1">
                <a:solidFill>
                  <a:srgbClr val="333333"/>
                </a:solidFill>
                <a:latin typeface="宋体"/>
                <a:cs typeface="宋体"/>
              </a:rPr>
              <a:t>、</a:t>
            </a:r>
            <a:r>
              <a:rPr sz="3200" spc="-13" dirty="0" err="1">
                <a:solidFill>
                  <a:srgbClr val="333333"/>
                </a:solidFill>
                <a:latin typeface="宋体"/>
                <a:cs typeface="宋体"/>
              </a:rPr>
              <a:t>Gradle</a:t>
            </a:r>
            <a:r>
              <a:rPr sz="3200" spc="-830" dirty="0">
                <a:solidFill>
                  <a:srgbClr val="333333"/>
                </a:solidFill>
                <a:latin typeface="宋体"/>
                <a:cs typeface="宋体"/>
              </a:rPr>
              <a:t> </a:t>
            </a:r>
            <a:endParaRPr sz="3200" dirty="0">
              <a:latin typeface="宋体"/>
              <a:cs typeface="宋体"/>
            </a:endParaRPr>
          </a:p>
        </p:txBody>
      </p:sp>
      <p:sp>
        <p:nvSpPr>
          <p:cNvPr id="7" name="object 7"/>
          <p:cNvSpPr/>
          <p:nvPr/>
        </p:nvSpPr>
        <p:spPr>
          <a:xfrm>
            <a:off x="1580356" y="698500"/>
            <a:ext cx="15240000" cy="82296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p:cNvSpPr txBox="1"/>
          <p:nvPr/>
        </p:nvSpPr>
        <p:spPr>
          <a:xfrm>
            <a:off x="1580356" y="948874"/>
            <a:ext cx="15078852" cy="740084"/>
          </a:xfrm>
          <a:prstGeom prst="rect">
            <a:avLst/>
          </a:prstGeom>
        </p:spPr>
        <p:txBody>
          <a:bodyPr vert="horz" wrap="square" lIns="0" tIns="31950" rIns="0" bIns="0" rtlCol="0">
            <a:spAutoFit/>
          </a:bodyPr>
          <a:lstStyle/>
          <a:p>
            <a:pPr marL="31951" marR="12780">
              <a:lnSpc>
                <a:spcPct val="108800"/>
              </a:lnSpc>
              <a:spcBef>
                <a:spcPts val="252"/>
              </a:spcBef>
            </a:pPr>
            <a:r>
              <a:rPr sz="4528" b="1" spc="-189" dirty="0">
                <a:solidFill>
                  <a:srgbClr val="333333"/>
                </a:solidFill>
                <a:latin typeface="微软雅黑"/>
                <a:cs typeface="微软雅黑"/>
              </a:rPr>
              <a:t>Android</a:t>
            </a:r>
            <a:r>
              <a:rPr sz="4528" b="1" spc="226" dirty="0">
                <a:solidFill>
                  <a:srgbClr val="333333"/>
                </a:solidFill>
                <a:latin typeface="微软雅黑"/>
                <a:cs typeface="微软雅黑"/>
              </a:rPr>
              <a:t> </a:t>
            </a:r>
            <a:r>
              <a:rPr sz="4528" b="1" spc="-176" dirty="0">
                <a:solidFill>
                  <a:srgbClr val="333333"/>
                </a:solidFill>
                <a:latin typeface="微软雅黑"/>
                <a:cs typeface="微软雅黑"/>
              </a:rPr>
              <a:t>Studio </a:t>
            </a:r>
            <a:r>
              <a:rPr sz="4528" b="1" spc="138" dirty="0" err="1">
                <a:solidFill>
                  <a:srgbClr val="333333"/>
                </a:solidFill>
                <a:latin typeface="微软雅黑"/>
                <a:cs typeface="微软雅黑"/>
              </a:rPr>
              <a:t>教</a:t>
            </a:r>
            <a:r>
              <a:rPr sz="4528" b="1" spc="189" dirty="0" err="1">
                <a:solidFill>
                  <a:srgbClr val="333333"/>
                </a:solidFill>
                <a:latin typeface="微软雅黑"/>
                <a:cs typeface="微软雅黑"/>
              </a:rPr>
              <a:t>程二</a:t>
            </a:r>
            <a:r>
              <a:rPr sz="4528" b="1" spc="-352" dirty="0">
                <a:solidFill>
                  <a:srgbClr val="333333"/>
                </a:solidFill>
                <a:latin typeface="微软雅黑"/>
                <a:cs typeface="微软雅黑"/>
              </a:rPr>
              <a:t>--</a:t>
            </a:r>
            <a:r>
              <a:rPr sz="4528" b="1" spc="151" dirty="0" err="1">
                <a:solidFill>
                  <a:srgbClr val="333333"/>
                </a:solidFill>
                <a:latin typeface="微软雅黑"/>
                <a:cs typeface="微软雅黑"/>
              </a:rPr>
              <a:t>基</a:t>
            </a:r>
            <a:r>
              <a:rPr sz="4528" b="1" spc="189" dirty="0" err="1">
                <a:solidFill>
                  <a:srgbClr val="333333"/>
                </a:solidFill>
                <a:latin typeface="微软雅黑"/>
                <a:cs typeface="微软雅黑"/>
              </a:rPr>
              <a:t>本</a:t>
            </a:r>
            <a:r>
              <a:rPr sz="4528" b="1" spc="138" dirty="0" err="1">
                <a:solidFill>
                  <a:srgbClr val="333333"/>
                </a:solidFill>
                <a:latin typeface="微软雅黑"/>
                <a:cs typeface="微软雅黑"/>
              </a:rPr>
              <a:t>设</a:t>
            </a:r>
            <a:r>
              <a:rPr sz="4528" b="1" spc="189" dirty="0" err="1">
                <a:solidFill>
                  <a:srgbClr val="333333"/>
                </a:solidFill>
                <a:latin typeface="微软雅黑"/>
                <a:cs typeface="微软雅黑"/>
              </a:rPr>
              <a:t>置</a:t>
            </a:r>
            <a:r>
              <a:rPr sz="4528" b="1" spc="138" dirty="0" err="1">
                <a:solidFill>
                  <a:srgbClr val="333333"/>
                </a:solidFill>
                <a:latin typeface="微软雅黑"/>
                <a:cs typeface="微软雅黑"/>
              </a:rPr>
              <a:t>与</a:t>
            </a:r>
            <a:r>
              <a:rPr sz="4528" b="1" dirty="0" err="1">
                <a:solidFill>
                  <a:srgbClr val="333333"/>
                </a:solidFill>
                <a:latin typeface="微软雅黑"/>
                <a:cs typeface="微软雅黑"/>
              </a:rPr>
              <a:t>运行</a:t>
            </a:r>
            <a:endParaRPr sz="4528" dirty="0">
              <a:latin typeface="微软雅黑"/>
              <a:cs typeface="微软雅黑"/>
            </a:endParaRPr>
          </a:p>
        </p:txBody>
      </p:sp>
      <p:sp>
        <p:nvSpPr>
          <p:cNvPr id="4" name="object 5"/>
          <p:cNvSpPr txBox="1"/>
          <p:nvPr/>
        </p:nvSpPr>
        <p:spPr>
          <a:xfrm>
            <a:off x="1427956" y="2168074"/>
            <a:ext cx="2434598" cy="729056"/>
          </a:xfrm>
          <a:prstGeom prst="rect">
            <a:avLst/>
          </a:prstGeom>
        </p:spPr>
        <p:txBody>
          <a:bodyPr vert="horz" wrap="square" lIns="0" tIns="31950" rIns="0" bIns="0" rtlCol="0">
            <a:spAutoFit/>
          </a:bodyPr>
          <a:lstStyle/>
          <a:p>
            <a:pPr marL="31951">
              <a:spcBef>
                <a:spcPts val="252"/>
              </a:spcBef>
            </a:pPr>
            <a:r>
              <a:rPr sz="4528" b="1" spc="151" dirty="0">
                <a:solidFill>
                  <a:srgbClr val="333333"/>
                </a:solidFill>
                <a:latin typeface="微软雅黑"/>
                <a:cs typeface="微软雅黑"/>
              </a:rPr>
              <a:t>项</a:t>
            </a:r>
            <a:r>
              <a:rPr sz="4528" b="1" spc="189" dirty="0">
                <a:solidFill>
                  <a:srgbClr val="333333"/>
                </a:solidFill>
                <a:latin typeface="微软雅黑"/>
                <a:cs typeface="微软雅黑"/>
              </a:rPr>
              <a:t>目</a:t>
            </a:r>
            <a:r>
              <a:rPr sz="4528" b="1" spc="151" dirty="0">
                <a:solidFill>
                  <a:srgbClr val="333333"/>
                </a:solidFill>
                <a:latin typeface="微软雅黑"/>
                <a:cs typeface="微软雅黑"/>
              </a:rPr>
              <a:t>结</a:t>
            </a:r>
            <a:r>
              <a:rPr sz="4528" b="1" dirty="0">
                <a:solidFill>
                  <a:srgbClr val="333333"/>
                </a:solidFill>
                <a:latin typeface="微软雅黑"/>
                <a:cs typeface="微软雅黑"/>
              </a:rPr>
              <a:t>构</a:t>
            </a:r>
            <a:endParaRPr sz="4528" dirty="0">
              <a:latin typeface="微软雅黑"/>
              <a:cs typeface="微软雅黑"/>
            </a:endParaRPr>
          </a:p>
        </p:txBody>
      </p:sp>
      <p:sp>
        <p:nvSpPr>
          <p:cNvPr id="5" name="object 6"/>
          <p:cNvSpPr txBox="1"/>
          <p:nvPr/>
        </p:nvSpPr>
        <p:spPr>
          <a:xfrm>
            <a:off x="1275556" y="3365500"/>
            <a:ext cx="8458200"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当我们新建一个项目的目录结构默认是这样的</a:t>
            </a:r>
            <a:endParaRPr sz="3200" dirty="0">
              <a:latin typeface="宋体"/>
              <a:cs typeface="宋体"/>
            </a:endParaRPr>
          </a:p>
        </p:txBody>
      </p:sp>
      <p:sp>
        <p:nvSpPr>
          <p:cNvPr id="6" name="object 3"/>
          <p:cNvSpPr/>
          <p:nvPr/>
        </p:nvSpPr>
        <p:spPr>
          <a:xfrm>
            <a:off x="11257756" y="2151466"/>
            <a:ext cx="7014774" cy="8170008"/>
          </a:xfrm>
          <a:prstGeom prst="rect">
            <a:avLst/>
          </a:prstGeom>
          <a:blipFill>
            <a:blip r:embed="rId2" cstate="print"/>
            <a:stretch>
              <a:fillRect/>
            </a:stretch>
          </a:blipFill>
        </p:spPr>
        <p:txBody>
          <a:bodyPr wrap="square" lIns="0" tIns="0" rIns="0" bIns="0" rtlCol="0"/>
          <a:lstStyle/>
          <a:p>
            <a:endParaRPr sz="4526"/>
          </a:p>
        </p:txBody>
      </p:sp>
      <p:sp>
        <p:nvSpPr>
          <p:cNvPr id="7" name="object 2"/>
          <p:cNvSpPr txBox="1"/>
          <p:nvPr/>
        </p:nvSpPr>
        <p:spPr>
          <a:xfrm>
            <a:off x="1177252" y="6892474"/>
            <a:ext cx="9470904" cy="2520700"/>
          </a:xfrm>
          <a:prstGeom prst="rect">
            <a:avLst/>
          </a:prstGeom>
        </p:spPr>
        <p:txBody>
          <a:bodyPr vert="horz" wrap="square" lIns="0" tIns="31950" rIns="0" bIns="0" rtlCol="0">
            <a:spAutoFit/>
          </a:bodyPr>
          <a:lstStyle/>
          <a:p>
            <a:pPr marL="31951" marR="12780">
              <a:lnSpc>
                <a:spcPct val="131000"/>
              </a:lnSpc>
              <a:spcBef>
                <a:spcPts val="252"/>
              </a:spcBef>
            </a:pPr>
            <a:r>
              <a:rPr sz="3200" dirty="0">
                <a:solidFill>
                  <a:srgbClr val="333333"/>
                </a:solidFill>
                <a:latin typeface="宋体"/>
                <a:cs typeface="宋体"/>
              </a:rPr>
              <a:t>可以看到和</a:t>
            </a:r>
            <a:r>
              <a:rPr sz="3200" spc="-818" dirty="0">
                <a:solidFill>
                  <a:srgbClr val="333333"/>
                </a:solidFill>
                <a:latin typeface="宋体"/>
                <a:cs typeface="宋体"/>
              </a:rPr>
              <a:t> </a:t>
            </a:r>
            <a:r>
              <a:rPr sz="3200" spc="-176" dirty="0">
                <a:solidFill>
                  <a:srgbClr val="333333"/>
                </a:solidFill>
                <a:latin typeface="宋体"/>
                <a:cs typeface="宋体"/>
              </a:rPr>
              <a:t>Eclipse</a:t>
            </a:r>
            <a:r>
              <a:rPr sz="3200" spc="-805" dirty="0">
                <a:solidFill>
                  <a:srgbClr val="333333"/>
                </a:solidFill>
                <a:latin typeface="宋体"/>
                <a:cs typeface="宋体"/>
              </a:rPr>
              <a:t> </a:t>
            </a:r>
            <a:r>
              <a:rPr sz="3200" dirty="0">
                <a:solidFill>
                  <a:srgbClr val="333333"/>
                </a:solidFill>
                <a:latin typeface="宋体"/>
                <a:cs typeface="宋体"/>
              </a:rPr>
              <a:t>的目录结构有很大区别</a:t>
            </a:r>
            <a:r>
              <a:rPr sz="3200" spc="-63" dirty="0">
                <a:solidFill>
                  <a:srgbClr val="333333"/>
                </a:solidFill>
                <a:latin typeface="宋体"/>
                <a:cs typeface="宋体"/>
              </a:rPr>
              <a:t>，Studio</a:t>
            </a:r>
            <a:r>
              <a:rPr sz="3200" spc="-818" dirty="0">
                <a:solidFill>
                  <a:srgbClr val="333333"/>
                </a:solidFill>
                <a:latin typeface="宋体"/>
                <a:cs typeface="宋体"/>
              </a:rPr>
              <a:t> </a:t>
            </a:r>
            <a:r>
              <a:rPr sz="3200" dirty="0">
                <a:solidFill>
                  <a:srgbClr val="333333"/>
                </a:solidFill>
                <a:latin typeface="宋体"/>
                <a:cs typeface="宋体"/>
              </a:rPr>
              <a:t>一个窗口只能有一个项目，而</a:t>
            </a:r>
            <a:r>
              <a:rPr sz="3200" spc="-818" dirty="0">
                <a:solidFill>
                  <a:srgbClr val="333333"/>
                </a:solidFill>
                <a:latin typeface="宋体"/>
                <a:cs typeface="宋体"/>
              </a:rPr>
              <a:t> </a:t>
            </a:r>
            <a:r>
              <a:rPr sz="3200" spc="-176" dirty="0">
                <a:solidFill>
                  <a:srgbClr val="333333"/>
                </a:solidFill>
                <a:latin typeface="宋体"/>
                <a:cs typeface="宋体"/>
              </a:rPr>
              <a:t>Eclipse</a:t>
            </a:r>
            <a:r>
              <a:rPr sz="3200" spc="-805" dirty="0">
                <a:solidFill>
                  <a:srgbClr val="333333"/>
                </a:solidFill>
                <a:latin typeface="宋体"/>
                <a:cs typeface="宋体"/>
              </a:rPr>
              <a:t> </a:t>
            </a:r>
            <a:r>
              <a:rPr sz="3200" dirty="0">
                <a:solidFill>
                  <a:srgbClr val="333333"/>
                </a:solidFill>
                <a:latin typeface="宋体"/>
                <a:cs typeface="宋体"/>
              </a:rPr>
              <a:t>则可以同时存 在很多项目，如果你看着不习惯可以点击左上角进行切换</a:t>
            </a:r>
            <a:endParaRPr sz="3200" dirty="0">
              <a:latin typeface="宋体"/>
              <a:cs typeface="宋体"/>
            </a:endParaRPr>
          </a:p>
        </p:txBody>
      </p:sp>
    </p:spTree>
    <p:extLst>
      <p:ext uri="{BB962C8B-B14F-4D97-AF65-F5344CB8AC3E}">
        <p14:creationId xmlns:p14="http://schemas.microsoft.com/office/powerpoint/2010/main" val="372775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4556" y="1003300"/>
            <a:ext cx="8150785" cy="9067800"/>
          </a:xfrm>
          <a:prstGeom prst="rect">
            <a:avLst/>
          </a:prstGeom>
          <a:blipFill>
            <a:blip r:embed="rId2" cstate="print"/>
            <a:stretch>
              <a:fillRect/>
            </a:stretch>
          </a:blipFill>
        </p:spPr>
        <p:txBody>
          <a:bodyPr wrap="square" lIns="0" tIns="0" rIns="0" bIns="0" rtlCol="0"/>
          <a:lstStyle/>
          <a:p>
            <a:endParaRPr sz="4526"/>
          </a:p>
        </p:txBody>
      </p:sp>
      <p:sp>
        <p:nvSpPr>
          <p:cNvPr id="3" name="object 3"/>
          <p:cNvSpPr txBox="1"/>
          <p:nvPr/>
        </p:nvSpPr>
        <p:spPr>
          <a:xfrm>
            <a:off x="1656556" y="262401"/>
            <a:ext cx="10466854" cy="438848"/>
          </a:xfrm>
          <a:prstGeom prst="rect">
            <a:avLst/>
          </a:prstGeom>
        </p:spPr>
        <p:txBody>
          <a:bodyPr vert="horz" wrap="square" lIns="0" tIns="31950" rIns="0" bIns="0" rtlCol="0">
            <a:spAutoFit/>
          </a:bodyPr>
          <a:lstStyle/>
          <a:p>
            <a:pPr marL="31951">
              <a:spcBef>
                <a:spcPts val="252"/>
              </a:spcBef>
            </a:pPr>
            <a:r>
              <a:rPr sz="2642" dirty="0">
                <a:solidFill>
                  <a:srgbClr val="333333"/>
                </a:solidFill>
                <a:latin typeface="宋体"/>
                <a:cs typeface="宋体"/>
              </a:rPr>
              <a:t>切换到</a:t>
            </a:r>
            <a:r>
              <a:rPr sz="2642" spc="-287" dirty="0">
                <a:solidFill>
                  <a:srgbClr val="333333"/>
                </a:solidFill>
                <a:latin typeface="Times New Roman"/>
                <a:cs typeface="Times New Roman"/>
              </a:rPr>
              <a:t>“</a:t>
            </a:r>
            <a:r>
              <a:rPr sz="2642" spc="-287" dirty="0">
                <a:solidFill>
                  <a:srgbClr val="333333"/>
                </a:solidFill>
                <a:latin typeface="宋体"/>
                <a:cs typeface="宋体"/>
              </a:rPr>
              <a:t>project”</a:t>
            </a:r>
            <a:r>
              <a:rPr sz="2642" dirty="0">
                <a:solidFill>
                  <a:srgbClr val="333333"/>
                </a:solidFill>
                <a:latin typeface="宋体"/>
                <a:cs typeface="宋体"/>
              </a:rPr>
              <a:t>模式下的目录结构是这样的，我个人也更习惯这种格式</a:t>
            </a:r>
            <a:endParaRPr sz="2642" dirty="0">
              <a:latin typeface="宋体"/>
              <a:cs typeface="宋体"/>
            </a:endParaRPr>
          </a:p>
        </p:txBody>
      </p:sp>
      <p:sp>
        <p:nvSpPr>
          <p:cNvPr id="4" name="object 4"/>
          <p:cNvSpPr/>
          <p:nvPr/>
        </p:nvSpPr>
        <p:spPr>
          <a:xfrm>
            <a:off x="9962356" y="1074402"/>
            <a:ext cx="8276938" cy="9026983"/>
          </a:xfrm>
          <a:prstGeom prst="rect">
            <a:avLst/>
          </a:prstGeom>
          <a:blipFill>
            <a:blip r:embed="rId3" cstate="print"/>
            <a:stretch>
              <a:fillRect/>
            </a:stretch>
          </a:blipFill>
        </p:spPr>
        <p:txBody>
          <a:bodyPr wrap="square" lIns="0" tIns="0" rIns="0" bIns="0" rtlCol="0"/>
          <a:lstStyle/>
          <a:p>
            <a:endParaRPr sz="4526"/>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5134" y="458346"/>
            <a:ext cx="15418471" cy="5256256"/>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和</a:t>
            </a:r>
            <a:r>
              <a:rPr sz="3200" spc="-805" dirty="0">
                <a:solidFill>
                  <a:srgbClr val="333333"/>
                </a:solidFill>
                <a:latin typeface="宋体"/>
                <a:cs typeface="宋体"/>
              </a:rPr>
              <a:t> </a:t>
            </a:r>
            <a:r>
              <a:rPr sz="3200" spc="-176" dirty="0">
                <a:solidFill>
                  <a:srgbClr val="333333"/>
                </a:solidFill>
                <a:latin typeface="宋体"/>
                <a:cs typeface="宋体"/>
              </a:rPr>
              <a:t>Eclipse</a:t>
            </a:r>
            <a:r>
              <a:rPr sz="3200" spc="-792" dirty="0">
                <a:solidFill>
                  <a:srgbClr val="333333"/>
                </a:solidFill>
                <a:latin typeface="宋体"/>
                <a:cs typeface="宋体"/>
              </a:rPr>
              <a:t> </a:t>
            </a:r>
            <a:r>
              <a:rPr sz="3200" dirty="0">
                <a:solidFill>
                  <a:srgbClr val="333333"/>
                </a:solidFill>
                <a:latin typeface="宋体"/>
                <a:cs typeface="宋体"/>
              </a:rPr>
              <a:t>的区别有如下：</a:t>
            </a:r>
            <a:endParaRPr sz="3200" dirty="0">
              <a:latin typeface="宋体"/>
              <a:cs typeface="宋体"/>
            </a:endParaRPr>
          </a:p>
          <a:p>
            <a:pPr marL="31951" marR="12780">
              <a:lnSpc>
                <a:spcPct val="131000"/>
              </a:lnSpc>
              <a:spcBef>
                <a:spcPts val="2440"/>
              </a:spcBef>
              <a:buSzPct val="90476"/>
              <a:buFont typeface="Symbol"/>
              <a:buChar char=""/>
              <a:tabLst>
                <a:tab pos="188509" algn="l"/>
              </a:tabLst>
            </a:pPr>
            <a:r>
              <a:rPr sz="3200" spc="126" dirty="0">
                <a:solidFill>
                  <a:srgbClr val="333333"/>
                </a:solidFill>
                <a:latin typeface="宋体"/>
                <a:cs typeface="宋体"/>
              </a:rPr>
              <a:t>1</a:t>
            </a:r>
            <a:r>
              <a:rPr sz="3200" dirty="0">
                <a:solidFill>
                  <a:srgbClr val="333333"/>
                </a:solidFill>
                <a:latin typeface="宋体"/>
                <a:cs typeface="宋体"/>
              </a:rPr>
              <a:t>、</a:t>
            </a:r>
            <a:r>
              <a:rPr sz="3200" spc="-75" dirty="0">
                <a:solidFill>
                  <a:srgbClr val="333333"/>
                </a:solidFill>
                <a:latin typeface="宋体"/>
                <a:cs typeface="宋体"/>
              </a:rPr>
              <a:t>Studio</a:t>
            </a:r>
            <a:r>
              <a:rPr sz="3200" spc="-818" dirty="0">
                <a:solidFill>
                  <a:srgbClr val="333333"/>
                </a:solidFill>
                <a:latin typeface="宋体"/>
                <a:cs typeface="宋体"/>
              </a:rPr>
              <a:t> </a:t>
            </a:r>
            <a:r>
              <a:rPr sz="3200" dirty="0">
                <a:solidFill>
                  <a:srgbClr val="333333"/>
                </a:solidFill>
                <a:latin typeface="宋体"/>
                <a:cs typeface="宋体"/>
              </a:rPr>
              <a:t>中有</a:t>
            </a:r>
            <a:r>
              <a:rPr sz="3200" spc="-805" dirty="0">
                <a:solidFill>
                  <a:srgbClr val="333333"/>
                </a:solidFill>
                <a:latin typeface="宋体"/>
                <a:cs typeface="宋体"/>
              </a:rPr>
              <a:t> </a:t>
            </a:r>
            <a:r>
              <a:rPr sz="3200" spc="-138" dirty="0">
                <a:solidFill>
                  <a:srgbClr val="333333"/>
                </a:solidFill>
                <a:latin typeface="宋体"/>
                <a:cs typeface="宋体"/>
              </a:rPr>
              <a:t>Project</a:t>
            </a:r>
            <a:r>
              <a:rPr sz="3200" spc="-805" dirty="0">
                <a:solidFill>
                  <a:srgbClr val="333333"/>
                </a:solidFill>
                <a:latin typeface="宋体"/>
                <a:cs typeface="宋体"/>
              </a:rPr>
              <a:t> </a:t>
            </a:r>
            <a:r>
              <a:rPr sz="3200" dirty="0">
                <a:solidFill>
                  <a:srgbClr val="333333"/>
                </a:solidFill>
                <a:latin typeface="宋体"/>
                <a:cs typeface="宋体"/>
              </a:rPr>
              <a:t>和</a:t>
            </a:r>
            <a:r>
              <a:rPr sz="3200" spc="-805" dirty="0">
                <a:solidFill>
                  <a:srgbClr val="333333"/>
                </a:solidFill>
                <a:latin typeface="宋体"/>
                <a:cs typeface="宋体"/>
              </a:rPr>
              <a:t> </a:t>
            </a:r>
            <a:r>
              <a:rPr sz="3200" spc="151" dirty="0">
                <a:solidFill>
                  <a:srgbClr val="333333"/>
                </a:solidFill>
                <a:latin typeface="宋体"/>
                <a:cs typeface="宋体"/>
              </a:rPr>
              <a:t>Module</a:t>
            </a:r>
            <a:r>
              <a:rPr sz="3200" spc="-780" dirty="0">
                <a:solidFill>
                  <a:srgbClr val="333333"/>
                </a:solidFill>
                <a:latin typeface="宋体"/>
                <a:cs typeface="宋体"/>
              </a:rPr>
              <a:t> </a:t>
            </a:r>
            <a:r>
              <a:rPr sz="3200" dirty="0">
                <a:solidFill>
                  <a:srgbClr val="333333"/>
                </a:solidFill>
                <a:latin typeface="宋体"/>
                <a:cs typeface="宋体"/>
              </a:rPr>
              <a:t>的概念，前面说到</a:t>
            </a:r>
            <a:r>
              <a:rPr sz="3200" spc="-805" dirty="0">
                <a:solidFill>
                  <a:srgbClr val="333333"/>
                </a:solidFill>
                <a:latin typeface="宋体"/>
                <a:cs typeface="宋体"/>
              </a:rPr>
              <a:t> </a:t>
            </a:r>
            <a:r>
              <a:rPr sz="3200" spc="-75" dirty="0">
                <a:solidFill>
                  <a:srgbClr val="333333"/>
                </a:solidFill>
                <a:latin typeface="宋体"/>
                <a:cs typeface="宋体"/>
              </a:rPr>
              <a:t>Studio</a:t>
            </a:r>
            <a:r>
              <a:rPr sz="3200" spc="-767" dirty="0">
                <a:solidFill>
                  <a:srgbClr val="333333"/>
                </a:solidFill>
                <a:latin typeface="宋体"/>
                <a:cs typeface="宋体"/>
              </a:rPr>
              <a:t> </a:t>
            </a:r>
            <a:r>
              <a:rPr sz="3200" dirty="0">
                <a:solidFill>
                  <a:srgbClr val="333333"/>
                </a:solidFill>
                <a:latin typeface="宋体"/>
                <a:cs typeface="宋体"/>
              </a:rPr>
              <a:t>中一个窗口只能有一个项目，即</a:t>
            </a:r>
            <a:r>
              <a:rPr sz="3200" spc="-805" dirty="0">
                <a:solidFill>
                  <a:srgbClr val="333333"/>
                </a:solidFill>
                <a:latin typeface="宋体"/>
                <a:cs typeface="宋体"/>
              </a:rPr>
              <a:t> </a:t>
            </a:r>
            <a:r>
              <a:rPr sz="3200" spc="-126" dirty="0">
                <a:solidFill>
                  <a:srgbClr val="333333"/>
                </a:solidFill>
                <a:latin typeface="宋体"/>
                <a:cs typeface="宋体"/>
              </a:rPr>
              <a:t>Project，  </a:t>
            </a:r>
            <a:r>
              <a:rPr sz="3200" dirty="0">
                <a:solidFill>
                  <a:srgbClr val="333333"/>
                </a:solidFill>
                <a:latin typeface="宋体"/>
                <a:cs typeface="宋体"/>
              </a:rPr>
              <a:t>代表一个</a:t>
            </a:r>
            <a:r>
              <a:rPr sz="3200" spc="-792" dirty="0">
                <a:solidFill>
                  <a:srgbClr val="333333"/>
                </a:solidFill>
                <a:latin typeface="宋体"/>
                <a:cs typeface="宋体"/>
              </a:rPr>
              <a:t> </a:t>
            </a:r>
            <a:r>
              <a:rPr sz="3200" spc="63" dirty="0">
                <a:solidFill>
                  <a:srgbClr val="333333"/>
                </a:solidFill>
                <a:latin typeface="宋体"/>
                <a:cs typeface="宋体"/>
              </a:rPr>
              <a:t>workspace，</a:t>
            </a:r>
            <a:r>
              <a:rPr sz="3200" dirty="0">
                <a:solidFill>
                  <a:srgbClr val="333333"/>
                </a:solidFill>
                <a:latin typeface="宋体"/>
                <a:cs typeface="宋体"/>
              </a:rPr>
              <a:t>但是一个</a:t>
            </a:r>
            <a:r>
              <a:rPr sz="3200" spc="-792" dirty="0">
                <a:solidFill>
                  <a:srgbClr val="333333"/>
                </a:solidFill>
                <a:latin typeface="宋体"/>
                <a:cs typeface="宋体"/>
              </a:rPr>
              <a:t> </a:t>
            </a:r>
            <a:r>
              <a:rPr sz="3200" spc="-138" dirty="0">
                <a:solidFill>
                  <a:srgbClr val="333333"/>
                </a:solidFill>
                <a:latin typeface="宋体"/>
                <a:cs typeface="宋体"/>
              </a:rPr>
              <a:t>Project</a:t>
            </a:r>
            <a:r>
              <a:rPr sz="3200" spc="-792" dirty="0">
                <a:solidFill>
                  <a:srgbClr val="333333"/>
                </a:solidFill>
                <a:latin typeface="宋体"/>
                <a:cs typeface="宋体"/>
              </a:rPr>
              <a:t> </a:t>
            </a:r>
            <a:r>
              <a:rPr sz="3200" dirty="0">
                <a:solidFill>
                  <a:srgbClr val="333333"/>
                </a:solidFill>
                <a:latin typeface="宋体"/>
                <a:cs typeface="宋体"/>
              </a:rPr>
              <a:t>可以包含多个</a:t>
            </a:r>
            <a:r>
              <a:rPr sz="3200" spc="-792" dirty="0">
                <a:solidFill>
                  <a:srgbClr val="333333"/>
                </a:solidFill>
                <a:latin typeface="宋体"/>
                <a:cs typeface="宋体"/>
              </a:rPr>
              <a:t> </a:t>
            </a:r>
            <a:r>
              <a:rPr sz="3200" spc="126" dirty="0">
                <a:solidFill>
                  <a:srgbClr val="333333"/>
                </a:solidFill>
                <a:latin typeface="宋体"/>
                <a:cs typeface="宋体"/>
              </a:rPr>
              <a:t>Module，</a:t>
            </a:r>
            <a:r>
              <a:rPr sz="3200" dirty="0">
                <a:solidFill>
                  <a:srgbClr val="333333"/>
                </a:solidFill>
                <a:latin typeface="宋体"/>
                <a:cs typeface="宋体"/>
              </a:rPr>
              <a:t>比如你项目引用的</a:t>
            </a:r>
            <a:r>
              <a:rPr sz="3200" spc="-792" dirty="0">
                <a:solidFill>
                  <a:srgbClr val="333333"/>
                </a:solidFill>
                <a:latin typeface="宋体"/>
                <a:cs typeface="宋体"/>
              </a:rPr>
              <a:t> </a:t>
            </a:r>
            <a:r>
              <a:rPr sz="3200" spc="13" dirty="0">
                <a:solidFill>
                  <a:srgbClr val="333333"/>
                </a:solidFill>
                <a:latin typeface="宋体"/>
                <a:cs typeface="宋体"/>
              </a:rPr>
              <a:t>Android</a:t>
            </a:r>
            <a:r>
              <a:rPr sz="3200" spc="-604" dirty="0">
                <a:solidFill>
                  <a:srgbClr val="333333"/>
                </a:solidFill>
                <a:latin typeface="宋体"/>
                <a:cs typeface="宋体"/>
              </a:rPr>
              <a:t> </a:t>
            </a:r>
            <a:r>
              <a:rPr sz="3200" spc="-214" dirty="0">
                <a:solidFill>
                  <a:srgbClr val="333333"/>
                </a:solidFill>
                <a:latin typeface="宋体"/>
                <a:cs typeface="宋体"/>
              </a:rPr>
              <a:t>Library,</a:t>
            </a:r>
            <a:r>
              <a:rPr sz="3200" spc="-629" dirty="0">
                <a:solidFill>
                  <a:srgbClr val="333333"/>
                </a:solidFill>
                <a:latin typeface="宋体"/>
                <a:cs typeface="宋体"/>
              </a:rPr>
              <a:t> </a:t>
            </a:r>
            <a:r>
              <a:rPr sz="3200" spc="-138" dirty="0">
                <a:solidFill>
                  <a:srgbClr val="333333"/>
                </a:solidFill>
                <a:latin typeface="宋体"/>
                <a:cs typeface="宋体"/>
              </a:rPr>
              <a:t>Java  </a:t>
            </a:r>
            <a:r>
              <a:rPr sz="3200" spc="-151" dirty="0">
                <a:solidFill>
                  <a:srgbClr val="333333"/>
                </a:solidFill>
                <a:latin typeface="宋体"/>
                <a:cs typeface="宋体"/>
              </a:rPr>
              <a:t>Library</a:t>
            </a:r>
            <a:r>
              <a:rPr sz="3200" spc="-792" dirty="0">
                <a:solidFill>
                  <a:srgbClr val="333333"/>
                </a:solidFill>
                <a:latin typeface="宋体"/>
                <a:cs typeface="宋体"/>
              </a:rPr>
              <a:t> </a:t>
            </a:r>
            <a:r>
              <a:rPr sz="3200" dirty="0">
                <a:solidFill>
                  <a:srgbClr val="333333"/>
                </a:solidFill>
                <a:latin typeface="宋体"/>
                <a:cs typeface="宋体"/>
              </a:rPr>
              <a:t>等，这些都可以看做是一个</a:t>
            </a:r>
            <a:r>
              <a:rPr sz="3200" spc="-805" dirty="0">
                <a:solidFill>
                  <a:srgbClr val="333333"/>
                </a:solidFill>
                <a:latin typeface="宋体"/>
                <a:cs typeface="宋体"/>
              </a:rPr>
              <a:t> </a:t>
            </a:r>
            <a:r>
              <a:rPr sz="3200" spc="63" dirty="0">
                <a:solidFill>
                  <a:srgbClr val="333333"/>
                </a:solidFill>
                <a:latin typeface="宋体"/>
                <a:cs typeface="宋体"/>
              </a:rPr>
              <a:t>Module;</a:t>
            </a:r>
            <a:endParaRPr sz="3200" dirty="0">
              <a:latin typeface="宋体"/>
              <a:cs typeface="宋体"/>
            </a:endParaRPr>
          </a:p>
          <a:p>
            <a:pPr marL="31951" marR="158156">
              <a:lnSpc>
                <a:spcPct val="131000"/>
              </a:lnSpc>
              <a:buSzPct val="90476"/>
              <a:buFont typeface="Symbol"/>
              <a:buChar char=""/>
              <a:tabLst>
                <a:tab pos="188509" algn="l"/>
              </a:tabLst>
            </a:pPr>
            <a:r>
              <a:rPr sz="3200" spc="126" dirty="0">
                <a:solidFill>
                  <a:srgbClr val="333333"/>
                </a:solidFill>
                <a:latin typeface="宋体"/>
                <a:cs typeface="宋体"/>
              </a:rPr>
              <a:t>2</a:t>
            </a:r>
            <a:r>
              <a:rPr sz="3200" dirty="0">
                <a:solidFill>
                  <a:srgbClr val="333333"/>
                </a:solidFill>
                <a:latin typeface="宋体"/>
                <a:cs typeface="宋体"/>
              </a:rPr>
              <a:t>、上述目录中将</a:t>
            </a:r>
            <a:r>
              <a:rPr sz="3200" spc="-805" dirty="0">
                <a:solidFill>
                  <a:srgbClr val="333333"/>
                </a:solidFill>
                <a:latin typeface="宋体"/>
                <a:cs typeface="宋体"/>
              </a:rPr>
              <a:t> </a:t>
            </a:r>
            <a:r>
              <a:rPr sz="3200" spc="-138" dirty="0">
                <a:solidFill>
                  <a:srgbClr val="333333"/>
                </a:solidFill>
                <a:latin typeface="宋体"/>
                <a:cs typeface="宋体"/>
              </a:rPr>
              <a:t>java</a:t>
            </a:r>
            <a:r>
              <a:rPr sz="3200" spc="-805" dirty="0">
                <a:solidFill>
                  <a:srgbClr val="333333"/>
                </a:solidFill>
                <a:latin typeface="宋体"/>
                <a:cs typeface="宋体"/>
              </a:rPr>
              <a:t> </a:t>
            </a:r>
            <a:r>
              <a:rPr sz="3200" dirty="0">
                <a:solidFill>
                  <a:srgbClr val="333333"/>
                </a:solidFill>
                <a:latin typeface="宋体"/>
                <a:cs typeface="宋体"/>
              </a:rPr>
              <a:t>代码和资源文件（图片、布局文件等）全部归结为</a:t>
            </a:r>
            <a:r>
              <a:rPr sz="3200" spc="-805" dirty="0">
                <a:solidFill>
                  <a:srgbClr val="333333"/>
                </a:solidFill>
                <a:latin typeface="宋体"/>
                <a:cs typeface="宋体"/>
              </a:rPr>
              <a:t> </a:t>
            </a:r>
            <a:r>
              <a:rPr sz="3200" spc="-138" dirty="0">
                <a:solidFill>
                  <a:srgbClr val="333333"/>
                </a:solidFill>
                <a:latin typeface="宋体"/>
                <a:cs typeface="宋体"/>
              </a:rPr>
              <a:t>src，</a:t>
            </a:r>
            <a:r>
              <a:rPr sz="3200" dirty="0">
                <a:solidFill>
                  <a:srgbClr val="333333"/>
                </a:solidFill>
                <a:latin typeface="宋体"/>
                <a:cs typeface="宋体"/>
              </a:rPr>
              <a:t>在</a:t>
            </a:r>
            <a:r>
              <a:rPr sz="3200" spc="-805" dirty="0">
                <a:solidFill>
                  <a:srgbClr val="333333"/>
                </a:solidFill>
                <a:latin typeface="宋体"/>
                <a:cs typeface="宋体"/>
              </a:rPr>
              <a:t> </a:t>
            </a:r>
            <a:r>
              <a:rPr sz="3200" spc="-176" dirty="0">
                <a:solidFill>
                  <a:srgbClr val="333333"/>
                </a:solidFill>
                <a:latin typeface="宋体"/>
                <a:cs typeface="宋体"/>
              </a:rPr>
              <a:t>src</a:t>
            </a:r>
            <a:r>
              <a:rPr sz="3200" spc="-792" dirty="0">
                <a:solidFill>
                  <a:srgbClr val="333333"/>
                </a:solidFill>
                <a:latin typeface="宋体"/>
                <a:cs typeface="宋体"/>
              </a:rPr>
              <a:t> </a:t>
            </a:r>
            <a:r>
              <a:rPr sz="3200" dirty="0">
                <a:solidFill>
                  <a:srgbClr val="333333"/>
                </a:solidFill>
                <a:latin typeface="宋体"/>
                <a:cs typeface="宋体"/>
              </a:rPr>
              <a:t>目录下有一个 </a:t>
            </a:r>
            <a:r>
              <a:rPr sz="3200" spc="151" dirty="0">
                <a:solidFill>
                  <a:srgbClr val="333333"/>
                </a:solidFill>
                <a:latin typeface="宋体"/>
                <a:cs typeface="宋体"/>
              </a:rPr>
              <a:t>main</a:t>
            </a:r>
            <a:r>
              <a:rPr sz="3200" spc="-780" dirty="0">
                <a:solidFill>
                  <a:srgbClr val="333333"/>
                </a:solidFill>
                <a:latin typeface="宋体"/>
                <a:cs typeface="宋体"/>
              </a:rPr>
              <a:t> </a:t>
            </a:r>
            <a:r>
              <a:rPr sz="3200" dirty="0">
                <a:solidFill>
                  <a:srgbClr val="333333"/>
                </a:solidFill>
                <a:latin typeface="宋体"/>
                <a:cs typeface="宋体"/>
              </a:rPr>
              <a:t>的分组，同时划分出</a:t>
            </a:r>
            <a:r>
              <a:rPr sz="3200" spc="-805" dirty="0">
                <a:solidFill>
                  <a:srgbClr val="333333"/>
                </a:solidFill>
                <a:latin typeface="宋体"/>
                <a:cs typeface="宋体"/>
              </a:rPr>
              <a:t> </a:t>
            </a:r>
            <a:r>
              <a:rPr sz="3200" spc="-138" dirty="0">
                <a:solidFill>
                  <a:srgbClr val="333333"/>
                </a:solidFill>
                <a:latin typeface="宋体"/>
                <a:cs typeface="宋体"/>
              </a:rPr>
              <a:t>java</a:t>
            </a:r>
            <a:r>
              <a:rPr sz="3200" spc="-805" dirty="0">
                <a:solidFill>
                  <a:srgbClr val="333333"/>
                </a:solidFill>
                <a:latin typeface="宋体"/>
                <a:cs typeface="宋体"/>
              </a:rPr>
              <a:t> </a:t>
            </a:r>
            <a:r>
              <a:rPr sz="3200" dirty="0">
                <a:solidFill>
                  <a:srgbClr val="333333"/>
                </a:solidFill>
                <a:latin typeface="宋体"/>
                <a:cs typeface="宋体"/>
              </a:rPr>
              <a:t>和</a:t>
            </a:r>
            <a:r>
              <a:rPr sz="3200" spc="-805" dirty="0">
                <a:solidFill>
                  <a:srgbClr val="333333"/>
                </a:solidFill>
                <a:latin typeface="宋体"/>
                <a:cs typeface="宋体"/>
              </a:rPr>
              <a:t> </a:t>
            </a:r>
            <a:r>
              <a:rPr sz="3200" spc="-113" dirty="0">
                <a:solidFill>
                  <a:srgbClr val="333333"/>
                </a:solidFill>
                <a:latin typeface="宋体"/>
                <a:cs typeface="宋体"/>
              </a:rPr>
              <a:t>res</a:t>
            </a:r>
            <a:r>
              <a:rPr sz="3200" spc="-818" dirty="0">
                <a:solidFill>
                  <a:srgbClr val="333333"/>
                </a:solidFill>
                <a:latin typeface="宋体"/>
                <a:cs typeface="宋体"/>
              </a:rPr>
              <a:t> </a:t>
            </a:r>
            <a:r>
              <a:rPr sz="3200" dirty="0">
                <a:solidFill>
                  <a:srgbClr val="333333"/>
                </a:solidFill>
                <a:latin typeface="宋体"/>
                <a:cs typeface="宋体"/>
              </a:rPr>
              <a:t>两个文件夹</a:t>
            </a:r>
            <a:r>
              <a:rPr sz="3200" spc="-113" dirty="0">
                <a:solidFill>
                  <a:srgbClr val="333333"/>
                </a:solidFill>
                <a:latin typeface="宋体"/>
                <a:cs typeface="宋体"/>
              </a:rPr>
              <a:t>，java</a:t>
            </a:r>
            <a:r>
              <a:rPr sz="3200" spc="-805" dirty="0">
                <a:solidFill>
                  <a:srgbClr val="333333"/>
                </a:solidFill>
                <a:latin typeface="宋体"/>
                <a:cs typeface="宋体"/>
              </a:rPr>
              <a:t> </a:t>
            </a:r>
            <a:r>
              <a:rPr sz="3200" dirty="0">
                <a:solidFill>
                  <a:srgbClr val="333333"/>
                </a:solidFill>
                <a:latin typeface="宋体"/>
                <a:cs typeface="宋体"/>
              </a:rPr>
              <a:t>文件夹则相当于</a:t>
            </a:r>
            <a:r>
              <a:rPr sz="3200" spc="-805" dirty="0">
                <a:solidFill>
                  <a:srgbClr val="333333"/>
                </a:solidFill>
                <a:latin typeface="宋体"/>
                <a:cs typeface="宋体"/>
              </a:rPr>
              <a:t> </a:t>
            </a:r>
            <a:r>
              <a:rPr sz="3200" spc="-176" dirty="0">
                <a:solidFill>
                  <a:srgbClr val="333333"/>
                </a:solidFill>
                <a:latin typeface="宋体"/>
                <a:cs typeface="宋体"/>
              </a:rPr>
              <a:t>Eclipse</a:t>
            </a:r>
            <a:r>
              <a:rPr sz="3200" spc="-792" dirty="0">
                <a:solidFill>
                  <a:srgbClr val="333333"/>
                </a:solidFill>
                <a:latin typeface="宋体"/>
                <a:cs typeface="宋体"/>
              </a:rPr>
              <a:t> </a:t>
            </a:r>
            <a:r>
              <a:rPr sz="3200" dirty="0">
                <a:solidFill>
                  <a:srgbClr val="333333"/>
                </a:solidFill>
                <a:latin typeface="宋体"/>
                <a:cs typeface="宋体"/>
              </a:rPr>
              <a:t>下的</a:t>
            </a:r>
            <a:r>
              <a:rPr sz="3200" spc="-805" dirty="0">
                <a:solidFill>
                  <a:srgbClr val="333333"/>
                </a:solidFill>
                <a:latin typeface="宋体"/>
                <a:cs typeface="宋体"/>
              </a:rPr>
              <a:t> </a:t>
            </a:r>
            <a:r>
              <a:rPr sz="3200" spc="-164" dirty="0">
                <a:solidFill>
                  <a:srgbClr val="333333"/>
                </a:solidFill>
                <a:latin typeface="宋体"/>
                <a:cs typeface="宋体"/>
              </a:rPr>
              <a:t>src</a:t>
            </a:r>
            <a:r>
              <a:rPr sz="3200" spc="-830" dirty="0">
                <a:solidFill>
                  <a:srgbClr val="333333"/>
                </a:solidFill>
                <a:latin typeface="宋体"/>
                <a:cs typeface="宋体"/>
              </a:rPr>
              <a:t> </a:t>
            </a:r>
            <a:r>
              <a:rPr sz="3200" dirty="0">
                <a:solidFill>
                  <a:srgbClr val="333333"/>
                </a:solidFill>
                <a:latin typeface="宋体"/>
                <a:cs typeface="宋体"/>
              </a:rPr>
              <a:t>文件夹</a:t>
            </a:r>
            <a:r>
              <a:rPr sz="3200" spc="-88" dirty="0">
                <a:solidFill>
                  <a:srgbClr val="333333"/>
                </a:solidFill>
                <a:latin typeface="宋体"/>
                <a:cs typeface="宋体"/>
              </a:rPr>
              <a:t>，res</a:t>
            </a:r>
            <a:r>
              <a:rPr sz="3200" spc="-767" dirty="0">
                <a:solidFill>
                  <a:srgbClr val="333333"/>
                </a:solidFill>
                <a:latin typeface="宋体"/>
                <a:cs typeface="宋体"/>
              </a:rPr>
              <a:t> </a:t>
            </a:r>
            <a:r>
              <a:rPr sz="3200" dirty="0">
                <a:solidFill>
                  <a:srgbClr val="333333"/>
                </a:solidFill>
                <a:latin typeface="宋体"/>
                <a:cs typeface="宋体"/>
              </a:rPr>
              <a:t>目 录结构则一样</a:t>
            </a:r>
            <a:r>
              <a:rPr sz="3200" spc="-616" dirty="0">
                <a:solidFill>
                  <a:srgbClr val="333333"/>
                </a:solidFill>
                <a:latin typeface="宋体"/>
                <a:cs typeface="宋体"/>
              </a:rPr>
              <a:t>.</a:t>
            </a:r>
            <a:endParaRPr sz="3200" dirty="0">
              <a:latin typeface="宋体"/>
              <a:cs typeface="宋体"/>
            </a:endParaRPr>
          </a:p>
        </p:txBody>
      </p:sp>
      <p:sp>
        <p:nvSpPr>
          <p:cNvPr id="3" name="object 3"/>
          <p:cNvSpPr txBox="1"/>
          <p:nvPr/>
        </p:nvSpPr>
        <p:spPr>
          <a:xfrm>
            <a:off x="1755134" y="5796103"/>
            <a:ext cx="2434598" cy="729056"/>
          </a:xfrm>
          <a:prstGeom prst="rect">
            <a:avLst/>
          </a:prstGeom>
        </p:spPr>
        <p:txBody>
          <a:bodyPr vert="horz" wrap="square" lIns="0" tIns="31950" rIns="0" bIns="0" rtlCol="0">
            <a:spAutoFit/>
          </a:bodyPr>
          <a:lstStyle/>
          <a:p>
            <a:pPr marL="31951">
              <a:spcBef>
                <a:spcPts val="252"/>
              </a:spcBef>
            </a:pPr>
            <a:r>
              <a:rPr sz="4528" b="1" spc="164" dirty="0">
                <a:solidFill>
                  <a:srgbClr val="333333"/>
                </a:solidFill>
                <a:latin typeface="微软雅黑"/>
                <a:cs typeface="微软雅黑"/>
              </a:rPr>
              <a:t>偏</a:t>
            </a:r>
            <a:r>
              <a:rPr sz="4528" b="1" spc="189" dirty="0">
                <a:solidFill>
                  <a:srgbClr val="333333"/>
                </a:solidFill>
                <a:latin typeface="微软雅黑"/>
                <a:cs typeface="微软雅黑"/>
              </a:rPr>
              <a:t>好</a:t>
            </a:r>
            <a:r>
              <a:rPr sz="4528" b="1" spc="151" dirty="0">
                <a:solidFill>
                  <a:srgbClr val="333333"/>
                </a:solidFill>
                <a:latin typeface="微软雅黑"/>
                <a:cs typeface="微软雅黑"/>
              </a:rPr>
              <a:t>设</a:t>
            </a:r>
            <a:r>
              <a:rPr sz="4528" b="1" dirty="0">
                <a:solidFill>
                  <a:srgbClr val="333333"/>
                </a:solidFill>
                <a:latin typeface="微软雅黑"/>
                <a:cs typeface="微软雅黑"/>
              </a:rPr>
              <a:t>置</a:t>
            </a:r>
            <a:endParaRPr sz="4528" dirty="0">
              <a:latin typeface="微软雅黑"/>
              <a:cs typeface="微软雅黑"/>
            </a:endParaRPr>
          </a:p>
        </p:txBody>
      </p:sp>
      <p:sp>
        <p:nvSpPr>
          <p:cNvPr id="4" name="object 4"/>
          <p:cNvSpPr txBox="1"/>
          <p:nvPr/>
        </p:nvSpPr>
        <p:spPr>
          <a:xfrm>
            <a:off x="1755134" y="6675044"/>
            <a:ext cx="15403146" cy="3188895"/>
          </a:xfrm>
          <a:prstGeom prst="rect">
            <a:avLst/>
          </a:prstGeom>
        </p:spPr>
        <p:txBody>
          <a:bodyPr vert="horz" wrap="square" lIns="0" tIns="31950" rIns="0" bIns="0" rtlCol="0">
            <a:spAutoFit/>
          </a:bodyPr>
          <a:lstStyle/>
          <a:p>
            <a:pPr marL="31951" marR="12780">
              <a:lnSpc>
                <a:spcPct val="131000"/>
              </a:lnSpc>
              <a:spcBef>
                <a:spcPts val="252"/>
              </a:spcBef>
            </a:pPr>
            <a:r>
              <a:rPr sz="3200" dirty="0">
                <a:solidFill>
                  <a:srgbClr val="333333"/>
                </a:solidFill>
                <a:latin typeface="宋体"/>
                <a:cs typeface="宋体"/>
              </a:rPr>
              <a:t>进入后你也许发现字体大小或者样式不符合你的习惯，比如我是觉得代码太小看起来伤眼</a:t>
            </a:r>
            <a:r>
              <a:rPr sz="3200" spc="-50" dirty="0">
                <a:solidFill>
                  <a:srgbClr val="333333"/>
                </a:solidFill>
                <a:latin typeface="宋体"/>
                <a:cs typeface="宋体"/>
              </a:rPr>
              <a:t>，Darcular</a:t>
            </a:r>
            <a:r>
              <a:rPr sz="3200" spc="-843" dirty="0">
                <a:solidFill>
                  <a:srgbClr val="333333"/>
                </a:solidFill>
                <a:latin typeface="宋体"/>
                <a:cs typeface="宋体"/>
              </a:rPr>
              <a:t> </a:t>
            </a:r>
            <a:r>
              <a:rPr sz="3200" dirty="0">
                <a:solidFill>
                  <a:srgbClr val="333333"/>
                </a:solidFill>
                <a:latin typeface="宋体"/>
                <a:cs typeface="宋体"/>
              </a:rPr>
              <a:t>主 题默认的字体是</a:t>
            </a:r>
            <a:r>
              <a:rPr sz="3200" spc="-792" dirty="0">
                <a:solidFill>
                  <a:srgbClr val="333333"/>
                </a:solidFill>
                <a:latin typeface="宋体"/>
                <a:cs typeface="宋体"/>
              </a:rPr>
              <a:t> </a:t>
            </a:r>
            <a:r>
              <a:rPr sz="3200" spc="63" dirty="0">
                <a:solidFill>
                  <a:srgbClr val="333333"/>
                </a:solidFill>
                <a:latin typeface="宋体"/>
                <a:cs typeface="宋体"/>
              </a:rPr>
              <a:t>12，</a:t>
            </a:r>
            <a:r>
              <a:rPr sz="3200" dirty="0">
                <a:solidFill>
                  <a:srgbClr val="333333"/>
                </a:solidFill>
                <a:latin typeface="宋体"/>
                <a:cs typeface="宋体"/>
              </a:rPr>
              <a:t>我个人更习惯</a:t>
            </a:r>
            <a:r>
              <a:rPr sz="3200" spc="-792" dirty="0">
                <a:solidFill>
                  <a:srgbClr val="333333"/>
                </a:solidFill>
                <a:latin typeface="宋体"/>
                <a:cs typeface="宋体"/>
              </a:rPr>
              <a:t> </a:t>
            </a:r>
            <a:r>
              <a:rPr sz="3200" spc="126" dirty="0">
                <a:solidFill>
                  <a:srgbClr val="333333"/>
                </a:solidFill>
                <a:latin typeface="宋体"/>
                <a:cs typeface="宋体"/>
              </a:rPr>
              <a:t>14</a:t>
            </a:r>
            <a:r>
              <a:rPr sz="3200" spc="-818" dirty="0">
                <a:solidFill>
                  <a:srgbClr val="333333"/>
                </a:solidFill>
                <a:latin typeface="宋体"/>
                <a:cs typeface="宋体"/>
              </a:rPr>
              <a:t> </a:t>
            </a:r>
            <a:r>
              <a:rPr sz="3200" dirty="0">
                <a:solidFill>
                  <a:srgbClr val="333333"/>
                </a:solidFill>
                <a:latin typeface="宋体"/>
                <a:cs typeface="宋体"/>
              </a:rPr>
              <a:t>的字体大小。没关系，到</a:t>
            </a:r>
            <a:r>
              <a:rPr sz="3200" spc="-616" dirty="0">
                <a:solidFill>
                  <a:srgbClr val="333333"/>
                </a:solidFill>
                <a:latin typeface="宋体"/>
                <a:cs typeface="宋体"/>
              </a:rPr>
              <a:t> </a:t>
            </a:r>
            <a:r>
              <a:rPr sz="3200" b="1" spc="-50" dirty="0">
                <a:solidFill>
                  <a:srgbClr val="333333"/>
                </a:solidFill>
                <a:latin typeface="微软雅黑"/>
                <a:cs typeface="微软雅黑"/>
              </a:rPr>
              <a:t>Preferences</a:t>
            </a:r>
            <a:r>
              <a:rPr sz="3200" b="1" spc="63" dirty="0">
                <a:solidFill>
                  <a:srgbClr val="333333"/>
                </a:solidFill>
                <a:latin typeface="微软雅黑"/>
                <a:cs typeface="微软雅黑"/>
              </a:rPr>
              <a:t> </a:t>
            </a:r>
            <a:r>
              <a:rPr sz="3200" spc="-553" dirty="0">
                <a:solidFill>
                  <a:srgbClr val="333333"/>
                </a:solidFill>
                <a:latin typeface="宋体"/>
                <a:cs typeface="宋体"/>
              </a:rPr>
              <a:t>(</a:t>
            </a:r>
            <a:r>
              <a:rPr sz="3200" dirty="0">
                <a:solidFill>
                  <a:srgbClr val="333333"/>
                </a:solidFill>
                <a:latin typeface="宋体"/>
                <a:cs typeface="宋体"/>
              </a:rPr>
              <a:t>设置</a:t>
            </a:r>
            <a:r>
              <a:rPr sz="3200" spc="-528" dirty="0">
                <a:solidFill>
                  <a:srgbClr val="333333"/>
                </a:solidFill>
                <a:latin typeface="宋体"/>
                <a:cs typeface="宋体"/>
              </a:rPr>
              <a:t>)</a:t>
            </a:r>
            <a:r>
              <a:rPr sz="3200" dirty="0">
                <a:solidFill>
                  <a:srgbClr val="333333"/>
                </a:solidFill>
                <a:latin typeface="宋体"/>
                <a:cs typeface="宋体"/>
              </a:rPr>
              <a:t>页面搜索</a:t>
            </a:r>
            <a:r>
              <a:rPr sz="3200" spc="-639" dirty="0">
                <a:solidFill>
                  <a:srgbClr val="333333"/>
                </a:solidFill>
                <a:latin typeface="宋体"/>
                <a:cs typeface="宋体"/>
              </a:rPr>
              <a:t> </a:t>
            </a:r>
            <a:r>
              <a:rPr sz="3200" b="1" spc="-126" dirty="0">
                <a:solidFill>
                  <a:srgbClr val="333333"/>
                </a:solidFill>
                <a:latin typeface="微软雅黑"/>
                <a:cs typeface="微软雅黑"/>
              </a:rPr>
              <a:t>Font</a:t>
            </a:r>
            <a:r>
              <a:rPr sz="3200" b="1" spc="13" dirty="0">
                <a:solidFill>
                  <a:srgbClr val="333333"/>
                </a:solidFill>
                <a:latin typeface="微软雅黑"/>
                <a:cs typeface="微软雅黑"/>
              </a:rPr>
              <a:t> </a:t>
            </a:r>
            <a:r>
              <a:rPr sz="3200" dirty="0">
                <a:solidFill>
                  <a:srgbClr val="333333"/>
                </a:solidFill>
                <a:latin typeface="宋体"/>
                <a:cs typeface="宋体"/>
              </a:rPr>
              <a:t>找到 </a:t>
            </a:r>
            <a:r>
              <a:rPr sz="3200" b="1" spc="-113" dirty="0">
                <a:solidFill>
                  <a:srgbClr val="333333"/>
                </a:solidFill>
                <a:latin typeface="微软雅黑"/>
                <a:cs typeface="微软雅黑"/>
              </a:rPr>
              <a:t>Colors&amp;Fonts</a:t>
            </a:r>
            <a:r>
              <a:rPr sz="3200" b="1" spc="63" dirty="0">
                <a:solidFill>
                  <a:srgbClr val="333333"/>
                </a:solidFill>
                <a:latin typeface="微软雅黑"/>
                <a:cs typeface="微软雅黑"/>
              </a:rPr>
              <a:t> </a:t>
            </a:r>
            <a:r>
              <a:rPr sz="3200" dirty="0">
                <a:solidFill>
                  <a:srgbClr val="333333"/>
                </a:solidFill>
                <a:latin typeface="宋体"/>
                <a:cs typeface="宋体"/>
              </a:rPr>
              <a:t>下的</a:t>
            </a:r>
            <a:r>
              <a:rPr sz="3200" spc="-604" dirty="0">
                <a:solidFill>
                  <a:srgbClr val="333333"/>
                </a:solidFill>
                <a:latin typeface="宋体"/>
                <a:cs typeface="宋体"/>
              </a:rPr>
              <a:t> </a:t>
            </a:r>
            <a:r>
              <a:rPr sz="3200" b="1" spc="-126" dirty="0">
                <a:solidFill>
                  <a:srgbClr val="333333"/>
                </a:solidFill>
                <a:latin typeface="微软雅黑"/>
                <a:cs typeface="微软雅黑"/>
              </a:rPr>
              <a:t>Font</a:t>
            </a:r>
            <a:r>
              <a:rPr sz="3200" b="1" spc="-138" dirty="0">
                <a:solidFill>
                  <a:srgbClr val="333333"/>
                </a:solidFill>
                <a:latin typeface="微软雅黑"/>
                <a:cs typeface="微软雅黑"/>
              </a:rPr>
              <a:t> </a:t>
            </a:r>
            <a:r>
              <a:rPr sz="3200" dirty="0">
                <a:solidFill>
                  <a:srgbClr val="333333"/>
                </a:solidFill>
                <a:latin typeface="宋体"/>
                <a:cs typeface="宋体"/>
              </a:rPr>
              <a:t>选项，我们可以看到默认字体大小是</a:t>
            </a:r>
            <a:r>
              <a:rPr sz="3200" spc="-780" dirty="0">
                <a:solidFill>
                  <a:srgbClr val="333333"/>
                </a:solidFill>
                <a:latin typeface="宋体"/>
                <a:cs typeface="宋体"/>
              </a:rPr>
              <a:t> </a:t>
            </a:r>
            <a:r>
              <a:rPr sz="3200" spc="63" dirty="0">
                <a:solidFill>
                  <a:srgbClr val="333333"/>
                </a:solidFill>
                <a:latin typeface="宋体"/>
                <a:cs typeface="宋体"/>
              </a:rPr>
              <a:t>12，</a:t>
            </a:r>
            <a:r>
              <a:rPr sz="3200" dirty="0">
                <a:solidFill>
                  <a:srgbClr val="333333"/>
                </a:solidFill>
                <a:latin typeface="宋体"/>
                <a:cs typeface="宋体"/>
              </a:rPr>
              <a:t>但是无法修改，需要先保存才可以修 改，点击</a:t>
            </a:r>
            <a:r>
              <a:rPr sz="3200" spc="-616" dirty="0">
                <a:solidFill>
                  <a:srgbClr val="333333"/>
                </a:solidFill>
                <a:latin typeface="宋体"/>
                <a:cs typeface="宋体"/>
              </a:rPr>
              <a:t> </a:t>
            </a:r>
            <a:r>
              <a:rPr sz="3200" b="1" spc="-126" dirty="0">
                <a:solidFill>
                  <a:srgbClr val="333333"/>
                </a:solidFill>
                <a:latin typeface="微软雅黑"/>
                <a:cs typeface="微软雅黑"/>
              </a:rPr>
              <a:t>Save</a:t>
            </a:r>
            <a:r>
              <a:rPr sz="3200" b="1" spc="138" dirty="0">
                <a:solidFill>
                  <a:srgbClr val="333333"/>
                </a:solidFill>
                <a:latin typeface="微软雅黑"/>
                <a:cs typeface="微软雅黑"/>
              </a:rPr>
              <a:t> </a:t>
            </a:r>
            <a:r>
              <a:rPr sz="3200" b="1" spc="-75" dirty="0">
                <a:solidFill>
                  <a:srgbClr val="333333"/>
                </a:solidFill>
                <a:latin typeface="微软雅黑"/>
                <a:cs typeface="微软雅黑"/>
              </a:rPr>
              <a:t>as</a:t>
            </a:r>
            <a:r>
              <a:rPr sz="3200" b="1" dirty="0">
                <a:solidFill>
                  <a:srgbClr val="333333"/>
                </a:solidFill>
                <a:latin typeface="微软雅黑"/>
                <a:cs typeface="微软雅黑"/>
              </a:rPr>
              <a:t> </a:t>
            </a:r>
            <a:r>
              <a:rPr sz="3200" dirty="0">
                <a:solidFill>
                  <a:srgbClr val="333333"/>
                </a:solidFill>
                <a:latin typeface="宋体"/>
                <a:cs typeface="宋体"/>
              </a:rPr>
              <a:t>输入一个名字，比如</a:t>
            </a:r>
            <a:r>
              <a:rPr sz="3200" spc="-792" dirty="0">
                <a:solidFill>
                  <a:srgbClr val="333333"/>
                </a:solidFill>
                <a:latin typeface="宋体"/>
                <a:cs typeface="宋体"/>
              </a:rPr>
              <a:t> </a:t>
            </a:r>
            <a:r>
              <a:rPr sz="3200" b="1" spc="-75" dirty="0">
                <a:solidFill>
                  <a:srgbClr val="333333"/>
                </a:solidFill>
                <a:latin typeface="微软雅黑"/>
                <a:cs typeface="微软雅黑"/>
              </a:rPr>
              <a:t>MyDarcular</a:t>
            </a:r>
            <a:r>
              <a:rPr sz="3200" spc="-75" dirty="0">
                <a:solidFill>
                  <a:srgbClr val="333333"/>
                </a:solidFill>
                <a:latin typeface="宋体"/>
                <a:cs typeface="宋体"/>
              </a:rPr>
              <a:t>，</a:t>
            </a:r>
            <a:r>
              <a:rPr sz="3200" dirty="0">
                <a:solidFill>
                  <a:srgbClr val="333333"/>
                </a:solidFill>
                <a:latin typeface="宋体"/>
                <a:cs typeface="宋体"/>
              </a:rPr>
              <a:t>然后就可以修改字体大小和字体样式了</a:t>
            </a:r>
            <a:r>
              <a:rPr sz="3200" spc="-616" dirty="0">
                <a:solidFill>
                  <a:srgbClr val="333333"/>
                </a:solidFill>
                <a:latin typeface="宋体"/>
                <a:cs typeface="宋体"/>
              </a:rPr>
              <a:t>.</a:t>
            </a:r>
            <a:endParaRPr sz="3200" dirty="0">
              <a:latin typeface="宋体"/>
              <a:cs typeface="宋体"/>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5"/>
          <p:cNvSpPr/>
          <p:nvPr/>
        </p:nvSpPr>
        <p:spPr>
          <a:xfrm>
            <a:off x="2037556" y="469900"/>
            <a:ext cx="12268200" cy="8310509"/>
          </a:xfrm>
          <a:prstGeom prst="rect">
            <a:avLst/>
          </a:prstGeom>
          <a:blipFill>
            <a:blip r:embed="rId2" cstate="print"/>
            <a:stretch>
              <a:fillRect/>
            </a:stretch>
          </a:blipFill>
        </p:spPr>
        <p:txBody>
          <a:bodyPr wrap="square" lIns="0" tIns="0" rIns="0" bIns="0" rtlCol="0"/>
          <a:lstStyle/>
          <a:p>
            <a:endParaRPr sz="4526"/>
          </a:p>
        </p:txBody>
      </p:sp>
      <p:sp>
        <p:nvSpPr>
          <p:cNvPr id="3" name="object 6"/>
          <p:cNvSpPr txBox="1"/>
          <p:nvPr/>
        </p:nvSpPr>
        <p:spPr>
          <a:xfrm>
            <a:off x="1275556" y="9080500"/>
            <a:ext cx="15252980" cy="1142970"/>
          </a:xfrm>
          <a:prstGeom prst="rect">
            <a:avLst/>
          </a:prstGeom>
        </p:spPr>
        <p:txBody>
          <a:bodyPr vert="horz" wrap="square" lIns="0" tIns="156556" rIns="0" bIns="0" rtlCol="0">
            <a:spAutoFit/>
          </a:bodyPr>
          <a:lstStyle/>
          <a:p>
            <a:pPr marL="31951">
              <a:spcBef>
                <a:spcPts val="1233"/>
              </a:spcBef>
            </a:pPr>
            <a:r>
              <a:rPr sz="3200" dirty="0">
                <a:solidFill>
                  <a:srgbClr val="333333"/>
                </a:solidFill>
                <a:latin typeface="宋体"/>
                <a:cs typeface="宋体"/>
              </a:rPr>
              <a:t>点击确定之后再回到页面发现字体是变大了，但是</a:t>
            </a:r>
            <a:r>
              <a:rPr sz="3200" spc="-881" dirty="0">
                <a:solidFill>
                  <a:srgbClr val="333333"/>
                </a:solidFill>
                <a:latin typeface="宋体"/>
                <a:cs typeface="宋体"/>
              </a:rPr>
              <a:t> </a:t>
            </a:r>
            <a:r>
              <a:rPr sz="3200" spc="-75" dirty="0">
                <a:solidFill>
                  <a:srgbClr val="333333"/>
                </a:solidFill>
                <a:latin typeface="宋体"/>
                <a:cs typeface="宋体"/>
              </a:rPr>
              <a:t>Studio</a:t>
            </a:r>
            <a:r>
              <a:rPr sz="3200" spc="-843" dirty="0">
                <a:solidFill>
                  <a:srgbClr val="333333"/>
                </a:solidFill>
                <a:latin typeface="宋体"/>
                <a:cs typeface="宋体"/>
              </a:rPr>
              <a:t> </a:t>
            </a:r>
            <a:r>
              <a:rPr sz="3200" dirty="0" err="1">
                <a:solidFill>
                  <a:srgbClr val="333333"/>
                </a:solidFill>
                <a:latin typeface="宋体"/>
                <a:cs typeface="宋体"/>
              </a:rPr>
              <a:t>默认的一些字体大小如侧边栏等确没有变化，看起来很不协调，如下图</a:t>
            </a:r>
            <a:endParaRPr sz="3200" dirty="0">
              <a:latin typeface="宋体"/>
              <a:cs typeface="宋体"/>
            </a:endParaRPr>
          </a:p>
        </p:txBody>
      </p:sp>
    </p:spTree>
    <p:extLst>
      <p:ext uri="{BB962C8B-B14F-4D97-AF65-F5344CB8AC3E}">
        <p14:creationId xmlns:p14="http://schemas.microsoft.com/office/powerpoint/2010/main" val="3960626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08956" y="393700"/>
            <a:ext cx="15621000" cy="8153400"/>
          </a:xfrm>
          <a:prstGeom prst="rect">
            <a:avLst/>
          </a:prstGeom>
          <a:blipFill>
            <a:blip r:embed="rId2" cstate="print"/>
            <a:stretch>
              <a:fillRect/>
            </a:stretch>
          </a:blipFill>
        </p:spPr>
        <p:txBody>
          <a:bodyPr wrap="square" lIns="0" tIns="0" rIns="0" bIns="0" rtlCol="0"/>
          <a:lstStyle/>
          <a:p>
            <a:endParaRPr sz="4526"/>
          </a:p>
        </p:txBody>
      </p:sp>
      <p:sp>
        <p:nvSpPr>
          <p:cNvPr id="3" name="object 3"/>
          <p:cNvSpPr txBox="1"/>
          <p:nvPr/>
        </p:nvSpPr>
        <p:spPr>
          <a:xfrm>
            <a:off x="1656556" y="8775700"/>
            <a:ext cx="15332855" cy="1630200"/>
          </a:xfrm>
          <a:prstGeom prst="rect">
            <a:avLst/>
          </a:prstGeom>
        </p:spPr>
        <p:txBody>
          <a:bodyPr vert="horz" wrap="square" lIns="0" tIns="31950" rIns="0" bIns="0" rtlCol="0">
            <a:spAutoFit/>
          </a:bodyPr>
          <a:lstStyle/>
          <a:p>
            <a:pPr marL="31951" marR="12780">
              <a:lnSpc>
                <a:spcPct val="131000"/>
              </a:lnSpc>
              <a:spcBef>
                <a:spcPts val="252"/>
              </a:spcBef>
            </a:pPr>
            <a:r>
              <a:rPr sz="2642" dirty="0">
                <a:solidFill>
                  <a:srgbClr val="333333"/>
                </a:solidFill>
                <a:latin typeface="宋体"/>
                <a:cs typeface="宋体"/>
              </a:rPr>
              <a:t>强迫症的你肯定无法忍受，没关系，这里也同样可以设置，到</a:t>
            </a:r>
            <a:r>
              <a:rPr sz="2642" spc="-604" dirty="0">
                <a:solidFill>
                  <a:srgbClr val="333333"/>
                </a:solidFill>
                <a:latin typeface="宋体"/>
                <a:cs typeface="宋体"/>
              </a:rPr>
              <a:t> </a:t>
            </a:r>
            <a:r>
              <a:rPr sz="2642" b="1" spc="-50" dirty="0">
                <a:solidFill>
                  <a:srgbClr val="333333"/>
                </a:solidFill>
                <a:latin typeface="微软雅黑"/>
                <a:cs typeface="微软雅黑"/>
              </a:rPr>
              <a:t>Preferences</a:t>
            </a:r>
            <a:r>
              <a:rPr sz="2642" b="1" spc="75" dirty="0">
                <a:solidFill>
                  <a:srgbClr val="333333"/>
                </a:solidFill>
                <a:latin typeface="微软雅黑"/>
                <a:cs typeface="微软雅黑"/>
              </a:rPr>
              <a:t> </a:t>
            </a:r>
            <a:r>
              <a:rPr sz="2642" spc="-176" dirty="0">
                <a:solidFill>
                  <a:srgbClr val="333333"/>
                </a:solidFill>
                <a:latin typeface="宋体"/>
                <a:cs typeface="宋体"/>
              </a:rPr>
              <a:t>-&gt;</a:t>
            </a:r>
            <a:r>
              <a:rPr sz="2642" spc="-629" dirty="0">
                <a:solidFill>
                  <a:srgbClr val="333333"/>
                </a:solidFill>
                <a:latin typeface="宋体"/>
                <a:cs typeface="宋体"/>
              </a:rPr>
              <a:t> </a:t>
            </a:r>
            <a:r>
              <a:rPr sz="2642" b="1" spc="-101" dirty="0">
                <a:solidFill>
                  <a:srgbClr val="333333"/>
                </a:solidFill>
                <a:latin typeface="微软雅黑"/>
                <a:cs typeface="微软雅黑"/>
              </a:rPr>
              <a:t>Appearance</a:t>
            </a:r>
            <a:r>
              <a:rPr sz="2642" b="1" spc="63" dirty="0">
                <a:solidFill>
                  <a:srgbClr val="333333"/>
                </a:solidFill>
                <a:latin typeface="微软雅黑"/>
                <a:cs typeface="微软雅黑"/>
              </a:rPr>
              <a:t> </a:t>
            </a:r>
            <a:r>
              <a:rPr sz="2642" dirty="0">
                <a:solidFill>
                  <a:srgbClr val="333333"/>
                </a:solidFill>
                <a:latin typeface="宋体"/>
                <a:cs typeface="宋体"/>
              </a:rPr>
              <a:t>修改如图所 示就</a:t>
            </a:r>
            <a:r>
              <a:rPr sz="2642" spc="-843" dirty="0">
                <a:solidFill>
                  <a:srgbClr val="333333"/>
                </a:solidFill>
                <a:latin typeface="宋体"/>
                <a:cs typeface="宋体"/>
              </a:rPr>
              <a:t> </a:t>
            </a:r>
            <a:r>
              <a:rPr sz="2642" spc="38" dirty="0">
                <a:solidFill>
                  <a:srgbClr val="333333"/>
                </a:solidFill>
                <a:latin typeface="宋体"/>
                <a:cs typeface="宋体"/>
              </a:rPr>
              <a:t>ok，</a:t>
            </a:r>
            <a:r>
              <a:rPr sz="2642" dirty="0">
                <a:solidFill>
                  <a:srgbClr val="333333"/>
                </a:solidFill>
                <a:latin typeface="宋体"/>
                <a:cs typeface="宋体"/>
              </a:rPr>
              <a:t>这里同样不仅可以更改字体大小，也可以选择不同的字体</a:t>
            </a:r>
            <a:r>
              <a:rPr sz="2642" spc="-667" dirty="0">
                <a:solidFill>
                  <a:srgbClr val="333333"/>
                </a:solidFill>
                <a:latin typeface="宋体"/>
                <a:cs typeface="宋体"/>
              </a:rPr>
              <a:t>,</a:t>
            </a:r>
            <a:r>
              <a:rPr sz="2642" dirty="0">
                <a:solidFill>
                  <a:srgbClr val="333333"/>
                </a:solidFill>
                <a:latin typeface="宋体"/>
                <a:cs typeface="宋体"/>
              </a:rPr>
              <a:t>点击</a:t>
            </a:r>
            <a:r>
              <a:rPr sz="2642" spc="-843" dirty="0">
                <a:solidFill>
                  <a:srgbClr val="333333"/>
                </a:solidFill>
                <a:latin typeface="宋体"/>
                <a:cs typeface="宋体"/>
              </a:rPr>
              <a:t> </a:t>
            </a:r>
            <a:r>
              <a:rPr sz="2642" spc="252" dirty="0">
                <a:solidFill>
                  <a:srgbClr val="333333"/>
                </a:solidFill>
                <a:latin typeface="宋体"/>
                <a:cs typeface="宋体"/>
              </a:rPr>
              <a:t>OK，</a:t>
            </a:r>
            <a:r>
              <a:rPr sz="2642" dirty="0">
                <a:solidFill>
                  <a:srgbClr val="333333"/>
                </a:solidFill>
                <a:latin typeface="宋体"/>
                <a:cs typeface="宋体"/>
              </a:rPr>
              <a:t>这次页面字体就完全对你 胃口了。</a:t>
            </a:r>
            <a:endParaRPr sz="2642" dirty="0">
              <a:latin typeface="宋体"/>
              <a:cs typeface="宋体"/>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70756" y="1384300"/>
            <a:ext cx="16611600" cy="9147963"/>
          </a:xfrm>
          <a:prstGeom prst="rect">
            <a:avLst/>
          </a:prstGeom>
        </p:spPr>
        <p:txBody>
          <a:bodyPr vert="horz" wrap="square" lIns="0" tIns="31950" rIns="0" bIns="0" rtlCol="0">
            <a:spAutoFit/>
          </a:bodyPr>
          <a:lstStyle/>
          <a:p>
            <a:pPr marL="31951" marR="346665">
              <a:lnSpc>
                <a:spcPct val="131000"/>
              </a:lnSpc>
              <a:spcBef>
                <a:spcPts val="252"/>
              </a:spcBef>
            </a:pPr>
            <a:r>
              <a:rPr sz="3200" dirty="0">
                <a:solidFill>
                  <a:srgbClr val="333333"/>
                </a:solidFill>
                <a:latin typeface="宋体"/>
                <a:cs typeface="宋体"/>
              </a:rPr>
              <a:t>提示补全对于开发来说意义重大，</a:t>
            </a:r>
            <a:r>
              <a:rPr sz="3200" spc="-679" dirty="0">
                <a:solidFill>
                  <a:srgbClr val="333333"/>
                </a:solidFill>
                <a:latin typeface="宋体"/>
                <a:cs typeface="宋体"/>
              </a:rPr>
              <a:t> </a:t>
            </a:r>
            <a:r>
              <a:rPr sz="3200" spc="-75" dirty="0">
                <a:solidFill>
                  <a:srgbClr val="333333"/>
                </a:solidFill>
                <a:latin typeface="宋体"/>
                <a:cs typeface="宋体"/>
              </a:rPr>
              <a:t>Studio</a:t>
            </a:r>
            <a:r>
              <a:rPr sz="3200" spc="-830" dirty="0">
                <a:solidFill>
                  <a:srgbClr val="333333"/>
                </a:solidFill>
                <a:latin typeface="宋体"/>
                <a:cs typeface="宋体"/>
              </a:rPr>
              <a:t> </a:t>
            </a:r>
            <a:r>
              <a:rPr sz="3200" dirty="0">
                <a:solidFill>
                  <a:srgbClr val="333333"/>
                </a:solidFill>
                <a:latin typeface="宋体"/>
                <a:cs typeface="宋体"/>
              </a:rPr>
              <a:t>则更加智能，智能保存，从此再也不用每次都</a:t>
            </a:r>
            <a:r>
              <a:rPr sz="3200" spc="-679" dirty="0">
                <a:solidFill>
                  <a:srgbClr val="333333"/>
                </a:solidFill>
                <a:latin typeface="宋体"/>
                <a:cs typeface="宋体"/>
              </a:rPr>
              <a:t> </a:t>
            </a:r>
            <a:r>
              <a:rPr sz="3200" spc="-277" dirty="0">
                <a:solidFill>
                  <a:srgbClr val="333333"/>
                </a:solidFill>
                <a:latin typeface="宋体"/>
                <a:cs typeface="宋体"/>
              </a:rPr>
              <a:t>Ctrl</a:t>
            </a:r>
            <a:r>
              <a:rPr sz="3200" spc="-667" dirty="0">
                <a:solidFill>
                  <a:srgbClr val="333333"/>
                </a:solidFill>
                <a:latin typeface="宋体"/>
                <a:cs typeface="宋体"/>
              </a:rPr>
              <a:t> </a:t>
            </a:r>
            <a:r>
              <a:rPr sz="3200" spc="126" dirty="0">
                <a:solidFill>
                  <a:srgbClr val="333333"/>
                </a:solidFill>
                <a:latin typeface="宋体"/>
                <a:cs typeface="宋体"/>
              </a:rPr>
              <a:t>+</a:t>
            </a:r>
            <a:r>
              <a:rPr sz="3200" spc="-679" dirty="0">
                <a:solidFill>
                  <a:srgbClr val="333333"/>
                </a:solidFill>
                <a:latin typeface="宋体"/>
                <a:cs typeface="宋体"/>
              </a:rPr>
              <a:t> </a:t>
            </a:r>
            <a:r>
              <a:rPr sz="3200" spc="38" dirty="0">
                <a:solidFill>
                  <a:srgbClr val="333333"/>
                </a:solidFill>
                <a:latin typeface="宋体"/>
                <a:cs typeface="宋体"/>
              </a:rPr>
              <a:t>S</a:t>
            </a:r>
            <a:r>
              <a:rPr sz="3200" spc="-830" dirty="0">
                <a:solidFill>
                  <a:srgbClr val="333333"/>
                </a:solidFill>
                <a:latin typeface="宋体"/>
                <a:cs typeface="宋体"/>
              </a:rPr>
              <a:t> </a:t>
            </a:r>
            <a:r>
              <a:rPr sz="3200" dirty="0" err="1">
                <a:solidFill>
                  <a:srgbClr val="333333"/>
                </a:solidFill>
                <a:latin typeface="宋体"/>
                <a:cs typeface="宋体"/>
              </a:rPr>
              <a:t>了。熟悉</a:t>
            </a:r>
            <a:r>
              <a:rPr sz="3200" spc="-805" dirty="0">
                <a:solidFill>
                  <a:srgbClr val="333333"/>
                </a:solidFill>
                <a:latin typeface="宋体"/>
                <a:cs typeface="宋体"/>
              </a:rPr>
              <a:t> </a:t>
            </a:r>
            <a:r>
              <a:rPr sz="3200" spc="-75" dirty="0">
                <a:solidFill>
                  <a:srgbClr val="333333"/>
                </a:solidFill>
                <a:latin typeface="宋体"/>
                <a:cs typeface="宋体"/>
              </a:rPr>
              <a:t>Studio</a:t>
            </a:r>
            <a:r>
              <a:rPr sz="3200" spc="-767" dirty="0">
                <a:solidFill>
                  <a:srgbClr val="333333"/>
                </a:solidFill>
                <a:latin typeface="宋体"/>
                <a:cs typeface="宋体"/>
              </a:rPr>
              <a:t> </a:t>
            </a:r>
            <a:r>
              <a:rPr sz="3200" dirty="0">
                <a:solidFill>
                  <a:srgbClr val="333333"/>
                </a:solidFill>
                <a:latin typeface="宋体"/>
                <a:cs typeface="宋体"/>
              </a:rPr>
              <a:t>以后效率会大大提升。</a:t>
            </a:r>
            <a:endParaRPr sz="3200" dirty="0">
              <a:latin typeface="宋体"/>
              <a:cs typeface="宋体"/>
            </a:endParaRPr>
          </a:p>
          <a:p>
            <a:pPr>
              <a:lnSpc>
                <a:spcPct val="100000"/>
              </a:lnSpc>
            </a:pPr>
            <a:endParaRPr sz="3200" dirty="0">
              <a:latin typeface="Times New Roman"/>
              <a:cs typeface="Times New Roman"/>
            </a:endParaRPr>
          </a:p>
          <a:p>
            <a:pPr>
              <a:spcBef>
                <a:spcPts val="101"/>
              </a:spcBef>
            </a:pPr>
            <a:endParaRPr sz="3200" dirty="0">
              <a:latin typeface="Times New Roman"/>
              <a:cs typeface="Times New Roman"/>
            </a:endParaRPr>
          </a:p>
          <a:p>
            <a:pPr marL="188509" indent="-156558">
              <a:buSzPct val="90476"/>
              <a:buFont typeface="Symbol"/>
              <a:buChar char=""/>
              <a:tabLst>
                <a:tab pos="188509" algn="l"/>
              </a:tabLst>
            </a:pPr>
            <a:r>
              <a:rPr sz="3200" spc="126" dirty="0">
                <a:solidFill>
                  <a:srgbClr val="333333"/>
                </a:solidFill>
                <a:latin typeface="宋体"/>
                <a:cs typeface="宋体"/>
              </a:rPr>
              <a:t>5</a:t>
            </a:r>
            <a:r>
              <a:rPr sz="3200" dirty="0">
                <a:solidFill>
                  <a:srgbClr val="333333"/>
                </a:solidFill>
                <a:latin typeface="宋体"/>
                <a:cs typeface="宋体"/>
              </a:rPr>
              <a:t>、整合了</a:t>
            </a:r>
            <a:r>
              <a:rPr sz="3200" spc="-805" dirty="0">
                <a:solidFill>
                  <a:srgbClr val="333333"/>
                </a:solidFill>
                <a:latin typeface="宋体"/>
                <a:cs typeface="宋体"/>
              </a:rPr>
              <a:t> </a:t>
            </a:r>
            <a:r>
              <a:rPr sz="3200" spc="-13" dirty="0">
                <a:solidFill>
                  <a:srgbClr val="333333"/>
                </a:solidFill>
                <a:latin typeface="宋体"/>
                <a:cs typeface="宋体"/>
              </a:rPr>
              <a:t>Gradle</a:t>
            </a:r>
            <a:r>
              <a:rPr sz="3200" spc="-830" dirty="0">
                <a:solidFill>
                  <a:srgbClr val="333333"/>
                </a:solidFill>
                <a:latin typeface="宋体"/>
                <a:cs typeface="宋体"/>
              </a:rPr>
              <a:t> </a:t>
            </a:r>
            <a:r>
              <a:rPr sz="3200" dirty="0">
                <a:solidFill>
                  <a:srgbClr val="333333"/>
                </a:solidFill>
                <a:latin typeface="宋体"/>
                <a:cs typeface="宋体"/>
              </a:rPr>
              <a:t>构建工具</a:t>
            </a:r>
            <a:endParaRPr sz="3200" dirty="0">
              <a:latin typeface="宋体"/>
              <a:cs typeface="宋体"/>
            </a:endParaRPr>
          </a:p>
          <a:p>
            <a:pPr>
              <a:lnSpc>
                <a:spcPct val="100000"/>
              </a:lnSpc>
              <a:buClr>
                <a:srgbClr val="333333"/>
              </a:buClr>
              <a:buFont typeface="Symbol"/>
              <a:buChar char=""/>
            </a:pPr>
            <a:endParaRPr sz="3200" dirty="0">
              <a:latin typeface="Times New Roman"/>
              <a:cs typeface="Times New Roman"/>
            </a:endParaRPr>
          </a:p>
          <a:p>
            <a:pPr>
              <a:spcBef>
                <a:spcPts val="138"/>
              </a:spcBef>
              <a:buClr>
                <a:srgbClr val="333333"/>
              </a:buClr>
              <a:buFont typeface="Symbol"/>
              <a:buChar char=""/>
            </a:pPr>
            <a:endParaRPr sz="3200" dirty="0">
              <a:latin typeface="Times New Roman"/>
              <a:cs typeface="Times New Roman"/>
            </a:endParaRPr>
          </a:p>
          <a:p>
            <a:pPr marL="31951" marR="207679">
              <a:lnSpc>
                <a:spcPct val="131000"/>
              </a:lnSpc>
            </a:pPr>
            <a:r>
              <a:rPr sz="3200" spc="-25" dirty="0">
                <a:solidFill>
                  <a:srgbClr val="333333"/>
                </a:solidFill>
                <a:latin typeface="宋体"/>
                <a:cs typeface="宋体"/>
              </a:rPr>
              <a:t>Gradle</a:t>
            </a:r>
            <a:r>
              <a:rPr sz="3200" spc="-780" dirty="0">
                <a:solidFill>
                  <a:srgbClr val="333333"/>
                </a:solidFill>
                <a:latin typeface="宋体"/>
                <a:cs typeface="宋体"/>
              </a:rPr>
              <a:t> </a:t>
            </a:r>
            <a:r>
              <a:rPr sz="3200" dirty="0">
                <a:solidFill>
                  <a:srgbClr val="333333"/>
                </a:solidFill>
                <a:latin typeface="宋体"/>
                <a:cs typeface="宋体"/>
              </a:rPr>
              <a:t>是一个新的构建工具，自</a:t>
            </a:r>
            <a:r>
              <a:rPr sz="3200" spc="-805" dirty="0">
                <a:solidFill>
                  <a:srgbClr val="333333"/>
                </a:solidFill>
                <a:latin typeface="宋体"/>
                <a:cs typeface="宋体"/>
              </a:rPr>
              <a:t> </a:t>
            </a:r>
            <a:r>
              <a:rPr sz="3200" spc="-75" dirty="0">
                <a:solidFill>
                  <a:srgbClr val="333333"/>
                </a:solidFill>
                <a:latin typeface="宋体"/>
                <a:cs typeface="宋体"/>
              </a:rPr>
              <a:t>Studio</a:t>
            </a:r>
            <a:r>
              <a:rPr sz="3200" spc="-818" dirty="0">
                <a:solidFill>
                  <a:srgbClr val="333333"/>
                </a:solidFill>
                <a:latin typeface="宋体"/>
                <a:cs typeface="宋体"/>
              </a:rPr>
              <a:t> </a:t>
            </a:r>
            <a:r>
              <a:rPr sz="3200" dirty="0">
                <a:solidFill>
                  <a:srgbClr val="333333"/>
                </a:solidFill>
                <a:latin typeface="宋体"/>
                <a:cs typeface="宋体"/>
              </a:rPr>
              <a:t>亮相之处就支持</a:t>
            </a:r>
            <a:r>
              <a:rPr sz="3200" spc="-805" dirty="0">
                <a:solidFill>
                  <a:srgbClr val="333333"/>
                </a:solidFill>
                <a:latin typeface="宋体"/>
                <a:cs typeface="宋体"/>
              </a:rPr>
              <a:t> </a:t>
            </a:r>
            <a:r>
              <a:rPr sz="3200" spc="-13" dirty="0">
                <a:solidFill>
                  <a:srgbClr val="333333"/>
                </a:solidFill>
                <a:latin typeface="宋体"/>
                <a:cs typeface="宋体"/>
              </a:rPr>
              <a:t>Gradle，</a:t>
            </a:r>
            <a:r>
              <a:rPr sz="3200" dirty="0">
                <a:solidFill>
                  <a:srgbClr val="333333"/>
                </a:solidFill>
                <a:latin typeface="宋体"/>
                <a:cs typeface="宋体"/>
              </a:rPr>
              <a:t>可以说</a:t>
            </a:r>
            <a:r>
              <a:rPr sz="3200" spc="-805" dirty="0">
                <a:solidFill>
                  <a:srgbClr val="333333"/>
                </a:solidFill>
                <a:latin typeface="宋体"/>
                <a:cs typeface="宋体"/>
              </a:rPr>
              <a:t> </a:t>
            </a:r>
            <a:r>
              <a:rPr sz="3200" spc="-13" dirty="0">
                <a:solidFill>
                  <a:srgbClr val="333333"/>
                </a:solidFill>
                <a:latin typeface="宋体"/>
                <a:cs typeface="宋体"/>
              </a:rPr>
              <a:t>Gradle</a:t>
            </a:r>
            <a:r>
              <a:rPr sz="3200" spc="-830" dirty="0">
                <a:solidFill>
                  <a:srgbClr val="333333"/>
                </a:solidFill>
                <a:latin typeface="宋体"/>
                <a:cs typeface="宋体"/>
              </a:rPr>
              <a:t> </a:t>
            </a:r>
            <a:r>
              <a:rPr sz="3200" dirty="0">
                <a:solidFill>
                  <a:srgbClr val="333333"/>
                </a:solidFill>
                <a:latin typeface="宋体"/>
                <a:cs typeface="宋体"/>
              </a:rPr>
              <a:t>集合了</a:t>
            </a:r>
            <a:r>
              <a:rPr sz="3200" spc="-805" dirty="0">
                <a:solidFill>
                  <a:srgbClr val="333333"/>
                </a:solidFill>
                <a:latin typeface="宋体"/>
                <a:cs typeface="宋体"/>
              </a:rPr>
              <a:t> </a:t>
            </a:r>
            <a:r>
              <a:rPr sz="3200" dirty="0">
                <a:solidFill>
                  <a:srgbClr val="333333"/>
                </a:solidFill>
                <a:latin typeface="宋体"/>
                <a:cs typeface="宋体"/>
              </a:rPr>
              <a:t>Ant</a:t>
            </a:r>
            <a:r>
              <a:rPr sz="3200" spc="-780" dirty="0">
                <a:solidFill>
                  <a:srgbClr val="333333"/>
                </a:solidFill>
                <a:latin typeface="宋体"/>
                <a:cs typeface="宋体"/>
              </a:rPr>
              <a:t> </a:t>
            </a:r>
            <a:r>
              <a:rPr sz="3200" dirty="0">
                <a:solidFill>
                  <a:srgbClr val="333333"/>
                </a:solidFill>
                <a:latin typeface="宋体"/>
                <a:cs typeface="宋体"/>
              </a:rPr>
              <a:t>和</a:t>
            </a:r>
            <a:r>
              <a:rPr sz="3200" spc="-805" dirty="0">
                <a:solidFill>
                  <a:srgbClr val="333333"/>
                </a:solidFill>
                <a:latin typeface="宋体"/>
                <a:cs typeface="宋体"/>
              </a:rPr>
              <a:t> </a:t>
            </a:r>
            <a:r>
              <a:rPr sz="3200" spc="252" dirty="0">
                <a:solidFill>
                  <a:srgbClr val="333333"/>
                </a:solidFill>
                <a:latin typeface="宋体"/>
                <a:cs typeface="宋体"/>
              </a:rPr>
              <a:t>Maven</a:t>
            </a:r>
            <a:r>
              <a:rPr sz="3200" spc="-780" dirty="0">
                <a:solidFill>
                  <a:srgbClr val="333333"/>
                </a:solidFill>
                <a:latin typeface="宋体"/>
                <a:cs typeface="宋体"/>
              </a:rPr>
              <a:t> </a:t>
            </a:r>
            <a:r>
              <a:rPr sz="3200" dirty="0" err="1">
                <a:solidFill>
                  <a:srgbClr val="333333"/>
                </a:solidFill>
                <a:latin typeface="宋体"/>
                <a:cs typeface="宋体"/>
              </a:rPr>
              <a:t>的优点，不管是配置、编译、打包都非常棒</a:t>
            </a:r>
            <a:r>
              <a:rPr sz="3200" dirty="0">
                <a:solidFill>
                  <a:srgbClr val="333333"/>
                </a:solidFill>
                <a:latin typeface="宋体"/>
                <a:cs typeface="宋体"/>
              </a:rPr>
              <a:t>。</a:t>
            </a:r>
            <a:endParaRPr sz="3200" dirty="0">
              <a:latin typeface="宋体"/>
              <a:cs typeface="宋体"/>
            </a:endParaRPr>
          </a:p>
          <a:p>
            <a:pPr>
              <a:spcBef>
                <a:spcPts val="75"/>
              </a:spcBef>
            </a:pPr>
            <a:endParaRPr sz="3200" dirty="0">
              <a:latin typeface="Times New Roman"/>
              <a:cs typeface="Times New Roman"/>
            </a:endParaRPr>
          </a:p>
          <a:p>
            <a:pPr marL="31951">
              <a:spcBef>
                <a:spcPts val="13"/>
              </a:spcBef>
            </a:pPr>
            <a:r>
              <a:rPr sz="3200" spc="126" dirty="0">
                <a:solidFill>
                  <a:srgbClr val="333333"/>
                </a:solidFill>
                <a:latin typeface="宋体"/>
                <a:cs typeface="宋体"/>
              </a:rPr>
              <a:t>6</a:t>
            </a:r>
            <a:r>
              <a:rPr sz="3200" dirty="0">
                <a:solidFill>
                  <a:srgbClr val="333333"/>
                </a:solidFill>
                <a:latin typeface="宋体"/>
                <a:cs typeface="宋体"/>
              </a:rPr>
              <a:t>、强大的</a:t>
            </a:r>
            <a:r>
              <a:rPr sz="3200" spc="-805" dirty="0">
                <a:solidFill>
                  <a:srgbClr val="333333"/>
                </a:solidFill>
                <a:latin typeface="宋体"/>
                <a:cs typeface="宋体"/>
              </a:rPr>
              <a:t> </a:t>
            </a:r>
            <a:r>
              <a:rPr sz="3200" spc="25" dirty="0">
                <a:solidFill>
                  <a:srgbClr val="333333"/>
                </a:solidFill>
                <a:latin typeface="宋体"/>
                <a:cs typeface="宋体"/>
              </a:rPr>
              <a:t>UI</a:t>
            </a:r>
            <a:r>
              <a:rPr sz="3200" spc="-805" dirty="0">
                <a:solidFill>
                  <a:srgbClr val="333333"/>
                </a:solidFill>
                <a:latin typeface="宋体"/>
                <a:cs typeface="宋体"/>
              </a:rPr>
              <a:t> </a:t>
            </a:r>
            <a:r>
              <a:rPr sz="3200" dirty="0">
                <a:solidFill>
                  <a:srgbClr val="333333"/>
                </a:solidFill>
                <a:latin typeface="宋体"/>
                <a:cs typeface="宋体"/>
              </a:rPr>
              <a:t>编辑器</a:t>
            </a:r>
            <a:endParaRPr sz="3200" dirty="0">
              <a:latin typeface="宋体"/>
              <a:cs typeface="宋体"/>
            </a:endParaRPr>
          </a:p>
          <a:p>
            <a:pPr>
              <a:lnSpc>
                <a:spcPct val="100000"/>
              </a:lnSpc>
            </a:pPr>
            <a:endParaRPr sz="3200" dirty="0">
              <a:latin typeface="Times New Roman"/>
              <a:cs typeface="Times New Roman"/>
            </a:endParaRPr>
          </a:p>
          <a:p>
            <a:pPr marL="31951" marR="84669">
              <a:lnSpc>
                <a:spcPct val="131000"/>
              </a:lnSpc>
              <a:spcBef>
                <a:spcPts val="2060"/>
              </a:spcBef>
            </a:pPr>
            <a:r>
              <a:rPr sz="3200" spc="13" dirty="0">
                <a:solidFill>
                  <a:srgbClr val="333333"/>
                </a:solidFill>
                <a:latin typeface="宋体"/>
                <a:cs typeface="宋体"/>
              </a:rPr>
              <a:t>Android</a:t>
            </a:r>
            <a:r>
              <a:rPr sz="3200" spc="-639" dirty="0">
                <a:solidFill>
                  <a:srgbClr val="333333"/>
                </a:solidFill>
                <a:latin typeface="宋体"/>
                <a:cs typeface="宋体"/>
              </a:rPr>
              <a:t> </a:t>
            </a:r>
            <a:r>
              <a:rPr sz="3200" spc="-75" dirty="0">
                <a:solidFill>
                  <a:srgbClr val="333333"/>
                </a:solidFill>
                <a:latin typeface="宋体"/>
                <a:cs typeface="宋体"/>
              </a:rPr>
              <a:t>Studio</a:t>
            </a:r>
            <a:r>
              <a:rPr sz="3200" spc="-755" dirty="0">
                <a:solidFill>
                  <a:srgbClr val="333333"/>
                </a:solidFill>
                <a:latin typeface="宋体"/>
                <a:cs typeface="宋体"/>
              </a:rPr>
              <a:t> </a:t>
            </a:r>
            <a:r>
              <a:rPr sz="3200" dirty="0">
                <a:solidFill>
                  <a:srgbClr val="333333"/>
                </a:solidFill>
                <a:latin typeface="宋体"/>
                <a:cs typeface="宋体"/>
              </a:rPr>
              <a:t>的编辑器非常的智能，除了吸收</a:t>
            </a:r>
            <a:r>
              <a:rPr sz="3200" spc="-805" dirty="0">
                <a:solidFill>
                  <a:srgbClr val="333333"/>
                </a:solidFill>
                <a:latin typeface="宋体"/>
                <a:cs typeface="宋体"/>
              </a:rPr>
              <a:t> </a:t>
            </a:r>
            <a:r>
              <a:rPr sz="3200" spc="-38" dirty="0">
                <a:solidFill>
                  <a:srgbClr val="333333"/>
                </a:solidFill>
                <a:latin typeface="宋体"/>
                <a:cs typeface="宋体"/>
              </a:rPr>
              <a:t>Eclipse+ADT</a:t>
            </a:r>
            <a:r>
              <a:rPr sz="3200" spc="-830" dirty="0">
                <a:solidFill>
                  <a:srgbClr val="333333"/>
                </a:solidFill>
                <a:latin typeface="宋体"/>
                <a:cs typeface="宋体"/>
              </a:rPr>
              <a:t> </a:t>
            </a:r>
            <a:r>
              <a:rPr sz="3200" dirty="0">
                <a:solidFill>
                  <a:srgbClr val="333333"/>
                </a:solidFill>
                <a:latin typeface="宋体"/>
                <a:cs typeface="宋体"/>
              </a:rPr>
              <a:t>的优点之外，还自带了多设备的实时预览，  相对这对</a:t>
            </a:r>
            <a:r>
              <a:rPr sz="3200" spc="-805" dirty="0">
                <a:solidFill>
                  <a:srgbClr val="333333"/>
                </a:solidFill>
                <a:latin typeface="宋体"/>
                <a:cs typeface="宋体"/>
              </a:rPr>
              <a:t> </a:t>
            </a:r>
            <a:r>
              <a:rPr sz="3200" spc="13" dirty="0">
                <a:solidFill>
                  <a:srgbClr val="333333"/>
                </a:solidFill>
                <a:latin typeface="宋体"/>
                <a:cs typeface="宋体"/>
              </a:rPr>
              <a:t>Android</a:t>
            </a:r>
            <a:r>
              <a:rPr sz="3200" spc="-767" dirty="0">
                <a:solidFill>
                  <a:srgbClr val="333333"/>
                </a:solidFill>
                <a:latin typeface="宋体"/>
                <a:cs typeface="宋体"/>
              </a:rPr>
              <a:t> </a:t>
            </a:r>
            <a:r>
              <a:rPr sz="3200" dirty="0">
                <a:solidFill>
                  <a:srgbClr val="333333"/>
                </a:solidFill>
                <a:latin typeface="宋体"/>
                <a:cs typeface="宋体"/>
              </a:rPr>
              <a:t>开发者来说简直是神器啊。</a:t>
            </a:r>
            <a:endParaRPr sz="3200" dirty="0">
              <a:latin typeface="宋体"/>
              <a:cs typeface="宋体"/>
            </a:endParaRPr>
          </a:p>
          <a:p>
            <a:pPr>
              <a:lnSpc>
                <a:spcPct val="100000"/>
              </a:lnSpc>
            </a:pPr>
            <a:endParaRPr sz="3200" dirty="0">
              <a:latin typeface="Times New Roman"/>
              <a:cs typeface="Times New Roman"/>
            </a:endParaRPr>
          </a:p>
          <a:p>
            <a:pPr>
              <a:spcBef>
                <a:spcPts val="113"/>
              </a:spcBef>
            </a:pPr>
            <a:endParaRPr sz="32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4"/>
          <p:cNvSpPr/>
          <p:nvPr/>
        </p:nvSpPr>
        <p:spPr>
          <a:xfrm>
            <a:off x="2037557" y="393700"/>
            <a:ext cx="15849600" cy="9035777"/>
          </a:xfrm>
          <a:prstGeom prst="rect">
            <a:avLst/>
          </a:prstGeom>
          <a:blipFill>
            <a:blip r:embed="rId2" cstate="print"/>
            <a:stretch>
              <a:fillRect/>
            </a:stretch>
          </a:blipFill>
        </p:spPr>
        <p:txBody>
          <a:bodyPr wrap="square" lIns="0" tIns="0" rIns="0" bIns="0" rtlCol="0"/>
          <a:lstStyle/>
          <a:p>
            <a:endParaRPr sz="4526"/>
          </a:p>
        </p:txBody>
      </p:sp>
      <p:sp>
        <p:nvSpPr>
          <p:cNvPr id="3" name="object 5"/>
          <p:cNvSpPr txBox="1"/>
          <p:nvPr/>
        </p:nvSpPr>
        <p:spPr>
          <a:xfrm>
            <a:off x="1732756" y="9766300"/>
            <a:ext cx="4343400"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调整之后再看下效果</a:t>
            </a:r>
            <a:endParaRPr sz="3200" dirty="0">
              <a:latin typeface="宋体"/>
              <a:cs typeface="宋体"/>
            </a:endParaRPr>
          </a:p>
        </p:txBody>
      </p:sp>
    </p:spTree>
    <p:extLst>
      <p:ext uri="{BB962C8B-B14F-4D97-AF65-F5344CB8AC3E}">
        <p14:creationId xmlns:p14="http://schemas.microsoft.com/office/powerpoint/2010/main" val="1762695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27956" y="698500"/>
            <a:ext cx="15925800" cy="9601200"/>
          </a:xfrm>
          <a:prstGeom prst="rect">
            <a:avLst/>
          </a:prstGeom>
          <a:blipFill>
            <a:blip r:embed="rId2" cstate="print"/>
            <a:stretch>
              <a:fillRect/>
            </a:stretch>
          </a:blipFill>
        </p:spPr>
        <p:txBody>
          <a:bodyPr wrap="square" lIns="0" tIns="0" rIns="0" bIns="0" rtlCol="0"/>
          <a:lstStyle/>
          <a:p>
            <a:endParaRPr sz="4526"/>
          </a:p>
        </p:txBody>
      </p:sp>
      <p:sp>
        <p:nvSpPr>
          <p:cNvPr id="7" name="object 7"/>
          <p:cNvSpPr/>
          <p:nvPr/>
        </p:nvSpPr>
        <p:spPr>
          <a:xfrm>
            <a:off x="1811571" y="12059414"/>
            <a:ext cx="16444719" cy="2702979"/>
          </a:xfrm>
          <a:prstGeom prst="rect">
            <a:avLst/>
          </a:prstGeom>
          <a:blipFill>
            <a:blip r:embed="rId3" cstate="print"/>
            <a:stretch>
              <a:fillRect/>
            </a:stretch>
          </a:blipFill>
        </p:spPr>
        <p:txBody>
          <a:bodyPr wrap="square" lIns="0" tIns="0" rIns="0" bIns="0" rtlCol="0"/>
          <a:lstStyle/>
          <a:p>
            <a:endParaRPr sz="4526"/>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p:cNvSpPr txBox="1"/>
          <p:nvPr/>
        </p:nvSpPr>
        <p:spPr>
          <a:xfrm>
            <a:off x="1046956" y="850900"/>
            <a:ext cx="1236469" cy="729056"/>
          </a:xfrm>
          <a:prstGeom prst="rect">
            <a:avLst/>
          </a:prstGeom>
        </p:spPr>
        <p:txBody>
          <a:bodyPr vert="horz" wrap="square" lIns="0" tIns="31950" rIns="0" bIns="0" rtlCol="0">
            <a:spAutoFit/>
          </a:bodyPr>
          <a:lstStyle/>
          <a:p>
            <a:pPr marL="31951">
              <a:spcBef>
                <a:spcPts val="252"/>
              </a:spcBef>
            </a:pPr>
            <a:r>
              <a:rPr sz="4528" b="1" spc="151" dirty="0">
                <a:solidFill>
                  <a:srgbClr val="333333"/>
                </a:solidFill>
                <a:latin typeface="微软雅黑"/>
                <a:cs typeface="微软雅黑"/>
              </a:rPr>
              <a:t>运</a:t>
            </a:r>
            <a:r>
              <a:rPr sz="4528" b="1" dirty="0">
                <a:solidFill>
                  <a:srgbClr val="333333"/>
                </a:solidFill>
                <a:latin typeface="微软雅黑"/>
                <a:cs typeface="微软雅黑"/>
              </a:rPr>
              <a:t>行</a:t>
            </a:r>
            <a:endParaRPr sz="4528" dirty="0">
              <a:latin typeface="微软雅黑"/>
              <a:cs typeface="微软雅黑"/>
            </a:endParaRPr>
          </a:p>
        </p:txBody>
      </p:sp>
      <p:sp>
        <p:nvSpPr>
          <p:cNvPr id="3" name="object 4"/>
          <p:cNvSpPr txBox="1"/>
          <p:nvPr/>
        </p:nvSpPr>
        <p:spPr>
          <a:xfrm>
            <a:off x="1046956" y="2070100"/>
            <a:ext cx="11438138" cy="438848"/>
          </a:xfrm>
          <a:prstGeom prst="rect">
            <a:avLst/>
          </a:prstGeom>
        </p:spPr>
        <p:txBody>
          <a:bodyPr vert="horz" wrap="square" lIns="0" tIns="31950" rIns="0" bIns="0" rtlCol="0">
            <a:spAutoFit/>
          </a:bodyPr>
          <a:lstStyle/>
          <a:p>
            <a:pPr marL="31951">
              <a:spcBef>
                <a:spcPts val="252"/>
              </a:spcBef>
            </a:pPr>
            <a:r>
              <a:rPr sz="2642" dirty="0">
                <a:solidFill>
                  <a:srgbClr val="333333"/>
                </a:solidFill>
                <a:latin typeface="宋体"/>
                <a:cs typeface="宋体"/>
              </a:rPr>
              <a:t>接下来运行程序，运行和</a:t>
            </a:r>
            <a:r>
              <a:rPr sz="2642" spc="-667" dirty="0">
                <a:solidFill>
                  <a:srgbClr val="333333"/>
                </a:solidFill>
                <a:latin typeface="宋体"/>
                <a:cs typeface="宋体"/>
              </a:rPr>
              <a:t> </a:t>
            </a:r>
            <a:r>
              <a:rPr sz="2642" b="1" spc="-63" dirty="0">
                <a:solidFill>
                  <a:srgbClr val="333333"/>
                </a:solidFill>
                <a:latin typeface="微软雅黑"/>
                <a:cs typeface="微软雅黑"/>
              </a:rPr>
              <a:t>Eclipse</a:t>
            </a:r>
            <a:r>
              <a:rPr sz="2642" b="1" spc="-13" dirty="0">
                <a:solidFill>
                  <a:srgbClr val="333333"/>
                </a:solidFill>
                <a:latin typeface="微软雅黑"/>
                <a:cs typeface="微软雅黑"/>
              </a:rPr>
              <a:t> </a:t>
            </a:r>
            <a:r>
              <a:rPr sz="2642" dirty="0">
                <a:solidFill>
                  <a:srgbClr val="333333"/>
                </a:solidFill>
                <a:latin typeface="宋体"/>
                <a:cs typeface="宋体"/>
              </a:rPr>
              <a:t>中比较像，点击菜单栏的绿色箭头直接运行</a:t>
            </a:r>
            <a:endParaRPr sz="2642" dirty="0">
              <a:latin typeface="宋体"/>
              <a:cs typeface="宋体"/>
            </a:endParaRPr>
          </a:p>
        </p:txBody>
      </p:sp>
      <p:sp>
        <p:nvSpPr>
          <p:cNvPr id="4" name="object 5"/>
          <p:cNvSpPr/>
          <p:nvPr/>
        </p:nvSpPr>
        <p:spPr>
          <a:xfrm>
            <a:off x="1046956" y="3555864"/>
            <a:ext cx="16157168" cy="1754058"/>
          </a:xfrm>
          <a:prstGeom prst="rect">
            <a:avLst/>
          </a:prstGeom>
          <a:blipFill>
            <a:blip r:embed="rId2" cstate="print"/>
            <a:stretch>
              <a:fillRect/>
            </a:stretch>
          </a:blipFill>
        </p:spPr>
        <p:txBody>
          <a:bodyPr wrap="square" lIns="0" tIns="0" rIns="0" bIns="0" rtlCol="0"/>
          <a:lstStyle/>
          <a:p>
            <a:endParaRPr sz="4526"/>
          </a:p>
        </p:txBody>
      </p:sp>
      <p:sp>
        <p:nvSpPr>
          <p:cNvPr id="5" name="object 6"/>
          <p:cNvSpPr txBox="1"/>
          <p:nvPr/>
        </p:nvSpPr>
        <p:spPr>
          <a:xfrm>
            <a:off x="1046956" y="6413500"/>
            <a:ext cx="13976573" cy="1097554"/>
          </a:xfrm>
          <a:prstGeom prst="rect">
            <a:avLst/>
          </a:prstGeom>
        </p:spPr>
        <p:txBody>
          <a:bodyPr vert="horz" wrap="square" lIns="0" tIns="31950" rIns="0" bIns="0" rtlCol="0">
            <a:spAutoFit/>
          </a:bodyPr>
          <a:lstStyle/>
          <a:p>
            <a:pPr marL="31951" marR="12780">
              <a:lnSpc>
                <a:spcPct val="131000"/>
              </a:lnSpc>
              <a:spcBef>
                <a:spcPts val="252"/>
              </a:spcBef>
            </a:pPr>
            <a:r>
              <a:rPr sz="2642" b="1" spc="-113" dirty="0">
                <a:solidFill>
                  <a:srgbClr val="333333"/>
                </a:solidFill>
                <a:latin typeface="微软雅黑"/>
                <a:cs typeface="微软雅黑"/>
              </a:rPr>
              <a:t>Studio</a:t>
            </a:r>
            <a:r>
              <a:rPr sz="2642" b="1" spc="-13" dirty="0">
                <a:solidFill>
                  <a:srgbClr val="333333"/>
                </a:solidFill>
                <a:latin typeface="微软雅黑"/>
                <a:cs typeface="微软雅黑"/>
              </a:rPr>
              <a:t> </a:t>
            </a:r>
            <a:r>
              <a:rPr sz="2642" dirty="0">
                <a:solidFill>
                  <a:srgbClr val="333333"/>
                </a:solidFill>
                <a:latin typeface="宋体"/>
                <a:cs typeface="宋体"/>
              </a:rPr>
              <a:t>默认安装会启动模拟器，如果想让安装到真机上可以配置一下。在下拉菜单中选择</a:t>
            </a:r>
            <a:r>
              <a:rPr sz="2642" spc="-692" dirty="0">
                <a:solidFill>
                  <a:srgbClr val="333333"/>
                </a:solidFill>
                <a:latin typeface="宋体"/>
                <a:cs typeface="宋体"/>
              </a:rPr>
              <a:t> </a:t>
            </a:r>
            <a:r>
              <a:rPr sz="2642" b="1" spc="-101" dirty="0">
                <a:solidFill>
                  <a:srgbClr val="333333"/>
                </a:solidFill>
                <a:latin typeface="微软雅黑"/>
                <a:cs typeface="微软雅黑"/>
              </a:rPr>
              <a:t>Edit  </a:t>
            </a:r>
            <a:r>
              <a:rPr sz="2642" b="1" spc="-88" dirty="0">
                <a:solidFill>
                  <a:srgbClr val="333333"/>
                </a:solidFill>
                <a:latin typeface="微软雅黑"/>
                <a:cs typeface="微软雅黑"/>
              </a:rPr>
              <a:t>Configurations</a:t>
            </a:r>
            <a:r>
              <a:rPr sz="2642" b="1" spc="75" dirty="0">
                <a:solidFill>
                  <a:srgbClr val="333333"/>
                </a:solidFill>
                <a:latin typeface="微软雅黑"/>
                <a:cs typeface="微软雅黑"/>
              </a:rPr>
              <a:t> </a:t>
            </a:r>
            <a:r>
              <a:rPr sz="2642" dirty="0">
                <a:solidFill>
                  <a:srgbClr val="333333"/>
                </a:solidFill>
                <a:latin typeface="宋体"/>
                <a:cs typeface="宋体"/>
              </a:rPr>
              <a:t>选择提示或者是</a:t>
            </a:r>
            <a:r>
              <a:rPr sz="2642" spc="-805" dirty="0">
                <a:solidFill>
                  <a:srgbClr val="333333"/>
                </a:solidFill>
                <a:latin typeface="宋体"/>
                <a:cs typeface="宋体"/>
              </a:rPr>
              <a:t> </a:t>
            </a:r>
            <a:r>
              <a:rPr sz="2642" spc="277" dirty="0">
                <a:solidFill>
                  <a:srgbClr val="333333"/>
                </a:solidFill>
                <a:latin typeface="宋体"/>
                <a:cs typeface="宋体"/>
              </a:rPr>
              <a:t>USB</a:t>
            </a:r>
            <a:r>
              <a:rPr sz="2642" spc="-818" dirty="0">
                <a:solidFill>
                  <a:srgbClr val="333333"/>
                </a:solidFill>
                <a:latin typeface="宋体"/>
                <a:cs typeface="宋体"/>
              </a:rPr>
              <a:t> </a:t>
            </a:r>
            <a:r>
              <a:rPr sz="2642" dirty="0">
                <a:solidFill>
                  <a:srgbClr val="333333"/>
                </a:solidFill>
                <a:latin typeface="宋体"/>
                <a:cs typeface="宋体"/>
              </a:rPr>
              <a:t>设备。</a:t>
            </a:r>
            <a:endParaRPr sz="2642" dirty="0">
              <a:latin typeface="宋体"/>
              <a:cs typeface="宋体"/>
            </a:endParaRPr>
          </a:p>
        </p:txBody>
      </p:sp>
    </p:spTree>
    <p:extLst>
      <p:ext uri="{BB962C8B-B14F-4D97-AF65-F5344CB8AC3E}">
        <p14:creationId xmlns:p14="http://schemas.microsoft.com/office/powerpoint/2010/main" val="3032462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4156" y="622300"/>
            <a:ext cx="16444719" cy="9275115"/>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p:cNvSpPr txBox="1"/>
          <p:nvPr/>
        </p:nvSpPr>
        <p:spPr>
          <a:xfrm>
            <a:off x="970756" y="546100"/>
            <a:ext cx="2434598" cy="729056"/>
          </a:xfrm>
          <a:prstGeom prst="rect">
            <a:avLst/>
          </a:prstGeom>
        </p:spPr>
        <p:txBody>
          <a:bodyPr vert="horz" wrap="square" lIns="0" tIns="31950" rIns="0" bIns="0" rtlCol="0">
            <a:spAutoFit/>
          </a:bodyPr>
          <a:lstStyle/>
          <a:p>
            <a:pPr marL="31951">
              <a:spcBef>
                <a:spcPts val="252"/>
              </a:spcBef>
            </a:pPr>
            <a:r>
              <a:rPr sz="4528" b="1" spc="151" dirty="0">
                <a:solidFill>
                  <a:srgbClr val="333333"/>
                </a:solidFill>
                <a:latin typeface="微软雅黑"/>
                <a:cs typeface="微软雅黑"/>
              </a:rPr>
              <a:t>常</a:t>
            </a:r>
            <a:r>
              <a:rPr sz="4528" b="1" spc="189" dirty="0">
                <a:solidFill>
                  <a:srgbClr val="333333"/>
                </a:solidFill>
                <a:latin typeface="微软雅黑"/>
                <a:cs typeface="微软雅黑"/>
              </a:rPr>
              <a:t>用</a:t>
            </a:r>
            <a:r>
              <a:rPr sz="4528" b="1" spc="164" dirty="0">
                <a:solidFill>
                  <a:srgbClr val="333333"/>
                </a:solidFill>
                <a:latin typeface="微软雅黑"/>
                <a:cs typeface="微软雅黑"/>
              </a:rPr>
              <a:t>功</a:t>
            </a:r>
            <a:r>
              <a:rPr sz="4528" b="1" dirty="0">
                <a:solidFill>
                  <a:srgbClr val="333333"/>
                </a:solidFill>
                <a:latin typeface="微软雅黑"/>
                <a:cs typeface="微软雅黑"/>
              </a:rPr>
              <a:t>能</a:t>
            </a:r>
            <a:endParaRPr sz="4528" dirty="0">
              <a:latin typeface="微软雅黑"/>
              <a:cs typeface="微软雅黑"/>
            </a:endParaRPr>
          </a:p>
        </p:txBody>
      </p:sp>
      <p:sp>
        <p:nvSpPr>
          <p:cNvPr id="3" name="object 4"/>
          <p:cNvSpPr txBox="1"/>
          <p:nvPr/>
        </p:nvSpPr>
        <p:spPr>
          <a:xfrm>
            <a:off x="970756" y="1689100"/>
            <a:ext cx="14307257" cy="1253558"/>
          </a:xfrm>
          <a:prstGeom prst="rect">
            <a:avLst/>
          </a:prstGeom>
        </p:spPr>
        <p:txBody>
          <a:bodyPr vert="horz" wrap="square" lIns="0" tIns="31950" rIns="0" bIns="0" rtlCol="0">
            <a:spAutoFit/>
          </a:bodyPr>
          <a:lstStyle/>
          <a:p>
            <a:pPr marL="31951" marR="12780">
              <a:lnSpc>
                <a:spcPct val="131000"/>
              </a:lnSpc>
              <a:spcBef>
                <a:spcPts val="252"/>
              </a:spcBef>
            </a:pPr>
            <a:r>
              <a:rPr sz="3200" dirty="0">
                <a:solidFill>
                  <a:srgbClr val="333333"/>
                </a:solidFill>
                <a:latin typeface="宋体"/>
                <a:cs typeface="宋体"/>
              </a:rPr>
              <a:t>在</a:t>
            </a:r>
            <a:r>
              <a:rPr sz="3200" spc="-780" dirty="0">
                <a:solidFill>
                  <a:srgbClr val="333333"/>
                </a:solidFill>
                <a:latin typeface="宋体"/>
                <a:cs typeface="宋体"/>
              </a:rPr>
              <a:t> </a:t>
            </a:r>
            <a:r>
              <a:rPr sz="3200" spc="-75" dirty="0">
                <a:solidFill>
                  <a:srgbClr val="333333"/>
                </a:solidFill>
                <a:latin typeface="宋体"/>
                <a:cs typeface="宋体"/>
              </a:rPr>
              <a:t>Studio</a:t>
            </a:r>
            <a:r>
              <a:rPr sz="3200" spc="-742" dirty="0">
                <a:solidFill>
                  <a:srgbClr val="333333"/>
                </a:solidFill>
                <a:latin typeface="宋体"/>
                <a:cs typeface="宋体"/>
              </a:rPr>
              <a:t> </a:t>
            </a:r>
            <a:r>
              <a:rPr sz="3200" dirty="0">
                <a:solidFill>
                  <a:srgbClr val="333333"/>
                </a:solidFill>
                <a:latin typeface="宋体"/>
                <a:cs typeface="宋体"/>
              </a:rPr>
              <a:t>菜单栏的右边有这样几个常用的功能，如图分别是</a:t>
            </a:r>
            <a:r>
              <a:rPr sz="3200" spc="-629" dirty="0">
                <a:solidFill>
                  <a:srgbClr val="333333"/>
                </a:solidFill>
                <a:latin typeface="宋体"/>
                <a:cs typeface="宋体"/>
              </a:rPr>
              <a:t> </a:t>
            </a:r>
            <a:r>
              <a:rPr sz="3200" b="1" spc="-75" dirty="0">
                <a:solidFill>
                  <a:srgbClr val="333333"/>
                </a:solidFill>
                <a:latin typeface="微软雅黑"/>
                <a:cs typeface="微软雅黑"/>
              </a:rPr>
              <a:t>Gradle</a:t>
            </a:r>
            <a:r>
              <a:rPr sz="3200" b="1" spc="-88" dirty="0">
                <a:solidFill>
                  <a:srgbClr val="333333"/>
                </a:solidFill>
                <a:latin typeface="微软雅黑"/>
                <a:cs typeface="微软雅黑"/>
              </a:rPr>
              <a:t> </a:t>
            </a:r>
            <a:r>
              <a:rPr sz="3200" b="1" spc="63" dirty="0">
                <a:solidFill>
                  <a:srgbClr val="333333"/>
                </a:solidFill>
                <a:latin typeface="微软雅黑"/>
                <a:cs typeface="微软雅黑"/>
              </a:rPr>
              <a:t>同</a:t>
            </a:r>
            <a:r>
              <a:rPr sz="3200" b="1" spc="126" dirty="0">
                <a:solidFill>
                  <a:srgbClr val="333333"/>
                </a:solidFill>
                <a:latin typeface="微软雅黑"/>
                <a:cs typeface="微软雅黑"/>
              </a:rPr>
              <a:t>步</a:t>
            </a:r>
            <a:r>
              <a:rPr sz="3200" dirty="0">
                <a:solidFill>
                  <a:srgbClr val="333333"/>
                </a:solidFill>
                <a:latin typeface="宋体"/>
                <a:cs typeface="宋体"/>
              </a:rPr>
              <a:t>、</a:t>
            </a:r>
            <a:r>
              <a:rPr sz="3200" b="1" spc="-340" dirty="0">
                <a:solidFill>
                  <a:srgbClr val="333333"/>
                </a:solidFill>
                <a:latin typeface="微软雅黑"/>
                <a:cs typeface="微软雅黑"/>
              </a:rPr>
              <a:t>AVD</a:t>
            </a:r>
            <a:r>
              <a:rPr sz="3200" b="1" spc="-239" dirty="0">
                <a:solidFill>
                  <a:srgbClr val="333333"/>
                </a:solidFill>
                <a:latin typeface="微软雅黑"/>
                <a:cs typeface="微软雅黑"/>
              </a:rPr>
              <a:t> </a:t>
            </a:r>
            <a:r>
              <a:rPr sz="3200" b="1" spc="-113" dirty="0">
                <a:solidFill>
                  <a:srgbClr val="333333"/>
                </a:solidFill>
                <a:latin typeface="微软雅黑"/>
                <a:cs typeface="微软雅黑"/>
              </a:rPr>
              <a:t>Manager</a:t>
            </a:r>
            <a:r>
              <a:rPr sz="3200" dirty="0">
                <a:solidFill>
                  <a:srgbClr val="333333"/>
                </a:solidFill>
                <a:latin typeface="宋体"/>
                <a:cs typeface="宋体"/>
              </a:rPr>
              <a:t>、</a:t>
            </a:r>
            <a:r>
              <a:rPr sz="3200" b="1" spc="-214" dirty="0">
                <a:solidFill>
                  <a:srgbClr val="333333"/>
                </a:solidFill>
                <a:latin typeface="微软雅黑"/>
                <a:cs typeface="微软雅黑"/>
              </a:rPr>
              <a:t>SDK  </a:t>
            </a:r>
            <a:r>
              <a:rPr sz="3200" b="1" spc="-113" dirty="0">
                <a:solidFill>
                  <a:srgbClr val="333333"/>
                </a:solidFill>
                <a:latin typeface="微软雅黑"/>
                <a:cs typeface="微软雅黑"/>
              </a:rPr>
              <a:t>Manager</a:t>
            </a:r>
            <a:r>
              <a:rPr sz="3200" dirty="0">
                <a:solidFill>
                  <a:srgbClr val="333333"/>
                </a:solidFill>
                <a:latin typeface="宋体"/>
                <a:cs typeface="宋体"/>
              </a:rPr>
              <a:t>、</a:t>
            </a:r>
            <a:r>
              <a:rPr sz="3200" b="1" spc="-239" dirty="0">
                <a:solidFill>
                  <a:srgbClr val="333333"/>
                </a:solidFill>
                <a:latin typeface="微软雅黑"/>
                <a:cs typeface="微软雅黑"/>
              </a:rPr>
              <a:t>DDMS</a:t>
            </a:r>
            <a:endParaRPr sz="3200" dirty="0">
              <a:latin typeface="微软雅黑"/>
              <a:cs typeface="微软雅黑"/>
            </a:endParaRPr>
          </a:p>
        </p:txBody>
      </p:sp>
      <p:sp>
        <p:nvSpPr>
          <p:cNvPr id="4" name="object 5"/>
          <p:cNvSpPr/>
          <p:nvPr/>
        </p:nvSpPr>
        <p:spPr>
          <a:xfrm>
            <a:off x="950912" y="3200598"/>
            <a:ext cx="16300944" cy="2108707"/>
          </a:xfrm>
          <a:prstGeom prst="rect">
            <a:avLst/>
          </a:prstGeom>
          <a:blipFill>
            <a:blip r:embed="rId2" cstate="print"/>
            <a:stretch>
              <a:fillRect/>
            </a:stretch>
          </a:blipFill>
        </p:spPr>
        <p:txBody>
          <a:bodyPr wrap="square" lIns="0" tIns="0" rIns="0" bIns="0" rtlCol="0"/>
          <a:lstStyle/>
          <a:p>
            <a:endParaRPr sz="4526"/>
          </a:p>
        </p:txBody>
      </p:sp>
      <p:sp>
        <p:nvSpPr>
          <p:cNvPr id="5" name="object 6"/>
          <p:cNvSpPr txBox="1"/>
          <p:nvPr/>
        </p:nvSpPr>
        <p:spPr>
          <a:xfrm>
            <a:off x="1093654" y="5975506"/>
            <a:ext cx="14211407" cy="3725581"/>
          </a:xfrm>
          <a:prstGeom prst="rect">
            <a:avLst/>
          </a:prstGeom>
        </p:spPr>
        <p:txBody>
          <a:bodyPr vert="horz" wrap="square" lIns="0" tIns="31950" rIns="0" bIns="0" rtlCol="0">
            <a:spAutoFit/>
          </a:bodyPr>
          <a:lstStyle/>
          <a:p>
            <a:pPr marL="31951">
              <a:lnSpc>
                <a:spcPct val="150000"/>
              </a:lnSpc>
              <a:spcBef>
                <a:spcPts val="252"/>
              </a:spcBef>
            </a:pPr>
            <a:r>
              <a:rPr sz="3200" b="1" spc="-75" dirty="0">
                <a:solidFill>
                  <a:srgbClr val="333333"/>
                </a:solidFill>
                <a:latin typeface="微软雅黑"/>
                <a:cs typeface="微软雅黑"/>
              </a:rPr>
              <a:t>Gradle</a:t>
            </a:r>
            <a:r>
              <a:rPr sz="3200" b="1" spc="-138" dirty="0">
                <a:solidFill>
                  <a:srgbClr val="333333"/>
                </a:solidFill>
                <a:latin typeface="微软雅黑"/>
                <a:cs typeface="微软雅黑"/>
              </a:rPr>
              <a:t> </a:t>
            </a:r>
            <a:r>
              <a:rPr sz="3200" b="1" spc="63" dirty="0">
                <a:solidFill>
                  <a:srgbClr val="333333"/>
                </a:solidFill>
                <a:latin typeface="微软雅黑"/>
                <a:cs typeface="微软雅黑"/>
              </a:rPr>
              <a:t>同</a:t>
            </a:r>
            <a:r>
              <a:rPr sz="3200" b="1" dirty="0">
                <a:solidFill>
                  <a:srgbClr val="333333"/>
                </a:solidFill>
                <a:latin typeface="微软雅黑"/>
                <a:cs typeface="微软雅黑"/>
              </a:rPr>
              <a:t>步</a:t>
            </a:r>
            <a:r>
              <a:rPr sz="3200" b="1" spc="-13" dirty="0">
                <a:solidFill>
                  <a:srgbClr val="333333"/>
                </a:solidFill>
                <a:latin typeface="微软雅黑"/>
                <a:cs typeface="微软雅黑"/>
              </a:rPr>
              <a:t> </a:t>
            </a:r>
            <a:r>
              <a:rPr sz="3200" dirty="0">
                <a:solidFill>
                  <a:srgbClr val="333333"/>
                </a:solidFill>
                <a:latin typeface="宋体"/>
                <a:cs typeface="宋体"/>
              </a:rPr>
              <a:t>在你项目运行或者更改</a:t>
            </a:r>
            <a:r>
              <a:rPr sz="3200" spc="-830" dirty="0">
                <a:solidFill>
                  <a:srgbClr val="333333"/>
                </a:solidFill>
                <a:latin typeface="宋体"/>
                <a:cs typeface="宋体"/>
              </a:rPr>
              <a:t> </a:t>
            </a:r>
            <a:r>
              <a:rPr sz="3200" spc="-13" dirty="0">
                <a:solidFill>
                  <a:srgbClr val="333333"/>
                </a:solidFill>
                <a:latin typeface="宋体"/>
                <a:cs typeface="宋体"/>
              </a:rPr>
              <a:t>Gradle</a:t>
            </a:r>
            <a:r>
              <a:rPr sz="3200" spc="-855" dirty="0">
                <a:solidFill>
                  <a:srgbClr val="333333"/>
                </a:solidFill>
                <a:latin typeface="宋体"/>
                <a:cs typeface="宋体"/>
              </a:rPr>
              <a:t> </a:t>
            </a:r>
            <a:r>
              <a:rPr sz="3200" dirty="0" err="1">
                <a:solidFill>
                  <a:srgbClr val="333333"/>
                </a:solidFill>
                <a:latin typeface="宋体"/>
                <a:cs typeface="宋体"/>
              </a:rPr>
              <a:t>配置的时候都要点击下这个按钮，会下载相应的依赖</a:t>
            </a:r>
            <a:endParaRPr sz="3200" dirty="0">
              <a:latin typeface="Times New Roman"/>
              <a:cs typeface="Times New Roman"/>
            </a:endParaRPr>
          </a:p>
          <a:p>
            <a:pPr marL="31951">
              <a:lnSpc>
                <a:spcPct val="150000"/>
              </a:lnSpc>
            </a:pPr>
            <a:r>
              <a:rPr sz="3200" b="1" spc="-340" dirty="0">
                <a:solidFill>
                  <a:srgbClr val="333333"/>
                </a:solidFill>
                <a:latin typeface="微软雅黑"/>
                <a:cs typeface="微软雅黑"/>
              </a:rPr>
              <a:t>AVD</a:t>
            </a:r>
            <a:r>
              <a:rPr sz="3200" b="1" spc="-277" dirty="0">
                <a:solidFill>
                  <a:srgbClr val="333333"/>
                </a:solidFill>
                <a:latin typeface="微软雅黑"/>
                <a:cs typeface="微软雅黑"/>
              </a:rPr>
              <a:t> </a:t>
            </a:r>
            <a:r>
              <a:rPr sz="3200" b="1" spc="-126" dirty="0">
                <a:solidFill>
                  <a:srgbClr val="333333"/>
                </a:solidFill>
                <a:latin typeface="微软雅黑"/>
                <a:cs typeface="微软雅黑"/>
              </a:rPr>
              <a:t>Manager</a:t>
            </a:r>
            <a:r>
              <a:rPr sz="3200" b="1" spc="25" dirty="0">
                <a:solidFill>
                  <a:srgbClr val="333333"/>
                </a:solidFill>
                <a:latin typeface="微软雅黑"/>
                <a:cs typeface="微软雅黑"/>
              </a:rPr>
              <a:t> </a:t>
            </a:r>
            <a:r>
              <a:rPr sz="3200" dirty="0">
                <a:solidFill>
                  <a:srgbClr val="333333"/>
                </a:solidFill>
                <a:latin typeface="宋体"/>
                <a:cs typeface="宋体"/>
              </a:rPr>
              <a:t>模拟器管理</a:t>
            </a:r>
            <a:endParaRPr sz="3200" dirty="0">
              <a:latin typeface="宋体"/>
              <a:cs typeface="宋体"/>
            </a:endParaRPr>
          </a:p>
          <a:p>
            <a:pPr marL="31951" marR="4575332">
              <a:lnSpc>
                <a:spcPct val="150000"/>
              </a:lnSpc>
            </a:pPr>
            <a:r>
              <a:rPr sz="3200" b="1" spc="-214" dirty="0">
                <a:solidFill>
                  <a:srgbClr val="333333"/>
                </a:solidFill>
                <a:latin typeface="微软雅黑"/>
                <a:cs typeface="微软雅黑"/>
              </a:rPr>
              <a:t>SDK</a:t>
            </a:r>
            <a:r>
              <a:rPr sz="3200" b="1" spc="101" dirty="0">
                <a:solidFill>
                  <a:srgbClr val="333333"/>
                </a:solidFill>
                <a:latin typeface="微软雅黑"/>
                <a:cs typeface="微软雅黑"/>
              </a:rPr>
              <a:t> </a:t>
            </a:r>
            <a:r>
              <a:rPr sz="3200" b="1" spc="-126" dirty="0">
                <a:solidFill>
                  <a:srgbClr val="333333"/>
                </a:solidFill>
                <a:latin typeface="微软雅黑"/>
                <a:cs typeface="微软雅黑"/>
              </a:rPr>
              <a:t>Manager</a:t>
            </a:r>
            <a:r>
              <a:rPr sz="3200" b="1" spc="38" dirty="0">
                <a:solidFill>
                  <a:srgbClr val="333333"/>
                </a:solidFill>
                <a:latin typeface="微软雅黑"/>
                <a:cs typeface="微软雅黑"/>
              </a:rPr>
              <a:t> </a:t>
            </a:r>
            <a:r>
              <a:rPr sz="3200" dirty="0">
                <a:solidFill>
                  <a:srgbClr val="333333"/>
                </a:solidFill>
                <a:latin typeface="宋体"/>
                <a:cs typeface="宋体"/>
              </a:rPr>
              <a:t>就是管理你的</a:t>
            </a:r>
            <a:r>
              <a:rPr sz="3200" spc="-805" dirty="0">
                <a:solidFill>
                  <a:srgbClr val="333333"/>
                </a:solidFill>
                <a:latin typeface="宋体"/>
                <a:cs typeface="宋体"/>
              </a:rPr>
              <a:t> </a:t>
            </a:r>
            <a:r>
              <a:rPr sz="3200" spc="226" dirty="0">
                <a:solidFill>
                  <a:srgbClr val="333333"/>
                </a:solidFill>
                <a:latin typeface="宋体"/>
                <a:cs typeface="宋体"/>
              </a:rPr>
              <a:t>SDK</a:t>
            </a:r>
            <a:r>
              <a:rPr sz="3200" spc="-805" dirty="0">
                <a:solidFill>
                  <a:srgbClr val="333333"/>
                </a:solidFill>
                <a:latin typeface="宋体"/>
                <a:cs typeface="宋体"/>
              </a:rPr>
              <a:t> </a:t>
            </a:r>
            <a:r>
              <a:rPr sz="3200" dirty="0">
                <a:solidFill>
                  <a:srgbClr val="333333"/>
                </a:solidFill>
                <a:latin typeface="宋体"/>
                <a:cs typeface="宋体"/>
              </a:rPr>
              <a:t>版本 </a:t>
            </a:r>
            <a:r>
              <a:rPr sz="3200" b="1" spc="-239" dirty="0">
                <a:solidFill>
                  <a:srgbClr val="333333"/>
                </a:solidFill>
                <a:latin typeface="微软雅黑"/>
                <a:cs typeface="微软雅黑"/>
              </a:rPr>
              <a:t>DDMS</a:t>
            </a:r>
            <a:r>
              <a:rPr sz="3200" b="1" spc="38" dirty="0">
                <a:solidFill>
                  <a:srgbClr val="333333"/>
                </a:solidFill>
                <a:latin typeface="微软雅黑"/>
                <a:cs typeface="微软雅黑"/>
              </a:rPr>
              <a:t> </a:t>
            </a:r>
            <a:r>
              <a:rPr sz="3200" dirty="0">
                <a:solidFill>
                  <a:srgbClr val="333333"/>
                </a:solidFill>
                <a:latin typeface="宋体"/>
                <a:cs typeface="宋体"/>
              </a:rPr>
              <a:t>即</a:t>
            </a:r>
            <a:r>
              <a:rPr sz="3200" spc="-616" dirty="0">
                <a:solidFill>
                  <a:srgbClr val="333333"/>
                </a:solidFill>
                <a:latin typeface="宋体"/>
                <a:cs typeface="宋体"/>
              </a:rPr>
              <a:t> </a:t>
            </a:r>
            <a:r>
              <a:rPr sz="3200" spc="-138" dirty="0" err="1">
                <a:solidFill>
                  <a:srgbClr val="333333"/>
                </a:solidFill>
                <a:latin typeface="宋体"/>
                <a:cs typeface="宋体"/>
              </a:rPr>
              <a:t>Dalvik</a:t>
            </a:r>
            <a:r>
              <a:rPr sz="3200" spc="-629" dirty="0">
                <a:solidFill>
                  <a:srgbClr val="333333"/>
                </a:solidFill>
                <a:latin typeface="宋体"/>
                <a:cs typeface="宋体"/>
              </a:rPr>
              <a:t> </a:t>
            </a:r>
            <a:r>
              <a:rPr sz="3200" spc="189" dirty="0">
                <a:solidFill>
                  <a:srgbClr val="333333"/>
                </a:solidFill>
                <a:latin typeface="宋体"/>
                <a:cs typeface="宋体"/>
              </a:rPr>
              <a:t>Debug</a:t>
            </a:r>
            <a:r>
              <a:rPr sz="3200" spc="-629" dirty="0">
                <a:solidFill>
                  <a:srgbClr val="333333"/>
                </a:solidFill>
                <a:latin typeface="宋体"/>
                <a:cs typeface="宋体"/>
              </a:rPr>
              <a:t> </a:t>
            </a:r>
            <a:r>
              <a:rPr sz="3200" spc="13" dirty="0">
                <a:solidFill>
                  <a:srgbClr val="333333"/>
                </a:solidFill>
                <a:latin typeface="宋体"/>
                <a:cs typeface="宋体"/>
              </a:rPr>
              <a:t>Monitor</a:t>
            </a:r>
            <a:r>
              <a:rPr sz="3200" spc="-639" dirty="0">
                <a:solidFill>
                  <a:srgbClr val="333333"/>
                </a:solidFill>
                <a:latin typeface="宋体"/>
                <a:cs typeface="宋体"/>
              </a:rPr>
              <a:t> </a:t>
            </a:r>
            <a:r>
              <a:rPr sz="3200" spc="-126" dirty="0" err="1">
                <a:solidFill>
                  <a:srgbClr val="333333"/>
                </a:solidFill>
                <a:latin typeface="宋体"/>
                <a:cs typeface="宋体"/>
              </a:rPr>
              <a:t>Service，Dalvik</a:t>
            </a:r>
            <a:r>
              <a:rPr sz="3200" spc="-805" dirty="0">
                <a:solidFill>
                  <a:srgbClr val="333333"/>
                </a:solidFill>
                <a:latin typeface="宋体"/>
                <a:cs typeface="宋体"/>
              </a:rPr>
              <a:t> </a:t>
            </a:r>
            <a:r>
              <a:rPr sz="3200" dirty="0" err="1">
                <a:solidFill>
                  <a:srgbClr val="333333"/>
                </a:solidFill>
                <a:latin typeface="宋体"/>
                <a:cs typeface="宋体"/>
              </a:rPr>
              <a:t>调试监控服</a:t>
            </a:r>
            <a:r>
              <a:rPr sz="3200" dirty="0">
                <a:solidFill>
                  <a:srgbClr val="333333"/>
                </a:solidFill>
                <a:latin typeface="宋体"/>
                <a:cs typeface="宋体"/>
              </a:rPr>
              <a:t>。</a:t>
            </a:r>
            <a:endParaRPr sz="3200" dirty="0">
              <a:latin typeface="宋体"/>
              <a:cs typeface="宋体"/>
            </a:endParaRPr>
          </a:p>
        </p:txBody>
      </p:sp>
    </p:spTree>
    <p:extLst>
      <p:ext uri="{BB962C8B-B14F-4D97-AF65-F5344CB8AC3E}">
        <p14:creationId xmlns:p14="http://schemas.microsoft.com/office/powerpoint/2010/main" val="2685499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32974" y="546100"/>
            <a:ext cx="3035260" cy="729056"/>
          </a:xfrm>
          <a:prstGeom prst="rect">
            <a:avLst/>
          </a:prstGeom>
        </p:spPr>
        <p:txBody>
          <a:bodyPr vert="horz" wrap="square" lIns="0" tIns="31950" rIns="0" bIns="0" rtlCol="0">
            <a:spAutoFit/>
          </a:bodyPr>
          <a:lstStyle/>
          <a:p>
            <a:pPr marL="31951">
              <a:spcBef>
                <a:spcPts val="252"/>
              </a:spcBef>
            </a:pPr>
            <a:r>
              <a:rPr sz="4528" b="1" spc="151" dirty="0">
                <a:solidFill>
                  <a:srgbClr val="333333"/>
                </a:solidFill>
                <a:latin typeface="微软雅黑"/>
                <a:cs typeface="微软雅黑"/>
              </a:rPr>
              <a:t>创</a:t>
            </a:r>
            <a:r>
              <a:rPr sz="4528" b="1" spc="189" dirty="0">
                <a:solidFill>
                  <a:srgbClr val="333333"/>
                </a:solidFill>
                <a:latin typeface="微软雅黑"/>
                <a:cs typeface="微软雅黑"/>
              </a:rPr>
              <a:t>建</a:t>
            </a:r>
            <a:r>
              <a:rPr sz="4528" b="1" spc="164" dirty="0">
                <a:solidFill>
                  <a:srgbClr val="333333"/>
                </a:solidFill>
                <a:latin typeface="微软雅黑"/>
                <a:cs typeface="微软雅黑"/>
              </a:rPr>
              <a:t>模</a:t>
            </a:r>
            <a:r>
              <a:rPr sz="4528" b="1" spc="189" dirty="0">
                <a:solidFill>
                  <a:srgbClr val="333333"/>
                </a:solidFill>
                <a:latin typeface="微软雅黑"/>
                <a:cs typeface="微软雅黑"/>
              </a:rPr>
              <a:t>拟</a:t>
            </a:r>
            <a:r>
              <a:rPr sz="4528" b="1" dirty="0">
                <a:solidFill>
                  <a:srgbClr val="333333"/>
                </a:solidFill>
                <a:latin typeface="微软雅黑"/>
                <a:cs typeface="微软雅黑"/>
              </a:rPr>
              <a:t>器</a:t>
            </a:r>
            <a:endParaRPr sz="4528" dirty="0">
              <a:latin typeface="微软雅黑"/>
              <a:cs typeface="微软雅黑"/>
            </a:endParaRPr>
          </a:p>
        </p:txBody>
      </p:sp>
      <p:sp>
        <p:nvSpPr>
          <p:cNvPr id="3" name="object 3"/>
          <p:cNvSpPr txBox="1"/>
          <p:nvPr/>
        </p:nvSpPr>
        <p:spPr>
          <a:xfrm>
            <a:off x="742156" y="1917700"/>
            <a:ext cx="11153782" cy="3369073"/>
          </a:xfrm>
          <a:prstGeom prst="rect">
            <a:avLst/>
          </a:prstGeom>
        </p:spPr>
        <p:txBody>
          <a:bodyPr vert="horz" wrap="square" lIns="0" tIns="31950" rIns="0" bIns="0" rtlCol="0">
            <a:spAutoFit/>
          </a:bodyPr>
          <a:lstStyle/>
          <a:p>
            <a:pPr marL="31951">
              <a:spcBef>
                <a:spcPts val="252"/>
              </a:spcBef>
            </a:pPr>
            <a:r>
              <a:rPr sz="3600" dirty="0">
                <a:solidFill>
                  <a:srgbClr val="333333"/>
                </a:solidFill>
                <a:latin typeface="宋体"/>
                <a:cs typeface="宋体"/>
              </a:rPr>
              <a:t>建议在创建模拟器前把</a:t>
            </a:r>
            <a:r>
              <a:rPr sz="3600" spc="-616" dirty="0">
                <a:solidFill>
                  <a:srgbClr val="333333"/>
                </a:solidFill>
                <a:latin typeface="宋体"/>
                <a:cs typeface="宋体"/>
              </a:rPr>
              <a:t> </a:t>
            </a:r>
            <a:r>
              <a:rPr sz="3600" b="1" spc="-214" dirty="0">
                <a:solidFill>
                  <a:srgbClr val="333333"/>
                </a:solidFill>
                <a:latin typeface="微软雅黑"/>
                <a:cs typeface="微软雅黑"/>
              </a:rPr>
              <a:t>SDK</a:t>
            </a:r>
            <a:r>
              <a:rPr sz="3600" b="1" spc="126" dirty="0">
                <a:solidFill>
                  <a:srgbClr val="333333"/>
                </a:solidFill>
                <a:latin typeface="微软雅黑"/>
                <a:cs typeface="微软雅黑"/>
              </a:rPr>
              <a:t> </a:t>
            </a:r>
            <a:r>
              <a:rPr sz="3600" b="1" spc="-126" dirty="0">
                <a:solidFill>
                  <a:srgbClr val="333333"/>
                </a:solidFill>
                <a:latin typeface="微软雅黑"/>
                <a:cs typeface="微软雅黑"/>
              </a:rPr>
              <a:t>Manager</a:t>
            </a:r>
            <a:r>
              <a:rPr sz="3600" b="1" spc="63" dirty="0">
                <a:solidFill>
                  <a:srgbClr val="333333"/>
                </a:solidFill>
                <a:latin typeface="微软雅黑"/>
                <a:cs typeface="微软雅黑"/>
              </a:rPr>
              <a:t> </a:t>
            </a:r>
            <a:r>
              <a:rPr sz="3600" dirty="0">
                <a:solidFill>
                  <a:srgbClr val="333333"/>
                </a:solidFill>
                <a:latin typeface="宋体"/>
                <a:cs typeface="宋体"/>
              </a:rPr>
              <a:t>中的</a:t>
            </a:r>
            <a:r>
              <a:rPr sz="3600" spc="-639" dirty="0">
                <a:solidFill>
                  <a:srgbClr val="333333"/>
                </a:solidFill>
                <a:latin typeface="宋体"/>
                <a:cs typeface="宋体"/>
              </a:rPr>
              <a:t> </a:t>
            </a:r>
            <a:r>
              <a:rPr sz="3600" b="1" spc="-126" dirty="0">
                <a:solidFill>
                  <a:srgbClr val="333333"/>
                </a:solidFill>
                <a:latin typeface="微软雅黑"/>
                <a:cs typeface="微软雅黑"/>
              </a:rPr>
              <a:t>Tools</a:t>
            </a:r>
            <a:r>
              <a:rPr sz="3600" dirty="0">
                <a:solidFill>
                  <a:srgbClr val="333333"/>
                </a:solidFill>
                <a:latin typeface="宋体"/>
                <a:cs typeface="宋体"/>
              </a:rPr>
              <a:t>、</a:t>
            </a:r>
            <a:r>
              <a:rPr sz="3600" b="1" spc="-75" dirty="0">
                <a:solidFill>
                  <a:srgbClr val="333333"/>
                </a:solidFill>
                <a:latin typeface="微软雅黑"/>
                <a:cs typeface="微软雅黑"/>
              </a:rPr>
              <a:t>Extras</a:t>
            </a:r>
            <a:r>
              <a:rPr sz="3600" b="1" spc="25" dirty="0">
                <a:solidFill>
                  <a:srgbClr val="333333"/>
                </a:solidFill>
                <a:latin typeface="微软雅黑"/>
                <a:cs typeface="微软雅黑"/>
              </a:rPr>
              <a:t> </a:t>
            </a:r>
            <a:r>
              <a:rPr sz="3600" dirty="0">
                <a:solidFill>
                  <a:srgbClr val="333333"/>
                </a:solidFill>
                <a:latin typeface="宋体"/>
                <a:cs typeface="宋体"/>
              </a:rPr>
              <a:t>都更新到最新。</a:t>
            </a:r>
            <a:endParaRPr sz="3600" dirty="0">
              <a:latin typeface="宋体"/>
              <a:cs typeface="宋体"/>
            </a:endParaRPr>
          </a:p>
          <a:p>
            <a:pPr>
              <a:lnSpc>
                <a:spcPct val="100000"/>
              </a:lnSpc>
            </a:pPr>
            <a:endParaRPr sz="3600" dirty="0">
              <a:latin typeface="Times New Roman"/>
              <a:cs typeface="Times New Roman"/>
            </a:endParaRPr>
          </a:p>
          <a:p>
            <a:pPr>
              <a:spcBef>
                <a:spcPts val="101"/>
              </a:spcBef>
            </a:pPr>
            <a:endParaRPr sz="3600" dirty="0">
              <a:latin typeface="Times New Roman"/>
              <a:cs typeface="Times New Roman"/>
            </a:endParaRPr>
          </a:p>
          <a:p>
            <a:pPr marL="31951"/>
            <a:r>
              <a:rPr sz="3600" dirty="0">
                <a:solidFill>
                  <a:srgbClr val="333333"/>
                </a:solidFill>
                <a:latin typeface="宋体"/>
                <a:cs typeface="宋体"/>
              </a:rPr>
              <a:t>点击</a:t>
            </a:r>
            <a:r>
              <a:rPr sz="3600" spc="-629" dirty="0">
                <a:solidFill>
                  <a:srgbClr val="333333"/>
                </a:solidFill>
                <a:latin typeface="宋体"/>
                <a:cs typeface="宋体"/>
              </a:rPr>
              <a:t> </a:t>
            </a:r>
            <a:r>
              <a:rPr sz="3600" b="1" spc="-340" dirty="0">
                <a:solidFill>
                  <a:srgbClr val="333333"/>
                </a:solidFill>
                <a:latin typeface="微软雅黑"/>
                <a:cs typeface="微软雅黑"/>
              </a:rPr>
              <a:t>AVD</a:t>
            </a:r>
            <a:r>
              <a:rPr sz="3600" b="1" spc="-302" dirty="0">
                <a:solidFill>
                  <a:srgbClr val="333333"/>
                </a:solidFill>
                <a:latin typeface="微软雅黑"/>
                <a:cs typeface="微软雅黑"/>
              </a:rPr>
              <a:t> </a:t>
            </a:r>
            <a:r>
              <a:rPr sz="3600" b="1" spc="-126" dirty="0">
                <a:solidFill>
                  <a:srgbClr val="333333"/>
                </a:solidFill>
                <a:latin typeface="微软雅黑"/>
                <a:cs typeface="微软雅黑"/>
              </a:rPr>
              <a:t>Manager</a:t>
            </a:r>
            <a:r>
              <a:rPr sz="3600" b="1" spc="38" dirty="0">
                <a:solidFill>
                  <a:srgbClr val="333333"/>
                </a:solidFill>
                <a:latin typeface="微软雅黑"/>
                <a:cs typeface="微软雅黑"/>
              </a:rPr>
              <a:t> </a:t>
            </a:r>
            <a:endParaRPr lang="en-US" sz="3600" b="1" spc="38" dirty="0">
              <a:solidFill>
                <a:srgbClr val="333333"/>
              </a:solidFill>
              <a:latin typeface="微软雅黑"/>
              <a:cs typeface="微软雅黑"/>
            </a:endParaRPr>
          </a:p>
          <a:p>
            <a:pPr marL="31951"/>
            <a:r>
              <a:rPr sz="3600" dirty="0" err="1">
                <a:solidFill>
                  <a:srgbClr val="333333"/>
                </a:solidFill>
                <a:latin typeface="宋体"/>
                <a:cs typeface="宋体"/>
              </a:rPr>
              <a:t>按钮</a:t>
            </a:r>
            <a:endParaRPr sz="3600" dirty="0">
              <a:latin typeface="宋体"/>
              <a:cs typeface="宋体"/>
            </a:endParaRPr>
          </a:p>
        </p:txBody>
      </p:sp>
      <p:sp>
        <p:nvSpPr>
          <p:cNvPr id="4" name="object 4"/>
          <p:cNvSpPr/>
          <p:nvPr/>
        </p:nvSpPr>
        <p:spPr>
          <a:xfrm>
            <a:off x="4856956" y="3289300"/>
            <a:ext cx="13563600" cy="7112607"/>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5"/>
          <p:cNvSpPr txBox="1"/>
          <p:nvPr/>
        </p:nvSpPr>
        <p:spPr>
          <a:xfrm>
            <a:off x="1046956" y="1003300"/>
            <a:ext cx="3074143" cy="438848"/>
          </a:xfrm>
          <a:prstGeom prst="rect">
            <a:avLst/>
          </a:prstGeom>
        </p:spPr>
        <p:txBody>
          <a:bodyPr vert="horz" wrap="square" lIns="0" tIns="31950" rIns="0" bIns="0" rtlCol="0">
            <a:spAutoFit/>
          </a:bodyPr>
          <a:lstStyle/>
          <a:p>
            <a:pPr marL="31951">
              <a:spcBef>
                <a:spcPts val="252"/>
              </a:spcBef>
            </a:pPr>
            <a:r>
              <a:rPr sz="2642" dirty="0">
                <a:solidFill>
                  <a:srgbClr val="333333"/>
                </a:solidFill>
                <a:latin typeface="宋体"/>
                <a:cs typeface="宋体"/>
              </a:rPr>
              <a:t>点击图中的创建按钮</a:t>
            </a:r>
            <a:endParaRPr sz="2642" dirty="0">
              <a:latin typeface="宋体"/>
              <a:cs typeface="宋体"/>
            </a:endParaRPr>
          </a:p>
        </p:txBody>
      </p:sp>
      <p:sp>
        <p:nvSpPr>
          <p:cNvPr id="3" name="object 6"/>
          <p:cNvSpPr/>
          <p:nvPr/>
        </p:nvSpPr>
        <p:spPr>
          <a:xfrm>
            <a:off x="1046956" y="1612900"/>
            <a:ext cx="16687800" cy="8763000"/>
          </a:xfrm>
          <a:prstGeom prst="rect">
            <a:avLst/>
          </a:prstGeom>
          <a:blipFill>
            <a:blip r:embed="rId2" cstate="print"/>
            <a:stretch>
              <a:fillRect/>
            </a:stretch>
          </a:blipFill>
        </p:spPr>
        <p:txBody>
          <a:bodyPr wrap="square" lIns="0" tIns="0" rIns="0" bIns="0" rtlCol="0"/>
          <a:lstStyle/>
          <a:p>
            <a:endParaRPr sz="4526"/>
          </a:p>
        </p:txBody>
      </p:sp>
    </p:spTree>
    <p:extLst>
      <p:ext uri="{BB962C8B-B14F-4D97-AF65-F5344CB8AC3E}">
        <p14:creationId xmlns:p14="http://schemas.microsoft.com/office/powerpoint/2010/main" val="2267172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86939" y="622300"/>
            <a:ext cx="9775617"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选择一个设备，这里我选择</a:t>
            </a:r>
            <a:r>
              <a:rPr sz="3200" spc="-692" dirty="0">
                <a:solidFill>
                  <a:srgbClr val="333333"/>
                </a:solidFill>
                <a:latin typeface="宋体"/>
                <a:cs typeface="宋体"/>
              </a:rPr>
              <a:t> </a:t>
            </a:r>
            <a:r>
              <a:rPr sz="3200" spc="138" dirty="0">
                <a:solidFill>
                  <a:srgbClr val="333333"/>
                </a:solidFill>
                <a:latin typeface="宋体"/>
                <a:cs typeface="宋体"/>
              </a:rPr>
              <a:t>Nexus</a:t>
            </a:r>
            <a:r>
              <a:rPr sz="3200" spc="-692" dirty="0">
                <a:solidFill>
                  <a:srgbClr val="333333"/>
                </a:solidFill>
                <a:latin typeface="宋体"/>
                <a:cs typeface="宋体"/>
              </a:rPr>
              <a:t> </a:t>
            </a:r>
            <a:r>
              <a:rPr sz="3200" spc="38" dirty="0">
                <a:solidFill>
                  <a:srgbClr val="333333"/>
                </a:solidFill>
                <a:latin typeface="宋体"/>
                <a:cs typeface="宋体"/>
              </a:rPr>
              <a:t>5，</a:t>
            </a:r>
            <a:r>
              <a:rPr sz="3200" dirty="0">
                <a:solidFill>
                  <a:srgbClr val="333333"/>
                </a:solidFill>
                <a:latin typeface="宋体"/>
                <a:cs typeface="宋体"/>
              </a:rPr>
              <a:t>然后</a:t>
            </a:r>
            <a:r>
              <a:rPr sz="3200" spc="-843" dirty="0">
                <a:solidFill>
                  <a:srgbClr val="333333"/>
                </a:solidFill>
                <a:latin typeface="宋体"/>
                <a:cs typeface="宋体"/>
              </a:rPr>
              <a:t> </a:t>
            </a:r>
            <a:r>
              <a:rPr sz="3200" spc="63" dirty="0">
                <a:solidFill>
                  <a:srgbClr val="333333"/>
                </a:solidFill>
                <a:latin typeface="宋体"/>
                <a:cs typeface="宋体"/>
              </a:rPr>
              <a:t>Next</a:t>
            </a:r>
            <a:endParaRPr sz="3200" dirty="0">
              <a:latin typeface="宋体"/>
              <a:cs typeface="宋体"/>
            </a:endParaRPr>
          </a:p>
        </p:txBody>
      </p:sp>
      <p:sp>
        <p:nvSpPr>
          <p:cNvPr id="3" name="object 3"/>
          <p:cNvSpPr/>
          <p:nvPr/>
        </p:nvSpPr>
        <p:spPr>
          <a:xfrm>
            <a:off x="1766571" y="1460500"/>
            <a:ext cx="15206185" cy="86868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4"/>
          <p:cNvSpPr txBox="1"/>
          <p:nvPr/>
        </p:nvSpPr>
        <p:spPr>
          <a:xfrm>
            <a:off x="970756" y="622300"/>
            <a:ext cx="9982200"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这里选择一个系统版本，这里以</a:t>
            </a:r>
            <a:r>
              <a:rPr sz="3200" spc="-843" dirty="0">
                <a:solidFill>
                  <a:srgbClr val="333333"/>
                </a:solidFill>
                <a:latin typeface="宋体"/>
                <a:cs typeface="宋体"/>
              </a:rPr>
              <a:t> </a:t>
            </a:r>
            <a:r>
              <a:rPr sz="3200" spc="-126" dirty="0">
                <a:solidFill>
                  <a:srgbClr val="333333"/>
                </a:solidFill>
                <a:latin typeface="宋体"/>
                <a:cs typeface="宋体"/>
              </a:rPr>
              <a:t>5.0</a:t>
            </a:r>
            <a:r>
              <a:rPr sz="3200" spc="-843" dirty="0">
                <a:solidFill>
                  <a:srgbClr val="333333"/>
                </a:solidFill>
                <a:latin typeface="宋体"/>
                <a:cs typeface="宋体"/>
              </a:rPr>
              <a:t> </a:t>
            </a:r>
            <a:r>
              <a:rPr sz="3200" dirty="0">
                <a:solidFill>
                  <a:srgbClr val="333333"/>
                </a:solidFill>
                <a:latin typeface="宋体"/>
                <a:cs typeface="宋体"/>
              </a:rPr>
              <a:t>为例，然后</a:t>
            </a:r>
            <a:r>
              <a:rPr sz="3200" spc="-843" dirty="0">
                <a:solidFill>
                  <a:srgbClr val="333333"/>
                </a:solidFill>
                <a:latin typeface="宋体"/>
                <a:cs typeface="宋体"/>
              </a:rPr>
              <a:t> </a:t>
            </a:r>
            <a:r>
              <a:rPr sz="3200" spc="38" dirty="0">
                <a:solidFill>
                  <a:srgbClr val="333333"/>
                </a:solidFill>
                <a:latin typeface="宋体"/>
                <a:cs typeface="宋体"/>
              </a:rPr>
              <a:t>Next</a:t>
            </a:r>
            <a:endParaRPr sz="3200" dirty="0">
              <a:latin typeface="宋体"/>
              <a:cs typeface="宋体"/>
            </a:endParaRPr>
          </a:p>
        </p:txBody>
      </p:sp>
      <p:sp>
        <p:nvSpPr>
          <p:cNvPr id="3" name="object 5"/>
          <p:cNvSpPr/>
          <p:nvPr/>
        </p:nvSpPr>
        <p:spPr>
          <a:xfrm>
            <a:off x="1199356" y="1765300"/>
            <a:ext cx="15544800" cy="8229600"/>
          </a:xfrm>
          <a:prstGeom prst="rect">
            <a:avLst/>
          </a:prstGeom>
          <a:blipFill>
            <a:blip r:embed="rId2" cstate="print"/>
            <a:stretch>
              <a:fillRect/>
            </a:stretch>
          </a:blipFill>
        </p:spPr>
        <p:txBody>
          <a:bodyPr wrap="square" lIns="0" tIns="0" rIns="0" bIns="0" rtlCol="0"/>
          <a:lstStyle/>
          <a:p>
            <a:endParaRPr sz="4526"/>
          </a:p>
        </p:txBody>
      </p:sp>
    </p:spTree>
    <p:extLst>
      <p:ext uri="{BB962C8B-B14F-4D97-AF65-F5344CB8AC3E}">
        <p14:creationId xmlns:p14="http://schemas.microsoft.com/office/powerpoint/2010/main" val="1284397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27956" y="434261"/>
            <a:ext cx="15185885" cy="1230475"/>
          </a:xfrm>
          <a:prstGeom prst="rect">
            <a:avLst/>
          </a:prstGeom>
        </p:spPr>
        <p:txBody>
          <a:bodyPr vert="horz" wrap="square" lIns="0" tIns="31950" rIns="0" bIns="0" rtlCol="0">
            <a:spAutoFit/>
          </a:bodyPr>
          <a:lstStyle/>
          <a:p>
            <a:pPr marL="31951" marR="12780">
              <a:lnSpc>
                <a:spcPct val="131000"/>
              </a:lnSpc>
              <a:spcBef>
                <a:spcPts val="252"/>
              </a:spcBef>
            </a:pPr>
            <a:r>
              <a:rPr sz="3200" dirty="0">
                <a:solidFill>
                  <a:srgbClr val="333333"/>
                </a:solidFill>
                <a:latin typeface="宋体"/>
                <a:cs typeface="宋体"/>
              </a:rPr>
              <a:t>由于各位的屏幕尺寸不一样，建议这里</a:t>
            </a:r>
            <a:r>
              <a:rPr sz="3200" spc="-830" dirty="0">
                <a:solidFill>
                  <a:srgbClr val="333333"/>
                </a:solidFill>
                <a:latin typeface="宋体"/>
                <a:cs typeface="宋体"/>
              </a:rPr>
              <a:t> </a:t>
            </a:r>
            <a:r>
              <a:rPr sz="3200" spc="-113" dirty="0">
                <a:solidFill>
                  <a:srgbClr val="333333"/>
                </a:solidFill>
                <a:latin typeface="宋体"/>
                <a:cs typeface="宋体"/>
              </a:rPr>
              <a:t>Scale</a:t>
            </a:r>
            <a:r>
              <a:rPr sz="3200" spc="-805" dirty="0">
                <a:solidFill>
                  <a:srgbClr val="333333"/>
                </a:solidFill>
                <a:latin typeface="宋体"/>
                <a:cs typeface="宋体"/>
              </a:rPr>
              <a:t> </a:t>
            </a:r>
            <a:r>
              <a:rPr sz="3200" dirty="0">
                <a:solidFill>
                  <a:srgbClr val="333333"/>
                </a:solidFill>
                <a:latin typeface="宋体"/>
                <a:cs typeface="宋体"/>
              </a:rPr>
              <a:t>一栏选择</a:t>
            </a:r>
            <a:r>
              <a:rPr sz="3200" spc="-830" dirty="0">
                <a:solidFill>
                  <a:srgbClr val="333333"/>
                </a:solidFill>
                <a:latin typeface="宋体"/>
                <a:cs typeface="宋体"/>
              </a:rPr>
              <a:t> </a:t>
            </a:r>
            <a:r>
              <a:rPr sz="3200" spc="38" dirty="0">
                <a:solidFill>
                  <a:srgbClr val="333333"/>
                </a:solidFill>
                <a:latin typeface="宋体"/>
                <a:cs typeface="宋体"/>
              </a:rPr>
              <a:t>Auto，</a:t>
            </a:r>
            <a:r>
              <a:rPr sz="3200" dirty="0">
                <a:solidFill>
                  <a:srgbClr val="333333"/>
                </a:solidFill>
                <a:latin typeface="宋体"/>
                <a:cs typeface="宋体"/>
              </a:rPr>
              <a:t>然后点击</a:t>
            </a:r>
            <a:r>
              <a:rPr sz="3200" spc="-830" dirty="0">
                <a:solidFill>
                  <a:srgbClr val="333333"/>
                </a:solidFill>
                <a:latin typeface="宋体"/>
                <a:cs typeface="宋体"/>
              </a:rPr>
              <a:t> </a:t>
            </a:r>
            <a:r>
              <a:rPr sz="3200" spc="-176" dirty="0">
                <a:solidFill>
                  <a:srgbClr val="333333"/>
                </a:solidFill>
                <a:latin typeface="宋体"/>
                <a:cs typeface="宋体"/>
              </a:rPr>
              <a:t>Finish</a:t>
            </a:r>
            <a:r>
              <a:rPr sz="3200" spc="-805" dirty="0">
                <a:solidFill>
                  <a:srgbClr val="333333"/>
                </a:solidFill>
                <a:latin typeface="宋体"/>
                <a:cs typeface="宋体"/>
              </a:rPr>
              <a:t> </a:t>
            </a:r>
            <a:r>
              <a:rPr sz="3200" dirty="0">
                <a:solidFill>
                  <a:srgbClr val="333333"/>
                </a:solidFill>
                <a:latin typeface="宋体"/>
                <a:cs typeface="宋体"/>
              </a:rPr>
              <a:t>接着可以看到我们已经创 建好一个</a:t>
            </a:r>
            <a:r>
              <a:rPr sz="3200" spc="-805" dirty="0">
                <a:solidFill>
                  <a:srgbClr val="333333"/>
                </a:solidFill>
                <a:latin typeface="宋体"/>
                <a:cs typeface="宋体"/>
              </a:rPr>
              <a:t> </a:t>
            </a:r>
            <a:r>
              <a:rPr sz="3200" spc="-126" dirty="0">
                <a:solidFill>
                  <a:srgbClr val="333333"/>
                </a:solidFill>
                <a:latin typeface="宋体"/>
                <a:cs typeface="宋体"/>
              </a:rPr>
              <a:t>5.0</a:t>
            </a:r>
            <a:r>
              <a:rPr sz="3200" spc="-805" dirty="0">
                <a:solidFill>
                  <a:srgbClr val="333333"/>
                </a:solidFill>
                <a:latin typeface="宋体"/>
                <a:cs typeface="宋体"/>
              </a:rPr>
              <a:t> </a:t>
            </a:r>
            <a:r>
              <a:rPr sz="3200" dirty="0">
                <a:solidFill>
                  <a:srgbClr val="333333"/>
                </a:solidFill>
                <a:latin typeface="宋体"/>
                <a:cs typeface="宋体"/>
              </a:rPr>
              <a:t>的模拟器了</a:t>
            </a:r>
            <a:endParaRPr sz="3200" dirty="0">
              <a:latin typeface="宋体"/>
              <a:cs typeface="宋体"/>
            </a:endParaRPr>
          </a:p>
        </p:txBody>
      </p:sp>
      <p:sp>
        <p:nvSpPr>
          <p:cNvPr id="3" name="object 3"/>
          <p:cNvSpPr/>
          <p:nvPr/>
        </p:nvSpPr>
        <p:spPr>
          <a:xfrm>
            <a:off x="1449143" y="1841500"/>
            <a:ext cx="16061318" cy="8594578"/>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580356" y="1384301"/>
            <a:ext cx="15392400" cy="8048357"/>
          </a:xfrm>
          <a:prstGeom prst="rect">
            <a:avLst/>
          </a:prstGeom>
        </p:spPr>
        <p:txBody>
          <a:bodyPr wrap="square">
            <a:spAutoFit/>
          </a:bodyPr>
          <a:lstStyle/>
          <a:p>
            <a:pPr marL="188509" indent="-156558" algn="just">
              <a:buSzPct val="90476"/>
              <a:buFont typeface="Symbol"/>
              <a:buChar char=""/>
              <a:tabLst>
                <a:tab pos="188509" algn="l"/>
              </a:tabLst>
            </a:pPr>
            <a:r>
              <a:rPr lang="en-US" altLang="zh-CN" sz="3200" spc="126" dirty="0">
                <a:solidFill>
                  <a:srgbClr val="333333"/>
                </a:solidFill>
                <a:latin typeface="宋体"/>
                <a:cs typeface="宋体"/>
              </a:rPr>
              <a:t>7</a:t>
            </a:r>
            <a:r>
              <a:rPr lang="zh-CN" altLang="en-US" sz="3200" dirty="0">
                <a:solidFill>
                  <a:srgbClr val="333333"/>
                </a:solidFill>
                <a:latin typeface="宋体"/>
                <a:cs typeface="宋体"/>
              </a:rPr>
              <a:t>、内置终端</a:t>
            </a:r>
            <a:endParaRPr lang="zh-CN" altLang="en-US" sz="3200" dirty="0">
              <a:latin typeface="宋体"/>
              <a:cs typeface="宋体"/>
            </a:endParaRPr>
          </a:p>
          <a:p>
            <a:pPr>
              <a:spcBef>
                <a:spcPts val="101"/>
              </a:spcBef>
              <a:buClr>
                <a:srgbClr val="333333"/>
              </a:buClr>
            </a:pPr>
            <a:endParaRPr lang="zh-CN" altLang="en-US" sz="3200" dirty="0">
              <a:latin typeface="Times New Roman"/>
              <a:cs typeface="Times New Roman"/>
            </a:endParaRPr>
          </a:p>
          <a:p>
            <a:pPr marL="31951" algn="just">
              <a:spcBef>
                <a:spcPts val="13"/>
              </a:spcBef>
            </a:pPr>
            <a:r>
              <a:rPr lang="en-US" altLang="zh-CN" sz="3200" spc="-75" dirty="0">
                <a:solidFill>
                  <a:srgbClr val="333333"/>
                </a:solidFill>
                <a:latin typeface="宋体"/>
                <a:cs typeface="宋体"/>
              </a:rPr>
              <a:t>Studio</a:t>
            </a:r>
            <a:r>
              <a:rPr lang="zh-CN" altLang="en-US" sz="3200" spc="-780" dirty="0">
                <a:solidFill>
                  <a:srgbClr val="333333"/>
                </a:solidFill>
                <a:latin typeface="宋体"/>
                <a:cs typeface="宋体"/>
              </a:rPr>
              <a:t> </a:t>
            </a:r>
            <a:r>
              <a:rPr lang="zh-CN" altLang="en-US" sz="3200" dirty="0">
                <a:solidFill>
                  <a:srgbClr val="333333"/>
                </a:solidFill>
                <a:latin typeface="宋体"/>
                <a:cs typeface="宋体"/>
              </a:rPr>
              <a:t>内置终端，这对于习惯命令行操作的人来说简直是福音啊，再也不用来回切换了，一个</a:t>
            </a:r>
            <a:r>
              <a:rPr lang="zh-CN" altLang="en-US" sz="3200" spc="-818" dirty="0">
                <a:solidFill>
                  <a:srgbClr val="333333"/>
                </a:solidFill>
                <a:latin typeface="宋体"/>
                <a:cs typeface="宋体"/>
              </a:rPr>
              <a:t> </a:t>
            </a:r>
            <a:r>
              <a:rPr lang="en-US" altLang="zh-CN" sz="3200" spc="-75" dirty="0">
                <a:solidFill>
                  <a:srgbClr val="333333"/>
                </a:solidFill>
                <a:latin typeface="宋体"/>
                <a:cs typeface="宋体"/>
              </a:rPr>
              <a:t>Studio</a:t>
            </a:r>
            <a:r>
              <a:rPr lang="zh-CN" altLang="en-US" sz="3200" spc="-830" dirty="0">
                <a:solidFill>
                  <a:srgbClr val="333333"/>
                </a:solidFill>
                <a:latin typeface="宋体"/>
                <a:cs typeface="宋体"/>
              </a:rPr>
              <a:t> </a:t>
            </a:r>
            <a:r>
              <a:rPr lang="zh-CN" altLang="en-US" sz="3200" dirty="0">
                <a:solidFill>
                  <a:srgbClr val="333333"/>
                </a:solidFill>
                <a:latin typeface="宋体"/>
                <a:cs typeface="宋体"/>
              </a:rPr>
              <a:t>全部搞定。</a:t>
            </a:r>
            <a:endParaRPr lang="zh-CN" altLang="en-US" sz="3200" dirty="0">
              <a:latin typeface="宋体"/>
              <a:cs typeface="宋体"/>
            </a:endParaRPr>
          </a:p>
          <a:p>
            <a:pPr>
              <a:spcBef>
                <a:spcPts val="101"/>
              </a:spcBef>
            </a:pPr>
            <a:endParaRPr lang="zh-CN" altLang="en-US" sz="3200" dirty="0">
              <a:latin typeface="Times New Roman"/>
              <a:cs typeface="Times New Roman"/>
            </a:endParaRPr>
          </a:p>
          <a:p>
            <a:pPr marL="188509" indent="-156558" algn="just">
              <a:buSzPct val="90476"/>
              <a:buFont typeface="Symbol"/>
              <a:buChar char=""/>
              <a:tabLst>
                <a:tab pos="188509" algn="l"/>
              </a:tabLst>
            </a:pPr>
            <a:r>
              <a:rPr lang="en-US" altLang="zh-CN" sz="3200" spc="126" dirty="0">
                <a:solidFill>
                  <a:srgbClr val="333333"/>
                </a:solidFill>
                <a:latin typeface="宋体"/>
                <a:cs typeface="宋体"/>
              </a:rPr>
              <a:t>8</a:t>
            </a:r>
            <a:r>
              <a:rPr lang="zh-CN" altLang="en-US" sz="3200" dirty="0">
                <a:solidFill>
                  <a:srgbClr val="333333"/>
                </a:solidFill>
                <a:latin typeface="宋体"/>
                <a:cs typeface="宋体"/>
              </a:rPr>
              <a:t>、更完善的插件系统</a:t>
            </a:r>
            <a:endParaRPr lang="zh-CN" altLang="en-US" sz="3200" dirty="0">
              <a:latin typeface="宋体"/>
              <a:cs typeface="宋体"/>
            </a:endParaRPr>
          </a:p>
          <a:p>
            <a:pPr>
              <a:spcBef>
                <a:spcPts val="101"/>
              </a:spcBef>
              <a:buClr>
                <a:srgbClr val="333333"/>
              </a:buClr>
            </a:pPr>
            <a:endParaRPr lang="zh-CN" altLang="en-US" sz="3200" dirty="0">
              <a:latin typeface="Times New Roman"/>
              <a:cs typeface="Times New Roman"/>
            </a:endParaRPr>
          </a:p>
          <a:p>
            <a:pPr marL="31951" algn="just">
              <a:spcBef>
                <a:spcPts val="13"/>
              </a:spcBef>
            </a:pPr>
            <a:r>
              <a:rPr lang="en-US" altLang="zh-CN" sz="3200" spc="-75" dirty="0">
                <a:solidFill>
                  <a:srgbClr val="333333"/>
                </a:solidFill>
                <a:latin typeface="宋体"/>
                <a:cs typeface="宋体"/>
              </a:rPr>
              <a:t>Studio</a:t>
            </a:r>
            <a:r>
              <a:rPr lang="zh-CN" altLang="en-US" sz="3200" spc="-767" dirty="0">
                <a:solidFill>
                  <a:srgbClr val="333333"/>
                </a:solidFill>
                <a:latin typeface="宋体"/>
                <a:cs typeface="宋体"/>
              </a:rPr>
              <a:t> </a:t>
            </a:r>
            <a:r>
              <a:rPr lang="zh-CN" altLang="en-US" sz="3200" dirty="0">
                <a:solidFill>
                  <a:srgbClr val="333333"/>
                </a:solidFill>
                <a:latin typeface="宋体"/>
                <a:cs typeface="宋体"/>
              </a:rPr>
              <a:t>下支持各种插件，如</a:t>
            </a:r>
            <a:r>
              <a:rPr lang="zh-CN" altLang="en-US" sz="3200" spc="-805" dirty="0">
                <a:solidFill>
                  <a:srgbClr val="333333"/>
                </a:solidFill>
                <a:latin typeface="宋体"/>
                <a:cs typeface="宋体"/>
              </a:rPr>
              <a:t> </a:t>
            </a:r>
            <a:r>
              <a:rPr lang="en-US" altLang="zh-CN" sz="3200" spc="-201" dirty="0" err="1">
                <a:solidFill>
                  <a:srgbClr val="333333"/>
                </a:solidFill>
                <a:latin typeface="宋体"/>
                <a:cs typeface="宋体"/>
              </a:rPr>
              <a:t>Git</a:t>
            </a:r>
            <a:r>
              <a:rPr lang="zh-CN" altLang="en-US" sz="3200" dirty="0">
                <a:solidFill>
                  <a:srgbClr val="333333"/>
                </a:solidFill>
                <a:latin typeface="宋体"/>
                <a:cs typeface="宋体"/>
              </a:rPr>
              <a:t>、</a:t>
            </a:r>
            <a:r>
              <a:rPr lang="en-US" altLang="zh-CN" sz="3200" spc="252" dirty="0">
                <a:solidFill>
                  <a:srgbClr val="333333"/>
                </a:solidFill>
                <a:latin typeface="宋体"/>
                <a:cs typeface="宋体"/>
              </a:rPr>
              <a:t>Markdown</a:t>
            </a:r>
            <a:r>
              <a:rPr lang="zh-CN" altLang="en-US" sz="3200" dirty="0">
                <a:solidFill>
                  <a:srgbClr val="333333"/>
                </a:solidFill>
                <a:latin typeface="宋体"/>
                <a:cs typeface="宋体"/>
              </a:rPr>
              <a:t>、</a:t>
            </a:r>
            <a:r>
              <a:rPr lang="en-US" altLang="zh-CN" sz="3200" spc="-13" dirty="0" err="1">
                <a:solidFill>
                  <a:srgbClr val="333333"/>
                </a:solidFill>
                <a:latin typeface="宋体"/>
                <a:cs typeface="宋体"/>
              </a:rPr>
              <a:t>Gradle</a:t>
            </a:r>
            <a:r>
              <a:rPr lang="zh-CN" altLang="en-US" sz="3200" spc="-830" dirty="0">
                <a:solidFill>
                  <a:srgbClr val="333333"/>
                </a:solidFill>
                <a:latin typeface="宋体"/>
                <a:cs typeface="宋体"/>
              </a:rPr>
              <a:t> </a:t>
            </a:r>
            <a:r>
              <a:rPr lang="zh-CN" altLang="en-US" sz="3200" dirty="0">
                <a:solidFill>
                  <a:srgbClr val="333333"/>
                </a:solidFill>
                <a:latin typeface="宋体"/>
                <a:cs typeface="宋体"/>
              </a:rPr>
              <a:t>等等，你想要什么插件，直接搜索下载。</a:t>
            </a:r>
            <a:endParaRPr lang="zh-CN" altLang="en-US" sz="3200" dirty="0">
              <a:latin typeface="宋体"/>
              <a:cs typeface="宋体"/>
            </a:endParaRPr>
          </a:p>
          <a:p>
            <a:pPr>
              <a:spcBef>
                <a:spcPts val="101"/>
              </a:spcBef>
            </a:pPr>
            <a:endParaRPr lang="zh-CN" altLang="en-US" sz="3200" dirty="0">
              <a:latin typeface="Times New Roman"/>
              <a:cs typeface="Times New Roman"/>
            </a:endParaRPr>
          </a:p>
          <a:p>
            <a:pPr marL="188509" indent="-156558" algn="just">
              <a:buSzPct val="90476"/>
              <a:buFont typeface="Symbol"/>
              <a:buChar char=""/>
              <a:tabLst>
                <a:tab pos="188509" algn="l"/>
              </a:tabLst>
            </a:pPr>
            <a:r>
              <a:rPr lang="en-US" altLang="zh-CN" sz="3200" spc="126" dirty="0">
                <a:solidFill>
                  <a:srgbClr val="333333"/>
                </a:solidFill>
                <a:latin typeface="宋体"/>
                <a:cs typeface="宋体"/>
              </a:rPr>
              <a:t>9</a:t>
            </a:r>
            <a:r>
              <a:rPr lang="zh-CN" altLang="en-US" sz="3200" dirty="0">
                <a:solidFill>
                  <a:srgbClr val="333333"/>
                </a:solidFill>
                <a:latin typeface="宋体"/>
                <a:cs typeface="宋体"/>
              </a:rPr>
              <a:t>、完美整合版本控制系统</a:t>
            </a:r>
            <a:endParaRPr lang="zh-CN" altLang="en-US" sz="3200" dirty="0">
              <a:latin typeface="宋体"/>
              <a:cs typeface="宋体"/>
            </a:endParaRPr>
          </a:p>
          <a:p>
            <a:pPr>
              <a:spcBef>
                <a:spcPts val="113"/>
              </a:spcBef>
            </a:pPr>
            <a:endParaRPr lang="zh-CN" altLang="en-US" sz="3200" dirty="0">
              <a:latin typeface="Times New Roman"/>
              <a:cs typeface="Times New Roman"/>
            </a:endParaRPr>
          </a:p>
          <a:p>
            <a:pPr marL="31951" algn="just"/>
            <a:r>
              <a:rPr lang="zh-CN" altLang="en-US" sz="3200" dirty="0">
                <a:solidFill>
                  <a:srgbClr val="333333"/>
                </a:solidFill>
                <a:latin typeface="宋体"/>
                <a:cs typeface="宋体"/>
              </a:rPr>
              <a:t>安装的时候就自带了如</a:t>
            </a:r>
            <a:r>
              <a:rPr lang="zh-CN" altLang="en-US" sz="3200" spc="-805" dirty="0">
                <a:solidFill>
                  <a:srgbClr val="333333"/>
                </a:solidFill>
                <a:latin typeface="宋体"/>
                <a:cs typeface="宋体"/>
              </a:rPr>
              <a:t> </a:t>
            </a:r>
            <a:r>
              <a:rPr lang="en-US" altLang="zh-CN" sz="3200" spc="-50" dirty="0">
                <a:solidFill>
                  <a:srgbClr val="333333"/>
                </a:solidFill>
                <a:latin typeface="宋体"/>
                <a:cs typeface="宋体"/>
              </a:rPr>
              <a:t>GitHub,</a:t>
            </a:r>
            <a:r>
              <a:rPr lang="zh-CN" altLang="en-US" sz="3200" spc="-639" dirty="0">
                <a:solidFill>
                  <a:srgbClr val="333333"/>
                </a:solidFill>
                <a:latin typeface="宋体"/>
                <a:cs typeface="宋体"/>
              </a:rPr>
              <a:t> </a:t>
            </a:r>
            <a:r>
              <a:rPr lang="en-US" altLang="zh-CN" sz="3200" spc="-314" dirty="0" err="1">
                <a:solidFill>
                  <a:srgbClr val="333333"/>
                </a:solidFill>
                <a:latin typeface="宋体"/>
                <a:cs typeface="宋体"/>
              </a:rPr>
              <a:t>Git</a:t>
            </a:r>
            <a:r>
              <a:rPr lang="en-US" altLang="zh-CN" sz="3200" spc="-314" dirty="0">
                <a:solidFill>
                  <a:srgbClr val="333333"/>
                </a:solidFill>
                <a:latin typeface="宋体"/>
                <a:cs typeface="宋体"/>
              </a:rPr>
              <a:t>,</a:t>
            </a:r>
            <a:r>
              <a:rPr lang="zh-CN" altLang="en-US" sz="3200" spc="-639" dirty="0">
                <a:solidFill>
                  <a:srgbClr val="333333"/>
                </a:solidFill>
                <a:latin typeface="宋体"/>
                <a:cs typeface="宋体"/>
              </a:rPr>
              <a:t> </a:t>
            </a:r>
            <a:r>
              <a:rPr lang="en-US" altLang="zh-CN" sz="3200" spc="252" dirty="0">
                <a:solidFill>
                  <a:srgbClr val="333333"/>
                </a:solidFill>
                <a:latin typeface="宋体"/>
                <a:cs typeface="宋体"/>
              </a:rPr>
              <a:t>SVN</a:t>
            </a:r>
            <a:r>
              <a:rPr lang="zh-CN" altLang="en-US" sz="3200" spc="-805" dirty="0">
                <a:solidFill>
                  <a:srgbClr val="333333"/>
                </a:solidFill>
                <a:latin typeface="宋体"/>
                <a:cs typeface="宋体"/>
              </a:rPr>
              <a:t> </a:t>
            </a:r>
            <a:r>
              <a:rPr lang="zh-CN" altLang="en-US" sz="3200" dirty="0">
                <a:solidFill>
                  <a:srgbClr val="333333"/>
                </a:solidFill>
                <a:latin typeface="宋体"/>
                <a:cs typeface="宋体"/>
              </a:rPr>
              <a:t>等流行的版本控制系统，可以直接</a:t>
            </a:r>
            <a:r>
              <a:rPr lang="zh-CN" altLang="en-US" sz="3200" spc="-805" dirty="0">
                <a:solidFill>
                  <a:srgbClr val="333333"/>
                </a:solidFill>
                <a:latin typeface="宋体"/>
                <a:cs typeface="宋体"/>
              </a:rPr>
              <a:t> </a:t>
            </a:r>
            <a:r>
              <a:rPr lang="en-US" altLang="zh-CN" sz="3200" dirty="0">
                <a:solidFill>
                  <a:srgbClr val="333333"/>
                </a:solidFill>
                <a:latin typeface="宋体"/>
                <a:cs typeface="宋体"/>
              </a:rPr>
              <a:t>check</a:t>
            </a:r>
            <a:r>
              <a:rPr lang="zh-CN" altLang="en-US" sz="3200" spc="-667" dirty="0">
                <a:solidFill>
                  <a:srgbClr val="333333"/>
                </a:solidFill>
                <a:latin typeface="宋体"/>
                <a:cs typeface="宋体"/>
              </a:rPr>
              <a:t> </a:t>
            </a:r>
            <a:r>
              <a:rPr lang="en-US" altLang="zh-CN" sz="3200" spc="-13" dirty="0">
                <a:solidFill>
                  <a:srgbClr val="333333"/>
                </a:solidFill>
                <a:latin typeface="宋体"/>
                <a:cs typeface="宋体"/>
              </a:rPr>
              <a:t>out</a:t>
            </a:r>
            <a:r>
              <a:rPr lang="zh-CN" altLang="en-US" sz="3200" spc="-780" dirty="0">
                <a:solidFill>
                  <a:srgbClr val="333333"/>
                </a:solidFill>
                <a:latin typeface="宋体"/>
                <a:cs typeface="宋体"/>
              </a:rPr>
              <a:t> </a:t>
            </a:r>
            <a:r>
              <a:rPr lang="zh-CN" altLang="en-US" sz="3200" dirty="0">
                <a:solidFill>
                  <a:srgbClr val="333333"/>
                </a:solidFill>
                <a:latin typeface="宋体"/>
                <a:cs typeface="宋体"/>
              </a:rPr>
              <a:t>你的项目。</a:t>
            </a:r>
            <a:endParaRPr lang="zh-CN" altLang="en-US" sz="3200" dirty="0">
              <a:latin typeface="宋体"/>
              <a:cs typeface="宋体"/>
            </a:endParaRPr>
          </a:p>
          <a:p>
            <a:pPr>
              <a:lnSpc>
                <a:spcPct val="100000"/>
              </a:lnSpc>
            </a:pPr>
            <a:endParaRPr lang="zh-CN" altLang="en-US" sz="3200" dirty="0">
              <a:latin typeface="Times New Roman"/>
              <a:cs typeface="Times New Roman"/>
            </a:endParaRPr>
          </a:p>
          <a:p>
            <a:pPr>
              <a:spcBef>
                <a:spcPts val="138"/>
              </a:spcBef>
            </a:pPr>
            <a:endParaRPr lang="zh-CN" altLang="en-US" sz="3200" dirty="0">
              <a:latin typeface="Times New Roman"/>
              <a:cs typeface="Times New Roman"/>
            </a:endParaRPr>
          </a:p>
        </p:txBody>
      </p:sp>
    </p:spTree>
    <p:extLst>
      <p:ext uri="{BB962C8B-B14F-4D97-AF65-F5344CB8AC3E}">
        <p14:creationId xmlns:p14="http://schemas.microsoft.com/office/powerpoint/2010/main" val="618108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4"/>
          <p:cNvSpPr txBox="1"/>
          <p:nvPr/>
        </p:nvSpPr>
        <p:spPr>
          <a:xfrm>
            <a:off x="1580356" y="774700"/>
            <a:ext cx="15621000"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这次我们再运行，选择模拟器启动看下最终效果（模拟器的启动很慢，大家耐心等待）</a:t>
            </a:r>
            <a:endParaRPr sz="3200" dirty="0">
              <a:latin typeface="宋体"/>
              <a:cs typeface="宋体"/>
            </a:endParaRPr>
          </a:p>
        </p:txBody>
      </p:sp>
      <p:sp>
        <p:nvSpPr>
          <p:cNvPr id="3" name="object 5"/>
          <p:cNvSpPr/>
          <p:nvPr/>
        </p:nvSpPr>
        <p:spPr>
          <a:xfrm>
            <a:off x="1580356" y="1612900"/>
            <a:ext cx="15359490" cy="8610600"/>
          </a:xfrm>
          <a:prstGeom prst="rect">
            <a:avLst/>
          </a:prstGeom>
          <a:blipFill>
            <a:blip r:embed="rId2" cstate="print"/>
            <a:stretch>
              <a:fillRect/>
            </a:stretch>
          </a:blipFill>
        </p:spPr>
        <p:txBody>
          <a:bodyPr wrap="square" lIns="0" tIns="0" rIns="0" bIns="0" rtlCol="0"/>
          <a:lstStyle/>
          <a:p>
            <a:endParaRPr sz="4526"/>
          </a:p>
        </p:txBody>
      </p:sp>
    </p:spTree>
    <p:extLst>
      <p:ext uri="{BB962C8B-B14F-4D97-AF65-F5344CB8AC3E}">
        <p14:creationId xmlns:p14="http://schemas.microsoft.com/office/powerpoint/2010/main" val="1277827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71356" y="196362"/>
            <a:ext cx="6019800" cy="10179538"/>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70956" y="1612900"/>
            <a:ext cx="13284854" cy="1682137"/>
          </a:xfrm>
          <a:prstGeom prst="rect">
            <a:avLst/>
          </a:prstGeom>
        </p:spPr>
        <p:txBody>
          <a:bodyPr vert="horz" wrap="square" lIns="0" tIns="31950" rIns="0" bIns="0" rtlCol="0">
            <a:spAutoFit/>
          </a:bodyPr>
          <a:lstStyle/>
          <a:p>
            <a:pPr marL="31951" marR="12780" algn="ctr">
              <a:lnSpc>
                <a:spcPct val="108800"/>
              </a:lnSpc>
              <a:spcBef>
                <a:spcPts val="252"/>
              </a:spcBef>
            </a:pPr>
            <a:r>
              <a:rPr sz="4528" b="1" spc="-189" dirty="0">
                <a:solidFill>
                  <a:srgbClr val="333333"/>
                </a:solidFill>
                <a:latin typeface="微软雅黑"/>
                <a:cs typeface="微软雅黑"/>
              </a:rPr>
              <a:t>Android Studio </a:t>
            </a:r>
            <a:r>
              <a:rPr sz="4528" b="1" spc="-189" dirty="0" err="1">
                <a:solidFill>
                  <a:srgbClr val="333333"/>
                </a:solidFill>
                <a:latin typeface="微软雅黑"/>
                <a:cs typeface="微软雅黑"/>
              </a:rPr>
              <a:t>教程三</a:t>
            </a:r>
            <a:r>
              <a:rPr sz="4528" b="1" spc="-189" dirty="0">
                <a:solidFill>
                  <a:srgbClr val="333333"/>
                </a:solidFill>
                <a:latin typeface="微软雅黑"/>
                <a:cs typeface="微软雅黑"/>
              </a:rPr>
              <a:t>--快捷键</a:t>
            </a:r>
          </a:p>
          <a:p>
            <a:pPr algn="ctr">
              <a:lnSpc>
                <a:spcPct val="100000"/>
              </a:lnSpc>
            </a:pPr>
            <a:endParaRPr sz="5786" dirty="0">
              <a:latin typeface="Times New Roman"/>
              <a:cs typeface="Times New Roman"/>
            </a:endParaRPr>
          </a:p>
        </p:txBody>
      </p:sp>
      <p:sp>
        <p:nvSpPr>
          <p:cNvPr id="6" name="object 3"/>
          <p:cNvSpPr txBox="1"/>
          <p:nvPr/>
        </p:nvSpPr>
        <p:spPr>
          <a:xfrm>
            <a:off x="1782813" y="2436043"/>
            <a:ext cx="1837131" cy="729056"/>
          </a:xfrm>
          <a:prstGeom prst="rect">
            <a:avLst/>
          </a:prstGeom>
        </p:spPr>
        <p:txBody>
          <a:bodyPr vert="horz" wrap="square" lIns="0" tIns="31950" rIns="0" bIns="0" rtlCol="0">
            <a:spAutoFit/>
          </a:bodyPr>
          <a:lstStyle/>
          <a:p>
            <a:pPr marL="31951">
              <a:spcBef>
                <a:spcPts val="252"/>
              </a:spcBef>
            </a:pPr>
            <a:r>
              <a:rPr sz="4528" b="1" spc="164" dirty="0">
                <a:solidFill>
                  <a:srgbClr val="333333"/>
                </a:solidFill>
                <a:latin typeface="微软雅黑"/>
                <a:cs typeface="微软雅黑"/>
              </a:rPr>
              <a:t>快</a:t>
            </a:r>
            <a:r>
              <a:rPr sz="4528" b="1" spc="189" dirty="0">
                <a:solidFill>
                  <a:srgbClr val="333333"/>
                </a:solidFill>
                <a:latin typeface="微软雅黑"/>
                <a:cs typeface="微软雅黑"/>
              </a:rPr>
              <a:t>捷</a:t>
            </a:r>
            <a:r>
              <a:rPr sz="4528" b="1" dirty="0">
                <a:solidFill>
                  <a:srgbClr val="333333"/>
                </a:solidFill>
                <a:latin typeface="微软雅黑"/>
                <a:cs typeface="微软雅黑"/>
              </a:rPr>
              <a:t>键</a:t>
            </a:r>
            <a:endParaRPr sz="4528" dirty="0">
              <a:latin typeface="微软雅黑"/>
              <a:cs typeface="微软雅黑"/>
            </a:endParaRPr>
          </a:p>
        </p:txBody>
      </p:sp>
      <p:sp>
        <p:nvSpPr>
          <p:cNvPr id="7" name="object 4"/>
          <p:cNvSpPr txBox="1"/>
          <p:nvPr/>
        </p:nvSpPr>
        <p:spPr>
          <a:xfrm>
            <a:off x="1782813" y="4151768"/>
            <a:ext cx="15275345" cy="4255534"/>
          </a:xfrm>
          <a:prstGeom prst="rect">
            <a:avLst/>
          </a:prstGeom>
        </p:spPr>
        <p:txBody>
          <a:bodyPr vert="horz" wrap="square" lIns="0" tIns="31950" rIns="0" bIns="0" rtlCol="0">
            <a:spAutoFit/>
          </a:bodyPr>
          <a:lstStyle/>
          <a:p>
            <a:pPr marL="31951" marR="113425">
              <a:lnSpc>
                <a:spcPct val="131000"/>
              </a:lnSpc>
              <a:spcBef>
                <a:spcPts val="252"/>
              </a:spcBef>
            </a:pPr>
            <a:r>
              <a:rPr sz="3200" dirty="0">
                <a:solidFill>
                  <a:srgbClr val="333333"/>
                </a:solidFill>
                <a:latin typeface="宋体"/>
                <a:cs typeface="宋体"/>
              </a:rPr>
              <a:t>对于很多</a:t>
            </a:r>
            <a:r>
              <a:rPr sz="3200" spc="-818" dirty="0">
                <a:solidFill>
                  <a:srgbClr val="333333"/>
                </a:solidFill>
                <a:latin typeface="宋体"/>
                <a:cs typeface="宋体"/>
              </a:rPr>
              <a:t> </a:t>
            </a:r>
            <a:r>
              <a:rPr sz="3200" spc="-176" dirty="0">
                <a:solidFill>
                  <a:srgbClr val="333333"/>
                </a:solidFill>
                <a:latin typeface="宋体"/>
                <a:cs typeface="宋体"/>
              </a:rPr>
              <a:t>Eclipse</a:t>
            </a:r>
            <a:r>
              <a:rPr sz="3200" spc="-805" dirty="0">
                <a:solidFill>
                  <a:srgbClr val="333333"/>
                </a:solidFill>
                <a:latin typeface="宋体"/>
                <a:cs typeface="宋体"/>
              </a:rPr>
              <a:t> </a:t>
            </a:r>
            <a:r>
              <a:rPr sz="3200" dirty="0">
                <a:solidFill>
                  <a:srgbClr val="333333"/>
                </a:solidFill>
                <a:latin typeface="宋体"/>
                <a:cs typeface="宋体"/>
              </a:rPr>
              <a:t>转过来的同学，不适应的最主要就是快捷键部分了</a:t>
            </a:r>
            <a:r>
              <a:rPr sz="3200" spc="-63" dirty="0">
                <a:solidFill>
                  <a:srgbClr val="333333"/>
                </a:solidFill>
                <a:latin typeface="宋体"/>
                <a:cs typeface="宋体"/>
              </a:rPr>
              <a:t>，Studio</a:t>
            </a:r>
            <a:r>
              <a:rPr sz="3200" spc="-818" dirty="0">
                <a:solidFill>
                  <a:srgbClr val="333333"/>
                </a:solidFill>
                <a:latin typeface="宋体"/>
                <a:cs typeface="宋体"/>
              </a:rPr>
              <a:t> </a:t>
            </a:r>
            <a:r>
              <a:rPr sz="3200" dirty="0">
                <a:solidFill>
                  <a:srgbClr val="333333"/>
                </a:solidFill>
                <a:latin typeface="宋体"/>
                <a:cs typeface="宋体"/>
              </a:rPr>
              <a:t>默认的快捷键和</a:t>
            </a:r>
            <a:r>
              <a:rPr sz="3200" spc="-818" dirty="0">
                <a:solidFill>
                  <a:srgbClr val="333333"/>
                </a:solidFill>
                <a:latin typeface="宋体"/>
                <a:cs typeface="宋体"/>
              </a:rPr>
              <a:t> </a:t>
            </a:r>
            <a:r>
              <a:rPr sz="3200" spc="-176" dirty="0">
                <a:solidFill>
                  <a:srgbClr val="333333"/>
                </a:solidFill>
                <a:latin typeface="宋体"/>
                <a:cs typeface="宋体"/>
              </a:rPr>
              <a:t>Eclipse</a:t>
            </a:r>
            <a:r>
              <a:rPr sz="3200" spc="-805" dirty="0">
                <a:solidFill>
                  <a:srgbClr val="333333"/>
                </a:solidFill>
                <a:latin typeface="宋体"/>
                <a:cs typeface="宋体"/>
              </a:rPr>
              <a:t> </a:t>
            </a:r>
            <a:r>
              <a:rPr sz="3200" dirty="0" err="1">
                <a:solidFill>
                  <a:srgbClr val="333333"/>
                </a:solidFill>
                <a:latin typeface="宋体"/>
                <a:cs typeface="宋体"/>
              </a:rPr>
              <a:t>差别很大，但是</a:t>
            </a:r>
            <a:r>
              <a:rPr sz="3200" spc="-818" dirty="0">
                <a:solidFill>
                  <a:srgbClr val="333333"/>
                </a:solidFill>
                <a:latin typeface="宋体"/>
                <a:cs typeface="宋体"/>
              </a:rPr>
              <a:t> </a:t>
            </a:r>
            <a:r>
              <a:rPr sz="3200" spc="-75" dirty="0">
                <a:solidFill>
                  <a:srgbClr val="333333"/>
                </a:solidFill>
                <a:latin typeface="宋体"/>
                <a:cs typeface="宋体"/>
              </a:rPr>
              <a:t>Studio</a:t>
            </a:r>
            <a:r>
              <a:rPr sz="3200" spc="-780" dirty="0">
                <a:solidFill>
                  <a:srgbClr val="333333"/>
                </a:solidFill>
                <a:latin typeface="宋体"/>
                <a:cs typeface="宋体"/>
              </a:rPr>
              <a:t> </a:t>
            </a:r>
            <a:r>
              <a:rPr sz="3200" dirty="0">
                <a:solidFill>
                  <a:srgbClr val="333333"/>
                </a:solidFill>
                <a:latin typeface="宋体"/>
                <a:cs typeface="宋体"/>
              </a:rPr>
              <a:t>强大的地方在于通过设置你可以一直沿用</a:t>
            </a:r>
            <a:r>
              <a:rPr sz="3200" spc="-818" dirty="0">
                <a:solidFill>
                  <a:srgbClr val="333333"/>
                </a:solidFill>
                <a:latin typeface="宋体"/>
                <a:cs typeface="宋体"/>
              </a:rPr>
              <a:t> </a:t>
            </a:r>
            <a:r>
              <a:rPr sz="3200" spc="-164" dirty="0">
                <a:solidFill>
                  <a:srgbClr val="333333"/>
                </a:solidFill>
                <a:latin typeface="宋体"/>
                <a:cs typeface="宋体"/>
              </a:rPr>
              <a:t>Eclipse</a:t>
            </a:r>
            <a:r>
              <a:rPr sz="3200" spc="-843" dirty="0">
                <a:solidFill>
                  <a:srgbClr val="333333"/>
                </a:solidFill>
                <a:latin typeface="宋体"/>
                <a:cs typeface="宋体"/>
              </a:rPr>
              <a:t> </a:t>
            </a:r>
            <a:r>
              <a:rPr sz="3200" dirty="0">
                <a:solidFill>
                  <a:srgbClr val="333333"/>
                </a:solidFill>
                <a:latin typeface="宋体"/>
                <a:cs typeface="宋体"/>
              </a:rPr>
              <a:t>风格的快捷键，这样对于那些 </a:t>
            </a:r>
            <a:r>
              <a:rPr sz="3200" spc="-176" dirty="0">
                <a:solidFill>
                  <a:srgbClr val="333333"/>
                </a:solidFill>
                <a:latin typeface="宋体"/>
                <a:cs typeface="宋体"/>
              </a:rPr>
              <a:t>Eclipse</a:t>
            </a:r>
            <a:r>
              <a:rPr sz="3200" spc="-792" dirty="0">
                <a:solidFill>
                  <a:srgbClr val="333333"/>
                </a:solidFill>
                <a:latin typeface="宋体"/>
                <a:cs typeface="宋体"/>
              </a:rPr>
              <a:t> </a:t>
            </a:r>
            <a:r>
              <a:rPr sz="3200" dirty="0">
                <a:solidFill>
                  <a:srgbClr val="333333"/>
                </a:solidFill>
                <a:latin typeface="宋体"/>
                <a:cs typeface="宋体"/>
              </a:rPr>
              <a:t>过渡来的同学省了很多学习成本。</a:t>
            </a:r>
            <a:endParaRPr sz="3200" dirty="0">
              <a:latin typeface="宋体"/>
              <a:cs typeface="宋体"/>
            </a:endParaRPr>
          </a:p>
          <a:p>
            <a:pPr>
              <a:lnSpc>
                <a:spcPct val="100000"/>
              </a:lnSpc>
            </a:pPr>
            <a:endParaRPr sz="3200" dirty="0">
              <a:latin typeface="Times New Roman"/>
              <a:cs typeface="Times New Roman"/>
            </a:endParaRPr>
          </a:p>
          <a:p>
            <a:pPr>
              <a:spcBef>
                <a:spcPts val="126"/>
              </a:spcBef>
            </a:pPr>
            <a:endParaRPr sz="3200" dirty="0">
              <a:latin typeface="Times New Roman"/>
              <a:cs typeface="Times New Roman"/>
            </a:endParaRPr>
          </a:p>
          <a:p>
            <a:pPr marL="31951" marR="12780">
              <a:lnSpc>
                <a:spcPct val="131000"/>
              </a:lnSpc>
              <a:spcBef>
                <a:spcPts val="13"/>
              </a:spcBef>
            </a:pPr>
            <a:r>
              <a:rPr sz="3200" b="1" spc="-50" dirty="0">
                <a:solidFill>
                  <a:srgbClr val="333333"/>
                </a:solidFill>
                <a:latin typeface="微软雅黑"/>
                <a:cs typeface="微软雅黑"/>
              </a:rPr>
              <a:t>Preferences</a:t>
            </a:r>
            <a:r>
              <a:rPr sz="3200" b="1" spc="63" dirty="0">
                <a:solidFill>
                  <a:srgbClr val="333333"/>
                </a:solidFill>
                <a:latin typeface="微软雅黑"/>
                <a:cs typeface="微软雅黑"/>
              </a:rPr>
              <a:t> </a:t>
            </a:r>
            <a:r>
              <a:rPr sz="3200" spc="-189" dirty="0">
                <a:solidFill>
                  <a:srgbClr val="333333"/>
                </a:solidFill>
                <a:latin typeface="宋体"/>
                <a:cs typeface="宋体"/>
              </a:rPr>
              <a:t>-&gt;</a:t>
            </a:r>
            <a:r>
              <a:rPr sz="3200" spc="-616" dirty="0">
                <a:solidFill>
                  <a:srgbClr val="333333"/>
                </a:solidFill>
                <a:latin typeface="宋体"/>
                <a:cs typeface="宋体"/>
              </a:rPr>
              <a:t> </a:t>
            </a:r>
            <a:r>
              <a:rPr sz="3200" b="1" spc="-138" dirty="0">
                <a:solidFill>
                  <a:srgbClr val="333333"/>
                </a:solidFill>
                <a:latin typeface="微软雅黑"/>
                <a:cs typeface="微软雅黑"/>
              </a:rPr>
              <a:t>Keymap</a:t>
            </a:r>
            <a:r>
              <a:rPr sz="3200" b="1" spc="63" dirty="0">
                <a:solidFill>
                  <a:srgbClr val="333333"/>
                </a:solidFill>
                <a:latin typeface="微软雅黑"/>
                <a:cs typeface="微软雅黑"/>
              </a:rPr>
              <a:t> </a:t>
            </a:r>
            <a:r>
              <a:rPr sz="3200" dirty="0">
                <a:solidFill>
                  <a:srgbClr val="333333"/>
                </a:solidFill>
                <a:latin typeface="宋体"/>
                <a:cs typeface="宋体"/>
              </a:rPr>
              <a:t>然后就可以选择你想要的快捷键，这里不止可以选择</a:t>
            </a:r>
            <a:r>
              <a:rPr sz="3200" spc="-792" dirty="0">
                <a:solidFill>
                  <a:srgbClr val="333333"/>
                </a:solidFill>
                <a:latin typeface="宋体"/>
                <a:cs typeface="宋体"/>
              </a:rPr>
              <a:t> </a:t>
            </a:r>
            <a:r>
              <a:rPr sz="3200" spc="-151" dirty="0">
                <a:solidFill>
                  <a:srgbClr val="333333"/>
                </a:solidFill>
                <a:latin typeface="宋体"/>
                <a:cs typeface="宋体"/>
              </a:rPr>
              <a:t>Eclipse，</a:t>
            </a:r>
            <a:r>
              <a:rPr sz="3200" dirty="0">
                <a:solidFill>
                  <a:srgbClr val="333333"/>
                </a:solidFill>
                <a:latin typeface="宋体"/>
                <a:cs typeface="宋体"/>
              </a:rPr>
              <a:t>还可以选择</a:t>
            </a:r>
            <a:r>
              <a:rPr sz="3200" spc="-616" dirty="0">
                <a:solidFill>
                  <a:srgbClr val="333333"/>
                </a:solidFill>
                <a:latin typeface="宋体"/>
                <a:cs typeface="宋体"/>
              </a:rPr>
              <a:t> </a:t>
            </a:r>
            <a:r>
              <a:rPr sz="3200" b="1" spc="-138" dirty="0">
                <a:solidFill>
                  <a:srgbClr val="333333"/>
                </a:solidFill>
                <a:latin typeface="微软雅黑"/>
                <a:cs typeface="微软雅黑"/>
              </a:rPr>
              <a:t>Em  </a:t>
            </a:r>
            <a:r>
              <a:rPr sz="3200" b="1" spc="-25" dirty="0">
                <a:solidFill>
                  <a:srgbClr val="333333"/>
                </a:solidFill>
                <a:latin typeface="微软雅黑"/>
                <a:cs typeface="微软雅黑"/>
              </a:rPr>
              <a:t>acs</a:t>
            </a:r>
            <a:r>
              <a:rPr sz="3200" dirty="0">
                <a:solidFill>
                  <a:srgbClr val="333333"/>
                </a:solidFill>
                <a:latin typeface="宋体"/>
                <a:cs typeface="宋体"/>
              </a:rPr>
              <a:t>、</a:t>
            </a:r>
            <a:r>
              <a:rPr sz="3200" b="1" spc="-164" dirty="0">
                <a:solidFill>
                  <a:srgbClr val="333333"/>
                </a:solidFill>
                <a:latin typeface="微软雅黑"/>
                <a:cs typeface="微软雅黑"/>
              </a:rPr>
              <a:t>Net</a:t>
            </a:r>
            <a:r>
              <a:rPr sz="3200" b="1" spc="126" dirty="0">
                <a:solidFill>
                  <a:srgbClr val="333333"/>
                </a:solidFill>
                <a:latin typeface="微软雅黑"/>
                <a:cs typeface="微软雅黑"/>
              </a:rPr>
              <a:t> </a:t>
            </a:r>
            <a:r>
              <a:rPr sz="3200" b="1" spc="-75" dirty="0">
                <a:solidFill>
                  <a:srgbClr val="333333"/>
                </a:solidFill>
                <a:latin typeface="微软雅黑"/>
                <a:cs typeface="微软雅黑"/>
              </a:rPr>
              <a:t>Beans</a:t>
            </a:r>
            <a:r>
              <a:rPr sz="3200" b="1" spc="38" dirty="0">
                <a:solidFill>
                  <a:srgbClr val="333333"/>
                </a:solidFill>
                <a:latin typeface="微软雅黑"/>
                <a:cs typeface="微软雅黑"/>
              </a:rPr>
              <a:t> </a:t>
            </a:r>
            <a:r>
              <a:rPr sz="3200" dirty="0">
                <a:solidFill>
                  <a:srgbClr val="333333"/>
                </a:solidFill>
                <a:latin typeface="宋体"/>
                <a:cs typeface="宋体"/>
              </a:rPr>
              <a:t>等编辑器的快捷键</a:t>
            </a:r>
            <a:endParaRPr sz="3200" dirty="0">
              <a:latin typeface="宋体"/>
              <a:cs typeface="宋体"/>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656556" y="927100"/>
            <a:ext cx="15773400" cy="9220200"/>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64042" y="-8236273"/>
            <a:ext cx="9296446" cy="2162845"/>
          </a:xfrm>
          <a:prstGeom prst="rect">
            <a:avLst/>
          </a:prstGeom>
        </p:spPr>
        <p:txBody>
          <a:bodyPr vert="horz" wrap="square" lIns="0" tIns="31950" rIns="0" bIns="0" rtlCol="0">
            <a:spAutoFit/>
          </a:bodyPr>
          <a:lstStyle/>
          <a:p>
            <a:pPr marL="31951" marR="12780">
              <a:lnSpc>
                <a:spcPct val="131000"/>
              </a:lnSpc>
              <a:spcBef>
                <a:spcPts val="252"/>
              </a:spcBef>
            </a:pPr>
            <a:r>
              <a:rPr sz="2642" dirty="0">
                <a:solidFill>
                  <a:srgbClr val="333333"/>
                </a:solidFill>
                <a:latin typeface="宋体"/>
                <a:cs typeface="宋体"/>
              </a:rPr>
              <a:t>对于新手们或者对</a:t>
            </a:r>
            <a:r>
              <a:rPr sz="2642" spc="-830" dirty="0">
                <a:solidFill>
                  <a:srgbClr val="333333"/>
                </a:solidFill>
                <a:latin typeface="宋体"/>
                <a:cs typeface="宋体"/>
              </a:rPr>
              <a:t> </a:t>
            </a:r>
            <a:r>
              <a:rPr sz="2642" spc="-176" dirty="0">
                <a:solidFill>
                  <a:srgbClr val="333333"/>
                </a:solidFill>
                <a:latin typeface="宋体"/>
                <a:cs typeface="宋体"/>
              </a:rPr>
              <a:t>Eclipse</a:t>
            </a:r>
            <a:r>
              <a:rPr sz="2642" spc="-818" dirty="0">
                <a:solidFill>
                  <a:srgbClr val="333333"/>
                </a:solidFill>
                <a:latin typeface="宋体"/>
                <a:cs typeface="宋体"/>
              </a:rPr>
              <a:t> </a:t>
            </a:r>
            <a:r>
              <a:rPr sz="2642" dirty="0">
                <a:solidFill>
                  <a:srgbClr val="333333"/>
                </a:solidFill>
                <a:latin typeface="宋体"/>
                <a:cs typeface="宋体"/>
              </a:rPr>
              <a:t>没有好感的同学们，肯定想学习默认的</a:t>
            </a:r>
            <a:r>
              <a:rPr sz="2642" spc="-830" dirty="0">
                <a:solidFill>
                  <a:srgbClr val="333333"/>
                </a:solidFill>
                <a:latin typeface="宋体"/>
                <a:cs typeface="宋体"/>
              </a:rPr>
              <a:t> </a:t>
            </a:r>
            <a:r>
              <a:rPr sz="2642" spc="-75" dirty="0">
                <a:solidFill>
                  <a:srgbClr val="333333"/>
                </a:solidFill>
                <a:latin typeface="宋体"/>
                <a:cs typeface="宋体"/>
              </a:rPr>
              <a:t>Studio</a:t>
            </a:r>
            <a:r>
              <a:rPr sz="2642" spc="-843" dirty="0">
                <a:solidFill>
                  <a:srgbClr val="333333"/>
                </a:solidFill>
                <a:latin typeface="宋体"/>
                <a:cs typeface="宋体"/>
              </a:rPr>
              <a:t> </a:t>
            </a:r>
            <a:r>
              <a:rPr sz="2642" dirty="0">
                <a:solidFill>
                  <a:srgbClr val="333333"/>
                </a:solidFill>
                <a:latin typeface="宋体"/>
                <a:cs typeface="宋体"/>
              </a:rPr>
              <a:t>快捷键，下面整理了下常用的一 些快捷键，更多的快捷键还需要大家自己去习惯适应。（我自己选择的是</a:t>
            </a:r>
            <a:r>
              <a:rPr sz="2642" spc="-805" dirty="0">
                <a:solidFill>
                  <a:srgbClr val="333333"/>
                </a:solidFill>
                <a:latin typeface="宋体"/>
                <a:cs typeface="宋体"/>
              </a:rPr>
              <a:t> </a:t>
            </a:r>
            <a:r>
              <a:rPr sz="2642" spc="314" dirty="0">
                <a:solidFill>
                  <a:srgbClr val="333333"/>
                </a:solidFill>
                <a:latin typeface="宋体"/>
                <a:cs typeface="宋体"/>
              </a:rPr>
              <a:t>Mac</a:t>
            </a:r>
            <a:r>
              <a:rPr sz="2642" spc="-654" dirty="0">
                <a:solidFill>
                  <a:srgbClr val="333333"/>
                </a:solidFill>
                <a:latin typeface="宋体"/>
                <a:cs typeface="宋体"/>
              </a:rPr>
              <a:t> </a:t>
            </a:r>
            <a:r>
              <a:rPr sz="2642" spc="314" dirty="0">
                <a:solidFill>
                  <a:srgbClr val="333333"/>
                </a:solidFill>
                <a:latin typeface="宋体"/>
                <a:cs typeface="宋体"/>
              </a:rPr>
              <a:t>OS</a:t>
            </a:r>
            <a:r>
              <a:rPr sz="2642" spc="-639" dirty="0">
                <a:solidFill>
                  <a:srgbClr val="333333"/>
                </a:solidFill>
                <a:latin typeface="宋体"/>
                <a:cs typeface="宋体"/>
              </a:rPr>
              <a:t> </a:t>
            </a:r>
            <a:r>
              <a:rPr sz="2642" spc="101" dirty="0">
                <a:solidFill>
                  <a:srgbClr val="333333"/>
                </a:solidFill>
                <a:latin typeface="宋体"/>
                <a:cs typeface="宋体"/>
              </a:rPr>
              <a:t>X</a:t>
            </a:r>
            <a:r>
              <a:rPr sz="2642" spc="-639" dirty="0">
                <a:solidFill>
                  <a:srgbClr val="333333"/>
                </a:solidFill>
                <a:latin typeface="宋体"/>
                <a:cs typeface="宋体"/>
              </a:rPr>
              <a:t> </a:t>
            </a:r>
            <a:r>
              <a:rPr sz="2642" spc="-25" dirty="0">
                <a:solidFill>
                  <a:srgbClr val="333333"/>
                </a:solidFill>
                <a:latin typeface="宋体"/>
                <a:cs typeface="宋体"/>
              </a:rPr>
              <a:t>10.5+）</a:t>
            </a:r>
            <a:endParaRPr sz="2642">
              <a:latin typeface="宋体"/>
              <a:cs typeface="宋体"/>
            </a:endParaRPr>
          </a:p>
        </p:txBody>
      </p:sp>
      <p:graphicFrame>
        <p:nvGraphicFramePr>
          <p:cNvPr id="3" name="object 3"/>
          <p:cNvGraphicFramePr>
            <a:graphicFrameLocks noGrp="1"/>
          </p:cNvGraphicFramePr>
          <p:nvPr>
            <p:extLst>
              <p:ext uri="{D42A27DB-BD31-4B8C-83A1-F6EECF244321}">
                <p14:modId xmlns:p14="http://schemas.microsoft.com/office/powerpoint/2010/main" val="677379803"/>
              </p:ext>
            </p:extLst>
          </p:nvPr>
        </p:nvGraphicFramePr>
        <p:xfrm>
          <a:off x="1427957" y="300041"/>
          <a:ext cx="15849599" cy="10075862"/>
        </p:xfrm>
        <a:graphic>
          <a:graphicData uri="http://schemas.openxmlformats.org/drawingml/2006/table">
            <a:tbl>
              <a:tblPr firstRow="1" bandRow="1">
                <a:tableStyleId>{2D5ABB26-0587-4C30-8999-92F81FD0307C}</a:tableStyleId>
              </a:tblPr>
              <a:tblGrid>
                <a:gridCol w="4780438">
                  <a:extLst>
                    <a:ext uri="{9D8B030D-6E8A-4147-A177-3AD203B41FA5}">
                      <a16:colId xmlns:a16="http://schemas.microsoft.com/office/drawing/2014/main" val="20000"/>
                    </a:ext>
                  </a:extLst>
                </a:gridCol>
                <a:gridCol w="5622565">
                  <a:extLst>
                    <a:ext uri="{9D8B030D-6E8A-4147-A177-3AD203B41FA5}">
                      <a16:colId xmlns:a16="http://schemas.microsoft.com/office/drawing/2014/main" val="20001"/>
                    </a:ext>
                  </a:extLst>
                </a:gridCol>
                <a:gridCol w="5446596">
                  <a:extLst>
                    <a:ext uri="{9D8B030D-6E8A-4147-A177-3AD203B41FA5}">
                      <a16:colId xmlns:a16="http://schemas.microsoft.com/office/drawing/2014/main" val="20002"/>
                    </a:ext>
                  </a:extLst>
                </a:gridCol>
              </a:tblGrid>
              <a:tr h="476430">
                <a:tc>
                  <a:txBody>
                    <a:bodyPr/>
                    <a:lstStyle/>
                    <a:p>
                      <a:pPr marL="77470">
                        <a:lnSpc>
                          <a:spcPct val="100000"/>
                        </a:lnSpc>
                        <a:spcBef>
                          <a:spcPts val="290"/>
                        </a:spcBef>
                      </a:pPr>
                      <a:r>
                        <a:rPr sz="2400" b="1" spc="-5" dirty="0">
                          <a:latin typeface="Times New Roman"/>
                          <a:cs typeface="Times New Roman"/>
                        </a:rPr>
                        <a:t>Action</a:t>
                      </a:r>
                      <a:endParaRPr sz="2400">
                        <a:latin typeface="Times New Roman"/>
                        <a:cs typeface="Times New Roman"/>
                      </a:endParaRPr>
                    </a:p>
                  </a:txBody>
                  <a:tcPr marL="0" marR="0" marT="9265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solidFill>
                      <a:srgbClr val="F2F2F2"/>
                    </a:solidFill>
                  </a:tcPr>
                </a:tc>
                <a:tc>
                  <a:txBody>
                    <a:bodyPr/>
                    <a:lstStyle/>
                    <a:p>
                      <a:pPr marL="78105">
                        <a:lnSpc>
                          <a:spcPct val="100000"/>
                        </a:lnSpc>
                        <a:spcBef>
                          <a:spcPts val="290"/>
                        </a:spcBef>
                      </a:pPr>
                      <a:r>
                        <a:rPr sz="2400" b="1" spc="-5" dirty="0">
                          <a:latin typeface="Times New Roman"/>
                          <a:cs typeface="Times New Roman"/>
                        </a:rPr>
                        <a:t>Mac</a:t>
                      </a:r>
                      <a:r>
                        <a:rPr sz="2400" b="1" dirty="0">
                          <a:latin typeface="Times New Roman"/>
                          <a:cs typeface="Times New Roman"/>
                        </a:rPr>
                        <a:t> </a:t>
                      </a:r>
                      <a:r>
                        <a:rPr sz="2400" b="1" spc="-5" dirty="0">
                          <a:latin typeface="Times New Roman"/>
                          <a:cs typeface="Times New Roman"/>
                        </a:rPr>
                        <a:t>OSX</a:t>
                      </a:r>
                      <a:endParaRPr sz="2400" dirty="0">
                        <a:latin typeface="Times New Roman"/>
                        <a:cs typeface="Times New Roman"/>
                      </a:endParaRPr>
                    </a:p>
                  </a:txBody>
                  <a:tcPr marL="0" marR="0" marT="9265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solidFill>
                      <a:srgbClr val="F2F2F2"/>
                    </a:solidFill>
                  </a:tcPr>
                </a:tc>
                <a:tc>
                  <a:txBody>
                    <a:bodyPr/>
                    <a:lstStyle/>
                    <a:p>
                      <a:pPr marL="78105">
                        <a:lnSpc>
                          <a:spcPct val="100000"/>
                        </a:lnSpc>
                        <a:spcBef>
                          <a:spcPts val="290"/>
                        </a:spcBef>
                      </a:pPr>
                      <a:r>
                        <a:rPr sz="2400" b="1" spc="-10" dirty="0">
                          <a:latin typeface="Times New Roman"/>
                          <a:cs typeface="Times New Roman"/>
                        </a:rPr>
                        <a:t>Win/Linux</a:t>
                      </a:r>
                      <a:endParaRPr sz="2400" dirty="0">
                        <a:latin typeface="Times New Roman"/>
                        <a:cs typeface="Times New Roman"/>
                      </a:endParaRPr>
                    </a:p>
                  </a:txBody>
                  <a:tcPr marL="0" marR="0" marT="9265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solidFill>
                      <a:srgbClr val="F2F2F2"/>
                    </a:solidFill>
                  </a:tcPr>
                </a:tc>
                <a:extLst>
                  <a:ext uri="{0D108BD9-81ED-4DB2-BD59-A6C34878D82A}">
                    <a16:rowId xmlns:a16="http://schemas.microsoft.com/office/drawing/2014/main" val="10000"/>
                  </a:ext>
                </a:extLst>
              </a:tr>
              <a:tr h="519598">
                <a:tc>
                  <a:txBody>
                    <a:bodyPr/>
                    <a:lstStyle/>
                    <a:p>
                      <a:pPr marL="77470">
                        <a:lnSpc>
                          <a:spcPct val="100000"/>
                        </a:lnSpc>
                        <a:spcBef>
                          <a:spcPts val="420"/>
                        </a:spcBef>
                      </a:pPr>
                      <a:r>
                        <a:rPr sz="2400" dirty="0">
                          <a:latin typeface="宋体"/>
                          <a:cs typeface="宋体"/>
                        </a:rPr>
                        <a:t>注释代码</a:t>
                      </a:r>
                      <a:r>
                        <a:rPr sz="2400" spc="-5" dirty="0">
                          <a:latin typeface="Times New Roman"/>
                          <a:cs typeface="Times New Roman"/>
                        </a:rPr>
                        <a:t>(//)</a:t>
                      </a:r>
                      <a:endParaRPr sz="2400" dirty="0">
                        <a:latin typeface="Times New Roman"/>
                        <a:cs typeface="Times New Roman"/>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Cmd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t>
                      </a: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Ctrl </a:t>
                      </a:r>
                      <a:r>
                        <a:rPr sz="2400" dirty="0">
                          <a:latin typeface="Times New Roman"/>
                          <a:cs typeface="Times New Roman"/>
                        </a:rPr>
                        <a:t>+ /</a:t>
                      </a: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01"/>
                  </a:ext>
                </a:extLst>
              </a:tr>
              <a:tr h="519598">
                <a:tc>
                  <a:txBody>
                    <a:bodyPr/>
                    <a:lstStyle/>
                    <a:p>
                      <a:pPr marL="77470">
                        <a:lnSpc>
                          <a:spcPct val="100000"/>
                        </a:lnSpc>
                        <a:spcBef>
                          <a:spcPts val="420"/>
                        </a:spcBef>
                      </a:pPr>
                      <a:r>
                        <a:rPr sz="2400" dirty="0">
                          <a:latin typeface="宋体"/>
                          <a:cs typeface="宋体"/>
                        </a:rPr>
                        <a:t>注释代码</a:t>
                      </a:r>
                      <a:r>
                        <a:rPr sz="2400" spc="-5" dirty="0">
                          <a:latin typeface="Times New Roman"/>
                          <a:cs typeface="Times New Roman"/>
                        </a:rPr>
                        <a:t>(/**/)</a:t>
                      </a:r>
                      <a:endParaRPr sz="2400">
                        <a:latin typeface="Times New Roman"/>
                        <a:cs typeface="Times New Roman"/>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Cmd </a:t>
                      </a:r>
                      <a:r>
                        <a:rPr sz="2400" dirty="0">
                          <a:latin typeface="Times New Roman"/>
                          <a:cs typeface="Times New Roman"/>
                        </a:rPr>
                        <a:t>+ </a:t>
                      </a:r>
                      <a:r>
                        <a:rPr sz="2400" spc="-5" dirty="0">
                          <a:latin typeface="Times New Roman"/>
                          <a:cs typeface="Times New Roman"/>
                        </a:rPr>
                        <a:t>Option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a:t>
                      </a: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Alt </a:t>
                      </a:r>
                      <a:r>
                        <a:rPr sz="2400" dirty="0">
                          <a:latin typeface="Times New Roman"/>
                          <a:cs typeface="Times New Roman"/>
                        </a:rPr>
                        <a:t>+</a:t>
                      </a:r>
                      <a:r>
                        <a:rPr sz="2400" spc="-75" dirty="0">
                          <a:latin typeface="Times New Roman"/>
                          <a:cs typeface="Times New Roman"/>
                        </a:rPr>
                        <a:t> </a:t>
                      </a:r>
                      <a:r>
                        <a:rPr sz="2400" dirty="0">
                          <a:latin typeface="Times New Roman"/>
                          <a:cs typeface="Times New Roman"/>
                        </a:rPr>
                        <a:t>/</a:t>
                      </a: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02"/>
                  </a:ext>
                </a:extLst>
              </a:tr>
              <a:tr h="519598">
                <a:tc>
                  <a:txBody>
                    <a:bodyPr/>
                    <a:lstStyle/>
                    <a:p>
                      <a:pPr marL="77470">
                        <a:lnSpc>
                          <a:spcPct val="100000"/>
                        </a:lnSpc>
                        <a:spcBef>
                          <a:spcPts val="420"/>
                        </a:spcBef>
                      </a:pPr>
                      <a:r>
                        <a:rPr sz="2400" dirty="0">
                          <a:latin typeface="宋体"/>
                          <a:cs typeface="宋体"/>
                        </a:rPr>
                        <a:t>格式化代码</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Cmd </a:t>
                      </a:r>
                      <a:r>
                        <a:rPr sz="2400" dirty="0">
                          <a:latin typeface="Times New Roman"/>
                          <a:cs typeface="Times New Roman"/>
                        </a:rPr>
                        <a:t>+ </a:t>
                      </a:r>
                      <a:r>
                        <a:rPr sz="2400" spc="-5" dirty="0">
                          <a:latin typeface="Times New Roman"/>
                          <a:cs typeface="Times New Roman"/>
                        </a:rPr>
                        <a:t>Option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L</a:t>
                      </a: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Alt </a:t>
                      </a:r>
                      <a:r>
                        <a:rPr sz="2400" dirty="0">
                          <a:latin typeface="Times New Roman"/>
                          <a:cs typeface="Times New Roman"/>
                        </a:rPr>
                        <a:t>+</a:t>
                      </a:r>
                      <a:r>
                        <a:rPr sz="2400" spc="-75" dirty="0">
                          <a:latin typeface="Times New Roman"/>
                          <a:cs typeface="Times New Roman"/>
                        </a:rPr>
                        <a:t> </a:t>
                      </a:r>
                      <a:r>
                        <a:rPr sz="2400" dirty="0">
                          <a:latin typeface="Times New Roman"/>
                          <a:cs typeface="Times New Roman"/>
                        </a:rPr>
                        <a:t>L</a:t>
                      </a:r>
                      <a:endParaRPr sz="2400">
                        <a:latin typeface="Times New Roman"/>
                        <a:cs typeface="Times New Roman"/>
                      </a:endParaRP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03"/>
                  </a:ext>
                </a:extLst>
              </a:tr>
              <a:tr h="617690">
                <a:tc>
                  <a:txBody>
                    <a:bodyPr/>
                    <a:lstStyle/>
                    <a:p>
                      <a:pPr marL="77470">
                        <a:lnSpc>
                          <a:spcPct val="100000"/>
                        </a:lnSpc>
                        <a:spcBef>
                          <a:spcPts val="420"/>
                        </a:spcBef>
                      </a:pPr>
                      <a:r>
                        <a:rPr sz="2400" dirty="0">
                          <a:latin typeface="宋体"/>
                          <a:cs typeface="宋体"/>
                        </a:rPr>
                        <a:t>清除无效包引用</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Option </a:t>
                      </a:r>
                      <a:r>
                        <a:rPr sz="2400" dirty="0">
                          <a:latin typeface="Times New Roman"/>
                          <a:cs typeface="Times New Roman"/>
                        </a:rPr>
                        <a:t>+ </a:t>
                      </a:r>
                      <a:r>
                        <a:rPr sz="2400" spc="-5" dirty="0">
                          <a:latin typeface="Times New Roman"/>
                          <a:cs typeface="Times New Roman"/>
                        </a:rPr>
                        <a:t>Control </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O</a:t>
                      </a:r>
                      <a:endParaRPr sz="240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Alt </a:t>
                      </a:r>
                      <a:r>
                        <a:rPr sz="2400" dirty="0">
                          <a:latin typeface="Times New Roman"/>
                          <a:cs typeface="Times New Roman"/>
                        </a:rPr>
                        <a:t>+ </a:t>
                      </a:r>
                      <a:r>
                        <a:rPr sz="2400" spc="-5" dirty="0">
                          <a:latin typeface="Times New Roman"/>
                          <a:cs typeface="Times New Roman"/>
                        </a:rPr>
                        <a:t>Ctrl </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O</a:t>
                      </a:r>
                      <a:endParaRPr sz="240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04"/>
                  </a:ext>
                </a:extLst>
              </a:tr>
              <a:tr h="519598">
                <a:tc>
                  <a:txBody>
                    <a:bodyPr/>
                    <a:lstStyle/>
                    <a:p>
                      <a:pPr marL="77470">
                        <a:lnSpc>
                          <a:spcPct val="100000"/>
                        </a:lnSpc>
                        <a:spcBef>
                          <a:spcPts val="420"/>
                        </a:spcBef>
                      </a:pPr>
                      <a:r>
                        <a:rPr sz="2400" dirty="0">
                          <a:latin typeface="宋体"/>
                          <a:cs typeface="宋体"/>
                        </a:rPr>
                        <a:t>查找</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Cmd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F</a:t>
                      </a:r>
                      <a:endParaRPr sz="2400">
                        <a:latin typeface="Times New Roman"/>
                        <a:cs typeface="Times New Roman"/>
                      </a:endParaRP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Ctrl </a:t>
                      </a:r>
                      <a:r>
                        <a:rPr sz="2400" dirty="0">
                          <a:latin typeface="Times New Roman"/>
                          <a:cs typeface="Times New Roman"/>
                        </a:rPr>
                        <a:t>+ F</a:t>
                      </a:r>
                      <a:endParaRPr sz="2400">
                        <a:latin typeface="Times New Roman"/>
                        <a:cs typeface="Times New Roman"/>
                      </a:endParaRP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05"/>
                  </a:ext>
                </a:extLst>
              </a:tr>
              <a:tr h="519598">
                <a:tc>
                  <a:txBody>
                    <a:bodyPr/>
                    <a:lstStyle/>
                    <a:p>
                      <a:pPr marL="77470">
                        <a:lnSpc>
                          <a:spcPct val="100000"/>
                        </a:lnSpc>
                        <a:spcBef>
                          <a:spcPts val="420"/>
                        </a:spcBef>
                      </a:pPr>
                      <a:r>
                        <a:rPr sz="2400" dirty="0">
                          <a:latin typeface="宋体"/>
                          <a:cs typeface="宋体"/>
                        </a:rPr>
                        <a:t>查找</a:t>
                      </a:r>
                      <a:r>
                        <a:rPr sz="2400" dirty="0">
                          <a:latin typeface="Times New Roman"/>
                          <a:cs typeface="Times New Roman"/>
                        </a:rPr>
                        <a:t>+</a:t>
                      </a:r>
                      <a:r>
                        <a:rPr sz="2400" dirty="0">
                          <a:latin typeface="宋体"/>
                          <a:cs typeface="宋体"/>
                        </a:rPr>
                        <a:t>替换</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Cmd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R</a:t>
                      </a:r>
                      <a:endParaRPr sz="240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Ctrl </a:t>
                      </a:r>
                      <a:r>
                        <a:rPr sz="2400" dirty="0">
                          <a:latin typeface="Times New Roman"/>
                          <a:cs typeface="Times New Roman"/>
                        </a:rPr>
                        <a:t>+ R</a:t>
                      </a:r>
                      <a:endParaRPr sz="240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06"/>
                  </a:ext>
                </a:extLst>
              </a:tr>
              <a:tr h="732008">
                <a:tc>
                  <a:txBody>
                    <a:bodyPr/>
                    <a:lstStyle/>
                    <a:p>
                      <a:pPr marL="77470">
                        <a:lnSpc>
                          <a:spcPct val="100000"/>
                        </a:lnSpc>
                        <a:spcBef>
                          <a:spcPts val="1019"/>
                        </a:spcBef>
                      </a:pPr>
                      <a:r>
                        <a:rPr sz="2400" dirty="0">
                          <a:latin typeface="宋体"/>
                          <a:cs typeface="宋体"/>
                        </a:rPr>
                        <a:t>上下移动代码</a:t>
                      </a:r>
                      <a:endParaRPr sz="2400">
                        <a:latin typeface="宋体"/>
                        <a:cs typeface="宋体"/>
                      </a:endParaRPr>
                    </a:p>
                  </a:txBody>
                  <a:tcPr marL="0" marR="0" marT="325889"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marR="612140">
                        <a:lnSpc>
                          <a:spcPts val="1380"/>
                        </a:lnSpc>
                        <a:spcBef>
                          <a:spcPts val="385"/>
                        </a:spcBef>
                      </a:pPr>
                      <a:r>
                        <a:rPr sz="2400" spc="-5" dirty="0">
                          <a:latin typeface="Times New Roman"/>
                          <a:cs typeface="Times New Roman"/>
                        </a:rPr>
                        <a:t>Option </a:t>
                      </a:r>
                      <a:r>
                        <a:rPr sz="2400" dirty="0">
                          <a:latin typeface="Times New Roman"/>
                          <a:cs typeface="Times New Roman"/>
                        </a:rPr>
                        <a:t>+ </a:t>
                      </a:r>
                      <a:r>
                        <a:rPr sz="2400" spc="-5" dirty="0">
                          <a:latin typeface="Times New Roman"/>
                          <a:cs typeface="Times New Roman"/>
                        </a:rPr>
                        <a:t>Shift</a:t>
                      </a:r>
                      <a:r>
                        <a:rPr sz="2400" spc="-55" dirty="0">
                          <a:latin typeface="Times New Roman"/>
                          <a:cs typeface="Times New Roman"/>
                        </a:rPr>
                        <a:t> </a:t>
                      </a:r>
                      <a:r>
                        <a:rPr sz="2400" dirty="0">
                          <a:latin typeface="Times New Roman"/>
                          <a:cs typeface="Times New Roman"/>
                        </a:rPr>
                        <a:t>+  </a:t>
                      </a:r>
                      <a:r>
                        <a:rPr sz="2400" spc="-5" dirty="0">
                          <a:latin typeface="Times New Roman"/>
                          <a:cs typeface="Times New Roman"/>
                        </a:rPr>
                        <a:t>Up/Down</a:t>
                      </a:r>
                      <a:endParaRPr sz="2400">
                        <a:latin typeface="Times New Roman"/>
                        <a:cs typeface="Times New Roman"/>
                      </a:endParaRPr>
                    </a:p>
                  </a:txBody>
                  <a:tcPr marL="0" marR="0" marT="123008"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980"/>
                        </a:spcBef>
                      </a:pPr>
                      <a:r>
                        <a:rPr sz="2400" spc="-5" dirty="0">
                          <a:latin typeface="Times New Roman"/>
                          <a:cs typeface="Times New Roman"/>
                        </a:rPr>
                        <a:t>Alt </a:t>
                      </a:r>
                      <a:r>
                        <a:rPr sz="2400" dirty="0">
                          <a:latin typeface="Times New Roman"/>
                          <a:cs typeface="Times New Roman"/>
                        </a:rPr>
                        <a:t>+ </a:t>
                      </a:r>
                      <a:r>
                        <a:rPr sz="2400" spc="-5" dirty="0">
                          <a:latin typeface="Times New Roman"/>
                          <a:cs typeface="Times New Roman"/>
                        </a:rPr>
                        <a:t>Shift </a:t>
                      </a:r>
                      <a:r>
                        <a:rPr sz="2400" dirty="0">
                          <a:latin typeface="Times New Roman"/>
                          <a:cs typeface="Times New Roman"/>
                        </a:rPr>
                        <a:t>+</a:t>
                      </a:r>
                      <a:r>
                        <a:rPr sz="2400" spc="-20" dirty="0">
                          <a:latin typeface="Times New Roman"/>
                          <a:cs typeface="Times New Roman"/>
                        </a:rPr>
                        <a:t> </a:t>
                      </a:r>
                      <a:r>
                        <a:rPr sz="2400" spc="-5" dirty="0">
                          <a:latin typeface="Times New Roman"/>
                          <a:cs typeface="Times New Roman"/>
                        </a:rPr>
                        <a:t>Up/Down</a:t>
                      </a:r>
                      <a:endParaRPr sz="2400" dirty="0">
                        <a:latin typeface="Times New Roman"/>
                        <a:cs typeface="Times New Roman"/>
                      </a:endParaRPr>
                    </a:p>
                  </a:txBody>
                  <a:tcPr marL="0" marR="0" marT="313111"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07"/>
                  </a:ext>
                </a:extLst>
              </a:tr>
              <a:tr h="519598">
                <a:tc>
                  <a:txBody>
                    <a:bodyPr/>
                    <a:lstStyle/>
                    <a:p>
                      <a:pPr marL="77470">
                        <a:lnSpc>
                          <a:spcPct val="100000"/>
                        </a:lnSpc>
                        <a:spcBef>
                          <a:spcPts val="420"/>
                        </a:spcBef>
                      </a:pPr>
                      <a:r>
                        <a:rPr sz="2400" dirty="0">
                          <a:latin typeface="宋体"/>
                          <a:cs typeface="宋体"/>
                        </a:rPr>
                        <a:t>删除行</a:t>
                      </a: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Cmd </a:t>
                      </a:r>
                      <a:r>
                        <a:rPr sz="2400" dirty="0">
                          <a:latin typeface="Times New Roman"/>
                          <a:cs typeface="Times New Roman"/>
                        </a:rPr>
                        <a:t>+</a:t>
                      </a:r>
                      <a:r>
                        <a:rPr sz="2400" spc="-10" dirty="0">
                          <a:latin typeface="Times New Roman"/>
                          <a:cs typeface="Times New Roman"/>
                        </a:rPr>
                        <a:t> </a:t>
                      </a:r>
                      <a:r>
                        <a:rPr sz="2400" spc="-5" dirty="0">
                          <a:latin typeface="Times New Roman"/>
                          <a:cs typeface="Times New Roman"/>
                        </a:rPr>
                        <a:t>Delete</a:t>
                      </a:r>
                      <a:endParaRPr sz="240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Ctrl </a:t>
                      </a:r>
                      <a:r>
                        <a:rPr sz="2400" dirty="0">
                          <a:latin typeface="Times New Roman"/>
                          <a:cs typeface="Times New Roman"/>
                        </a:rPr>
                        <a:t>+</a:t>
                      </a:r>
                      <a:r>
                        <a:rPr sz="2400" spc="-50" dirty="0">
                          <a:latin typeface="Times New Roman"/>
                          <a:cs typeface="Times New Roman"/>
                        </a:rPr>
                        <a:t> </a:t>
                      </a:r>
                      <a:r>
                        <a:rPr sz="2400" dirty="0">
                          <a:latin typeface="Times New Roman"/>
                          <a:cs typeface="Times New Roman"/>
                        </a:rPr>
                        <a:t>Y</a:t>
                      </a: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08"/>
                  </a:ext>
                </a:extLst>
              </a:tr>
              <a:tr h="739628">
                <a:tc>
                  <a:txBody>
                    <a:bodyPr/>
                    <a:lstStyle/>
                    <a:p>
                      <a:pPr marL="77470">
                        <a:lnSpc>
                          <a:spcPct val="100000"/>
                        </a:lnSpc>
                        <a:spcBef>
                          <a:spcPts val="1020"/>
                        </a:spcBef>
                      </a:pPr>
                      <a:r>
                        <a:rPr sz="2400" dirty="0">
                          <a:latin typeface="宋体"/>
                          <a:cs typeface="宋体"/>
                        </a:rPr>
                        <a:t>扩大缩小选中范围</a:t>
                      </a:r>
                    </a:p>
                  </a:txBody>
                  <a:tcPr marL="0" marR="0" marT="325891"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980"/>
                        </a:spcBef>
                      </a:pPr>
                      <a:r>
                        <a:rPr sz="2400" spc="-5" dirty="0">
                          <a:latin typeface="Times New Roman"/>
                          <a:cs typeface="Times New Roman"/>
                        </a:rPr>
                        <a:t>Option </a:t>
                      </a:r>
                      <a:r>
                        <a:rPr sz="2400" dirty="0">
                          <a:latin typeface="Times New Roman"/>
                          <a:cs typeface="Times New Roman"/>
                        </a:rPr>
                        <a:t>+</a:t>
                      </a:r>
                      <a:r>
                        <a:rPr sz="2400" spc="-10" dirty="0">
                          <a:latin typeface="Times New Roman"/>
                          <a:cs typeface="Times New Roman"/>
                        </a:rPr>
                        <a:t> </a:t>
                      </a:r>
                      <a:r>
                        <a:rPr sz="2400" spc="-5" dirty="0">
                          <a:latin typeface="Times New Roman"/>
                          <a:cs typeface="Times New Roman"/>
                        </a:rPr>
                        <a:t>Up/Down</a:t>
                      </a:r>
                      <a:endParaRPr sz="2400" dirty="0">
                        <a:latin typeface="Times New Roman"/>
                        <a:cs typeface="Times New Roman"/>
                      </a:endParaRPr>
                    </a:p>
                  </a:txBody>
                  <a:tcPr marL="0" marR="0" marT="313111"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marR="162560">
                        <a:lnSpc>
                          <a:spcPts val="1380"/>
                        </a:lnSpc>
                        <a:spcBef>
                          <a:spcPts val="385"/>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W/Ctrl </a:t>
                      </a:r>
                      <a:r>
                        <a:rPr sz="2400" dirty="0">
                          <a:latin typeface="Times New Roman"/>
                          <a:cs typeface="Times New Roman"/>
                        </a:rPr>
                        <a:t>+ </a:t>
                      </a:r>
                      <a:r>
                        <a:rPr sz="2400" spc="-5" dirty="0">
                          <a:latin typeface="Times New Roman"/>
                          <a:cs typeface="Times New Roman"/>
                        </a:rPr>
                        <a:t>Shift</a:t>
                      </a:r>
                      <a:r>
                        <a:rPr sz="2400" spc="-65" dirty="0">
                          <a:latin typeface="Times New Roman"/>
                          <a:cs typeface="Times New Roman"/>
                        </a:rPr>
                        <a:t> </a:t>
                      </a:r>
                      <a:r>
                        <a:rPr sz="2400" dirty="0">
                          <a:latin typeface="Times New Roman"/>
                          <a:cs typeface="Times New Roman"/>
                        </a:rPr>
                        <a:t>+  W</a:t>
                      </a:r>
                      <a:endParaRPr sz="2400">
                        <a:latin typeface="Times New Roman"/>
                        <a:cs typeface="Times New Roman"/>
                      </a:endParaRPr>
                    </a:p>
                  </a:txBody>
                  <a:tcPr marL="0" marR="0" marT="123008"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09"/>
                  </a:ext>
                </a:extLst>
              </a:tr>
              <a:tr h="519598">
                <a:tc>
                  <a:txBody>
                    <a:bodyPr/>
                    <a:lstStyle/>
                    <a:p>
                      <a:pPr marL="77470">
                        <a:lnSpc>
                          <a:spcPct val="100000"/>
                        </a:lnSpc>
                        <a:spcBef>
                          <a:spcPts val="420"/>
                        </a:spcBef>
                      </a:pPr>
                      <a:r>
                        <a:rPr sz="2400" dirty="0">
                          <a:latin typeface="宋体"/>
                          <a:cs typeface="宋体"/>
                        </a:rPr>
                        <a:t>快捷生成结构体</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Cmd </a:t>
                      </a:r>
                      <a:r>
                        <a:rPr sz="2400" dirty="0">
                          <a:latin typeface="Times New Roman"/>
                          <a:cs typeface="Times New Roman"/>
                        </a:rPr>
                        <a:t>+ </a:t>
                      </a:r>
                      <a:r>
                        <a:rPr sz="2400" spc="-5" dirty="0">
                          <a:latin typeface="Times New Roman"/>
                          <a:cs typeface="Times New Roman"/>
                        </a:rPr>
                        <a:t>Option </a:t>
                      </a:r>
                      <a:r>
                        <a:rPr sz="2400" dirty="0">
                          <a:latin typeface="Times New Roman"/>
                          <a:cs typeface="Times New Roman"/>
                        </a:rPr>
                        <a:t>+</a:t>
                      </a:r>
                      <a:r>
                        <a:rPr sz="2400" spc="-40" dirty="0">
                          <a:latin typeface="Times New Roman"/>
                          <a:cs typeface="Times New Roman"/>
                        </a:rPr>
                        <a:t> </a:t>
                      </a:r>
                      <a:r>
                        <a:rPr sz="2400" dirty="0">
                          <a:latin typeface="Times New Roman"/>
                          <a:cs typeface="Times New Roman"/>
                        </a:rPr>
                        <a:t>T</a:t>
                      </a:r>
                      <a:endParaRPr sz="240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Alt </a:t>
                      </a:r>
                      <a:r>
                        <a:rPr sz="2400" dirty="0">
                          <a:latin typeface="Times New Roman"/>
                          <a:cs typeface="Times New Roman"/>
                        </a:rPr>
                        <a:t>+</a:t>
                      </a:r>
                      <a:r>
                        <a:rPr sz="2400" spc="-95" dirty="0">
                          <a:latin typeface="Times New Roman"/>
                          <a:cs typeface="Times New Roman"/>
                        </a:rPr>
                        <a:t> </a:t>
                      </a:r>
                      <a:r>
                        <a:rPr sz="2400" dirty="0">
                          <a:latin typeface="Times New Roman"/>
                          <a:cs typeface="Times New Roman"/>
                        </a:rPr>
                        <a:t>T</a:t>
                      </a:r>
                      <a:endParaRPr sz="240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10"/>
                  </a:ext>
                </a:extLst>
              </a:tr>
              <a:tr h="519598">
                <a:tc>
                  <a:txBody>
                    <a:bodyPr/>
                    <a:lstStyle/>
                    <a:p>
                      <a:pPr marL="77470">
                        <a:lnSpc>
                          <a:spcPct val="100000"/>
                        </a:lnSpc>
                        <a:spcBef>
                          <a:spcPts val="420"/>
                        </a:spcBef>
                      </a:pPr>
                      <a:r>
                        <a:rPr sz="2400" dirty="0">
                          <a:latin typeface="宋体"/>
                          <a:cs typeface="宋体"/>
                        </a:rPr>
                        <a:t>快捷覆写方法</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Ctrl </a:t>
                      </a:r>
                      <a:r>
                        <a:rPr sz="2400" dirty="0">
                          <a:latin typeface="Times New Roman"/>
                          <a:cs typeface="Times New Roman"/>
                        </a:rPr>
                        <a:t>+ O</a:t>
                      </a:r>
                      <a:endParaRPr sz="2400">
                        <a:latin typeface="Times New Roman"/>
                        <a:cs typeface="Times New Roman"/>
                      </a:endParaRP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Ctrl </a:t>
                      </a:r>
                      <a:r>
                        <a:rPr sz="2400" dirty="0">
                          <a:latin typeface="Times New Roman"/>
                          <a:cs typeface="Times New Roman"/>
                        </a:rPr>
                        <a:t>+ O</a:t>
                      </a: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11"/>
                  </a:ext>
                </a:extLst>
              </a:tr>
              <a:tr h="625311">
                <a:tc>
                  <a:txBody>
                    <a:bodyPr/>
                    <a:lstStyle/>
                    <a:p>
                      <a:pPr marL="77470">
                        <a:lnSpc>
                          <a:spcPct val="100000"/>
                        </a:lnSpc>
                        <a:spcBef>
                          <a:spcPts val="420"/>
                        </a:spcBef>
                      </a:pPr>
                      <a:r>
                        <a:rPr sz="2400" dirty="0">
                          <a:latin typeface="宋体"/>
                          <a:cs typeface="宋体"/>
                        </a:rPr>
                        <a:t>快捷定位到行首</a:t>
                      </a:r>
                      <a:r>
                        <a:rPr sz="2400" dirty="0">
                          <a:latin typeface="Times New Roman"/>
                          <a:cs typeface="Times New Roman"/>
                        </a:rPr>
                        <a:t>/</a:t>
                      </a:r>
                      <a:r>
                        <a:rPr sz="2400" dirty="0">
                          <a:latin typeface="宋体"/>
                          <a:cs typeface="宋体"/>
                        </a:rPr>
                        <a:t>尾</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Cmd </a:t>
                      </a:r>
                      <a:r>
                        <a:rPr sz="2400" dirty="0">
                          <a:latin typeface="Times New Roman"/>
                          <a:cs typeface="Times New Roman"/>
                        </a:rPr>
                        <a:t>+</a:t>
                      </a:r>
                      <a:r>
                        <a:rPr sz="2400" spc="-10" dirty="0">
                          <a:latin typeface="Times New Roman"/>
                          <a:cs typeface="Times New Roman"/>
                        </a:rPr>
                        <a:t> </a:t>
                      </a:r>
                      <a:r>
                        <a:rPr sz="2400" spc="-5" dirty="0">
                          <a:latin typeface="Times New Roman"/>
                          <a:cs typeface="Times New Roman"/>
                        </a:rPr>
                        <a:t>Left/Right</a:t>
                      </a:r>
                      <a:endParaRPr sz="2400" dirty="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Left/Right</a:t>
                      </a:r>
                      <a:endParaRPr sz="240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12"/>
                  </a:ext>
                </a:extLst>
              </a:tr>
              <a:tr h="519598">
                <a:tc>
                  <a:txBody>
                    <a:bodyPr/>
                    <a:lstStyle/>
                    <a:p>
                      <a:pPr marL="77470">
                        <a:lnSpc>
                          <a:spcPct val="100000"/>
                        </a:lnSpc>
                        <a:spcBef>
                          <a:spcPts val="420"/>
                        </a:spcBef>
                      </a:pPr>
                      <a:r>
                        <a:rPr sz="2400" dirty="0">
                          <a:latin typeface="宋体"/>
                          <a:cs typeface="宋体"/>
                        </a:rPr>
                        <a:t>折叠展开代码块</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Cmd </a:t>
                      </a:r>
                      <a:r>
                        <a:rPr sz="2400" dirty="0">
                          <a:latin typeface="Times New Roman"/>
                          <a:cs typeface="Times New Roman"/>
                        </a:rPr>
                        <a:t>+</a:t>
                      </a:r>
                      <a:r>
                        <a:rPr sz="2400" spc="-10" dirty="0">
                          <a:latin typeface="Times New Roman"/>
                          <a:cs typeface="Times New Roman"/>
                        </a:rPr>
                        <a:t> </a:t>
                      </a:r>
                      <a:r>
                        <a:rPr sz="2400" spc="-5" dirty="0">
                          <a:latin typeface="Times New Roman"/>
                          <a:cs typeface="Times New Roman"/>
                        </a:rPr>
                        <a:t>Plus,Minus</a:t>
                      </a:r>
                      <a:endParaRPr sz="2400">
                        <a:latin typeface="Times New Roman"/>
                        <a:cs typeface="Times New Roman"/>
                      </a:endParaRP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Plus/Minus</a:t>
                      </a:r>
                      <a:endParaRPr sz="2400" dirty="0">
                        <a:latin typeface="Times New Roman"/>
                        <a:cs typeface="Times New Roman"/>
                      </a:endParaRP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13"/>
                  </a:ext>
                </a:extLst>
              </a:tr>
              <a:tr h="649619">
                <a:tc>
                  <a:txBody>
                    <a:bodyPr/>
                    <a:lstStyle/>
                    <a:p>
                      <a:pPr marL="77470" marR="144780">
                        <a:lnSpc>
                          <a:spcPct val="109000"/>
                        </a:lnSpc>
                        <a:spcBef>
                          <a:spcPts val="290"/>
                        </a:spcBef>
                      </a:pPr>
                      <a:r>
                        <a:rPr sz="2400" dirty="0">
                          <a:latin typeface="宋体"/>
                          <a:cs typeface="宋体"/>
                        </a:rPr>
                        <a:t>折叠展开全部代码 块</a:t>
                      </a:r>
                      <a:endParaRPr sz="2400">
                        <a:latin typeface="宋体"/>
                        <a:cs typeface="宋体"/>
                      </a:endParaRPr>
                    </a:p>
                  </a:txBody>
                  <a:tcPr marL="0" marR="0" marT="9265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marR="739140">
                        <a:lnSpc>
                          <a:spcPts val="1380"/>
                        </a:lnSpc>
                        <a:spcBef>
                          <a:spcPts val="575"/>
                        </a:spcBef>
                      </a:pPr>
                      <a:r>
                        <a:rPr sz="2400" spc="-5" dirty="0">
                          <a:latin typeface="Times New Roman"/>
                          <a:cs typeface="Times New Roman"/>
                        </a:rPr>
                        <a:t>Cmd </a:t>
                      </a:r>
                      <a:r>
                        <a:rPr sz="2400" dirty="0">
                          <a:latin typeface="Times New Roman"/>
                          <a:cs typeface="Times New Roman"/>
                        </a:rPr>
                        <a:t>+ </a:t>
                      </a:r>
                      <a:r>
                        <a:rPr sz="2400" spc="-5" dirty="0">
                          <a:latin typeface="Times New Roman"/>
                          <a:cs typeface="Times New Roman"/>
                        </a:rPr>
                        <a:t>Shift</a:t>
                      </a:r>
                      <a:r>
                        <a:rPr sz="2400" spc="-70" dirty="0">
                          <a:latin typeface="Times New Roman"/>
                          <a:cs typeface="Times New Roman"/>
                        </a:rPr>
                        <a:t> </a:t>
                      </a:r>
                      <a:r>
                        <a:rPr sz="2400" dirty="0">
                          <a:latin typeface="Times New Roman"/>
                          <a:cs typeface="Times New Roman"/>
                        </a:rPr>
                        <a:t>+  </a:t>
                      </a:r>
                      <a:r>
                        <a:rPr sz="2400" spc="-5" dirty="0">
                          <a:latin typeface="Times New Roman"/>
                          <a:cs typeface="Times New Roman"/>
                        </a:rPr>
                        <a:t>Plus,Minus</a:t>
                      </a:r>
                      <a:endParaRPr sz="2400" dirty="0">
                        <a:latin typeface="Times New Roman"/>
                        <a:cs typeface="Times New Roman"/>
                      </a:endParaRPr>
                    </a:p>
                  </a:txBody>
                  <a:tcPr marL="0" marR="0" marT="183713"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marR="745490">
                        <a:lnSpc>
                          <a:spcPts val="1380"/>
                        </a:lnSpc>
                        <a:spcBef>
                          <a:spcPts val="575"/>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Shift</a:t>
                      </a:r>
                      <a:r>
                        <a:rPr sz="2400" spc="-65" dirty="0">
                          <a:latin typeface="Times New Roman"/>
                          <a:cs typeface="Times New Roman"/>
                        </a:rPr>
                        <a:t> </a:t>
                      </a:r>
                      <a:r>
                        <a:rPr sz="2400" dirty="0">
                          <a:latin typeface="Times New Roman"/>
                          <a:cs typeface="Times New Roman"/>
                        </a:rPr>
                        <a:t>+  </a:t>
                      </a:r>
                      <a:r>
                        <a:rPr sz="2400" spc="-5" dirty="0">
                          <a:latin typeface="Times New Roman"/>
                          <a:cs typeface="Times New Roman"/>
                        </a:rPr>
                        <a:t>Plus,Minus</a:t>
                      </a:r>
                      <a:endParaRPr sz="2400">
                        <a:latin typeface="Times New Roman"/>
                        <a:cs typeface="Times New Roman"/>
                      </a:endParaRPr>
                    </a:p>
                  </a:txBody>
                  <a:tcPr marL="0" marR="0" marT="183713"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14"/>
                  </a:ext>
                </a:extLst>
              </a:tr>
              <a:tr h="519598">
                <a:tc>
                  <a:txBody>
                    <a:bodyPr/>
                    <a:lstStyle/>
                    <a:p>
                      <a:pPr marL="77470">
                        <a:lnSpc>
                          <a:spcPct val="100000"/>
                        </a:lnSpc>
                        <a:spcBef>
                          <a:spcPts val="420"/>
                        </a:spcBef>
                      </a:pPr>
                      <a:r>
                        <a:rPr sz="2400" dirty="0">
                          <a:latin typeface="宋体"/>
                          <a:cs typeface="宋体"/>
                        </a:rPr>
                        <a:t>文件方法结构</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Cmd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F12</a:t>
                      </a: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F12</a:t>
                      </a:r>
                      <a:endParaRPr sz="2400">
                        <a:latin typeface="Times New Roman"/>
                        <a:cs typeface="Times New Roman"/>
                      </a:endParaRP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15"/>
                  </a:ext>
                </a:extLst>
              </a:tr>
              <a:tr h="519598">
                <a:tc>
                  <a:txBody>
                    <a:bodyPr/>
                    <a:lstStyle/>
                    <a:p>
                      <a:pPr marL="77470">
                        <a:lnSpc>
                          <a:spcPct val="100000"/>
                        </a:lnSpc>
                        <a:spcBef>
                          <a:spcPts val="420"/>
                        </a:spcBef>
                      </a:pPr>
                      <a:r>
                        <a:rPr sz="2400" dirty="0">
                          <a:latin typeface="宋体"/>
                          <a:cs typeface="宋体"/>
                        </a:rPr>
                        <a:t>查找调用的位置</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Option </a:t>
                      </a:r>
                      <a:r>
                        <a:rPr sz="2400" dirty="0">
                          <a:latin typeface="Times New Roman"/>
                          <a:cs typeface="Times New Roman"/>
                        </a:rPr>
                        <a:t>+ H</a:t>
                      </a:r>
                      <a:endParaRPr sz="2400">
                        <a:latin typeface="Times New Roman"/>
                        <a:cs typeface="Times New Roman"/>
                      </a:endParaRP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80"/>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Alt </a:t>
                      </a:r>
                      <a:r>
                        <a:rPr sz="2400" dirty="0">
                          <a:latin typeface="Times New Roman"/>
                          <a:cs typeface="Times New Roman"/>
                        </a:rPr>
                        <a:t>+</a:t>
                      </a:r>
                      <a:r>
                        <a:rPr sz="2400" spc="-75" dirty="0">
                          <a:latin typeface="Times New Roman"/>
                          <a:cs typeface="Times New Roman"/>
                        </a:rPr>
                        <a:t> </a:t>
                      </a:r>
                      <a:r>
                        <a:rPr sz="2400" dirty="0">
                          <a:latin typeface="Times New Roman"/>
                          <a:cs typeface="Times New Roman"/>
                        </a:rPr>
                        <a:t>H</a:t>
                      </a:r>
                    </a:p>
                  </a:txBody>
                  <a:tcPr marL="0" marR="0" marT="12141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16"/>
                  </a:ext>
                </a:extLst>
              </a:tr>
              <a:tr h="519598">
                <a:tc>
                  <a:txBody>
                    <a:bodyPr/>
                    <a:lstStyle/>
                    <a:p>
                      <a:pPr marL="77470">
                        <a:lnSpc>
                          <a:spcPct val="100000"/>
                        </a:lnSpc>
                        <a:spcBef>
                          <a:spcPts val="420"/>
                        </a:spcBef>
                      </a:pPr>
                      <a:r>
                        <a:rPr sz="2400" dirty="0">
                          <a:latin typeface="宋体"/>
                          <a:cs typeface="宋体"/>
                        </a:rPr>
                        <a:t>大小写转换</a:t>
                      </a:r>
                      <a:endParaRPr sz="2400">
                        <a:latin typeface="宋体"/>
                        <a:cs typeface="宋体"/>
                      </a:endParaRPr>
                    </a:p>
                  </a:txBody>
                  <a:tcPr marL="0" marR="0" marT="134190"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Cmd </a:t>
                      </a:r>
                      <a:r>
                        <a:rPr sz="2400" dirty="0">
                          <a:latin typeface="Times New Roman"/>
                          <a:cs typeface="Times New Roman"/>
                        </a:rPr>
                        <a:t>+ </a:t>
                      </a:r>
                      <a:r>
                        <a:rPr sz="2400" spc="-5" dirty="0">
                          <a:latin typeface="Times New Roman"/>
                          <a:cs typeface="Times New Roman"/>
                        </a:rPr>
                        <a:t>Shift </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U</a:t>
                      </a:r>
                      <a:endParaRPr sz="2400">
                        <a:latin typeface="Times New Roman"/>
                        <a:cs typeface="Times New Roman"/>
                      </a:endParaRP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tc>
                  <a:txBody>
                    <a:bodyPr/>
                    <a:lstStyle/>
                    <a:p>
                      <a:pPr marL="78105">
                        <a:lnSpc>
                          <a:spcPct val="100000"/>
                        </a:lnSpc>
                        <a:spcBef>
                          <a:spcPts val="390"/>
                        </a:spcBef>
                      </a:pPr>
                      <a:r>
                        <a:rPr sz="2400" spc="-5" dirty="0">
                          <a:latin typeface="Times New Roman"/>
                          <a:cs typeface="Times New Roman"/>
                        </a:rPr>
                        <a:t>Ctrl </a:t>
                      </a:r>
                      <a:r>
                        <a:rPr sz="2400" dirty="0">
                          <a:latin typeface="Times New Roman"/>
                          <a:cs typeface="Times New Roman"/>
                        </a:rPr>
                        <a:t>+ </a:t>
                      </a:r>
                      <a:r>
                        <a:rPr sz="2400" spc="-5" dirty="0">
                          <a:latin typeface="Times New Roman"/>
                          <a:cs typeface="Times New Roman"/>
                        </a:rPr>
                        <a:t>Shift </a:t>
                      </a:r>
                      <a:r>
                        <a:rPr sz="2400" dirty="0">
                          <a:latin typeface="Times New Roman"/>
                          <a:cs typeface="Times New Roman"/>
                        </a:rPr>
                        <a:t>+ U</a:t>
                      </a:r>
                    </a:p>
                  </a:txBody>
                  <a:tcPr marL="0" marR="0" marT="124605" marB="0">
                    <a:lnL w="3175">
                      <a:solidFill>
                        <a:srgbClr val="E5E5E5"/>
                      </a:solidFill>
                      <a:prstDash val="solid"/>
                    </a:lnL>
                    <a:lnR w="3175">
                      <a:solidFill>
                        <a:srgbClr val="E5E5E5"/>
                      </a:solidFill>
                      <a:prstDash val="solid"/>
                    </a:lnR>
                    <a:lnT w="3175">
                      <a:solidFill>
                        <a:srgbClr val="E5E5E5"/>
                      </a:solidFill>
                      <a:prstDash val="solid"/>
                    </a:lnT>
                    <a:lnB w="3175">
                      <a:solidFill>
                        <a:srgbClr val="E5E5E5"/>
                      </a:solidFill>
                      <a:prstDash val="solid"/>
                    </a:lnB>
                  </a:tcPr>
                </a:tc>
                <a:extLst>
                  <a:ext uri="{0D108BD9-81ED-4DB2-BD59-A6C34878D82A}">
                    <a16:rowId xmlns:a16="http://schemas.microsoft.com/office/drawing/2014/main" val="1001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4"/>
          <p:cNvSpPr txBox="1"/>
          <p:nvPr/>
        </p:nvSpPr>
        <p:spPr>
          <a:xfrm>
            <a:off x="1123156" y="1155700"/>
            <a:ext cx="10972800" cy="438848"/>
          </a:xfrm>
          <a:prstGeom prst="rect">
            <a:avLst/>
          </a:prstGeom>
        </p:spPr>
        <p:txBody>
          <a:bodyPr vert="horz" wrap="square" lIns="0" tIns="31950" rIns="0" bIns="0" rtlCol="0">
            <a:spAutoFit/>
          </a:bodyPr>
          <a:lstStyle/>
          <a:p>
            <a:pPr marL="31951">
              <a:spcBef>
                <a:spcPts val="252"/>
              </a:spcBef>
            </a:pPr>
            <a:r>
              <a:rPr sz="2642" b="1" spc="-113" dirty="0">
                <a:solidFill>
                  <a:srgbClr val="333333"/>
                </a:solidFill>
                <a:latin typeface="微软雅黑"/>
                <a:cs typeface="微软雅黑"/>
              </a:rPr>
              <a:t>(PS:</a:t>
            </a:r>
            <a:r>
              <a:rPr sz="2642" b="1" spc="138" dirty="0">
                <a:solidFill>
                  <a:srgbClr val="333333"/>
                </a:solidFill>
                <a:latin typeface="微软雅黑"/>
                <a:cs typeface="微软雅黑"/>
              </a:rPr>
              <a:t> </a:t>
            </a:r>
            <a:r>
              <a:rPr sz="2642" b="1" spc="63" dirty="0">
                <a:solidFill>
                  <a:srgbClr val="333333"/>
                </a:solidFill>
                <a:latin typeface="微软雅黑"/>
                <a:cs typeface="微软雅黑"/>
              </a:rPr>
              <a:t>以上</a:t>
            </a:r>
            <a:r>
              <a:rPr sz="2642" b="1" spc="75" dirty="0">
                <a:solidFill>
                  <a:srgbClr val="333333"/>
                </a:solidFill>
                <a:latin typeface="微软雅黑"/>
                <a:cs typeface="微软雅黑"/>
              </a:rPr>
              <a:t>快</a:t>
            </a:r>
            <a:r>
              <a:rPr sz="2642" b="1" spc="63" dirty="0">
                <a:solidFill>
                  <a:srgbClr val="333333"/>
                </a:solidFill>
                <a:latin typeface="微软雅黑"/>
                <a:cs typeface="微软雅黑"/>
              </a:rPr>
              <a:t>捷</a:t>
            </a:r>
            <a:r>
              <a:rPr sz="2642" b="1" spc="88" dirty="0">
                <a:solidFill>
                  <a:srgbClr val="333333"/>
                </a:solidFill>
                <a:latin typeface="微软雅黑"/>
                <a:cs typeface="微软雅黑"/>
              </a:rPr>
              <a:t>键</a:t>
            </a:r>
            <a:r>
              <a:rPr sz="2642" b="1" spc="75" dirty="0">
                <a:solidFill>
                  <a:srgbClr val="333333"/>
                </a:solidFill>
                <a:latin typeface="微软雅黑"/>
                <a:cs typeface="微软雅黑"/>
              </a:rPr>
              <a:t>没</a:t>
            </a:r>
            <a:r>
              <a:rPr sz="2642" b="1" spc="88" dirty="0">
                <a:solidFill>
                  <a:srgbClr val="333333"/>
                </a:solidFill>
                <a:latin typeface="微软雅黑"/>
                <a:cs typeface="微软雅黑"/>
              </a:rPr>
              <a:t>有</a:t>
            </a:r>
            <a:r>
              <a:rPr sz="2642" b="1" dirty="0">
                <a:solidFill>
                  <a:srgbClr val="333333"/>
                </a:solidFill>
                <a:latin typeface="微软雅黑"/>
                <a:cs typeface="微软雅黑"/>
              </a:rPr>
              <a:t>在</a:t>
            </a:r>
            <a:r>
              <a:rPr sz="2642" b="1" spc="-88" dirty="0">
                <a:solidFill>
                  <a:srgbClr val="333333"/>
                </a:solidFill>
                <a:latin typeface="微软雅黑"/>
                <a:cs typeface="微软雅黑"/>
              </a:rPr>
              <a:t> </a:t>
            </a:r>
            <a:r>
              <a:rPr sz="2642" b="1" spc="-138" dirty="0">
                <a:solidFill>
                  <a:srgbClr val="333333"/>
                </a:solidFill>
                <a:latin typeface="微软雅黑"/>
                <a:cs typeface="微软雅黑"/>
              </a:rPr>
              <a:t>win</a:t>
            </a:r>
            <a:r>
              <a:rPr sz="2642" b="1" spc="-101" dirty="0">
                <a:solidFill>
                  <a:srgbClr val="333333"/>
                </a:solidFill>
                <a:latin typeface="微软雅黑"/>
                <a:cs typeface="微软雅黑"/>
              </a:rPr>
              <a:t> </a:t>
            </a:r>
            <a:r>
              <a:rPr sz="2642" b="1" spc="63" dirty="0">
                <a:solidFill>
                  <a:srgbClr val="333333"/>
                </a:solidFill>
                <a:latin typeface="微软雅黑"/>
                <a:cs typeface="微软雅黑"/>
              </a:rPr>
              <a:t>平</a:t>
            </a:r>
            <a:r>
              <a:rPr sz="2642" b="1" spc="75" dirty="0">
                <a:solidFill>
                  <a:srgbClr val="333333"/>
                </a:solidFill>
                <a:latin typeface="微软雅黑"/>
                <a:cs typeface="微软雅黑"/>
              </a:rPr>
              <a:t>台</a:t>
            </a:r>
            <a:r>
              <a:rPr sz="2642" b="1" spc="63" dirty="0">
                <a:solidFill>
                  <a:srgbClr val="333333"/>
                </a:solidFill>
                <a:latin typeface="微软雅黑"/>
                <a:cs typeface="微软雅黑"/>
              </a:rPr>
              <a:t>尝试</a:t>
            </a:r>
            <a:r>
              <a:rPr sz="2642" b="1" spc="126" dirty="0">
                <a:solidFill>
                  <a:srgbClr val="333333"/>
                </a:solidFill>
                <a:latin typeface="微软雅黑"/>
                <a:cs typeface="微软雅黑"/>
              </a:rPr>
              <a:t>确</a:t>
            </a:r>
            <a:r>
              <a:rPr sz="2642" b="1" spc="75" dirty="0">
                <a:solidFill>
                  <a:srgbClr val="333333"/>
                </a:solidFill>
                <a:latin typeface="微软雅黑"/>
                <a:cs typeface="微软雅黑"/>
              </a:rPr>
              <a:t>认</a:t>
            </a:r>
            <a:r>
              <a:rPr sz="2642" b="1" spc="126" dirty="0">
                <a:solidFill>
                  <a:srgbClr val="333333"/>
                </a:solidFill>
                <a:latin typeface="微软雅黑"/>
                <a:cs typeface="微软雅黑"/>
              </a:rPr>
              <a:t>，</a:t>
            </a:r>
            <a:r>
              <a:rPr sz="2642" b="1" spc="63" dirty="0">
                <a:solidFill>
                  <a:srgbClr val="333333"/>
                </a:solidFill>
                <a:latin typeface="微软雅黑"/>
                <a:cs typeface="微软雅黑"/>
              </a:rPr>
              <a:t>欢</a:t>
            </a:r>
            <a:r>
              <a:rPr sz="2642" b="1" spc="75" dirty="0">
                <a:solidFill>
                  <a:srgbClr val="333333"/>
                </a:solidFill>
                <a:latin typeface="微软雅黑"/>
                <a:cs typeface="微软雅黑"/>
              </a:rPr>
              <a:t>迎</a:t>
            </a:r>
            <a:r>
              <a:rPr sz="2642" b="1" spc="88" dirty="0">
                <a:solidFill>
                  <a:srgbClr val="333333"/>
                </a:solidFill>
                <a:latin typeface="微软雅黑"/>
                <a:cs typeface="微软雅黑"/>
              </a:rPr>
              <a:t>反</a:t>
            </a:r>
            <a:r>
              <a:rPr sz="2642" b="1" spc="63" dirty="0">
                <a:solidFill>
                  <a:srgbClr val="333333"/>
                </a:solidFill>
                <a:latin typeface="微软雅黑"/>
                <a:cs typeface="微软雅黑"/>
              </a:rPr>
              <a:t>馈</a:t>
            </a:r>
            <a:r>
              <a:rPr sz="2642" b="1" spc="88" dirty="0">
                <a:solidFill>
                  <a:srgbClr val="333333"/>
                </a:solidFill>
                <a:latin typeface="微软雅黑"/>
                <a:cs typeface="微软雅黑"/>
              </a:rPr>
              <a:t>错</a:t>
            </a:r>
            <a:r>
              <a:rPr sz="2642" b="1" spc="75" dirty="0">
                <a:solidFill>
                  <a:srgbClr val="333333"/>
                </a:solidFill>
                <a:latin typeface="微软雅黑"/>
                <a:cs typeface="微软雅黑"/>
              </a:rPr>
              <a:t>误</a:t>
            </a:r>
            <a:r>
              <a:rPr sz="2642" b="1" spc="126" dirty="0">
                <a:solidFill>
                  <a:srgbClr val="333333"/>
                </a:solidFill>
                <a:latin typeface="微软雅黑"/>
                <a:cs typeface="微软雅黑"/>
              </a:rPr>
              <a:t>与</a:t>
            </a:r>
            <a:r>
              <a:rPr sz="2642" b="1" spc="75" dirty="0">
                <a:solidFill>
                  <a:srgbClr val="333333"/>
                </a:solidFill>
                <a:latin typeface="微软雅黑"/>
                <a:cs typeface="微软雅黑"/>
              </a:rPr>
              <a:t>补</a:t>
            </a:r>
            <a:r>
              <a:rPr sz="2642" b="1" spc="126" dirty="0">
                <a:solidFill>
                  <a:srgbClr val="333333"/>
                </a:solidFill>
                <a:latin typeface="微软雅黑"/>
                <a:cs typeface="微软雅黑"/>
              </a:rPr>
              <a:t>充</a:t>
            </a:r>
            <a:r>
              <a:rPr sz="2642" b="1" spc="-239" dirty="0">
                <a:solidFill>
                  <a:srgbClr val="333333"/>
                </a:solidFill>
                <a:latin typeface="微软雅黑"/>
                <a:cs typeface="微软雅黑"/>
              </a:rPr>
              <a:t>)</a:t>
            </a:r>
            <a:endParaRPr sz="2642" dirty="0">
              <a:latin typeface="微软雅黑"/>
              <a:cs typeface="微软雅黑"/>
            </a:endParaRPr>
          </a:p>
        </p:txBody>
      </p:sp>
      <p:sp>
        <p:nvSpPr>
          <p:cNvPr id="3" name="object 5"/>
          <p:cNvSpPr txBox="1"/>
          <p:nvPr/>
        </p:nvSpPr>
        <p:spPr>
          <a:xfrm>
            <a:off x="1138481" y="2458396"/>
            <a:ext cx="2451744" cy="729056"/>
          </a:xfrm>
          <a:prstGeom prst="rect">
            <a:avLst/>
          </a:prstGeom>
        </p:spPr>
        <p:txBody>
          <a:bodyPr vert="horz" wrap="square" lIns="0" tIns="31950" rIns="0" bIns="0" rtlCol="0">
            <a:spAutoFit/>
          </a:bodyPr>
          <a:lstStyle/>
          <a:p>
            <a:pPr marL="31951">
              <a:spcBef>
                <a:spcPts val="252"/>
              </a:spcBef>
            </a:pPr>
            <a:r>
              <a:rPr sz="4528" b="1" spc="151" dirty="0">
                <a:solidFill>
                  <a:srgbClr val="333333"/>
                </a:solidFill>
                <a:latin typeface="微软雅黑"/>
                <a:cs typeface="微软雅黑"/>
              </a:rPr>
              <a:t>自</a:t>
            </a:r>
            <a:r>
              <a:rPr sz="4528" b="1" spc="189" dirty="0">
                <a:solidFill>
                  <a:srgbClr val="333333"/>
                </a:solidFill>
                <a:latin typeface="微软雅黑"/>
                <a:cs typeface="微软雅黑"/>
              </a:rPr>
              <a:t>动</a:t>
            </a:r>
            <a:r>
              <a:rPr sz="4528" b="1" spc="151" dirty="0">
                <a:solidFill>
                  <a:srgbClr val="333333"/>
                </a:solidFill>
                <a:latin typeface="微软雅黑"/>
                <a:cs typeface="微软雅黑"/>
              </a:rPr>
              <a:t>导</a:t>
            </a:r>
            <a:r>
              <a:rPr sz="4528" b="1" dirty="0">
                <a:solidFill>
                  <a:srgbClr val="333333"/>
                </a:solidFill>
                <a:latin typeface="微软雅黑"/>
                <a:cs typeface="微软雅黑"/>
              </a:rPr>
              <a:t>包</a:t>
            </a:r>
            <a:endParaRPr sz="4528" dirty="0">
              <a:latin typeface="微软雅黑"/>
              <a:cs typeface="微软雅黑"/>
            </a:endParaRPr>
          </a:p>
        </p:txBody>
      </p:sp>
      <p:sp>
        <p:nvSpPr>
          <p:cNvPr id="4" name="object 6"/>
          <p:cNvSpPr txBox="1"/>
          <p:nvPr/>
        </p:nvSpPr>
        <p:spPr>
          <a:xfrm>
            <a:off x="1091589" y="4051300"/>
            <a:ext cx="16002000" cy="2812639"/>
          </a:xfrm>
          <a:prstGeom prst="rect">
            <a:avLst/>
          </a:prstGeom>
        </p:spPr>
        <p:txBody>
          <a:bodyPr vert="horz" wrap="square" lIns="0" tIns="31950" rIns="0" bIns="0" rtlCol="0">
            <a:spAutoFit/>
          </a:bodyPr>
          <a:lstStyle/>
          <a:p>
            <a:pPr marL="31951" marR="12780">
              <a:lnSpc>
                <a:spcPct val="131000"/>
              </a:lnSpc>
              <a:spcBef>
                <a:spcPts val="252"/>
              </a:spcBef>
            </a:pPr>
            <a:r>
              <a:rPr sz="3200" dirty="0">
                <a:solidFill>
                  <a:srgbClr val="333333"/>
                </a:solidFill>
                <a:latin typeface="宋体"/>
                <a:cs typeface="宋体"/>
              </a:rPr>
              <a:t>最后再介绍一个最有用的设置，我们只有每次引用一些类的时候必须要导包，而</a:t>
            </a:r>
            <a:r>
              <a:rPr sz="3200" spc="-893" dirty="0">
                <a:solidFill>
                  <a:srgbClr val="333333"/>
                </a:solidFill>
                <a:latin typeface="宋体"/>
                <a:cs typeface="宋体"/>
              </a:rPr>
              <a:t> </a:t>
            </a:r>
            <a:r>
              <a:rPr sz="3200" spc="-75" dirty="0">
                <a:solidFill>
                  <a:srgbClr val="333333"/>
                </a:solidFill>
                <a:latin typeface="宋体"/>
                <a:cs typeface="宋体"/>
              </a:rPr>
              <a:t>Studio</a:t>
            </a:r>
            <a:r>
              <a:rPr sz="3200" spc="-855" dirty="0">
                <a:solidFill>
                  <a:srgbClr val="333333"/>
                </a:solidFill>
                <a:latin typeface="宋体"/>
                <a:cs typeface="宋体"/>
              </a:rPr>
              <a:t> </a:t>
            </a:r>
            <a:r>
              <a:rPr sz="3200" dirty="0">
                <a:solidFill>
                  <a:srgbClr val="333333"/>
                </a:solidFill>
                <a:latin typeface="宋体"/>
                <a:cs typeface="宋体"/>
              </a:rPr>
              <a:t>可以通过设置自 动导包，简直太实用了</a:t>
            </a:r>
            <a:r>
              <a:rPr sz="3200" spc="-616" dirty="0">
                <a:solidFill>
                  <a:srgbClr val="333333"/>
                </a:solidFill>
                <a:latin typeface="宋体"/>
                <a:cs typeface="宋体"/>
              </a:rPr>
              <a:t>.</a:t>
            </a:r>
            <a:endParaRPr sz="3200" dirty="0">
              <a:latin typeface="宋体"/>
              <a:cs typeface="宋体"/>
            </a:endParaRPr>
          </a:p>
          <a:p>
            <a:pPr>
              <a:lnSpc>
                <a:spcPct val="100000"/>
              </a:lnSpc>
            </a:pPr>
            <a:endParaRPr sz="3200" dirty="0">
              <a:latin typeface="Times New Roman"/>
              <a:cs typeface="Times New Roman"/>
            </a:endParaRPr>
          </a:p>
          <a:p>
            <a:pPr>
              <a:spcBef>
                <a:spcPts val="101"/>
              </a:spcBef>
            </a:pPr>
            <a:endParaRPr sz="3200" dirty="0">
              <a:latin typeface="Times New Roman"/>
              <a:cs typeface="Times New Roman"/>
            </a:endParaRPr>
          </a:p>
          <a:p>
            <a:pPr marL="31951"/>
            <a:r>
              <a:rPr sz="3200" dirty="0">
                <a:solidFill>
                  <a:srgbClr val="333333"/>
                </a:solidFill>
                <a:latin typeface="宋体"/>
                <a:cs typeface="宋体"/>
              </a:rPr>
              <a:t>到</a:t>
            </a:r>
            <a:r>
              <a:rPr sz="3200" spc="-616" dirty="0">
                <a:solidFill>
                  <a:srgbClr val="333333"/>
                </a:solidFill>
                <a:latin typeface="宋体"/>
                <a:cs typeface="宋体"/>
              </a:rPr>
              <a:t> </a:t>
            </a:r>
            <a:r>
              <a:rPr sz="3200" b="1" spc="-50" dirty="0">
                <a:solidFill>
                  <a:srgbClr val="333333"/>
                </a:solidFill>
                <a:latin typeface="微软雅黑"/>
                <a:cs typeface="微软雅黑"/>
              </a:rPr>
              <a:t>Preferences</a:t>
            </a:r>
            <a:r>
              <a:rPr sz="3200" b="1" spc="63" dirty="0">
                <a:solidFill>
                  <a:srgbClr val="333333"/>
                </a:solidFill>
                <a:latin typeface="微软雅黑"/>
                <a:cs typeface="微软雅黑"/>
              </a:rPr>
              <a:t> </a:t>
            </a:r>
            <a:r>
              <a:rPr sz="3200" spc="-176" dirty="0">
                <a:solidFill>
                  <a:srgbClr val="333333"/>
                </a:solidFill>
                <a:latin typeface="宋体"/>
                <a:cs typeface="宋体"/>
              </a:rPr>
              <a:t>-&gt;</a:t>
            </a:r>
            <a:r>
              <a:rPr sz="3200" spc="-639" dirty="0">
                <a:solidFill>
                  <a:srgbClr val="333333"/>
                </a:solidFill>
                <a:latin typeface="宋体"/>
                <a:cs typeface="宋体"/>
              </a:rPr>
              <a:t> </a:t>
            </a:r>
            <a:r>
              <a:rPr sz="3200" b="1" spc="-88" dirty="0">
                <a:solidFill>
                  <a:srgbClr val="333333"/>
                </a:solidFill>
                <a:latin typeface="微软雅黑"/>
                <a:cs typeface="微软雅黑"/>
              </a:rPr>
              <a:t>Editor</a:t>
            </a:r>
            <a:r>
              <a:rPr sz="3200" b="1" spc="38" dirty="0">
                <a:solidFill>
                  <a:srgbClr val="333333"/>
                </a:solidFill>
                <a:latin typeface="微软雅黑"/>
                <a:cs typeface="微软雅黑"/>
              </a:rPr>
              <a:t> </a:t>
            </a:r>
            <a:r>
              <a:rPr sz="3200" spc="-176" dirty="0">
                <a:solidFill>
                  <a:srgbClr val="333333"/>
                </a:solidFill>
                <a:latin typeface="宋体"/>
                <a:cs typeface="宋体"/>
              </a:rPr>
              <a:t>-&gt;</a:t>
            </a:r>
            <a:r>
              <a:rPr sz="3200" spc="-639" dirty="0">
                <a:solidFill>
                  <a:srgbClr val="333333"/>
                </a:solidFill>
                <a:latin typeface="宋体"/>
                <a:cs typeface="宋体"/>
              </a:rPr>
              <a:t> </a:t>
            </a:r>
            <a:r>
              <a:rPr sz="3200" b="1" spc="-176" dirty="0">
                <a:solidFill>
                  <a:srgbClr val="333333"/>
                </a:solidFill>
                <a:latin typeface="微软雅黑"/>
                <a:cs typeface="微软雅黑"/>
              </a:rPr>
              <a:t>Auto</a:t>
            </a:r>
            <a:r>
              <a:rPr sz="3200" b="1" spc="126" dirty="0">
                <a:solidFill>
                  <a:srgbClr val="333333"/>
                </a:solidFill>
                <a:latin typeface="微软雅黑"/>
                <a:cs typeface="微软雅黑"/>
              </a:rPr>
              <a:t> </a:t>
            </a:r>
            <a:r>
              <a:rPr sz="3200" b="1" spc="-75" dirty="0">
                <a:solidFill>
                  <a:srgbClr val="333333"/>
                </a:solidFill>
                <a:latin typeface="微软雅黑"/>
                <a:cs typeface="微软雅黑"/>
              </a:rPr>
              <a:t>Import</a:t>
            </a:r>
            <a:r>
              <a:rPr sz="3200" b="1" spc="13" dirty="0">
                <a:solidFill>
                  <a:srgbClr val="333333"/>
                </a:solidFill>
                <a:latin typeface="微软雅黑"/>
                <a:cs typeface="微软雅黑"/>
              </a:rPr>
              <a:t> </a:t>
            </a:r>
            <a:r>
              <a:rPr sz="3200" spc="-176" dirty="0">
                <a:solidFill>
                  <a:srgbClr val="333333"/>
                </a:solidFill>
                <a:latin typeface="宋体"/>
                <a:cs typeface="宋体"/>
              </a:rPr>
              <a:t>-&gt;</a:t>
            </a:r>
            <a:r>
              <a:rPr sz="3200" spc="-639" dirty="0">
                <a:solidFill>
                  <a:srgbClr val="333333"/>
                </a:solidFill>
                <a:latin typeface="宋体"/>
                <a:cs typeface="宋体"/>
              </a:rPr>
              <a:t> </a:t>
            </a:r>
            <a:r>
              <a:rPr sz="3200" b="1" spc="-189" dirty="0">
                <a:solidFill>
                  <a:srgbClr val="333333"/>
                </a:solidFill>
                <a:latin typeface="微软雅黑"/>
                <a:cs typeface="微软雅黑"/>
              </a:rPr>
              <a:t>Java</a:t>
            </a:r>
            <a:r>
              <a:rPr sz="3200" b="1" dirty="0">
                <a:solidFill>
                  <a:srgbClr val="333333"/>
                </a:solidFill>
                <a:latin typeface="微软雅黑"/>
                <a:cs typeface="微软雅黑"/>
              </a:rPr>
              <a:t> </a:t>
            </a:r>
            <a:r>
              <a:rPr sz="3200" dirty="0">
                <a:solidFill>
                  <a:srgbClr val="333333"/>
                </a:solidFill>
                <a:latin typeface="宋体"/>
                <a:cs typeface="宋体"/>
              </a:rPr>
              <a:t>把以下选项勾上就</a:t>
            </a:r>
            <a:r>
              <a:rPr sz="3200" spc="-792" dirty="0">
                <a:solidFill>
                  <a:srgbClr val="333333"/>
                </a:solidFill>
                <a:latin typeface="宋体"/>
                <a:cs typeface="宋体"/>
              </a:rPr>
              <a:t> </a:t>
            </a:r>
            <a:r>
              <a:rPr sz="3200" spc="390" dirty="0">
                <a:solidFill>
                  <a:srgbClr val="333333"/>
                </a:solidFill>
                <a:latin typeface="宋体"/>
                <a:cs typeface="宋体"/>
              </a:rPr>
              <a:t>OK</a:t>
            </a:r>
            <a:r>
              <a:rPr sz="3200" spc="-767" dirty="0">
                <a:solidFill>
                  <a:srgbClr val="333333"/>
                </a:solidFill>
                <a:latin typeface="宋体"/>
                <a:cs typeface="宋体"/>
              </a:rPr>
              <a:t> </a:t>
            </a:r>
            <a:r>
              <a:rPr sz="3200" dirty="0">
                <a:solidFill>
                  <a:srgbClr val="333333"/>
                </a:solidFill>
                <a:latin typeface="宋体"/>
                <a:cs typeface="宋体"/>
              </a:rPr>
              <a:t>了</a:t>
            </a:r>
            <a:endParaRPr sz="3200" dirty="0">
              <a:latin typeface="宋体"/>
              <a:cs typeface="宋体"/>
            </a:endParaRPr>
          </a:p>
        </p:txBody>
      </p:sp>
    </p:spTree>
    <p:extLst>
      <p:ext uri="{BB962C8B-B14F-4D97-AF65-F5344CB8AC3E}">
        <p14:creationId xmlns:p14="http://schemas.microsoft.com/office/powerpoint/2010/main" val="1961872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4156" y="317500"/>
            <a:ext cx="15697199" cy="7696200"/>
          </a:xfrm>
          <a:prstGeom prst="rect">
            <a:avLst/>
          </a:prstGeom>
          <a:blipFill>
            <a:blip r:embed="rId2" cstate="print"/>
            <a:stretch>
              <a:fillRect/>
            </a:stretch>
          </a:blipFill>
        </p:spPr>
        <p:txBody>
          <a:bodyPr wrap="square" lIns="0" tIns="0" rIns="0" bIns="0" rtlCol="0"/>
          <a:lstStyle/>
          <a:p>
            <a:endParaRPr sz="4526"/>
          </a:p>
        </p:txBody>
      </p:sp>
      <p:sp>
        <p:nvSpPr>
          <p:cNvPr id="3" name="object 3"/>
          <p:cNvSpPr txBox="1"/>
          <p:nvPr/>
        </p:nvSpPr>
        <p:spPr>
          <a:xfrm>
            <a:off x="1504157" y="8145613"/>
            <a:ext cx="15942838" cy="2014856"/>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从此世界清静了。。。</a:t>
            </a:r>
            <a:endParaRPr sz="3200" dirty="0">
              <a:latin typeface="宋体"/>
              <a:cs typeface="宋体"/>
            </a:endParaRPr>
          </a:p>
          <a:p>
            <a:pPr>
              <a:spcBef>
                <a:spcPts val="101"/>
              </a:spcBef>
            </a:pPr>
            <a:endParaRPr sz="3200" dirty="0">
              <a:latin typeface="Times New Roman"/>
              <a:cs typeface="Times New Roman"/>
            </a:endParaRPr>
          </a:p>
          <a:p>
            <a:pPr marL="31951"/>
            <a:r>
              <a:rPr sz="3200" dirty="0">
                <a:solidFill>
                  <a:srgbClr val="333333"/>
                </a:solidFill>
                <a:latin typeface="宋体"/>
                <a:cs typeface="宋体"/>
              </a:rPr>
              <a:t>至此</a:t>
            </a:r>
            <a:r>
              <a:rPr sz="3200" spc="-830" dirty="0">
                <a:solidFill>
                  <a:srgbClr val="333333"/>
                </a:solidFill>
                <a:latin typeface="宋体"/>
                <a:cs typeface="宋体"/>
              </a:rPr>
              <a:t> </a:t>
            </a:r>
            <a:r>
              <a:rPr sz="3200" spc="13" dirty="0">
                <a:solidFill>
                  <a:srgbClr val="333333"/>
                </a:solidFill>
                <a:latin typeface="宋体"/>
                <a:cs typeface="宋体"/>
              </a:rPr>
              <a:t>Android</a:t>
            </a:r>
            <a:r>
              <a:rPr sz="3200" spc="-654" dirty="0">
                <a:solidFill>
                  <a:srgbClr val="333333"/>
                </a:solidFill>
                <a:latin typeface="宋体"/>
                <a:cs typeface="宋体"/>
              </a:rPr>
              <a:t> </a:t>
            </a:r>
            <a:r>
              <a:rPr sz="3200" spc="-75" dirty="0">
                <a:solidFill>
                  <a:srgbClr val="333333"/>
                </a:solidFill>
                <a:latin typeface="宋体"/>
                <a:cs typeface="宋体"/>
              </a:rPr>
              <a:t>Studio</a:t>
            </a:r>
            <a:r>
              <a:rPr sz="3200" spc="-780" dirty="0">
                <a:solidFill>
                  <a:srgbClr val="333333"/>
                </a:solidFill>
                <a:latin typeface="宋体"/>
                <a:cs typeface="宋体"/>
              </a:rPr>
              <a:t> </a:t>
            </a:r>
            <a:r>
              <a:rPr sz="3200" dirty="0">
                <a:solidFill>
                  <a:srgbClr val="333333"/>
                </a:solidFill>
                <a:latin typeface="宋体"/>
                <a:cs typeface="宋体"/>
              </a:rPr>
              <a:t>的基本使用相信大家都已经会了，从下一系列开始介绍</a:t>
            </a:r>
            <a:r>
              <a:rPr sz="3200" spc="-830" dirty="0">
                <a:solidFill>
                  <a:srgbClr val="333333"/>
                </a:solidFill>
                <a:latin typeface="宋体"/>
                <a:cs typeface="宋体"/>
              </a:rPr>
              <a:t> </a:t>
            </a:r>
            <a:r>
              <a:rPr sz="3200" spc="-13" dirty="0" err="1">
                <a:solidFill>
                  <a:srgbClr val="333333"/>
                </a:solidFill>
                <a:latin typeface="宋体"/>
                <a:cs typeface="宋体"/>
              </a:rPr>
              <a:t>Gradle</a:t>
            </a:r>
            <a:r>
              <a:rPr sz="3200" spc="-855" dirty="0">
                <a:solidFill>
                  <a:srgbClr val="333333"/>
                </a:solidFill>
                <a:latin typeface="宋体"/>
                <a:cs typeface="宋体"/>
              </a:rPr>
              <a:t> </a:t>
            </a:r>
            <a:r>
              <a:rPr sz="3200" dirty="0" err="1">
                <a:solidFill>
                  <a:srgbClr val="333333"/>
                </a:solidFill>
                <a:latin typeface="宋体"/>
                <a:cs typeface="宋体"/>
              </a:rPr>
              <a:t>语法以及基本配置与多渠道打包等</a:t>
            </a:r>
            <a:endParaRPr sz="3200" dirty="0">
              <a:latin typeface="宋体"/>
              <a:cs typeface="宋体"/>
            </a:endParaRPr>
          </a:p>
        </p:txBody>
      </p:sp>
      <p:sp>
        <p:nvSpPr>
          <p:cNvPr id="6" name="object 6"/>
          <p:cNvSpPr txBox="1"/>
          <p:nvPr/>
        </p:nvSpPr>
        <p:spPr>
          <a:xfrm>
            <a:off x="1782819" y="11529047"/>
            <a:ext cx="4415502" cy="729056"/>
          </a:xfrm>
          <a:prstGeom prst="rect">
            <a:avLst/>
          </a:prstGeom>
        </p:spPr>
        <p:txBody>
          <a:bodyPr vert="horz" wrap="square" lIns="0" tIns="31950" rIns="0" bIns="0" rtlCol="0">
            <a:spAutoFit/>
          </a:bodyPr>
          <a:lstStyle/>
          <a:p>
            <a:pPr marL="31951">
              <a:spcBef>
                <a:spcPts val="252"/>
              </a:spcBef>
            </a:pPr>
            <a:r>
              <a:rPr sz="4528" b="1" spc="138" dirty="0">
                <a:solidFill>
                  <a:srgbClr val="333333"/>
                </a:solidFill>
                <a:latin typeface="微软雅黑"/>
                <a:cs typeface="微软雅黑"/>
              </a:rPr>
              <a:t>什</a:t>
            </a:r>
            <a:r>
              <a:rPr sz="4528" b="1" spc="189" dirty="0">
                <a:solidFill>
                  <a:srgbClr val="333333"/>
                </a:solidFill>
                <a:latin typeface="微软雅黑"/>
                <a:cs typeface="微软雅黑"/>
              </a:rPr>
              <a:t>么</a:t>
            </a:r>
            <a:r>
              <a:rPr sz="4528" b="1" dirty="0">
                <a:solidFill>
                  <a:srgbClr val="333333"/>
                </a:solidFill>
                <a:latin typeface="微软雅黑"/>
                <a:cs typeface="微软雅黑"/>
              </a:rPr>
              <a:t>是</a:t>
            </a:r>
            <a:r>
              <a:rPr sz="4528" b="1" spc="-365" dirty="0">
                <a:solidFill>
                  <a:srgbClr val="333333"/>
                </a:solidFill>
                <a:latin typeface="微软雅黑"/>
                <a:cs typeface="微软雅黑"/>
              </a:rPr>
              <a:t> </a:t>
            </a:r>
            <a:r>
              <a:rPr sz="4528" b="1" spc="-63" dirty="0">
                <a:solidFill>
                  <a:srgbClr val="333333"/>
                </a:solidFill>
                <a:latin typeface="微软雅黑"/>
                <a:cs typeface="微软雅黑"/>
              </a:rPr>
              <a:t>Gradle？</a:t>
            </a:r>
            <a:endParaRPr sz="4528">
              <a:latin typeface="微软雅黑"/>
              <a:cs typeface="微软雅黑"/>
            </a:endParaRPr>
          </a:p>
        </p:txBody>
      </p:sp>
      <p:sp>
        <p:nvSpPr>
          <p:cNvPr id="7" name="object 7"/>
          <p:cNvSpPr txBox="1"/>
          <p:nvPr/>
        </p:nvSpPr>
        <p:spPr>
          <a:xfrm>
            <a:off x="1782813" y="13244766"/>
            <a:ext cx="15268955" cy="1097554"/>
          </a:xfrm>
          <a:prstGeom prst="rect">
            <a:avLst/>
          </a:prstGeom>
        </p:spPr>
        <p:txBody>
          <a:bodyPr vert="horz" wrap="square" lIns="0" tIns="31950" rIns="0" bIns="0" rtlCol="0">
            <a:spAutoFit/>
          </a:bodyPr>
          <a:lstStyle/>
          <a:p>
            <a:pPr marL="31951" marR="12780">
              <a:lnSpc>
                <a:spcPct val="131000"/>
              </a:lnSpc>
              <a:spcBef>
                <a:spcPts val="252"/>
              </a:spcBef>
            </a:pPr>
            <a:r>
              <a:rPr sz="2642" spc="-25" dirty="0">
                <a:solidFill>
                  <a:srgbClr val="333333"/>
                </a:solidFill>
                <a:latin typeface="宋体"/>
                <a:cs typeface="宋体"/>
              </a:rPr>
              <a:t>Gradle</a:t>
            </a:r>
            <a:r>
              <a:rPr sz="2642" spc="-792" dirty="0">
                <a:solidFill>
                  <a:srgbClr val="333333"/>
                </a:solidFill>
                <a:latin typeface="宋体"/>
                <a:cs typeface="宋体"/>
              </a:rPr>
              <a:t> </a:t>
            </a:r>
            <a:r>
              <a:rPr sz="2642" dirty="0">
                <a:solidFill>
                  <a:srgbClr val="333333"/>
                </a:solidFill>
                <a:latin typeface="宋体"/>
                <a:cs typeface="宋体"/>
              </a:rPr>
              <a:t>是一种依赖管理工具，基于</a:t>
            </a:r>
            <a:r>
              <a:rPr sz="2642" spc="-818" dirty="0">
                <a:solidFill>
                  <a:srgbClr val="333333"/>
                </a:solidFill>
                <a:latin typeface="宋体"/>
                <a:cs typeface="宋体"/>
              </a:rPr>
              <a:t> </a:t>
            </a:r>
            <a:r>
              <a:rPr sz="2642" spc="75" dirty="0">
                <a:solidFill>
                  <a:srgbClr val="333333"/>
                </a:solidFill>
                <a:latin typeface="宋体"/>
                <a:cs typeface="宋体"/>
              </a:rPr>
              <a:t>Groovy</a:t>
            </a:r>
            <a:r>
              <a:rPr sz="2642" spc="-830" dirty="0">
                <a:solidFill>
                  <a:srgbClr val="333333"/>
                </a:solidFill>
                <a:latin typeface="宋体"/>
                <a:cs typeface="宋体"/>
              </a:rPr>
              <a:t> </a:t>
            </a:r>
            <a:r>
              <a:rPr sz="2642" dirty="0">
                <a:solidFill>
                  <a:srgbClr val="333333"/>
                </a:solidFill>
                <a:latin typeface="宋体"/>
                <a:cs typeface="宋体"/>
              </a:rPr>
              <a:t>语言，面向</a:t>
            </a:r>
            <a:r>
              <a:rPr sz="2642" spc="-818" dirty="0">
                <a:solidFill>
                  <a:srgbClr val="333333"/>
                </a:solidFill>
                <a:latin typeface="宋体"/>
                <a:cs typeface="宋体"/>
              </a:rPr>
              <a:t> </a:t>
            </a:r>
            <a:r>
              <a:rPr sz="2642" spc="-138" dirty="0">
                <a:solidFill>
                  <a:srgbClr val="333333"/>
                </a:solidFill>
                <a:latin typeface="宋体"/>
                <a:cs typeface="宋体"/>
              </a:rPr>
              <a:t>Java</a:t>
            </a:r>
            <a:r>
              <a:rPr sz="2642" spc="-792" dirty="0">
                <a:solidFill>
                  <a:srgbClr val="333333"/>
                </a:solidFill>
                <a:latin typeface="宋体"/>
                <a:cs typeface="宋体"/>
              </a:rPr>
              <a:t> </a:t>
            </a:r>
            <a:r>
              <a:rPr sz="2642" dirty="0">
                <a:solidFill>
                  <a:srgbClr val="333333"/>
                </a:solidFill>
                <a:latin typeface="宋体"/>
                <a:cs typeface="宋体"/>
              </a:rPr>
              <a:t>应用为主，它抛弃了基于</a:t>
            </a:r>
            <a:r>
              <a:rPr sz="2642" spc="-818" dirty="0">
                <a:solidFill>
                  <a:srgbClr val="333333"/>
                </a:solidFill>
                <a:latin typeface="宋体"/>
                <a:cs typeface="宋体"/>
              </a:rPr>
              <a:t> </a:t>
            </a:r>
            <a:r>
              <a:rPr sz="2642" spc="340" dirty="0">
                <a:solidFill>
                  <a:srgbClr val="333333"/>
                </a:solidFill>
                <a:latin typeface="宋体"/>
                <a:cs typeface="宋体"/>
              </a:rPr>
              <a:t>XML</a:t>
            </a:r>
            <a:r>
              <a:rPr sz="2642" spc="-818" dirty="0">
                <a:solidFill>
                  <a:srgbClr val="333333"/>
                </a:solidFill>
                <a:latin typeface="宋体"/>
                <a:cs typeface="宋体"/>
              </a:rPr>
              <a:t> </a:t>
            </a:r>
            <a:r>
              <a:rPr sz="2642" dirty="0">
                <a:solidFill>
                  <a:srgbClr val="333333"/>
                </a:solidFill>
                <a:latin typeface="宋体"/>
                <a:cs typeface="宋体"/>
              </a:rPr>
              <a:t>的各种繁琐配 置，取而代之的是一种基于</a:t>
            </a:r>
            <a:r>
              <a:rPr sz="2642" spc="-805" dirty="0">
                <a:solidFill>
                  <a:srgbClr val="333333"/>
                </a:solidFill>
                <a:latin typeface="宋体"/>
                <a:cs typeface="宋体"/>
              </a:rPr>
              <a:t> </a:t>
            </a:r>
            <a:r>
              <a:rPr sz="2642" spc="75" dirty="0">
                <a:solidFill>
                  <a:srgbClr val="333333"/>
                </a:solidFill>
                <a:latin typeface="宋体"/>
                <a:cs typeface="宋体"/>
              </a:rPr>
              <a:t>Groovy</a:t>
            </a:r>
            <a:r>
              <a:rPr sz="2642" spc="-792" dirty="0">
                <a:solidFill>
                  <a:srgbClr val="333333"/>
                </a:solidFill>
                <a:latin typeface="宋体"/>
                <a:cs typeface="宋体"/>
              </a:rPr>
              <a:t> </a:t>
            </a:r>
            <a:r>
              <a:rPr sz="2642" dirty="0">
                <a:solidFill>
                  <a:srgbClr val="333333"/>
                </a:solidFill>
                <a:latin typeface="宋体"/>
                <a:cs typeface="宋体"/>
              </a:rPr>
              <a:t>的内部领域特定</a:t>
            </a:r>
            <a:r>
              <a:rPr sz="2642" spc="88" dirty="0">
                <a:solidFill>
                  <a:srgbClr val="333333"/>
                </a:solidFill>
                <a:latin typeface="宋体"/>
                <a:cs typeface="宋体"/>
              </a:rPr>
              <a:t>（DSL）</a:t>
            </a:r>
            <a:r>
              <a:rPr sz="2642" dirty="0">
                <a:solidFill>
                  <a:srgbClr val="333333"/>
                </a:solidFill>
                <a:latin typeface="宋体"/>
                <a:cs typeface="宋体"/>
              </a:rPr>
              <a:t>语言。</a:t>
            </a:r>
            <a:endParaRPr sz="2642">
              <a:latin typeface="宋体"/>
              <a:cs typeface="宋体"/>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1744" y="4193755"/>
            <a:ext cx="3212583" cy="729056"/>
          </a:xfrm>
          <a:prstGeom prst="rect">
            <a:avLst/>
          </a:prstGeom>
        </p:spPr>
        <p:txBody>
          <a:bodyPr vert="horz" wrap="square" lIns="0" tIns="31950" rIns="0" bIns="0" rtlCol="0">
            <a:spAutoFit/>
          </a:bodyPr>
          <a:lstStyle/>
          <a:p>
            <a:pPr marL="31951">
              <a:spcBef>
                <a:spcPts val="252"/>
              </a:spcBef>
            </a:pPr>
            <a:r>
              <a:rPr sz="4528" b="1" spc="138" dirty="0">
                <a:solidFill>
                  <a:srgbClr val="333333"/>
                </a:solidFill>
                <a:latin typeface="微软雅黑"/>
                <a:cs typeface="微软雅黑"/>
              </a:rPr>
              <a:t>安</a:t>
            </a:r>
            <a:r>
              <a:rPr sz="4528" b="1" dirty="0">
                <a:solidFill>
                  <a:srgbClr val="333333"/>
                </a:solidFill>
                <a:latin typeface="微软雅黑"/>
                <a:cs typeface="微软雅黑"/>
              </a:rPr>
              <a:t>装</a:t>
            </a:r>
            <a:r>
              <a:rPr sz="4528" b="1" spc="-352" dirty="0">
                <a:solidFill>
                  <a:srgbClr val="333333"/>
                </a:solidFill>
                <a:latin typeface="微软雅黑"/>
                <a:cs typeface="微软雅黑"/>
              </a:rPr>
              <a:t> </a:t>
            </a:r>
            <a:r>
              <a:rPr sz="4528" b="1" spc="-113" dirty="0">
                <a:solidFill>
                  <a:srgbClr val="333333"/>
                </a:solidFill>
                <a:latin typeface="微软雅黑"/>
                <a:cs typeface="微软雅黑"/>
              </a:rPr>
              <a:t>Gradle</a:t>
            </a:r>
            <a:endParaRPr sz="4528" dirty="0">
              <a:latin typeface="微软雅黑"/>
              <a:cs typeface="微软雅黑"/>
            </a:endParaRPr>
          </a:p>
        </p:txBody>
      </p:sp>
      <p:sp>
        <p:nvSpPr>
          <p:cNvPr id="3" name="object 3"/>
          <p:cNvSpPr txBox="1"/>
          <p:nvPr/>
        </p:nvSpPr>
        <p:spPr>
          <a:xfrm>
            <a:off x="1097450" y="5346700"/>
            <a:ext cx="16611600" cy="4315630"/>
          </a:xfrm>
          <a:prstGeom prst="rect">
            <a:avLst/>
          </a:prstGeom>
        </p:spPr>
        <p:txBody>
          <a:bodyPr vert="horz" wrap="square" lIns="0" tIns="156553" rIns="0" bIns="0" rtlCol="0">
            <a:spAutoFit/>
          </a:bodyPr>
          <a:lstStyle/>
          <a:p>
            <a:pPr marL="31951" algn="just">
              <a:spcBef>
                <a:spcPts val="1230"/>
              </a:spcBef>
            </a:pPr>
            <a:r>
              <a:rPr sz="3200" dirty="0">
                <a:solidFill>
                  <a:srgbClr val="333333"/>
                </a:solidFill>
                <a:latin typeface="宋体"/>
                <a:cs typeface="宋体"/>
              </a:rPr>
              <a:t>在</a:t>
            </a:r>
            <a:r>
              <a:rPr sz="3200" spc="-818" dirty="0">
                <a:solidFill>
                  <a:srgbClr val="333333"/>
                </a:solidFill>
                <a:latin typeface="宋体"/>
                <a:cs typeface="宋体"/>
              </a:rPr>
              <a:t> </a:t>
            </a:r>
            <a:r>
              <a:rPr sz="3200" spc="13" dirty="0">
                <a:solidFill>
                  <a:srgbClr val="008D58"/>
                </a:solidFill>
                <a:latin typeface="宋体"/>
                <a:cs typeface="宋体"/>
              </a:rPr>
              <a:t>Android</a:t>
            </a:r>
            <a:r>
              <a:rPr sz="3200" spc="-639" dirty="0">
                <a:solidFill>
                  <a:srgbClr val="008D58"/>
                </a:solidFill>
                <a:latin typeface="宋体"/>
                <a:cs typeface="宋体"/>
              </a:rPr>
              <a:t> </a:t>
            </a:r>
            <a:r>
              <a:rPr sz="3200" spc="-75" dirty="0">
                <a:solidFill>
                  <a:srgbClr val="008D58"/>
                </a:solidFill>
                <a:latin typeface="宋体"/>
                <a:cs typeface="宋体"/>
              </a:rPr>
              <a:t>Studio</a:t>
            </a:r>
            <a:r>
              <a:rPr sz="3200" spc="-767" dirty="0">
                <a:solidFill>
                  <a:srgbClr val="008D58"/>
                </a:solidFill>
                <a:latin typeface="宋体"/>
                <a:cs typeface="宋体"/>
              </a:rPr>
              <a:t> </a:t>
            </a:r>
            <a:r>
              <a:rPr sz="3200" dirty="0" err="1">
                <a:solidFill>
                  <a:srgbClr val="008D58"/>
                </a:solidFill>
                <a:latin typeface="宋体"/>
                <a:cs typeface="宋体"/>
              </a:rPr>
              <a:t>教程一</a:t>
            </a:r>
            <a:r>
              <a:rPr sz="3200" spc="-491" dirty="0">
                <a:solidFill>
                  <a:srgbClr val="008D58"/>
                </a:solidFill>
                <a:latin typeface="宋体"/>
                <a:cs typeface="宋体"/>
              </a:rPr>
              <a:t>--</a:t>
            </a:r>
            <a:r>
              <a:rPr sz="3200" dirty="0">
                <a:solidFill>
                  <a:srgbClr val="008D58"/>
                </a:solidFill>
                <a:latin typeface="宋体"/>
                <a:cs typeface="宋体"/>
              </a:rPr>
              <a:t>下载与安装</a:t>
            </a:r>
            <a:r>
              <a:rPr sz="3200" dirty="0">
                <a:solidFill>
                  <a:srgbClr val="333333"/>
                </a:solidFill>
                <a:latin typeface="宋体"/>
                <a:cs typeface="宋体"/>
              </a:rPr>
              <a:t>中新建项目成功后会下载</a:t>
            </a:r>
            <a:r>
              <a:rPr sz="3200" spc="-818" dirty="0">
                <a:solidFill>
                  <a:srgbClr val="333333"/>
                </a:solidFill>
                <a:latin typeface="宋体"/>
                <a:cs typeface="宋体"/>
              </a:rPr>
              <a:t> </a:t>
            </a:r>
            <a:r>
              <a:rPr sz="3200" spc="-13" dirty="0">
                <a:solidFill>
                  <a:srgbClr val="333333"/>
                </a:solidFill>
                <a:latin typeface="宋体"/>
                <a:cs typeface="宋体"/>
              </a:rPr>
              <a:t>Gradle，</a:t>
            </a:r>
            <a:r>
              <a:rPr sz="3200" dirty="0">
                <a:solidFill>
                  <a:srgbClr val="333333"/>
                </a:solidFill>
                <a:latin typeface="宋体"/>
                <a:cs typeface="宋体"/>
              </a:rPr>
              <a:t>貌似这个过程不翻墙也是</a:t>
            </a:r>
            <a:endParaRPr sz="3200" dirty="0">
              <a:latin typeface="宋体"/>
              <a:cs typeface="宋体"/>
            </a:endParaRPr>
          </a:p>
          <a:p>
            <a:pPr marL="31951" algn="just">
              <a:spcBef>
                <a:spcPts val="981"/>
              </a:spcBef>
            </a:pPr>
            <a:r>
              <a:rPr sz="3200" dirty="0">
                <a:solidFill>
                  <a:srgbClr val="333333"/>
                </a:solidFill>
                <a:latin typeface="宋体"/>
                <a:cs typeface="宋体"/>
              </a:rPr>
              <a:t>可以下载，但是访问特别慢，建议翻墙下载。那么下载的</a:t>
            </a:r>
            <a:r>
              <a:rPr sz="3200" spc="-805" dirty="0">
                <a:solidFill>
                  <a:srgbClr val="333333"/>
                </a:solidFill>
                <a:latin typeface="宋体"/>
                <a:cs typeface="宋体"/>
              </a:rPr>
              <a:t> </a:t>
            </a:r>
            <a:r>
              <a:rPr sz="3200" spc="-25" dirty="0">
                <a:solidFill>
                  <a:srgbClr val="333333"/>
                </a:solidFill>
                <a:latin typeface="宋体"/>
                <a:cs typeface="宋体"/>
              </a:rPr>
              <a:t>Gradle</a:t>
            </a:r>
            <a:r>
              <a:rPr sz="3200" spc="-780" dirty="0">
                <a:solidFill>
                  <a:srgbClr val="333333"/>
                </a:solidFill>
                <a:latin typeface="宋体"/>
                <a:cs typeface="宋体"/>
              </a:rPr>
              <a:t> </a:t>
            </a:r>
            <a:r>
              <a:rPr sz="3200" dirty="0">
                <a:solidFill>
                  <a:srgbClr val="333333"/>
                </a:solidFill>
                <a:latin typeface="宋体"/>
                <a:cs typeface="宋体"/>
              </a:rPr>
              <a:t>到什么地方呢？</a:t>
            </a:r>
            <a:endParaRPr sz="3200" dirty="0">
              <a:latin typeface="宋体"/>
              <a:cs typeface="宋体"/>
            </a:endParaRPr>
          </a:p>
          <a:p>
            <a:pPr>
              <a:spcBef>
                <a:spcPts val="126"/>
              </a:spcBef>
            </a:pPr>
            <a:endParaRPr sz="3200" dirty="0">
              <a:latin typeface="Times New Roman"/>
              <a:cs typeface="Times New Roman"/>
            </a:endParaRPr>
          </a:p>
          <a:p>
            <a:pPr marL="169338" indent="-137388" algn="just">
              <a:buClr>
                <a:srgbClr val="000000"/>
              </a:buClr>
              <a:buSzPct val="104761"/>
              <a:buFont typeface="Calibri"/>
              <a:buChar char="•"/>
              <a:tabLst>
                <a:tab pos="170936" algn="l"/>
              </a:tabLst>
            </a:pPr>
            <a:r>
              <a:rPr sz="3200" spc="314" dirty="0">
                <a:solidFill>
                  <a:srgbClr val="333333"/>
                </a:solidFill>
                <a:latin typeface="宋体"/>
                <a:cs typeface="宋体"/>
              </a:rPr>
              <a:t>Mac</a:t>
            </a:r>
            <a:r>
              <a:rPr sz="3200" spc="-792" dirty="0">
                <a:solidFill>
                  <a:srgbClr val="333333"/>
                </a:solidFill>
                <a:latin typeface="宋体"/>
                <a:cs typeface="宋体"/>
              </a:rPr>
              <a:t> </a:t>
            </a:r>
            <a:r>
              <a:rPr sz="3200" dirty="0">
                <a:solidFill>
                  <a:srgbClr val="333333"/>
                </a:solidFill>
                <a:latin typeface="宋体"/>
                <a:cs typeface="宋体"/>
              </a:rPr>
              <a:t>上会默认下载到</a:t>
            </a:r>
            <a:r>
              <a:rPr sz="3200" spc="-616" dirty="0">
                <a:solidFill>
                  <a:srgbClr val="333333"/>
                </a:solidFill>
                <a:latin typeface="宋体"/>
                <a:cs typeface="宋体"/>
              </a:rPr>
              <a:t> </a:t>
            </a:r>
            <a:r>
              <a:rPr sz="3200" b="1" spc="-126" dirty="0">
                <a:solidFill>
                  <a:srgbClr val="333333"/>
                </a:solidFill>
                <a:latin typeface="微软雅黑"/>
                <a:cs typeface="微软雅黑"/>
              </a:rPr>
              <a:t>/Users/&lt;</a:t>
            </a:r>
            <a:r>
              <a:rPr sz="3200" b="1" spc="75" dirty="0">
                <a:solidFill>
                  <a:srgbClr val="333333"/>
                </a:solidFill>
                <a:latin typeface="微软雅黑"/>
                <a:cs typeface="微软雅黑"/>
              </a:rPr>
              <a:t>用</a:t>
            </a:r>
            <a:r>
              <a:rPr sz="3200" b="1" spc="63" dirty="0">
                <a:solidFill>
                  <a:srgbClr val="333333"/>
                </a:solidFill>
                <a:latin typeface="微软雅黑"/>
                <a:cs typeface="微软雅黑"/>
              </a:rPr>
              <a:t>户</a:t>
            </a:r>
            <a:r>
              <a:rPr sz="3200" b="1" spc="126" dirty="0">
                <a:solidFill>
                  <a:srgbClr val="333333"/>
                </a:solidFill>
                <a:latin typeface="微软雅黑"/>
                <a:cs typeface="微软雅黑"/>
              </a:rPr>
              <a:t>名</a:t>
            </a:r>
            <a:r>
              <a:rPr sz="3200" b="1" spc="-101" dirty="0">
                <a:solidFill>
                  <a:srgbClr val="333333"/>
                </a:solidFill>
                <a:latin typeface="微软雅黑"/>
                <a:cs typeface="微软雅黑"/>
              </a:rPr>
              <a:t>&gt;/.gradle/wrapper/dists</a:t>
            </a:r>
            <a:r>
              <a:rPr sz="3200" b="1" spc="63" dirty="0">
                <a:solidFill>
                  <a:srgbClr val="333333"/>
                </a:solidFill>
                <a:latin typeface="微软雅黑"/>
                <a:cs typeface="微软雅黑"/>
              </a:rPr>
              <a:t> </a:t>
            </a:r>
            <a:r>
              <a:rPr sz="3200" dirty="0">
                <a:solidFill>
                  <a:srgbClr val="333333"/>
                </a:solidFill>
                <a:latin typeface="宋体"/>
                <a:cs typeface="宋体"/>
              </a:rPr>
              <a:t>目录</a:t>
            </a:r>
            <a:endParaRPr sz="3200" dirty="0">
              <a:latin typeface="宋体"/>
              <a:cs typeface="宋体"/>
            </a:endParaRPr>
          </a:p>
          <a:p>
            <a:pPr marL="169338" indent="-137388" algn="just">
              <a:spcBef>
                <a:spcPts val="528"/>
              </a:spcBef>
              <a:buClr>
                <a:srgbClr val="000000"/>
              </a:buClr>
              <a:buSzPct val="104761"/>
              <a:buFont typeface="Calibri"/>
              <a:buChar char="•"/>
              <a:tabLst>
                <a:tab pos="170936" algn="l"/>
              </a:tabLst>
            </a:pPr>
            <a:r>
              <a:rPr sz="3200" spc="189" dirty="0">
                <a:solidFill>
                  <a:srgbClr val="333333"/>
                </a:solidFill>
                <a:latin typeface="宋体"/>
                <a:cs typeface="宋体"/>
              </a:rPr>
              <a:t>Win</a:t>
            </a:r>
            <a:r>
              <a:rPr sz="3200" spc="-755" dirty="0">
                <a:solidFill>
                  <a:srgbClr val="333333"/>
                </a:solidFill>
                <a:latin typeface="宋体"/>
                <a:cs typeface="宋体"/>
              </a:rPr>
              <a:t> </a:t>
            </a:r>
            <a:r>
              <a:rPr sz="3200" dirty="0">
                <a:solidFill>
                  <a:srgbClr val="333333"/>
                </a:solidFill>
                <a:latin typeface="宋体"/>
                <a:cs typeface="宋体"/>
              </a:rPr>
              <a:t>平台会默认下载到</a:t>
            </a:r>
            <a:r>
              <a:rPr sz="3200" spc="-616" dirty="0">
                <a:solidFill>
                  <a:srgbClr val="333333"/>
                </a:solidFill>
                <a:latin typeface="宋体"/>
                <a:cs typeface="宋体"/>
              </a:rPr>
              <a:t> </a:t>
            </a:r>
            <a:r>
              <a:rPr sz="3200" b="1" spc="-101" dirty="0">
                <a:solidFill>
                  <a:srgbClr val="333333"/>
                </a:solidFill>
                <a:latin typeface="微软雅黑"/>
                <a:cs typeface="微软雅黑"/>
              </a:rPr>
              <a:t>C:\Documents</a:t>
            </a:r>
            <a:r>
              <a:rPr sz="3200" b="1" spc="164" dirty="0">
                <a:solidFill>
                  <a:srgbClr val="333333"/>
                </a:solidFill>
                <a:latin typeface="微软雅黑"/>
                <a:cs typeface="微软雅黑"/>
              </a:rPr>
              <a:t> </a:t>
            </a:r>
            <a:r>
              <a:rPr sz="3200" b="1" spc="-113" dirty="0">
                <a:solidFill>
                  <a:srgbClr val="333333"/>
                </a:solidFill>
                <a:latin typeface="微软雅黑"/>
                <a:cs typeface="微软雅黑"/>
              </a:rPr>
              <a:t>and</a:t>
            </a:r>
            <a:r>
              <a:rPr sz="3200" b="1" spc="151" dirty="0">
                <a:solidFill>
                  <a:srgbClr val="333333"/>
                </a:solidFill>
                <a:latin typeface="微软雅黑"/>
                <a:cs typeface="微软雅黑"/>
              </a:rPr>
              <a:t> </a:t>
            </a:r>
            <a:r>
              <a:rPr sz="3200" b="1" spc="-126" dirty="0">
                <a:solidFill>
                  <a:srgbClr val="333333"/>
                </a:solidFill>
                <a:latin typeface="微软雅黑"/>
                <a:cs typeface="微软雅黑"/>
              </a:rPr>
              <a:t>Settings\&lt;</a:t>
            </a:r>
            <a:r>
              <a:rPr sz="3200" b="1" spc="75" dirty="0">
                <a:solidFill>
                  <a:srgbClr val="333333"/>
                </a:solidFill>
                <a:latin typeface="微软雅黑"/>
                <a:cs typeface="微软雅黑"/>
              </a:rPr>
              <a:t>用</a:t>
            </a:r>
            <a:r>
              <a:rPr sz="3200" b="1" spc="63" dirty="0">
                <a:solidFill>
                  <a:srgbClr val="333333"/>
                </a:solidFill>
                <a:latin typeface="微软雅黑"/>
                <a:cs typeface="微软雅黑"/>
              </a:rPr>
              <a:t>户</a:t>
            </a:r>
            <a:r>
              <a:rPr sz="3200" b="1" spc="126" dirty="0">
                <a:solidFill>
                  <a:srgbClr val="333333"/>
                </a:solidFill>
                <a:latin typeface="微软雅黑"/>
                <a:cs typeface="微软雅黑"/>
              </a:rPr>
              <a:t>名</a:t>
            </a:r>
            <a:r>
              <a:rPr sz="3200" b="1" spc="-101" dirty="0">
                <a:solidFill>
                  <a:srgbClr val="333333"/>
                </a:solidFill>
                <a:latin typeface="微软雅黑"/>
                <a:cs typeface="微软雅黑"/>
              </a:rPr>
              <a:t>&gt;.gradle\wrapper\dists</a:t>
            </a:r>
            <a:r>
              <a:rPr sz="3200" b="1" spc="101" dirty="0">
                <a:solidFill>
                  <a:srgbClr val="333333"/>
                </a:solidFill>
                <a:latin typeface="微软雅黑"/>
                <a:cs typeface="微软雅黑"/>
              </a:rPr>
              <a:t> </a:t>
            </a:r>
            <a:r>
              <a:rPr sz="3200" dirty="0">
                <a:solidFill>
                  <a:srgbClr val="333333"/>
                </a:solidFill>
                <a:latin typeface="宋体"/>
                <a:cs typeface="宋体"/>
              </a:rPr>
              <a:t>目录</a:t>
            </a:r>
            <a:endParaRPr sz="3200" dirty="0">
              <a:latin typeface="宋体"/>
              <a:cs typeface="宋体"/>
            </a:endParaRPr>
          </a:p>
          <a:p>
            <a:pPr>
              <a:spcBef>
                <a:spcPts val="101"/>
              </a:spcBef>
            </a:pPr>
            <a:endParaRPr sz="3200" dirty="0">
              <a:latin typeface="Times New Roman"/>
              <a:cs typeface="Times New Roman"/>
            </a:endParaRPr>
          </a:p>
        </p:txBody>
      </p:sp>
      <p:sp>
        <p:nvSpPr>
          <p:cNvPr id="8" name="矩形 7"/>
          <p:cNvSpPr/>
          <p:nvPr/>
        </p:nvSpPr>
        <p:spPr>
          <a:xfrm>
            <a:off x="1123156" y="1993900"/>
            <a:ext cx="16230600" cy="1774012"/>
          </a:xfrm>
          <a:prstGeom prst="rect">
            <a:avLst/>
          </a:prstGeom>
        </p:spPr>
        <p:txBody>
          <a:bodyPr wrap="square">
            <a:spAutoFit/>
          </a:bodyPr>
          <a:lstStyle/>
          <a:p>
            <a:r>
              <a:rPr lang="zh-CN" altLang="en-US" sz="4528" b="1" spc="-113" dirty="0">
                <a:solidFill>
                  <a:srgbClr val="333333"/>
                </a:solidFill>
                <a:latin typeface="微软雅黑"/>
                <a:cs typeface="微软雅黑"/>
              </a:rPr>
              <a:t>什么是 Gradle？</a:t>
            </a:r>
          </a:p>
          <a:p>
            <a:r>
              <a:rPr lang="zh-CN" altLang="en-US" sz="3200" dirty="0"/>
              <a:t>Gradle 是一种依赖管理工具，基于 Groovy 语言，面向 Java 应用为主，它抛弃了基于 XML 的各种繁琐配置，取而代之的是一种基于 Groovy 的内部领域特定（DSL）语言。</a:t>
            </a:r>
          </a:p>
        </p:txBody>
      </p:sp>
      <p:sp>
        <p:nvSpPr>
          <p:cNvPr id="9" name="object 4"/>
          <p:cNvSpPr txBox="1"/>
          <p:nvPr/>
        </p:nvSpPr>
        <p:spPr>
          <a:xfrm>
            <a:off x="2113756" y="927100"/>
            <a:ext cx="14661903" cy="729056"/>
          </a:xfrm>
          <a:prstGeom prst="rect">
            <a:avLst/>
          </a:prstGeom>
        </p:spPr>
        <p:txBody>
          <a:bodyPr vert="horz" wrap="square" lIns="0" tIns="31950" rIns="0" bIns="0" rtlCol="0">
            <a:spAutoFit/>
          </a:bodyPr>
          <a:lstStyle/>
          <a:p>
            <a:pPr marL="31951" algn="ctr">
              <a:spcBef>
                <a:spcPts val="252"/>
              </a:spcBef>
            </a:pPr>
            <a:r>
              <a:rPr sz="4528" b="1" spc="-189" dirty="0">
                <a:solidFill>
                  <a:srgbClr val="333333"/>
                </a:solidFill>
                <a:latin typeface="微软雅黑"/>
                <a:cs typeface="微软雅黑"/>
              </a:rPr>
              <a:t>Android</a:t>
            </a:r>
            <a:r>
              <a:rPr sz="4528" b="1" spc="252" dirty="0">
                <a:solidFill>
                  <a:srgbClr val="333333"/>
                </a:solidFill>
                <a:latin typeface="微软雅黑"/>
                <a:cs typeface="微软雅黑"/>
              </a:rPr>
              <a:t> </a:t>
            </a:r>
            <a:r>
              <a:rPr sz="4528" b="1" spc="-176" dirty="0">
                <a:solidFill>
                  <a:srgbClr val="333333"/>
                </a:solidFill>
                <a:latin typeface="微软雅黑"/>
                <a:cs typeface="微软雅黑"/>
              </a:rPr>
              <a:t>Studio</a:t>
            </a:r>
            <a:r>
              <a:rPr sz="4528" b="1" spc="-151" dirty="0">
                <a:solidFill>
                  <a:srgbClr val="333333"/>
                </a:solidFill>
                <a:latin typeface="微软雅黑"/>
                <a:cs typeface="微软雅黑"/>
              </a:rPr>
              <a:t> </a:t>
            </a:r>
            <a:r>
              <a:rPr sz="4528" b="1" spc="138" dirty="0" err="1">
                <a:solidFill>
                  <a:srgbClr val="333333"/>
                </a:solidFill>
                <a:latin typeface="微软雅黑"/>
                <a:cs typeface="微软雅黑"/>
              </a:rPr>
              <a:t>教</a:t>
            </a:r>
            <a:r>
              <a:rPr sz="4528" b="1" spc="189" dirty="0" err="1">
                <a:solidFill>
                  <a:srgbClr val="333333"/>
                </a:solidFill>
                <a:latin typeface="微软雅黑"/>
                <a:cs typeface="微软雅黑"/>
              </a:rPr>
              <a:t>程四</a:t>
            </a:r>
            <a:r>
              <a:rPr sz="4528" b="1" spc="-176" dirty="0">
                <a:solidFill>
                  <a:srgbClr val="333333"/>
                </a:solidFill>
                <a:latin typeface="微软雅黑"/>
                <a:cs typeface="微软雅黑"/>
              </a:rPr>
              <a:t>--Gradle</a:t>
            </a:r>
            <a:r>
              <a:rPr sz="4528" b="1" spc="-214" dirty="0">
                <a:solidFill>
                  <a:srgbClr val="333333"/>
                </a:solidFill>
                <a:latin typeface="微软雅黑"/>
                <a:cs typeface="微软雅黑"/>
              </a:rPr>
              <a:t> </a:t>
            </a:r>
            <a:r>
              <a:rPr sz="4528" b="1" spc="151" dirty="0">
                <a:solidFill>
                  <a:srgbClr val="333333"/>
                </a:solidFill>
                <a:latin typeface="微软雅黑"/>
                <a:cs typeface="微软雅黑"/>
              </a:rPr>
              <a:t>基</a:t>
            </a:r>
            <a:r>
              <a:rPr sz="4528" b="1" dirty="0">
                <a:solidFill>
                  <a:srgbClr val="333333"/>
                </a:solidFill>
                <a:latin typeface="微软雅黑"/>
                <a:cs typeface="微软雅黑"/>
              </a:rPr>
              <a:t>础</a:t>
            </a:r>
            <a:endParaRPr sz="4528" dirty="0">
              <a:latin typeface="微软雅黑"/>
              <a:cs typeface="微软雅黑"/>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351756" y="546100"/>
            <a:ext cx="15849600" cy="2027671"/>
          </a:xfrm>
          <a:prstGeom prst="rect">
            <a:avLst/>
          </a:prstGeom>
        </p:spPr>
        <p:txBody>
          <a:bodyPr wrap="square">
            <a:spAutoFit/>
          </a:bodyPr>
          <a:lstStyle/>
          <a:p>
            <a:pPr marL="31951" marR="12780" algn="just">
              <a:lnSpc>
                <a:spcPct val="131000"/>
              </a:lnSpc>
            </a:pPr>
            <a:r>
              <a:rPr lang="zh-CN" altLang="en-US" sz="3200" dirty="0">
                <a:solidFill>
                  <a:srgbClr val="333333"/>
                </a:solidFill>
                <a:latin typeface="宋体"/>
                <a:cs typeface="宋体"/>
              </a:rPr>
              <a:t>这个目录下有个</a:t>
            </a:r>
            <a:r>
              <a:rPr lang="zh-CN" altLang="en-US" sz="3200" spc="-667" dirty="0">
                <a:solidFill>
                  <a:srgbClr val="333333"/>
                </a:solidFill>
                <a:latin typeface="宋体"/>
                <a:cs typeface="宋体"/>
              </a:rPr>
              <a:t> </a:t>
            </a:r>
            <a:r>
              <a:rPr lang="en-US" altLang="zh-CN" sz="3200" spc="-226" dirty="0" err="1">
                <a:solidFill>
                  <a:srgbClr val="333333"/>
                </a:solidFill>
                <a:latin typeface="宋体"/>
                <a:cs typeface="宋体"/>
              </a:rPr>
              <a:t>gradle</a:t>
            </a:r>
            <a:r>
              <a:rPr lang="en-US" altLang="zh-CN" sz="3200" spc="-226" dirty="0">
                <a:solidFill>
                  <a:srgbClr val="333333"/>
                </a:solidFill>
                <a:latin typeface="宋体"/>
                <a:cs typeface="宋体"/>
              </a:rPr>
              <a:t>-</a:t>
            </a:r>
            <a:r>
              <a:rPr lang="en-US" altLang="zh-CN" sz="3200" spc="-226" dirty="0" err="1">
                <a:solidFill>
                  <a:srgbClr val="333333"/>
                </a:solidFill>
                <a:latin typeface="宋体"/>
                <a:cs typeface="宋体"/>
              </a:rPr>
              <a:t>x.xx</a:t>
            </a:r>
            <a:r>
              <a:rPr lang="en-US" altLang="zh-CN" sz="3200" spc="-226" dirty="0">
                <a:solidFill>
                  <a:srgbClr val="333333"/>
                </a:solidFill>
                <a:latin typeface="宋体"/>
                <a:cs typeface="宋体"/>
              </a:rPr>
              <a:t>-all</a:t>
            </a:r>
            <a:r>
              <a:rPr lang="zh-CN" altLang="en-US" sz="3200" spc="-692" dirty="0">
                <a:solidFill>
                  <a:srgbClr val="333333"/>
                </a:solidFill>
                <a:latin typeface="宋体"/>
                <a:cs typeface="宋体"/>
              </a:rPr>
              <a:t> </a:t>
            </a:r>
            <a:r>
              <a:rPr lang="zh-CN" altLang="en-US" sz="3200" dirty="0">
                <a:solidFill>
                  <a:srgbClr val="333333"/>
                </a:solidFill>
                <a:latin typeface="宋体"/>
                <a:cs typeface="宋体"/>
              </a:rPr>
              <a:t>的文件夹</a:t>
            </a:r>
            <a:r>
              <a:rPr lang="en-US" altLang="zh-CN" sz="3200" spc="-667" dirty="0">
                <a:solidFill>
                  <a:srgbClr val="333333"/>
                </a:solidFill>
                <a:latin typeface="宋体"/>
                <a:cs typeface="宋体"/>
              </a:rPr>
              <a:t>,</a:t>
            </a:r>
            <a:r>
              <a:rPr lang="zh-CN" altLang="en-US" sz="3200" spc="-679" dirty="0">
                <a:solidFill>
                  <a:srgbClr val="333333"/>
                </a:solidFill>
                <a:latin typeface="宋体"/>
                <a:cs typeface="宋体"/>
              </a:rPr>
              <a:t> </a:t>
            </a:r>
            <a:r>
              <a:rPr lang="zh-CN" altLang="en-US" sz="3200" dirty="0">
                <a:solidFill>
                  <a:srgbClr val="333333"/>
                </a:solidFill>
                <a:latin typeface="宋体"/>
                <a:cs typeface="宋体"/>
              </a:rPr>
              <a:t>如果下载实在太慢，但是又不想翻墙的话，可以自己 手动到</a:t>
            </a:r>
            <a:r>
              <a:rPr lang="zh-CN" altLang="en-US" sz="3200" spc="-818" dirty="0">
                <a:solidFill>
                  <a:srgbClr val="333333"/>
                </a:solidFill>
                <a:latin typeface="宋体"/>
                <a:cs typeface="宋体"/>
              </a:rPr>
              <a:t> </a:t>
            </a:r>
            <a:r>
              <a:rPr lang="en-US" altLang="zh-CN" sz="3200" spc="-25" dirty="0" err="1">
                <a:solidFill>
                  <a:srgbClr val="008D58"/>
                </a:solidFill>
                <a:latin typeface="宋体"/>
                <a:cs typeface="宋体"/>
                <a:hlinkClick r:id="rId2"/>
              </a:rPr>
              <a:t>Gradle</a:t>
            </a:r>
            <a:r>
              <a:rPr lang="zh-CN" altLang="en-US" sz="3200" spc="-792" dirty="0">
                <a:solidFill>
                  <a:srgbClr val="008D58"/>
                </a:solidFill>
                <a:latin typeface="宋体"/>
                <a:cs typeface="宋体"/>
                <a:hlinkClick r:id="rId2"/>
              </a:rPr>
              <a:t> </a:t>
            </a:r>
            <a:r>
              <a:rPr lang="zh-CN" altLang="en-US" sz="3200" dirty="0">
                <a:solidFill>
                  <a:srgbClr val="008D58"/>
                </a:solidFill>
                <a:latin typeface="宋体"/>
                <a:cs typeface="宋体"/>
                <a:hlinkClick r:id="rId2"/>
              </a:rPr>
              <a:t>官网</a:t>
            </a:r>
            <a:r>
              <a:rPr lang="zh-CN" altLang="en-US" sz="3200" dirty="0">
                <a:solidFill>
                  <a:srgbClr val="333333"/>
                </a:solidFill>
                <a:latin typeface="宋体"/>
                <a:cs typeface="宋体"/>
              </a:rPr>
              <a:t>下载对应的版本，然后将下载的</a:t>
            </a:r>
            <a:r>
              <a:rPr lang="en-US" altLang="zh-CN" sz="3200" spc="-314" dirty="0">
                <a:solidFill>
                  <a:srgbClr val="333333"/>
                </a:solidFill>
                <a:latin typeface="宋体"/>
                <a:cs typeface="宋体"/>
              </a:rPr>
              <a:t>.zip</a:t>
            </a:r>
            <a:r>
              <a:rPr lang="zh-CN" altLang="en-US" sz="3200" spc="-818" dirty="0">
                <a:solidFill>
                  <a:srgbClr val="333333"/>
                </a:solidFill>
                <a:latin typeface="宋体"/>
                <a:cs typeface="宋体"/>
              </a:rPr>
              <a:t> </a:t>
            </a:r>
            <a:r>
              <a:rPr lang="zh-CN" altLang="en-US" sz="3200" dirty="0">
                <a:solidFill>
                  <a:srgbClr val="333333"/>
                </a:solidFill>
                <a:latin typeface="宋体"/>
                <a:cs typeface="宋体"/>
              </a:rPr>
              <a:t>文件</a:t>
            </a:r>
            <a:r>
              <a:rPr lang="en-US" altLang="zh-CN" sz="3200" spc="-528" dirty="0">
                <a:solidFill>
                  <a:srgbClr val="333333"/>
                </a:solidFill>
                <a:latin typeface="宋体"/>
                <a:cs typeface="宋体"/>
              </a:rPr>
              <a:t>(</a:t>
            </a:r>
            <a:r>
              <a:rPr lang="zh-CN" altLang="en-US" sz="3200" dirty="0">
                <a:solidFill>
                  <a:srgbClr val="333333"/>
                </a:solidFill>
                <a:latin typeface="宋体"/>
                <a:cs typeface="宋体"/>
              </a:rPr>
              <a:t>也可以解压</a:t>
            </a:r>
            <a:r>
              <a:rPr lang="en-US" altLang="zh-CN" sz="3200" spc="-553" dirty="0">
                <a:solidFill>
                  <a:srgbClr val="333333"/>
                </a:solidFill>
                <a:latin typeface="宋体"/>
                <a:cs typeface="宋体"/>
              </a:rPr>
              <a:t>)</a:t>
            </a:r>
            <a:r>
              <a:rPr lang="zh-CN" altLang="en-US" sz="3200" dirty="0">
                <a:solidFill>
                  <a:srgbClr val="333333"/>
                </a:solidFill>
                <a:latin typeface="宋体"/>
                <a:cs typeface="宋体"/>
              </a:rPr>
              <a:t>复制到上述的</a:t>
            </a:r>
            <a:r>
              <a:rPr lang="zh-CN" altLang="en-US" sz="3200" spc="-818" dirty="0">
                <a:solidFill>
                  <a:srgbClr val="333333"/>
                </a:solidFill>
                <a:latin typeface="宋体"/>
                <a:cs typeface="宋体"/>
              </a:rPr>
              <a:t> </a:t>
            </a:r>
            <a:r>
              <a:rPr lang="en-US" altLang="zh-CN" sz="3200" spc="-226" dirty="0" err="1">
                <a:solidFill>
                  <a:srgbClr val="333333"/>
                </a:solidFill>
                <a:latin typeface="宋体"/>
                <a:cs typeface="宋体"/>
              </a:rPr>
              <a:t>gradle</a:t>
            </a:r>
            <a:r>
              <a:rPr lang="en-US" altLang="zh-CN" sz="3200" spc="-226" dirty="0">
                <a:solidFill>
                  <a:srgbClr val="333333"/>
                </a:solidFill>
                <a:latin typeface="宋体"/>
                <a:cs typeface="宋体"/>
              </a:rPr>
              <a:t>-</a:t>
            </a:r>
            <a:r>
              <a:rPr lang="en-US" altLang="zh-CN" sz="3200" spc="-226" dirty="0" err="1">
                <a:solidFill>
                  <a:srgbClr val="333333"/>
                </a:solidFill>
                <a:latin typeface="宋体"/>
                <a:cs typeface="宋体"/>
              </a:rPr>
              <a:t>x.xx</a:t>
            </a:r>
            <a:r>
              <a:rPr lang="en-US" altLang="zh-CN" sz="3200" spc="-226" dirty="0">
                <a:solidFill>
                  <a:srgbClr val="333333"/>
                </a:solidFill>
                <a:latin typeface="宋体"/>
                <a:cs typeface="宋体"/>
              </a:rPr>
              <a:t>-all</a:t>
            </a:r>
            <a:r>
              <a:rPr lang="zh-CN" altLang="en-US" sz="3200" spc="-616" dirty="0">
                <a:solidFill>
                  <a:srgbClr val="333333"/>
                </a:solidFill>
                <a:latin typeface="宋体"/>
                <a:cs typeface="宋体"/>
              </a:rPr>
              <a:t> </a:t>
            </a:r>
            <a:r>
              <a:rPr lang="zh-CN" altLang="en-US" sz="3200" dirty="0">
                <a:solidFill>
                  <a:srgbClr val="333333"/>
                </a:solidFill>
                <a:latin typeface="宋体"/>
                <a:cs typeface="宋体"/>
              </a:rPr>
              <a:t>文 件夹下，不过还是建议让它直接下载的好。</a:t>
            </a:r>
            <a:endParaRPr lang="zh-CN" altLang="en-US" sz="3200" dirty="0">
              <a:latin typeface="宋体"/>
              <a:cs typeface="宋体"/>
            </a:endParaRPr>
          </a:p>
        </p:txBody>
      </p:sp>
      <p:sp>
        <p:nvSpPr>
          <p:cNvPr id="3" name="object 4"/>
          <p:cNvSpPr txBox="1"/>
          <p:nvPr/>
        </p:nvSpPr>
        <p:spPr>
          <a:xfrm>
            <a:off x="1372943" y="3976707"/>
            <a:ext cx="4476210" cy="729056"/>
          </a:xfrm>
          <a:prstGeom prst="rect">
            <a:avLst/>
          </a:prstGeom>
        </p:spPr>
        <p:txBody>
          <a:bodyPr vert="horz" wrap="square" lIns="0" tIns="31950" rIns="0" bIns="0" rtlCol="0">
            <a:spAutoFit/>
          </a:bodyPr>
          <a:lstStyle/>
          <a:p>
            <a:pPr marL="31951">
              <a:spcBef>
                <a:spcPts val="252"/>
              </a:spcBef>
            </a:pPr>
            <a:r>
              <a:rPr sz="4528" b="1" spc="-113" dirty="0">
                <a:solidFill>
                  <a:srgbClr val="333333"/>
                </a:solidFill>
                <a:latin typeface="微软雅黑"/>
                <a:cs typeface="微软雅黑"/>
              </a:rPr>
              <a:t>Gradle</a:t>
            </a:r>
            <a:r>
              <a:rPr sz="4528" b="1" spc="126" dirty="0">
                <a:solidFill>
                  <a:srgbClr val="333333"/>
                </a:solidFill>
                <a:latin typeface="微软雅黑"/>
                <a:cs typeface="微软雅黑"/>
              </a:rPr>
              <a:t> </a:t>
            </a:r>
            <a:r>
              <a:rPr sz="4528" b="1" spc="189" dirty="0">
                <a:solidFill>
                  <a:srgbClr val="333333"/>
                </a:solidFill>
                <a:latin typeface="微软雅黑"/>
                <a:cs typeface="微软雅黑"/>
              </a:rPr>
              <a:t>基</a:t>
            </a:r>
            <a:r>
              <a:rPr sz="4528" b="1" spc="151" dirty="0">
                <a:solidFill>
                  <a:srgbClr val="333333"/>
                </a:solidFill>
                <a:latin typeface="微软雅黑"/>
                <a:cs typeface="微软雅黑"/>
              </a:rPr>
              <a:t>本</a:t>
            </a:r>
            <a:r>
              <a:rPr sz="4528" b="1" spc="189" dirty="0">
                <a:solidFill>
                  <a:srgbClr val="333333"/>
                </a:solidFill>
                <a:latin typeface="微软雅黑"/>
                <a:cs typeface="微软雅黑"/>
              </a:rPr>
              <a:t>概</a:t>
            </a:r>
            <a:r>
              <a:rPr sz="4528" b="1" dirty="0">
                <a:solidFill>
                  <a:srgbClr val="333333"/>
                </a:solidFill>
                <a:latin typeface="微软雅黑"/>
                <a:cs typeface="微软雅黑"/>
              </a:rPr>
              <a:t>念</a:t>
            </a:r>
            <a:endParaRPr sz="4528" dirty="0">
              <a:latin typeface="微软雅黑"/>
              <a:cs typeface="微软雅黑"/>
            </a:endParaRPr>
          </a:p>
        </p:txBody>
      </p:sp>
      <p:sp>
        <p:nvSpPr>
          <p:cNvPr id="4" name="object 5"/>
          <p:cNvSpPr txBox="1"/>
          <p:nvPr/>
        </p:nvSpPr>
        <p:spPr>
          <a:xfrm>
            <a:off x="1343635" y="6108700"/>
            <a:ext cx="14859000" cy="650524"/>
          </a:xfrm>
          <a:prstGeom prst="rect">
            <a:avLst/>
          </a:prstGeom>
        </p:spPr>
        <p:txBody>
          <a:bodyPr vert="horz" wrap="square" lIns="0" tIns="156553" rIns="0" bIns="0" rtlCol="0">
            <a:spAutoFit/>
          </a:bodyPr>
          <a:lstStyle/>
          <a:p>
            <a:pPr marL="31951">
              <a:spcBef>
                <a:spcPts val="1230"/>
              </a:spcBef>
            </a:pPr>
            <a:r>
              <a:rPr sz="3200" dirty="0" err="1">
                <a:solidFill>
                  <a:srgbClr val="333333"/>
                </a:solidFill>
                <a:latin typeface="宋体"/>
                <a:cs typeface="宋体"/>
              </a:rPr>
              <a:t>下面讲解下和</a:t>
            </a:r>
            <a:r>
              <a:rPr sz="3200" spc="-818" dirty="0">
                <a:solidFill>
                  <a:srgbClr val="333333"/>
                </a:solidFill>
                <a:latin typeface="宋体"/>
                <a:cs typeface="宋体"/>
              </a:rPr>
              <a:t> </a:t>
            </a:r>
            <a:r>
              <a:rPr sz="3200" spc="-13" dirty="0" err="1">
                <a:solidFill>
                  <a:srgbClr val="333333"/>
                </a:solidFill>
                <a:latin typeface="宋体"/>
                <a:cs typeface="宋体"/>
              </a:rPr>
              <a:t>Gradle</a:t>
            </a:r>
            <a:r>
              <a:rPr sz="3200" spc="-830" dirty="0">
                <a:solidFill>
                  <a:srgbClr val="333333"/>
                </a:solidFill>
                <a:latin typeface="宋体"/>
                <a:cs typeface="宋体"/>
              </a:rPr>
              <a:t> </a:t>
            </a:r>
            <a:r>
              <a:rPr sz="3200" dirty="0" err="1">
                <a:solidFill>
                  <a:srgbClr val="333333"/>
                </a:solidFill>
                <a:latin typeface="宋体"/>
                <a:cs typeface="宋体"/>
              </a:rPr>
              <a:t>相关的知识</a:t>
            </a:r>
            <a:r>
              <a:rPr sz="3200" spc="-667" dirty="0">
                <a:solidFill>
                  <a:srgbClr val="333333"/>
                </a:solidFill>
                <a:latin typeface="宋体"/>
                <a:cs typeface="宋体"/>
              </a:rPr>
              <a:t>,</a:t>
            </a:r>
            <a:r>
              <a:rPr sz="3200" spc="-654" dirty="0">
                <a:solidFill>
                  <a:srgbClr val="333333"/>
                </a:solidFill>
                <a:latin typeface="宋体"/>
                <a:cs typeface="宋体"/>
              </a:rPr>
              <a:t> </a:t>
            </a:r>
            <a:r>
              <a:rPr sz="3200" dirty="0">
                <a:solidFill>
                  <a:srgbClr val="333333"/>
                </a:solidFill>
                <a:latin typeface="宋体"/>
                <a:cs typeface="宋体"/>
              </a:rPr>
              <a:t>和</a:t>
            </a:r>
            <a:r>
              <a:rPr sz="3200" spc="-818" dirty="0">
                <a:solidFill>
                  <a:srgbClr val="333333"/>
                </a:solidFill>
                <a:latin typeface="宋体"/>
                <a:cs typeface="宋体"/>
              </a:rPr>
              <a:t> </a:t>
            </a:r>
            <a:r>
              <a:rPr sz="3200" spc="-25" dirty="0" err="1">
                <a:solidFill>
                  <a:srgbClr val="333333"/>
                </a:solidFill>
                <a:latin typeface="宋体"/>
                <a:cs typeface="宋体"/>
              </a:rPr>
              <a:t>Gradle</a:t>
            </a:r>
            <a:r>
              <a:rPr sz="3200" spc="-792" dirty="0">
                <a:solidFill>
                  <a:srgbClr val="333333"/>
                </a:solidFill>
                <a:latin typeface="宋体"/>
                <a:cs typeface="宋体"/>
              </a:rPr>
              <a:t> </a:t>
            </a:r>
            <a:r>
              <a:rPr sz="3200" dirty="0" err="1">
                <a:solidFill>
                  <a:srgbClr val="333333"/>
                </a:solidFill>
                <a:latin typeface="宋体"/>
                <a:cs typeface="宋体"/>
              </a:rPr>
              <a:t>相关的几个文件一般有如下几</a:t>
            </a:r>
            <a:r>
              <a:rPr sz="3200" dirty="0">
                <a:solidFill>
                  <a:srgbClr val="333333"/>
                </a:solidFill>
                <a:latin typeface="宋体"/>
                <a:cs typeface="宋体"/>
              </a:rPr>
              <a:t>：</a:t>
            </a:r>
            <a:endParaRPr sz="3200" dirty="0">
              <a:latin typeface="宋体"/>
              <a:cs typeface="宋体"/>
            </a:endParaRPr>
          </a:p>
        </p:txBody>
      </p:sp>
    </p:spTree>
    <p:extLst>
      <p:ext uri="{BB962C8B-B14F-4D97-AF65-F5344CB8AC3E}">
        <p14:creationId xmlns:p14="http://schemas.microsoft.com/office/powerpoint/2010/main" val="3230391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4552156" y="469900"/>
            <a:ext cx="8610600" cy="9601200"/>
          </a:xfrm>
          <a:prstGeom prst="rect">
            <a:avLst/>
          </a:prstGeom>
          <a:blipFill>
            <a:blip r:embed="rId2" cstate="print"/>
            <a:stretch>
              <a:fillRect/>
            </a:stretch>
          </a:blipFill>
        </p:spPr>
        <p:txBody>
          <a:bodyPr wrap="square" lIns="0" tIns="0" rIns="0" bIns="0" rtlCol="0"/>
          <a:lstStyle/>
          <a:p>
            <a:endParaRPr sz="4526"/>
          </a:p>
        </p:txBody>
      </p:sp>
    </p:spTree>
    <p:extLst>
      <p:ext uri="{BB962C8B-B14F-4D97-AF65-F5344CB8AC3E}">
        <p14:creationId xmlns:p14="http://schemas.microsoft.com/office/powerpoint/2010/main" val="320647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580356" y="1689100"/>
            <a:ext cx="15544800" cy="3293466"/>
          </a:xfrm>
          <a:prstGeom prst="rect">
            <a:avLst/>
          </a:prstGeom>
        </p:spPr>
        <p:txBody>
          <a:bodyPr wrap="square">
            <a:spAutoFit/>
          </a:bodyPr>
          <a:lstStyle/>
          <a:p>
            <a:pPr marL="31951" marR="12780" algn="just">
              <a:lnSpc>
                <a:spcPct val="131000"/>
              </a:lnSpc>
            </a:pPr>
            <a:r>
              <a:rPr lang="zh-CN" altLang="en-US" sz="3200" dirty="0">
                <a:solidFill>
                  <a:srgbClr val="333333"/>
                </a:solidFill>
                <a:latin typeface="宋体"/>
                <a:cs typeface="宋体"/>
              </a:rPr>
              <a:t>大家看完以上是不是很动心呢，优点是很多，但是大家学习的时候会遇到很多问题，如</a:t>
            </a:r>
            <a:r>
              <a:rPr lang="zh-CN" altLang="en-US" sz="3200" spc="-830" dirty="0">
                <a:solidFill>
                  <a:srgbClr val="333333"/>
                </a:solidFill>
                <a:latin typeface="宋体"/>
                <a:cs typeface="宋体"/>
              </a:rPr>
              <a:t> </a:t>
            </a:r>
            <a:r>
              <a:rPr lang="en-US" altLang="zh-CN" sz="3200" spc="-75" dirty="0">
                <a:solidFill>
                  <a:srgbClr val="333333"/>
                </a:solidFill>
                <a:latin typeface="宋体"/>
                <a:cs typeface="宋体"/>
              </a:rPr>
              <a:t>Studio</a:t>
            </a:r>
            <a:r>
              <a:rPr lang="zh-CN" altLang="en-US" sz="3200" spc="-805" dirty="0">
                <a:solidFill>
                  <a:srgbClr val="333333"/>
                </a:solidFill>
                <a:latin typeface="宋体"/>
                <a:cs typeface="宋体"/>
              </a:rPr>
              <a:t> </a:t>
            </a:r>
            <a:r>
              <a:rPr lang="zh-CN" altLang="en-US" sz="3200" dirty="0">
                <a:solidFill>
                  <a:srgbClr val="333333"/>
                </a:solidFill>
                <a:latin typeface="宋体"/>
                <a:cs typeface="宋体"/>
              </a:rPr>
              <a:t>和</a:t>
            </a:r>
            <a:r>
              <a:rPr lang="zh-CN" altLang="en-US" sz="3200" spc="-830" dirty="0">
                <a:solidFill>
                  <a:srgbClr val="333333"/>
                </a:solidFill>
                <a:latin typeface="宋体"/>
                <a:cs typeface="宋体"/>
              </a:rPr>
              <a:t> </a:t>
            </a:r>
            <a:r>
              <a:rPr lang="en-US" altLang="zh-CN" sz="3200" spc="-164" dirty="0">
                <a:solidFill>
                  <a:srgbClr val="333333"/>
                </a:solidFill>
                <a:latin typeface="宋体"/>
                <a:cs typeface="宋体"/>
              </a:rPr>
              <a:t>Eclipse  </a:t>
            </a:r>
            <a:r>
              <a:rPr lang="zh-CN" altLang="en-US" sz="3200" dirty="0">
                <a:solidFill>
                  <a:srgbClr val="333333"/>
                </a:solidFill>
                <a:latin typeface="宋体"/>
                <a:cs typeface="宋体"/>
              </a:rPr>
              <a:t>的目录结构、快捷键等等完全不一样，需要适应一段时间</a:t>
            </a:r>
            <a:r>
              <a:rPr lang="zh-CN" altLang="en-US" sz="3200" spc="-13" dirty="0">
                <a:solidFill>
                  <a:srgbClr val="333333"/>
                </a:solidFill>
                <a:latin typeface="宋体"/>
                <a:cs typeface="宋体"/>
              </a:rPr>
              <a:t>，</a:t>
            </a:r>
            <a:r>
              <a:rPr lang="en-US" altLang="zh-CN" sz="3200" spc="-13" dirty="0" err="1">
                <a:solidFill>
                  <a:srgbClr val="333333"/>
                </a:solidFill>
                <a:latin typeface="宋体"/>
                <a:cs typeface="宋体"/>
              </a:rPr>
              <a:t>Gradle</a:t>
            </a:r>
            <a:r>
              <a:rPr lang="zh-CN" altLang="en-US" sz="3200" spc="-830" dirty="0">
                <a:solidFill>
                  <a:srgbClr val="333333"/>
                </a:solidFill>
                <a:latin typeface="宋体"/>
                <a:cs typeface="宋体"/>
              </a:rPr>
              <a:t> </a:t>
            </a:r>
            <a:r>
              <a:rPr lang="zh-CN" altLang="en-US" sz="3200" dirty="0">
                <a:solidFill>
                  <a:srgbClr val="333333"/>
                </a:solidFill>
                <a:latin typeface="宋体"/>
                <a:cs typeface="宋体"/>
              </a:rPr>
              <a:t>同样增加了学习成本学习成本与适应阶段是我们做技术一直要保持的心态，一旦上手相信</a:t>
            </a:r>
            <a:endParaRPr lang="zh-CN" altLang="en-US" sz="3200" dirty="0">
              <a:latin typeface="宋体"/>
              <a:cs typeface="宋体"/>
            </a:endParaRPr>
          </a:p>
          <a:p>
            <a:pPr marL="31951" algn="just">
              <a:spcBef>
                <a:spcPts val="981"/>
              </a:spcBef>
            </a:pPr>
            <a:r>
              <a:rPr lang="zh-CN" altLang="en-US" sz="3200" dirty="0">
                <a:solidFill>
                  <a:srgbClr val="333333"/>
                </a:solidFill>
                <a:latin typeface="宋体"/>
                <a:cs typeface="宋体"/>
              </a:rPr>
              <a:t>你要离不开它了。</a:t>
            </a:r>
            <a:endParaRPr lang="zh-CN" altLang="en-US" sz="3200" dirty="0">
              <a:latin typeface="宋体"/>
              <a:cs typeface="宋体"/>
            </a:endParaRPr>
          </a:p>
        </p:txBody>
      </p:sp>
    </p:spTree>
    <p:extLst>
      <p:ext uri="{BB962C8B-B14F-4D97-AF65-F5344CB8AC3E}">
        <p14:creationId xmlns:p14="http://schemas.microsoft.com/office/powerpoint/2010/main" val="1467123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1945" y="774700"/>
            <a:ext cx="16239011" cy="8971248"/>
          </a:xfrm>
          <a:prstGeom prst="rect">
            <a:avLst/>
          </a:prstGeom>
        </p:spPr>
        <p:txBody>
          <a:bodyPr vert="horz" wrap="square" lIns="0" tIns="31950" rIns="0" bIns="0" rtlCol="0">
            <a:spAutoFit/>
          </a:bodyPr>
          <a:lstStyle/>
          <a:p>
            <a:pPr marL="241227">
              <a:spcBef>
                <a:spcPts val="252"/>
              </a:spcBef>
            </a:pPr>
            <a:r>
              <a:rPr sz="3200" dirty="0">
                <a:solidFill>
                  <a:srgbClr val="333333"/>
                </a:solidFill>
                <a:latin typeface="宋体"/>
                <a:cs typeface="宋体"/>
              </a:rPr>
              <a:t>红色标记部分从上到下咱们来一步步分析：</a:t>
            </a:r>
            <a:endParaRPr sz="3200" dirty="0">
              <a:latin typeface="宋体"/>
              <a:cs typeface="宋体"/>
            </a:endParaRPr>
          </a:p>
          <a:p>
            <a:pPr>
              <a:lnSpc>
                <a:spcPct val="100000"/>
              </a:lnSpc>
            </a:pPr>
            <a:endParaRPr sz="3200" dirty="0">
              <a:latin typeface="Times New Roman"/>
              <a:cs typeface="Times New Roman"/>
            </a:endParaRPr>
          </a:p>
          <a:p>
            <a:pPr marL="241227"/>
            <a:r>
              <a:rPr sz="3200" b="1" spc="-75" dirty="0">
                <a:solidFill>
                  <a:srgbClr val="333333"/>
                </a:solidFill>
                <a:latin typeface="微软雅黑"/>
                <a:cs typeface="微软雅黑"/>
              </a:rPr>
              <a:t>1.</a:t>
            </a:r>
            <a:r>
              <a:rPr sz="3200" b="1" spc="126" dirty="0">
                <a:solidFill>
                  <a:srgbClr val="333333"/>
                </a:solidFill>
                <a:latin typeface="微软雅黑"/>
                <a:cs typeface="微软雅黑"/>
              </a:rPr>
              <a:t> </a:t>
            </a:r>
            <a:r>
              <a:rPr lang="en-US" sz="3200" b="1" spc="126" dirty="0">
                <a:solidFill>
                  <a:srgbClr val="333333"/>
                </a:solidFill>
                <a:latin typeface="微软雅黑"/>
                <a:cs typeface="微软雅黑"/>
              </a:rPr>
              <a:t>xx</a:t>
            </a:r>
            <a:r>
              <a:rPr sz="3200" b="1" spc="-101" dirty="0">
                <a:solidFill>
                  <a:srgbClr val="333333"/>
                </a:solidFill>
                <a:latin typeface="微软雅黑"/>
                <a:cs typeface="微软雅黑"/>
              </a:rPr>
              <a:t>/app/</a:t>
            </a:r>
            <a:r>
              <a:rPr sz="3200" b="1" spc="-101" dirty="0" err="1">
                <a:solidFill>
                  <a:srgbClr val="333333"/>
                </a:solidFill>
                <a:latin typeface="微软雅黑"/>
                <a:cs typeface="微软雅黑"/>
              </a:rPr>
              <a:t>build.gradle</a:t>
            </a:r>
            <a:endParaRPr sz="3200" dirty="0">
              <a:latin typeface="微软雅黑"/>
              <a:cs typeface="微软雅黑"/>
            </a:endParaRPr>
          </a:p>
          <a:p>
            <a:pPr>
              <a:spcBef>
                <a:spcPts val="63"/>
              </a:spcBef>
            </a:pPr>
            <a:endParaRPr sz="3200" dirty="0">
              <a:latin typeface="Times New Roman"/>
              <a:cs typeface="Times New Roman"/>
            </a:endParaRPr>
          </a:p>
          <a:p>
            <a:pPr marL="241227"/>
            <a:r>
              <a:rPr sz="3200" dirty="0">
                <a:solidFill>
                  <a:srgbClr val="333333"/>
                </a:solidFill>
                <a:latin typeface="宋体"/>
                <a:cs typeface="宋体"/>
              </a:rPr>
              <a:t>这个文件是</a:t>
            </a:r>
            <a:r>
              <a:rPr sz="3200" spc="-805" dirty="0">
                <a:solidFill>
                  <a:srgbClr val="333333"/>
                </a:solidFill>
                <a:latin typeface="宋体"/>
                <a:cs typeface="宋体"/>
              </a:rPr>
              <a:t> </a:t>
            </a:r>
            <a:r>
              <a:rPr sz="3200" spc="151" dirty="0">
                <a:solidFill>
                  <a:srgbClr val="333333"/>
                </a:solidFill>
                <a:latin typeface="宋体"/>
                <a:cs typeface="宋体"/>
              </a:rPr>
              <a:t>app</a:t>
            </a:r>
            <a:r>
              <a:rPr sz="3200" spc="-792" dirty="0">
                <a:solidFill>
                  <a:srgbClr val="333333"/>
                </a:solidFill>
                <a:latin typeface="宋体"/>
                <a:cs typeface="宋体"/>
              </a:rPr>
              <a:t> </a:t>
            </a:r>
            <a:r>
              <a:rPr sz="3200" dirty="0">
                <a:solidFill>
                  <a:srgbClr val="333333"/>
                </a:solidFill>
                <a:latin typeface="宋体"/>
                <a:cs typeface="宋体"/>
              </a:rPr>
              <a:t>文件夹下这个</a:t>
            </a:r>
            <a:r>
              <a:rPr sz="3200" spc="-805" dirty="0">
                <a:solidFill>
                  <a:srgbClr val="333333"/>
                </a:solidFill>
                <a:latin typeface="宋体"/>
                <a:cs typeface="宋体"/>
              </a:rPr>
              <a:t> </a:t>
            </a:r>
            <a:r>
              <a:rPr sz="3200" spc="151" dirty="0">
                <a:solidFill>
                  <a:srgbClr val="333333"/>
                </a:solidFill>
                <a:latin typeface="宋体"/>
                <a:cs typeface="宋体"/>
              </a:rPr>
              <a:t>Module</a:t>
            </a:r>
            <a:r>
              <a:rPr sz="3200" spc="-780" dirty="0">
                <a:solidFill>
                  <a:srgbClr val="333333"/>
                </a:solidFill>
                <a:latin typeface="宋体"/>
                <a:cs typeface="宋体"/>
              </a:rPr>
              <a:t> </a:t>
            </a:r>
            <a:r>
              <a:rPr sz="3200" dirty="0">
                <a:solidFill>
                  <a:srgbClr val="333333"/>
                </a:solidFill>
                <a:latin typeface="宋体"/>
                <a:cs typeface="宋体"/>
              </a:rPr>
              <a:t>的</a:t>
            </a:r>
            <a:r>
              <a:rPr sz="3200" spc="-805" dirty="0">
                <a:solidFill>
                  <a:srgbClr val="333333"/>
                </a:solidFill>
                <a:latin typeface="宋体"/>
                <a:cs typeface="宋体"/>
              </a:rPr>
              <a:t> </a:t>
            </a:r>
            <a:r>
              <a:rPr sz="3200" spc="-101" dirty="0">
                <a:solidFill>
                  <a:srgbClr val="333333"/>
                </a:solidFill>
                <a:latin typeface="宋体"/>
                <a:cs typeface="宋体"/>
              </a:rPr>
              <a:t>gradle</a:t>
            </a:r>
            <a:r>
              <a:rPr sz="3200" spc="-780" dirty="0">
                <a:solidFill>
                  <a:srgbClr val="333333"/>
                </a:solidFill>
                <a:latin typeface="宋体"/>
                <a:cs typeface="宋体"/>
              </a:rPr>
              <a:t> </a:t>
            </a:r>
            <a:r>
              <a:rPr sz="3200" dirty="0">
                <a:solidFill>
                  <a:srgbClr val="333333"/>
                </a:solidFill>
                <a:latin typeface="宋体"/>
                <a:cs typeface="宋体"/>
              </a:rPr>
              <a:t>配置文件，也可以算是整个项目最主要的</a:t>
            </a:r>
            <a:r>
              <a:rPr sz="3200" spc="-805" dirty="0">
                <a:solidFill>
                  <a:srgbClr val="333333"/>
                </a:solidFill>
                <a:latin typeface="宋体"/>
                <a:cs typeface="宋体"/>
              </a:rPr>
              <a:t> </a:t>
            </a:r>
            <a:r>
              <a:rPr sz="3200" spc="-88" dirty="0" err="1">
                <a:solidFill>
                  <a:srgbClr val="333333"/>
                </a:solidFill>
                <a:latin typeface="宋体"/>
                <a:cs typeface="宋体"/>
              </a:rPr>
              <a:t>gradle</a:t>
            </a:r>
            <a:r>
              <a:rPr sz="3200" spc="-830" dirty="0">
                <a:solidFill>
                  <a:srgbClr val="333333"/>
                </a:solidFill>
                <a:latin typeface="宋体"/>
                <a:cs typeface="宋体"/>
              </a:rPr>
              <a:t> </a:t>
            </a:r>
            <a:r>
              <a:rPr sz="3200" dirty="0" err="1">
                <a:solidFill>
                  <a:srgbClr val="333333"/>
                </a:solidFill>
                <a:latin typeface="宋体"/>
                <a:cs typeface="宋体"/>
              </a:rPr>
              <a:t>配置文</a:t>
            </a:r>
            <a:endParaRPr sz="3200" dirty="0">
              <a:latin typeface="宋体"/>
              <a:cs typeface="宋体"/>
            </a:endParaRPr>
          </a:p>
          <a:p>
            <a:pPr marL="241227">
              <a:spcBef>
                <a:spcPts val="981"/>
              </a:spcBef>
            </a:pPr>
            <a:r>
              <a:rPr sz="3200" dirty="0" err="1">
                <a:solidFill>
                  <a:srgbClr val="333333"/>
                </a:solidFill>
                <a:latin typeface="宋体"/>
                <a:cs typeface="宋体"/>
              </a:rPr>
              <a:t>件，我们来看下这个文件的内容</a:t>
            </a:r>
            <a:r>
              <a:rPr sz="3200" dirty="0">
                <a:solidFill>
                  <a:srgbClr val="333333"/>
                </a:solidFill>
                <a:latin typeface="宋体"/>
                <a:cs typeface="宋体"/>
              </a:rPr>
              <a:t>：</a:t>
            </a:r>
            <a:endParaRPr sz="3200" dirty="0">
              <a:latin typeface="宋体"/>
              <a:cs typeface="宋体"/>
            </a:endParaRPr>
          </a:p>
          <a:p>
            <a:pPr>
              <a:spcBef>
                <a:spcPts val="126"/>
              </a:spcBef>
            </a:pPr>
            <a:endParaRPr sz="3200" dirty="0">
              <a:latin typeface="Times New Roman"/>
              <a:cs typeface="Times New Roman"/>
            </a:endParaRPr>
          </a:p>
          <a:p>
            <a:pPr marL="241227"/>
            <a:r>
              <a:rPr sz="3200" spc="13" dirty="0">
                <a:solidFill>
                  <a:srgbClr val="DB312E"/>
                </a:solidFill>
                <a:latin typeface="Courier New"/>
                <a:cs typeface="Courier New"/>
              </a:rPr>
              <a:t>//</a:t>
            </a:r>
            <a:r>
              <a:rPr sz="3200" spc="25" dirty="0">
                <a:solidFill>
                  <a:srgbClr val="DB312E"/>
                </a:solidFill>
                <a:latin typeface="Courier New"/>
                <a:cs typeface="Courier New"/>
              </a:rPr>
              <a:t> </a:t>
            </a:r>
            <a:r>
              <a:rPr sz="3200" spc="63" dirty="0">
                <a:solidFill>
                  <a:srgbClr val="92A0A0"/>
                </a:solidFill>
                <a:latin typeface="宋体"/>
                <a:cs typeface="宋体"/>
              </a:rPr>
              <a:t>声</a:t>
            </a:r>
            <a:r>
              <a:rPr sz="3200" spc="25" dirty="0">
                <a:solidFill>
                  <a:srgbClr val="92A0A0"/>
                </a:solidFill>
                <a:latin typeface="宋体"/>
                <a:cs typeface="宋体"/>
              </a:rPr>
              <a:t>明</a:t>
            </a:r>
            <a:r>
              <a:rPr sz="3200" spc="63" dirty="0">
                <a:solidFill>
                  <a:srgbClr val="92A0A0"/>
                </a:solidFill>
                <a:latin typeface="宋体"/>
                <a:cs typeface="宋体"/>
              </a:rPr>
              <a:t>是</a:t>
            </a:r>
            <a:r>
              <a:rPr sz="3200" spc="-843" dirty="0">
                <a:solidFill>
                  <a:srgbClr val="92A0A0"/>
                </a:solidFill>
                <a:latin typeface="宋体"/>
                <a:cs typeface="宋体"/>
              </a:rPr>
              <a:t> </a:t>
            </a:r>
            <a:r>
              <a:rPr sz="3200" spc="13" dirty="0">
                <a:solidFill>
                  <a:srgbClr val="CA4A15"/>
                </a:solidFill>
                <a:latin typeface="Courier New"/>
                <a:cs typeface="Courier New"/>
              </a:rPr>
              <a:t>Android</a:t>
            </a:r>
            <a:r>
              <a:rPr sz="3200" spc="-1120" dirty="0">
                <a:solidFill>
                  <a:srgbClr val="CA4A15"/>
                </a:solidFill>
                <a:latin typeface="Courier New"/>
                <a:cs typeface="Courier New"/>
              </a:rPr>
              <a:t> </a:t>
            </a:r>
            <a:r>
              <a:rPr sz="3200" spc="63" dirty="0" err="1">
                <a:solidFill>
                  <a:srgbClr val="92A0A0"/>
                </a:solidFill>
                <a:latin typeface="宋体"/>
                <a:cs typeface="宋体"/>
              </a:rPr>
              <a:t>程序</a:t>
            </a:r>
            <a:endParaRPr lang="en-US" sz="3200" dirty="0">
              <a:latin typeface="宋体"/>
              <a:cs typeface="宋体"/>
            </a:endParaRPr>
          </a:p>
          <a:p>
            <a:pPr marL="241227"/>
            <a:r>
              <a:rPr lang="en-US" sz="3200" spc="13" dirty="0">
                <a:solidFill>
                  <a:srgbClr val="92A0A0"/>
                </a:solidFill>
                <a:latin typeface="Courier New"/>
                <a:cs typeface="Courier New"/>
              </a:rPr>
              <a:t>A</a:t>
            </a:r>
            <a:r>
              <a:rPr sz="3200" spc="13" dirty="0">
                <a:solidFill>
                  <a:srgbClr val="92A0A0"/>
                </a:solidFill>
                <a:latin typeface="Courier New"/>
                <a:cs typeface="Courier New"/>
              </a:rPr>
              <a:t>pply</a:t>
            </a:r>
            <a:r>
              <a:rPr lang="en-US" sz="3200" spc="13" dirty="0">
                <a:solidFill>
                  <a:srgbClr val="92A0A0"/>
                </a:solidFill>
                <a:latin typeface="Courier New"/>
                <a:cs typeface="Courier New"/>
              </a:rPr>
              <a:t> </a:t>
            </a:r>
            <a:r>
              <a:rPr sz="3200" spc="13" dirty="0">
                <a:solidFill>
                  <a:srgbClr val="29A097"/>
                </a:solidFill>
                <a:latin typeface="Courier New"/>
                <a:cs typeface="Courier New"/>
              </a:rPr>
              <a:t>plugin</a:t>
            </a:r>
            <a:r>
              <a:rPr sz="3200" spc="13" dirty="0">
                <a:solidFill>
                  <a:srgbClr val="92A0A0"/>
                </a:solidFill>
                <a:latin typeface="Courier New"/>
                <a:cs typeface="Courier New"/>
              </a:rPr>
              <a:t>:</a:t>
            </a:r>
            <a:r>
              <a:rPr sz="3200" spc="13" dirty="0">
                <a:solidFill>
                  <a:srgbClr val="29A097"/>
                </a:solidFill>
                <a:latin typeface="Courier New"/>
                <a:cs typeface="Courier New"/>
              </a:rPr>
              <a:t>'</a:t>
            </a:r>
            <a:r>
              <a:rPr sz="3200" spc="13" dirty="0" err="1">
                <a:solidFill>
                  <a:srgbClr val="29A097"/>
                </a:solidFill>
                <a:latin typeface="Courier New"/>
                <a:cs typeface="Courier New"/>
              </a:rPr>
              <a:t>com.android.application</a:t>
            </a:r>
            <a:r>
              <a:rPr sz="3200" spc="13" dirty="0">
                <a:solidFill>
                  <a:srgbClr val="29A097"/>
                </a:solidFill>
                <a:latin typeface="Courier New"/>
                <a:cs typeface="Courier New"/>
              </a:rPr>
              <a:t>'  </a:t>
            </a:r>
            <a:r>
              <a:rPr sz="3200" spc="13" dirty="0">
                <a:solidFill>
                  <a:srgbClr val="92A0A0"/>
                </a:solidFill>
                <a:latin typeface="Courier New"/>
                <a:cs typeface="Courier New"/>
              </a:rPr>
              <a:t>android</a:t>
            </a:r>
            <a:r>
              <a:rPr sz="3200" dirty="0">
                <a:solidFill>
                  <a:srgbClr val="92A0A0"/>
                </a:solidFill>
                <a:latin typeface="Courier New"/>
                <a:cs typeface="Courier New"/>
              </a:rPr>
              <a:t> </a:t>
            </a:r>
            <a:r>
              <a:rPr sz="3200" spc="25" dirty="0">
                <a:solidFill>
                  <a:srgbClr val="92A0A0"/>
                </a:solidFill>
                <a:latin typeface="Courier New"/>
                <a:cs typeface="Courier New"/>
              </a:rPr>
              <a:t>{</a:t>
            </a:r>
            <a:endParaRPr sz="3200" dirty="0">
              <a:latin typeface="Courier New"/>
              <a:cs typeface="Courier New"/>
            </a:endParaRPr>
          </a:p>
          <a:p>
            <a:pPr marL="576709" marR="10962271">
              <a:lnSpc>
                <a:spcPct val="113599"/>
              </a:lnSpc>
            </a:pPr>
            <a:r>
              <a:rPr sz="3200" spc="25" dirty="0">
                <a:solidFill>
                  <a:srgbClr val="DB312E"/>
                </a:solidFill>
                <a:latin typeface="Courier New"/>
                <a:cs typeface="Courier New"/>
              </a:rPr>
              <a:t>//</a:t>
            </a:r>
            <a:r>
              <a:rPr sz="3200" spc="-38" dirty="0">
                <a:solidFill>
                  <a:srgbClr val="DB312E"/>
                </a:solidFill>
                <a:latin typeface="Courier New"/>
                <a:cs typeface="Courier New"/>
              </a:rPr>
              <a:t> </a:t>
            </a:r>
            <a:r>
              <a:rPr sz="3200" spc="25" dirty="0" err="1">
                <a:solidFill>
                  <a:srgbClr val="92A0A0"/>
                </a:solidFill>
                <a:latin typeface="宋体"/>
                <a:cs typeface="宋体"/>
              </a:rPr>
              <a:t>编</a:t>
            </a:r>
            <a:r>
              <a:rPr sz="3200" spc="63" dirty="0" err="1">
                <a:solidFill>
                  <a:srgbClr val="92A0A0"/>
                </a:solidFill>
                <a:latin typeface="宋体"/>
                <a:cs typeface="宋体"/>
              </a:rPr>
              <a:t>译</a:t>
            </a:r>
            <a:r>
              <a:rPr sz="3200" spc="-818" dirty="0">
                <a:solidFill>
                  <a:srgbClr val="92A0A0"/>
                </a:solidFill>
                <a:latin typeface="宋体"/>
                <a:cs typeface="宋体"/>
              </a:rPr>
              <a:t> </a:t>
            </a:r>
            <a:r>
              <a:rPr sz="3200" spc="13" dirty="0">
                <a:solidFill>
                  <a:srgbClr val="CA4A15"/>
                </a:solidFill>
                <a:latin typeface="Courier New"/>
                <a:cs typeface="Courier New"/>
              </a:rPr>
              <a:t>SDK</a:t>
            </a:r>
            <a:r>
              <a:rPr sz="3200" spc="-1120" dirty="0">
                <a:solidFill>
                  <a:srgbClr val="CA4A15"/>
                </a:solidFill>
                <a:latin typeface="Courier New"/>
                <a:cs typeface="Courier New"/>
              </a:rPr>
              <a:t> </a:t>
            </a:r>
            <a:r>
              <a:rPr sz="3200" spc="63" dirty="0" err="1">
                <a:solidFill>
                  <a:srgbClr val="92A0A0"/>
                </a:solidFill>
                <a:latin typeface="宋体"/>
                <a:cs typeface="宋体"/>
              </a:rPr>
              <a:t>的</a:t>
            </a:r>
            <a:r>
              <a:rPr sz="3200" spc="25" dirty="0" err="1">
                <a:solidFill>
                  <a:srgbClr val="92A0A0"/>
                </a:solidFill>
                <a:latin typeface="宋体"/>
                <a:cs typeface="宋体"/>
              </a:rPr>
              <a:t>版</a:t>
            </a:r>
            <a:r>
              <a:rPr sz="3200" spc="63" dirty="0" err="1">
                <a:solidFill>
                  <a:srgbClr val="92A0A0"/>
                </a:solidFill>
                <a:latin typeface="宋体"/>
                <a:cs typeface="宋体"/>
              </a:rPr>
              <a:t>本</a:t>
            </a:r>
            <a:r>
              <a:rPr sz="3200" spc="63" dirty="0">
                <a:solidFill>
                  <a:srgbClr val="92A0A0"/>
                </a:solidFill>
                <a:latin typeface="宋体"/>
                <a:cs typeface="宋体"/>
              </a:rPr>
              <a:t> </a:t>
            </a:r>
            <a:r>
              <a:rPr sz="3200" spc="13" dirty="0">
                <a:solidFill>
                  <a:srgbClr val="92A0A0"/>
                </a:solidFill>
                <a:latin typeface="Courier New"/>
                <a:cs typeface="Courier New"/>
              </a:rPr>
              <a:t>compileSdkVersion</a:t>
            </a:r>
            <a:r>
              <a:rPr sz="3200" spc="-63" dirty="0">
                <a:solidFill>
                  <a:srgbClr val="92A0A0"/>
                </a:solidFill>
                <a:latin typeface="Courier New"/>
                <a:cs typeface="Courier New"/>
              </a:rPr>
              <a:t> </a:t>
            </a:r>
            <a:r>
              <a:rPr sz="3200" spc="25" dirty="0">
                <a:solidFill>
                  <a:srgbClr val="29A097"/>
                </a:solidFill>
                <a:latin typeface="Courier New"/>
                <a:cs typeface="Courier New"/>
              </a:rPr>
              <a:t>21</a:t>
            </a:r>
            <a:endParaRPr sz="3200" dirty="0">
              <a:latin typeface="Courier New"/>
              <a:cs typeface="Courier New"/>
            </a:endParaRPr>
          </a:p>
          <a:p>
            <a:pPr marL="576709" marR="9669865">
              <a:lnSpc>
                <a:spcPct val="113599"/>
              </a:lnSpc>
            </a:pPr>
            <a:r>
              <a:rPr sz="3200" spc="25" dirty="0">
                <a:solidFill>
                  <a:srgbClr val="849900"/>
                </a:solidFill>
                <a:latin typeface="Courier New"/>
                <a:cs typeface="Courier New"/>
              </a:rPr>
              <a:t>//</a:t>
            </a:r>
            <a:r>
              <a:rPr sz="3200" dirty="0">
                <a:solidFill>
                  <a:srgbClr val="849900"/>
                </a:solidFill>
                <a:latin typeface="Courier New"/>
                <a:cs typeface="Courier New"/>
              </a:rPr>
              <a:t> </a:t>
            </a:r>
            <a:r>
              <a:rPr sz="3200" spc="13" dirty="0">
                <a:solidFill>
                  <a:srgbClr val="92A0A0"/>
                </a:solidFill>
                <a:latin typeface="Courier New"/>
                <a:cs typeface="Courier New"/>
              </a:rPr>
              <a:t>build</a:t>
            </a:r>
            <a:r>
              <a:rPr sz="3200" dirty="0">
                <a:solidFill>
                  <a:srgbClr val="92A0A0"/>
                </a:solidFill>
                <a:latin typeface="Courier New"/>
                <a:cs typeface="Courier New"/>
              </a:rPr>
              <a:t> </a:t>
            </a:r>
            <a:r>
              <a:rPr sz="3200" spc="13" dirty="0">
                <a:solidFill>
                  <a:srgbClr val="92A0A0"/>
                </a:solidFill>
                <a:latin typeface="Courier New"/>
                <a:cs typeface="Courier New"/>
              </a:rPr>
              <a:t>tools</a:t>
            </a:r>
            <a:r>
              <a:rPr sz="3200" spc="-1132" dirty="0">
                <a:solidFill>
                  <a:srgbClr val="92A0A0"/>
                </a:solidFill>
                <a:latin typeface="Courier New"/>
                <a:cs typeface="Courier New"/>
              </a:rPr>
              <a:t> </a:t>
            </a:r>
            <a:r>
              <a:rPr sz="3200" spc="38" dirty="0">
                <a:solidFill>
                  <a:srgbClr val="92A0A0"/>
                </a:solidFill>
                <a:latin typeface="宋体"/>
                <a:cs typeface="宋体"/>
              </a:rPr>
              <a:t>的</a:t>
            </a:r>
            <a:r>
              <a:rPr sz="3200" spc="63" dirty="0">
                <a:solidFill>
                  <a:srgbClr val="92A0A0"/>
                </a:solidFill>
                <a:latin typeface="宋体"/>
                <a:cs typeface="宋体"/>
              </a:rPr>
              <a:t>版本 </a:t>
            </a:r>
            <a:r>
              <a:rPr sz="3200" spc="13" dirty="0">
                <a:solidFill>
                  <a:srgbClr val="92A0A0"/>
                </a:solidFill>
                <a:latin typeface="Courier New"/>
                <a:cs typeface="Courier New"/>
              </a:rPr>
              <a:t>buildToolsVersion</a:t>
            </a:r>
            <a:r>
              <a:rPr sz="3200" dirty="0">
                <a:solidFill>
                  <a:srgbClr val="92A0A0"/>
                </a:solidFill>
                <a:latin typeface="Courier New"/>
                <a:cs typeface="Courier New"/>
              </a:rPr>
              <a:t> </a:t>
            </a:r>
            <a:r>
              <a:rPr sz="3200" spc="13" dirty="0">
                <a:solidFill>
                  <a:srgbClr val="29A097"/>
                </a:solidFill>
                <a:latin typeface="Courier New"/>
                <a:cs typeface="Courier New"/>
              </a:rPr>
              <a:t>"21.1.1"</a:t>
            </a:r>
            <a:endParaRPr sz="3200" dirty="0">
              <a:latin typeface="Courier New"/>
              <a:cs typeface="Courier New"/>
            </a:endParaRPr>
          </a:p>
          <a:p>
            <a:pPr>
              <a:spcBef>
                <a:spcPts val="25"/>
              </a:spcBef>
            </a:pPr>
            <a:endParaRPr sz="3200" dirty="0">
              <a:latin typeface="Times New Roman"/>
              <a:cs typeface="Times New Roman"/>
            </a:endParaRPr>
          </a:p>
        </p:txBody>
      </p:sp>
      <p:sp>
        <p:nvSpPr>
          <p:cNvPr id="5" name="object 5"/>
          <p:cNvSpPr/>
          <p:nvPr/>
        </p:nvSpPr>
        <p:spPr>
          <a:xfrm>
            <a:off x="1555970" y="-624775"/>
            <a:ext cx="15917542" cy="0"/>
          </a:xfrm>
          <a:custGeom>
            <a:avLst/>
            <a:gdLst/>
            <a:ahLst/>
            <a:cxnLst/>
            <a:rect l="l" t="t" r="r" b="b"/>
            <a:pathLst>
              <a:path w="6327140">
                <a:moveTo>
                  <a:pt x="0" y="0"/>
                </a:moveTo>
                <a:lnTo>
                  <a:pt x="6327140" y="0"/>
                </a:lnTo>
              </a:path>
            </a:pathLst>
          </a:custGeom>
          <a:ln w="10159">
            <a:solidFill>
              <a:srgbClr val="DCDCDC"/>
            </a:solidFill>
          </a:ln>
        </p:spPr>
        <p:txBody>
          <a:bodyPr wrap="square" lIns="0" tIns="0" rIns="0" bIns="0" rtlCol="0"/>
          <a:lstStyle/>
          <a:p>
            <a:endParaRPr sz="4526"/>
          </a:p>
        </p:txBody>
      </p:sp>
      <p:sp>
        <p:nvSpPr>
          <p:cNvPr id="6" name="object 6"/>
          <p:cNvSpPr/>
          <p:nvPr/>
        </p:nvSpPr>
        <p:spPr>
          <a:xfrm>
            <a:off x="1555970" y="16650645"/>
            <a:ext cx="15917542" cy="0"/>
          </a:xfrm>
          <a:custGeom>
            <a:avLst/>
            <a:gdLst/>
            <a:ahLst/>
            <a:cxnLst/>
            <a:rect l="l" t="t" r="r" b="b"/>
            <a:pathLst>
              <a:path w="6327140">
                <a:moveTo>
                  <a:pt x="0" y="0"/>
                </a:moveTo>
                <a:lnTo>
                  <a:pt x="6327140" y="0"/>
                </a:lnTo>
              </a:path>
            </a:pathLst>
          </a:custGeom>
          <a:ln w="10159">
            <a:solidFill>
              <a:srgbClr val="DCDCDC"/>
            </a:solidFill>
          </a:ln>
        </p:spPr>
        <p:txBody>
          <a:bodyPr wrap="square" lIns="0" tIns="0" rIns="0" bIns="0" rtlCol="0"/>
          <a:lstStyle/>
          <a:p>
            <a:endParaRPr sz="4526"/>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275556" y="469900"/>
            <a:ext cx="16840200" cy="9961381"/>
          </a:xfrm>
          <a:prstGeom prst="rect">
            <a:avLst/>
          </a:prstGeom>
        </p:spPr>
        <p:txBody>
          <a:bodyPr wrap="square">
            <a:spAutoFit/>
          </a:bodyPr>
          <a:lstStyle/>
          <a:p>
            <a:pPr marL="576709">
              <a:spcBef>
                <a:spcPts val="13"/>
              </a:spcBef>
            </a:pPr>
            <a:r>
              <a:rPr lang="en-US" altLang="zh-CN" sz="3200" spc="13" dirty="0" err="1">
                <a:solidFill>
                  <a:srgbClr val="92A0A0"/>
                </a:solidFill>
                <a:latin typeface="Courier New"/>
                <a:cs typeface="Courier New"/>
              </a:rPr>
              <a:t>defaultConfig</a:t>
            </a:r>
            <a:r>
              <a:rPr lang="en-US" altLang="zh-CN" sz="3200" dirty="0">
                <a:solidFill>
                  <a:srgbClr val="92A0A0"/>
                </a:solidFill>
                <a:latin typeface="Courier New"/>
                <a:cs typeface="Courier New"/>
              </a:rPr>
              <a:t> </a:t>
            </a:r>
            <a:r>
              <a:rPr lang="en-US" altLang="zh-CN" sz="3200" spc="25" dirty="0">
                <a:solidFill>
                  <a:srgbClr val="92A0A0"/>
                </a:solidFill>
                <a:latin typeface="Courier New"/>
                <a:cs typeface="Courier New"/>
              </a:rPr>
              <a:t>{</a:t>
            </a:r>
            <a:endParaRPr lang="en-US" altLang="zh-CN" sz="3200" dirty="0">
              <a:latin typeface="Courier New"/>
              <a:cs typeface="Courier New"/>
            </a:endParaRPr>
          </a:p>
          <a:p>
            <a:pPr marL="912191">
              <a:spcBef>
                <a:spcPts val="453"/>
              </a:spcBef>
            </a:pPr>
            <a:r>
              <a:rPr lang="en-US" altLang="zh-CN" sz="3200" spc="25" dirty="0">
                <a:solidFill>
                  <a:srgbClr val="DB312E"/>
                </a:solidFill>
                <a:latin typeface="Courier New"/>
                <a:cs typeface="Courier New"/>
              </a:rPr>
              <a:t>//</a:t>
            </a:r>
            <a:r>
              <a:rPr lang="en-US" altLang="zh-CN" sz="3200" spc="-13" dirty="0">
                <a:solidFill>
                  <a:srgbClr val="DB312E"/>
                </a:solidFill>
                <a:latin typeface="Courier New"/>
                <a:cs typeface="Courier New"/>
              </a:rPr>
              <a:t> </a:t>
            </a:r>
            <a:r>
              <a:rPr lang="zh-CN" altLang="en-US" sz="3200" spc="25" dirty="0">
                <a:solidFill>
                  <a:srgbClr val="92A0A0"/>
                </a:solidFill>
                <a:latin typeface="宋体"/>
                <a:cs typeface="宋体"/>
              </a:rPr>
              <a:t>应</a:t>
            </a:r>
            <a:r>
              <a:rPr lang="zh-CN" altLang="en-US" sz="3200" spc="63" dirty="0">
                <a:solidFill>
                  <a:srgbClr val="92A0A0"/>
                </a:solidFill>
                <a:latin typeface="宋体"/>
                <a:cs typeface="宋体"/>
              </a:rPr>
              <a:t>用</a:t>
            </a:r>
            <a:r>
              <a:rPr lang="zh-CN" altLang="en-US" sz="3200" spc="38" dirty="0">
                <a:solidFill>
                  <a:srgbClr val="92A0A0"/>
                </a:solidFill>
                <a:latin typeface="宋体"/>
                <a:cs typeface="宋体"/>
              </a:rPr>
              <a:t>的</a:t>
            </a:r>
            <a:r>
              <a:rPr lang="zh-CN" altLang="en-US" sz="3200" spc="63" dirty="0">
                <a:solidFill>
                  <a:srgbClr val="92A0A0"/>
                </a:solidFill>
                <a:latin typeface="宋体"/>
                <a:cs typeface="宋体"/>
              </a:rPr>
              <a:t>包名</a:t>
            </a:r>
            <a:endParaRPr lang="zh-CN" altLang="en-US" sz="3200" dirty="0">
              <a:latin typeface="宋体"/>
              <a:cs typeface="宋体"/>
            </a:endParaRPr>
          </a:p>
          <a:p>
            <a:pPr marL="912191" marR="8040384">
              <a:lnSpc>
                <a:spcPct val="113599"/>
              </a:lnSpc>
            </a:pPr>
            <a:r>
              <a:rPr lang="en-US" altLang="zh-CN" sz="3200" spc="13" dirty="0" err="1">
                <a:solidFill>
                  <a:srgbClr val="92A0A0"/>
                </a:solidFill>
                <a:latin typeface="Courier New"/>
                <a:cs typeface="Courier New"/>
              </a:rPr>
              <a:t>applicationId</a:t>
            </a:r>
            <a:r>
              <a:rPr lang="en-US" altLang="zh-CN" sz="3200" spc="13" dirty="0">
                <a:solidFill>
                  <a:srgbClr val="92A0A0"/>
                </a:solidFill>
                <a:latin typeface="Courier New"/>
                <a:cs typeface="Courier New"/>
              </a:rPr>
              <a:t> </a:t>
            </a:r>
            <a:r>
              <a:rPr lang="en-US" altLang="zh-CN" sz="3200" spc="13" dirty="0">
                <a:solidFill>
                  <a:srgbClr val="29A097"/>
                </a:solidFill>
                <a:latin typeface="Courier New"/>
                <a:cs typeface="Courier New"/>
              </a:rPr>
              <a:t>"</a:t>
            </a:r>
            <a:r>
              <a:rPr lang="en-US" altLang="zh-CN" sz="3200" spc="13" dirty="0" err="1">
                <a:solidFill>
                  <a:srgbClr val="29A097"/>
                </a:solidFill>
                <a:latin typeface="Courier New"/>
                <a:cs typeface="Courier New"/>
              </a:rPr>
              <a:t>me.storm.ninegag</a:t>
            </a:r>
            <a:r>
              <a:rPr lang="en-US" altLang="zh-CN" sz="3200" spc="13" dirty="0">
                <a:solidFill>
                  <a:srgbClr val="29A097"/>
                </a:solidFill>
                <a:latin typeface="Courier New"/>
                <a:cs typeface="Courier New"/>
              </a:rPr>
              <a:t>"  </a:t>
            </a:r>
            <a:r>
              <a:rPr lang="en-US" altLang="zh-CN" sz="3200" spc="13" dirty="0" err="1">
                <a:solidFill>
                  <a:srgbClr val="92A0A0"/>
                </a:solidFill>
                <a:latin typeface="Courier New"/>
                <a:cs typeface="Courier New"/>
              </a:rPr>
              <a:t>minSdkVersion</a:t>
            </a:r>
            <a:r>
              <a:rPr lang="en-US" altLang="zh-CN" sz="3200" spc="13" dirty="0">
                <a:solidFill>
                  <a:srgbClr val="92A0A0"/>
                </a:solidFill>
                <a:latin typeface="Courier New"/>
                <a:cs typeface="Courier New"/>
              </a:rPr>
              <a:t> </a:t>
            </a:r>
            <a:r>
              <a:rPr lang="en-US" altLang="zh-CN" sz="3200" spc="25" dirty="0">
                <a:solidFill>
                  <a:srgbClr val="29A097"/>
                </a:solidFill>
                <a:latin typeface="Courier New"/>
                <a:cs typeface="Courier New"/>
              </a:rPr>
              <a:t>14</a:t>
            </a:r>
            <a:endParaRPr lang="en-US" altLang="zh-CN" sz="3200" dirty="0">
              <a:latin typeface="Courier New"/>
              <a:cs typeface="Courier New"/>
            </a:endParaRPr>
          </a:p>
          <a:p>
            <a:pPr marL="912191">
              <a:spcBef>
                <a:spcPts val="453"/>
              </a:spcBef>
            </a:pPr>
            <a:r>
              <a:rPr lang="en-US" altLang="zh-CN" sz="3200" spc="13" dirty="0" err="1">
                <a:solidFill>
                  <a:srgbClr val="92A0A0"/>
                </a:solidFill>
                <a:latin typeface="Courier New"/>
                <a:cs typeface="Courier New"/>
              </a:rPr>
              <a:t>targetSdkVersion</a:t>
            </a:r>
            <a:r>
              <a:rPr lang="en-US" altLang="zh-CN" sz="3200" dirty="0">
                <a:solidFill>
                  <a:srgbClr val="92A0A0"/>
                </a:solidFill>
                <a:latin typeface="Courier New"/>
                <a:cs typeface="Courier New"/>
              </a:rPr>
              <a:t> </a:t>
            </a:r>
            <a:r>
              <a:rPr lang="en-US" altLang="zh-CN" sz="3200" spc="13" dirty="0">
                <a:solidFill>
                  <a:srgbClr val="29A097"/>
                </a:solidFill>
                <a:latin typeface="Courier New"/>
                <a:cs typeface="Courier New"/>
              </a:rPr>
              <a:t>21</a:t>
            </a:r>
            <a:endParaRPr lang="en-US" altLang="zh-CN" sz="3200" dirty="0">
              <a:latin typeface="Courier New"/>
              <a:cs typeface="Courier New"/>
            </a:endParaRPr>
          </a:p>
          <a:p>
            <a:pPr marL="912191">
              <a:spcBef>
                <a:spcPts val="453"/>
              </a:spcBef>
            </a:pPr>
            <a:r>
              <a:rPr lang="en-US" altLang="zh-CN" sz="3200" spc="13" dirty="0" err="1">
                <a:solidFill>
                  <a:srgbClr val="92A0A0"/>
                </a:solidFill>
                <a:latin typeface="Courier New"/>
                <a:cs typeface="Courier New"/>
              </a:rPr>
              <a:t>versionCode</a:t>
            </a:r>
            <a:r>
              <a:rPr lang="en-US" altLang="zh-CN" sz="3200" spc="13" dirty="0">
                <a:solidFill>
                  <a:srgbClr val="92A0A0"/>
                </a:solidFill>
                <a:latin typeface="Courier New"/>
                <a:cs typeface="Courier New"/>
              </a:rPr>
              <a:t> </a:t>
            </a:r>
            <a:r>
              <a:rPr lang="en-US" altLang="zh-CN" sz="3200" spc="25" dirty="0">
                <a:solidFill>
                  <a:srgbClr val="29A097"/>
                </a:solidFill>
                <a:latin typeface="Courier New"/>
                <a:cs typeface="Courier New"/>
              </a:rPr>
              <a:t>1</a:t>
            </a:r>
            <a:endParaRPr lang="en-US" altLang="zh-CN" sz="3200" dirty="0">
              <a:latin typeface="Courier New"/>
              <a:cs typeface="Courier New"/>
            </a:endParaRPr>
          </a:p>
          <a:p>
            <a:pPr marL="912191">
              <a:spcBef>
                <a:spcPts val="453"/>
              </a:spcBef>
            </a:pPr>
            <a:r>
              <a:rPr lang="en-US" altLang="zh-CN" sz="3200" spc="13" dirty="0" err="1">
                <a:solidFill>
                  <a:srgbClr val="92A0A0"/>
                </a:solidFill>
                <a:latin typeface="Courier New"/>
                <a:cs typeface="Courier New"/>
              </a:rPr>
              <a:t>versionName</a:t>
            </a:r>
            <a:r>
              <a:rPr lang="en-US" altLang="zh-CN" sz="3200" spc="13" dirty="0">
                <a:solidFill>
                  <a:srgbClr val="92A0A0"/>
                </a:solidFill>
                <a:latin typeface="Courier New"/>
                <a:cs typeface="Courier New"/>
              </a:rPr>
              <a:t> </a:t>
            </a:r>
            <a:r>
              <a:rPr lang="en-US" altLang="zh-CN" sz="3200" spc="13" dirty="0">
                <a:solidFill>
                  <a:srgbClr val="29A097"/>
                </a:solidFill>
                <a:latin typeface="Courier New"/>
                <a:cs typeface="Courier New"/>
              </a:rPr>
              <a:t>"1.0.0"</a:t>
            </a:r>
            <a:endParaRPr lang="en-US" altLang="zh-CN" sz="3200" dirty="0">
              <a:latin typeface="Courier New"/>
              <a:cs typeface="Courier New"/>
            </a:endParaRPr>
          </a:p>
          <a:p>
            <a:pPr marL="576709">
              <a:spcBef>
                <a:spcPts val="453"/>
              </a:spcBef>
            </a:pPr>
            <a:r>
              <a:rPr lang="en-US" altLang="zh-CN" sz="3200" spc="25" dirty="0">
                <a:solidFill>
                  <a:srgbClr val="92A0A0"/>
                </a:solidFill>
                <a:latin typeface="Courier New"/>
                <a:cs typeface="Courier New"/>
              </a:rPr>
              <a:t>}</a:t>
            </a:r>
            <a:endParaRPr lang="en-US" altLang="zh-CN" sz="3200" dirty="0">
              <a:latin typeface="Courier New"/>
              <a:cs typeface="Courier New"/>
            </a:endParaRPr>
          </a:p>
          <a:p>
            <a:pPr>
              <a:spcBef>
                <a:spcPts val="13"/>
              </a:spcBef>
            </a:pPr>
            <a:endParaRPr lang="en-US" altLang="zh-CN" sz="3200" dirty="0">
              <a:latin typeface="Times New Roman"/>
              <a:cs typeface="Times New Roman"/>
            </a:endParaRPr>
          </a:p>
          <a:p>
            <a:pPr marL="576709" marR="11826537">
              <a:lnSpc>
                <a:spcPct val="113599"/>
              </a:lnSpc>
            </a:pPr>
            <a:r>
              <a:rPr lang="en-US" altLang="zh-CN" sz="3200" spc="25" dirty="0">
                <a:solidFill>
                  <a:srgbClr val="DB312E"/>
                </a:solidFill>
                <a:latin typeface="Courier New"/>
                <a:cs typeface="Courier New"/>
              </a:rPr>
              <a:t>//</a:t>
            </a:r>
            <a:r>
              <a:rPr lang="en-US" altLang="zh-CN" sz="3200" spc="-13" dirty="0">
                <a:solidFill>
                  <a:srgbClr val="DB312E"/>
                </a:solidFill>
                <a:latin typeface="Courier New"/>
                <a:cs typeface="Courier New"/>
              </a:rPr>
              <a:t> </a:t>
            </a:r>
            <a:r>
              <a:rPr lang="en-US" altLang="zh-CN" sz="3200" spc="13" dirty="0">
                <a:solidFill>
                  <a:srgbClr val="92A0A0"/>
                </a:solidFill>
                <a:latin typeface="Courier New"/>
                <a:cs typeface="Courier New"/>
              </a:rPr>
              <a:t>java</a:t>
            </a:r>
            <a:r>
              <a:rPr lang="en-US" altLang="zh-CN" sz="3200" spc="-1120" dirty="0">
                <a:solidFill>
                  <a:srgbClr val="92A0A0"/>
                </a:solidFill>
                <a:latin typeface="Courier New"/>
                <a:cs typeface="Courier New"/>
              </a:rPr>
              <a:t> </a:t>
            </a:r>
            <a:r>
              <a:rPr lang="zh-CN" altLang="en-US" sz="3200" spc="63" dirty="0">
                <a:solidFill>
                  <a:srgbClr val="92A0A0"/>
                </a:solidFill>
                <a:latin typeface="宋体"/>
                <a:cs typeface="宋体"/>
              </a:rPr>
              <a:t>版本 </a:t>
            </a:r>
            <a:r>
              <a:rPr lang="en-US" altLang="zh-CN" sz="3200" spc="13" dirty="0" err="1">
                <a:solidFill>
                  <a:srgbClr val="92A0A0"/>
                </a:solidFill>
                <a:latin typeface="Courier New"/>
                <a:cs typeface="Courier New"/>
              </a:rPr>
              <a:t>compileOptions</a:t>
            </a:r>
            <a:r>
              <a:rPr lang="en-US" altLang="zh-CN" sz="3200" spc="-88" dirty="0">
                <a:solidFill>
                  <a:srgbClr val="92A0A0"/>
                </a:solidFill>
                <a:latin typeface="Courier New"/>
                <a:cs typeface="Courier New"/>
              </a:rPr>
              <a:t> </a:t>
            </a:r>
            <a:r>
              <a:rPr lang="en-US" altLang="zh-CN" sz="3200" spc="25" dirty="0">
                <a:solidFill>
                  <a:srgbClr val="92A0A0"/>
                </a:solidFill>
                <a:latin typeface="Courier New"/>
                <a:cs typeface="Courier New"/>
              </a:rPr>
              <a:t>{</a:t>
            </a:r>
            <a:endParaRPr lang="en-US" altLang="zh-CN" sz="3200" dirty="0">
              <a:latin typeface="Courier New"/>
              <a:cs typeface="Courier New"/>
            </a:endParaRPr>
          </a:p>
          <a:p>
            <a:pPr marL="912191" marR="5669645">
              <a:lnSpc>
                <a:spcPct val="113599"/>
              </a:lnSpc>
            </a:pPr>
            <a:r>
              <a:rPr lang="en-US" altLang="zh-CN" sz="3200" spc="13" dirty="0" err="1">
                <a:solidFill>
                  <a:srgbClr val="92A0A0"/>
                </a:solidFill>
                <a:latin typeface="Courier New"/>
                <a:cs typeface="Courier New"/>
              </a:rPr>
              <a:t>sourceCompatibility</a:t>
            </a:r>
            <a:r>
              <a:rPr lang="en-US" altLang="zh-CN" sz="3200" spc="13" dirty="0">
                <a:solidFill>
                  <a:srgbClr val="92A0A0"/>
                </a:solidFill>
                <a:latin typeface="Courier New"/>
                <a:cs typeface="Courier New"/>
              </a:rPr>
              <a:t> </a:t>
            </a:r>
            <a:r>
              <a:rPr lang="en-US" altLang="zh-CN" sz="3200" spc="13" dirty="0">
                <a:solidFill>
                  <a:srgbClr val="CA4A15"/>
                </a:solidFill>
                <a:latin typeface="Courier New"/>
                <a:cs typeface="Courier New"/>
              </a:rPr>
              <a:t>JavaVersion</a:t>
            </a:r>
            <a:r>
              <a:rPr lang="en-US" altLang="zh-CN" sz="3200" spc="13" dirty="0">
                <a:solidFill>
                  <a:srgbClr val="849900"/>
                </a:solidFill>
                <a:latin typeface="Courier New"/>
                <a:cs typeface="Courier New"/>
              </a:rPr>
              <a:t>.</a:t>
            </a:r>
            <a:r>
              <a:rPr lang="en-US" altLang="zh-CN" sz="3200" spc="13" dirty="0">
                <a:solidFill>
                  <a:srgbClr val="92A0A0"/>
                </a:solidFill>
                <a:latin typeface="Courier New"/>
                <a:cs typeface="Courier New"/>
              </a:rPr>
              <a:t>VERSION_1_7  </a:t>
            </a:r>
            <a:r>
              <a:rPr lang="en-US" altLang="zh-CN" sz="3200" spc="13" dirty="0" err="1">
                <a:solidFill>
                  <a:srgbClr val="92A0A0"/>
                </a:solidFill>
                <a:latin typeface="Courier New"/>
                <a:cs typeface="Courier New"/>
              </a:rPr>
              <a:t>targetCompatibility</a:t>
            </a:r>
            <a:r>
              <a:rPr lang="en-US" altLang="zh-CN" sz="3200" spc="126" dirty="0">
                <a:solidFill>
                  <a:srgbClr val="92A0A0"/>
                </a:solidFill>
                <a:latin typeface="Courier New"/>
                <a:cs typeface="Courier New"/>
              </a:rPr>
              <a:t> </a:t>
            </a:r>
            <a:r>
              <a:rPr lang="en-US" altLang="zh-CN" sz="3200" spc="13" dirty="0">
                <a:solidFill>
                  <a:srgbClr val="CA4A15"/>
                </a:solidFill>
                <a:latin typeface="Courier New"/>
                <a:cs typeface="Courier New"/>
              </a:rPr>
              <a:t>JavaVersion</a:t>
            </a:r>
            <a:r>
              <a:rPr lang="en-US" altLang="zh-CN" sz="3200" spc="13" dirty="0">
                <a:solidFill>
                  <a:srgbClr val="849900"/>
                </a:solidFill>
                <a:latin typeface="Courier New"/>
                <a:cs typeface="Courier New"/>
              </a:rPr>
              <a:t>.</a:t>
            </a:r>
            <a:r>
              <a:rPr lang="en-US" altLang="zh-CN" sz="3200" spc="13" dirty="0">
                <a:solidFill>
                  <a:srgbClr val="92A0A0"/>
                </a:solidFill>
                <a:latin typeface="Courier New"/>
                <a:cs typeface="Courier New"/>
              </a:rPr>
              <a:t>VERSION_1_7</a:t>
            </a:r>
            <a:endParaRPr lang="en-US" altLang="zh-CN" sz="3200" dirty="0">
              <a:latin typeface="Courier New"/>
              <a:cs typeface="Courier New"/>
            </a:endParaRPr>
          </a:p>
          <a:p>
            <a:pPr marL="576709">
              <a:spcBef>
                <a:spcPts val="453"/>
              </a:spcBef>
            </a:pPr>
            <a:r>
              <a:rPr lang="en-US" altLang="zh-CN" sz="3200" spc="25" dirty="0">
                <a:solidFill>
                  <a:srgbClr val="92A0A0"/>
                </a:solidFill>
                <a:latin typeface="Courier New"/>
                <a:cs typeface="Courier New"/>
              </a:rPr>
              <a:t>}</a:t>
            </a:r>
            <a:endParaRPr lang="en-US" altLang="zh-CN" sz="3200" dirty="0">
              <a:latin typeface="Courier New"/>
              <a:cs typeface="Courier New"/>
            </a:endParaRPr>
          </a:p>
          <a:p>
            <a:pPr>
              <a:spcBef>
                <a:spcPts val="13"/>
              </a:spcBef>
            </a:pPr>
            <a:endParaRPr lang="en-US" altLang="zh-CN" sz="3200" dirty="0">
              <a:latin typeface="Times New Roman"/>
              <a:cs typeface="Times New Roman"/>
            </a:endParaRPr>
          </a:p>
        </p:txBody>
      </p:sp>
    </p:spTree>
    <p:extLst>
      <p:ext uri="{BB962C8B-B14F-4D97-AF65-F5344CB8AC3E}">
        <p14:creationId xmlns:p14="http://schemas.microsoft.com/office/powerpoint/2010/main" val="2055320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275556" y="1384300"/>
            <a:ext cx="16764000" cy="6662080"/>
          </a:xfrm>
          <a:prstGeom prst="rect">
            <a:avLst/>
          </a:prstGeom>
        </p:spPr>
        <p:txBody>
          <a:bodyPr wrap="square">
            <a:spAutoFit/>
          </a:bodyPr>
          <a:lstStyle/>
          <a:p>
            <a:pPr marL="912191" marR="12689205" indent="-335482">
              <a:lnSpc>
                <a:spcPct val="113599"/>
              </a:lnSpc>
            </a:pPr>
            <a:r>
              <a:rPr lang="en-US" altLang="zh-CN" sz="3200" spc="13" dirty="0" err="1">
                <a:solidFill>
                  <a:srgbClr val="92A0A0"/>
                </a:solidFill>
                <a:latin typeface="Courier New"/>
                <a:cs typeface="Courier New"/>
              </a:rPr>
              <a:t>buildTypes</a:t>
            </a:r>
            <a:r>
              <a:rPr lang="en-US" altLang="zh-CN" sz="3200" spc="-113" dirty="0">
                <a:solidFill>
                  <a:srgbClr val="92A0A0"/>
                </a:solidFill>
                <a:latin typeface="Courier New"/>
                <a:cs typeface="Courier New"/>
              </a:rPr>
              <a:t> </a:t>
            </a:r>
            <a:r>
              <a:rPr lang="en-US" altLang="zh-CN" sz="3200" spc="25" dirty="0">
                <a:solidFill>
                  <a:srgbClr val="92A0A0"/>
                </a:solidFill>
                <a:latin typeface="Courier New"/>
                <a:cs typeface="Courier New"/>
              </a:rPr>
              <a:t>{  </a:t>
            </a:r>
            <a:r>
              <a:rPr lang="en-US" altLang="zh-CN" sz="3200" spc="13" dirty="0">
                <a:solidFill>
                  <a:srgbClr val="92A0A0"/>
                </a:solidFill>
                <a:latin typeface="Courier New"/>
                <a:cs typeface="Courier New"/>
              </a:rPr>
              <a:t>debug</a:t>
            </a:r>
            <a:r>
              <a:rPr lang="en-US" altLang="zh-CN" sz="3200" spc="-25" dirty="0">
                <a:solidFill>
                  <a:srgbClr val="92A0A0"/>
                </a:solidFill>
                <a:latin typeface="Courier New"/>
                <a:cs typeface="Courier New"/>
              </a:rPr>
              <a:t> </a:t>
            </a:r>
            <a:r>
              <a:rPr lang="en-US" altLang="zh-CN" sz="3200" spc="25" dirty="0">
                <a:solidFill>
                  <a:srgbClr val="92A0A0"/>
                </a:solidFill>
                <a:latin typeface="Courier New"/>
                <a:cs typeface="Courier New"/>
              </a:rPr>
              <a:t>{</a:t>
            </a:r>
            <a:endParaRPr lang="en-US" altLang="zh-CN" sz="3200" dirty="0">
              <a:latin typeface="Courier New"/>
              <a:cs typeface="Courier New"/>
            </a:endParaRPr>
          </a:p>
          <a:p>
            <a:pPr marL="1246076">
              <a:spcBef>
                <a:spcPts val="453"/>
              </a:spcBef>
            </a:pPr>
            <a:r>
              <a:rPr lang="en-US" altLang="zh-CN" sz="3200" spc="13" dirty="0">
                <a:solidFill>
                  <a:srgbClr val="DB312E"/>
                </a:solidFill>
                <a:latin typeface="Courier New"/>
                <a:cs typeface="Courier New"/>
              </a:rPr>
              <a:t>//</a:t>
            </a:r>
            <a:r>
              <a:rPr lang="en-US" altLang="zh-CN" sz="3200" dirty="0">
                <a:solidFill>
                  <a:srgbClr val="DB312E"/>
                </a:solidFill>
                <a:latin typeface="Courier New"/>
                <a:cs typeface="Courier New"/>
              </a:rPr>
              <a:t> </a:t>
            </a:r>
            <a:r>
              <a:rPr lang="en-US" altLang="zh-CN" sz="3200" spc="13" dirty="0">
                <a:solidFill>
                  <a:srgbClr val="92A0A0"/>
                </a:solidFill>
                <a:latin typeface="Courier New"/>
                <a:cs typeface="Courier New"/>
              </a:rPr>
              <a:t>debug</a:t>
            </a:r>
            <a:r>
              <a:rPr lang="en-US" altLang="zh-CN" sz="3200" spc="-1092" dirty="0">
                <a:solidFill>
                  <a:srgbClr val="92A0A0"/>
                </a:solidFill>
                <a:latin typeface="Courier New"/>
                <a:cs typeface="Courier New"/>
              </a:rPr>
              <a:t> </a:t>
            </a:r>
            <a:r>
              <a:rPr lang="zh-CN" altLang="en-US" sz="3200" spc="63" dirty="0">
                <a:solidFill>
                  <a:srgbClr val="92A0A0"/>
                </a:solidFill>
                <a:latin typeface="宋体"/>
                <a:cs typeface="宋体"/>
              </a:rPr>
              <a:t>模式</a:t>
            </a:r>
            <a:endParaRPr lang="zh-CN" altLang="en-US" sz="3200" dirty="0">
              <a:latin typeface="宋体"/>
              <a:cs typeface="宋体"/>
            </a:endParaRPr>
          </a:p>
          <a:p>
            <a:pPr marL="912191">
              <a:spcBef>
                <a:spcPts val="453"/>
              </a:spcBef>
            </a:pPr>
            <a:r>
              <a:rPr lang="en-US" altLang="zh-CN" sz="3200" spc="25" dirty="0">
                <a:solidFill>
                  <a:srgbClr val="92A0A0"/>
                </a:solidFill>
                <a:latin typeface="Courier New"/>
                <a:cs typeface="Courier New"/>
              </a:rPr>
              <a:t>}</a:t>
            </a:r>
            <a:endParaRPr lang="zh-CN" altLang="en-US" sz="3200" dirty="0">
              <a:latin typeface="Courier New"/>
              <a:cs typeface="Courier New"/>
            </a:endParaRPr>
          </a:p>
          <a:p>
            <a:pPr>
              <a:spcBef>
                <a:spcPts val="25"/>
              </a:spcBef>
            </a:pPr>
            <a:endParaRPr lang="zh-CN" altLang="en-US" sz="3200" dirty="0">
              <a:latin typeface="Times New Roman"/>
              <a:cs typeface="Times New Roman"/>
            </a:endParaRPr>
          </a:p>
          <a:p>
            <a:pPr marL="912191"/>
            <a:r>
              <a:rPr lang="en-US" altLang="zh-CN" sz="3200" spc="13" dirty="0">
                <a:solidFill>
                  <a:srgbClr val="92A0A0"/>
                </a:solidFill>
                <a:latin typeface="Courier New"/>
                <a:cs typeface="Courier New"/>
              </a:rPr>
              <a:t>release</a:t>
            </a:r>
            <a:r>
              <a:rPr lang="en-US" altLang="zh-CN" sz="3200" dirty="0">
                <a:solidFill>
                  <a:srgbClr val="92A0A0"/>
                </a:solidFill>
                <a:latin typeface="Courier New"/>
                <a:cs typeface="Courier New"/>
              </a:rPr>
              <a:t> </a:t>
            </a:r>
            <a:r>
              <a:rPr lang="en-US" altLang="zh-CN" sz="3200" spc="25" dirty="0">
                <a:solidFill>
                  <a:srgbClr val="92A0A0"/>
                </a:solidFill>
                <a:latin typeface="Courier New"/>
                <a:cs typeface="Courier New"/>
              </a:rPr>
              <a:t>{</a:t>
            </a:r>
            <a:endParaRPr lang="en-US" altLang="zh-CN" sz="3200" dirty="0">
              <a:latin typeface="Courier New"/>
              <a:cs typeface="Courier New"/>
            </a:endParaRPr>
          </a:p>
          <a:p>
            <a:pPr marL="1246076">
              <a:spcBef>
                <a:spcPts val="453"/>
              </a:spcBef>
            </a:pPr>
            <a:r>
              <a:rPr lang="en-US" altLang="zh-CN" sz="3200" spc="13" dirty="0">
                <a:solidFill>
                  <a:srgbClr val="DB312E"/>
                </a:solidFill>
                <a:latin typeface="Courier New"/>
                <a:cs typeface="Courier New"/>
              </a:rPr>
              <a:t>//</a:t>
            </a:r>
            <a:r>
              <a:rPr lang="en-US" altLang="zh-CN" sz="3200" spc="25" dirty="0">
                <a:solidFill>
                  <a:srgbClr val="DB312E"/>
                </a:solidFill>
                <a:latin typeface="Courier New"/>
                <a:cs typeface="Courier New"/>
              </a:rPr>
              <a:t> </a:t>
            </a:r>
            <a:r>
              <a:rPr lang="zh-CN" altLang="en-US" sz="3200" spc="63" dirty="0">
                <a:solidFill>
                  <a:srgbClr val="92A0A0"/>
                </a:solidFill>
                <a:latin typeface="宋体"/>
                <a:cs typeface="宋体"/>
              </a:rPr>
              <a:t>是</a:t>
            </a:r>
            <a:r>
              <a:rPr lang="zh-CN" altLang="en-US" sz="3200" spc="38" dirty="0">
                <a:solidFill>
                  <a:srgbClr val="92A0A0"/>
                </a:solidFill>
                <a:latin typeface="宋体"/>
                <a:cs typeface="宋体"/>
              </a:rPr>
              <a:t>否</a:t>
            </a:r>
            <a:r>
              <a:rPr lang="zh-CN" altLang="en-US" sz="3200" spc="63" dirty="0">
                <a:solidFill>
                  <a:srgbClr val="92A0A0"/>
                </a:solidFill>
                <a:latin typeface="宋体"/>
                <a:cs typeface="宋体"/>
              </a:rPr>
              <a:t>进</a:t>
            </a:r>
            <a:r>
              <a:rPr lang="zh-CN" altLang="en-US" sz="3200" spc="38" dirty="0">
                <a:solidFill>
                  <a:srgbClr val="92A0A0"/>
                </a:solidFill>
                <a:latin typeface="宋体"/>
                <a:cs typeface="宋体"/>
              </a:rPr>
              <a:t>行</a:t>
            </a:r>
            <a:r>
              <a:rPr lang="zh-CN" altLang="en-US" sz="3200" spc="63" dirty="0">
                <a:solidFill>
                  <a:srgbClr val="92A0A0"/>
                </a:solidFill>
                <a:latin typeface="宋体"/>
                <a:cs typeface="宋体"/>
              </a:rPr>
              <a:t>混淆</a:t>
            </a:r>
            <a:endParaRPr lang="zh-CN" altLang="en-US" sz="3200" dirty="0">
              <a:latin typeface="宋体"/>
              <a:cs typeface="宋体"/>
            </a:endParaRPr>
          </a:p>
          <a:p>
            <a:pPr marL="1246076">
              <a:spcBef>
                <a:spcPts val="453"/>
              </a:spcBef>
            </a:pPr>
            <a:r>
              <a:rPr lang="en-US" altLang="zh-CN" sz="3200" spc="13" dirty="0" err="1">
                <a:solidFill>
                  <a:srgbClr val="92A0A0"/>
                </a:solidFill>
                <a:latin typeface="Courier New"/>
                <a:cs typeface="Courier New"/>
              </a:rPr>
              <a:t>minifyEnabled</a:t>
            </a:r>
            <a:r>
              <a:rPr lang="en-US" altLang="zh-CN" sz="3200" spc="13" dirty="0">
                <a:solidFill>
                  <a:srgbClr val="92A0A0"/>
                </a:solidFill>
                <a:latin typeface="Courier New"/>
                <a:cs typeface="Courier New"/>
              </a:rPr>
              <a:t> </a:t>
            </a:r>
            <a:r>
              <a:rPr lang="en-US" altLang="zh-CN" sz="3200" spc="13" dirty="0">
                <a:solidFill>
                  <a:srgbClr val="849900"/>
                </a:solidFill>
                <a:latin typeface="Courier New"/>
                <a:cs typeface="Courier New"/>
              </a:rPr>
              <a:t>false</a:t>
            </a:r>
            <a:endParaRPr lang="en-US" altLang="zh-CN" sz="3200" dirty="0">
              <a:latin typeface="Courier New"/>
              <a:cs typeface="Courier New"/>
            </a:endParaRPr>
          </a:p>
          <a:p>
            <a:pPr marL="1246076">
              <a:spcBef>
                <a:spcPts val="453"/>
              </a:spcBef>
            </a:pPr>
            <a:r>
              <a:rPr lang="en-US" altLang="zh-CN" sz="3200" spc="13" dirty="0">
                <a:solidFill>
                  <a:srgbClr val="DB312E"/>
                </a:solidFill>
                <a:latin typeface="Courier New"/>
                <a:cs typeface="Courier New"/>
              </a:rPr>
              <a:t>//</a:t>
            </a:r>
            <a:r>
              <a:rPr lang="en-US" altLang="zh-CN" sz="3200" spc="25" dirty="0">
                <a:solidFill>
                  <a:srgbClr val="DB312E"/>
                </a:solidFill>
                <a:latin typeface="Courier New"/>
                <a:cs typeface="Courier New"/>
              </a:rPr>
              <a:t> </a:t>
            </a:r>
            <a:r>
              <a:rPr lang="zh-CN" altLang="en-US" sz="3200" spc="63" dirty="0">
                <a:solidFill>
                  <a:srgbClr val="92A0A0"/>
                </a:solidFill>
                <a:latin typeface="宋体"/>
                <a:cs typeface="宋体"/>
              </a:rPr>
              <a:t>混</a:t>
            </a:r>
            <a:r>
              <a:rPr lang="zh-CN" altLang="en-US" sz="3200" spc="38" dirty="0">
                <a:solidFill>
                  <a:srgbClr val="92A0A0"/>
                </a:solidFill>
                <a:latin typeface="宋体"/>
                <a:cs typeface="宋体"/>
              </a:rPr>
              <a:t>淆</a:t>
            </a:r>
            <a:r>
              <a:rPr lang="zh-CN" altLang="en-US" sz="3200" spc="63" dirty="0">
                <a:solidFill>
                  <a:srgbClr val="92A0A0"/>
                </a:solidFill>
                <a:latin typeface="宋体"/>
                <a:cs typeface="宋体"/>
              </a:rPr>
              <a:t>文</a:t>
            </a:r>
            <a:r>
              <a:rPr lang="zh-CN" altLang="en-US" sz="3200" spc="38" dirty="0">
                <a:solidFill>
                  <a:srgbClr val="92A0A0"/>
                </a:solidFill>
                <a:latin typeface="宋体"/>
                <a:cs typeface="宋体"/>
              </a:rPr>
              <a:t>件</a:t>
            </a:r>
            <a:r>
              <a:rPr lang="zh-CN" altLang="en-US" sz="3200" spc="63" dirty="0">
                <a:solidFill>
                  <a:srgbClr val="92A0A0"/>
                </a:solidFill>
                <a:latin typeface="宋体"/>
                <a:cs typeface="宋体"/>
              </a:rPr>
              <a:t>的</a:t>
            </a:r>
            <a:r>
              <a:rPr lang="zh-CN" altLang="en-US" sz="3200" spc="25" dirty="0">
                <a:solidFill>
                  <a:srgbClr val="92A0A0"/>
                </a:solidFill>
                <a:latin typeface="宋体"/>
                <a:cs typeface="宋体"/>
              </a:rPr>
              <a:t>位</a:t>
            </a:r>
            <a:r>
              <a:rPr lang="zh-CN" altLang="en-US" sz="3200" spc="63" dirty="0">
                <a:solidFill>
                  <a:srgbClr val="92A0A0"/>
                </a:solidFill>
                <a:latin typeface="宋体"/>
                <a:cs typeface="宋体"/>
              </a:rPr>
              <a:t>置</a:t>
            </a:r>
            <a:endParaRPr lang="zh-CN" altLang="en-US" sz="3200" dirty="0">
              <a:latin typeface="宋体"/>
              <a:cs typeface="宋体"/>
            </a:endParaRPr>
          </a:p>
          <a:p>
            <a:pPr marL="241227" marR="1450560" indent="1003251">
              <a:lnSpc>
                <a:spcPct val="113599"/>
              </a:lnSpc>
              <a:spcBef>
                <a:spcPts val="13"/>
              </a:spcBef>
            </a:pPr>
            <a:r>
              <a:rPr lang="en-US" altLang="zh-CN" sz="3200" spc="13" dirty="0" err="1">
                <a:solidFill>
                  <a:srgbClr val="92A0A0"/>
                </a:solidFill>
                <a:latin typeface="Courier New"/>
                <a:cs typeface="Courier New"/>
              </a:rPr>
              <a:t>proguardFiles</a:t>
            </a:r>
            <a:r>
              <a:rPr lang="en-US" altLang="zh-CN" sz="3200" spc="13" dirty="0">
                <a:solidFill>
                  <a:srgbClr val="92A0A0"/>
                </a:solidFill>
                <a:latin typeface="Courier New"/>
                <a:cs typeface="Courier New"/>
              </a:rPr>
              <a:t> </a:t>
            </a:r>
            <a:r>
              <a:rPr lang="en-US" altLang="zh-CN" sz="3200" spc="13" dirty="0" err="1">
                <a:solidFill>
                  <a:srgbClr val="92A0A0"/>
                </a:solidFill>
                <a:latin typeface="Courier New"/>
                <a:cs typeface="Courier New"/>
              </a:rPr>
              <a:t>getDefaultProguardFile</a:t>
            </a:r>
            <a:r>
              <a:rPr lang="en-US" altLang="zh-CN" sz="3200" spc="13" dirty="0">
                <a:solidFill>
                  <a:srgbClr val="92A0A0"/>
                </a:solidFill>
                <a:latin typeface="Courier New"/>
                <a:cs typeface="Courier New"/>
              </a:rPr>
              <a:t>(</a:t>
            </a:r>
            <a:r>
              <a:rPr lang="en-US" altLang="zh-CN" sz="3200" spc="13" dirty="0">
                <a:solidFill>
                  <a:srgbClr val="29A097"/>
                </a:solidFill>
                <a:latin typeface="Courier New"/>
                <a:cs typeface="Courier New"/>
              </a:rPr>
              <a:t>'proguard-android.txt'</a:t>
            </a:r>
            <a:r>
              <a:rPr lang="en-US" altLang="zh-CN" sz="3200" spc="13" dirty="0">
                <a:solidFill>
                  <a:srgbClr val="92A0A0"/>
                </a:solidFill>
                <a:latin typeface="Courier New"/>
                <a:cs typeface="Courier New"/>
              </a:rPr>
              <a:t>),  </a:t>
            </a:r>
            <a:r>
              <a:rPr lang="en-US" altLang="zh-CN" sz="3200" spc="13" dirty="0">
                <a:solidFill>
                  <a:srgbClr val="29A097"/>
                </a:solidFill>
                <a:latin typeface="Courier New"/>
                <a:cs typeface="Courier New"/>
              </a:rPr>
              <a:t>'proguard-rules.txt'</a:t>
            </a:r>
            <a:endParaRPr lang="en-US" altLang="zh-CN" sz="3200" dirty="0">
              <a:latin typeface="Courier New"/>
              <a:cs typeface="Courier New"/>
            </a:endParaRPr>
          </a:p>
          <a:p>
            <a:pPr marL="912191">
              <a:spcBef>
                <a:spcPts val="453"/>
              </a:spcBef>
            </a:pPr>
            <a:r>
              <a:rPr lang="en-US" altLang="zh-CN" sz="3200" spc="25" dirty="0">
                <a:solidFill>
                  <a:srgbClr val="92A0A0"/>
                </a:solidFill>
                <a:latin typeface="Courier New"/>
                <a:cs typeface="Courier New"/>
              </a:rPr>
              <a:t>}</a:t>
            </a:r>
            <a:endParaRPr lang="en-US" altLang="zh-CN" sz="3200" dirty="0">
              <a:latin typeface="Courier New"/>
              <a:cs typeface="Courier New"/>
            </a:endParaRPr>
          </a:p>
        </p:txBody>
      </p:sp>
    </p:spTree>
    <p:extLst>
      <p:ext uri="{BB962C8B-B14F-4D97-AF65-F5344CB8AC3E}">
        <p14:creationId xmlns:p14="http://schemas.microsoft.com/office/powerpoint/2010/main" val="8535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3156" y="850900"/>
            <a:ext cx="15876007" cy="8287146"/>
          </a:xfrm>
          <a:prstGeom prst="rect">
            <a:avLst/>
          </a:prstGeom>
        </p:spPr>
        <p:txBody>
          <a:bodyPr vert="horz" wrap="square" lIns="0" tIns="41535" rIns="0" bIns="0" rtlCol="0">
            <a:spAutoFit/>
          </a:bodyPr>
          <a:lstStyle/>
          <a:p>
            <a:pPr marL="576709">
              <a:spcBef>
                <a:spcPts val="327"/>
              </a:spcBef>
            </a:pPr>
            <a:r>
              <a:rPr sz="2767" spc="25" dirty="0">
                <a:solidFill>
                  <a:srgbClr val="92A0A0"/>
                </a:solidFill>
                <a:latin typeface="Courier New"/>
                <a:cs typeface="Courier New"/>
              </a:rPr>
              <a:t>}</a:t>
            </a:r>
            <a:endParaRPr sz="2767" dirty="0">
              <a:latin typeface="Courier New"/>
              <a:cs typeface="Courier New"/>
            </a:endParaRPr>
          </a:p>
          <a:p>
            <a:pPr>
              <a:spcBef>
                <a:spcPts val="13"/>
              </a:spcBef>
            </a:pPr>
            <a:endParaRPr sz="3271" dirty="0">
              <a:latin typeface="Times New Roman"/>
              <a:cs typeface="Times New Roman"/>
            </a:endParaRPr>
          </a:p>
          <a:p>
            <a:pPr marL="576709" marR="10677911">
              <a:lnSpc>
                <a:spcPct val="113599"/>
              </a:lnSpc>
            </a:pPr>
            <a:r>
              <a:rPr sz="2767" spc="25" dirty="0">
                <a:solidFill>
                  <a:srgbClr val="DB312E"/>
                </a:solidFill>
                <a:latin typeface="Courier New"/>
                <a:cs typeface="Courier New"/>
              </a:rPr>
              <a:t>//</a:t>
            </a:r>
            <a:r>
              <a:rPr sz="2767" spc="-88" dirty="0">
                <a:solidFill>
                  <a:srgbClr val="DB312E"/>
                </a:solidFill>
                <a:latin typeface="Courier New"/>
                <a:cs typeface="Courier New"/>
              </a:rPr>
              <a:t> </a:t>
            </a:r>
            <a:r>
              <a:rPr sz="2767" spc="38" dirty="0">
                <a:solidFill>
                  <a:srgbClr val="92A0A0"/>
                </a:solidFill>
                <a:latin typeface="宋体"/>
                <a:cs typeface="宋体"/>
              </a:rPr>
              <a:t>移</a:t>
            </a:r>
            <a:r>
              <a:rPr sz="2767" spc="63" dirty="0">
                <a:solidFill>
                  <a:srgbClr val="92A0A0"/>
                </a:solidFill>
                <a:latin typeface="宋体"/>
                <a:cs typeface="宋体"/>
              </a:rPr>
              <a:t>除</a:t>
            </a:r>
            <a:r>
              <a:rPr sz="2767" spc="-843" dirty="0">
                <a:solidFill>
                  <a:srgbClr val="92A0A0"/>
                </a:solidFill>
                <a:latin typeface="宋体"/>
                <a:cs typeface="宋体"/>
              </a:rPr>
              <a:t> </a:t>
            </a:r>
            <a:r>
              <a:rPr sz="2767" spc="25" dirty="0">
                <a:solidFill>
                  <a:srgbClr val="92A0A0"/>
                </a:solidFill>
                <a:latin typeface="Courier New"/>
                <a:cs typeface="Courier New"/>
              </a:rPr>
              <a:t>lint</a:t>
            </a:r>
            <a:r>
              <a:rPr sz="2767" spc="-1170" dirty="0">
                <a:solidFill>
                  <a:srgbClr val="92A0A0"/>
                </a:solidFill>
                <a:latin typeface="Courier New"/>
                <a:cs typeface="Courier New"/>
              </a:rPr>
              <a:t> </a:t>
            </a:r>
            <a:r>
              <a:rPr sz="2767" spc="38" dirty="0">
                <a:solidFill>
                  <a:srgbClr val="92A0A0"/>
                </a:solidFill>
                <a:latin typeface="宋体"/>
                <a:cs typeface="宋体"/>
              </a:rPr>
              <a:t>检</a:t>
            </a:r>
            <a:r>
              <a:rPr sz="2767" spc="63" dirty="0">
                <a:solidFill>
                  <a:srgbClr val="92A0A0"/>
                </a:solidFill>
                <a:latin typeface="宋体"/>
                <a:cs typeface="宋体"/>
              </a:rPr>
              <a:t>查的</a:t>
            </a:r>
            <a:r>
              <a:rPr sz="2767" spc="-868" dirty="0">
                <a:solidFill>
                  <a:srgbClr val="92A0A0"/>
                </a:solidFill>
                <a:latin typeface="宋体"/>
                <a:cs typeface="宋体"/>
              </a:rPr>
              <a:t> </a:t>
            </a:r>
            <a:r>
              <a:rPr sz="2767" spc="13" dirty="0">
                <a:solidFill>
                  <a:srgbClr val="92A0A0"/>
                </a:solidFill>
                <a:latin typeface="Courier New"/>
                <a:cs typeface="Courier New"/>
              </a:rPr>
              <a:t>error  lintOptions </a:t>
            </a:r>
            <a:r>
              <a:rPr sz="2767" spc="25" dirty="0">
                <a:solidFill>
                  <a:srgbClr val="92A0A0"/>
                </a:solidFill>
                <a:latin typeface="Courier New"/>
                <a:cs typeface="Courier New"/>
              </a:rPr>
              <a:t>{  </a:t>
            </a:r>
            <a:r>
              <a:rPr sz="2767" spc="13" dirty="0">
                <a:solidFill>
                  <a:srgbClr val="92A0A0"/>
                </a:solidFill>
                <a:latin typeface="Courier New"/>
                <a:cs typeface="Courier New"/>
              </a:rPr>
              <a:t>abortOnError </a:t>
            </a:r>
            <a:r>
              <a:rPr sz="2767" spc="13" dirty="0">
                <a:solidFill>
                  <a:srgbClr val="849900"/>
                </a:solidFill>
                <a:latin typeface="Courier New"/>
                <a:cs typeface="Courier New"/>
              </a:rPr>
              <a:t>false</a:t>
            </a:r>
            <a:endParaRPr sz="2767" dirty="0">
              <a:latin typeface="Courier New"/>
              <a:cs typeface="Courier New"/>
            </a:endParaRPr>
          </a:p>
          <a:p>
            <a:pPr marL="576709">
              <a:spcBef>
                <a:spcPts val="453"/>
              </a:spcBef>
            </a:pPr>
            <a:r>
              <a:rPr sz="2767" spc="25" dirty="0">
                <a:solidFill>
                  <a:srgbClr val="92A0A0"/>
                </a:solidFill>
                <a:latin typeface="Courier New"/>
                <a:cs typeface="Courier New"/>
              </a:rPr>
              <a:t>}</a:t>
            </a:r>
            <a:endParaRPr sz="2767" dirty="0">
              <a:latin typeface="Courier New"/>
              <a:cs typeface="Courier New"/>
            </a:endParaRPr>
          </a:p>
          <a:p>
            <a:pPr marL="241227">
              <a:spcBef>
                <a:spcPts val="453"/>
              </a:spcBef>
            </a:pPr>
            <a:r>
              <a:rPr sz="2767" spc="25" dirty="0">
                <a:solidFill>
                  <a:srgbClr val="92A0A0"/>
                </a:solidFill>
                <a:latin typeface="Courier New"/>
                <a:cs typeface="Courier New"/>
              </a:rPr>
              <a:t>}</a:t>
            </a:r>
            <a:endParaRPr sz="2767" dirty="0">
              <a:latin typeface="Courier New"/>
              <a:cs typeface="Courier New"/>
            </a:endParaRPr>
          </a:p>
          <a:p>
            <a:pPr>
              <a:spcBef>
                <a:spcPts val="25"/>
              </a:spcBef>
            </a:pPr>
            <a:endParaRPr sz="3648" dirty="0">
              <a:latin typeface="Times New Roman"/>
              <a:cs typeface="Times New Roman"/>
            </a:endParaRPr>
          </a:p>
          <a:p>
            <a:pPr marL="241227"/>
            <a:r>
              <a:rPr sz="2767" spc="13" dirty="0">
                <a:solidFill>
                  <a:srgbClr val="92A0A0"/>
                </a:solidFill>
                <a:latin typeface="Courier New"/>
                <a:cs typeface="Courier New"/>
              </a:rPr>
              <a:t>dependencies</a:t>
            </a:r>
            <a:r>
              <a:rPr sz="2767" dirty="0">
                <a:solidFill>
                  <a:srgbClr val="92A0A0"/>
                </a:solidFill>
                <a:latin typeface="Courier New"/>
                <a:cs typeface="Courier New"/>
              </a:rPr>
              <a:t> </a:t>
            </a:r>
            <a:r>
              <a:rPr sz="2767" spc="25" dirty="0">
                <a:solidFill>
                  <a:srgbClr val="92A0A0"/>
                </a:solidFill>
                <a:latin typeface="Courier New"/>
                <a:cs typeface="Courier New"/>
              </a:rPr>
              <a:t>{</a:t>
            </a:r>
            <a:endParaRPr sz="2767" dirty="0">
              <a:latin typeface="Courier New"/>
              <a:cs typeface="Courier New"/>
            </a:endParaRPr>
          </a:p>
          <a:p>
            <a:pPr marL="576709">
              <a:spcBef>
                <a:spcPts val="453"/>
              </a:spcBef>
            </a:pPr>
            <a:r>
              <a:rPr sz="2767" spc="25" dirty="0">
                <a:solidFill>
                  <a:srgbClr val="DB312E"/>
                </a:solidFill>
                <a:latin typeface="Courier New"/>
                <a:cs typeface="Courier New"/>
              </a:rPr>
              <a:t>//</a:t>
            </a:r>
            <a:r>
              <a:rPr sz="2767" spc="-13" dirty="0">
                <a:solidFill>
                  <a:srgbClr val="DB312E"/>
                </a:solidFill>
                <a:latin typeface="Courier New"/>
                <a:cs typeface="Courier New"/>
              </a:rPr>
              <a:t> </a:t>
            </a:r>
            <a:r>
              <a:rPr sz="2767" spc="25" dirty="0">
                <a:solidFill>
                  <a:srgbClr val="92A0A0"/>
                </a:solidFill>
                <a:latin typeface="宋体"/>
                <a:cs typeface="宋体"/>
              </a:rPr>
              <a:t>编</a:t>
            </a:r>
            <a:r>
              <a:rPr sz="2767" spc="63" dirty="0">
                <a:solidFill>
                  <a:srgbClr val="92A0A0"/>
                </a:solidFill>
                <a:latin typeface="宋体"/>
                <a:cs typeface="宋体"/>
              </a:rPr>
              <a:t>译</a:t>
            </a:r>
            <a:r>
              <a:rPr sz="2767" spc="-818" dirty="0">
                <a:solidFill>
                  <a:srgbClr val="92A0A0"/>
                </a:solidFill>
                <a:latin typeface="宋体"/>
                <a:cs typeface="宋体"/>
              </a:rPr>
              <a:t> </a:t>
            </a:r>
            <a:r>
              <a:rPr sz="2767" spc="25" dirty="0">
                <a:solidFill>
                  <a:srgbClr val="92A0A0"/>
                </a:solidFill>
                <a:latin typeface="Courier New"/>
                <a:cs typeface="Courier New"/>
              </a:rPr>
              <a:t>libs</a:t>
            </a:r>
            <a:r>
              <a:rPr sz="2767" spc="-1145" dirty="0">
                <a:solidFill>
                  <a:srgbClr val="92A0A0"/>
                </a:solidFill>
                <a:latin typeface="Courier New"/>
                <a:cs typeface="Courier New"/>
              </a:rPr>
              <a:t> </a:t>
            </a:r>
            <a:r>
              <a:rPr sz="2767" spc="38" dirty="0">
                <a:solidFill>
                  <a:srgbClr val="92A0A0"/>
                </a:solidFill>
                <a:latin typeface="宋体"/>
                <a:cs typeface="宋体"/>
              </a:rPr>
              <a:t>目</a:t>
            </a:r>
            <a:r>
              <a:rPr sz="2767" spc="63" dirty="0">
                <a:solidFill>
                  <a:srgbClr val="92A0A0"/>
                </a:solidFill>
                <a:latin typeface="宋体"/>
                <a:cs typeface="宋体"/>
              </a:rPr>
              <a:t>录</a:t>
            </a:r>
            <a:r>
              <a:rPr sz="2767" spc="25" dirty="0">
                <a:solidFill>
                  <a:srgbClr val="92A0A0"/>
                </a:solidFill>
                <a:latin typeface="宋体"/>
                <a:cs typeface="宋体"/>
              </a:rPr>
              <a:t>下</a:t>
            </a:r>
            <a:r>
              <a:rPr sz="2767" spc="63" dirty="0">
                <a:solidFill>
                  <a:srgbClr val="92A0A0"/>
                </a:solidFill>
                <a:latin typeface="宋体"/>
                <a:cs typeface="宋体"/>
              </a:rPr>
              <a:t>的</a:t>
            </a:r>
            <a:r>
              <a:rPr sz="2767" spc="38" dirty="0">
                <a:solidFill>
                  <a:srgbClr val="92A0A0"/>
                </a:solidFill>
                <a:latin typeface="宋体"/>
                <a:cs typeface="宋体"/>
              </a:rPr>
              <a:t>所</a:t>
            </a:r>
            <a:r>
              <a:rPr sz="2767" spc="63" dirty="0">
                <a:solidFill>
                  <a:srgbClr val="92A0A0"/>
                </a:solidFill>
                <a:latin typeface="宋体"/>
                <a:cs typeface="宋体"/>
              </a:rPr>
              <a:t>有</a:t>
            </a:r>
            <a:r>
              <a:rPr sz="2767" spc="-818" dirty="0">
                <a:solidFill>
                  <a:srgbClr val="92A0A0"/>
                </a:solidFill>
                <a:latin typeface="宋体"/>
                <a:cs typeface="宋体"/>
              </a:rPr>
              <a:t> </a:t>
            </a:r>
            <a:r>
              <a:rPr sz="2767" spc="13" dirty="0">
                <a:solidFill>
                  <a:srgbClr val="92A0A0"/>
                </a:solidFill>
                <a:latin typeface="Courier New"/>
                <a:cs typeface="Courier New"/>
              </a:rPr>
              <a:t>jar</a:t>
            </a:r>
            <a:r>
              <a:rPr sz="2767" spc="-1120" dirty="0">
                <a:solidFill>
                  <a:srgbClr val="92A0A0"/>
                </a:solidFill>
                <a:latin typeface="Courier New"/>
                <a:cs typeface="Courier New"/>
              </a:rPr>
              <a:t> </a:t>
            </a:r>
            <a:r>
              <a:rPr sz="2767" spc="63" dirty="0">
                <a:solidFill>
                  <a:srgbClr val="92A0A0"/>
                </a:solidFill>
                <a:latin typeface="宋体"/>
                <a:cs typeface="宋体"/>
              </a:rPr>
              <a:t>包</a:t>
            </a:r>
            <a:endParaRPr sz="2767" dirty="0">
              <a:latin typeface="宋体"/>
              <a:cs typeface="宋体"/>
            </a:endParaRPr>
          </a:p>
          <a:p>
            <a:pPr marL="576709" marR="4709527">
              <a:lnSpc>
                <a:spcPct val="113599"/>
              </a:lnSpc>
            </a:pPr>
            <a:r>
              <a:rPr sz="2767" spc="13" dirty="0">
                <a:solidFill>
                  <a:srgbClr val="92A0A0"/>
                </a:solidFill>
                <a:latin typeface="Courier New"/>
                <a:cs typeface="Courier New"/>
              </a:rPr>
              <a:t>compile fileTree(</a:t>
            </a:r>
            <a:r>
              <a:rPr sz="2767" spc="13" dirty="0">
                <a:solidFill>
                  <a:srgbClr val="29A097"/>
                </a:solidFill>
                <a:latin typeface="Courier New"/>
                <a:cs typeface="Courier New"/>
              </a:rPr>
              <a:t>dir</a:t>
            </a:r>
            <a:r>
              <a:rPr sz="2767" spc="13" dirty="0">
                <a:solidFill>
                  <a:srgbClr val="92A0A0"/>
                </a:solidFill>
                <a:latin typeface="Courier New"/>
                <a:cs typeface="Courier New"/>
              </a:rPr>
              <a:t>: </a:t>
            </a:r>
            <a:r>
              <a:rPr sz="2767" spc="13" dirty="0">
                <a:solidFill>
                  <a:srgbClr val="29A097"/>
                </a:solidFill>
                <a:latin typeface="Courier New"/>
                <a:cs typeface="Courier New"/>
              </a:rPr>
              <a:t>'libs'</a:t>
            </a:r>
            <a:r>
              <a:rPr sz="2767" spc="13" dirty="0">
                <a:solidFill>
                  <a:srgbClr val="92A0A0"/>
                </a:solidFill>
                <a:latin typeface="Courier New"/>
                <a:cs typeface="Courier New"/>
              </a:rPr>
              <a:t>, </a:t>
            </a:r>
            <a:r>
              <a:rPr sz="2767" spc="13" dirty="0">
                <a:solidFill>
                  <a:srgbClr val="849900"/>
                </a:solidFill>
                <a:latin typeface="Courier New"/>
                <a:cs typeface="Courier New"/>
              </a:rPr>
              <a:t>include</a:t>
            </a:r>
            <a:r>
              <a:rPr sz="2767" spc="13" dirty="0">
                <a:solidFill>
                  <a:srgbClr val="92A0A0"/>
                </a:solidFill>
                <a:latin typeface="Courier New"/>
                <a:cs typeface="Courier New"/>
              </a:rPr>
              <a:t>: </a:t>
            </a:r>
            <a:r>
              <a:rPr sz="2767" spc="13" dirty="0">
                <a:solidFill>
                  <a:srgbClr val="849900"/>
                </a:solidFill>
                <a:latin typeface="Courier New"/>
                <a:cs typeface="Courier New"/>
              </a:rPr>
              <a:t>[</a:t>
            </a:r>
            <a:r>
              <a:rPr sz="2767" spc="13" dirty="0">
                <a:solidFill>
                  <a:srgbClr val="29A097"/>
                </a:solidFill>
                <a:latin typeface="Courier New"/>
                <a:cs typeface="Courier New"/>
              </a:rPr>
              <a:t>'*.jar'</a:t>
            </a:r>
            <a:r>
              <a:rPr sz="2767" spc="13" dirty="0">
                <a:solidFill>
                  <a:srgbClr val="849900"/>
                </a:solidFill>
                <a:latin typeface="Courier New"/>
                <a:cs typeface="Courier New"/>
              </a:rPr>
              <a:t>]</a:t>
            </a:r>
            <a:r>
              <a:rPr sz="2767" spc="13" dirty="0">
                <a:solidFill>
                  <a:srgbClr val="92A0A0"/>
                </a:solidFill>
                <a:latin typeface="Courier New"/>
                <a:cs typeface="Courier New"/>
              </a:rPr>
              <a:t>)  compile </a:t>
            </a:r>
            <a:r>
              <a:rPr sz="2767" spc="13" dirty="0">
                <a:solidFill>
                  <a:srgbClr val="29A097"/>
                </a:solidFill>
                <a:latin typeface="Courier New"/>
                <a:cs typeface="Courier New"/>
              </a:rPr>
              <a:t>'com.android.support:support-v4:21.0.2'  </a:t>
            </a:r>
            <a:r>
              <a:rPr sz="2767" spc="13" dirty="0">
                <a:solidFill>
                  <a:srgbClr val="92A0A0"/>
                </a:solidFill>
                <a:latin typeface="Courier New"/>
                <a:cs typeface="Courier New"/>
              </a:rPr>
              <a:t>compile </a:t>
            </a:r>
            <a:r>
              <a:rPr sz="2767" spc="13" dirty="0">
                <a:solidFill>
                  <a:srgbClr val="29A097"/>
                </a:solidFill>
                <a:latin typeface="Courier New"/>
                <a:cs typeface="Courier New"/>
              </a:rPr>
              <a:t>'com.etsy.android.grid:library:1.0.5'  </a:t>
            </a:r>
            <a:r>
              <a:rPr sz="2767" spc="13" dirty="0">
                <a:solidFill>
                  <a:srgbClr val="92A0A0"/>
                </a:solidFill>
                <a:latin typeface="Courier New"/>
                <a:cs typeface="Courier New"/>
              </a:rPr>
              <a:t>compile</a:t>
            </a:r>
            <a:r>
              <a:rPr sz="2767" spc="75" dirty="0">
                <a:solidFill>
                  <a:srgbClr val="92A0A0"/>
                </a:solidFill>
                <a:latin typeface="Courier New"/>
                <a:cs typeface="Courier New"/>
              </a:rPr>
              <a:t> </a:t>
            </a:r>
            <a:r>
              <a:rPr sz="2767" spc="13" dirty="0">
                <a:solidFill>
                  <a:srgbClr val="29A097"/>
                </a:solidFill>
                <a:latin typeface="Courier New"/>
                <a:cs typeface="Courier New"/>
              </a:rPr>
              <a:t>'com.alexvasilkov:foldable-layout:1.0.1'</a:t>
            </a:r>
            <a:endParaRPr sz="2767" dirty="0">
              <a:latin typeface="Courier New"/>
              <a:cs typeface="Courier New"/>
            </a:endParaRPr>
          </a:p>
          <a:p>
            <a:pPr marL="576709" marR="6434863">
              <a:lnSpc>
                <a:spcPct val="113599"/>
              </a:lnSpc>
              <a:spcBef>
                <a:spcPts val="13"/>
              </a:spcBef>
            </a:pPr>
            <a:r>
              <a:rPr sz="2767" spc="25" dirty="0">
                <a:solidFill>
                  <a:srgbClr val="DB312E"/>
                </a:solidFill>
                <a:latin typeface="Courier New"/>
                <a:cs typeface="Courier New"/>
              </a:rPr>
              <a:t>//</a:t>
            </a:r>
            <a:r>
              <a:rPr sz="2767" spc="-13" dirty="0">
                <a:solidFill>
                  <a:srgbClr val="DB312E"/>
                </a:solidFill>
                <a:latin typeface="Courier New"/>
                <a:cs typeface="Courier New"/>
              </a:rPr>
              <a:t> </a:t>
            </a:r>
            <a:r>
              <a:rPr sz="2767" spc="25" dirty="0">
                <a:solidFill>
                  <a:srgbClr val="92A0A0"/>
                </a:solidFill>
                <a:latin typeface="宋体"/>
                <a:cs typeface="宋体"/>
              </a:rPr>
              <a:t>编</a:t>
            </a:r>
            <a:r>
              <a:rPr sz="2767" spc="63" dirty="0">
                <a:solidFill>
                  <a:srgbClr val="92A0A0"/>
                </a:solidFill>
                <a:latin typeface="宋体"/>
                <a:cs typeface="宋体"/>
              </a:rPr>
              <a:t>译</a:t>
            </a:r>
            <a:r>
              <a:rPr sz="2767" spc="-818" dirty="0">
                <a:solidFill>
                  <a:srgbClr val="92A0A0"/>
                </a:solidFill>
                <a:latin typeface="宋体"/>
                <a:cs typeface="宋体"/>
              </a:rPr>
              <a:t> </a:t>
            </a:r>
            <a:r>
              <a:rPr sz="2767" spc="13" dirty="0">
                <a:solidFill>
                  <a:srgbClr val="92A0A0"/>
                </a:solidFill>
                <a:latin typeface="Courier New"/>
                <a:cs typeface="Courier New"/>
              </a:rPr>
              <a:t>extras</a:t>
            </a:r>
            <a:r>
              <a:rPr sz="2767" spc="-1145" dirty="0">
                <a:solidFill>
                  <a:srgbClr val="92A0A0"/>
                </a:solidFill>
                <a:latin typeface="Courier New"/>
                <a:cs typeface="Courier New"/>
              </a:rPr>
              <a:t> </a:t>
            </a:r>
            <a:r>
              <a:rPr sz="2767" spc="38" dirty="0">
                <a:solidFill>
                  <a:srgbClr val="92A0A0"/>
                </a:solidFill>
                <a:latin typeface="宋体"/>
                <a:cs typeface="宋体"/>
              </a:rPr>
              <a:t>目</a:t>
            </a:r>
            <a:r>
              <a:rPr sz="2767" spc="63" dirty="0">
                <a:solidFill>
                  <a:srgbClr val="92A0A0"/>
                </a:solidFill>
                <a:latin typeface="宋体"/>
                <a:cs typeface="宋体"/>
              </a:rPr>
              <a:t>录</a:t>
            </a:r>
            <a:r>
              <a:rPr sz="2767" spc="25" dirty="0">
                <a:solidFill>
                  <a:srgbClr val="92A0A0"/>
                </a:solidFill>
                <a:latin typeface="宋体"/>
                <a:cs typeface="宋体"/>
              </a:rPr>
              <a:t>下</a:t>
            </a:r>
            <a:r>
              <a:rPr sz="2767" spc="63" dirty="0">
                <a:solidFill>
                  <a:srgbClr val="92A0A0"/>
                </a:solidFill>
                <a:latin typeface="宋体"/>
                <a:cs typeface="宋体"/>
              </a:rPr>
              <a:t>的</a:t>
            </a:r>
            <a:r>
              <a:rPr sz="2767" spc="-818" dirty="0">
                <a:solidFill>
                  <a:srgbClr val="92A0A0"/>
                </a:solidFill>
                <a:latin typeface="宋体"/>
                <a:cs typeface="宋体"/>
              </a:rPr>
              <a:t> </a:t>
            </a:r>
            <a:r>
              <a:rPr sz="2767" spc="13" dirty="0">
                <a:solidFill>
                  <a:srgbClr val="CA4A15"/>
                </a:solidFill>
                <a:latin typeface="Courier New"/>
                <a:cs typeface="Courier New"/>
              </a:rPr>
              <a:t>ShimmerAndroid</a:t>
            </a:r>
            <a:r>
              <a:rPr sz="2767" spc="-1132" dirty="0">
                <a:solidFill>
                  <a:srgbClr val="CA4A15"/>
                </a:solidFill>
                <a:latin typeface="Courier New"/>
                <a:cs typeface="Courier New"/>
              </a:rPr>
              <a:t> </a:t>
            </a:r>
            <a:r>
              <a:rPr sz="2767" spc="38" dirty="0">
                <a:solidFill>
                  <a:srgbClr val="92A0A0"/>
                </a:solidFill>
                <a:latin typeface="宋体"/>
                <a:cs typeface="宋体"/>
              </a:rPr>
              <a:t>模</a:t>
            </a:r>
            <a:r>
              <a:rPr sz="2767" spc="63" dirty="0">
                <a:solidFill>
                  <a:srgbClr val="92A0A0"/>
                </a:solidFill>
                <a:latin typeface="宋体"/>
                <a:cs typeface="宋体"/>
              </a:rPr>
              <a:t>块 </a:t>
            </a:r>
            <a:r>
              <a:rPr sz="2767" spc="13" dirty="0">
                <a:solidFill>
                  <a:srgbClr val="92A0A0"/>
                </a:solidFill>
                <a:latin typeface="Courier New"/>
                <a:cs typeface="Courier New"/>
              </a:rPr>
              <a:t>compile</a:t>
            </a:r>
            <a:r>
              <a:rPr sz="2767" spc="126" dirty="0">
                <a:solidFill>
                  <a:srgbClr val="92A0A0"/>
                </a:solidFill>
                <a:latin typeface="Courier New"/>
                <a:cs typeface="Courier New"/>
              </a:rPr>
              <a:t> </a:t>
            </a:r>
            <a:r>
              <a:rPr sz="2767" spc="13" dirty="0">
                <a:solidFill>
                  <a:srgbClr val="92A0A0"/>
                </a:solidFill>
                <a:latin typeface="Courier New"/>
                <a:cs typeface="Courier New"/>
              </a:rPr>
              <a:t>project(</a:t>
            </a:r>
            <a:r>
              <a:rPr sz="2767" spc="13" dirty="0">
                <a:solidFill>
                  <a:srgbClr val="29A097"/>
                </a:solidFill>
                <a:latin typeface="Courier New"/>
                <a:cs typeface="Courier New"/>
              </a:rPr>
              <a:t>':extras:ShimmerAndroid'</a:t>
            </a:r>
            <a:r>
              <a:rPr sz="2767" spc="13" dirty="0">
                <a:solidFill>
                  <a:srgbClr val="92A0A0"/>
                </a:solidFill>
                <a:latin typeface="Courier New"/>
                <a:cs typeface="Courier New"/>
              </a:rPr>
              <a:t>)</a:t>
            </a:r>
            <a:endParaRPr sz="2767" dirty="0">
              <a:latin typeface="Courier New"/>
              <a:cs typeface="Courier New"/>
            </a:endParaRPr>
          </a:p>
          <a:p>
            <a:pPr marL="241227">
              <a:spcBef>
                <a:spcPts val="453"/>
              </a:spcBef>
            </a:pPr>
            <a:r>
              <a:rPr sz="2767" spc="25" dirty="0">
                <a:solidFill>
                  <a:srgbClr val="92A0A0"/>
                </a:solidFill>
                <a:latin typeface="Courier New"/>
                <a:cs typeface="Courier New"/>
              </a:rPr>
              <a:t>}</a:t>
            </a:r>
            <a:endParaRPr sz="2767" dirty="0">
              <a:latin typeface="Courier New"/>
              <a:cs typeface="Courier New"/>
            </a:endParaRPr>
          </a:p>
        </p:txBody>
      </p:sp>
      <p:sp>
        <p:nvSpPr>
          <p:cNvPr id="6" name="object 6"/>
          <p:cNvSpPr/>
          <p:nvPr/>
        </p:nvSpPr>
        <p:spPr>
          <a:xfrm>
            <a:off x="1555970" y="-6279946"/>
            <a:ext cx="15917542" cy="0"/>
          </a:xfrm>
          <a:custGeom>
            <a:avLst/>
            <a:gdLst/>
            <a:ahLst/>
            <a:cxnLst/>
            <a:rect l="l" t="t" r="r" b="b"/>
            <a:pathLst>
              <a:path w="6327140">
                <a:moveTo>
                  <a:pt x="0" y="0"/>
                </a:moveTo>
                <a:lnTo>
                  <a:pt x="6327140" y="0"/>
                </a:lnTo>
              </a:path>
            </a:pathLst>
          </a:custGeom>
          <a:ln w="10159">
            <a:solidFill>
              <a:srgbClr val="DCDCDC"/>
            </a:solidFill>
          </a:ln>
        </p:spPr>
        <p:txBody>
          <a:bodyPr wrap="square" lIns="0" tIns="0" rIns="0" bIns="0" rtlCol="0"/>
          <a:lstStyle/>
          <a:p>
            <a:endParaRPr sz="4526"/>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p:cNvSpPr txBox="1"/>
          <p:nvPr/>
        </p:nvSpPr>
        <p:spPr>
          <a:xfrm>
            <a:off x="1504156" y="1384300"/>
            <a:ext cx="16154400" cy="7997456"/>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这里需要说明几点：</a:t>
            </a:r>
            <a:endParaRPr sz="3200" dirty="0">
              <a:latin typeface="宋体"/>
              <a:cs typeface="宋体"/>
            </a:endParaRPr>
          </a:p>
          <a:p>
            <a:pPr marL="31951" marR="551149">
              <a:lnSpc>
                <a:spcPct val="131200"/>
              </a:lnSpc>
              <a:spcBef>
                <a:spcPts val="2642"/>
              </a:spcBef>
              <a:buSzPct val="104761"/>
              <a:buFont typeface="Calibri"/>
              <a:buChar char="•"/>
              <a:tabLst>
                <a:tab pos="170936" algn="l"/>
              </a:tabLst>
            </a:pPr>
            <a:r>
              <a:rPr sz="3200" dirty="0">
                <a:solidFill>
                  <a:srgbClr val="333333"/>
                </a:solidFill>
                <a:latin typeface="宋体"/>
                <a:cs typeface="宋体"/>
              </a:rPr>
              <a:t>文件开头</a:t>
            </a:r>
            <a:r>
              <a:rPr sz="3200" spc="-805" dirty="0">
                <a:solidFill>
                  <a:srgbClr val="333333"/>
                </a:solidFill>
                <a:latin typeface="宋体"/>
                <a:cs typeface="宋体"/>
              </a:rPr>
              <a:t> </a:t>
            </a:r>
            <a:r>
              <a:rPr sz="3200" spc="-38" dirty="0">
                <a:solidFill>
                  <a:srgbClr val="333333"/>
                </a:solidFill>
                <a:latin typeface="宋体"/>
                <a:cs typeface="宋体"/>
              </a:rPr>
              <a:t>apply</a:t>
            </a:r>
            <a:r>
              <a:rPr sz="3200" spc="-667" dirty="0">
                <a:solidFill>
                  <a:srgbClr val="333333"/>
                </a:solidFill>
                <a:latin typeface="宋体"/>
                <a:cs typeface="宋体"/>
              </a:rPr>
              <a:t> </a:t>
            </a:r>
            <a:r>
              <a:rPr sz="3200" spc="-101" dirty="0">
                <a:solidFill>
                  <a:srgbClr val="333333"/>
                </a:solidFill>
                <a:latin typeface="宋体"/>
                <a:cs typeface="宋体"/>
              </a:rPr>
              <a:t>plugin</a:t>
            </a:r>
            <a:r>
              <a:rPr sz="3200" spc="-780" dirty="0">
                <a:solidFill>
                  <a:srgbClr val="333333"/>
                </a:solidFill>
                <a:latin typeface="宋体"/>
                <a:cs typeface="宋体"/>
              </a:rPr>
              <a:t> </a:t>
            </a:r>
            <a:r>
              <a:rPr sz="3200" dirty="0">
                <a:solidFill>
                  <a:srgbClr val="333333"/>
                </a:solidFill>
                <a:latin typeface="宋体"/>
                <a:cs typeface="宋体"/>
              </a:rPr>
              <a:t>是最新</a:t>
            </a:r>
            <a:r>
              <a:rPr sz="3200" spc="-805" dirty="0">
                <a:solidFill>
                  <a:srgbClr val="333333"/>
                </a:solidFill>
                <a:latin typeface="宋体"/>
                <a:cs typeface="宋体"/>
              </a:rPr>
              <a:t> </a:t>
            </a:r>
            <a:r>
              <a:rPr sz="3200" spc="-88" dirty="0">
                <a:solidFill>
                  <a:srgbClr val="333333"/>
                </a:solidFill>
                <a:latin typeface="宋体"/>
                <a:cs typeface="宋体"/>
              </a:rPr>
              <a:t>gradle</a:t>
            </a:r>
            <a:r>
              <a:rPr sz="3200" spc="-830" dirty="0">
                <a:solidFill>
                  <a:srgbClr val="333333"/>
                </a:solidFill>
                <a:latin typeface="宋体"/>
                <a:cs typeface="宋体"/>
              </a:rPr>
              <a:t> </a:t>
            </a:r>
            <a:r>
              <a:rPr sz="3200" dirty="0">
                <a:solidFill>
                  <a:srgbClr val="333333"/>
                </a:solidFill>
                <a:latin typeface="宋体"/>
                <a:cs typeface="宋体"/>
              </a:rPr>
              <a:t>版本的写法，以前的写法是</a:t>
            </a:r>
            <a:r>
              <a:rPr sz="3200" spc="-805" dirty="0">
                <a:solidFill>
                  <a:srgbClr val="333333"/>
                </a:solidFill>
                <a:latin typeface="宋体"/>
                <a:cs typeface="宋体"/>
              </a:rPr>
              <a:t> </a:t>
            </a:r>
            <a:r>
              <a:rPr sz="3200" spc="-38" dirty="0">
                <a:solidFill>
                  <a:srgbClr val="333333"/>
                </a:solidFill>
                <a:latin typeface="宋体"/>
                <a:cs typeface="宋体"/>
              </a:rPr>
              <a:t>apply</a:t>
            </a:r>
            <a:r>
              <a:rPr sz="3200" spc="-667" dirty="0">
                <a:solidFill>
                  <a:srgbClr val="333333"/>
                </a:solidFill>
                <a:latin typeface="宋体"/>
                <a:cs typeface="宋体"/>
              </a:rPr>
              <a:t> </a:t>
            </a:r>
            <a:r>
              <a:rPr sz="3200" spc="-176" dirty="0">
                <a:solidFill>
                  <a:srgbClr val="333333"/>
                </a:solidFill>
                <a:latin typeface="宋体"/>
                <a:cs typeface="宋体"/>
              </a:rPr>
              <a:t>plugin:</a:t>
            </a:r>
            <a:r>
              <a:rPr sz="3200" spc="-639" dirty="0">
                <a:solidFill>
                  <a:srgbClr val="333333"/>
                </a:solidFill>
                <a:latin typeface="宋体"/>
                <a:cs typeface="宋体"/>
              </a:rPr>
              <a:t> </a:t>
            </a:r>
            <a:r>
              <a:rPr sz="3200" spc="-214" dirty="0">
                <a:solidFill>
                  <a:srgbClr val="333333"/>
                </a:solidFill>
                <a:latin typeface="宋体"/>
                <a:cs typeface="宋体"/>
              </a:rPr>
              <a:t>'android',</a:t>
            </a:r>
            <a:r>
              <a:rPr sz="3200" spc="-639" dirty="0">
                <a:solidFill>
                  <a:srgbClr val="333333"/>
                </a:solidFill>
                <a:latin typeface="宋体"/>
                <a:cs typeface="宋体"/>
              </a:rPr>
              <a:t> </a:t>
            </a:r>
            <a:r>
              <a:rPr sz="3200" dirty="0">
                <a:solidFill>
                  <a:srgbClr val="333333"/>
                </a:solidFill>
                <a:latin typeface="宋体"/>
                <a:cs typeface="宋体"/>
              </a:rPr>
              <a:t>如果还是以前 </a:t>
            </a:r>
            <a:r>
              <a:rPr sz="3200" dirty="0" err="1">
                <a:solidFill>
                  <a:srgbClr val="333333"/>
                </a:solidFill>
                <a:latin typeface="宋体"/>
                <a:cs typeface="宋体"/>
              </a:rPr>
              <a:t>的写法，请改正过来</a:t>
            </a:r>
            <a:r>
              <a:rPr sz="3200" dirty="0">
                <a:solidFill>
                  <a:srgbClr val="333333"/>
                </a:solidFill>
                <a:latin typeface="宋体"/>
                <a:cs typeface="宋体"/>
              </a:rPr>
              <a:t>。</a:t>
            </a:r>
            <a:endParaRPr lang="en-US" sz="3200" dirty="0">
              <a:solidFill>
                <a:srgbClr val="333333"/>
              </a:solidFill>
              <a:latin typeface="宋体"/>
              <a:cs typeface="宋体"/>
            </a:endParaRPr>
          </a:p>
          <a:p>
            <a:pPr marL="31951" marR="551149">
              <a:lnSpc>
                <a:spcPct val="131200"/>
              </a:lnSpc>
              <a:spcBef>
                <a:spcPts val="2642"/>
              </a:spcBef>
              <a:buSzPct val="104761"/>
              <a:tabLst>
                <a:tab pos="170936" algn="l"/>
              </a:tabLst>
            </a:pPr>
            <a:endParaRPr sz="3200" dirty="0">
              <a:latin typeface="宋体"/>
              <a:cs typeface="宋体"/>
            </a:endParaRPr>
          </a:p>
          <a:p>
            <a:pPr marL="31951">
              <a:spcBef>
                <a:spcPts val="377"/>
              </a:spcBef>
              <a:buClr>
                <a:srgbClr val="000000"/>
              </a:buClr>
              <a:buSzPct val="104761"/>
              <a:buFont typeface="Calibri"/>
              <a:buChar char="•"/>
              <a:tabLst>
                <a:tab pos="170936" algn="l"/>
              </a:tabLst>
            </a:pPr>
            <a:r>
              <a:rPr sz="3200" spc="-101" dirty="0">
                <a:solidFill>
                  <a:srgbClr val="333333"/>
                </a:solidFill>
                <a:latin typeface="宋体"/>
                <a:cs typeface="宋体"/>
              </a:rPr>
              <a:t>buildToolsVersion</a:t>
            </a:r>
            <a:r>
              <a:rPr sz="3200" spc="-767" dirty="0">
                <a:solidFill>
                  <a:srgbClr val="333333"/>
                </a:solidFill>
                <a:latin typeface="宋体"/>
                <a:cs typeface="宋体"/>
              </a:rPr>
              <a:t> </a:t>
            </a:r>
            <a:r>
              <a:rPr sz="3200" dirty="0" err="1">
                <a:solidFill>
                  <a:srgbClr val="333333"/>
                </a:solidFill>
                <a:latin typeface="宋体"/>
                <a:cs typeface="宋体"/>
              </a:rPr>
              <a:t>这个需要你本地安装该版本才行，很多人导入新的第三方库，失败的原因之一是</a:t>
            </a:r>
            <a:r>
              <a:rPr sz="3200" spc="-138" dirty="0" err="1">
                <a:solidFill>
                  <a:srgbClr val="333333"/>
                </a:solidFill>
                <a:latin typeface="宋体"/>
                <a:cs typeface="宋体"/>
              </a:rPr>
              <a:t>build</a:t>
            </a:r>
            <a:r>
              <a:rPr sz="3200" spc="-639" dirty="0">
                <a:solidFill>
                  <a:srgbClr val="333333"/>
                </a:solidFill>
                <a:latin typeface="宋体"/>
                <a:cs typeface="宋体"/>
              </a:rPr>
              <a:t> </a:t>
            </a:r>
            <a:r>
              <a:rPr sz="3200" spc="-88" dirty="0">
                <a:solidFill>
                  <a:srgbClr val="333333"/>
                </a:solidFill>
                <a:latin typeface="宋体"/>
                <a:cs typeface="宋体"/>
              </a:rPr>
              <a:t>version</a:t>
            </a:r>
            <a:r>
              <a:rPr sz="3200" spc="-767" dirty="0">
                <a:solidFill>
                  <a:srgbClr val="333333"/>
                </a:solidFill>
                <a:latin typeface="宋体"/>
                <a:cs typeface="宋体"/>
              </a:rPr>
              <a:t> </a:t>
            </a:r>
            <a:r>
              <a:rPr sz="3200" dirty="0">
                <a:solidFill>
                  <a:srgbClr val="333333"/>
                </a:solidFill>
                <a:latin typeface="宋体"/>
                <a:cs typeface="宋体"/>
              </a:rPr>
              <a:t>的版本不对，这个可以手动更改成你本地已有的版本或者打开</a:t>
            </a:r>
            <a:r>
              <a:rPr sz="3200" spc="-654" dirty="0">
                <a:solidFill>
                  <a:srgbClr val="333333"/>
                </a:solidFill>
                <a:latin typeface="宋体"/>
                <a:cs typeface="宋体"/>
              </a:rPr>
              <a:t> </a:t>
            </a:r>
            <a:r>
              <a:rPr sz="3200" b="1" spc="-214" dirty="0">
                <a:solidFill>
                  <a:srgbClr val="333333"/>
                </a:solidFill>
                <a:latin typeface="微软雅黑"/>
                <a:cs typeface="微软雅黑"/>
              </a:rPr>
              <a:t>SDK</a:t>
            </a:r>
            <a:r>
              <a:rPr sz="3200" b="1" spc="101" dirty="0">
                <a:solidFill>
                  <a:srgbClr val="333333"/>
                </a:solidFill>
                <a:latin typeface="微软雅黑"/>
                <a:cs typeface="微软雅黑"/>
              </a:rPr>
              <a:t> </a:t>
            </a:r>
            <a:r>
              <a:rPr sz="3200" b="1" spc="-126" dirty="0">
                <a:solidFill>
                  <a:srgbClr val="333333"/>
                </a:solidFill>
                <a:latin typeface="微软雅黑"/>
                <a:cs typeface="微软雅黑"/>
              </a:rPr>
              <a:t>Manager</a:t>
            </a:r>
            <a:r>
              <a:rPr sz="3200" b="1" spc="38" dirty="0">
                <a:solidFill>
                  <a:srgbClr val="333333"/>
                </a:solidFill>
                <a:latin typeface="微软雅黑"/>
                <a:cs typeface="微软雅黑"/>
              </a:rPr>
              <a:t> </a:t>
            </a:r>
            <a:r>
              <a:rPr sz="3200" dirty="0" err="1">
                <a:solidFill>
                  <a:srgbClr val="333333"/>
                </a:solidFill>
                <a:latin typeface="宋体"/>
                <a:cs typeface="宋体"/>
              </a:rPr>
              <a:t>去下载对应版本</a:t>
            </a:r>
            <a:r>
              <a:rPr sz="3200" dirty="0">
                <a:solidFill>
                  <a:srgbClr val="333333"/>
                </a:solidFill>
                <a:latin typeface="宋体"/>
                <a:cs typeface="宋体"/>
              </a:rPr>
              <a:t>。</a:t>
            </a:r>
            <a:endParaRPr lang="en-US" sz="3200" dirty="0">
              <a:solidFill>
                <a:srgbClr val="333333"/>
              </a:solidFill>
              <a:latin typeface="宋体"/>
              <a:cs typeface="宋体"/>
            </a:endParaRPr>
          </a:p>
          <a:p>
            <a:pPr marL="31951">
              <a:spcBef>
                <a:spcPts val="1132"/>
              </a:spcBef>
            </a:pPr>
            <a:endParaRPr sz="3200" dirty="0">
              <a:latin typeface="宋体"/>
              <a:cs typeface="宋体"/>
            </a:endParaRPr>
          </a:p>
          <a:p>
            <a:pPr marL="31951">
              <a:spcBef>
                <a:spcPts val="377"/>
              </a:spcBef>
              <a:buSzPct val="104761"/>
              <a:buFont typeface="Calibri"/>
              <a:buChar char="•"/>
              <a:tabLst>
                <a:tab pos="170936" algn="l"/>
              </a:tabLst>
            </a:pPr>
            <a:r>
              <a:rPr sz="3200" spc="-138" dirty="0">
                <a:solidFill>
                  <a:srgbClr val="333333"/>
                </a:solidFill>
                <a:latin typeface="宋体"/>
                <a:cs typeface="宋体"/>
              </a:rPr>
              <a:t>applicationId</a:t>
            </a:r>
            <a:r>
              <a:rPr sz="3200" spc="-780" dirty="0">
                <a:solidFill>
                  <a:srgbClr val="333333"/>
                </a:solidFill>
                <a:latin typeface="宋体"/>
                <a:cs typeface="宋体"/>
              </a:rPr>
              <a:t> </a:t>
            </a:r>
            <a:r>
              <a:rPr sz="3200" dirty="0" err="1">
                <a:solidFill>
                  <a:srgbClr val="333333"/>
                </a:solidFill>
                <a:latin typeface="宋体"/>
                <a:cs typeface="宋体"/>
              </a:rPr>
              <a:t>代表应用的包名，也是最新的写法，这里就不在多说了</a:t>
            </a:r>
            <a:r>
              <a:rPr sz="3200" dirty="0">
                <a:solidFill>
                  <a:srgbClr val="333333"/>
                </a:solidFill>
                <a:latin typeface="宋体"/>
                <a:cs typeface="宋体"/>
              </a:rPr>
              <a:t>。</a:t>
            </a:r>
            <a:endParaRPr lang="en-US" sz="3200" dirty="0">
              <a:solidFill>
                <a:srgbClr val="333333"/>
              </a:solidFill>
              <a:latin typeface="宋体"/>
              <a:cs typeface="宋体"/>
            </a:endParaRPr>
          </a:p>
          <a:p>
            <a:pPr marL="31951">
              <a:spcBef>
                <a:spcPts val="377"/>
              </a:spcBef>
              <a:buSzPct val="104761"/>
              <a:tabLst>
                <a:tab pos="170936" algn="l"/>
              </a:tabLst>
            </a:pPr>
            <a:endParaRPr sz="3200" dirty="0">
              <a:latin typeface="宋体"/>
              <a:cs typeface="宋体"/>
            </a:endParaRPr>
          </a:p>
          <a:p>
            <a:pPr marL="31951" marR="477662">
              <a:lnSpc>
                <a:spcPts val="4375"/>
              </a:lnSpc>
              <a:spcBef>
                <a:spcPts val="38"/>
              </a:spcBef>
              <a:buClr>
                <a:srgbClr val="000000"/>
              </a:buClr>
              <a:buSzPct val="104761"/>
              <a:buFont typeface="Calibri"/>
              <a:buChar char="•"/>
              <a:tabLst>
                <a:tab pos="170936" algn="l"/>
              </a:tabLst>
            </a:pPr>
            <a:r>
              <a:rPr sz="3200" spc="-13" dirty="0">
                <a:solidFill>
                  <a:srgbClr val="333333"/>
                </a:solidFill>
                <a:latin typeface="宋体"/>
                <a:cs typeface="宋体"/>
              </a:rPr>
              <a:t>android</a:t>
            </a:r>
            <a:r>
              <a:rPr sz="3200" spc="-629" dirty="0">
                <a:solidFill>
                  <a:srgbClr val="333333"/>
                </a:solidFill>
                <a:latin typeface="宋体"/>
                <a:cs typeface="宋体"/>
              </a:rPr>
              <a:t> </a:t>
            </a:r>
            <a:r>
              <a:rPr sz="3200" spc="-126" dirty="0">
                <a:solidFill>
                  <a:srgbClr val="333333"/>
                </a:solidFill>
                <a:latin typeface="宋体"/>
                <a:cs typeface="宋体"/>
              </a:rPr>
              <a:t>5.0</a:t>
            </a:r>
            <a:r>
              <a:rPr sz="3200" spc="-805" dirty="0">
                <a:solidFill>
                  <a:srgbClr val="333333"/>
                </a:solidFill>
                <a:latin typeface="宋体"/>
                <a:cs typeface="宋体"/>
              </a:rPr>
              <a:t> </a:t>
            </a:r>
            <a:r>
              <a:rPr sz="3200" dirty="0">
                <a:solidFill>
                  <a:srgbClr val="333333"/>
                </a:solidFill>
                <a:latin typeface="宋体"/>
                <a:cs typeface="宋体"/>
              </a:rPr>
              <a:t>开始默认安装</a:t>
            </a:r>
            <a:r>
              <a:rPr sz="3200" spc="-805" dirty="0">
                <a:solidFill>
                  <a:srgbClr val="333333"/>
                </a:solidFill>
                <a:latin typeface="宋体"/>
                <a:cs typeface="宋体"/>
              </a:rPr>
              <a:t> </a:t>
            </a:r>
            <a:r>
              <a:rPr sz="3200" spc="-138" dirty="0">
                <a:solidFill>
                  <a:srgbClr val="333333"/>
                </a:solidFill>
                <a:latin typeface="宋体"/>
                <a:cs typeface="宋体"/>
              </a:rPr>
              <a:t>jdk1.7</a:t>
            </a:r>
            <a:r>
              <a:rPr sz="3200" spc="-780" dirty="0">
                <a:solidFill>
                  <a:srgbClr val="333333"/>
                </a:solidFill>
                <a:latin typeface="宋体"/>
                <a:cs typeface="宋体"/>
              </a:rPr>
              <a:t> </a:t>
            </a:r>
            <a:r>
              <a:rPr sz="3200" dirty="0">
                <a:solidFill>
                  <a:srgbClr val="333333"/>
                </a:solidFill>
                <a:latin typeface="宋体"/>
                <a:cs typeface="宋体"/>
              </a:rPr>
              <a:t>才能编译，但是由于</a:t>
            </a:r>
            <a:r>
              <a:rPr sz="3200" spc="-805" dirty="0">
                <a:solidFill>
                  <a:srgbClr val="333333"/>
                </a:solidFill>
                <a:latin typeface="宋体"/>
                <a:cs typeface="宋体"/>
              </a:rPr>
              <a:t> </a:t>
            </a:r>
            <a:r>
              <a:rPr sz="3200" spc="327" dirty="0">
                <a:solidFill>
                  <a:srgbClr val="333333"/>
                </a:solidFill>
                <a:latin typeface="宋体"/>
                <a:cs typeface="宋体"/>
              </a:rPr>
              <a:t>mac</a:t>
            </a:r>
            <a:r>
              <a:rPr sz="3200" spc="-830" dirty="0">
                <a:solidFill>
                  <a:srgbClr val="333333"/>
                </a:solidFill>
                <a:latin typeface="宋体"/>
                <a:cs typeface="宋体"/>
              </a:rPr>
              <a:t> </a:t>
            </a:r>
            <a:r>
              <a:rPr sz="3200" dirty="0">
                <a:solidFill>
                  <a:srgbClr val="333333"/>
                </a:solidFill>
                <a:latin typeface="宋体"/>
                <a:cs typeface="宋体"/>
              </a:rPr>
              <a:t>系统自带</a:t>
            </a:r>
            <a:r>
              <a:rPr sz="3200" spc="-805" dirty="0">
                <a:solidFill>
                  <a:srgbClr val="333333"/>
                </a:solidFill>
                <a:latin typeface="宋体"/>
                <a:cs typeface="宋体"/>
              </a:rPr>
              <a:t> </a:t>
            </a:r>
            <a:r>
              <a:rPr sz="3200" spc="-164" dirty="0">
                <a:solidFill>
                  <a:srgbClr val="333333"/>
                </a:solidFill>
                <a:latin typeface="宋体"/>
                <a:cs typeface="宋体"/>
              </a:rPr>
              <a:t>jdk</a:t>
            </a:r>
            <a:r>
              <a:rPr sz="3200" spc="-792" dirty="0">
                <a:solidFill>
                  <a:srgbClr val="333333"/>
                </a:solidFill>
                <a:latin typeface="宋体"/>
                <a:cs typeface="宋体"/>
              </a:rPr>
              <a:t> </a:t>
            </a:r>
            <a:r>
              <a:rPr sz="3200" dirty="0">
                <a:solidFill>
                  <a:srgbClr val="333333"/>
                </a:solidFill>
                <a:latin typeface="宋体"/>
                <a:cs typeface="宋体"/>
              </a:rPr>
              <a:t>的版本是</a:t>
            </a:r>
            <a:r>
              <a:rPr sz="3200" spc="-805" dirty="0">
                <a:solidFill>
                  <a:srgbClr val="333333"/>
                </a:solidFill>
                <a:latin typeface="宋体"/>
                <a:cs typeface="宋体"/>
              </a:rPr>
              <a:t> </a:t>
            </a:r>
            <a:r>
              <a:rPr sz="3200" spc="-101" dirty="0">
                <a:solidFill>
                  <a:srgbClr val="333333"/>
                </a:solidFill>
                <a:latin typeface="宋体"/>
                <a:cs typeface="宋体"/>
              </a:rPr>
              <a:t>1.6，</a:t>
            </a:r>
            <a:r>
              <a:rPr sz="3200" dirty="0">
                <a:solidFill>
                  <a:srgbClr val="333333"/>
                </a:solidFill>
                <a:latin typeface="宋体"/>
                <a:cs typeface="宋体"/>
              </a:rPr>
              <a:t>所以需要手动下 载</a:t>
            </a:r>
            <a:r>
              <a:rPr sz="3200" spc="-805" dirty="0">
                <a:solidFill>
                  <a:srgbClr val="333333"/>
                </a:solidFill>
                <a:latin typeface="宋体"/>
                <a:cs typeface="宋体"/>
              </a:rPr>
              <a:t> </a:t>
            </a:r>
            <a:r>
              <a:rPr sz="3200" spc="-138" dirty="0">
                <a:solidFill>
                  <a:srgbClr val="333333"/>
                </a:solidFill>
                <a:latin typeface="宋体"/>
                <a:cs typeface="宋体"/>
              </a:rPr>
              <a:t>jdk1.7</a:t>
            </a:r>
            <a:r>
              <a:rPr sz="3200" spc="-780" dirty="0">
                <a:solidFill>
                  <a:srgbClr val="333333"/>
                </a:solidFill>
                <a:latin typeface="宋体"/>
                <a:cs typeface="宋体"/>
              </a:rPr>
              <a:t> </a:t>
            </a:r>
            <a:r>
              <a:rPr sz="3200" dirty="0">
                <a:solidFill>
                  <a:srgbClr val="333333"/>
                </a:solidFill>
                <a:latin typeface="宋体"/>
                <a:cs typeface="宋体"/>
              </a:rPr>
              <a:t>并配置下，具体可以见我这篇博客</a:t>
            </a:r>
            <a:r>
              <a:rPr sz="3200" spc="-805" dirty="0">
                <a:solidFill>
                  <a:srgbClr val="004128"/>
                </a:solidFill>
                <a:latin typeface="宋体"/>
                <a:cs typeface="宋体"/>
              </a:rPr>
              <a:t> </a:t>
            </a:r>
            <a:r>
              <a:rPr sz="3200" u="sng" spc="314" dirty="0">
                <a:solidFill>
                  <a:srgbClr val="004128"/>
                </a:solidFill>
                <a:uFill>
                  <a:solidFill>
                    <a:srgbClr val="004128"/>
                  </a:solidFill>
                </a:uFill>
                <a:latin typeface="宋体"/>
                <a:cs typeface="宋体"/>
                <a:hlinkClick r:id="rId2"/>
              </a:rPr>
              <a:t>Mac</a:t>
            </a:r>
            <a:r>
              <a:rPr sz="3200" u="sng" spc="-805" dirty="0">
                <a:solidFill>
                  <a:srgbClr val="004128"/>
                </a:solidFill>
                <a:uFill>
                  <a:solidFill>
                    <a:srgbClr val="004128"/>
                  </a:solidFill>
                </a:uFill>
                <a:latin typeface="宋体"/>
                <a:cs typeface="宋体"/>
                <a:hlinkClick r:id="rId2"/>
              </a:rPr>
              <a:t> </a:t>
            </a:r>
            <a:r>
              <a:rPr sz="3200" u="sng" dirty="0">
                <a:solidFill>
                  <a:srgbClr val="004128"/>
                </a:solidFill>
                <a:uFill>
                  <a:solidFill>
                    <a:srgbClr val="004128"/>
                  </a:solidFill>
                </a:uFill>
                <a:latin typeface="宋体"/>
                <a:cs typeface="宋体"/>
                <a:hlinkClick r:id="rId2"/>
              </a:rPr>
              <a:t>下安装和管理</a:t>
            </a:r>
            <a:r>
              <a:rPr sz="3200" spc="-805" dirty="0">
                <a:solidFill>
                  <a:srgbClr val="004128"/>
                </a:solidFill>
                <a:latin typeface="宋体"/>
                <a:cs typeface="宋体"/>
                <a:hlinkClick r:id="rId2"/>
              </a:rPr>
              <a:t> </a:t>
            </a:r>
            <a:r>
              <a:rPr sz="3200" u="sng" spc="-138" dirty="0">
                <a:solidFill>
                  <a:srgbClr val="004128"/>
                </a:solidFill>
                <a:uFill>
                  <a:solidFill>
                    <a:srgbClr val="004128"/>
                  </a:solidFill>
                </a:uFill>
                <a:latin typeface="宋体"/>
                <a:cs typeface="宋体"/>
                <a:hlinkClick r:id="rId2"/>
              </a:rPr>
              <a:t>Java</a:t>
            </a:r>
            <a:endParaRPr sz="3200" dirty="0">
              <a:latin typeface="宋体"/>
              <a:cs typeface="宋体"/>
            </a:endParaRPr>
          </a:p>
          <a:p>
            <a:pPr marL="31951">
              <a:spcBef>
                <a:spcPts val="38"/>
              </a:spcBef>
              <a:buSzPct val="104761"/>
              <a:buFont typeface="Calibri"/>
              <a:buChar char="•"/>
              <a:tabLst>
                <a:tab pos="170936" algn="l"/>
              </a:tabLst>
            </a:pPr>
            <a:r>
              <a:rPr sz="3200" spc="-25" dirty="0">
                <a:solidFill>
                  <a:srgbClr val="333333"/>
                </a:solidFill>
                <a:latin typeface="宋体"/>
                <a:cs typeface="宋体"/>
              </a:rPr>
              <a:t>minifyEnabled</a:t>
            </a:r>
            <a:r>
              <a:rPr sz="3200" spc="-792" dirty="0">
                <a:solidFill>
                  <a:srgbClr val="333333"/>
                </a:solidFill>
                <a:latin typeface="宋体"/>
                <a:cs typeface="宋体"/>
              </a:rPr>
              <a:t> </a:t>
            </a:r>
            <a:r>
              <a:rPr sz="3200" dirty="0">
                <a:solidFill>
                  <a:srgbClr val="333333"/>
                </a:solidFill>
                <a:latin typeface="宋体"/>
                <a:cs typeface="宋体"/>
              </a:rPr>
              <a:t>也是最新的语法，很早之前是</a:t>
            </a:r>
            <a:r>
              <a:rPr sz="3200" spc="-805" dirty="0">
                <a:solidFill>
                  <a:srgbClr val="333333"/>
                </a:solidFill>
                <a:latin typeface="宋体"/>
                <a:cs typeface="宋体"/>
              </a:rPr>
              <a:t> </a:t>
            </a:r>
            <a:r>
              <a:rPr sz="3200" spc="-13" dirty="0" err="1">
                <a:solidFill>
                  <a:srgbClr val="333333"/>
                </a:solidFill>
                <a:latin typeface="宋体"/>
                <a:cs typeface="宋体"/>
              </a:rPr>
              <a:t>runProguard,</a:t>
            </a:r>
            <a:r>
              <a:rPr sz="3200" dirty="0" err="1">
                <a:solidFill>
                  <a:srgbClr val="333333"/>
                </a:solidFill>
                <a:latin typeface="宋体"/>
                <a:cs typeface="宋体"/>
              </a:rPr>
              <a:t>这个也需要更新下</a:t>
            </a:r>
            <a:r>
              <a:rPr sz="3200" dirty="0">
                <a:solidFill>
                  <a:srgbClr val="333333"/>
                </a:solidFill>
                <a:latin typeface="宋体"/>
                <a:cs typeface="宋体"/>
              </a:rPr>
              <a:t>。</a:t>
            </a:r>
            <a:endParaRPr sz="3200" dirty="0">
              <a:latin typeface="宋体"/>
              <a:cs typeface="宋体"/>
            </a:endParaRPr>
          </a:p>
        </p:txBody>
      </p:sp>
    </p:spTree>
    <p:extLst>
      <p:ext uri="{BB962C8B-B14F-4D97-AF65-F5344CB8AC3E}">
        <p14:creationId xmlns:p14="http://schemas.microsoft.com/office/powerpoint/2010/main" val="3481654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351756" y="2984500"/>
            <a:ext cx="16002000" cy="4288353"/>
          </a:xfrm>
          <a:prstGeom prst="rect">
            <a:avLst/>
          </a:prstGeom>
        </p:spPr>
        <p:txBody>
          <a:bodyPr wrap="square">
            <a:spAutoFit/>
          </a:bodyPr>
          <a:lstStyle/>
          <a:p>
            <a:pPr marL="31951">
              <a:spcBef>
                <a:spcPts val="528"/>
              </a:spcBef>
              <a:buClr>
                <a:srgbClr val="000000"/>
              </a:buClr>
              <a:buSzPct val="104761"/>
              <a:buFont typeface="Calibri"/>
              <a:buChar char="•"/>
              <a:tabLst>
                <a:tab pos="170936" algn="l"/>
              </a:tabLst>
            </a:pPr>
            <a:r>
              <a:rPr lang="en-US" altLang="zh-CN" sz="3200" spc="-75" dirty="0" err="1">
                <a:solidFill>
                  <a:srgbClr val="333333"/>
                </a:solidFill>
                <a:latin typeface="宋体"/>
                <a:cs typeface="宋体"/>
              </a:rPr>
              <a:t>proguardFiles</a:t>
            </a:r>
            <a:r>
              <a:rPr lang="en-US" altLang="zh-CN" sz="3200" spc="-805" dirty="0">
                <a:solidFill>
                  <a:srgbClr val="333333"/>
                </a:solidFill>
                <a:latin typeface="宋体"/>
                <a:cs typeface="宋体"/>
              </a:rPr>
              <a:t> </a:t>
            </a:r>
            <a:r>
              <a:rPr lang="zh-CN" altLang="en-US" sz="3200" dirty="0">
                <a:solidFill>
                  <a:srgbClr val="333333"/>
                </a:solidFill>
                <a:latin typeface="宋体"/>
                <a:cs typeface="宋体"/>
              </a:rPr>
              <a:t>这部分有两段，前一部分代表系统默认的</a:t>
            </a:r>
            <a:r>
              <a:rPr lang="zh-CN" altLang="en-US" sz="3200" spc="-805" dirty="0">
                <a:solidFill>
                  <a:srgbClr val="333333"/>
                </a:solidFill>
                <a:latin typeface="宋体"/>
                <a:cs typeface="宋体"/>
              </a:rPr>
              <a:t> </a:t>
            </a:r>
            <a:r>
              <a:rPr lang="en-US" altLang="zh-CN" sz="3200" spc="-13" dirty="0">
                <a:solidFill>
                  <a:srgbClr val="333333"/>
                </a:solidFill>
                <a:latin typeface="宋体"/>
                <a:cs typeface="宋体"/>
              </a:rPr>
              <a:t>android</a:t>
            </a:r>
            <a:r>
              <a:rPr lang="en-US" altLang="zh-CN" sz="3200" spc="-780" dirty="0">
                <a:solidFill>
                  <a:srgbClr val="333333"/>
                </a:solidFill>
                <a:latin typeface="宋体"/>
                <a:cs typeface="宋体"/>
              </a:rPr>
              <a:t> </a:t>
            </a:r>
            <a:r>
              <a:rPr lang="zh-CN" altLang="en-US" sz="3200" dirty="0">
                <a:solidFill>
                  <a:srgbClr val="333333"/>
                </a:solidFill>
                <a:latin typeface="宋体"/>
                <a:cs typeface="宋体"/>
              </a:rPr>
              <a:t>程序的混淆文件，该文件已经包含了基本的混淆声明，免去了我们很多事，</a:t>
            </a:r>
            <a:endParaRPr lang="en-US" altLang="zh-CN" sz="3200" dirty="0">
              <a:solidFill>
                <a:srgbClr val="333333"/>
              </a:solidFill>
              <a:latin typeface="宋体"/>
              <a:cs typeface="宋体"/>
            </a:endParaRPr>
          </a:p>
          <a:p>
            <a:pPr marL="31951">
              <a:spcBef>
                <a:spcPts val="528"/>
              </a:spcBef>
              <a:buClr>
                <a:srgbClr val="000000"/>
              </a:buClr>
              <a:buSzPct val="104761"/>
              <a:tabLst>
                <a:tab pos="170936" algn="l"/>
              </a:tabLst>
            </a:pPr>
            <a:endParaRPr lang="en-US" altLang="zh-CN" sz="3200" dirty="0">
              <a:solidFill>
                <a:srgbClr val="333333"/>
              </a:solidFill>
              <a:latin typeface="宋体"/>
              <a:cs typeface="宋体"/>
            </a:endParaRPr>
          </a:p>
          <a:p>
            <a:pPr marL="31951">
              <a:spcBef>
                <a:spcPts val="528"/>
              </a:spcBef>
              <a:buClr>
                <a:srgbClr val="000000"/>
              </a:buClr>
              <a:buSzPct val="104761"/>
              <a:buFont typeface="Calibri"/>
              <a:buChar char="•"/>
              <a:tabLst>
                <a:tab pos="170936" algn="l"/>
              </a:tabLst>
            </a:pPr>
            <a:r>
              <a:rPr lang="zh-CN" altLang="en-US" sz="3200" dirty="0">
                <a:solidFill>
                  <a:srgbClr val="333333"/>
                </a:solidFill>
                <a:latin typeface="宋体"/>
                <a:cs typeface="宋体"/>
              </a:rPr>
              <a:t>这个文件的目录在</a:t>
            </a:r>
            <a:r>
              <a:rPr lang="zh-CN" altLang="en-US" sz="3200" spc="-591" dirty="0">
                <a:solidFill>
                  <a:srgbClr val="333333"/>
                </a:solidFill>
                <a:latin typeface="宋体"/>
                <a:cs typeface="宋体"/>
              </a:rPr>
              <a:t> </a:t>
            </a:r>
            <a:r>
              <a:rPr lang="en-US" altLang="zh-CN" sz="3200" b="1" spc="-226" dirty="0">
                <a:solidFill>
                  <a:srgbClr val="333333"/>
                </a:solidFill>
                <a:latin typeface="微软雅黑"/>
                <a:cs typeface="微软雅黑"/>
              </a:rPr>
              <a:t>&lt;</a:t>
            </a:r>
            <a:r>
              <a:rPr lang="en-US" altLang="zh-CN" sz="3200" b="1" spc="-226" dirty="0" err="1">
                <a:solidFill>
                  <a:srgbClr val="333333"/>
                </a:solidFill>
                <a:latin typeface="微软雅黑"/>
                <a:cs typeface="微软雅黑"/>
              </a:rPr>
              <a:t>sdk</a:t>
            </a:r>
            <a:r>
              <a:rPr lang="en-US" altLang="zh-CN" sz="3200" b="1" spc="-151" dirty="0">
                <a:solidFill>
                  <a:srgbClr val="333333"/>
                </a:solidFill>
                <a:latin typeface="微软雅黑"/>
                <a:cs typeface="微软雅黑"/>
              </a:rPr>
              <a:t> </a:t>
            </a:r>
            <a:r>
              <a:rPr lang="zh-CN" altLang="en-US" sz="3200" b="1" spc="75" dirty="0">
                <a:solidFill>
                  <a:srgbClr val="333333"/>
                </a:solidFill>
                <a:latin typeface="微软雅黑"/>
                <a:cs typeface="微软雅黑"/>
              </a:rPr>
              <a:t>目</a:t>
            </a:r>
            <a:r>
              <a:rPr lang="zh-CN" altLang="en-US" sz="3200" b="1" spc="126" dirty="0">
                <a:solidFill>
                  <a:srgbClr val="333333"/>
                </a:solidFill>
                <a:latin typeface="微软雅黑"/>
                <a:cs typeface="微软雅黑"/>
              </a:rPr>
              <a:t>录</a:t>
            </a:r>
            <a:r>
              <a:rPr lang="en-US" altLang="zh-CN" sz="3200" b="1" spc="-126" dirty="0">
                <a:solidFill>
                  <a:srgbClr val="333333"/>
                </a:solidFill>
                <a:latin typeface="微软雅黑"/>
                <a:cs typeface="微软雅黑"/>
              </a:rPr>
              <a:t>&gt;/tools/</a:t>
            </a:r>
            <a:r>
              <a:rPr lang="en-US" altLang="zh-CN" sz="3200" b="1" spc="-126" dirty="0" err="1">
                <a:solidFill>
                  <a:srgbClr val="333333"/>
                </a:solidFill>
                <a:latin typeface="微软雅黑"/>
                <a:cs typeface="微软雅黑"/>
              </a:rPr>
              <a:t>proguard</a:t>
            </a:r>
            <a:r>
              <a:rPr lang="en-US" altLang="zh-CN" sz="3200" b="1" spc="-126" dirty="0">
                <a:solidFill>
                  <a:srgbClr val="333333"/>
                </a:solidFill>
                <a:latin typeface="微软雅黑"/>
                <a:cs typeface="微软雅黑"/>
              </a:rPr>
              <a:t>/</a:t>
            </a:r>
            <a:r>
              <a:rPr lang="en-US" altLang="zh-CN" sz="3200" b="1" spc="-126" dirty="0" err="1">
                <a:solidFill>
                  <a:srgbClr val="333333"/>
                </a:solidFill>
                <a:latin typeface="微软雅黑"/>
                <a:cs typeface="微软雅黑"/>
              </a:rPr>
              <a:t>proguard</a:t>
            </a:r>
            <a:r>
              <a:rPr lang="en-US" altLang="zh-CN" sz="3200" b="1" spc="-126" dirty="0">
                <a:solidFill>
                  <a:srgbClr val="333333"/>
                </a:solidFill>
                <a:latin typeface="微软雅黑"/>
                <a:cs typeface="微软雅黑"/>
              </a:rPr>
              <a:t>-  </a:t>
            </a:r>
            <a:r>
              <a:rPr lang="en-US" altLang="zh-CN" sz="3200" b="1" spc="-75" dirty="0">
                <a:solidFill>
                  <a:srgbClr val="333333"/>
                </a:solidFill>
                <a:latin typeface="微软雅黑"/>
                <a:cs typeface="微软雅黑"/>
              </a:rPr>
              <a:t>android.txt</a:t>
            </a:r>
            <a:r>
              <a:rPr lang="en-US" altLang="zh-CN" sz="3200" b="1" spc="126" dirty="0">
                <a:solidFill>
                  <a:srgbClr val="333333"/>
                </a:solidFill>
                <a:latin typeface="微软雅黑"/>
                <a:cs typeface="微软雅黑"/>
              </a:rPr>
              <a:t> </a:t>
            </a:r>
            <a:r>
              <a:rPr lang="en-US" altLang="zh-CN" sz="3200" spc="-667" dirty="0">
                <a:solidFill>
                  <a:srgbClr val="333333"/>
                </a:solidFill>
                <a:latin typeface="宋体"/>
                <a:cs typeface="宋体"/>
              </a:rPr>
              <a:t>,</a:t>
            </a:r>
            <a:r>
              <a:rPr lang="en-US" altLang="zh-CN" sz="3200" spc="-591" dirty="0">
                <a:solidFill>
                  <a:srgbClr val="333333"/>
                </a:solidFill>
                <a:latin typeface="宋体"/>
                <a:cs typeface="宋体"/>
              </a:rPr>
              <a:t> </a:t>
            </a:r>
            <a:r>
              <a:rPr lang="zh-CN" altLang="en-US" sz="3200" dirty="0">
                <a:solidFill>
                  <a:srgbClr val="333333"/>
                </a:solidFill>
                <a:latin typeface="宋体"/>
                <a:cs typeface="宋体"/>
              </a:rPr>
              <a:t>后一部分是我们项目里的自定义的混淆文件，目录就在</a:t>
            </a:r>
            <a:r>
              <a:rPr lang="zh-CN" altLang="en-US" sz="3200" spc="-604" dirty="0">
                <a:solidFill>
                  <a:srgbClr val="333333"/>
                </a:solidFill>
                <a:latin typeface="宋体"/>
                <a:cs typeface="宋体"/>
              </a:rPr>
              <a:t> </a:t>
            </a:r>
            <a:r>
              <a:rPr lang="en-US" altLang="zh-CN" sz="3200" b="1" spc="-88" dirty="0">
                <a:solidFill>
                  <a:srgbClr val="333333"/>
                </a:solidFill>
                <a:latin typeface="微软雅黑"/>
                <a:cs typeface="微软雅黑"/>
              </a:rPr>
              <a:t>app/proguard-rules.txt</a:t>
            </a:r>
            <a:r>
              <a:rPr lang="en-US" altLang="zh-CN" sz="3200" b="1" spc="75" dirty="0">
                <a:solidFill>
                  <a:srgbClr val="333333"/>
                </a:solidFill>
                <a:latin typeface="微软雅黑"/>
                <a:cs typeface="微软雅黑"/>
              </a:rPr>
              <a:t> </a:t>
            </a:r>
            <a:r>
              <a:rPr lang="en-US" altLang="zh-CN" sz="3200" spc="-667" dirty="0">
                <a:solidFill>
                  <a:srgbClr val="333333"/>
                </a:solidFill>
                <a:latin typeface="宋体"/>
                <a:cs typeface="宋体"/>
              </a:rPr>
              <a:t>,</a:t>
            </a:r>
            <a:r>
              <a:rPr lang="en-US" altLang="zh-CN" sz="3200" spc="-591" dirty="0">
                <a:solidFill>
                  <a:srgbClr val="333333"/>
                </a:solidFill>
                <a:latin typeface="宋体"/>
                <a:cs typeface="宋体"/>
              </a:rPr>
              <a:t> </a:t>
            </a:r>
          </a:p>
          <a:p>
            <a:pPr marL="31951">
              <a:spcBef>
                <a:spcPts val="528"/>
              </a:spcBef>
              <a:buClr>
                <a:srgbClr val="000000"/>
              </a:buClr>
              <a:buSzPct val="104761"/>
              <a:tabLst>
                <a:tab pos="170936" algn="l"/>
              </a:tabLst>
            </a:pPr>
            <a:endParaRPr lang="en-US" altLang="zh-CN" sz="3200" spc="-591" dirty="0">
              <a:solidFill>
                <a:srgbClr val="333333"/>
              </a:solidFill>
              <a:latin typeface="宋体"/>
              <a:cs typeface="宋体"/>
            </a:endParaRPr>
          </a:p>
          <a:p>
            <a:pPr marL="31951">
              <a:spcBef>
                <a:spcPts val="528"/>
              </a:spcBef>
              <a:buClr>
                <a:srgbClr val="000000"/>
              </a:buClr>
              <a:buSzPct val="104761"/>
              <a:tabLst>
                <a:tab pos="170936" algn="l"/>
              </a:tabLst>
            </a:pPr>
            <a:r>
              <a:rPr lang="zh-CN" altLang="en-US" sz="3200" dirty="0">
                <a:solidFill>
                  <a:srgbClr val="333333"/>
                </a:solidFill>
                <a:latin typeface="宋体"/>
                <a:cs typeface="宋体"/>
              </a:rPr>
              <a:t>如果你用</a:t>
            </a:r>
            <a:r>
              <a:rPr lang="zh-CN" altLang="en-US" sz="3200" spc="-780" dirty="0">
                <a:solidFill>
                  <a:srgbClr val="333333"/>
                </a:solidFill>
                <a:latin typeface="宋体"/>
                <a:cs typeface="宋体"/>
              </a:rPr>
              <a:t> </a:t>
            </a:r>
            <a:r>
              <a:rPr lang="en-US" altLang="zh-CN" sz="3200" spc="-75" dirty="0">
                <a:solidFill>
                  <a:srgbClr val="333333"/>
                </a:solidFill>
                <a:latin typeface="宋体"/>
                <a:cs typeface="宋体"/>
              </a:rPr>
              <a:t>Studio</a:t>
            </a:r>
            <a:r>
              <a:rPr lang="zh-CN" altLang="en-US" sz="3200" dirty="0">
                <a:solidFill>
                  <a:srgbClr val="333333"/>
                </a:solidFill>
                <a:latin typeface="宋体"/>
                <a:cs typeface="宋体"/>
              </a:rPr>
              <a:t>创建的新项目默认生成的文件名是</a:t>
            </a:r>
            <a:r>
              <a:rPr lang="zh-CN" altLang="en-US" sz="3200" spc="-604" dirty="0">
                <a:solidFill>
                  <a:srgbClr val="333333"/>
                </a:solidFill>
                <a:latin typeface="宋体"/>
                <a:cs typeface="宋体"/>
              </a:rPr>
              <a:t> </a:t>
            </a:r>
            <a:r>
              <a:rPr lang="en-US" altLang="zh-CN" sz="3200" b="1" spc="-75" dirty="0">
                <a:solidFill>
                  <a:srgbClr val="333333"/>
                </a:solidFill>
                <a:latin typeface="微软雅黑"/>
                <a:cs typeface="微软雅黑"/>
              </a:rPr>
              <a:t>proguard-rules.pro</a:t>
            </a:r>
            <a:r>
              <a:rPr lang="en-US" altLang="zh-CN" sz="3200" b="1" spc="63" dirty="0">
                <a:solidFill>
                  <a:srgbClr val="333333"/>
                </a:solidFill>
                <a:latin typeface="微软雅黑"/>
                <a:cs typeface="微软雅黑"/>
              </a:rPr>
              <a:t> </a:t>
            </a:r>
            <a:r>
              <a:rPr lang="en-US" altLang="zh-CN" sz="3200" spc="-667" dirty="0">
                <a:solidFill>
                  <a:srgbClr val="333333"/>
                </a:solidFill>
                <a:latin typeface="宋体"/>
                <a:cs typeface="宋体"/>
              </a:rPr>
              <a:t>,</a:t>
            </a:r>
            <a:r>
              <a:rPr lang="en-US" altLang="zh-CN" sz="3200" spc="-616" dirty="0">
                <a:solidFill>
                  <a:srgbClr val="333333"/>
                </a:solidFill>
                <a:latin typeface="宋体"/>
                <a:cs typeface="宋体"/>
              </a:rPr>
              <a:t> </a:t>
            </a:r>
            <a:r>
              <a:rPr lang="zh-CN" altLang="en-US" sz="3200" dirty="0">
                <a:solidFill>
                  <a:srgbClr val="333333"/>
                </a:solidFill>
                <a:latin typeface="宋体"/>
                <a:cs typeface="宋体"/>
              </a:rPr>
              <a:t>这个名字没关系，在这个文件里你可以声明一些第三方依赖的一些混淆规则</a:t>
            </a:r>
            <a:endParaRPr lang="zh-CN" altLang="en-US" sz="3200" dirty="0">
              <a:latin typeface="宋体"/>
              <a:cs typeface="宋体"/>
            </a:endParaRPr>
          </a:p>
        </p:txBody>
      </p:sp>
    </p:spTree>
    <p:extLst>
      <p:ext uri="{BB962C8B-B14F-4D97-AF65-F5344CB8AC3E}">
        <p14:creationId xmlns:p14="http://schemas.microsoft.com/office/powerpoint/2010/main" val="2429937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885156" y="698500"/>
            <a:ext cx="14249400" cy="2605842"/>
          </a:xfrm>
          <a:prstGeom prst="rect">
            <a:avLst/>
          </a:prstGeom>
        </p:spPr>
        <p:txBody>
          <a:bodyPr wrap="square">
            <a:spAutoFit/>
          </a:bodyPr>
          <a:lstStyle/>
          <a:p>
            <a:pPr marL="31951">
              <a:spcBef>
                <a:spcPts val="377"/>
              </a:spcBef>
              <a:buClr>
                <a:srgbClr val="000000"/>
              </a:buClr>
              <a:buSzPct val="104761"/>
              <a:buFont typeface="Calibri"/>
              <a:buChar char="•"/>
              <a:tabLst>
                <a:tab pos="170936" algn="l"/>
              </a:tabLst>
            </a:pPr>
            <a:r>
              <a:rPr lang="en-US" altLang="zh-CN" sz="3200" dirty="0">
                <a:solidFill>
                  <a:srgbClr val="333333"/>
                </a:solidFill>
                <a:latin typeface="宋体"/>
                <a:cs typeface="宋体"/>
              </a:rPr>
              <a:t>compile</a:t>
            </a:r>
            <a:r>
              <a:rPr lang="en-US" altLang="zh-CN" sz="3200" spc="-629" dirty="0">
                <a:solidFill>
                  <a:srgbClr val="333333"/>
                </a:solidFill>
                <a:latin typeface="宋体"/>
                <a:cs typeface="宋体"/>
              </a:rPr>
              <a:t> </a:t>
            </a:r>
            <a:r>
              <a:rPr lang="en-US" altLang="zh-CN" sz="3200" spc="-113" dirty="0">
                <a:solidFill>
                  <a:srgbClr val="333333"/>
                </a:solidFill>
                <a:latin typeface="宋体"/>
                <a:cs typeface="宋体"/>
              </a:rPr>
              <a:t>project(‘:</a:t>
            </a:r>
            <a:r>
              <a:rPr lang="en-US" altLang="zh-CN" sz="3200" spc="-113" dirty="0" err="1">
                <a:solidFill>
                  <a:srgbClr val="333333"/>
                </a:solidFill>
                <a:latin typeface="宋体"/>
                <a:cs typeface="宋体"/>
              </a:rPr>
              <a:t>extras:ShimmerAndroid</a:t>
            </a:r>
            <a:r>
              <a:rPr lang="en-US" altLang="zh-CN" sz="3200" spc="-113" dirty="0">
                <a:solidFill>
                  <a:srgbClr val="333333"/>
                </a:solidFill>
                <a:latin typeface="宋体"/>
                <a:cs typeface="宋体"/>
              </a:rPr>
              <a:t>’)</a:t>
            </a:r>
            <a:r>
              <a:rPr lang="zh-CN" altLang="en-US" sz="3200" dirty="0">
                <a:solidFill>
                  <a:srgbClr val="333333"/>
                </a:solidFill>
                <a:latin typeface="宋体"/>
                <a:cs typeface="宋体"/>
              </a:rPr>
              <a:t>这一行是因为</a:t>
            </a:r>
            <a:r>
              <a:rPr lang="zh-CN" altLang="en-US" sz="3200" spc="-792" dirty="0">
                <a:solidFill>
                  <a:srgbClr val="333333"/>
                </a:solidFill>
                <a:latin typeface="宋体"/>
                <a:cs typeface="宋体"/>
              </a:rPr>
              <a:t> </a:t>
            </a:r>
            <a:r>
              <a:rPr lang="zh-CN" altLang="en-US" sz="3200" spc="314" dirty="0">
                <a:solidFill>
                  <a:srgbClr val="333333"/>
                </a:solidFill>
                <a:latin typeface="宋体"/>
                <a:cs typeface="宋体"/>
              </a:rPr>
              <a:t>项目</a:t>
            </a:r>
            <a:r>
              <a:rPr lang="zh-CN" altLang="en-US" sz="3200" dirty="0">
                <a:solidFill>
                  <a:srgbClr val="333333"/>
                </a:solidFill>
                <a:latin typeface="宋体"/>
                <a:cs typeface="宋体"/>
              </a:rPr>
              <a:t>中存在其他</a:t>
            </a:r>
            <a:r>
              <a:rPr lang="zh-CN" altLang="en-US" sz="3200" spc="-792" dirty="0">
                <a:solidFill>
                  <a:srgbClr val="333333"/>
                </a:solidFill>
                <a:latin typeface="宋体"/>
                <a:cs typeface="宋体"/>
              </a:rPr>
              <a:t> </a:t>
            </a:r>
            <a:r>
              <a:rPr lang="en-US" altLang="zh-CN" sz="3200" spc="126" dirty="0">
                <a:solidFill>
                  <a:srgbClr val="333333"/>
                </a:solidFill>
                <a:latin typeface="宋体"/>
                <a:cs typeface="宋体"/>
              </a:rPr>
              <a:t>Module</a:t>
            </a:r>
            <a:r>
              <a:rPr lang="zh-CN" altLang="en-US" sz="3200" spc="126" dirty="0">
                <a:solidFill>
                  <a:srgbClr val="333333"/>
                </a:solidFill>
                <a:latin typeface="宋体"/>
                <a:cs typeface="宋体"/>
              </a:rPr>
              <a:t>，</a:t>
            </a:r>
            <a:r>
              <a:rPr lang="zh-CN" altLang="en-US" sz="3200" dirty="0">
                <a:solidFill>
                  <a:srgbClr val="333333"/>
                </a:solidFill>
                <a:latin typeface="宋体"/>
                <a:cs typeface="宋体"/>
              </a:rPr>
              <a:t>可以理解成</a:t>
            </a:r>
            <a:r>
              <a:rPr lang="zh-CN" altLang="en-US" sz="3200" spc="-805" dirty="0">
                <a:solidFill>
                  <a:srgbClr val="333333"/>
                </a:solidFill>
                <a:latin typeface="宋体"/>
                <a:cs typeface="宋体"/>
              </a:rPr>
              <a:t> </a:t>
            </a:r>
            <a:r>
              <a:rPr lang="en-US" altLang="zh-CN" sz="3200" spc="13" dirty="0">
                <a:solidFill>
                  <a:srgbClr val="333333"/>
                </a:solidFill>
                <a:latin typeface="宋体"/>
                <a:cs typeface="宋体"/>
              </a:rPr>
              <a:t>Android  </a:t>
            </a:r>
            <a:r>
              <a:rPr lang="en-US" altLang="zh-CN" sz="3200" spc="-126" dirty="0">
                <a:solidFill>
                  <a:srgbClr val="333333"/>
                </a:solidFill>
                <a:latin typeface="宋体"/>
                <a:cs typeface="宋体"/>
              </a:rPr>
              <a:t>Library</a:t>
            </a:r>
            <a:r>
              <a:rPr lang="zh-CN" altLang="en-US" sz="3200" spc="-126" dirty="0">
                <a:solidFill>
                  <a:srgbClr val="333333"/>
                </a:solidFill>
                <a:latin typeface="宋体"/>
                <a:cs typeface="宋体"/>
              </a:rPr>
              <a:t>，</a:t>
            </a:r>
            <a:r>
              <a:rPr lang="zh-CN" altLang="en-US" sz="3200" dirty="0">
                <a:solidFill>
                  <a:srgbClr val="333333"/>
                </a:solidFill>
                <a:latin typeface="宋体"/>
                <a:cs typeface="宋体"/>
              </a:rPr>
              <a:t>由于</a:t>
            </a:r>
            <a:r>
              <a:rPr lang="zh-CN" altLang="en-US" sz="3200" spc="-906" dirty="0">
                <a:solidFill>
                  <a:srgbClr val="333333"/>
                </a:solidFill>
                <a:latin typeface="宋体"/>
                <a:cs typeface="宋体"/>
              </a:rPr>
              <a:t> </a:t>
            </a:r>
            <a:r>
              <a:rPr lang="en-US" altLang="zh-CN" sz="3200" spc="-13" dirty="0" err="1">
                <a:solidFill>
                  <a:srgbClr val="333333"/>
                </a:solidFill>
                <a:latin typeface="宋体"/>
                <a:cs typeface="宋体"/>
              </a:rPr>
              <a:t>Gradle</a:t>
            </a:r>
            <a:r>
              <a:rPr lang="en-US" altLang="zh-CN" sz="3200" spc="-918" dirty="0">
                <a:solidFill>
                  <a:srgbClr val="333333"/>
                </a:solidFill>
                <a:latin typeface="宋体"/>
                <a:cs typeface="宋体"/>
              </a:rPr>
              <a:t> </a:t>
            </a:r>
            <a:r>
              <a:rPr lang="zh-CN" altLang="en-US" sz="3200" dirty="0">
                <a:solidFill>
                  <a:srgbClr val="333333"/>
                </a:solidFill>
                <a:latin typeface="宋体"/>
                <a:cs typeface="宋体"/>
              </a:rPr>
              <a:t>的普及以及远程仓库的完善，这种依赖渐渐的会变得非常不常见，但是你需要知道 有这种依赖的。</a:t>
            </a:r>
            <a:endParaRPr lang="zh-CN" altLang="en-US" sz="3200" dirty="0">
              <a:latin typeface="宋体"/>
              <a:cs typeface="宋体"/>
            </a:endParaRPr>
          </a:p>
          <a:p>
            <a:pPr marL="31951">
              <a:spcBef>
                <a:spcPts val="377"/>
              </a:spcBef>
              <a:buSzPct val="104761"/>
              <a:buFont typeface="Calibri"/>
              <a:buChar char="•"/>
              <a:tabLst>
                <a:tab pos="170936" algn="l"/>
              </a:tabLst>
            </a:pPr>
            <a:r>
              <a:rPr lang="zh-CN" altLang="en-US" sz="3200" dirty="0">
                <a:solidFill>
                  <a:srgbClr val="333333"/>
                </a:solidFill>
                <a:latin typeface="宋体"/>
                <a:cs typeface="宋体"/>
              </a:rPr>
              <a:t>以上文件里的内容只是基本配置，其实还有很多自定义部分，如自动打包</a:t>
            </a:r>
            <a:r>
              <a:rPr lang="zh-CN" altLang="en-US" sz="3200" spc="-881" dirty="0">
                <a:solidFill>
                  <a:srgbClr val="333333"/>
                </a:solidFill>
                <a:latin typeface="宋体"/>
                <a:cs typeface="宋体"/>
              </a:rPr>
              <a:t> </a:t>
            </a:r>
            <a:r>
              <a:rPr lang="en-US" altLang="zh-CN" sz="3200" dirty="0">
                <a:solidFill>
                  <a:srgbClr val="333333"/>
                </a:solidFill>
                <a:latin typeface="宋体"/>
                <a:cs typeface="宋体"/>
              </a:rPr>
              <a:t>debug</a:t>
            </a:r>
            <a:r>
              <a:rPr lang="zh-CN" altLang="en-US" sz="3200" dirty="0">
                <a:solidFill>
                  <a:srgbClr val="333333"/>
                </a:solidFill>
                <a:latin typeface="宋体"/>
                <a:cs typeface="宋体"/>
              </a:rPr>
              <a:t>，</a:t>
            </a:r>
            <a:r>
              <a:rPr lang="en-US" altLang="zh-CN" sz="3200" dirty="0">
                <a:solidFill>
                  <a:srgbClr val="333333"/>
                </a:solidFill>
                <a:latin typeface="宋体"/>
                <a:cs typeface="宋体"/>
              </a:rPr>
              <a:t>release</a:t>
            </a:r>
            <a:r>
              <a:rPr lang="zh-CN" altLang="en-US" sz="3200" dirty="0">
                <a:solidFill>
                  <a:srgbClr val="333333"/>
                </a:solidFill>
                <a:latin typeface="宋体"/>
                <a:cs typeface="宋体"/>
              </a:rPr>
              <a:t>，</a:t>
            </a:r>
            <a:r>
              <a:rPr lang="en-US" altLang="zh-CN" sz="3200" dirty="0">
                <a:solidFill>
                  <a:srgbClr val="333333"/>
                </a:solidFill>
                <a:latin typeface="宋体"/>
                <a:cs typeface="宋体"/>
              </a:rPr>
              <a:t>beta</a:t>
            </a:r>
            <a:r>
              <a:rPr lang="en-US" altLang="zh-CN" sz="3200" spc="-881" dirty="0">
                <a:solidFill>
                  <a:srgbClr val="333333"/>
                </a:solidFill>
                <a:latin typeface="宋体"/>
                <a:cs typeface="宋体"/>
              </a:rPr>
              <a:t> </a:t>
            </a:r>
            <a:r>
              <a:rPr lang="zh-CN" altLang="en-US" sz="3200" dirty="0">
                <a:solidFill>
                  <a:srgbClr val="333333"/>
                </a:solidFill>
                <a:latin typeface="宋体"/>
                <a:cs typeface="宋体"/>
              </a:rPr>
              <a:t>等环境，签名，多渠道打包等</a:t>
            </a:r>
            <a:endParaRPr lang="zh-CN" altLang="en-US" sz="3200" dirty="0">
              <a:latin typeface="宋体"/>
              <a:cs typeface="宋体"/>
            </a:endParaRPr>
          </a:p>
        </p:txBody>
      </p:sp>
      <p:sp>
        <p:nvSpPr>
          <p:cNvPr id="3" name="object 2"/>
          <p:cNvSpPr txBox="1"/>
          <p:nvPr/>
        </p:nvSpPr>
        <p:spPr>
          <a:xfrm>
            <a:off x="1780346" y="3594100"/>
            <a:ext cx="15497210" cy="6743395"/>
          </a:xfrm>
          <a:prstGeom prst="rect">
            <a:avLst/>
          </a:prstGeom>
        </p:spPr>
        <p:txBody>
          <a:bodyPr vert="horz" wrap="square" lIns="0" tIns="31950" rIns="0" bIns="0" rtlCol="0">
            <a:spAutoFit/>
          </a:bodyPr>
          <a:lstStyle/>
          <a:p>
            <a:pPr marL="437724" indent="-405773">
              <a:spcBef>
                <a:spcPts val="252"/>
              </a:spcBef>
              <a:buClr>
                <a:srgbClr val="333333"/>
              </a:buClr>
              <a:buFont typeface="΢"/>
              <a:buAutoNum type="arabicPeriod" startAt="2"/>
              <a:tabLst>
                <a:tab pos="437724" algn="l"/>
              </a:tabLst>
            </a:pPr>
            <a:r>
              <a:rPr lang="en-US" altLang="zh-CN" sz="3200" b="1" spc="-88" dirty="0">
                <a:solidFill>
                  <a:srgbClr val="333333"/>
                </a:solidFill>
                <a:latin typeface="微软雅黑"/>
                <a:cs typeface="微软雅黑"/>
              </a:rPr>
              <a:t>xxx</a:t>
            </a:r>
            <a:r>
              <a:rPr sz="3200" b="1" spc="-88" dirty="0">
                <a:solidFill>
                  <a:srgbClr val="333333"/>
                </a:solidFill>
                <a:latin typeface="微软雅黑"/>
                <a:cs typeface="微软雅黑"/>
              </a:rPr>
              <a:t>/extras/</a:t>
            </a:r>
            <a:r>
              <a:rPr sz="3200" b="1" spc="-88" dirty="0" err="1">
                <a:solidFill>
                  <a:srgbClr val="333333"/>
                </a:solidFill>
                <a:latin typeface="微软雅黑"/>
                <a:cs typeface="微软雅黑"/>
              </a:rPr>
              <a:t>ShimmerAndroid</a:t>
            </a:r>
            <a:r>
              <a:rPr sz="3200" b="1" spc="-88" dirty="0">
                <a:solidFill>
                  <a:srgbClr val="333333"/>
                </a:solidFill>
                <a:latin typeface="微软雅黑"/>
                <a:cs typeface="微软雅黑"/>
              </a:rPr>
              <a:t>/</a:t>
            </a:r>
            <a:r>
              <a:rPr sz="3200" b="1" spc="-88" dirty="0" err="1">
                <a:solidFill>
                  <a:srgbClr val="333333"/>
                </a:solidFill>
                <a:latin typeface="微软雅黑"/>
                <a:cs typeface="微软雅黑"/>
              </a:rPr>
              <a:t>build.gradle</a:t>
            </a:r>
            <a:endParaRPr sz="3200" dirty="0">
              <a:latin typeface="微软雅黑"/>
              <a:cs typeface="微软雅黑"/>
            </a:endParaRPr>
          </a:p>
          <a:p>
            <a:pPr>
              <a:spcBef>
                <a:spcPts val="88"/>
              </a:spcBef>
              <a:buClr>
                <a:srgbClr val="333333"/>
              </a:buClr>
            </a:pPr>
            <a:endParaRPr sz="3200" dirty="0">
              <a:latin typeface="Times New Roman"/>
              <a:cs typeface="Times New Roman"/>
            </a:endParaRPr>
          </a:p>
          <a:p>
            <a:pPr marL="31951" marR="12780">
              <a:lnSpc>
                <a:spcPct val="131000"/>
              </a:lnSpc>
            </a:pPr>
            <a:r>
              <a:rPr sz="3200" dirty="0">
                <a:solidFill>
                  <a:srgbClr val="333333"/>
                </a:solidFill>
                <a:latin typeface="宋体"/>
                <a:cs typeface="宋体"/>
              </a:rPr>
              <a:t>每一个</a:t>
            </a:r>
            <a:r>
              <a:rPr sz="3200" spc="-805" dirty="0">
                <a:solidFill>
                  <a:srgbClr val="333333"/>
                </a:solidFill>
                <a:latin typeface="宋体"/>
                <a:cs typeface="宋体"/>
              </a:rPr>
              <a:t> </a:t>
            </a:r>
            <a:r>
              <a:rPr sz="3200" spc="151" dirty="0">
                <a:solidFill>
                  <a:srgbClr val="333333"/>
                </a:solidFill>
                <a:latin typeface="宋体"/>
                <a:cs typeface="宋体"/>
              </a:rPr>
              <a:t>Module</a:t>
            </a:r>
            <a:r>
              <a:rPr sz="3200" spc="-780" dirty="0">
                <a:solidFill>
                  <a:srgbClr val="333333"/>
                </a:solidFill>
                <a:latin typeface="宋体"/>
                <a:cs typeface="宋体"/>
              </a:rPr>
              <a:t> </a:t>
            </a:r>
            <a:r>
              <a:rPr sz="3200" dirty="0">
                <a:solidFill>
                  <a:srgbClr val="333333"/>
                </a:solidFill>
                <a:latin typeface="宋体"/>
                <a:cs typeface="宋体"/>
              </a:rPr>
              <a:t>都需要有一个</a:t>
            </a:r>
            <a:r>
              <a:rPr sz="3200" spc="-805" dirty="0">
                <a:solidFill>
                  <a:srgbClr val="333333"/>
                </a:solidFill>
                <a:latin typeface="宋体"/>
                <a:cs typeface="宋体"/>
              </a:rPr>
              <a:t> </a:t>
            </a:r>
            <a:r>
              <a:rPr sz="3200" spc="-101" dirty="0">
                <a:solidFill>
                  <a:srgbClr val="333333"/>
                </a:solidFill>
                <a:latin typeface="宋体"/>
                <a:cs typeface="宋体"/>
              </a:rPr>
              <a:t>gradle</a:t>
            </a:r>
            <a:r>
              <a:rPr sz="3200" spc="-780" dirty="0">
                <a:solidFill>
                  <a:srgbClr val="333333"/>
                </a:solidFill>
                <a:latin typeface="宋体"/>
                <a:cs typeface="宋体"/>
              </a:rPr>
              <a:t> </a:t>
            </a:r>
            <a:r>
              <a:rPr sz="3200" dirty="0" err="1">
                <a:solidFill>
                  <a:srgbClr val="333333"/>
                </a:solidFill>
                <a:latin typeface="宋体"/>
                <a:cs typeface="宋体"/>
              </a:rPr>
              <a:t>配置文件，语法都是一样，唯一不同的是开头声明的是</a:t>
            </a:r>
            <a:r>
              <a:rPr sz="3200" spc="-654" dirty="0">
                <a:solidFill>
                  <a:srgbClr val="333333"/>
                </a:solidFill>
                <a:latin typeface="宋体"/>
                <a:cs typeface="宋体"/>
              </a:rPr>
              <a:t> </a:t>
            </a:r>
            <a:r>
              <a:rPr lang="en-US" sz="3200" spc="-654" dirty="0">
                <a:solidFill>
                  <a:srgbClr val="333333"/>
                </a:solidFill>
                <a:latin typeface="宋体"/>
                <a:cs typeface="宋体"/>
              </a:rPr>
              <a:t> </a:t>
            </a:r>
          </a:p>
          <a:p>
            <a:pPr marL="31951" marR="12780">
              <a:lnSpc>
                <a:spcPct val="131000"/>
              </a:lnSpc>
            </a:pPr>
            <a:r>
              <a:rPr sz="3200" b="1" spc="-113" dirty="0">
                <a:solidFill>
                  <a:srgbClr val="333333"/>
                </a:solidFill>
                <a:latin typeface="微软雅黑"/>
                <a:cs typeface="微软雅黑"/>
              </a:rPr>
              <a:t>apply  </a:t>
            </a:r>
            <a:r>
              <a:rPr sz="3200" b="1" spc="-101" dirty="0">
                <a:solidFill>
                  <a:srgbClr val="333333"/>
                </a:solidFill>
                <a:latin typeface="微软雅黑"/>
                <a:cs typeface="微软雅黑"/>
              </a:rPr>
              <a:t>plugin:</a:t>
            </a:r>
            <a:r>
              <a:rPr sz="3200" b="1" spc="138" dirty="0">
                <a:solidFill>
                  <a:srgbClr val="333333"/>
                </a:solidFill>
                <a:latin typeface="微软雅黑"/>
                <a:cs typeface="微软雅黑"/>
              </a:rPr>
              <a:t> </a:t>
            </a:r>
            <a:r>
              <a:rPr sz="3200" b="1" spc="-63" dirty="0">
                <a:solidFill>
                  <a:srgbClr val="333333"/>
                </a:solidFill>
                <a:latin typeface="微软雅黑"/>
                <a:cs typeface="微软雅黑"/>
              </a:rPr>
              <a:t>'com.android.library'</a:t>
            </a:r>
            <a:endParaRPr sz="3200" dirty="0">
              <a:latin typeface="微软雅黑"/>
              <a:cs typeface="微软雅黑"/>
            </a:endParaRPr>
          </a:p>
          <a:p>
            <a:pPr>
              <a:lnSpc>
                <a:spcPct val="100000"/>
              </a:lnSpc>
            </a:pPr>
            <a:endParaRPr sz="3200" dirty="0">
              <a:latin typeface="Times New Roman"/>
              <a:cs typeface="Times New Roman"/>
            </a:endParaRPr>
          </a:p>
          <a:p>
            <a:pPr marL="437724" indent="-405773">
              <a:buClr>
                <a:srgbClr val="333333"/>
              </a:buClr>
              <a:buFont typeface="΢"/>
              <a:buAutoNum type="arabicPeriod" startAt="3"/>
              <a:tabLst>
                <a:tab pos="437724" algn="l"/>
              </a:tabLst>
            </a:pPr>
            <a:r>
              <a:rPr lang="en-US" sz="3200" b="1" spc="-126" dirty="0" err="1">
                <a:solidFill>
                  <a:srgbClr val="333333"/>
                </a:solidFill>
                <a:latin typeface="微软雅黑"/>
                <a:cs typeface="微软雅黑"/>
              </a:rPr>
              <a:t>xxxx</a:t>
            </a:r>
            <a:r>
              <a:rPr sz="3200" b="1" spc="-126" dirty="0">
                <a:solidFill>
                  <a:srgbClr val="333333"/>
                </a:solidFill>
                <a:latin typeface="微软雅黑"/>
                <a:cs typeface="微软雅黑"/>
              </a:rPr>
              <a:t>/</a:t>
            </a:r>
            <a:r>
              <a:rPr sz="3200" b="1" spc="-126" dirty="0" err="1">
                <a:solidFill>
                  <a:srgbClr val="333333"/>
                </a:solidFill>
                <a:latin typeface="微软雅黑"/>
                <a:cs typeface="微软雅黑"/>
              </a:rPr>
              <a:t>gradle</a:t>
            </a:r>
            <a:endParaRPr sz="3200" dirty="0">
              <a:latin typeface="微软雅黑"/>
              <a:cs typeface="微软雅黑"/>
            </a:endParaRPr>
          </a:p>
          <a:p>
            <a:pPr>
              <a:spcBef>
                <a:spcPts val="126"/>
              </a:spcBef>
            </a:pPr>
            <a:endParaRPr sz="3200" dirty="0">
              <a:latin typeface="Times New Roman"/>
              <a:cs typeface="Times New Roman"/>
            </a:endParaRPr>
          </a:p>
          <a:p>
            <a:pPr marL="31951" marR="1920235">
              <a:lnSpc>
                <a:spcPct val="131000"/>
              </a:lnSpc>
              <a:spcBef>
                <a:spcPts val="13"/>
              </a:spcBef>
            </a:pPr>
            <a:r>
              <a:rPr sz="3200" dirty="0">
                <a:solidFill>
                  <a:srgbClr val="333333"/>
                </a:solidFill>
                <a:latin typeface="宋体"/>
                <a:cs typeface="宋体"/>
              </a:rPr>
              <a:t>这个目录下有个</a:t>
            </a:r>
            <a:r>
              <a:rPr sz="3200" spc="-639" dirty="0">
                <a:solidFill>
                  <a:srgbClr val="333333"/>
                </a:solidFill>
                <a:latin typeface="宋体"/>
                <a:cs typeface="宋体"/>
              </a:rPr>
              <a:t> </a:t>
            </a:r>
            <a:r>
              <a:rPr sz="3200" b="1" spc="-88" dirty="0">
                <a:solidFill>
                  <a:srgbClr val="333333"/>
                </a:solidFill>
                <a:latin typeface="微软雅黑"/>
                <a:cs typeface="微软雅黑"/>
              </a:rPr>
              <a:t>wrapper</a:t>
            </a:r>
            <a:r>
              <a:rPr sz="3200" b="1" spc="25" dirty="0">
                <a:solidFill>
                  <a:srgbClr val="333333"/>
                </a:solidFill>
                <a:latin typeface="微软雅黑"/>
                <a:cs typeface="微软雅黑"/>
              </a:rPr>
              <a:t> </a:t>
            </a:r>
            <a:r>
              <a:rPr sz="3200" dirty="0">
                <a:solidFill>
                  <a:srgbClr val="333333"/>
                </a:solidFill>
                <a:latin typeface="宋体"/>
                <a:cs typeface="宋体"/>
              </a:rPr>
              <a:t>文件夹，里面可以看到有两个文件，我们主要看下</a:t>
            </a:r>
            <a:r>
              <a:rPr sz="3200" spc="-667" dirty="0">
                <a:solidFill>
                  <a:srgbClr val="333333"/>
                </a:solidFill>
                <a:latin typeface="宋体"/>
                <a:cs typeface="宋体"/>
              </a:rPr>
              <a:t> </a:t>
            </a:r>
            <a:r>
              <a:rPr sz="3200" b="1" spc="-126" dirty="0">
                <a:solidFill>
                  <a:srgbClr val="333333"/>
                </a:solidFill>
                <a:latin typeface="微软雅黑"/>
                <a:cs typeface="微软雅黑"/>
              </a:rPr>
              <a:t>gradle-  </a:t>
            </a:r>
            <a:r>
              <a:rPr sz="3200" b="1" spc="-63" dirty="0">
                <a:solidFill>
                  <a:srgbClr val="333333"/>
                </a:solidFill>
                <a:latin typeface="微软雅黑"/>
                <a:cs typeface="微软雅黑"/>
              </a:rPr>
              <a:t>wrapper.properties</a:t>
            </a:r>
            <a:r>
              <a:rPr sz="3200" b="1" spc="63" dirty="0">
                <a:solidFill>
                  <a:srgbClr val="333333"/>
                </a:solidFill>
                <a:latin typeface="微软雅黑"/>
                <a:cs typeface="微软雅黑"/>
              </a:rPr>
              <a:t> </a:t>
            </a:r>
            <a:r>
              <a:rPr sz="3200" dirty="0">
                <a:solidFill>
                  <a:srgbClr val="333333"/>
                </a:solidFill>
                <a:latin typeface="宋体"/>
                <a:cs typeface="宋体"/>
              </a:rPr>
              <a:t>这个文件的内容：</a:t>
            </a:r>
            <a:endParaRPr sz="3200" dirty="0">
              <a:latin typeface="宋体"/>
              <a:cs typeface="宋体"/>
            </a:endParaRPr>
          </a:p>
          <a:p>
            <a:pPr>
              <a:spcBef>
                <a:spcPts val="75"/>
              </a:spcBef>
            </a:pPr>
            <a:endParaRPr sz="3200" dirty="0">
              <a:latin typeface="Times New Roman"/>
              <a:cs typeface="Times New Roman"/>
            </a:endParaRPr>
          </a:p>
          <a:p>
            <a:pPr marL="31951">
              <a:spcBef>
                <a:spcPts val="13"/>
              </a:spcBef>
            </a:pPr>
            <a:r>
              <a:rPr sz="3200" spc="-13" dirty="0">
                <a:solidFill>
                  <a:srgbClr val="878787"/>
                </a:solidFill>
                <a:latin typeface="Consolas"/>
                <a:cs typeface="Consolas"/>
              </a:rPr>
              <a:t>#Thu Dec 18 16:02:24 CST</a:t>
            </a:r>
            <a:r>
              <a:rPr sz="3200" spc="-38" dirty="0">
                <a:solidFill>
                  <a:srgbClr val="878787"/>
                </a:solidFill>
                <a:latin typeface="Consolas"/>
                <a:cs typeface="Consolas"/>
              </a:rPr>
              <a:t> </a:t>
            </a:r>
            <a:r>
              <a:rPr sz="3200" spc="-13" dirty="0">
                <a:solidFill>
                  <a:srgbClr val="878787"/>
                </a:solidFill>
                <a:latin typeface="Consolas"/>
                <a:cs typeface="Consolas"/>
              </a:rPr>
              <a:t>2014</a:t>
            </a:r>
            <a:endParaRPr sz="3200" dirty="0">
              <a:latin typeface="Consolas"/>
              <a:cs typeface="Consolas"/>
            </a:endParaRPr>
          </a:p>
        </p:txBody>
      </p:sp>
    </p:spTree>
    <p:extLst>
      <p:ext uri="{BB962C8B-B14F-4D97-AF65-F5344CB8AC3E}">
        <p14:creationId xmlns:p14="http://schemas.microsoft.com/office/powerpoint/2010/main" val="3432999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782818" y="1043018"/>
            <a:ext cx="7874737" cy="524705"/>
          </a:xfrm>
          <a:prstGeom prst="rect">
            <a:avLst/>
          </a:prstGeom>
        </p:spPr>
        <p:txBody>
          <a:bodyPr vert="horz" wrap="square" lIns="0" tIns="31950" rIns="0" bIns="0" rtlCol="0">
            <a:spAutoFit/>
          </a:bodyPr>
          <a:lstStyle/>
          <a:p>
            <a:pPr marL="31951">
              <a:spcBef>
                <a:spcPts val="252"/>
              </a:spcBef>
            </a:pPr>
            <a:r>
              <a:rPr sz="3200" spc="-13" dirty="0">
                <a:solidFill>
                  <a:srgbClr val="870000"/>
                </a:solidFill>
                <a:latin typeface="Consolas"/>
                <a:cs typeface="Consolas"/>
              </a:rPr>
              <a:t>distributionBase</a:t>
            </a:r>
            <a:r>
              <a:rPr sz="3200" spc="-13" dirty="0">
                <a:latin typeface="Consolas"/>
                <a:cs typeface="Consolas"/>
              </a:rPr>
              <a:t>=GRADLE_USER_HOME</a:t>
            </a:r>
            <a:endParaRPr sz="3200" dirty="0">
              <a:latin typeface="Consolas"/>
              <a:cs typeface="Consolas"/>
            </a:endParaRPr>
          </a:p>
        </p:txBody>
      </p:sp>
      <p:sp>
        <p:nvSpPr>
          <p:cNvPr id="4" name="object 4"/>
          <p:cNvSpPr txBox="1"/>
          <p:nvPr/>
        </p:nvSpPr>
        <p:spPr>
          <a:xfrm>
            <a:off x="1796497" y="1847496"/>
            <a:ext cx="6946659" cy="524705"/>
          </a:xfrm>
          <a:prstGeom prst="rect">
            <a:avLst/>
          </a:prstGeom>
        </p:spPr>
        <p:txBody>
          <a:bodyPr vert="horz" wrap="square" lIns="0" tIns="31950" rIns="0" bIns="0" rtlCol="0">
            <a:spAutoFit/>
          </a:bodyPr>
          <a:lstStyle/>
          <a:p>
            <a:pPr marL="31951">
              <a:spcBef>
                <a:spcPts val="252"/>
              </a:spcBef>
            </a:pPr>
            <a:r>
              <a:rPr sz="3200" spc="-13" dirty="0">
                <a:solidFill>
                  <a:srgbClr val="870000"/>
                </a:solidFill>
                <a:latin typeface="Consolas"/>
                <a:cs typeface="Consolas"/>
              </a:rPr>
              <a:t>distributionPath</a:t>
            </a:r>
            <a:r>
              <a:rPr sz="3200" spc="-13" dirty="0">
                <a:latin typeface="Consolas"/>
                <a:cs typeface="Consolas"/>
              </a:rPr>
              <a:t>=wrapper/dists</a:t>
            </a:r>
            <a:endParaRPr sz="3200" dirty="0">
              <a:latin typeface="Consolas"/>
              <a:cs typeface="Consolas"/>
            </a:endParaRPr>
          </a:p>
        </p:txBody>
      </p:sp>
      <p:sp>
        <p:nvSpPr>
          <p:cNvPr id="5" name="object 5"/>
          <p:cNvSpPr txBox="1"/>
          <p:nvPr/>
        </p:nvSpPr>
        <p:spPr>
          <a:xfrm>
            <a:off x="1810181" y="2793550"/>
            <a:ext cx="7237775" cy="524705"/>
          </a:xfrm>
          <a:prstGeom prst="rect">
            <a:avLst/>
          </a:prstGeom>
        </p:spPr>
        <p:txBody>
          <a:bodyPr vert="horz" wrap="square" lIns="0" tIns="31950" rIns="0" bIns="0" rtlCol="0">
            <a:spAutoFit/>
          </a:bodyPr>
          <a:lstStyle/>
          <a:p>
            <a:pPr marL="31951">
              <a:spcBef>
                <a:spcPts val="252"/>
              </a:spcBef>
            </a:pPr>
            <a:r>
              <a:rPr sz="3200" spc="-13" dirty="0">
                <a:solidFill>
                  <a:srgbClr val="870000"/>
                </a:solidFill>
                <a:latin typeface="Consolas"/>
                <a:cs typeface="Consolas"/>
              </a:rPr>
              <a:t>zipStoreBase</a:t>
            </a:r>
            <a:r>
              <a:rPr sz="3200" spc="-13" dirty="0">
                <a:latin typeface="Consolas"/>
                <a:cs typeface="Consolas"/>
              </a:rPr>
              <a:t>=GRADLE_USER_HOME</a:t>
            </a:r>
            <a:endParaRPr sz="3200" dirty="0">
              <a:latin typeface="Consolas"/>
              <a:cs typeface="Consolas"/>
            </a:endParaRPr>
          </a:p>
        </p:txBody>
      </p:sp>
      <p:sp>
        <p:nvSpPr>
          <p:cNvPr id="6" name="object 6"/>
          <p:cNvSpPr txBox="1"/>
          <p:nvPr/>
        </p:nvSpPr>
        <p:spPr>
          <a:xfrm>
            <a:off x="1753824" y="3616974"/>
            <a:ext cx="5922191" cy="524705"/>
          </a:xfrm>
          <a:prstGeom prst="rect">
            <a:avLst/>
          </a:prstGeom>
        </p:spPr>
        <p:txBody>
          <a:bodyPr vert="horz" wrap="square" lIns="0" tIns="31950" rIns="0" bIns="0" rtlCol="0">
            <a:spAutoFit/>
          </a:bodyPr>
          <a:lstStyle/>
          <a:p>
            <a:pPr marL="31951">
              <a:spcBef>
                <a:spcPts val="252"/>
              </a:spcBef>
            </a:pPr>
            <a:r>
              <a:rPr sz="3200" spc="-13" dirty="0">
                <a:solidFill>
                  <a:srgbClr val="870000"/>
                </a:solidFill>
                <a:latin typeface="Consolas"/>
                <a:cs typeface="Consolas"/>
              </a:rPr>
              <a:t>zipStorePath</a:t>
            </a:r>
            <a:r>
              <a:rPr sz="3200" spc="-13" dirty="0">
                <a:latin typeface="Consolas"/>
                <a:cs typeface="Consolas"/>
              </a:rPr>
              <a:t>=wrapper/dists</a:t>
            </a:r>
            <a:endParaRPr sz="3200" dirty="0">
              <a:latin typeface="Consolas"/>
              <a:cs typeface="Consolas"/>
            </a:endParaRPr>
          </a:p>
        </p:txBody>
      </p:sp>
      <p:sp>
        <p:nvSpPr>
          <p:cNvPr id="7" name="object 7"/>
          <p:cNvSpPr txBox="1"/>
          <p:nvPr/>
        </p:nvSpPr>
        <p:spPr>
          <a:xfrm>
            <a:off x="1753825" y="4519479"/>
            <a:ext cx="13927051" cy="1017147"/>
          </a:xfrm>
          <a:prstGeom prst="rect">
            <a:avLst/>
          </a:prstGeom>
        </p:spPr>
        <p:txBody>
          <a:bodyPr vert="horz" wrap="square" lIns="0" tIns="31950" rIns="0" bIns="0" rtlCol="0">
            <a:spAutoFit/>
          </a:bodyPr>
          <a:lstStyle/>
          <a:p>
            <a:pPr marL="31951">
              <a:spcBef>
                <a:spcPts val="252"/>
              </a:spcBef>
            </a:pPr>
            <a:r>
              <a:rPr sz="3200" spc="-13" dirty="0">
                <a:solidFill>
                  <a:srgbClr val="870000"/>
                </a:solidFill>
                <a:latin typeface="Consolas"/>
                <a:cs typeface="Consolas"/>
              </a:rPr>
              <a:t>distributionUrl</a:t>
            </a:r>
            <a:r>
              <a:rPr sz="3200" spc="-13" dirty="0">
                <a:latin typeface="Consolas"/>
                <a:cs typeface="Consolas"/>
              </a:rPr>
              <a:t>=https\://services.gradle.org/distributions/gradle-2.2.1-all.zip</a:t>
            </a:r>
            <a:endParaRPr sz="3200" dirty="0">
              <a:latin typeface="Consolas"/>
              <a:cs typeface="Consolas"/>
            </a:endParaRPr>
          </a:p>
        </p:txBody>
      </p:sp>
      <p:sp>
        <p:nvSpPr>
          <p:cNvPr id="8" name="object 8"/>
          <p:cNvSpPr txBox="1"/>
          <p:nvPr/>
        </p:nvSpPr>
        <p:spPr>
          <a:xfrm>
            <a:off x="1518572" y="5954026"/>
            <a:ext cx="15304100" cy="1635409"/>
          </a:xfrm>
          <a:prstGeom prst="rect">
            <a:avLst/>
          </a:prstGeom>
        </p:spPr>
        <p:txBody>
          <a:bodyPr vert="horz" wrap="square" lIns="0" tIns="156553" rIns="0" bIns="0" rtlCol="0">
            <a:spAutoFit/>
          </a:bodyPr>
          <a:lstStyle/>
          <a:p>
            <a:pPr marL="31951">
              <a:spcBef>
                <a:spcPts val="1230"/>
              </a:spcBef>
            </a:pPr>
            <a:r>
              <a:rPr sz="3200" dirty="0">
                <a:solidFill>
                  <a:srgbClr val="333333"/>
                </a:solidFill>
                <a:latin typeface="宋体"/>
                <a:cs typeface="宋体"/>
              </a:rPr>
              <a:t>可以看到里面声明了</a:t>
            </a:r>
            <a:r>
              <a:rPr sz="3200" spc="-843" dirty="0">
                <a:solidFill>
                  <a:srgbClr val="333333"/>
                </a:solidFill>
                <a:latin typeface="宋体"/>
                <a:cs typeface="宋体"/>
              </a:rPr>
              <a:t> </a:t>
            </a:r>
            <a:r>
              <a:rPr sz="3200" spc="-101" dirty="0">
                <a:solidFill>
                  <a:srgbClr val="333333"/>
                </a:solidFill>
                <a:latin typeface="宋体"/>
                <a:cs typeface="宋体"/>
              </a:rPr>
              <a:t>gradle</a:t>
            </a:r>
            <a:r>
              <a:rPr sz="3200" spc="-818" dirty="0">
                <a:solidFill>
                  <a:srgbClr val="333333"/>
                </a:solidFill>
                <a:latin typeface="宋体"/>
                <a:cs typeface="宋体"/>
              </a:rPr>
              <a:t> </a:t>
            </a:r>
            <a:r>
              <a:rPr sz="3200" dirty="0">
                <a:solidFill>
                  <a:srgbClr val="333333"/>
                </a:solidFill>
                <a:latin typeface="宋体"/>
                <a:cs typeface="宋体"/>
              </a:rPr>
              <a:t>的目录与下载路径以及当前项目使用的</a:t>
            </a:r>
            <a:r>
              <a:rPr sz="3200" spc="-843" dirty="0">
                <a:solidFill>
                  <a:srgbClr val="333333"/>
                </a:solidFill>
                <a:latin typeface="宋体"/>
                <a:cs typeface="宋体"/>
              </a:rPr>
              <a:t> </a:t>
            </a:r>
            <a:r>
              <a:rPr sz="3200" spc="-88" dirty="0">
                <a:solidFill>
                  <a:srgbClr val="333333"/>
                </a:solidFill>
                <a:latin typeface="宋体"/>
                <a:cs typeface="宋体"/>
              </a:rPr>
              <a:t>gradle</a:t>
            </a:r>
            <a:r>
              <a:rPr sz="3200" spc="-855" dirty="0">
                <a:solidFill>
                  <a:srgbClr val="333333"/>
                </a:solidFill>
                <a:latin typeface="宋体"/>
                <a:cs typeface="宋体"/>
              </a:rPr>
              <a:t> </a:t>
            </a:r>
            <a:r>
              <a:rPr sz="3200" dirty="0" err="1">
                <a:solidFill>
                  <a:srgbClr val="333333"/>
                </a:solidFill>
                <a:latin typeface="宋体"/>
                <a:cs typeface="宋体"/>
              </a:rPr>
              <a:t>版本，这些默认的路径我们一般不会更改的，这个文件里指明的</a:t>
            </a:r>
            <a:r>
              <a:rPr sz="3200" spc="-805" dirty="0">
                <a:solidFill>
                  <a:srgbClr val="333333"/>
                </a:solidFill>
                <a:latin typeface="宋体"/>
                <a:cs typeface="宋体"/>
              </a:rPr>
              <a:t> </a:t>
            </a:r>
            <a:r>
              <a:rPr sz="3200" spc="-101" dirty="0">
                <a:solidFill>
                  <a:srgbClr val="FF0000"/>
                </a:solidFill>
                <a:latin typeface="宋体"/>
                <a:cs typeface="宋体"/>
              </a:rPr>
              <a:t>gradle</a:t>
            </a:r>
            <a:r>
              <a:rPr sz="3200" spc="-780" dirty="0">
                <a:solidFill>
                  <a:srgbClr val="FF0000"/>
                </a:solidFill>
                <a:latin typeface="宋体"/>
                <a:cs typeface="宋体"/>
              </a:rPr>
              <a:t> </a:t>
            </a:r>
            <a:r>
              <a:rPr sz="3200" dirty="0">
                <a:solidFill>
                  <a:srgbClr val="FF0000"/>
                </a:solidFill>
                <a:latin typeface="宋体"/>
                <a:cs typeface="宋体"/>
              </a:rPr>
              <a:t>版本不对也是很多导包不成功的原因之一。</a:t>
            </a:r>
          </a:p>
        </p:txBody>
      </p:sp>
      <p:sp>
        <p:nvSpPr>
          <p:cNvPr id="11" name="object 11"/>
          <p:cNvSpPr txBox="1"/>
          <p:nvPr/>
        </p:nvSpPr>
        <p:spPr>
          <a:xfrm>
            <a:off x="1571945" y="15317049"/>
            <a:ext cx="15876007" cy="1001556"/>
          </a:xfrm>
          <a:prstGeom prst="rect">
            <a:avLst/>
          </a:prstGeom>
        </p:spPr>
        <p:txBody>
          <a:bodyPr vert="horz" wrap="square" lIns="0" tIns="30353" rIns="0" bIns="0" rtlCol="0">
            <a:spAutoFit/>
          </a:bodyPr>
          <a:lstStyle/>
          <a:p>
            <a:pPr marL="576709" marR="12257871" indent="-335482">
              <a:lnSpc>
                <a:spcPct val="113599"/>
              </a:lnSpc>
              <a:spcBef>
                <a:spcPts val="239"/>
              </a:spcBef>
            </a:pPr>
            <a:r>
              <a:rPr sz="2767" spc="13" dirty="0">
                <a:solidFill>
                  <a:srgbClr val="92A0A0"/>
                </a:solidFill>
                <a:latin typeface="Courier New"/>
                <a:cs typeface="Courier New"/>
              </a:rPr>
              <a:t>buildscript </a:t>
            </a:r>
            <a:r>
              <a:rPr sz="2767" spc="25" dirty="0">
                <a:solidFill>
                  <a:srgbClr val="92A0A0"/>
                </a:solidFill>
                <a:latin typeface="Courier New"/>
                <a:cs typeface="Courier New"/>
              </a:rPr>
              <a:t>{  </a:t>
            </a:r>
            <a:r>
              <a:rPr sz="2767" spc="13" dirty="0">
                <a:solidFill>
                  <a:srgbClr val="92A0A0"/>
                </a:solidFill>
                <a:latin typeface="Courier New"/>
                <a:cs typeface="Courier New"/>
              </a:rPr>
              <a:t>repositories</a:t>
            </a:r>
            <a:r>
              <a:rPr sz="2767" spc="-101" dirty="0">
                <a:solidFill>
                  <a:srgbClr val="92A0A0"/>
                </a:solidFill>
                <a:latin typeface="Courier New"/>
                <a:cs typeface="Courier New"/>
              </a:rPr>
              <a:t> </a:t>
            </a:r>
            <a:r>
              <a:rPr sz="2767" spc="25" dirty="0">
                <a:solidFill>
                  <a:srgbClr val="92A0A0"/>
                </a:solidFill>
                <a:latin typeface="Courier New"/>
                <a:cs typeface="Courier New"/>
              </a:rPr>
              <a:t>{</a:t>
            </a:r>
            <a:endParaRPr sz="2767">
              <a:latin typeface="Courier New"/>
              <a:cs typeface="Courier New"/>
            </a:endParaRPr>
          </a:p>
        </p:txBody>
      </p:sp>
      <p:sp>
        <p:nvSpPr>
          <p:cNvPr id="12" name="object 12"/>
          <p:cNvSpPr/>
          <p:nvPr/>
        </p:nvSpPr>
        <p:spPr>
          <a:xfrm>
            <a:off x="1563957" y="14640986"/>
            <a:ext cx="0" cy="1964931"/>
          </a:xfrm>
          <a:custGeom>
            <a:avLst/>
            <a:gdLst/>
            <a:ahLst/>
            <a:cxnLst/>
            <a:rect l="l" t="t" r="r" b="b"/>
            <a:pathLst>
              <a:path h="781050">
                <a:moveTo>
                  <a:pt x="0" y="0"/>
                </a:moveTo>
                <a:lnTo>
                  <a:pt x="0" y="781050"/>
                </a:lnTo>
              </a:path>
            </a:pathLst>
          </a:custGeom>
          <a:ln w="6350">
            <a:solidFill>
              <a:srgbClr val="DCDCDC"/>
            </a:solidFill>
          </a:ln>
        </p:spPr>
        <p:txBody>
          <a:bodyPr wrap="square" lIns="0" tIns="0" rIns="0" bIns="0" rtlCol="0"/>
          <a:lstStyle/>
          <a:p>
            <a:endParaRPr sz="4526"/>
          </a:p>
        </p:txBody>
      </p:sp>
      <p:sp>
        <p:nvSpPr>
          <p:cNvPr id="13" name="object 13"/>
          <p:cNvSpPr/>
          <p:nvPr/>
        </p:nvSpPr>
        <p:spPr>
          <a:xfrm>
            <a:off x="17460732" y="14640986"/>
            <a:ext cx="0" cy="1964931"/>
          </a:xfrm>
          <a:custGeom>
            <a:avLst/>
            <a:gdLst/>
            <a:ahLst/>
            <a:cxnLst/>
            <a:rect l="l" t="t" r="r" b="b"/>
            <a:pathLst>
              <a:path h="781050">
                <a:moveTo>
                  <a:pt x="0" y="0"/>
                </a:moveTo>
                <a:lnTo>
                  <a:pt x="0" y="781050"/>
                </a:lnTo>
              </a:path>
            </a:pathLst>
          </a:custGeom>
          <a:ln w="10159">
            <a:solidFill>
              <a:srgbClr val="DCDCDC"/>
            </a:solidFill>
          </a:ln>
        </p:spPr>
        <p:txBody>
          <a:bodyPr wrap="square" lIns="0" tIns="0" rIns="0" bIns="0" rtlCol="0"/>
          <a:lstStyle/>
          <a:p>
            <a:endParaRPr sz="4526"/>
          </a:p>
        </p:txBody>
      </p:sp>
      <p:sp>
        <p:nvSpPr>
          <p:cNvPr id="14" name="object 14"/>
          <p:cNvSpPr/>
          <p:nvPr/>
        </p:nvSpPr>
        <p:spPr>
          <a:xfrm>
            <a:off x="1555970" y="14653763"/>
            <a:ext cx="15917542" cy="0"/>
          </a:xfrm>
          <a:custGeom>
            <a:avLst/>
            <a:gdLst/>
            <a:ahLst/>
            <a:cxnLst/>
            <a:rect l="l" t="t" r="r" b="b"/>
            <a:pathLst>
              <a:path w="6327140">
                <a:moveTo>
                  <a:pt x="0" y="0"/>
                </a:moveTo>
                <a:lnTo>
                  <a:pt x="6327140" y="0"/>
                </a:lnTo>
              </a:path>
            </a:pathLst>
          </a:custGeom>
          <a:ln w="10159">
            <a:solidFill>
              <a:srgbClr val="DCDCDC"/>
            </a:solidFill>
          </a:ln>
        </p:spPr>
        <p:txBody>
          <a:bodyPr wrap="square" lIns="0" tIns="0" rIns="0" bIns="0" rtlCol="0"/>
          <a:lstStyle/>
          <a:p>
            <a:endParaRPr sz="4526"/>
          </a:p>
        </p:txBody>
      </p:sp>
      <p:sp>
        <p:nvSpPr>
          <p:cNvPr id="15" name="object 15"/>
          <p:cNvSpPr/>
          <p:nvPr/>
        </p:nvSpPr>
        <p:spPr>
          <a:xfrm>
            <a:off x="1555970" y="16593137"/>
            <a:ext cx="15917542" cy="0"/>
          </a:xfrm>
          <a:custGeom>
            <a:avLst/>
            <a:gdLst/>
            <a:ahLst/>
            <a:cxnLst/>
            <a:rect l="l" t="t" r="r" b="b"/>
            <a:pathLst>
              <a:path w="6327140">
                <a:moveTo>
                  <a:pt x="0" y="0"/>
                </a:moveTo>
                <a:lnTo>
                  <a:pt x="6327140" y="0"/>
                </a:lnTo>
              </a:path>
            </a:pathLst>
          </a:custGeom>
          <a:ln w="10160">
            <a:solidFill>
              <a:srgbClr val="DCDCDC"/>
            </a:solidFill>
          </a:ln>
        </p:spPr>
        <p:txBody>
          <a:bodyPr wrap="square" lIns="0" tIns="0" rIns="0" bIns="0" rtlCol="0"/>
          <a:lstStyle/>
          <a:p>
            <a:endParaRPr sz="4526"/>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9"/>
          <p:cNvSpPr txBox="1"/>
          <p:nvPr/>
        </p:nvSpPr>
        <p:spPr>
          <a:xfrm>
            <a:off x="970756" y="850900"/>
            <a:ext cx="5893197" cy="729056"/>
          </a:xfrm>
          <a:prstGeom prst="rect">
            <a:avLst/>
          </a:prstGeom>
        </p:spPr>
        <p:txBody>
          <a:bodyPr vert="horz" wrap="square" lIns="0" tIns="31950" rIns="0" bIns="0" rtlCol="0">
            <a:spAutoFit/>
          </a:bodyPr>
          <a:lstStyle/>
          <a:p>
            <a:pPr marL="31951">
              <a:spcBef>
                <a:spcPts val="252"/>
              </a:spcBef>
            </a:pPr>
            <a:r>
              <a:rPr sz="4528" b="1" spc="-113" dirty="0">
                <a:solidFill>
                  <a:srgbClr val="333333"/>
                </a:solidFill>
                <a:latin typeface="微软雅黑"/>
                <a:cs typeface="微软雅黑"/>
              </a:rPr>
              <a:t>4.</a:t>
            </a:r>
            <a:r>
              <a:rPr sz="4528" b="1" spc="138" dirty="0">
                <a:solidFill>
                  <a:srgbClr val="333333"/>
                </a:solidFill>
                <a:latin typeface="微软雅黑"/>
                <a:cs typeface="微软雅黑"/>
              </a:rPr>
              <a:t> </a:t>
            </a:r>
            <a:r>
              <a:rPr lang="en-US" sz="4528" b="1" spc="-151" dirty="0" err="1">
                <a:solidFill>
                  <a:srgbClr val="333333"/>
                </a:solidFill>
                <a:latin typeface="微软雅黑"/>
                <a:cs typeface="微软雅黑"/>
              </a:rPr>
              <a:t>xxxx</a:t>
            </a:r>
            <a:r>
              <a:rPr sz="4528" b="1" spc="-151" dirty="0">
                <a:solidFill>
                  <a:srgbClr val="333333"/>
                </a:solidFill>
                <a:latin typeface="微软雅黑"/>
                <a:cs typeface="微软雅黑"/>
              </a:rPr>
              <a:t>/</a:t>
            </a:r>
            <a:r>
              <a:rPr sz="4528" b="1" spc="-151" dirty="0" err="1">
                <a:solidFill>
                  <a:srgbClr val="333333"/>
                </a:solidFill>
                <a:latin typeface="微软雅黑"/>
                <a:cs typeface="微软雅黑"/>
              </a:rPr>
              <a:t>build.gradle</a:t>
            </a:r>
            <a:endParaRPr sz="4528" dirty="0">
              <a:latin typeface="微软雅黑"/>
              <a:cs typeface="微软雅黑"/>
            </a:endParaRPr>
          </a:p>
        </p:txBody>
      </p:sp>
      <p:sp>
        <p:nvSpPr>
          <p:cNvPr id="3" name="object 10"/>
          <p:cNvSpPr txBox="1"/>
          <p:nvPr/>
        </p:nvSpPr>
        <p:spPr>
          <a:xfrm>
            <a:off x="970756" y="1917700"/>
            <a:ext cx="15155532" cy="2589372"/>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这个文件是整个项目的</a:t>
            </a:r>
            <a:r>
              <a:rPr sz="3200" spc="-805" dirty="0">
                <a:solidFill>
                  <a:srgbClr val="333333"/>
                </a:solidFill>
                <a:latin typeface="宋体"/>
                <a:cs typeface="宋体"/>
              </a:rPr>
              <a:t> </a:t>
            </a:r>
            <a:r>
              <a:rPr sz="3200" spc="-101" dirty="0">
                <a:solidFill>
                  <a:srgbClr val="333333"/>
                </a:solidFill>
                <a:latin typeface="宋体"/>
                <a:cs typeface="宋体"/>
              </a:rPr>
              <a:t>gradle</a:t>
            </a:r>
            <a:r>
              <a:rPr sz="3200" spc="-780" dirty="0">
                <a:solidFill>
                  <a:srgbClr val="333333"/>
                </a:solidFill>
                <a:latin typeface="宋体"/>
                <a:cs typeface="宋体"/>
              </a:rPr>
              <a:t> </a:t>
            </a:r>
            <a:r>
              <a:rPr sz="3200" dirty="0">
                <a:solidFill>
                  <a:srgbClr val="333333"/>
                </a:solidFill>
                <a:latin typeface="宋体"/>
                <a:cs typeface="宋体"/>
              </a:rPr>
              <a:t>基础配置文件</a:t>
            </a:r>
            <a:r>
              <a:rPr sz="3200" spc="-679" dirty="0">
                <a:solidFill>
                  <a:srgbClr val="333333"/>
                </a:solidFill>
                <a:latin typeface="宋体"/>
                <a:cs typeface="宋体"/>
              </a:rPr>
              <a:t>,</a:t>
            </a:r>
            <a:r>
              <a:rPr sz="3200" dirty="0">
                <a:solidFill>
                  <a:srgbClr val="333333"/>
                </a:solidFill>
                <a:latin typeface="宋体"/>
                <a:cs typeface="宋体"/>
              </a:rPr>
              <a:t>我们来看看这里面的内容</a:t>
            </a:r>
            <a:endParaRPr sz="3200" dirty="0">
              <a:latin typeface="宋体"/>
              <a:cs typeface="宋体"/>
            </a:endParaRPr>
          </a:p>
          <a:p>
            <a:pPr>
              <a:lnSpc>
                <a:spcPct val="100000"/>
              </a:lnSpc>
            </a:pPr>
            <a:endParaRPr sz="3200" dirty="0">
              <a:latin typeface="Times New Roman"/>
              <a:cs typeface="Times New Roman"/>
            </a:endParaRPr>
          </a:p>
          <a:p>
            <a:pPr marL="31951" marR="12780">
              <a:lnSpc>
                <a:spcPct val="125000"/>
              </a:lnSpc>
              <a:spcBef>
                <a:spcPts val="2906"/>
              </a:spcBef>
            </a:pPr>
            <a:r>
              <a:rPr sz="3200" spc="13" dirty="0">
                <a:solidFill>
                  <a:srgbClr val="DB312E"/>
                </a:solidFill>
                <a:latin typeface="Courier New"/>
                <a:cs typeface="Courier New"/>
              </a:rPr>
              <a:t>// </a:t>
            </a:r>
            <a:r>
              <a:rPr sz="3200" spc="13" dirty="0">
                <a:solidFill>
                  <a:srgbClr val="CA4A15"/>
                </a:solidFill>
                <a:latin typeface="Courier New"/>
                <a:cs typeface="Courier New"/>
              </a:rPr>
              <a:t>Top</a:t>
            </a:r>
            <a:r>
              <a:rPr sz="3200" spc="13" dirty="0">
                <a:solidFill>
                  <a:srgbClr val="849900"/>
                </a:solidFill>
                <a:latin typeface="Courier New"/>
                <a:cs typeface="Courier New"/>
              </a:rPr>
              <a:t>-</a:t>
            </a:r>
            <a:r>
              <a:rPr sz="3200" spc="13" dirty="0">
                <a:solidFill>
                  <a:srgbClr val="92A0A0"/>
                </a:solidFill>
                <a:latin typeface="Courier New"/>
                <a:cs typeface="Courier New"/>
              </a:rPr>
              <a:t>level build </a:t>
            </a:r>
            <a:r>
              <a:rPr sz="3200" spc="25" dirty="0">
                <a:solidFill>
                  <a:srgbClr val="92A0A0"/>
                </a:solidFill>
                <a:latin typeface="Courier New"/>
                <a:cs typeface="Courier New"/>
              </a:rPr>
              <a:t>file </a:t>
            </a:r>
            <a:r>
              <a:rPr sz="3200" spc="13" dirty="0">
                <a:solidFill>
                  <a:srgbClr val="92A0A0"/>
                </a:solidFill>
                <a:latin typeface="Courier New"/>
                <a:cs typeface="Courier New"/>
              </a:rPr>
              <a:t>where you can add configuration options common  to all</a:t>
            </a:r>
            <a:r>
              <a:rPr sz="3200" spc="25" dirty="0">
                <a:solidFill>
                  <a:srgbClr val="92A0A0"/>
                </a:solidFill>
                <a:latin typeface="Courier New"/>
                <a:cs typeface="Courier New"/>
              </a:rPr>
              <a:t> </a:t>
            </a:r>
            <a:r>
              <a:rPr sz="3200" spc="13" dirty="0">
                <a:solidFill>
                  <a:srgbClr val="B48800"/>
                </a:solidFill>
                <a:latin typeface="Courier New"/>
                <a:cs typeface="Courier New"/>
              </a:rPr>
              <a:t>sub</a:t>
            </a:r>
            <a:r>
              <a:rPr sz="3200" spc="13" dirty="0">
                <a:solidFill>
                  <a:srgbClr val="849900"/>
                </a:solidFill>
                <a:latin typeface="Courier New"/>
                <a:cs typeface="Courier New"/>
              </a:rPr>
              <a:t>-</a:t>
            </a:r>
            <a:r>
              <a:rPr sz="3200" spc="13" dirty="0">
                <a:solidFill>
                  <a:srgbClr val="92A0A0"/>
                </a:solidFill>
                <a:latin typeface="Courier New"/>
                <a:cs typeface="Courier New"/>
              </a:rPr>
              <a:t>projects</a:t>
            </a:r>
            <a:r>
              <a:rPr sz="3200" spc="13" dirty="0">
                <a:solidFill>
                  <a:srgbClr val="849900"/>
                </a:solidFill>
                <a:latin typeface="Courier New"/>
                <a:cs typeface="Courier New"/>
              </a:rPr>
              <a:t>/</a:t>
            </a:r>
            <a:r>
              <a:rPr sz="3200" spc="13" dirty="0">
                <a:solidFill>
                  <a:srgbClr val="92A0A0"/>
                </a:solidFill>
                <a:latin typeface="Courier New"/>
                <a:cs typeface="Courier New"/>
              </a:rPr>
              <a:t>modules</a:t>
            </a:r>
            <a:r>
              <a:rPr sz="3200" spc="13" dirty="0">
                <a:solidFill>
                  <a:srgbClr val="849900"/>
                </a:solidFill>
                <a:latin typeface="Courier New"/>
                <a:cs typeface="Courier New"/>
              </a:rPr>
              <a:t>.</a:t>
            </a:r>
            <a:endParaRPr sz="3200" dirty="0">
              <a:latin typeface="Courier New"/>
              <a:cs typeface="Courier New"/>
            </a:endParaRPr>
          </a:p>
        </p:txBody>
      </p:sp>
      <p:sp>
        <p:nvSpPr>
          <p:cNvPr id="4" name="object 3"/>
          <p:cNvSpPr txBox="1"/>
          <p:nvPr/>
        </p:nvSpPr>
        <p:spPr>
          <a:xfrm>
            <a:off x="997804" y="5575300"/>
            <a:ext cx="15205055" cy="1967600"/>
          </a:xfrm>
          <a:prstGeom prst="rect">
            <a:avLst/>
          </a:prstGeom>
        </p:spPr>
        <p:txBody>
          <a:bodyPr vert="horz" wrap="square" lIns="0" tIns="31950" rIns="0" bIns="0" rtlCol="0">
            <a:spAutoFit/>
          </a:bodyPr>
          <a:lstStyle/>
          <a:p>
            <a:pPr marL="31951" marR="12780">
              <a:lnSpc>
                <a:spcPct val="131000"/>
              </a:lnSpc>
              <a:spcBef>
                <a:spcPts val="252"/>
              </a:spcBef>
            </a:pPr>
            <a:r>
              <a:rPr sz="3200" dirty="0">
                <a:solidFill>
                  <a:srgbClr val="333333"/>
                </a:solidFill>
                <a:latin typeface="宋体"/>
                <a:cs typeface="宋体"/>
              </a:rPr>
              <a:t>内容主要包含了两个方面：一个是声明仓库的源，这里可以看到是指明的</a:t>
            </a:r>
            <a:r>
              <a:rPr sz="3200" spc="-805" dirty="0">
                <a:solidFill>
                  <a:srgbClr val="333333"/>
                </a:solidFill>
                <a:latin typeface="宋体"/>
                <a:cs typeface="宋体"/>
              </a:rPr>
              <a:t> </a:t>
            </a:r>
            <a:r>
              <a:rPr sz="3200" spc="-287" dirty="0">
                <a:solidFill>
                  <a:srgbClr val="333333"/>
                </a:solidFill>
                <a:latin typeface="宋体"/>
                <a:cs typeface="宋体"/>
              </a:rPr>
              <a:t>jcenter(),</a:t>
            </a:r>
            <a:r>
              <a:rPr sz="3200" spc="-639" dirty="0">
                <a:solidFill>
                  <a:srgbClr val="333333"/>
                </a:solidFill>
                <a:latin typeface="宋体"/>
                <a:cs typeface="宋体"/>
              </a:rPr>
              <a:t> </a:t>
            </a:r>
            <a:r>
              <a:rPr sz="3200" dirty="0">
                <a:solidFill>
                  <a:srgbClr val="333333"/>
                </a:solidFill>
                <a:latin typeface="宋体"/>
                <a:cs typeface="宋体"/>
              </a:rPr>
              <a:t>之前版本则是 </a:t>
            </a:r>
            <a:r>
              <a:rPr sz="3200" spc="-75" dirty="0">
                <a:solidFill>
                  <a:srgbClr val="333333"/>
                </a:solidFill>
                <a:latin typeface="宋体"/>
                <a:cs typeface="宋体"/>
              </a:rPr>
              <a:t>mavenCentral(),</a:t>
            </a:r>
            <a:r>
              <a:rPr sz="3200" spc="-679" dirty="0">
                <a:solidFill>
                  <a:srgbClr val="333333"/>
                </a:solidFill>
                <a:latin typeface="宋体"/>
                <a:cs typeface="宋体"/>
              </a:rPr>
              <a:t> </a:t>
            </a:r>
            <a:r>
              <a:rPr sz="3200" spc="-151" dirty="0">
                <a:solidFill>
                  <a:srgbClr val="333333"/>
                </a:solidFill>
                <a:latin typeface="宋体"/>
                <a:cs typeface="宋体"/>
              </a:rPr>
              <a:t>jcenter</a:t>
            </a:r>
            <a:r>
              <a:rPr sz="3200" spc="-830" dirty="0">
                <a:solidFill>
                  <a:srgbClr val="333333"/>
                </a:solidFill>
                <a:latin typeface="宋体"/>
                <a:cs typeface="宋体"/>
              </a:rPr>
              <a:t> </a:t>
            </a:r>
            <a:r>
              <a:rPr sz="3200" dirty="0">
                <a:solidFill>
                  <a:srgbClr val="333333"/>
                </a:solidFill>
                <a:latin typeface="宋体"/>
                <a:cs typeface="宋体"/>
              </a:rPr>
              <a:t>可以理解成是一个新的中央远程仓库，兼容</a:t>
            </a:r>
            <a:r>
              <a:rPr sz="3200" spc="-843" dirty="0">
                <a:solidFill>
                  <a:srgbClr val="333333"/>
                </a:solidFill>
                <a:latin typeface="宋体"/>
                <a:cs typeface="宋体"/>
              </a:rPr>
              <a:t> </a:t>
            </a:r>
            <a:r>
              <a:rPr sz="3200" spc="252" dirty="0">
                <a:solidFill>
                  <a:srgbClr val="333333"/>
                </a:solidFill>
                <a:latin typeface="宋体"/>
                <a:cs typeface="宋体"/>
              </a:rPr>
              <a:t>maven</a:t>
            </a:r>
            <a:r>
              <a:rPr sz="3200" spc="-818" dirty="0">
                <a:solidFill>
                  <a:srgbClr val="333333"/>
                </a:solidFill>
                <a:latin typeface="宋体"/>
                <a:cs typeface="宋体"/>
              </a:rPr>
              <a:t> </a:t>
            </a:r>
            <a:r>
              <a:rPr sz="3200" dirty="0" err="1">
                <a:solidFill>
                  <a:srgbClr val="333333"/>
                </a:solidFill>
                <a:latin typeface="宋体"/>
                <a:cs typeface="宋体"/>
              </a:rPr>
              <a:t>中心仓库，而且性能更优</a:t>
            </a:r>
            <a:r>
              <a:rPr sz="3200" dirty="0">
                <a:solidFill>
                  <a:srgbClr val="333333"/>
                </a:solidFill>
                <a:latin typeface="宋体"/>
                <a:cs typeface="宋体"/>
              </a:rPr>
              <a:t>。</a:t>
            </a:r>
            <a:endParaRPr sz="3200" dirty="0">
              <a:latin typeface="宋体"/>
              <a:cs typeface="宋体"/>
            </a:endParaRPr>
          </a:p>
        </p:txBody>
      </p:sp>
    </p:spTree>
    <p:extLst>
      <p:ext uri="{BB962C8B-B14F-4D97-AF65-F5344CB8AC3E}">
        <p14:creationId xmlns:p14="http://schemas.microsoft.com/office/powerpoint/2010/main" val="2091860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1945" y="-6095913"/>
            <a:ext cx="15876007" cy="5895503"/>
          </a:xfrm>
          <a:prstGeom prst="rect">
            <a:avLst/>
          </a:prstGeom>
        </p:spPr>
        <p:txBody>
          <a:bodyPr vert="horz" wrap="square" lIns="0" tIns="87863" rIns="0" bIns="0" rtlCol="0">
            <a:spAutoFit/>
          </a:bodyPr>
          <a:lstStyle/>
          <a:p>
            <a:pPr marL="912191">
              <a:spcBef>
                <a:spcPts val="692"/>
              </a:spcBef>
            </a:pPr>
            <a:r>
              <a:rPr sz="2767" spc="13" dirty="0">
                <a:solidFill>
                  <a:srgbClr val="92A0A0"/>
                </a:solidFill>
                <a:latin typeface="Courier New"/>
                <a:cs typeface="Courier New"/>
              </a:rPr>
              <a:t>jcenter()</a:t>
            </a:r>
            <a:endParaRPr sz="2767">
              <a:latin typeface="Courier New"/>
              <a:cs typeface="Courier New"/>
            </a:endParaRPr>
          </a:p>
          <a:p>
            <a:pPr marL="576709">
              <a:spcBef>
                <a:spcPts val="440"/>
              </a:spcBef>
            </a:pPr>
            <a:r>
              <a:rPr sz="2767" spc="25" dirty="0">
                <a:solidFill>
                  <a:srgbClr val="92A0A0"/>
                </a:solidFill>
                <a:latin typeface="Courier New"/>
                <a:cs typeface="Courier New"/>
              </a:rPr>
              <a:t>}</a:t>
            </a:r>
            <a:endParaRPr sz="2767">
              <a:latin typeface="Courier New"/>
              <a:cs typeface="Courier New"/>
            </a:endParaRPr>
          </a:p>
          <a:p>
            <a:pPr marL="576709">
              <a:spcBef>
                <a:spcPts val="453"/>
              </a:spcBef>
            </a:pPr>
            <a:r>
              <a:rPr sz="2767" spc="13" dirty="0">
                <a:solidFill>
                  <a:srgbClr val="92A0A0"/>
                </a:solidFill>
                <a:latin typeface="Courier New"/>
                <a:cs typeface="Courier New"/>
              </a:rPr>
              <a:t>dependencies</a:t>
            </a:r>
            <a:r>
              <a:rPr sz="2767" dirty="0">
                <a:solidFill>
                  <a:srgbClr val="92A0A0"/>
                </a:solidFill>
                <a:latin typeface="Courier New"/>
                <a:cs typeface="Courier New"/>
              </a:rPr>
              <a:t> </a:t>
            </a:r>
            <a:r>
              <a:rPr sz="2767" spc="25" dirty="0">
                <a:solidFill>
                  <a:srgbClr val="92A0A0"/>
                </a:solidFill>
                <a:latin typeface="Courier New"/>
                <a:cs typeface="Courier New"/>
              </a:rPr>
              <a:t>{</a:t>
            </a:r>
            <a:endParaRPr sz="2767">
              <a:latin typeface="Courier New"/>
              <a:cs typeface="Courier New"/>
            </a:endParaRPr>
          </a:p>
          <a:p>
            <a:pPr marL="912191">
              <a:spcBef>
                <a:spcPts val="453"/>
              </a:spcBef>
            </a:pPr>
            <a:r>
              <a:rPr sz="2767" spc="13" dirty="0">
                <a:solidFill>
                  <a:srgbClr val="92A0A0"/>
                </a:solidFill>
                <a:latin typeface="Courier New"/>
                <a:cs typeface="Courier New"/>
              </a:rPr>
              <a:t>classpath </a:t>
            </a:r>
            <a:r>
              <a:rPr sz="2767" spc="13" dirty="0">
                <a:solidFill>
                  <a:srgbClr val="29A097"/>
                </a:solidFill>
                <a:latin typeface="Courier New"/>
                <a:cs typeface="Courier New"/>
              </a:rPr>
              <a:t>'com.android.tools.build:gradle:1.0.0'</a:t>
            </a:r>
            <a:endParaRPr sz="2767">
              <a:latin typeface="Courier New"/>
              <a:cs typeface="Courier New"/>
            </a:endParaRPr>
          </a:p>
          <a:p>
            <a:pPr marL="576709">
              <a:spcBef>
                <a:spcPts val="453"/>
              </a:spcBef>
            </a:pPr>
            <a:r>
              <a:rPr sz="2767" spc="25" dirty="0">
                <a:solidFill>
                  <a:srgbClr val="92A0A0"/>
                </a:solidFill>
                <a:latin typeface="Courier New"/>
                <a:cs typeface="Courier New"/>
              </a:rPr>
              <a:t>}</a:t>
            </a:r>
            <a:endParaRPr sz="2767">
              <a:latin typeface="Courier New"/>
              <a:cs typeface="Courier New"/>
            </a:endParaRPr>
          </a:p>
          <a:p>
            <a:pPr marL="241227">
              <a:spcBef>
                <a:spcPts val="453"/>
              </a:spcBef>
            </a:pPr>
            <a:r>
              <a:rPr sz="2767" spc="25" dirty="0">
                <a:solidFill>
                  <a:srgbClr val="92A0A0"/>
                </a:solidFill>
                <a:latin typeface="Courier New"/>
                <a:cs typeface="Courier New"/>
              </a:rPr>
              <a:t>}</a:t>
            </a:r>
            <a:endParaRPr sz="2767">
              <a:latin typeface="Courier New"/>
              <a:cs typeface="Courier New"/>
            </a:endParaRPr>
          </a:p>
          <a:p>
            <a:pPr>
              <a:spcBef>
                <a:spcPts val="13"/>
              </a:spcBef>
            </a:pPr>
            <a:endParaRPr sz="3271">
              <a:latin typeface="Times New Roman"/>
              <a:cs typeface="Times New Roman"/>
            </a:endParaRPr>
          </a:p>
          <a:p>
            <a:pPr marL="576709" marR="12257871" indent="-335482">
              <a:lnSpc>
                <a:spcPct val="113599"/>
              </a:lnSpc>
              <a:spcBef>
                <a:spcPts val="13"/>
              </a:spcBef>
            </a:pPr>
            <a:r>
              <a:rPr sz="2767" spc="13" dirty="0">
                <a:solidFill>
                  <a:srgbClr val="92A0A0"/>
                </a:solidFill>
                <a:latin typeface="Courier New"/>
                <a:cs typeface="Courier New"/>
              </a:rPr>
              <a:t>allprojects </a:t>
            </a:r>
            <a:r>
              <a:rPr sz="2767" spc="25" dirty="0">
                <a:solidFill>
                  <a:srgbClr val="92A0A0"/>
                </a:solidFill>
                <a:latin typeface="Courier New"/>
                <a:cs typeface="Courier New"/>
              </a:rPr>
              <a:t>{  </a:t>
            </a:r>
            <a:r>
              <a:rPr sz="2767" spc="13" dirty="0">
                <a:solidFill>
                  <a:srgbClr val="92A0A0"/>
                </a:solidFill>
                <a:latin typeface="Courier New"/>
                <a:cs typeface="Courier New"/>
              </a:rPr>
              <a:t>repositories</a:t>
            </a:r>
            <a:r>
              <a:rPr sz="2767" spc="-101" dirty="0">
                <a:solidFill>
                  <a:srgbClr val="92A0A0"/>
                </a:solidFill>
                <a:latin typeface="Courier New"/>
                <a:cs typeface="Courier New"/>
              </a:rPr>
              <a:t> </a:t>
            </a:r>
            <a:r>
              <a:rPr sz="2767" spc="25" dirty="0">
                <a:solidFill>
                  <a:srgbClr val="92A0A0"/>
                </a:solidFill>
                <a:latin typeface="Courier New"/>
                <a:cs typeface="Courier New"/>
              </a:rPr>
              <a:t>{</a:t>
            </a:r>
            <a:endParaRPr sz="2767">
              <a:latin typeface="Courier New"/>
              <a:cs typeface="Courier New"/>
            </a:endParaRPr>
          </a:p>
          <a:p>
            <a:pPr marL="912191">
              <a:spcBef>
                <a:spcPts val="453"/>
              </a:spcBef>
            </a:pPr>
            <a:r>
              <a:rPr sz="2767" spc="13" dirty="0">
                <a:solidFill>
                  <a:srgbClr val="92A0A0"/>
                </a:solidFill>
                <a:latin typeface="Courier New"/>
                <a:cs typeface="Courier New"/>
              </a:rPr>
              <a:t>jcenter()</a:t>
            </a:r>
            <a:endParaRPr sz="2767">
              <a:latin typeface="Courier New"/>
              <a:cs typeface="Courier New"/>
            </a:endParaRPr>
          </a:p>
          <a:p>
            <a:pPr marL="576709">
              <a:spcBef>
                <a:spcPts val="453"/>
              </a:spcBef>
            </a:pPr>
            <a:r>
              <a:rPr sz="2767" spc="25" dirty="0">
                <a:solidFill>
                  <a:srgbClr val="92A0A0"/>
                </a:solidFill>
                <a:latin typeface="Courier New"/>
                <a:cs typeface="Courier New"/>
              </a:rPr>
              <a:t>}</a:t>
            </a:r>
            <a:endParaRPr sz="2767">
              <a:latin typeface="Courier New"/>
              <a:cs typeface="Courier New"/>
            </a:endParaRPr>
          </a:p>
          <a:p>
            <a:pPr marL="241227">
              <a:spcBef>
                <a:spcPts val="453"/>
              </a:spcBef>
            </a:pPr>
            <a:r>
              <a:rPr sz="2767" spc="25" dirty="0">
                <a:solidFill>
                  <a:srgbClr val="92A0A0"/>
                </a:solidFill>
                <a:latin typeface="Courier New"/>
                <a:cs typeface="Courier New"/>
              </a:rPr>
              <a:t>}</a:t>
            </a:r>
            <a:endParaRPr sz="2767">
              <a:latin typeface="Courier New"/>
              <a:cs typeface="Courier New"/>
            </a:endParaRPr>
          </a:p>
        </p:txBody>
      </p:sp>
      <p:sp>
        <p:nvSpPr>
          <p:cNvPr id="4" name="object 4"/>
          <p:cNvSpPr txBox="1"/>
          <p:nvPr/>
        </p:nvSpPr>
        <p:spPr>
          <a:xfrm>
            <a:off x="1275556" y="1512613"/>
            <a:ext cx="15425511" cy="5808202"/>
          </a:xfrm>
          <a:prstGeom prst="rect">
            <a:avLst/>
          </a:prstGeom>
        </p:spPr>
        <p:txBody>
          <a:bodyPr vert="horz" wrap="square" lIns="0" tIns="31950" rIns="0" bIns="0" rtlCol="0">
            <a:spAutoFit/>
          </a:bodyPr>
          <a:lstStyle/>
          <a:p>
            <a:pPr marL="31951">
              <a:spcBef>
                <a:spcPts val="252"/>
              </a:spcBef>
            </a:pPr>
            <a:r>
              <a:rPr sz="3200" b="1" spc="-75" dirty="0">
                <a:solidFill>
                  <a:srgbClr val="333333"/>
                </a:solidFill>
                <a:latin typeface="微软雅黑"/>
                <a:cs typeface="微软雅黑"/>
              </a:rPr>
              <a:t>5.</a:t>
            </a:r>
            <a:r>
              <a:rPr sz="3200" b="1" spc="126" dirty="0">
                <a:solidFill>
                  <a:srgbClr val="333333"/>
                </a:solidFill>
                <a:latin typeface="微软雅黑"/>
                <a:cs typeface="微软雅黑"/>
              </a:rPr>
              <a:t> </a:t>
            </a:r>
            <a:r>
              <a:rPr lang="en-US" sz="3200" b="1" spc="-113" dirty="0" err="1">
                <a:solidFill>
                  <a:srgbClr val="333333"/>
                </a:solidFill>
                <a:latin typeface="微软雅黑"/>
                <a:cs typeface="微软雅黑"/>
              </a:rPr>
              <a:t>xxxx</a:t>
            </a:r>
            <a:r>
              <a:rPr sz="3200" b="1" spc="-113" dirty="0">
                <a:solidFill>
                  <a:srgbClr val="333333"/>
                </a:solidFill>
                <a:latin typeface="微软雅黑"/>
                <a:cs typeface="微软雅黑"/>
              </a:rPr>
              <a:t>/</a:t>
            </a:r>
            <a:r>
              <a:rPr sz="3200" b="1" spc="-113" dirty="0" err="1">
                <a:solidFill>
                  <a:srgbClr val="333333"/>
                </a:solidFill>
                <a:latin typeface="微软雅黑"/>
                <a:cs typeface="微软雅黑"/>
              </a:rPr>
              <a:t>settings.gradle</a:t>
            </a:r>
            <a:endParaRPr sz="3200" dirty="0">
              <a:latin typeface="微软雅黑"/>
              <a:cs typeface="微软雅黑"/>
            </a:endParaRPr>
          </a:p>
          <a:p>
            <a:pPr>
              <a:lnSpc>
                <a:spcPct val="100000"/>
              </a:lnSpc>
            </a:pPr>
            <a:endParaRPr sz="3200" dirty="0">
              <a:latin typeface="Times New Roman"/>
              <a:cs typeface="Times New Roman"/>
            </a:endParaRPr>
          </a:p>
          <a:p>
            <a:pPr marL="31951">
              <a:spcBef>
                <a:spcPts val="2604"/>
              </a:spcBef>
            </a:pPr>
            <a:r>
              <a:rPr sz="3200" dirty="0">
                <a:solidFill>
                  <a:srgbClr val="333333"/>
                </a:solidFill>
                <a:latin typeface="宋体"/>
                <a:cs typeface="宋体"/>
              </a:rPr>
              <a:t>这个文件是全局的项目配置文件，里面主要声明一些需要加入</a:t>
            </a:r>
            <a:r>
              <a:rPr sz="3200" spc="-818" dirty="0">
                <a:solidFill>
                  <a:srgbClr val="333333"/>
                </a:solidFill>
                <a:latin typeface="宋体"/>
                <a:cs typeface="宋体"/>
              </a:rPr>
              <a:t> </a:t>
            </a:r>
            <a:r>
              <a:rPr sz="3200" spc="-101" dirty="0">
                <a:solidFill>
                  <a:srgbClr val="333333"/>
                </a:solidFill>
                <a:latin typeface="宋体"/>
                <a:cs typeface="宋体"/>
              </a:rPr>
              <a:t>gradle</a:t>
            </a:r>
            <a:r>
              <a:rPr sz="3200" spc="-792" dirty="0">
                <a:solidFill>
                  <a:srgbClr val="333333"/>
                </a:solidFill>
                <a:latin typeface="宋体"/>
                <a:cs typeface="宋体"/>
              </a:rPr>
              <a:t> </a:t>
            </a:r>
            <a:r>
              <a:rPr sz="3200" dirty="0">
                <a:solidFill>
                  <a:srgbClr val="333333"/>
                </a:solidFill>
                <a:latin typeface="宋体"/>
                <a:cs typeface="宋体"/>
              </a:rPr>
              <a:t>的</a:t>
            </a:r>
            <a:r>
              <a:rPr sz="3200" spc="-818" dirty="0">
                <a:solidFill>
                  <a:srgbClr val="333333"/>
                </a:solidFill>
                <a:latin typeface="宋体"/>
                <a:cs typeface="宋体"/>
              </a:rPr>
              <a:t> </a:t>
            </a:r>
            <a:r>
              <a:rPr sz="3200" spc="138" dirty="0">
                <a:solidFill>
                  <a:srgbClr val="333333"/>
                </a:solidFill>
                <a:latin typeface="宋体"/>
                <a:cs typeface="宋体"/>
              </a:rPr>
              <a:t>module</a:t>
            </a:r>
            <a:endParaRPr sz="3200" dirty="0">
              <a:latin typeface="宋体"/>
              <a:cs typeface="宋体"/>
            </a:endParaRPr>
          </a:p>
          <a:p>
            <a:pPr>
              <a:lnSpc>
                <a:spcPct val="100000"/>
              </a:lnSpc>
            </a:pPr>
            <a:endParaRPr sz="3200" dirty="0">
              <a:latin typeface="Times New Roman"/>
              <a:cs typeface="Times New Roman"/>
            </a:endParaRPr>
          </a:p>
          <a:p>
            <a:pPr>
              <a:spcBef>
                <a:spcPts val="88"/>
              </a:spcBef>
            </a:pPr>
            <a:endParaRPr sz="3200" dirty="0">
              <a:latin typeface="Times New Roman"/>
              <a:cs typeface="Times New Roman"/>
            </a:endParaRPr>
          </a:p>
          <a:p>
            <a:pPr marL="31951"/>
            <a:r>
              <a:rPr sz="3200" b="1" spc="-13" dirty="0">
                <a:latin typeface="Consolas"/>
                <a:cs typeface="Consolas"/>
              </a:rPr>
              <a:t>include </a:t>
            </a:r>
            <a:r>
              <a:rPr sz="3200" spc="-13" dirty="0">
                <a:solidFill>
                  <a:srgbClr val="8787FF"/>
                </a:solidFill>
                <a:latin typeface="Consolas"/>
                <a:cs typeface="Consolas"/>
              </a:rPr>
              <a:t>':app'</a:t>
            </a:r>
            <a:r>
              <a:rPr sz="3200" spc="-13" dirty="0">
                <a:latin typeface="Consolas"/>
                <a:cs typeface="Consolas"/>
              </a:rPr>
              <a:t>,</a:t>
            </a:r>
            <a:r>
              <a:rPr sz="3200" dirty="0">
                <a:latin typeface="Consolas"/>
                <a:cs typeface="Consolas"/>
              </a:rPr>
              <a:t> </a:t>
            </a:r>
            <a:r>
              <a:rPr sz="3200" spc="-13" dirty="0">
                <a:solidFill>
                  <a:srgbClr val="8787FF"/>
                </a:solidFill>
                <a:latin typeface="Consolas"/>
                <a:cs typeface="Consolas"/>
              </a:rPr>
              <a:t>':extras:ShimmerAndroid'</a:t>
            </a:r>
            <a:endParaRPr sz="3200" dirty="0">
              <a:latin typeface="Consolas"/>
              <a:cs typeface="Consolas"/>
            </a:endParaRPr>
          </a:p>
          <a:p>
            <a:pPr>
              <a:lnSpc>
                <a:spcPct val="100000"/>
              </a:lnSpc>
            </a:pPr>
            <a:endParaRPr sz="3200" dirty="0">
              <a:latin typeface="Times New Roman"/>
              <a:cs typeface="Times New Roman"/>
            </a:endParaRPr>
          </a:p>
          <a:p>
            <a:pPr>
              <a:lnSpc>
                <a:spcPct val="100000"/>
              </a:lnSpc>
            </a:pPr>
            <a:endParaRPr sz="3200" dirty="0">
              <a:latin typeface="Times New Roman"/>
              <a:cs typeface="Times New Roman"/>
            </a:endParaRPr>
          </a:p>
          <a:p>
            <a:pPr>
              <a:spcBef>
                <a:spcPts val="88"/>
              </a:spcBef>
            </a:pPr>
            <a:endParaRPr sz="3200" dirty="0">
              <a:latin typeface="Times New Roman"/>
              <a:cs typeface="Times New Roman"/>
            </a:endParaRPr>
          </a:p>
          <a:p>
            <a:pPr marL="31951"/>
            <a:r>
              <a:rPr sz="3200" dirty="0">
                <a:solidFill>
                  <a:srgbClr val="333333"/>
                </a:solidFill>
                <a:latin typeface="宋体"/>
                <a:cs typeface="宋体"/>
              </a:rPr>
              <a:t>文件中的</a:t>
            </a:r>
            <a:r>
              <a:rPr sz="3200" spc="-604" dirty="0">
                <a:solidFill>
                  <a:srgbClr val="333333"/>
                </a:solidFill>
                <a:latin typeface="宋体"/>
                <a:cs typeface="宋体"/>
              </a:rPr>
              <a:t> </a:t>
            </a:r>
            <a:r>
              <a:rPr sz="3200" b="1" spc="-239" dirty="0">
                <a:solidFill>
                  <a:srgbClr val="333333"/>
                </a:solidFill>
                <a:latin typeface="微软雅黑"/>
                <a:cs typeface="微软雅黑"/>
              </a:rPr>
              <a:t>app</a:t>
            </a:r>
            <a:r>
              <a:rPr sz="3200" spc="-239" dirty="0">
                <a:solidFill>
                  <a:srgbClr val="333333"/>
                </a:solidFill>
                <a:latin typeface="宋体"/>
                <a:cs typeface="宋体"/>
              </a:rPr>
              <a:t>,</a:t>
            </a:r>
            <a:r>
              <a:rPr sz="3200" spc="-616" dirty="0">
                <a:solidFill>
                  <a:srgbClr val="333333"/>
                </a:solidFill>
                <a:latin typeface="宋体"/>
                <a:cs typeface="宋体"/>
              </a:rPr>
              <a:t> </a:t>
            </a:r>
            <a:r>
              <a:rPr sz="3200" b="1" spc="-75" dirty="0">
                <a:solidFill>
                  <a:srgbClr val="333333"/>
                </a:solidFill>
                <a:latin typeface="微软雅黑"/>
                <a:cs typeface="微软雅黑"/>
              </a:rPr>
              <a:t>extras:ShimmerAndroid</a:t>
            </a:r>
            <a:r>
              <a:rPr sz="3200" b="1" spc="88" dirty="0">
                <a:solidFill>
                  <a:srgbClr val="333333"/>
                </a:solidFill>
                <a:latin typeface="微软雅黑"/>
                <a:cs typeface="微软雅黑"/>
              </a:rPr>
              <a:t> </a:t>
            </a:r>
            <a:r>
              <a:rPr sz="3200" dirty="0">
                <a:solidFill>
                  <a:srgbClr val="333333"/>
                </a:solidFill>
                <a:latin typeface="宋体"/>
                <a:cs typeface="宋体"/>
              </a:rPr>
              <a:t>都是</a:t>
            </a:r>
            <a:r>
              <a:rPr sz="3200" spc="-780" dirty="0">
                <a:solidFill>
                  <a:srgbClr val="333333"/>
                </a:solidFill>
                <a:latin typeface="宋体"/>
                <a:cs typeface="宋体"/>
              </a:rPr>
              <a:t> </a:t>
            </a:r>
            <a:r>
              <a:rPr sz="3200" spc="138" dirty="0">
                <a:solidFill>
                  <a:srgbClr val="333333"/>
                </a:solidFill>
                <a:latin typeface="宋体"/>
                <a:cs typeface="宋体"/>
              </a:rPr>
              <a:t>module，</a:t>
            </a:r>
            <a:r>
              <a:rPr sz="3200" dirty="0">
                <a:solidFill>
                  <a:srgbClr val="333333"/>
                </a:solidFill>
                <a:latin typeface="宋体"/>
                <a:cs typeface="宋体"/>
              </a:rPr>
              <a:t>如果还有其他</a:t>
            </a:r>
            <a:r>
              <a:rPr sz="3200" spc="-780" dirty="0">
                <a:solidFill>
                  <a:srgbClr val="333333"/>
                </a:solidFill>
                <a:latin typeface="宋体"/>
                <a:cs typeface="宋体"/>
              </a:rPr>
              <a:t> </a:t>
            </a:r>
            <a:r>
              <a:rPr sz="3200" spc="164" dirty="0">
                <a:solidFill>
                  <a:srgbClr val="333333"/>
                </a:solidFill>
                <a:latin typeface="宋体"/>
                <a:cs typeface="宋体"/>
              </a:rPr>
              <a:t>module</a:t>
            </a:r>
            <a:r>
              <a:rPr sz="3200" spc="-755" dirty="0">
                <a:solidFill>
                  <a:srgbClr val="333333"/>
                </a:solidFill>
                <a:latin typeface="宋体"/>
                <a:cs typeface="宋体"/>
              </a:rPr>
              <a:t> </a:t>
            </a:r>
            <a:r>
              <a:rPr sz="3200" dirty="0" err="1">
                <a:solidFill>
                  <a:srgbClr val="333333"/>
                </a:solidFill>
                <a:latin typeface="宋体"/>
                <a:cs typeface="宋体"/>
              </a:rPr>
              <a:t>都需要按照如上格式加进去</a:t>
            </a:r>
            <a:r>
              <a:rPr sz="3200" dirty="0">
                <a:solidFill>
                  <a:srgbClr val="333333"/>
                </a:solidFill>
                <a:latin typeface="宋体"/>
                <a:cs typeface="宋体"/>
              </a:rPr>
              <a:t>。</a:t>
            </a:r>
            <a:endParaRPr sz="3200" dirty="0">
              <a:latin typeface="宋体"/>
              <a:cs typeface="宋体"/>
            </a:endParaRPr>
          </a:p>
        </p:txBody>
      </p:sp>
      <p:sp>
        <p:nvSpPr>
          <p:cNvPr id="5" name="object 5"/>
          <p:cNvSpPr txBox="1"/>
          <p:nvPr/>
        </p:nvSpPr>
        <p:spPr>
          <a:xfrm>
            <a:off x="1782813" y="13161695"/>
            <a:ext cx="1236469" cy="729056"/>
          </a:xfrm>
          <a:prstGeom prst="rect">
            <a:avLst/>
          </a:prstGeom>
        </p:spPr>
        <p:txBody>
          <a:bodyPr vert="horz" wrap="square" lIns="0" tIns="31950" rIns="0" bIns="0" rtlCol="0">
            <a:spAutoFit/>
          </a:bodyPr>
          <a:lstStyle/>
          <a:p>
            <a:pPr marL="31951">
              <a:spcBef>
                <a:spcPts val="252"/>
              </a:spcBef>
            </a:pPr>
            <a:r>
              <a:rPr sz="4528" b="1" spc="164" dirty="0">
                <a:solidFill>
                  <a:srgbClr val="333333"/>
                </a:solidFill>
                <a:latin typeface="微软雅黑"/>
                <a:cs typeface="微软雅黑"/>
              </a:rPr>
              <a:t>总</a:t>
            </a:r>
            <a:r>
              <a:rPr sz="4528" b="1" dirty="0">
                <a:solidFill>
                  <a:srgbClr val="333333"/>
                </a:solidFill>
                <a:latin typeface="微软雅黑"/>
                <a:cs typeface="微软雅黑"/>
              </a:rPr>
              <a:t>结</a:t>
            </a:r>
            <a:endParaRPr sz="4528">
              <a:latin typeface="微软雅黑"/>
              <a:cs typeface="微软雅黑"/>
            </a:endParaRPr>
          </a:p>
        </p:txBody>
      </p:sp>
      <p:sp>
        <p:nvSpPr>
          <p:cNvPr id="6" name="object 6"/>
          <p:cNvSpPr txBox="1"/>
          <p:nvPr/>
        </p:nvSpPr>
        <p:spPr>
          <a:xfrm>
            <a:off x="1782813" y="14877415"/>
            <a:ext cx="15233810" cy="1630200"/>
          </a:xfrm>
          <a:prstGeom prst="rect">
            <a:avLst/>
          </a:prstGeom>
        </p:spPr>
        <p:txBody>
          <a:bodyPr vert="horz" wrap="square" lIns="0" tIns="31950" rIns="0" bIns="0" rtlCol="0">
            <a:spAutoFit/>
          </a:bodyPr>
          <a:lstStyle/>
          <a:p>
            <a:pPr marL="31951" marR="12780" algn="just">
              <a:lnSpc>
                <a:spcPct val="131000"/>
              </a:lnSpc>
              <a:spcBef>
                <a:spcPts val="252"/>
              </a:spcBef>
            </a:pPr>
            <a:r>
              <a:rPr sz="2642" dirty="0">
                <a:solidFill>
                  <a:srgbClr val="333333"/>
                </a:solidFill>
                <a:latin typeface="宋体"/>
                <a:cs typeface="宋体"/>
              </a:rPr>
              <a:t>关于</a:t>
            </a:r>
            <a:r>
              <a:rPr sz="2642" spc="-881" dirty="0">
                <a:solidFill>
                  <a:srgbClr val="333333"/>
                </a:solidFill>
                <a:latin typeface="宋体"/>
                <a:cs typeface="宋体"/>
              </a:rPr>
              <a:t> </a:t>
            </a:r>
            <a:r>
              <a:rPr sz="2642" spc="-101" dirty="0">
                <a:solidFill>
                  <a:srgbClr val="333333"/>
                </a:solidFill>
                <a:latin typeface="宋体"/>
                <a:cs typeface="宋体"/>
              </a:rPr>
              <a:t>gradle</a:t>
            </a:r>
            <a:r>
              <a:rPr sz="2642" spc="-868" dirty="0">
                <a:solidFill>
                  <a:srgbClr val="333333"/>
                </a:solidFill>
                <a:latin typeface="宋体"/>
                <a:cs typeface="宋体"/>
              </a:rPr>
              <a:t> </a:t>
            </a:r>
            <a:r>
              <a:rPr sz="2642" dirty="0">
                <a:solidFill>
                  <a:srgbClr val="333333"/>
                </a:solidFill>
                <a:latin typeface="宋体"/>
                <a:cs typeface="宋体"/>
              </a:rPr>
              <a:t>的基础知识就介绍到这里，接下来会介绍一种我常用的快速方便的编译查看第三方开源项目 的方法，如何导入</a:t>
            </a:r>
            <a:r>
              <a:rPr sz="2642" spc="-830" dirty="0">
                <a:solidFill>
                  <a:srgbClr val="333333"/>
                </a:solidFill>
                <a:latin typeface="宋体"/>
                <a:cs typeface="宋体"/>
              </a:rPr>
              <a:t> </a:t>
            </a:r>
            <a:r>
              <a:rPr sz="2642" spc="13" dirty="0">
                <a:solidFill>
                  <a:srgbClr val="333333"/>
                </a:solidFill>
                <a:latin typeface="宋体"/>
                <a:cs typeface="宋体"/>
              </a:rPr>
              <a:t>Android</a:t>
            </a:r>
            <a:r>
              <a:rPr sz="2642" spc="-667" dirty="0">
                <a:solidFill>
                  <a:srgbClr val="333333"/>
                </a:solidFill>
                <a:latin typeface="宋体"/>
                <a:cs typeface="宋体"/>
              </a:rPr>
              <a:t> </a:t>
            </a:r>
            <a:r>
              <a:rPr sz="2642" spc="-38" dirty="0">
                <a:solidFill>
                  <a:srgbClr val="333333"/>
                </a:solidFill>
                <a:latin typeface="宋体"/>
                <a:cs typeface="宋体"/>
              </a:rPr>
              <a:t>Studio，Gradle</a:t>
            </a:r>
            <a:r>
              <a:rPr sz="2642" spc="-855" dirty="0">
                <a:solidFill>
                  <a:srgbClr val="333333"/>
                </a:solidFill>
                <a:latin typeface="宋体"/>
                <a:cs typeface="宋体"/>
              </a:rPr>
              <a:t> </a:t>
            </a:r>
            <a:r>
              <a:rPr sz="2642" dirty="0">
                <a:solidFill>
                  <a:srgbClr val="333333"/>
                </a:solidFill>
                <a:latin typeface="宋体"/>
                <a:cs typeface="宋体"/>
              </a:rPr>
              <a:t>常用基本命令，多渠道打包配置等。有疑问或者发现错误欢 迎大家直接博客留言。</a:t>
            </a:r>
            <a:endParaRPr sz="2642">
              <a:latin typeface="宋体"/>
              <a:cs typeface="宋体"/>
            </a:endParaRPr>
          </a:p>
        </p:txBody>
      </p:sp>
      <p:sp>
        <p:nvSpPr>
          <p:cNvPr id="7" name="object 7"/>
          <p:cNvSpPr/>
          <p:nvPr/>
        </p:nvSpPr>
        <p:spPr>
          <a:xfrm>
            <a:off x="1563957" y="-6292723"/>
            <a:ext cx="0" cy="6278196"/>
          </a:xfrm>
          <a:custGeom>
            <a:avLst/>
            <a:gdLst/>
            <a:ahLst/>
            <a:cxnLst/>
            <a:rect l="l" t="t" r="r" b="b"/>
            <a:pathLst>
              <a:path h="2495550">
                <a:moveTo>
                  <a:pt x="0" y="0"/>
                </a:moveTo>
                <a:lnTo>
                  <a:pt x="0" y="2495550"/>
                </a:lnTo>
              </a:path>
            </a:pathLst>
          </a:custGeom>
          <a:ln w="6350">
            <a:solidFill>
              <a:srgbClr val="DCDCDC"/>
            </a:solidFill>
          </a:ln>
        </p:spPr>
        <p:txBody>
          <a:bodyPr wrap="square" lIns="0" tIns="0" rIns="0" bIns="0" rtlCol="0"/>
          <a:lstStyle/>
          <a:p>
            <a:endParaRPr sz="4526"/>
          </a:p>
        </p:txBody>
      </p:sp>
      <p:sp>
        <p:nvSpPr>
          <p:cNvPr id="8" name="object 8"/>
          <p:cNvSpPr/>
          <p:nvPr/>
        </p:nvSpPr>
        <p:spPr>
          <a:xfrm>
            <a:off x="17460732" y="-6292723"/>
            <a:ext cx="0" cy="6278196"/>
          </a:xfrm>
          <a:custGeom>
            <a:avLst/>
            <a:gdLst/>
            <a:ahLst/>
            <a:cxnLst/>
            <a:rect l="l" t="t" r="r" b="b"/>
            <a:pathLst>
              <a:path h="2495550">
                <a:moveTo>
                  <a:pt x="0" y="0"/>
                </a:moveTo>
                <a:lnTo>
                  <a:pt x="0" y="2495550"/>
                </a:lnTo>
              </a:path>
            </a:pathLst>
          </a:custGeom>
          <a:ln w="10159">
            <a:solidFill>
              <a:srgbClr val="DCDCDC"/>
            </a:solidFill>
          </a:ln>
        </p:spPr>
        <p:txBody>
          <a:bodyPr wrap="square" lIns="0" tIns="0" rIns="0" bIns="0" rtlCol="0"/>
          <a:lstStyle/>
          <a:p>
            <a:endParaRPr sz="4526"/>
          </a:p>
        </p:txBody>
      </p:sp>
      <p:sp>
        <p:nvSpPr>
          <p:cNvPr id="9" name="object 9"/>
          <p:cNvSpPr/>
          <p:nvPr/>
        </p:nvSpPr>
        <p:spPr>
          <a:xfrm>
            <a:off x="1555970" y="-6279946"/>
            <a:ext cx="15917542" cy="0"/>
          </a:xfrm>
          <a:custGeom>
            <a:avLst/>
            <a:gdLst/>
            <a:ahLst/>
            <a:cxnLst/>
            <a:rect l="l" t="t" r="r" b="b"/>
            <a:pathLst>
              <a:path w="6327140">
                <a:moveTo>
                  <a:pt x="0" y="0"/>
                </a:moveTo>
                <a:lnTo>
                  <a:pt x="6327140" y="0"/>
                </a:lnTo>
              </a:path>
            </a:pathLst>
          </a:custGeom>
          <a:ln w="10159">
            <a:solidFill>
              <a:srgbClr val="DCDCDC"/>
            </a:solidFill>
          </a:ln>
        </p:spPr>
        <p:txBody>
          <a:bodyPr wrap="square" lIns="0" tIns="0" rIns="0" bIns="0" rtlCol="0"/>
          <a:lstStyle/>
          <a:p>
            <a:endParaRPr sz="4526"/>
          </a:p>
        </p:txBody>
      </p:sp>
      <p:sp>
        <p:nvSpPr>
          <p:cNvPr id="10" name="object 10"/>
          <p:cNvSpPr/>
          <p:nvPr/>
        </p:nvSpPr>
        <p:spPr>
          <a:xfrm>
            <a:off x="1555970" y="-27308"/>
            <a:ext cx="15917542" cy="0"/>
          </a:xfrm>
          <a:custGeom>
            <a:avLst/>
            <a:gdLst/>
            <a:ahLst/>
            <a:cxnLst/>
            <a:rect l="l" t="t" r="r" b="b"/>
            <a:pathLst>
              <a:path w="6327140">
                <a:moveTo>
                  <a:pt x="0" y="0"/>
                </a:moveTo>
                <a:lnTo>
                  <a:pt x="6327140" y="0"/>
                </a:lnTo>
              </a:path>
            </a:pathLst>
          </a:custGeom>
          <a:ln w="10160">
            <a:solidFill>
              <a:srgbClr val="DCDCDC"/>
            </a:solidFill>
          </a:ln>
        </p:spPr>
        <p:txBody>
          <a:bodyPr wrap="square" lIns="0" tIns="0" rIns="0" bIns="0" rtlCol="0"/>
          <a:lstStyle/>
          <a:p>
            <a:endParaRPr sz="4526"/>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1756" y="241300"/>
            <a:ext cx="7162800"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最后这里先上一张我本地</a:t>
            </a:r>
            <a:r>
              <a:rPr sz="2642" spc="-881" dirty="0">
                <a:solidFill>
                  <a:srgbClr val="333333"/>
                </a:solidFill>
                <a:latin typeface="宋体"/>
                <a:cs typeface="宋体"/>
              </a:rPr>
              <a:t> </a:t>
            </a:r>
            <a:r>
              <a:rPr sz="2642" spc="-75" dirty="0">
                <a:solidFill>
                  <a:srgbClr val="333333"/>
                </a:solidFill>
                <a:latin typeface="宋体"/>
                <a:cs typeface="宋体"/>
              </a:rPr>
              <a:t>Studio</a:t>
            </a:r>
            <a:r>
              <a:rPr sz="2642" spc="-843" dirty="0">
                <a:solidFill>
                  <a:srgbClr val="333333"/>
                </a:solidFill>
                <a:latin typeface="宋体"/>
                <a:cs typeface="宋体"/>
              </a:rPr>
              <a:t> </a:t>
            </a:r>
            <a:r>
              <a:rPr sz="2642" dirty="0">
                <a:solidFill>
                  <a:srgbClr val="333333"/>
                </a:solidFill>
                <a:latin typeface="宋体"/>
                <a:cs typeface="宋体"/>
              </a:rPr>
              <a:t>的截图：</a:t>
            </a:r>
            <a:endParaRPr sz="2642" dirty="0">
              <a:latin typeface="宋体"/>
              <a:cs typeface="宋体"/>
            </a:endParaRPr>
          </a:p>
        </p:txBody>
      </p:sp>
      <p:sp>
        <p:nvSpPr>
          <p:cNvPr id="7" name="object 7"/>
          <p:cNvSpPr/>
          <p:nvPr/>
        </p:nvSpPr>
        <p:spPr>
          <a:xfrm>
            <a:off x="1656556" y="1079500"/>
            <a:ext cx="15390366" cy="9278311"/>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3156" y="698500"/>
            <a:ext cx="15925800" cy="791765"/>
          </a:xfrm>
          <a:prstGeom prst="rect">
            <a:avLst/>
          </a:prstGeom>
        </p:spPr>
        <p:txBody>
          <a:bodyPr vert="horz" wrap="square" lIns="0" tIns="31950" rIns="0" bIns="0" rtlCol="0">
            <a:spAutoFit/>
          </a:bodyPr>
          <a:lstStyle/>
          <a:p>
            <a:pPr marL="31951" marR="12780">
              <a:lnSpc>
                <a:spcPct val="109300"/>
              </a:lnSpc>
              <a:spcBef>
                <a:spcPts val="252"/>
              </a:spcBef>
            </a:pPr>
            <a:r>
              <a:rPr sz="4528" b="1" spc="-189" dirty="0">
                <a:solidFill>
                  <a:srgbClr val="333333"/>
                </a:solidFill>
                <a:latin typeface="微软雅黑"/>
                <a:cs typeface="微软雅黑"/>
              </a:rPr>
              <a:t>Android</a:t>
            </a:r>
            <a:r>
              <a:rPr sz="4528" b="1" spc="277" dirty="0">
                <a:solidFill>
                  <a:srgbClr val="333333"/>
                </a:solidFill>
                <a:latin typeface="微软雅黑"/>
                <a:cs typeface="微软雅黑"/>
              </a:rPr>
              <a:t> </a:t>
            </a:r>
            <a:r>
              <a:rPr sz="4528" b="1" spc="-176" dirty="0">
                <a:solidFill>
                  <a:srgbClr val="333333"/>
                </a:solidFill>
                <a:latin typeface="微软雅黑"/>
                <a:cs typeface="微软雅黑"/>
              </a:rPr>
              <a:t>Studio</a:t>
            </a:r>
            <a:r>
              <a:rPr sz="4528" b="1" spc="-126" dirty="0">
                <a:solidFill>
                  <a:srgbClr val="333333"/>
                </a:solidFill>
                <a:latin typeface="微软雅黑"/>
                <a:cs typeface="微软雅黑"/>
              </a:rPr>
              <a:t> </a:t>
            </a:r>
            <a:r>
              <a:rPr sz="4528" b="1" spc="138" dirty="0" err="1">
                <a:solidFill>
                  <a:srgbClr val="333333"/>
                </a:solidFill>
                <a:latin typeface="微软雅黑"/>
                <a:cs typeface="微软雅黑"/>
              </a:rPr>
              <a:t>教</a:t>
            </a:r>
            <a:r>
              <a:rPr sz="4528" b="1" spc="189" dirty="0" err="1">
                <a:solidFill>
                  <a:srgbClr val="333333"/>
                </a:solidFill>
                <a:latin typeface="微软雅黑"/>
                <a:cs typeface="微软雅黑"/>
              </a:rPr>
              <a:t>程五</a:t>
            </a:r>
            <a:r>
              <a:rPr sz="4528" b="1" spc="-176" dirty="0">
                <a:solidFill>
                  <a:srgbClr val="333333"/>
                </a:solidFill>
                <a:latin typeface="微软雅黑"/>
                <a:cs typeface="微软雅黑"/>
              </a:rPr>
              <a:t>--Gradle</a:t>
            </a:r>
            <a:r>
              <a:rPr sz="4528" b="1" spc="-201" dirty="0">
                <a:solidFill>
                  <a:srgbClr val="333333"/>
                </a:solidFill>
                <a:latin typeface="微软雅黑"/>
                <a:cs typeface="微软雅黑"/>
              </a:rPr>
              <a:t> </a:t>
            </a:r>
            <a:r>
              <a:rPr sz="4528" b="1" spc="138" dirty="0">
                <a:solidFill>
                  <a:srgbClr val="333333"/>
                </a:solidFill>
                <a:latin typeface="微软雅黑"/>
                <a:cs typeface="微软雅黑"/>
              </a:rPr>
              <a:t>命</a:t>
            </a:r>
            <a:r>
              <a:rPr sz="4528" b="1" spc="189" dirty="0">
                <a:solidFill>
                  <a:srgbClr val="333333"/>
                </a:solidFill>
                <a:latin typeface="微软雅黑"/>
                <a:cs typeface="微软雅黑"/>
              </a:rPr>
              <a:t>令</a:t>
            </a:r>
            <a:r>
              <a:rPr sz="4528" b="1" spc="151" dirty="0">
                <a:solidFill>
                  <a:srgbClr val="333333"/>
                </a:solidFill>
                <a:latin typeface="微软雅黑"/>
                <a:cs typeface="微软雅黑"/>
              </a:rPr>
              <a:t>详</a:t>
            </a:r>
            <a:r>
              <a:rPr sz="4528" b="1" spc="189" dirty="0">
                <a:solidFill>
                  <a:srgbClr val="333333"/>
                </a:solidFill>
                <a:latin typeface="微软雅黑"/>
                <a:cs typeface="微软雅黑"/>
              </a:rPr>
              <a:t>解</a:t>
            </a:r>
            <a:r>
              <a:rPr sz="4528" b="1" spc="138" dirty="0">
                <a:solidFill>
                  <a:srgbClr val="333333"/>
                </a:solidFill>
                <a:latin typeface="微软雅黑"/>
                <a:cs typeface="微软雅黑"/>
              </a:rPr>
              <a:t>与</a:t>
            </a:r>
            <a:r>
              <a:rPr sz="4528" b="1" spc="189" dirty="0">
                <a:solidFill>
                  <a:srgbClr val="333333"/>
                </a:solidFill>
                <a:latin typeface="微软雅黑"/>
                <a:cs typeface="微软雅黑"/>
              </a:rPr>
              <a:t>导</a:t>
            </a:r>
            <a:r>
              <a:rPr sz="4528" b="1" spc="138" dirty="0">
                <a:solidFill>
                  <a:srgbClr val="333333"/>
                </a:solidFill>
                <a:latin typeface="微软雅黑"/>
                <a:cs typeface="微软雅黑"/>
              </a:rPr>
              <a:t>入</a:t>
            </a:r>
            <a:r>
              <a:rPr sz="4528" b="1" spc="189" dirty="0">
                <a:solidFill>
                  <a:srgbClr val="333333"/>
                </a:solidFill>
                <a:latin typeface="微软雅黑"/>
                <a:cs typeface="微软雅黑"/>
              </a:rPr>
              <a:t>第</a:t>
            </a:r>
            <a:r>
              <a:rPr sz="4528" b="1" dirty="0">
                <a:solidFill>
                  <a:srgbClr val="333333"/>
                </a:solidFill>
                <a:latin typeface="微软雅黑"/>
                <a:cs typeface="微软雅黑"/>
              </a:rPr>
              <a:t>三 </a:t>
            </a:r>
            <a:r>
              <a:rPr sz="4528" b="1" spc="151" dirty="0">
                <a:solidFill>
                  <a:srgbClr val="333333"/>
                </a:solidFill>
                <a:latin typeface="微软雅黑"/>
                <a:cs typeface="微软雅黑"/>
              </a:rPr>
              <a:t>方</a:t>
            </a:r>
            <a:r>
              <a:rPr sz="4528" b="1" dirty="0">
                <a:solidFill>
                  <a:srgbClr val="333333"/>
                </a:solidFill>
                <a:latin typeface="微软雅黑"/>
                <a:cs typeface="微软雅黑"/>
              </a:rPr>
              <a:t>包</a:t>
            </a:r>
            <a:endParaRPr sz="4528" dirty="0">
              <a:latin typeface="微软雅黑"/>
              <a:cs typeface="微软雅黑"/>
            </a:endParaRPr>
          </a:p>
        </p:txBody>
      </p:sp>
      <p:sp>
        <p:nvSpPr>
          <p:cNvPr id="4" name="object 5"/>
          <p:cNvSpPr txBox="1"/>
          <p:nvPr/>
        </p:nvSpPr>
        <p:spPr>
          <a:xfrm>
            <a:off x="1123156" y="2451100"/>
            <a:ext cx="16230600" cy="2014856"/>
          </a:xfrm>
          <a:prstGeom prst="rect">
            <a:avLst/>
          </a:prstGeom>
        </p:spPr>
        <p:txBody>
          <a:bodyPr vert="horz" wrap="square" lIns="0" tIns="31950" rIns="0" bIns="0" rtlCol="0">
            <a:spAutoFit/>
          </a:bodyPr>
          <a:lstStyle/>
          <a:p>
            <a:pPr>
              <a:spcBef>
                <a:spcPts val="101"/>
              </a:spcBef>
            </a:pPr>
            <a:endParaRPr sz="3200" dirty="0">
              <a:latin typeface="Times New Roman"/>
              <a:cs typeface="Times New Roman"/>
            </a:endParaRPr>
          </a:p>
          <a:p>
            <a:pPr marL="31951"/>
            <a:r>
              <a:rPr sz="3200" dirty="0" err="1">
                <a:solidFill>
                  <a:srgbClr val="333333"/>
                </a:solidFill>
                <a:latin typeface="宋体"/>
                <a:cs typeface="宋体"/>
              </a:rPr>
              <a:t>下面讲解下命令行</a:t>
            </a:r>
            <a:r>
              <a:rPr sz="3200" spc="-805" dirty="0">
                <a:solidFill>
                  <a:srgbClr val="333333"/>
                </a:solidFill>
                <a:latin typeface="宋体"/>
                <a:cs typeface="宋体"/>
              </a:rPr>
              <a:t> </a:t>
            </a:r>
            <a:r>
              <a:rPr sz="3200" spc="-25" dirty="0">
                <a:solidFill>
                  <a:srgbClr val="333333"/>
                </a:solidFill>
                <a:latin typeface="宋体"/>
                <a:cs typeface="宋体"/>
              </a:rPr>
              <a:t>Gradle</a:t>
            </a:r>
            <a:r>
              <a:rPr sz="3200" spc="-780" dirty="0">
                <a:solidFill>
                  <a:srgbClr val="333333"/>
                </a:solidFill>
                <a:latin typeface="宋体"/>
                <a:cs typeface="宋体"/>
              </a:rPr>
              <a:t> </a:t>
            </a:r>
            <a:r>
              <a:rPr sz="3200" dirty="0">
                <a:solidFill>
                  <a:srgbClr val="333333"/>
                </a:solidFill>
                <a:latin typeface="宋体"/>
                <a:cs typeface="宋体"/>
              </a:rPr>
              <a:t>编译的过程。</a:t>
            </a:r>
            <a:endParaRPr sz="3200" dirty="0">
              <a:latin typeface="宋体"/>
              <a:cs typeface="宋体"/>
            </a:endParaRPr>
          </a:p>
          <a:p>
            <a:pPr>
              <a:spcBef>
                <a:spcPts val="50"/>
              </a:spcBef>
            </a:pPr>
            <a:endParaRPr sz="3200" dirty="0">
              <a:latin typeface="Times New Roman"/>
              <a:cs typeface="Times New Roman"/>
            </a:endParaRPr>
          </a:p>
          <a:p>
            <a:pPr marL="169338" indent="-137388">
              <a:spcBef>
                <a:spcPts val="13"/>
              </a:spcBef>
              <a:buClr>
                <a:srgbClr val="000000"/>
              </a:buClr>
              <a:buSzPct val="104761"/>
              <a:buFont typeface="Calibri"/>
              <a:buChar char="•"/>
              <a:tabLst>
                <a:tab pos="170936" algn="l"/>
              </a:tabLst>
            </a:pPr>
            <a:r>
              <a:rPr sz="3200" spc="126" dirty="0">
                <a:solidFill>
                  <a:srgbClr val="333333"/>
                </a:solidFill>
                <a:latin typeface="宋体"/>
                <a:cs typeface="宋体"/>
              </a:rPr>
              <a:t>1</a:t>
            </a:r>
            <a:r>
              <a:rPr sz="3200" dirty="0">
                <a:solidFill>
                  <a:srgbClr val="333333"/>
                </a:solidFill>
                <a:latin typeface="宋体"/>
                <a:cs typeface="宋体"/>
              </a:rPr>
              <a:t>、切换到</a:t>
            </a:r>
            <a:r>
              <a:rPr sz="3200" spc="-805" dirty="0">
                <a:solidFill>
                  <a:srgbClr val="333333"/>
                </a:solidFill>
                <a:latin typeface="宋体"/>
                <a:cs typeface="宋体"/>
              </a:rPr>
              <a:t> </a:t>
            </a:r>
            <a:r>
              <a:rPr sz="3200" dirty="0" err="1">
                <a:solidFill>
                  <a:srgbClr val="333333"/>
                </a:solidFill>
                <a:latin typeface="宋体"/>
                <a:cs typeface="宋体"/>
              </a:rPr>
              <a:t>项目的根目录，执行</a:t>
            </a:r>
            <a:r>
              <a:rPr sz="3200" spc="-629" dirty="0">
                <a:solidFill>
                  <a:srgbClr val="333333"/>
                </a:solidFill>
                <a:latin typeface="宋体"/>
                <a:cs typeface="宋体"/>
              </a:rPr>
              <a:t> </a:t>
            </a:r>
            <a:r>
              <a:rPr sz="3200" b="1" spc="-101" dirty="0">
                <a:solidFill>
                  <a:srgbClr val="333333"/>
                </a:solidFill>
                <a:latin typeface="微软雅黑"/>
                <a:cs typeface="微软雅黑"/>
              </a:rPr>
              <a:t>./gradlew</a:t>
            </a:r>
            <a:r>
              <a:rPr sz="3200" b="1" spc="126" dirty="0">
                <a:solidFill>
                  <a:srgbClr val="333333"/>
                </a:solidFill>
                <a:latin typeface="微软雅黑"/>
                <a:cs typeface="微软雅黑"/>
              </a:rPr>
              <a:t> </a:t>
            </a:r>
            <a:r>
              <a:rPr sz="3200" b="1" spc="-226" dirty="0">
                <a:solidFill>
                  <a:srgbClr val="333333"/>
                </a:solidFill>
                <a:latin typeface="微软雅黑"/>
                <a:cs typeface="微软雅黑"/>
              </a:rPr>
              <a:t>-v</a:t>
            </a:r>
            <a:r>
              <a:rPr sz="3200" b="1" spc="-13" dirty="0">
                <a:solidFill>
                  <a:srgbClr val="333333"/>
                </a:solidFill>
                <a:latin typeface="微软雅黑"/>
                <a:cs typeface="微软雅黑"/>
              </a:rPr>
              <a:t> </a:t>
            </a:r>
            <a:r>
              <a:rPr sz="3200" dirty="0">
                <a:solidFill>
                  <a:srgbClr val="333333"/>
                </a:solidFill>
                <a:latin typeface="宋体"/>
                <a:cs typeface="宋体"/>
              </a:rPr>
              <a:t>来查看下项目所用的</a:t>
            </a:r>
            <a:r>
              <a:rPr sz="3200" spc="-805" dirty="0">
                <a:solidFill>
                  <a:srgbClr val="333333"/>
                </a:solidFill>
                <a:latin typeface="宋体"/>
                <a:cs typeface="宋体"/>
              </a:rPr>
              <a:t> </a:t>
            </a:r>
            <a:r>
              <a:rPr sz="3200" spc="-13" dirty="0">
                <a:solidFill>
                  <a:srgbClr val="333333"/>
                </a:solidFill>
                <a:latin typeface="宋体"/>
                <a:cs typeface="宋体"/>
              </a:rPr>
              <a:t>Gradle</a:t>
            </a:r>
            <a:r>
              <a:rPr sz="3200" spc="-830" dirty="0">
                <a:solidFill>
                  <a:srgbClr val="333333"/>
                </a:solidFill>
                <a:latin typeface="宋体"/>
                <a:cs typeface="宋体"/>
              </a:rPr>
              <a:t> </a:t>
            </a:r>
            <a:r>
              <a:rPr sz="3200" dirty="0">
                <a:solidFill>
                  <a:srgbClr val="333333"/>
                </a:solidFill>
                <a:latin typeface="宋体"/>
                <a:cs typeface="宋体"/>
              </a:rPr>
              <a:t>版本</a:t>
            </a:r>
            <a:endParaRPr sz="3200" dirty="0">
              <a:latin typeface="宋体"/>
              <a:cs typeface="宋体"/>
            </a:endParaRPr>
          </a:p>
        </p:txBody>
      </p:sp>
      <p:sp>
        <p:nvSpPr>
          <p:cNvPr id="5" name="object 6"/>
          <p:cNvSpPr txBox="1"/>
          <p:nvPr/>
        </p:nvSpPr>
        <p:spPr>
          <a:xfrm>
            <a:off x="1091589" y="5164438"/>
            <a:ext cx="14782800" cy="524705"/>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如果你是第一次执行会去下载</a:t>
            </a:r>
            <a:r>
              <a:rPr sz="3200" spc="-943" dirty="0">
                <a:solidFill>
                  <a:srgbClr val="333333"/>
                </a:solidFill>
                <a:latin typeface="宋体"/>
                <a:cs typeface="宋体"/>
              </a:rPr>
              <a:t> </a:t>
            </a:r>
            <a:r>
              <a:rPr sz="3200" spc="-13" dirty="0">
                <a:solidFill>
                  <a:srgbClr val="333333"/>
                </a:solidFill>
                <a:latin typeface="宋体"/>
                <a:cs typeface="宋体"/>
              </a:rPr>
              <a:t>Gradle，</a:t>
            </a:r>
            <a:r>
              <a:rPr sz="3200" dirty="0">
                <a:solidFill>
                  <a:srgbClr val="333333"/>
                </a:solidFill>
                <a:latin typeface="宋体"/>
                <a:cs typeface="宋体"/>
              </a:rPr>
              <a:t>这个过程如果不翻墙非常慢，建议翻墙</a:t>
            </a:r>
            <a:endParaRPr sz="3200" dirty="0">
              <a:latin typeface="宋体"/>
              <a:cs typeface="宋体"/>
            </a:endParaRPr>
          </a:p>
        </p:txBody>
      </p:sp>
      <p:sp>
        <p:nvSpPr>
          <p:cNvPr id="6" name="object 3"/>
          <p:cNvSpPr txBox="1"/>
          <p:nvPr/>
        </p:nvSpPr>
        <p:spPr>
          <a:xfrm>
            <a:off x="1077607" y="6565900"/>
            <a:ext cx="15185885" cy="1322487"/>
          </a:xfrm>
          <a:prstGeom prst="rect">
            <a:avLst/>
          </a:prstGeom>
        </p:spPr>
        <p:txBody>
          <a:bodyPr vert="horz" wrap="square" lIns="0" tIns="31950" rIns="0" bIns="0" rtlCol="0">
            <a:spAutoFit/>
          </a:bodyPr>
          <a:lstStyle/>
          <a:p>
            <a:pPr marL="31951" marR="12780">
              <a:lnSpc>
                <a:spcPct val="131000"/>
              </a:lnSpc>
              <a:spcBef>
                <a:spcPts val="252"/>
              </a:spcBef>
            </a:pPr>
            <a:r>
              <a:rPr sz="3200" spc="13" dirty="0">
                <a:solidFill>
                  <a:srgbClr val="333333"/>
                </a:solidFill>
                <a:latin typeface="宋体"/>
                <a:cs typeface="宋体"/>
              </a:rPr>
              <a:t>Android</a:t>
            </a:r>
            <a:r>
              <a:rPr sz="3200" spc="-629" dirty="0">
                <a:solidFill>
                  <a:srgbClr val="333333"/>
                </a:solidFill>
                <a:latin typeface="宋体"/>
                <a:cs typeface="宋体"/>
              </a:rPr>
              <a:t> </a:t>
            </a:r>
            <a:r>
              <a:rPr sz="3200" spc="-75" dirty="0">
                <a:solidFill>
                  <a:srgbClr val="333333"/>
                </a:solidFill>
                <a:latin typeface="宋体"/>
                <a:cs typeface="宋体"/>
              </a:rPr>
              <a:t>Studio</a:t>
            </a:r>
            <a:r>
              <a:rPr sz="3200" spc="-629" dirty="0">
                <a:solidFill>
                  <a:srgbClr val="333333"/>
                </a:solidFill>
                <a:latin typeface="宋体"/>
                <a:cs typeface="宋体"/>
              </a:rPr>
              <a:t> </a:t>
            </a:r>
            <a:r>
              <a:rPr sz="3200" spc="126" dirty="0">
                <a:solidFill>
                  <a:srgbClr val="333333"/>
                </a:solidFill>
                <a:latin typeface="宋体"/>
                <a:cs typeface="宋体"/>
              </a:rPr>
              <a:t>+</a:t>
            </a:r>
            <a:r>
              <a:rPr sz="3200" spc="-654" dirty="0">
                <a:solidFill>
                  <a:srgbClr val="333333"/>
                </a:solidFill>
                <a:latin typeface="宋体"/>
                <a:cs typeface="宋体"/>
              </a:rPr>
              <a:t> </a:t>
            </a:r>
            <a:r>
              <a:rPr sz="3200" spc="-25" dirty="0">
                <a:solidFill>
                  <a:srgbClr val="333333"/>
                </a:solidFill>
                <a:latin typeface="宋体"/>
                <a:cs typeface="宋体"/>
              </a:rPr>
              <a:t>Gradle</a:t>
            </a:r>
            <a:r>
              <a:rPr sz="3200" spc="-755" dirty="0">
                <a:solidFill>
                  <a:srgbClr val="333333"/>
                </a:solidFill>
                <a:latin typeface="宋体"/>
                <a:cs typeface="宋体"/>
              </a:rPr>
              <a:t> </a:t>
            </a:r>
            <a:r>
              <a:rPr sz="3200" dirty="0">
                <a:solidFill>
                  <a:srgbClr val="333333"/>
                </a:solidFill>
                <a:latin typeface="宋体"/>
                <a:cs typeface="宋体"/>
              </a:rPr>
              <a:t>的组合用起来非常方便，很多第三方开源项目也早都迁移到了</a:t>
            </a:r>
            <a:r>
              <a:rPr sz="3200" spc="-805" dirty="0">
                <a:solidFill>
                  <a:srgbClr val="333333"/>
                </a:solidFill>
                <a:latin typeface="宋体"/>
                <a:cs typeface="宋体"/>
              </a:rPr>
              <a:t> </a:t>
            </a:r>
            <a:r>
              <a:rPr sz="3200" spc="-63" dirty="0" err="1">
                <a:solidFill>
                  <a:srgbClr val="333333"/>
                </a:solidFill>
                <a:latin typeface="宋体"/>
                <a:cs typeface="宋体"/>
              </a:rPr>
              <a:t>Studio，</a:t>
            </a:r>
            <a:r>
              <a:rPr sz="3200" dirty="0" err="1">
                <a:solidFill>
                  <a:srgbClr val="333333"/>
                </a:solidFill>
                <a:latin typeface="宋体"/>
                <a:cs typeface="宋体"/>
              </a:rPr>
              <a:t>为此今天就来介绍下查看、编译并导入第三方开源项目的方法</a:t>
            </a:r>
            <a:r>
              <a:rPr sz="3200" dirty="0">
                <a:solidFill>
                  <a:srgbClr val="333333"/>
                </a:solidFill>
                <a:latin typeface="宋体"/>
                <a:cs typeface="宋体"/>
              </a:rPr>
              <a:t>。</a:t>
            </a:r>
            <a:endParaRPr sz="3200" dirty="0">
              <a:latin typeface="宋体"/>
              <a:cs typeface="宋体"/>
            </a:endParaRPr>
          </a:p>
        </p:txBody>
      </p:sp>
      <p:sp>
        <p:nvSpPr>
          <p:cNvPr id="7" name="object 7"/>
          <p:cNvSpPr/>
          <p:nvPr/>
        </p:nvSpPr>
        <p:spPr>
          <a:xfrm>
            <a:off x="893973" y="7888387"/>
            <a:ext cx="16422354" cy="2393063"/>
          </a:xfrm>
          <a:prstGeom prst="rect">
            <a:avLst/>
          </a:prstGeom>
          <a:blipFill>
            <a:blip r:embed="rId2" cstate="print"/>
            <a:stretch>
              <a:fillRect/>
            </a:stretch>
          </a:blipFill>
        </p:spPr>
        <p:txBody>
          <a:bodyPr wrap="square" lIns="0" tIns="0" rIns="0" bIns="0" rtlCol="0"/>
          <a:lstStyle/>
          <a:p>
            <a:endParaRPr sz="4526"/>
          </a:p>
        </p:txBody>
      </p:sp>
    </p:spTree>
    <p:extLst>
      <p:ext uri="{BB962C8B-B14F-4D97-AF65-F5344CB8AC3E}">
        <p14:creationId xmlns:p14="http://schemas.microsoft.com/office/powerpoint/2010/main" val="3388328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82818" y="1460500"/>
            <a:ext cx="4521938" cy="524705"/>
          </a:xfrm>
          <a:prstGeom prst="rect">
            <a:avLst/>
          </a:prstGeom>
        </p:spPr>
        <p:txBody>
          <a:bodyPr vert="horz" wrap="square" lIns="0" tIns="31950" rIns="0" bIns="0" rtlCol="0">
            <a:spAutoFit/>
          </a:bodyPr>
          <a:lstStyle/>
          <a:p>
            <a:pPr marL="31951">
              <a:spcBef>
                <a:spcPts val="252"/>
              </a:spcBef>
            </a:pPr>
            <a:r>
              <a:rPr sz="3200" spc="-13" dirty="0">
                <a:latin typeface="Consolas"/>
                <a:cs typeface="Consolas"/>
              </a:rPr>
              <a:t>Build number:</a:t>
            </a:r>
            <a:r>
              <a:rPr sz="3200" spc="-214" dirty="0">
                <a:latin typeface="Consolas"/>
                <a:cs typeface="Consolas"/>
              </a:rPr>
              <a:t> </a:t>
            </a:r>
            <a:r>
              <a:rPr sz="3200" spc="-13" dirty="0">
                <a:latin typeface="Consolas"/>
                <a:cs typeface="Consolas"/>
              </a:rPr>
              <a:t>none</a:t>
            </a:r>
            <a:endParaRPr sz="3200" dirty="0">
              <a:latin typeface="Consolas"/>
              <a:cs typeface="Consolas"/>
            </a:endParaRPr>
          </a:p>
        </p:txBody>
      </p:sp>
      <p:sp>
        <p:nvSpPr>
          <p:cNvPr id="6" name="object 6"/>
          <p:cNvSpPr txBox="1"/>
          <p:nvPr/>
        </p:nvSpPr>
        <p:spPr>
          <a:xfrm>
            <a:off x="1782818" y="2808797"/>
            <a:ext cx="2159737" cy="524705"/>
          </a:xfrm>
          <a:prstGeom prst="rect">
            <a:avLst/>
          </a:prstGeom>
        </p:spPr>
        <p:txBody>
          <a:bodyPr vert="horz" wrap="square" lIns="0" tIns="31950" rIns="0" bIns="0" rtlCol="0">
            <a:spAutoFit/>
          </a:bodyPr>
          <a:lstStyle/>
          <a:p>
            <a:pPr marL="31951">
              <a:spcBef>
                <a:spcPts val="252"/>
              </a:spcBef>
            </a:pPr>
            <a:r>
              <a:rPr sz="3200" spc="-13" dirty="0">
                <a:latin typeface="Consolas"/>
                <a:cs typeface="Consolas"/>
              </a:rPr>
              <a:t>Revision</a:t>
            </a:r>
            <a:r>
              <a:rPr sz="2516" spc="-13" dirty="0">
                <a:latin typeface="Consolas"/>
                <a:cs typeface="Consolas"/>
              </a:rPr>
              <a:t>:</a:t>
            </a:r>
            <a:endParaRPr sz="2516" dirty="0">
              <a:latin typeface="Consolas"/>
              <a:cs typeface="Consolas"/>
            </a:endParaRPr>
          </a:p>
        </p:txBody>
      </p:sp>
      <p:sp>
        <p:nvSpPr>
          <p:cNvPr id="7" name="object 7"/>
          <p:cNvSpPr txBox="1"/>
          <p:nvPr/>
        </p:nvSpPr>
        <p:spPr>
          <a:xfrm>
            <a:off x="4236186" y="2808797"/>
            <a:ext cx="9383770" cy="524705"/>
          </a:xfrm>
          <a:prstGeom prst="rect">
            <a:avLst/>
          </a:prstGeom>
        </p:spPr>
        <p:txBody>
          <a:bodyPr vert="horz" wrap="square" lIns="0" tIns="31950" rIns="0" bIns="0" rtlCol="0">
            <a:spAutoFit/>
          </a:bodyPr>
          <a:lstStyle/>
          <a:p>
            <a:pPr marL="31951">
              <a:spcBef>
                <a:spcPts val="252"/>
              </a:spcBef>
            </a:pPr>
            <a:r>
              <a:rPr sz="3200" spc="-13" dirty="0">
                <a:latin typeface="Consolas"/>
                <a:cs typeface="Consolas"/>
              </a:rPr>
              <a:t>6fcb59c06f43a4e6b1bcb401f7686a8601a1fb4a</a:t>
            </a:r>
            <a:endParaRPr sz="3200" dirty="0">
              <a:latin typeface="Consolas"/>
              <a:cs typeface="Consolas"/>
            </a:endParaRPr>
          </a:p>
        </p:txBody>
      </p:sp>
      <p:sp>
        <p:nvSpPr>
          <p:cNvPr id="8" name="object 8"/>
          <p:cNvSpPr txBox="1"/>
          <p:nvPr/>
        </p:nvSpPr>
        <p:spPr>
          <a:xfrm>
            <a:off x="1782812" y="4157093"/>
            <a:ext cx="1854943" cy="524705"/>
          </a:xfrm>
          <a:prstGeom prst="rect">
            <a:avLst/>
          </a:prstGeom>
        </p:spPr>
        <p:txBody>
          <a:bodyPr vert="horz" wrap="square" lIns="0" tIns="31950" rIns="0" bIns="0" rtlCol="0">
            <a:spAutoFit/>
          </a:bodyPr>
          <a:lstStyle/>
          <a:p>
            <a:pPr marL="31951">
              <a:spcBef>
                <a:spcPts val="252"/>
              </a:spcBef>
            </a:pPr>
            <a:r>
              <a:rPr sz="3200" spc="-13" dirty="0">
                <a:latin typeface="Consolas"/>
                <a:cs typeface="Consolas"/>
              </a:rPr>
              <a:t>Groovy:</a:t>
            </a:r>
            <a:endParaRPr sz="3200" dirty="0">
              <a:latin typeface="Consolas"/>
              <a:cs typeface="Consolas"/>
            </a:endParaRPr>
          </a:p>
        </p:txBody>
      </p:sp>
      <p:sp>
        <p:nvSpPr>
          <p:cNvPr id="9" name="object 9"/>
          <p:cNvSpPr txBox="1"/>
          <p:nvPr/>
        </p:nvSpPr>
        <p:spPr>
          <a:xfrm>
            <a:off x="4236712" y="4157091"/>
            <a:ext cx="1650090" cy="524705"/>
          </a:xfrm>
          <a:prstGeom prst="rect">
            <a:avLst/>
          </a:prstGeom>
        </p:spPr>
        <p:txBody>
          <a:bodyPr vert="horz" wrap="square" lIns="0" tIns="31950" rIns="0" bIns="0" rtlCol="0">
            <a:spAutoFit/>
          </a:bodyPr>
          <a:lstStyle/>
          <a:p>
            <a:pPr marL="31951">
              <a:spcBef>
                <a:spcPts val="252"/>
              </a:spcBef>
            </a:pPr>
            <a:r>
              <a:rPr sz="3200" spc="-13" dirty="0">
                <a:latin typeface="Consolas"/>
                <a:cs typeface="Consolas"/>
              </a:rPr>
              <a:t>2.3.6</a:t>
            </a:r>
            <a:endParaRPr sz="3200" dirty="0">
              <a:latin typeface="Consolas"/>
              <a:cs typeface="Consolas"/>
            </a:endParaRPr>
          </a:p>
        </p:txBody>
      </p:sp>
      <p:sp>
        <p:nvSpPr>
          <p:cNvPr id="10" name="object 10"/>
          <p:cNvSpPr txBox="1"/>
          <p:nvPr/>
        </p:nvSpPr>
        <p:spPr>
          <a:xfrm>
            <a:off x="1782819" y="5507281"/>
            <a:ext cx="1245337" cy="524705"/>
          </a:xfrm>
          <a:prstGeom prst="rect">
            <a:avLst/>
          </a:prstGeom>
        </p:spPr>
        <p:txBody>
          <a:bodyPr vert="horz" wrap="square" lIns="0" tIns="31950" rIns="0" bIns="0" rtlCol="0">
            <a:spAutoFit/>
          </a:bodyPr>
          <a:lstStyle/>
          <a:p>
            <a:pPr marL="31951">
              <a:spcBef>
                <a:spcPts val="252"/>
              </a:spcBef>
            </a:pPr>
            <a:r>
              <a:rPr sz="3200" spc="-13" dirty="0">
                <a:latin typeface="Consolas"/>
                <a:cs typeface="Consolas"/>
              </a:rPr>
              <a:t>Ant</a:t>
            </a:r>
            <a:r>
              <a:rPr sz="2516" spc="-13" dirty="0">
                <a:latin typeface="Consolas"/>
                <a:cs typeface="Consolas"/>
              </a:rPr>
              <a:t>:</a:t>
            </a:r>
            <a:endParaRPr sz="2516" dirty="0">
              <a:latin typeface="Consolas"/>
              <a:cs typeface="Consolas"/>
            </a:endParaRPr>
          </a:p>
        </p:txBody>
      </p:sp>
      <p:sp>
        <p:nvSpPr>
          <p:cNvPr id="11" name="object 11"/>
          <p:cNvSpPr txBox="1"/>
          <p:nvPr/>
        </p:nvSpPr>
        <p:spPr>
          <a:xfrm>
            <a:off x="4237472" y="5507279"/>
            <a:ext cx="10830284" cy="524705"/>
          </a:xfrm>
          <a:prstGeom prst="rect">
            <a:avLst/>
          </a:prstGeom>
        </p:spPr>
        <p:txBody>
          <a:bodyPr vert="horz" wrap="square" lIns="0" tIns="31950" rIns="0" bIns="0" rtlCol="0">
            <a:spAutoFit/>
          </a:bodyPr>
          <a:lstStyle/>
          <a:p>
            <a:pPr marL="31951">
              <a:spcBef>
                <a:spcPts val="252"/>
              </a:spcBef>
            </a:pPr>
            <a:r>
              <a:rPr sz="2516" spc="-13" dirty="0">
                <a:latin typeface="Consolas"/>
                <a:cs typeface="Consolas"/>
              </a:rPr>
              <a:t>Apache </a:t>
            </a:r>
            <a:r>
              <a:rPr sz="3200" spc="-13" dirty="0">
                <a:latin typeface="Consolas"/>
                <a:cs typeface="Consolas"/>
              </a:rPr>
              <a:t>Ant(TM</a:t>
            </a:r>
            <a:r>
              <a:rPr sz="2516" spc="-13" dirty="0">
                <a:latin typeface="Consolas"/>
                <a:cs typeface="Consolas"/>
              </a:rPr>
              <a:t>) version 1.9.3 compiled on December 23</a:t>
            </a:r>
            <a:r>
              <a:rPr sz="2516" spc="-164" dirty="0">
                <a:latin typeface="Consolas"/>
                <a:cs typeface="Consolas"/>
              </a:rPr>
              <a:t> </a:t>
            </a:r>
            <a:r>
              <a:rPr sz="2516" spc="-13" dirty="0">
                <a:latin typeface="Consolas"/>
                <a:cs typeface="Consolas"/>
              </a:rPr>
              <a:t>2013</a:t>
            </a:r>
            <a:endParaRPr sz="2516" dirty="0">
              <a:latin typeface="Consolas"/>
              <a:cs typeface="Consolas"/>
            </a:endParaRPr>
          </a:p>
        </p:txBody>
      </p:sp>
      <p:sp>
        <p:nvSpPr>
          <p:cNvPr id="12" name="object 12"/>
          <p:cNvSpPr txBox="1"/>
          <p:nvPr/>
        </p:nvSpPr>
        <p:spPr>
          <a:xfrm>
            <a:off x="1782819" y="6855573"/>
            <a:ext cx="1016737" cy="524705"/>
          </a:xfrm>
          <a:prstGeom prst="rect">
            <a:avLst/>
          </a:prstGeom>
        </p:spPr>
        <p:txBody>
          <a:bodyPr vert="horz" wrap="square" lIns="0" tIns="31950" rIns="0" bIns="0" rtlCol="0">
            <a:spAutoFit/>
          </a:bodyPr>
          <a:lstStyle/>
          <a:p>
            <a:pPr marL="31951">
              <a:spcBef>
                <a:spcPts val="252"/>
              </a:spcBef>
            </a:pPr>
            <a:r>
              <a:rPr sz="3200" spc="-13" dirty="0">
                <a:latin typeface="Consolas"/>
                <a:cs typeface="Consolas"/>
              </a:rPr>
              <a:t>JVM:</a:t>
            </a:r>
            <a:endParaRPr sz="3200" dirty="0">
              <a:latin typeface="Consolas"/>
              <a:cs typeface="Consolas"/>
            </a:endParaRPr>
          </a:p>
        </p:txBody>
      </p:sp>
      <p:sp>
        <p:nvSpPr>
          <p:cNvPr id="13" name="object 13"/>
          <p:cNvSpPr txBox="1"/>
          <p:nvPr/>
        </p:nvSpPr>
        <p:spPr>
          <a:xfrm>
            <a:off x="4237483" y="6855573"/>
            <a:ext cx="7401273" cy="524705"/>
          </a:xfrm>
          <a:prstGeom prst="rect">
            <a:avLst/>
          </a:prstGeom>
        </p:spPr>
        <p:txBody>
          <a:bodyPr vert="horz" wrap="square" lIns="0" tIns="31950" rIns="0" bIns="0" rtlCol="0">
            <a:spAutoFit/>
          </a:bodyPr>
          <a:lstStyle/>
          <a:p>
            <a:pPr marL="31951">
              <a:spcBef>
                <a:spcPts val="252"/>
              </a:spcBef>
            </a:pPr>
            <a:r>
              <a:rPr sz="2516" spc="-13" dirty="0">
                <a:latin typeface="Consolas"/>
                <a:cs typeface="Consolas"/>
              </a:rPr>
              <a:t>1.7.0_60 (</a:t>
            </a:r>
            <a:r>
              <a:rPr sz="3200" spc="-13" dirty="0">
                <a:latin typeface="Consolas"/>
                <a:cs typeface="Consolas"/>
              </a:rPr>
              <a:t>Oracle</a:t>
            </a:r>
            <a:r>
              <a:rPr sz="2516" spc="-13" dirty="0">
                <a:latin typeface="Consolas"/>
                <a:cs typeface="Consolas"/>
              </a:rPr>
              <a:t> Corporation</a:t>
            </a:r>
            <a:r>
              <a:rPr sz="2516" spc="-201" dirty="0">
                <a:latin typeface="Consolas"/>
                <a:cs typeface="Consolas"/>
              </a:rPr>
              <a:t> </a:t>
            </a:r>
            <a:r>
              <a:rPr sz="2516" spc="-13" dirty="0">
                <a:latin typeface="Consolas"/>
                <a:cs typeface="Consolas"/>
              </a:rPr>
              <a:t>24.60-b09)</a:t>
            </a:r>
            <a:endParaRPr sz="2516" dirty="0">
              <a:latin typeface="Consolas"/>
              <a:cs typeface="Consolas"/>
            </a:endParaRPr>
          </a:p>
        </p:txBody>
      </p:sp>
      <p:sp>
        <p:nvSpPr>
          <p:cNvPr id="14" name="object 14"/>
          <p:cNvSpPr txBox="1"/>
          <p:nvPr/>
        </p:nvSpPr>
        <p:spPr>
          <a:xfrm>
            <a:off x="1781279" y="8161260"/>
            <a:ext cx="1072995" cy="524705"/>
          </a:xfrm>
          <a:prstGeom prst="rect">
            <a:avLst/>
          </a:prstGeom>
        </p:spPr>
        <p:txBody>
          <a:bodyPr vert="horz" wrap="square" lIns="0" tIns="31950" rIns="0" bIns="0" rtlCol="0">
            <a:spAutoFit/>
          </a:bodyPr>
          <a:lstStyle/>
          <a:p>
            <a:pPr marL="31951">
              <a:spcBef>
                <a:spcPts val="252"/>
              </a:spcBef>
            </a:pPr>
            <a:r>
              <a:rPr sz="3200" spc="-13" dirty="0">
                <a:latin typeface="Consolas"/>
                <a:cs typeface="Consolas"/>
              </a:rPr>
              <a:t>OS</a:t>
            </a:r>
            <a:r>
              <a:rPr sz="2516" spc="-13" dirty="0">
                <a:latin typeface="Consolas"/>
                <a:cs typeface="Consolas"/>
              </a:rPr>
              <a:t>:</a:t>
            </a:r>
            <a:endParaRPr sz="2516" dirty="0">
              <a:latin typeface="Consolas"/>
              <a:cs typeface="Consolas"/>
            </a:endParaRPr>
          </a:p>
        </p:txBody>
      </p:sp>
      <p:sp>
        <p:nvSpPr>
          <p:cNvPr id="15" name="object 15"/>
          <p:cNvSpPr txBox="1"/>
          <p:nvPr/>
        </p:nvSpPr>
        <p:spPr>
          <a:xfrm>
            <a:off x="4236186" y="8161260"/>
            <a:ext cx="5247487" cy="524705"/>
          </a:xfrm>
          <a:prstGeom prst="rect">
            <a:avLst/>
          </a:prstGeom>
        </p:spPr>
        <p:txBody>
          <a:bodyPr vert="horz" wrap="square" lIns="0" tIns="31950" rIns="0" bIns="0" rtlCol="0">
            <a:spAutoFit/>
          </a:bodyPr>
          <a:lstStyle/>
          <a:p>
            <a:pPr marL="31951">
              <a:spcBef>
                <a:spcPts val="252"/>
              </a:spcBef>
            </a:pPr>
            <a:r>
              <a:rPr sz="3200" spc="-13" dirty="0">
                <a:latin typeface="Consolas"/>
                <a:cs typeface="Consolas"/>
              </a:rPr>
              <a:t>Mac OS </a:t>
            </a:r>
            <a:r>
              <a:rPr sz="3200" dirty="0">
                <a:latin typeface="Consolas"/>
                <a:cs typeface="Consolas"/>
              </a:rPr>
              <a:t>X </a:t>
            </a:r>
            <a:r>
              <a:rPr sz="3200" spc="-13" dirty="0">
                <a:latin typeface="Consolas"/>
                <a:cs typeface="Consolas"/>
              </a:rPr>
              <a:t>10.9.5</a:t>
            </a:r>
            <a:r>
              <a:rPr sz="3200" spc="-226" dirty="0">
                <a:latin typeface="Consolas"/>
                <a:cs typeface="Consolas"/>
              </a:rPr>
              <a:t> </a:t>
            </a:r>
            <a:r>
              <a:rPr sz="3200" spc="-13" dirty="0">
                <a:latin typeface="Consolas"/>
                <a:cs typeface="Consolas"/>
              </a:rPr>
              <a:t>x86_64</a:t>
            </a:r>
            <a:endParaRPr sz="3200" dirty="0">
              <a:latin typeface="Consolas"/>
              <a:cs typeface="Consolas"/>
            </a:endParaRPr>
          </a:p>
        </p:txBody>
      </p:sp>
      <p:sp>
        <p:nvSpPr>
          <p:cNvPr id="22" name="object 22"/>
          <p:cNvSpPr txBox="1"/>
          <p:nvPr/>
        </p:nvSpPr>
        <p:spPr>
          <a:xfrm>
            <a:off x="1782813" y="15388617"/>
            <a:ext cx="4103988" cy="419419"/>
          </a:xfrm>
          <a:prstGeom prst="rect">
            <a:avLst/>
          </a:prstGeom>
        </p:spPr>
        <p:txBody>
          <a:bodyPr vert="horz" wrap="square" lIns="0" tIns="31950" rIns="0" bIns="0" rtlCol="0">
            <a:spAutoFit/>
          </a:bodyPr>
          <a:lstStyle/>
          <a:p>
            <a:pPr marL="31951">
              <a:spcBef>
                <a:spcPts val="252"/>
              </a:spcBef>
            </a:pPr>
            <a:r>
              <a:rPr sz="2516" spc="-13" dirty="0">
                <a:latin typeface="Consolas"/>
                <a:cs typeface="Consolas"/>
              </a:rPr>
              <a:t>Total </a:t>
            </a:r>
            <a:r>
              <a:rPr sz="2516" b="1" spc="-13" dirty="0">
                <a:latin typeface="Consolas"/>
                <a:cs typeface="Consolas"/>
              </a:rPr>
              <a:t>time</a:t>
            </a:r>
            <a:r>
              <a:rPr sz="2516" spc="-13" dirty="0">
                <a:latin typeface="Consolas"/>
                <a:cs typeface="Consolas"/>
              </a:rPr>
              <a:t>: </a:t>
            </a:r>
            <a:r>
              <a:rPr sz="2516" spc="-13" dirty="0">
                <a:solidFill>
                  <a:srgbClr val="008700"/>
                </a:solidFill>
                <a:latin typeface="Consolas"/>
                <a:cs typeface="Consolas"/>
              </a:rPr>
              <a:t>31.456</a:t>
            </a:r>
            <a:r>
              <a:rPr sz="2516" spc="-151" dirty="0">
                <a:solidFill>
                  <a:srgbClr val="008700"/>
                </a:solidFill>
                <a:latin typeface="Consolas"/>
                <a:cs typeface="Consolas"/>
              </a:rPr>
              <a:t> </a:t>
            </a:r>
            <a:r>
              <a:rPr sz="2516" spc="-13" dirty="0">
                <a:latin typeface="Consolas"/>
                <a:cs typeface="Consolas"/>
              </a:rPr>
              <a:t>secs</a:t>
            </a:r>
            <a:endParaRPr sz="2516">
              <a:latin typeface="Consolas"/>
              <a:cs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6"/>
          <p:cNvSpPr txBox="1"/>
          <p:nvPr/>
        </p:nvSpPr>
        <p:spPr>
          <a:xfrm>
            <a:off x="1504156" y="698500"/>
            <a:ext cx="5791200" cy="448841"/>
          </a:xfrm>
          <a:prstGeom prst="rect">
            <a:avLst/>
          </a:prstGeom>
        </p:spPr>
        <p:txBody>
          <a:bodyPr vert="horz" wrap="square" lIns="0" tIns="0" rIns="0" bIns="0" rtlCol="0">
            <a:spAutoFit/>
          </a:bodyPr>
          <a:lstStyle/>
          <a:p>
            <a:pPr marL="169338" indent="-137388">
              <a:lnSpc>
                <a:spcPts val="3497"/>
              </a:lnSpc>
              <a:buClr>
                <a:srgbClr val="000000"/>
              </a:buClr>
              <a:buSzPct val="104761"/>
              <a:buFont typeface="Calibri"/>
              <a:buChar char="•"/>
              <a:tabLst>
                <a:tab pos="170936" algn="l"/>
              </a:tabLst>
            </a:pPr>
            <a:r>
              <a:rPr sz="2800" spc="126" dirty="0">
                <a:solidFill>
                  <a:srgbClr val="333333"/>
                </a:solidFill>
                <a:latin typeface="宋体"/>
                <a:cs typeface="宋体"/>
              </a:rPr>
              <a:t>2</a:t>
            </a:r>
            <a:r>
              <a:rPr sz="2800" dirty="0">
                <a:solidFill>
                  <a:srgbClr val="333333"/>
                </a:solidFill>
                <a:latin typeface="宋体"/>
                <a:cs typeface="宋体"/>
              </a:rPr>
              <a:t>、接着执行</a:t>
            </a:r>
            <a:r>
              <a:rPr sz="2800" spc="-654" dirty="0">
                <a:solidFill>
                  <a:srgbClr val="333333"/>
                </a:solidFill>
                <a:latin typeface="宋体"/>
                <a:cs typeface="宋体"/>
              </a:rPr>
              <a:t> </a:t>
            </a:r>
            <a:r>
              <a:rPr sz="2800" b="1" spc="-101" dirty="0">
                <a:solidFill>
                  <a:srgbClr val="333333"/>
                </a:solidFill>
                <a:latin typeface="微软雅黑"/>
                <a:cs typeface="微软雅黑"/>
              </a:rPr>
              <a:t>./gradlew</a:t>
            </a:r>
            <a:r>
              <a:rPr sz="2800" b="1" spc="88" dirty="0">
                <a:solidFill>
                  <a:srgbClr val="333333"/>
                </a:solidFill>
                <a:latin typeface="微软雅黑"/>
                <a:cs typeface="微软雅黑"/>
              </a:rPr>
              <a:t> </a:t>
            </a:r>
            <a:r>
              <a:rPr sz="2800" b="1" spc="-63" dirty="0">
                <a:solidFill>
                  <a:srgbClr val="333333"/>
                </a:solidFill>
                <a:latin typeface="微软雅黑"/>
                <a:cs typeface="微软雅黑"/>
              </a:rPr>
              <a:t>clean</a:t>
            </a:r>
            <a:endParaRPr sz="2800" dirty="0">
              <a:latin typeface="微软雅黑"/>
              <a:cs typeface="微软雅黑"/>
            </a:endParaRPr>
          </a:p>
        </p:txBody>
      </p:sp>
      <p:sp>
        <p:nvSpPr>
          <p:cNvPr id="3" name="object 17"/>
          <p:cNvSpPr txBox="1"/>
          <p:nvPr/>
        </p:nvSpPr>
        <p:spPr>
          <a:xfrm>
            <a:off x="1504156" y="1427102"/>
            <a:ext cx="12607511" cy="2014856"/>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执行这个命令会去下载</a:t>
            </a:r>
            <a:r>
              <a:rPr sz="3200" spc="-868" dirty="0">
                <a:solidFill>
                  <a:srgbClr val="333333"/>
                </a:solidFill>
                <a:latin typeface="宋体"/>
                <a:cs typeface="宋体"/>
              </a:rPr>
              <a:t> </a:t>
            </a:r>
            <a:r>
              <a:rPr sz="3200" spc="-25" dirty="0">
                <a:solidFill>
                  <a:srgbClr val="333333"/>
                </a:solidFill>
                <a:latin typeface="宋体"/>
                <a:cs typeface="宋体"/>
              </a:rPr>
              <a:t>Gradle</a:t>
            </a:r>
            <a:r>
              <a:rPr sz="3200" spc="-855" dirty="0">
                <a:solidFill>
                  <a:srgbClr val="333333"/>
                </a:solidFill>
                <a:latin typeface="宋体"/>
                <a:cs typeface="宋体"/>
              </a:rPr>
              <a:t> </a:t>
            </a:r>
            <a:r>
              <a:rPr sz="3200" dirty="0">
                <a:solidFill>
                  <a:srgbClr val="333333"/>
                </a:solidFill>
                <a:latin typeface="宋体"/>
                <a:cs typeface="宋体"/>
              </a:rPr>
              <a:t>的一些依赖，下载成功并编译通过时会看到如下信息：</a:t>
            </a:r>
            <a:endParaRPr sz="3200" dirty="0">
              <a:latin typeface="宋体"/>
              <a:cs typeface="宋体"/>
            </a:endParaRPr>
          </a:p>
          <a:p>
            <a:pPr>
              <a:spcBef>
                <a:spcPts val="113"/>
              </a:spcBef>
            </a:pPr>
            <a:endParaRPr sz="3200" dirty="0">
              <a:latin typeface="Times New Roman"/>
              <a:cs typeface="Times New Roman"/>
            </a:endParaRPr>
          </a:p>
          <a:p>
            <a:pPr marL="31951"/>
            <a:r>
              <a:rPr sz="3200" spc="-13" dirty="0">
                <a:solidFill>
                  <a:srgbClr val="870000"/>
                </a:solidFill>
                <a:latin typeface="Consolas"/>
                <a:cs typeface="Consolas"/>
              </a:rPr>
              <a:t>:app:clean</a:t>
            </a:r>
            <a:r>
              <a:rPr sz="3200" dirty="0">
                <a:solidFill>
                  <a:srgbClr val="870000"/>
                </a:solidFill>
                <a:latin typeface="Consolas"/>
                <a:cs typeface="Consolas"/>
              </a:rPr>
              <a:t> </a:t>
            </a:r>
            <a:r>
              <a:rPr sz="3200" spc="-13" dirty="0">
                <a:solidFill>
                  <a:srgbClr val="870000"/>
                </a:solidFill>
                <a:latin typeface="Consolas"/>
                <a:cs typeface="Consolas"/>
              </a:rPr>
              <a:t>UP</a:t>
            </a:r>
            <a:r>
              <a:rPr sz="3200" spc="-13" dirty="0">
                <a:latin typeface="Consolas"/>
                <a:cs typeface="Consolas"/>
              </a:rPr>
              <a:t>-</a:t>
            </a:r>
            <a:r>
              <a:rPr sz="3200" spc="-13" dirty="0">
                <a:solidFill>
                  <a:srgbClr val="870000"/>
                </a:solidFill>
                <a:latin typeface="Consolas"/>
                <a:cs typeface="Consolas"/>
              </a:rPr>
              <a:t>TO</a:t>
            </a:r>
            <a:r>
              <a:rPr sz="3200" spc="-13" dirty="0">
                <a:latin typeface="Consolas"/>
                <a:cs typeface="Consolas"/>
              </a:rPr>
              <a:t>-</a:t>
            </a:r>
            <a:r>
              <a:rPr sz="3200" spc="-13" dirty="0">
                <a:solidFill>
                  <a:srgbClr val="870000"/>
                </a:solidFill>
                <a:latin typeface="Consolas"/>
                <a:cs typeface="Consolas"/>
              </a:rPr>
              <a:t>DATE</a:t>
            </a:r>
            <a:endParaRPr sz="3200" dirty="0">
              <a:latin typeface="Consolas"/>
              <a:cs typeface="Consolas"/>
            </a:endParaRPr>
          </a:p>
        </p:txBody>
      </p:sp>
      <p:sp>
        <p:nvSpPr>
          <p:cNvPr id="4" name="object 18"/>
          <p:cNvSpPr txBox="1"/>
          <p:nvPr/>
        </p:nvSpPr>
        <p:spPr>
          <a:xfrm>
            <a:off x="1501896" y="3992907"/>
            <a:ext cx="9603460" cy="524705"/>
          </a:xfrm>
          <a:prstGeom prst="rect">
            <a:avLst/>
          </a:prstGeom>
        </p:spPr>
        <p:txBody>
          <a:bodyPr vert="horz" wrap="square" lIns="0" tIns="31950" rIns="0" bIns="0" rtlCol="0">
            <a:spAutoFit/>
          </a:bodyPr>
          <a:lstStyle/>
          <a:p>
            <a:pPr marL="31951">
              <a:spcBef>
                <a:spcPts val="252"/>
              </a:spcBef>
            </a:pPr>
            <a:r>
              <a:rPr sz="3200" spc="-13" dirty="0">
                <a:solidFill>
                  <a:srgbClr val="870000"/>
                </a:solidFill>
                <a:latin typeface="Consolas"/>
                <a:cs typeface="Consolas"/>
              </a:rPr>
              <a:t>:extras:ShimmerAndroid:clean</a:t>
            </a:r>
            <a:r>
              <a:rPr sz="3200" spc="-75" dirty="0">
                <a:solidFill>
                  <a:srgbClr val="870000"/>
                </a:solidFill>
                <a:latin typeface="Consolas"/>
                <a:cs typeface="Consolas"/>
              </a:rPr>
              <a:t> </a:t>
            </a:r>
            <a:r>
              <a:rPr sz="3200" spc="-13" dirty="0">
                <a:solidFill>
                  <a:srgbClr val="870000"/>
                </a:solidFill>
                <a:latin typeface="Consolas"/>
                <a:cs typeface="Consolas"/>
              </a:rPr>
              <a:t>UP</a:t>
            </a:r>
            <a:r>
              <a:rPr sz="3200" spc="-13" dirty="0">
                <a:latin typeface="Consolas"/>
                <a:cs typeface="Consolas"/>
              </a:rPr>
              <a:t>-</a:t>
            </a:r>
            <a:r>
              <a:rPr sz="3200" spc="-13" dirty="0">
                <a:solidFill>
                  <a:srgbClr val="870000"/>
                </a:solidFill>
                <a:latin typeface="Consolas"/>
                <a:cs typeface="Consolas"/>
              </a:rPr>
              <a:t>TO</a:t>
            </a:r>
            <a:r>
              <a:rPr sz="3200" spc="-13" dirty="0">
                <a:latin typeface="Consolas"/>
                <a:cs typeface="Consolas"/>
              </a:rPr>
              <a:t>-</a:t>
            </a:r>
            <a:r>
              <a:rPr sz="3200" spc="-13" dirty="0">
                <a:solidFill>
                  <a:srgbClr val="870000"/>
                </a:solidFill>
                <a:latin typeface="Consolas"/>
                <a:cs typeface="Consolas"/>
              </a:rPr>
              <a:t>DATE</a:t>
            </a:r>
            <a:endParaRPr sz="3200" dirty="0">
              <a:latin typeface="Consolas"/>
              <a:cs typeface="Consolas"/>
            </a:endParaRPr>
          </a:p>
        </p:txBody>
      </p:sp>
      <p:sp>
        <p:nvSpPr>
          <p:cNvPr id="5" name="object 19"/>
          <p:cNvSpPr txBox="1"/>
          <p:nvPr/>
        </p:nvSpPr>
        <p:spPr>
          <a:xfrm>
            <a:off x="1527442" y="4736398"/>
            <a:ext cx="3786714" cy="524705"/>
          </a:xfrm>
          <a:prstGeom prst="rect">
            <a:avLst/>
          </a:prstGeom>
        </p:spPr>
        <p:txBody>
          <a:bodyPr vert="horz" wrap="square" lIns="0" tIns="31950" rIns="0" bIns="0" rtlCol="0">
            <a:spAutoFit/>
          </a:bodyPr>
          <a:lstStyle/>
          <a:p>
            <a:pPr marL="31951">
              <a:spcBef>
                <a:spcPts val="252"/>
              </a:spcBef>
            </a:pPr>
            <a:r>
              <a:rPr sz="3200" spc="-13" dirty="0">
                <a:solidFill>
                  <a:srgbClr val="870000"/>
                </a:solidFill>
                <a:latin typeface="Consolas"/>
                <a:cs typeface="Consolas"/>
              </a:rPr>
              <a:t>BUILD</a:t>
            </a:r>
            <a:r>
              <a:rPr sz="3200" spc="-189" dirty="0">
                <a:solidFill>
                  <a:srgbClr val="870000"/>
                </a:solidFill>
                <a:latin typeface="Consolas"/>
                <a:cs typeface="Consolas"/>
              </a:rPr>
              <a:t> </a:t>
            </a:r>
            <a:r>
              <a:rPr sz="3200" spc="-13" dirty="0">
                <a:solidFill>
                  <a:srgbClr val="870000"/>
                </a:solidFill>
                <a:latin typeface="Consolas"/>
                <a:cs typeface="Consolas"/>
              </a:rPr>
              <a:t>SUCCESSFUL</a:t>
            </a:r>
            <a:endParaRPr sz="3200" dirty="0">
              <a:latin typeface="Consolas"/>
              <a:cs typeface="Consolas"/>
            </a:endParaRPr>
          </a:p>
        </p:txBody>
      </p:sp>
      <p:sp>
        <p:nvSpPr>
          <p:cNvPr id="6" name="object 20"/>
          <p:cNvSpPr txBox="1"/>
          <p:nvPr/>
        </p:nvSpPr>
        <p:spPr>
          <a:xfrm>
            <a:off x="1501896" y="5794024"/>
            <a:ext cx="5793460" cy="448841"/>
          </a:xfrm>
          <a:prstGeom prst="rect">
            <a:avLst/>
          </a:prstGeom>
        </p:spPr>
        <p:txBody>
          <a:bodyPr vert="horz" wrap="square" lIns="0" tIns="0" rIns="0" bIns="0" rtlCol="0">
            <a:spAutoFit/>
          </a:bodyPr>
          <a:lstStyle/>
          <a:p>
            <a:pPr marL="169338" indent="-137388">
              <a:lnSpc>
                <a:spcPts val="3497"/>
              </a:lnSpc>
              <a:buClr>
                <a:srgbClr val="000000"/>
              </a:buClr>
              <a:buSzPct val="104761"/>
              <a:buFont typeface="Calibri"/>
              <a:buChar char="•"/>
              <a:tabLst>
                <a:tab pos="170936" algn="l"/>
              </a:tabLst>
            </a:pPr>
            <a:r>
              <a:rPr sz="3200" spc="126" dirty="0">
                <a:solidFill>
                  <a:srgbClr val="333333"/>
                </a:solidFill>
                <a:latin typeface="宋体"/>
                <a:cs typeface="宋体"/>
              </a:rPr>
              <a:t>3</a:t>
            </a:r>
            <a:r>
              <a:rPr sz="3200" dirty="0">
                <a:solidFill>
                  <a:srgbClr val="333333"/>
                </a:solidFill>
                <a:latin typeface="宋体"/>
                <a:cs typeface="宋体"/>
              </a:rPr>
              <a:t>、最后执行</a:t>
            </a:r>
            <a:r>
              <a:rPr sz="3200" spc="-629" dirty="0">
                <a:solidFill>
                  <a:srgbClr val="333333"/>
                </a:solidFill>
                <a:latin typeface="宋体"/>
                <a:cs typeface="宋体"/>
              </a:rPr>
              <a:t> </a:t>
            </a:r>
            <a:r>
              <a:rPr sz="3200" b="1" spc="-101" dirty="0">
                <a:solidFill>
                  <a:srgbClr val="333333"/>
                </a:solidFill>
                <a:latin typeface="微软雅黑"/>
                <a:cs typeface="微软雅黑"/>
              </a:rPr>
              <a:t>./gradlew</a:t>
            </a:r>
            <a:r>
              <a:rPr sz="3200" b="1" spc="138" dirty="0">
                <a:solidFill>
                  <a:srgbClr val="333333"/>
                </a:solidFill>
                <a:latin typeface="微软雅黑"/>
                <a:cs typeface="微软雅黑"/>
              </a:rPr>
              <a:t> </a:t>
            </a:r>
            <a:r>
              <a:rPr sz="3200" b="1" spc="-101" dirty="0">
                <a:solidFill>
                  <a:srgbClr val="333333"/>
                </a:solidFill>
                <a:latin typeface="微软雅黑"/>
                <a:cs typeface="微软雅黑"/>
              </a:rPr>
              <a:t>build</a:t>
            </a:r>
            <a:endParaRPr sz="3200" dirty="0">
              <a:latin typeface="微软雅黑"/>
              <a:cs typeface="微软雅黑"/>
            </a:endParaRPr>
          </a:p>
        </p:txBody>
      </p:sp>
      <p:sp>
        <p:nvSpPr>
          <p:cNvPr id="7" name="object 21"/>
          <p:cNvSpPr txBox="1"/>
          <p:nvPr/>
        </p:nvSpPr>
        <p:spPr>
          <a:xfrm>
            <a:off x="1212421" y="6869678"/>
            <a:ext cx="12374276" cy="2014856"/>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这个命令会直接编译并生成相应的</a:t>
            </a:r>
            <a:r>
              <a:rPr sz="3200" spc="-843" dirty="0">
                <a:solidFill>
                  <a:srgbClr val="333333"/>
                </a:solidFill>
                <a:latin typeface="宋体"/>
                <a:cs typeface="宋体"/>
              </a:rPr>
              <a:t> </a:t>
            </a:r>
            <a:r>
              <a:rPr sz="3200" spc="75" dirty="0">
                <a:solidFill>
                  <a:srgbClr val="333333"/>
                </a:solidFill>
                <a:latin typeface="宋体"/>
                <a:cs typeface="宋体"/>
              </a:rPr>
              <a:t>apk</a:t>
            </a:r>
            <a:r>
              <a:rPr sz="3200" spc="-830" dirty="0">
                <a:solidFill>
                  <a:srgbClr val="333333"/>
                </a:solidFill>
                <a:latin typeface="宋体"/>
                <a:cs typeface="宋体"/>
              </a:rPr>
              <a:t> </a:t>
            </a:r>
            <a:r>
              <a:rPr sz="3200" dirty="0">
                <a:solidFill>
                  <a:srgbClr val="333333"/>
                </a:solidFill>
                <a:latin typeface="宋体"/>
                <a:cs typeface="宋体"/>
              </a:rPr>
              <a:t>文件，如果看到如下字样就代表</a:t>
            </a:r>
            <a:r>
              <a:rPr sz="3200" spc="-843" dirty="0">
                <a:solidFill>
                  <a:srgbClr val="333333"/>
                </a:solidFill>
                <a:latin typeface="宋体"/>
                <a:cs typeface="宋体"/>
              </a:rPr>
              <a:t> </a:t>
            </a:r>
            <a:r>
              <a:rPr sz="3200" spc="-138" dirty="0">
                <a:solidFill>
                  <a:srgbClr val="333333"/>
                </a:solidFill>
                <a:latin typeface="宋体"/>
                <a:cs typeface="宋体"/>
              </a:rPr>
              <a:t>build</a:t>
            </a:r>
            <a:r>
              <a:rPr sz="3200" spc="-830" dirty="0">
                <a:solidFill>
                  <a:srgbClr val="333333"/>
                </a:solidFill>
                <a:latin typeface="宋体"/>
                <a:cs typeface="宋体"/>
              </a:rPr>
              <a:t> </a:t>
            </a:r>
            <a:r>
              <a:rPr sz="3200" dirty="0">
                <a:solidFill>
                  <a:srgbClr val="333333"/>
                </a:solidFill>
                <a:latin typeface="宋体"/>
                <a:cs typeface="宋体"/>
              </a:rPr>
              <a:t>成功了</a:t>
            </a:r>
            <a:endParaRPr sz="3200" dirty="0">
              <a:latin typeface="宋体"/>
              <a:cs typeface="宋体"/>
            </a:endParaRPr>
          </a:p>
          <a:p>
            <a:pPr>
              <a:spcBef>
                <a:spcPts val="113"/>
              </a:spcBef>
            </a:pPr>
            <a:endParaRPr sz="3200" dirty="0">
              <a:latin typeface="Times New Roman"/>
              <a:cs typeface="Times New Roman"/>
            </a:endParaRPr>
          </a:p>
          <a:p>
            <a:pPr marL="31951"/>
            <a:r>
              <a:rPr sz="3200" spc="-13" dirty="0">
                <a:latin typeface="Consolas"/>
                <a:cs typeface="Consolas"/>
              </a:rPr>
              <a:t>BUILD</a:t>
            </a:r>
            <a:r>
              <a:rPr sz="3200" spc="-25" dirty="0">
                <a:latin typeface="Consolas"/>
                <a:cs typeface="Consolas"/>
              </a:rPr>
              <a:t> </a:t>
            </a:r>
            <a:r>
              <a:rPr sz="3200" spc="-13" dirty="0">
                <a:latin typeface="Consolas"/>
                <a:cs typeface="Consolas"/>
              </a:rPr>
              <a:t>SUCCESSFUL</a:t>
            </a:r>
            <a:endParaRPr sz="3200" dirty="0">
              <a:latin typeface="Consolas"/>
              <a:cs typeface="Consolas"/>
            </a:endParaRPr>
          </a:p>
        </p:txBody>
      </p:sp>
    </p:spTree>
    <p:extLst>
      <p:ext uri="{BB962C8B-B14F-4D97-AF65-F5344CB8AC3E}">
        <p14:creationId xmlns:p14="http://schemas.microsoft.com/office/powerpoint/2010/main" val="481600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82813" y="927100"/>
            <a:ext cx="15451071" cy="3662952"/>
          </a:xfrm>
          <a:prstGeom prst="rect">
            <a:avLst/>
          </a:prstGeom>
        </p:spPr>
        <p:txBody>
          <a:bodyPr vert="horz" wrap="square" lIns="0" tIns="156553" rIns="0" bIns="0" rtlCol="0">
            <a:spAutoFit/>
          </a:bodyPr>
          <a:lstStyle/>
          <a:p>
            <a:pPr marL="31951">
              <a:spcBef>
                <a:spcPts val="1230"/>
              </a:spcBef>
            </a:pPr>
            <a:r>
              <a:rPr sz="3200" dirty="0" err="1">
                <a:solidFill>
                  <a:srgbClr val="333333"/>
                </a:solidFill>
                <a:latin typeface="宋体"/>
                <a:cs typeface="宋体"/>
              </a:rPr>
              <a:t>紧接着在</a:t>
            </a:r>
            <a:r>
              <a:rPr sz="3200" spc="-576" dirty="0">
                <a:solidFill>
                  <a:srgbClr val="333333"/>
                </a:solidFill>
                <a:latin typeface="宋体"/>
                <a:cs typeface="宋体"/>
              </a:rPr>
              <a:t> </a:t>
            </a:r>
            <a:r>
              <a:rPr lang="en-US" sz="3200" b="1" spc="-113" dirty="0" err="1">
                <a:solidFill>
                  <a:srgbClr val="333333"/>
                </a:solidFill>
                <a:latin typeface="微软雅黑"/>
                <a:cs typeface="宋体"/>
              </a:rPr>
              <a:t>xxxx</a:t>
            </a:r>
            <a:r>
              <a:rPr sz="3200" b="1" spc="-113" dirty="0">
                <a:solidFill>
                  <a:srgbClr val="333333"/>
                </a:solidFill>
                <a:latin typeface="微软雅黑"/>
                <a:cs typeface="微软雅黑"/>
              </a:rPr>
              <a:t>/app/build/outputs/</a:t>
            </a:r>
            <a:r>
              <a:rPr sz="3200" b="1" spc="-113" dirty="0" err="1">
                <a:solidFill>
                  <a:srgbClr val="333333"/>
                </a:solidFill>
                <a:latin typeface="微软雅黑"/>
                <a:cs typeface="微软雅黑"/>
              </a:rPr>
              <a:t>apk</a:t>
            </a:r>
            <a:r>
              <a:rPr sz="3200" b="1" spc="63" dirty="0">
                <a:solidFill>
                  <a:srgbClr val="333333"/>
                </a:solidFill>
                <a:latin typeface="微软雅黑"/>
                <a:cs typeface="微软雅黑"/>
              </a:rPr>
              <a:t> </a:t>
            </a:r>
            <a:r>
              <a:rPr sz="3200" dirty="0">
                <a:solidFill>
                  <a:srgbClr val="333333"/>
                </a:solidFill>
                <a:latin typeface="宋体"/>
                <a:cs typeface="宋体"/>
              </a:rPr>
              <a:t>目录下会看到类似于</a:t>
            </a:r>
            <a:r>
              <a:rPr sz="3200" spc="-767" dirty="0">
                <a:solidFill>
                  <a:srgbClr val="333333"/>
                </a:solidFill>
                <a:latin typeface="宋体"/>
                <a:cs typeface="宋体"/>
              </a:rPr>
              <a:t> </a:t>
            </a:r>
            <a:r>
              <a:rPr sz="3200" spc="-38" dirty="0">
                <a:solidFill>
                  <a:srgbClr val="333333"/>
                </a:solidFill>
                <a:latin typeface="宋体"/>
                <a:cs typeface="宋体"/>
              </a:rPr>
              <a:t>app-debug-unaligned.apk,</a:t>
            </a:r>
            <a:r>
              <a:rPr sz="3200" spc="-616" dirty="0">
                <a:solidFill>
                  <a:srgbClr val="333333"/>
                </a:solidFill>
                <a:latin typeface="宋体"/>
                <a:cs typeface="宋体"/>
              </a:rPr>
              <a:t> </a:t>
            </a:r>
            <a:r>
              <a:rPr sz="3200" spc="-101" dirty="0">
                <a:solidFill>
                  <a:srgbClr val="333333"/>
                </a:solidFill>
                <a:latin typeface="宋体"/>
                <a:cs typeface="宋体"/>
              </a:rPr>
              <a:t>app-release-</a:t>
            </a:r>
            <a:r>
              <a:rPr sz="3200" spc="-13" dirty="0" err="1">
                <a:solidFill>
                  <a:srgbClr val="333333"/>
                </a:solidFill>
                <a:latin typeface="宋体"/>
                <a:cs typeface="宋体"/>
              </a:rPr>
              <a:t>unsigned.apk</a:t>
            </a:r>
            <a:r>
              <a:rPr sz="3200" spc="-805" dirty="0">
                <a:solidFill>
                  <a:srgbClr val="333333"/>
                </a:solidFill>
                <a:latin typeface="宋体"/>
                <a:cs typeface="宋体"/>
              </a:rPr>
              <a:t> </a:t>
            </a:r>
            <a:r>
              <a:rPr sz="3200" dirty="0">
                <a:solidFill>
                  <a:srgbClr val="333333"/>
                </a:solidFill>
                <a:latin typeface="宋体"/>
                <a:cs typeface="宋体"/>
              </a:rPr>
              <a:t>等，看名字应该能理解意思</a:t>
            </a:r>
            <a:r>
              <a:rPr sz="3200" spc="-25" dirty="0">
                <a:solidFill>
                  <a:srgbClr val="333333"/>
                </a:solidFill>
                <a:latin typeface="宋体"/>
                <a:cs typeface="宋体"/>
              </a:rPr>
              <a:t>，unaligned</a:t>
            </a:r>
            <a:r>
              <a:rPr sz="3200" spc="-792" dirty="0">
                <a:solidFill>
                  <a:srgbClr val="333333"/>
                </a:solidFill>
                <a:latin typeface="宋体"/>
                <a:cs typeface="宋体"/>
              </a:rPr>
              <a:t> </a:t>
            </a:r>
            <a:r>
              <a:rPr sz="3200" dirty="0">
                <a:solidFill>
                  <a:srgbClr val="333333"/>
                </a:solidFill>
                <a:latin typeface="宋体"/>
                <a:cs typeface="宋体"/>
              </a:rPr>
              <a:t>代表没有进行</a:t>
            </a:r>
            <a:r>
              <a:rPr sz="3200" spc="-818" dirty="0">
                <a:solidFill>
                  <a:srgbClr val="333333"/>
                </a:solidFill>
                <a:latin typeface="宋体"/>
                <a:cs typeface="宋体"/>
              </a:rPr>
              <a:t> </a:t>
            </a:r>
            <a:r>
              <a:rPr sz="3200" spc="-201" dirty="0">
                <a:solidFill>
                  <a:srgbClr val="333333"/>
                </a:solidFill>
                <a:latin typeface="宋体"/>
                <a:cs typeface="宋体"/>
              </a:rPr>
              <a:t>zip</a:t>
            </a:r>
            <a:r>
              <a:rPr sz="3200" spc="-818" dirty="0">
                <a:solidFill>
                  <a:srgbClr val="333333"/>
                </a:solidFill>
                <a:latin typeface="宋体"/>
                <a:cs typeface="宋体"/>
              </a:rPr>
              <a:t> </a:t>
            </a:r>
            <a:r>
              <a:rPr sz="3200" dirty="0" err="1">
                <a:solidFill>
                  <a:srgbClr val="333333"/>
                </a:solidFill>
                <a:latin typeface="宋体"/>
                <a:cs typeface="宋体"/>
              </a:rPr>
              <a:t>优化的</a:t>
            </a:r>
            <a:r>
              <a:rPr sz="3200" spc="13" dirty="0" err="1">
                <a:solidFill>
                  <a:srgbClr val="333333"/>
                </a:solidFill>
                <a:latin typeface="宋体"/>
                <a:cs typeface="宋体"/>
              </a:rPr>
              <a:t>，unsigned</a:t>
            </a:r>
            <a:r>
              <a:rPr sz="3200" spc="-818" dirty="0">
                <a:solidFill>
                  <a:srgbClr val="333333"/>
                </a:solidFill>
                <a:latin typeface="宋体"/>
                <a:cs typeface="宋体"/>
              </a:rPr>
              <a:t> </a:t>
            </a:r>
            <a:r>
              <a:rPr sz="3200" dirty="0" err="1">
                <a:solidFill>
                  <a:srgbClr val="333333"/>
                </a:solidFill>
                <a:latin typeface="宋体"/>
                <a:cs typeface="宋体"/>
              </a:rPr>
              <a:t>代表没有签名的。然后就可以直接安装</a:t>
            </a:r>
            <a:r>
              <a:rPr sz="3200" spc="-805" dirty="0">
                <a:solidFill>
                  <a:srgbClr val="333333"/>
                </a:solidFill>
                <a:latin typeface="宋体"/>
                <a:cs typeface="宋体"/>
              </a:rPr>
              <a:t> </a:t>
            </a:r>
            <a:r>
              <a:rPr sz="3200" spc="75" dirty="0">
                <a:solidFill>
                  <a:srgbClr val="333333"/>
                </a:solidFill>
                <a:latin typeface="宋体"/>
                <a:cs typeface="宋体"/>
              </a:rPr>
              <a:t>apk</a:t>
            </a:r>
            <a:r>
              <a:rPr sz="3200" spc="-792" dirty="0">
                <a:solidFill>
                  <a:srgbClr val="333333"/>
                </a:solidFill>
                <a:latin typeface="宋体"/>
                <a:cs typeface="宋体"/>
              </a:rPr>
              <a:t> </a:t>
            </a:r>
            <a:r>
              <a:rPr sz="3200" dirty="0">
                <a:solidFill>
                  <a:srgbClr val="333333"/>
                </a:solidFill>
                <a:latin typeface="宋体"/>
                <a:cs typeface="宋体"/>
              </a:rPr>
              <a:t>查看运行效果了。</a:t>
            </a:r>
            <a:endParaRPr sz="3200" dirty="0">
              <a:latin typeface="宋体"/>
              <a:cs typeface="宋体"/>
            </a:endParaRPr>
          </a:p>
          <a:p>
            <a:pPr>
              <a:lnSpc>
                <a:spcPct val="100000"/>
              </a:lnSpc>
            </a:pPr>
            <a:endParaRPr sz="3200" dirty="0">
              <a:latin typeface="Times New Roman"/>
              <a:cs typeface="Times New Roman"/>
            </a:endParaRPr>
          </a:p>
          <a:p>
            <a:pPr marL="31951" marR="231642">
              <a:lnSpc>
                <a:spcPct val="131000"/>
              </a:lnSpc>
              <a:spcBef>
                <a:spcPts val="2076"/>
              </a:spcBef>
            </a:pPr>
            <a:r>
              <a:rPr sz="3200" dirty="0" err="1">
                <a:solidFill>
                  <a:srgbClr val="333333"/>
                </a:solidFill>
                <a:latin typeface="宋体"/>
                <a:cs typeface="宋体"/>
              </a:rPr>
              <a:t>关于上面提到的一些</a:t>
            </a:r>
            <a:r>
              <a:rPr sz="3200" spc="-893" dirty="0">
                <a:solidFill>
                  <a:srgbClr val="333333"/>
                </a:solidFill>
                <a:latin typeface="宋体"/>
                <a:cs typeface="宋体"/>
              </a:rPr>
              <a:t> </a:t>
            </a:r>
            <a:r>
              <a:rPr sz="3200" spc="-101" dirty="0">
                <a:solidFill>
                  <a:srgbClr val="333333"/>
                </a:solidFill>
                <a:latin typeface="宋体"/>
                <a:cs typeface="宋体"/>
              </a:rPr>
              <a:t>gradle</a:t>
            </a:r>
            <a:r>
              <a:rPr sz="3200" spc="-868" dirty="0">
                <a:solidFill>
                  <a:srgbClr val="333333"/>
                </a:solidFill>
                <a:latin typeface="宋体"/>
                <a:cs typeface="宋体"/>
              </a:rPr>
              <a:t> </a:t>
            </a:r>
            <a:r>
              <a:rPr sz="3200" dirty="0" err="1">
                <a:solidFill>
                  <a:srgbClr val="333333"/>
                </a:solidFill>
                <a:latin typeface="宋体"/>
                <a:cs typeface="宋体"/>
              </a:rPr>
              <a:t>命令大家应该还不理解，后面会一一进行说明的</a:t>
            </a:r>
            <a:r>
              <a:rPr sz="3200" dirty="0">
                <a:solidFill>
                  <a:srgbClr val="333333"/>
                </a:solidFill>
                <a:latin typeface="宋体"/>
                <a:cs typeface="宋体"/>
              </a:rPr>
              <a:t>。</a:t>
            </a:r>
            <a:endParaRPr sz="3200" dirty="0">
              <a:latin typeface="宋体"/>
              <a:cs typeface="宋体"/>
            </a:endParaRPr>
          </a:p>
        </p:txBody>
      </p:sp>
      <p:sp>
        <p:nvSpPr>
          <p:cNvPr id="3" name="object 3"/>
          <p:cNvSpPr txBox="1"/>
          <p:nvPr/>
        </p:nvSpPr>
        <p:spPr>
          <a:xfrm>
            <a:off x="1782813" y="5454430"/>
            <a:ext cx="5556123" cy="729056"/>
          </a:xfrm>
          <a:prstGeom prst="rect">
            <a:avLst/>
          </a:prstGeom>
        </p:spPr>
        <p:txBody>
          <a:bodyPr vert="horz" wrap="square" lIns="0" tIns="31950" rIns="0" bIns="0" rtlCol="0">
            <a:spAutoFit/>
          </a:bodyPr>
          <a:lstStyle/>
          <a:p>
            <a:pPr marL="31951">
              <a:spcBef>
                <a:spcPts val="252"/>
              </a:spcBef>
            </a:pPr>
            <a:r>
              <a:rPr sz="4528" b="1" spc="138" dirty="0">
                <a:solidFill>
                  <a:srgbClr val="333333"/>
                </a:solidFill>
                <a:latin typeface="微软雅黑"/>
                <a:cs typeface="微软雅黑"/>
              </a:rPr>
              <a:t>导</a:t>
            </a:r>
            <a:r>
              <a:rPr sz="4528" b="1" dirty="0">
                <a:solidFill>
                  <a:srgbClr val="333333"/>
                </a:solidFill>
                <a:latin typeface="微软雅黑"/>
                <a:cs typeface="微软雅黑"/>
              </a:rPr>
              <a:t>入</a:t>
            </a:r>
            <a:r>
              <a:rPr sz="4528" b="1" spc="-264" dirty="0">
                <a:solidFill>
                  <a:srgbClr val="333333"/>
                </a:solidFill>
                <a:latin typeface="微软雅黑"/>
                <a:cs typeface="微软雅黑"/>
              </a:rPr>
              <a:t> </a:t>
            </a:r>
            <a:r>
              <a:rPr sz="4528" b="1" spc="-189" dirty="0">
                <a:solidFill>
                  <a:srgbClr val="333333"/>
                </a:solidFill>
                <a:latin typeface="微软雅黑"/>
                <a:cs typeface="微软雅黑"/>
              </a:rPr>
              <a:t>Android</a:t>
            </a:r>
            <a:r>
              <a:rPr sz="4528" b="1" spc="164" dirty="0">
                <a:solidFill>
                  <a:srgbClr val="333333"/>
                </a:solidFill>
                <a:latin typeface="微软雅黑"/>
                <a:cs typeface="微软雅黑"/>
              </a:rPr>
              <a:t> </a:t>
            </a:r>
            <a:r>
              <a:rPr sz="4528" b="1" spc="-176" dirty="0">
                <a:solidFill>
                  <a:srgbClr val="333333"/>
                </a:solidFill>
                <a:latin typeface="微软雅黑"/>
                <a:cs typeface="微软雅黑"/>
              </a:rPr>
              <a:t>Studio</a:t>
            </a:r>
            <a:endParaRPr sz="4528" dirty="0">
              <a:latin typeface="微软雅黑"/>
              <a:cs typeface="微软雅黑"/>
            </a:endParaRPr>
          </a:p>
        </p:txBody>
      </p:sp>
      <p:sp>
        <p:nvSpPr>
          <p:cNvPr id="4" name="object 4"/>
          <p:cNvSpPr txBox="1"/>
          <p:nvPr/>
        </p:nvSpPr>
        <p:spPr>
          <a:xfrm>
            <a:off x="1782813" y="7297952"/>
            <a:ext cx="15633186" cy="2507299"/>
          </a:xfrm>
          <a:prstGeom prst="rect">
            <a:avLst/>
          </a:prstGeom>
        </p:spPr>
        <p:txBody>
          <a:bodyPr vert="horz" wrap="square" lIns="0" tIns="31950" rIns="0" bIns="0" rtlCol="0">
            <a:spAutoFit/>
          </a:bodyPr>
          <a:lstStyle/>
          <a:p>
            <a:pPr marL="31951">
              <a:spcBef>
                <a:spcPts val="252"/>
              </a:spcBef>
            </a:pPr>
            <a:r>
              <a:rPr sz="3200" dirty="0">
                <a:solidFill>
                  <a:srgbClr val="333333"/>
                </a:solidFill>
                <a:latin typeface="宋体"/>
                <a:cs typeface="宋体"/>
              </a:rPr>
              <a:t>但是如果你还是想导入</a:t>
            </a:r>
            <a:r>
              <a:rPr sz="3200" spc="-818" dirty="0">
                <a:solidFill>
                  <a:srgbClr val="333333"/>
                </a:solidFill>
                <a:latin typeface="宋体"/>
                <a:cs typeface="宋体"/>
              </a:rPr>
              <a:t> </a:t>
            </a:r>
            <a:r>
              <a:rPr sz="3200" spc="13" dirty="0">
                <a:solidFill>
                  <a:srgbClr val="333333"/>
                </a:solidFill>
                <a:latin typeface="宋体"/>
                <a:cs typeface="宋体"/>
              </a:rPr>
              <a:t>Android</a:t>
            </a:r>
            <a:r>
              <a:rPr sz="3200" spc="-639" dirty="0">
                <a:solidFill>
                  <a:srgbClr val="333333"/>
                </a:solidFill>
                <a:latin typeface="宋体"/>
                <a:cs typeface="宋体"/>
              </a:rPr>
              <a:t> </a:t>
            </a:r>
            <a:r>
              <a:rPr sz="3200" spc="-75" dirty="0">
                <a:solidFill>
                  <a:srgbClr val="333333"/>
                </a:solidFill>
                <a:latin typeface="宋体"/>
                <a:cs typeface="宋体"/>
              </a:rPr>
              <a:t>Studio</a:t>
            </a:r>
            <a:r>
              <a:rPr sz="3200" spc="-767" dirty="0">
                <a:solidFill>
                  <a:srgbClr val="333333"/>
                </a:solidFill>
                <a:latin typeface="宋体"/>
                <a:cs typeface="宋体"/>
              </a:rPr>
              <a:t> </a:t>
            </a:r>
            <a:r>
              <a:rPr sz="3200" dirty="0">
                <a:solidFill>
                  <a:srgbClr val="333333"/>
                </a:solidFill>
                <a:latin typeface="宋体"/>
                <a:cs typeface="宋体"/>
              </a:rPr>
              <a:t>的话，下面就来简单介绍下导入</a:t>
            </a:r>
            <a:r>
              <a:rPr sz="3200" spc="-818" dirty="0">
                <a:solidFill>
                  <a:srgbClr val="333333"/>
                </a:solidFill>
                <a:latin typeface="宋体"/>
                <a:cs typeface="宋体"/>
              </a:rPr>
              <a:t> </a:t>
            </a:r>
            <a:r>
              <a:rPr sz="3200" spc="-75" dirty="0">
                <a:solidFill>
                  <a:srgbClr val="333333"/>
                </a:solidFill>
                <a:latin typeface="宋体"/>
                <a:cs typeface="宋体"/>
              </a:rPr>
              <a:t>Studio</a:t>
            </a:r>
            <a:r>
              <a:rPr sz="3200" spc="-830" dirty="0">
                <a:solidFill>
                  <a:srgbClr val="333333"/>
                </a:solidFill>
                <a:latin typeface="宋体"/>
                <a:cs typeface="宋体"/>
              </a:rPr>
              <a:t> </a:t>
            </a:r>
            <a:r>
              <a:rPr sz="3200" dirty="0">
                <a:solidFill>
                  <a:srgbClr val="333333"/>
                </a:solidFill>
                <a:latin typeface="宋体"/>
                <a:cs typeface="宋体"/>
              </a:rPr>
              <a:t>的方法以及一些注意事项。</a:t>
            </a:r>
            <a:endParaRPr sz="3200" dirty="0">
              <a:latin typeface="宋体"/>
              <a:cs typeface="宋体"/>
            </a:endParaRPr>
          </a:p>
          <a:p>
            <a:pPr>
              <a:lnSpc>
                <a:spcPct val="100000"/>
              </a:lnSpc>
            </a:pPr>
            <a:endParaRPr sz="3200" dirty="0">
              <a:latin typeface="Times New Roman"/>
              <a:cs typeface="Times New Roman"/>
            </a:endParaRPr>
          </a:p>
          <a:p>
            <a:pPr>
              <a:spcBef>
                <a:spcPts val="50"/>
              </a:spcBef>
            </a:pPr>
            <a:endParaRPr sz="3200" dirty="0">
              <a:latin typeface="Times New Roman"/>
              <a:cs typeface="Times New Roman"/>
            </a:endParaRPr>
          </a:p>
          <a:p>
            <a:pPr marL="169338" indent="-137388">
              <a:buSzPct val="104761"/>
              <a:buFont typeface="Calibri"/>
              <a:buChar char="•"/>
              <a:tabLst>
                <a:tab pos="170936" algn="l"/>
              </a:tabLst>
            </a:pPr>
            <a:r>
              <a:rPr sz="3200" spc="126" dirty="0">
                <a:solidFill>
                  <a:srgbClr val="333333"/>
                </a:solidFill>
                <a:latin typeface="宋体"/>
                <a:cs typeface="宋体"/>
              </a:rPr>
              <a:t>1</a:t>
            </a:r>
            <a:r>
              <a:rPr sz="3200" dirty="0">
                <a:solidFill>
                  <a:srgbClr val="333333"/>
                </a:solidFill>
                <a:latin typeface="宋体"/>
                <a:cs typeface="宋体"/>
              </a:rPr>
              <a:t>、选择</a:t>
            </a:r>
            <a:r>
              <a:rPr sz="3200" spc="-805" dirty="0">
                <a:solidFill>
                  <a:srgbClr val="333333"/>
                </a:solidFill>
                <a:latin typeface="宋体"/>
                <a:cs typeface="宋体"/>
              </a:rPr>
              <a:t> </a:t>
            </a:r>
            <a:r>
              <a:rPr sz="3200" spc="-113" dirty="0">
                <a:solidFill>
                  <a:srgbClr val="333333"/>
                </a:solidFill>
                <a:latin typeface="宋体"/>
                <a:cs typeface="宋体"/>
              </a:rPr>
              <a:t>File-&gt;Import</a:t>
            </a:r>
            <a:r>
              <a:rPr sz="3200" spc="-639" dirty="0">
                <a:solidFill>
                  <a:srgbClr val="333333"/>
                </a:solidFill>
                <a:latin typeface="宋体"/>
                <a:cs typeface="宋体"/>
              </a:rPr>
              <a:t> </a:t>
            </a:r>
            <a:r>
              <a:rPr sz="3200" spc="-214" dirty="0">
                <a:solidFill>
                  <a:srgbClr val="333333"/>
                </a:solidFill>
                <a:latin typeface="宋体"/>
                <a:cs typeface="宋体"/>
              </a:rPr>
              <a:t>Project,</a:t>
            </a:r>
            <a:r>
              <a:rPr sz="3200" spc="-639" dirty="0">
                <a:solidFill>
                  <a:srgbClr val="333333"/>
                </a:solidFill>
                <a:latin typeface="宋体"/>
                <a:cs typeface="宋体"/>
              </a:rPr>
              <a:t> </a:t>
            </a:r>
            <a:r>
              <a:rPr sz="3200" dirty="0" err="1">
                <a:solidFill>
                  <a:srgbClr val="333333"/>
                </a:solidFill>
                <a:latin typeface="宋体"/>
                <a:cs typeface="宋体"/>
              </a:rPr>
              <a:t>选择本地</a:t>
            </a:r>
            <a:r>
              <a:rPr sz="3200" spc="-805" dirty="0">
                <a:solidFill>
                  <a:srgbClr val="333333"/>
                </a:solidFill>
                <a:latin typeface="宋体"/>
                <a:cs typeface="宋体"/>
              </a:rPr>
              <a:t> </a:t>
            </a:r>
            <a:r>
              <a:rPr lang="en-US" sz="3200" spc="314" dirty="0" err="1">
                <a:solidFill>
                  <a:srgbClr val="333333"/>
                </a:solidFill>
                <a:latin typeface="宋体"/>
                <a:cs typeface="宋体"/>
              </a:rPr>
              <a:t>xxxx</a:t>
            </a:r>
            <a:r>
              <a:rPr sz="3200" dirty="0" err="1">
                <a:solidFill>
                  <a:srgbClr val="333333"/>
                </a:solidFill>
                <a:latin typeface="宋体"/>
                <a:cs typeface="宋体"/>
              </a:rPr>
              <a:t>项目的目录</a:t>
            </a:r>
            <a:endParaRPr sz="3200" dirty="0">
              <a:latin typeface="宋体"/>
              <a:cs typeface="宋体"/>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5"/>
          <p:cNvSpPr/>
          <p:nvPr/>
        </p:nvSpPr>
        <p:spPr>
          <a:xfrm>
            <a:off x="1961356" y="850900"/>
            <a:ext cx="5257800" cy="9367477"/>
          </a:xfrm>
          <a:prstGeom prst="rect">
            <a:avLst/>
          </a:prstGeom>
          <a:blipFill>
            <a:blip r:embed="rId2" cstate="print"/>
            <a:stretch>
              <a:fillRect/>
            </a:stretch>
          </a:blipFill>
        </p:spPr>
        <p:txBody>
          <a:bodyPr wrap="square" lIns="0" tIns="0" rIns="0" bIns="0" rtlCol="0"/>
          <a:lstStyle/>
          <a:p>
            <a:endParaRPr sz="4526"/>
          </a:p>
        </p:txBody>
      </p:sp>
      <p:sp>
        <p:nvSpPr>
          <p:cNvPr id="3" name="object 6"/>
          <p:cNvSpPr txBox="1"/>
          <p:nvPr/>
        </p:nvSpPr>
        <p:spPr>
          <a:xfrm>
            <a:off x="7904956" y="3365500"/>
            <a:ext cx="9906000" cy="1757118"/>
          </a:xfrm>
          <a:prstGeom prst="rect">
            <a:avLst/>
          </a:prstGeom>
        </p:spPr>
        <p:txBody>
          <a:bodyPr vert="horz" wrap="square" lIns="0" tIns="137385" rIns="0" bIns="0" rtlCol="0">
            <a:spAutoFit/>
          </a:bodyPr>
          <a:lstStyle/>
          <a:p>
            <a:pPr marL="169338" indent="-137388">
              <a:spcBef>
                <a:spcPts val="1082"/>
              </a:spcBef>
              <a:buSzPct val="104761"/>
              <a:buFont typeface="Calibri"/>
              <a:buChar char="•"/>
              <a:tabLst>
                <a:tab pos="170936" algn="l"/>
              </a:tabLst>
            </a:pPr>
            <a:r>
              <a:rPr sz="3200" spc="126" dirty="0">
                <a:solidFill>
                  <a:srgbClr val="333333"/>
                </a:solidFill>
                <a:latin typeface="宋体"/>
                <a:cs typeface="宋体"/>
              </a:rPr>
              <a:t>2</a:t>
            </a:r>
            <a:r>
              <a:rPr sz="3200" dirty="0">
                <a:solidFill>
                  <a:srgbClr val="333333"/>
                </a:solidFill>
                <a:latin typeface="宋体"/>
                <a:cs typeface="宋体"/>
              </a:rPr>
              <a:t>、第一次依然会下载</a:t>
            </a:r>
            <a:r>
              <a:rPr sz="3200" spc="-943" dirty="0">
                <a:solidFill>
                  <a:srgbClr val="333333"/>
                </a:solidFill>
                <a:latin typeface="宋体"/>
                <a:cs typeface="宋体"/>
              </a:rPr>
              <a:t> </a:t>
            </a:r>
            <a:r>
              <a:rPr sz="3200" spc="-13" dirty="0" err="1">
                <a:solidFill>
                  <a:srgbClr val="333333"/>
                </a:solidFill>
                <a:latin typeface="宋体"/>
                <a:cs typeface="宋体"/>
              </a:rPr>
              <a:t>Gradle，</a:t>
            </a:r>
            <a:r>
              <a:rPr sz="3200" dirty="0" err="1">
                <a:solidFill>
                  <a:srgbClr val="333333"/>
                </a:solidFill>
                <a:latin typeface="宋体"/>
                <a:cs typeface="宋体"/>
              </a:rPr>
              <a:t>其实自己在命令行已经下载过了，但是这次依然还要下载一次（依然要</a:t>
            </a:r>
            <a:endParaRPr sz="3200" dirty="0">
              <a:latin typeface="宋体"/>
              <a:cs typeface="宋体"/>
            </a:endParaRPr>
          </a:p>
          <a:p>
            <a:pPr marL="31951">
              <a:spcBef>
                <a:spcPts val="1132"/>
              </a:spcBef>
            </a:pPr>
            <a:r>
              <a:rPr sz="3200" dirty="0">
                <a:solidFill>
                  <a:srgbClr val="333333"/>
                </a:solidFill>
                <a:latin typeface="宋体"/>
                <a:cs typeface="宋体"/>
              </a:rPr>
              <a:t>翻墙），可能是个</a:t>
            </a:r>
            <a:r>
              <a:rPr sz="3200" spc="-805" dirty="0">
                <a:solidFill>
                  <a:srgbClr val="333333"/>
                </a:solidFill>
                <a:latin typeface="宋体"/>
                <a:cs typeface="宋体"/>
              </a:rPr>
              <a:t> </a:t>
            </a:r>
            <a:r>
              <a:rPr sz="3200" spc="138" dirty="0">
                <a:solidFill>
                  <a:srgbClr val="333333"/>
                </a:solidFill>
                <a:latin typeface="宋体"/>
                <a:cs typeface="宋体"/>
              </a:rPr>
              <a:t>bug</a:t>
            </a:r>
            <a:endParaRPr sz="3200" dirty="0">
              <a:latin typeface="宋体"/>
              <a:cs typeface="宋体"/>
            </a:endParaRPr>
          </a:p>
        </p:txBody>
      </p:sp>
    </p:spTree>
    <p:extLst>
      <p:ext uri="{BB962C8B-B14F-4D97-AF65-F5344CB8AC3E}">
        <p14:creationId xmlns:p14="http://schemas.microsoft.com/office/powerpoint/2010/main" val="3030393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13756" y="1993900"/>
            <a:ext cx="10926936" cy="2322773"/>
          </a:xfrm>
          <a:prstGeom prst="rect">
            <a:avLst/>
          </a:prstGeom>
          <a:blipFill>
            <a:blip r:embed="rId2" cstate="print"/>
            <a:stretch>
              <a:fillRect/>
            </a:stretch>
          </a:blipFill>
        </p:spPr>
        <p:txBody>
          <a:bodyPr wrap="square" lIns="0" tIns="0" rIns="0" bIns="0" rtlCol="0"/>
          <a:lstStyle/>
          <a:p>
            <a:endParaRPr sz="4526"/>
          </a:p>
        </p:txBody>
      </p:sp>
      <p:sp>
        <p:nvSpPr>
          <p:cNvPr id="3" name="object 3"/>
          <p:cNvSpPr txBox="1"/>
          <p:nvPr/>
        </p:nvSpPr>
        <p:spPr>
          <a:xfrm>
            <a:off x="2084998" y="5220860"/>
            <a:ext cx="14492568" cy="3744615"/>
          </a:xfrm>
          <a:prstGeom prst="rect">
            <a:avLst/>
          </a:prstGeom>
        </p:spPr>
        <p:txBody>
          <a:bodyPr vert="horz" wrap="square" lIns="0" tIns="0" rIns="0" bIns="0" rtlCol="0">
            <a:spAutoFit/>
          </a:bodyPr>
          <a:lstStyle/>
          <a:p>
            <a:pPr marL="169338" indent="-137388">
              <a:lnSpc>
                <a:spcPts val="3497"/>
              </a:lnSpc>
              <a:buSzPct val="104761"/>
              <a:buFont typeface="Calibri"/>
              <a:buChar char="•"/>
              <a:tabLst>
                <a:tab pos="170936" algn="l"/>
              </a:tabLst>
            </a:pPr>
            <a:r>
              <a:rPr sz="3200" spc="126" dirty="0">
                <a:solidFill>
                  <a:srgbClr val="333333"/>
                </a:solidFill>
                <a:latin typeface="宋体"/>
                <a:cs typeface="宋体"/>
              </a:rPr>
              <a:t>3</a:t>
            </a:r>
            <a:r>
              <a:rPr sz="3200" dirty="0">
                <a:solidFill>
                  <a:srgbClr val="333333"/>
                </a:solidFill>
                <a:latin typeface="宋体"/>
                <a:cs typeface="宋体"/>
              </a:rPr>
              <a:t>、导入之后你需要注意以下几个地方</a:t>
            </a:r>
            <a:endParaRPr sz="3200" dirty="0">
              <a:latin typeface="宋体"/>
              <a:cs typeface="宋体"/>
            </a:endParaRPr>
          </a:p>
          <a:p>
            <a:pPr>
              <a:lnSpc>
                <a:spcPct val="100000"/>
              </a:lnSpc>
            </a:pPr>
            <a:endParaRPr sz="3200" dirty="0">
              <a:latin typeface="Times New Roman"/>
              <a:cs typeface="Times New Roman"/>
            </a:endParaRPr>
          </a:p>
          <a:p>
            <a:pPr marL="31951" marR="12780">
              <a:lnSpc>
                <a:spcPct val="128000"/>
              </a:lnSpc>
              <a:spcBef>
                <a:spcPts val="2214"/>
              </a:spcBef>
            </a:pPr>
            <a:r>
              <a:rPr sz="3200" dirty="0">
                <a:latin typeface="Times New Roman"/>
                <a:cs typeface="Times New Roman"/>
              </a:rPr>
              <a:t>1.</a:t>
            </a:r>
            <a:r>
              <a:rPr sz="3200" dirty="0">
                <a:solidFill>
                  <a:srgbClr val="333333"/>
                </a:solidFill>
                <a:latin typeface="宋体"/>
                <a:cs typeface="宋体"/>
              </a:rPr>
              <a:t>每个</a:t>
            </a:r>
            <a:r>
              <a:rPr sz="3200" spc="-780" dirty="0">
                <a:solidFill>
                  <a:srgbClr val="333333"/>
                </a:solidFill>
                <a:latin typeface="宋体"/>
                <a:cs typeface="宋体"/>
              </a:rPr>
              <a:t> </a:t>
            </a:r>
            <a:r>
              <a:rPr sz="3200" spc="151" dirty="0">
                <a:solidFill>
                  <a:srgbClr val="333333"/>
                </a:solidFill>
                <a:latin typeface="宋体"/>
                <a:cs typeface="宋体"/>
              </a:rPr>
              <a:t>Module</a:t>
            </a:r>
            <a:r>
              <a:rPr sz="3200" spc="-755" dirty="0">
                <a:solidFill>
                  <a:srgbClr val="333333"/>
                </a:solidFill>
                <a:latin typeface="宋体"/>
                <a:cs typeface="宋体"/>
              </a:rPr>
              <a:t> </a:t>
            </a:r>
            <a:r>
              <a:rPr sz="3200" dirty="0">
                <a:solidFill>
                  <a:srgbClr val="333333"/>
                </a:solidFill>
                <a:latin typeface="宋体"/>
                <a:cs typeface="宋体"/>
              </a:rPr>
              <a:t>下的</a:t>
            </a:r>
            <a:r>
              <a:rPr sz="3200" spc="-591" dirty="0">
                <a:solidFill>
                  <a:srgbClr val="333333"/>
                </a:solidFill>
                <a:latin typeface="宋体"/>
                <a:cs typeface="宋体"/>
              </a:rPr>
              <a:t> </a:t>
            </a:r>
            <a:r>
              <a:rPr sz="3200" b="1" spc="-75" dirty="0">
                <a:solidFill>
                  <a:srgbClr val="333333"/>
                </a:solidFill>
                <a:latin typeface="微软雅黑"/>
                <a:cs typeface="微软雅黑"/>
              </a:rPr>
              <a:t>build.gradle</a:t>
            </a:r>
            <a:r>
              <a:rPr sz="3200" b="1" spc="25" dirty="0">
                <a:solidFill>
                  <a:srgbClr val="333333"/>
                </a:solidFill>
                <a:latin typeface="微软雅黑"/>
                <a:cs typeface="微软雅黑"/>
              </a:rPr>
              <a:t> </a:t>
            </a:r>
            <a:r>
              <a:rPr sz="3200" dirty="0">
                <a:solidFill>
                  <a:srgbClr val="333333"/>
                </a:solidFill>
                <a:latin typeface="宋体"/>
                <a:cs typeface="宋体"/>
              </a:rPr>
              <a:t>下的</a:t>
            </a:r>
            <a:r>
              <a:rPr sz="3200" spc="-780" dirty="0">
                <a:solidFill>
                  <a:srgbClr val="333333"/>
                </a:solidFill>
                <a:latin typeface="宋体"/>
                <a:cs typeface="宋体"/>
              </a:rPr>
              <a:t> </a:t>
            </a:r>
            <a:r>
              <a:rPr sz="3200" spc="-101" dirty="0" err="1">
                <a:solidFill>
                  <a:srgbClr val="333333"/>
                </a:solidFill>
                <a:latin typeface="宋体"/>
                <a:cs typeface="宋体"/>
              </a:rPr>
              <a:t>buildToolsVersion，</a:t>
            </a:r>
            <a:r>
              <a:rPr sz="3200" dirty="0" err="1">
                <a:solidFill>
                  <a:srgbClr val="333333"/>
                </a:solidFill>
                <a:latin typeface="宋体"/>
                <a:cs typeface="宋体"/>
              </a:rPr>
              <a:t>即</a:t>
            </a:r>
            <a:r>
              <a:rPr sz="3200" spc="-780" dirty="0">
                <a:solidFill>
                  <a:srgbClr val="333333"/>
                </a:solidFill>
                <a:latin typeface="宋体"/>
                <a:cs typeface="宋体"/>
              </a:rPr>
              <a:t> </a:t>
            </a:r>
            <a:r>
              <a:rPr lang="en-US" altLang="zh-CN" sz="3200" b="1" spc="-101" dirty="0">
                <a:solidFill>
                  <a:srgbClr val="333333"/>
                </a:solidFill>
                <a:latin typeface="微软雅黑"/>
                <a:cs typeface="宋体"/>
              </a:rPr>
              <a:t>xxx</a:t>
            </a:r>
            <a:r>
              <a:rPr sz="3200" b="1" spc="-101" dirty="0">
                <a:solidFill>
                  <a:srgbClr val="333333"/>
                </a:solidFill>
                <a:latin typeface="微软雅黑"/>
                <a:cs typeface="微软雅黑"/>
              </a:rPr>
              <a:t>/app/</a:t>
            </a:r>
            <a:r>
              <a:rPr sz="3200" b="1" spc="-101" dirty="0" err="1">
                <a:solidFill>
                  <a:srgbClr val="333333"/>
                </a:solidFill>
                <a:latin typeface="微软雅黑"/>
                <a:cs typeface="微软雅黑"/>
              </a:rPr>
              <a:t>build.gradle</a:t>
            </a:r>
            <a:r>
              <a:rPr sz="3200" b="1" spc="88" dirty="0">
                <a:solidFill>
                  <a:srgbClr val="333333"/>
                </a:solidFill>
                <a:latin typeface="微软雅黑"/>
                <a:cs typeface="微软雅黑"/>
              </a:rPr>
              <a:t> </a:t>
            </a:r>
            <a:r>
              <a:rPr sz="3200" dirty="0">
                <a:solidFill>
                  <a:srgbClr val="333333"/>
                </a:solidFill>
                <a:latin typeface="宋体"/>
                <a:cs typeface="宋体"/>
              </a:rPr>
              <a:t>和 </a:t>
            </a:r>
            <a:r>
              <a:rPr lang="en-US" sz="3200" b="1" spc="-88" dirty="0">
                <a:solidFill>
                  <a:srgbClr val="333333"/>
                </a:solidFill>
                <a:latin typeface="微软雅黑"/>
                <a:cs typeface="宋体"/>
              </a:rPr>
              <a:t>xxx</a:t>
            </a:r>
            <a:r>
              <a:rPr sz="3200" b="1" spc="-88" dirty="0">
                <a:solidFill>
                  <a:srgbClr val="333333"/>
                </a:solidFill>
                <a:latin typeface="微软雅黑"/>
                <a:cs typeface="微软雅黑"/>
              </a:rPr>
              <a:t>/extras/</a:t>
            </a:r>
            <a:r>
              <a:rPr sz="3200" b="1" spc="-88" dirty="0" err="1">
                <a:solidFill>
                  <a:srgbClr val="333333"/>
                </a:solidFill>
                <a:latin typeface="微软雅黑"/>
                <a:cs typeface="微软雅黑"/>
              </a:rPr>
              <a:t>ShimmerAndroid</a:t>
            </a:r>
            <a:r>
              <a:rPr sz="3200" b="1" spc="-88" dirty="0">
                <a:solidFill>
                  <a:srgbClr val="333333"/>
                </a:solidFill>
                <a:latin typeface="微软雅黑"/>
                <a:cs typeface="微软雅黑"/>
              </a:rPr>
              <a:t>/</a:t>
            </a:r>
            <a:r>
              <a:rPr sz="3200" b="1" spc="-88" dirty="0" err="1">
                <a:solidFill>
                  <a:srgbClr val="333333"/>
                </a:solidFill>
                <a:latin typeface="微软雅黑"/>
                <a:cs typeface="微软雅黑"/>
              </a:rPr>
              <a:t>build.gradle</a:t>
            </a:r>
            <a:r>
              <a:rPr sz="3200" b="1" spc="88" dirty="0">
                <a:solidFill>
                  <a:srgbClr val="333333"/>
                </a:solidFill>
                <a:latin typeface="微软雅黑"/>
                <a:cs typeface="微软雅黑"/>
              </a:rPr>
              <a:t> </a:t>
            </a:r>
            <a:r>
              <a:rPr sz="3200" spc="-667" dirty="0">
                <a:solidFill>
                  <a:srgbClr val="333333"/>
                </a:solidFill>
                <a:latin typeface="宋体"/>
                <a:cs typeface="宋体"/>
              </a:rPr>
              <a:t>,</a:t>
            </a:r>
            <a:r>
              <a:rPr sz="3200" spc="-576" dirty="0">
                <a:solidFill>
                  <a:srgbClr val="333333"/>
                </a:solidFill>
                <a:latin typeface="宋体"/>
                <a:cs typeface="宋体"/>
              </a:rPr>
              <a:t> </a:t>
            </a:r>
            <a:r>
              <a:rPr sz="3200" dirty="0">
                <a:solidFill>
                  <a:srgbClr val="333333"/>
                </a:solidFill>
                <a:latin typeface="宋体"/>
                <a:cs typeface="宋体"/>
              </a:rPr>
              <a:t>可以打开</a:t>
            </a:r>
            <a:r>
              <a:rPr sz="3200" spc="-566" dirty="0">
                <a:solidFill>
                  <a:srgbClr val="333333"/>
                </a:solidFill>
                <a:latin typeface="宋体"/>
                <a:cs typeface="宋体"/>
              </a:rPr>
              <a:t> </a:t>
            </a:r>
            <a:r>
              <a:rPr sz="3200" b="1" spc="-214" dirty="0">
                <a:solidFill>
                  <a:srgbClr val="333333"/>
                </a:solidFill>
                <a:latin typeface="微软雅黑"/>
                <a:cs typeface="微软雅黑"/>
              </a:rPr>
              <a:t>SDK</a:t>
            </a:r>
            <a:r>
              <a:rPr sz="3200" b="1" spc="189" dirty="0">
                <a:solidFill>
                  <a:srgbClr val="333333"/>
                </a:solidFill>
                <a:latin typeface="微软雅黑"/>
                <a:cs typeface="微软雅黑"/>
              </a:rPr>
              <a:t> </a:t>
            </a:r>
            <a:r>
              <a:rPr sz="3200" b="1" spc="-126" dirty="0">
                <a:solidFill>
                  <a:srgbClr val="333333"/>
                </a:solidFill>
                <a:latin typeface="微软雅黑"/>
                <a:cs typeface="微软雅黑"/>
              </a:rPr>
              <a:t>Manager</a:t>
            </a:r>
            <a:r>
              <a:rPr sz="3200" b="1" spc="126" dirty="0">
                <a:solidFill>
                  <a:srgbClr val="333333"/>
                </a:solidFill>
                <a:latin typeface="微软雅黑"/>
                <a:cs typeface="微软雅黑"/>
              </a:rPr>
              <a:t> </a:t>
            </a:r>
            <a:r>
              <a:rPr sz="3200" dirty="0">
                <a:solidFill>
                  <a:srgbClr val="333333"/>
                </a:solidFill>
                <a:latin typeface="宋体"/>
                <a:cs typeface="宋体"/>
              </a:rPr>
              <a:t>查看本地你安装的</a:t>
            </a:r>
            <a:r>
              <a:rPr sz="3200" spc="-591" dirty="0">
                <a:solidFill>
                  <a:srgbClr val="333333"/>
                </a:solidFill>
                <a:latin typeface="宋体"/>
                <a:cs typeface="宋体"/>
              </a:rPr>
              <a:t> </a:t>
            </a:r>
            <a:r>
              <a:rPr sz="3200" b="1" spc="-214" dirty="0">
                <a:solidFill>
                  <a:srgbClr val="333333"/>
                </a:solidFill>
                <a:latin typeface="微软雅黑"/>
                <a:cs typeface="微软雅黑"/>
              </a:rPr>
              <a:t>SDK  </a:t>
            </a:r>
            <a:r>
              <a:rPr sz="3200" b="1" spc="-126" dirty="0">
                <a:solidFill>
                  <a:srgbClr val="333333"/>
                </a:solidFill>
                <a:latin typeface="微软雅黑"/>
                <a:cs typeface="微软雅黑"/>
              </a:rPr>
              <a:t>Build-tools</a:t>
            </a:r>
            <a:r>
              <a:rPr sz="3200" spc="-126" dirty="0">
                <a:solidFill>
                  <a:srgbClr val="333333"/>
                </a:solidFill>
                <a:latin typeface="宋体"/>
                <a:cs typeface="宋体"/>
              </a:rPr>
              <a:t>,</a:t>
            </a:r>
            <a:r>
              <a:rPr sz="3200" spc="-639" dirty="0">
                <a:solidFill>
                  <a:srgbClr val="333333"/>
                </a:solidFill>
                <a:latin typeface="宋体"/>
                <a:cs typeface="宋体"/>
              </a:rPr>
              <a:t> </a:t>
            </a:r>
            <a:r>
              <a:rPr sz="3200" dirty="0">
                <a:solidFill>
                  <a:srgbClr val="333333"/>
                </a:solidFill>
                <a:latin typeface="宋体"/>
                <a:cs typeface="宋体"/>
              </a:rPr>
              <a:t>如下图，如果相应版本没有安装请先下载。</a:t>
            </a:r>
            <a:endParaRPr sz="3200" dirty="0">
              <a:latin typeface="宋体"/>
              <a:cs typeface="宋体"/>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4"/>
          <p:cNvSpPr/>
          <p:nvPr/>
        </p:nvSpPr>
        <p:spPr>
          <a:xfrm>
            <a:off x="2189956" y="317500"/>
            <a:ext cx="14325600" cy="7227277"/>
          </a:xfrm>
          <a:prstGeom prst="rect">
            <a:avLst/>
          </a:prstGeom>
          <a:blipFill>
            <a:blip r:embed="rId2" cstate="print"/>
            <a:stretch>
              <a:fillRect/>
            </a:stretch>
          </a:blipFill>
        </p:spPr>
        <p:txBody>
          <a:bodyPr wrap="square" lIns="0" tIns="0" rIns="0" bIns="0" rtlCol="0"/>
          <a:lstStyle/>
          <a:p>
            <a:endParaRPr sz="4526"/>
          </a:p>
        </p:txBody>
      </p:sp>
      <p:sp>
        <p:nvSpPr>
          <p:cNvPr id="3" name="object 5"/>
          <p:cNvSpPr txBox="1"/>
          <p:nvPr/>
        </p:nvSpPr>
        <p:spPr>
          <a:xfrm>
            <a:off x="1580356" y="7850554"/>
            <a:ext cx="16037032" cy="2494475"/>
          </a:xfrm>
          <a:prstGeom prst="rect">
            <a:avLst/>
          </a:prstGeom>
        </p:spPr>
        <p:txBody>
          <a:bodyPr vert="horz" wrap="square" lIns="0" tIns="31950" rIns="0" bIns="0" rtlCol="0">
            <a:spAutoFit/>
          </a:bodyPr>
          <a:lstStyle/>
          <a:p>
            <a:pPr marL="31951">
              <a:spcBef>
                <a:spcPts val="252"/>
              </a:spcBef>
            </a:pPr>
            <a:r>
              <a:rPr sz="3200" dirty="0">
                <a:latin typeface="Times New Roman"/>
                <a:cs typeface="Times New Roman"/>
              </a:rPr>
              <a:t>1.</a:t>
            </a:r>
            <a:r>
              <a:rPr sz="3200" dirty="0">
                <a:solidFill>
                  <a:srgbClr val="333333"/>
                </a:solidFill>
                <a:latin typeface="宋体"/>
                <a:cs typeface="宋体"/>
              </a:rPr>
              <a:t>项目根目录下的</a:t>
            </a:r>
            <a:r>
              <a:rPr sz="3200" spc="-616" dirty="0">
                <a:solidFill>
                  <a:srgbClr val="333333"/>
                </a:solidFill>
                <a:latin typeface="宋体"/>
                <a:cs typeface="宋体"/>
              </a:rPr>
              <a:t> </a:t>
            </a:r>
            <a:r>
              <a:rPr sz="3200" b="1" spc="-75" dirty="0">
                <a:solidFill>
                  <a:srgbClr val="333333"/>
                </a:solidFill>
                <a:latin typeface="微软雅黑"/>
                <a:cs typeface="微软雅黑"/>
              </a:rPr>
              <a:t>build.gradle</a:t>
            </a:r>
            <a:r>
              <a:rPr sz="3200" b="1" dirty="0">
                <a:solidFill>
                  <a:srgbClr val="333333"/>
                </a:solidFill>
                <a:latin typeface="微软雅黑"/>
                <a:cs typeface="微软雅黑"/>
              </a:rPr>
              <a:t> </a:t>
            </a:r>
            <a:r>
              <a:rPr sz="3200" dirty="0">
                <a:solidFill>
                  <a:srgbClr val="333333"/>
                </a:solidFill>
                <a:latin typeface="宋体"/>
                <a:cs typeface="宋体"/>
              </a:rPr>
              <a:t>下</a:t>
            </a:r>
            <a:r>
              <a:rPr sz="3200" spc="-792" dirty="0">
                <a:solidFill>
                  <a:srgbClr val="333333"/>
                </a:solidFill>
                <a:latin typeface="宋体"/>
                <a:cs typeface="宋体"/>
              </a:rPr>
              <a:t> </a:t>
            </a:r>
            <a:r>
              <a:rPr sz="3200" spc="-101" dirty="0">
                <a:solidFill>
                  <a:srgbClr val="333333"/>
                </a:solidFill>
                <a:latin typeface="宋体"/>
                <a:cs typeface="宋体"/>
              </a:rPr>
              <a:t>gradle</a:t>
            </a:r>
            <a:r>
              <a:rPr sz="3200" spc="-767" dirty="0">
                <a:solidFill>
                  <a:srgbClr val="333333"/>
                </a:solidFill>
                <a:latin typeface="宋体"/>
                <a:cs typeface="宋体"/>
              </a:rPr>
              <a:t> </a:t>
            </a:r>
            <a:r>
              <a:rPr sz="3200" dirty="0" err="1">
                <a:solidFill>
                  <a:srgbClr val="333333"/>
                </a:solidFill>
                <a:latin typeface="宋体"/>
                <a:cs typeface="宋体"/>
              </a:rPr>
              <a:t>插件的版本，如</a:t>
            </a:r>
            <a:r>
              <a:rPr sz="3200" spc="-639" dirty="0">
                <a:solidFill>
                  <a:srgbClr val="333333"/>
                </a:solidFill>
                <a:latin typeface="宋体"/>
                <a:cs typeface="宋体"/>
              </a:rPr>
              <a:t> </a:t>
            </a:r>
            <a:r>
              <a:rPr lang="en-US" sz="3200" b="1" spc="-101" dirty="0" err="1">
                <a:solidFill>
                  <a:srgbClr val="333333"/>
                </a:solidFill>
                <a:latin typeface="微软雅黑"/>
                <a:cs typeface="宋体"/>
              </a:rPr>
              <a:t>xxxx</a:t>
            </a:r>
            <a:r>
              <a:rPr sz="3200" b="1" spc="-101" dirty="0">
                <a:solidFill>
                  <a:srgbClr val="333333"/>
                </a:solidFill>
                <a:latin typeface="微软雅黑"/>
                <a:cs typeface="微软雅黑"/>
              </a:rPr>
              <a:t>/</a:t>
            </a:r>
            <a:r>
              <a:rPr sz="3200" b="1" spc="-101" dirty="0" err="1">
                <a:solidFill>
                  <a:srgbClr val="333333"/>
                </a:solidFill>
                <a:latin typeface="微软雅黑"/>
                <a:cs typeface="微软雅黑"/>
              </a:rPr>
              <a:t>build.gradle</a:t>
            </a:r>
            <a:r>
              <a:rPr sz="3200" b="1" spc="38" dirty="0">
                <a:solidFill>
                  <a:srgbClr val="333333"/>
                </a:solidFill>
                <a:latin typeface="微软雅黑"/>
                <a:cs typeface="微软雅黑"/>
              </a:rPr>
              <a:t> </a:t>
            </a:r>
            <a:r>
              <a:rPr sz="3200" dirty="0" err="1">
                <a:solidFill>
                  <a:srgbClr val="333333"/>
                </a:solidFill>
                <a:latin typeface="宋体"/>
                <a:cs typeface="宋体"/>
              </a:rPr>
              <a:t>的内容</a:t>
            </a:r>
            <a:r>
              <a:rPr sz="3200" dirty="0">
                <a:solidFill>
                  <a:srgbClr val="333333"/>
                </a:solidFill>
                <a:latin typeface="宋体"/>
                <a:cs typeface="宋体"/>
              </a:rPr>
              <a:t>：</a:t>
            </a:r>
            <a:endParaRPr sz="3200" dirty="0">
              <a:latin typeface="Times New Roman"/>
              <a:cs typeface="Times New Roman"/>
            </a:endParaRPr>
          </a:p>
          <a:p>
            <a:pPr marL="31951"/>
            <a:r>
              <a:rPr sz="3200" spc="-101" dirty="0">
                <a:solidFill>
                  <a:srgbClr val="333333"/>
                </a:solidFill>
                <a:latin typeface="宋体"/>
                <a:cs typeface="宋体"/>
              </a:rPr>
              <a:t>classpath</a:t>
            </a:r>
            <a:r>
              <a:rPr sz="3200" spc="-616" dirty="0">
                <a:solidFill>
                  <a:srgbClr val="333333"/>
                </a:solidFill>
                <a:latin typeface="宋体"/>
                <a:cs typeface="宋体"/>
              </a:rPr>
              <a:t> </a:t>
            </a:r>
            <a:r>
              <a:rPr sz="3200" spc="-176" dirty="0">
                <a:solidFill>
                  <a:srgbClr val="333333"/>
                </a:solidFill>
                <a:latin typeface="宋体"/>
                <a:cs typeface="宋体"/>
              </a:rPr>
              <a:t>'com.android.tools.build:gradle:1.0.0'</a:t>
            </a:r>
            <a:endParaRPr sz="3200" dirty="0">
              <a:latin typeface="Times New Roman"/>
              <a:cs typeface="Times New Roman"/>
            </a:endParaRPr>
          </a:p>
          <a:p>
            <a:pPr marL="31951"/>
            <a:r>
              <a:rPr sz="3200" spc="13" dirty="0">
                <a:solidFill>
                  <a:srgbClr val="333333"/>
                </a:solidFill>
                <a:latin typeface="宋体"/>
                <a:cs typeface="宋体"/>
              </a:rPr>
              <a:t>Android</a:t>
            </a:r>
            <a:r>
              <a:rPr sz="3200" spc="-629" dirty="0">
                <a:solidFill>
                  <a:srgbClr val="333333"/>
                </a:solidFill>
                <a:latin typeface="宋体"/>
                <a:cs typeface="宋体"/>
              </a:rPr>
              <a:t> </a:t>
            </a:r>
            <a:r>
              <a:rPr sz="3200" spc="-75" dirty="0">
                <a:solidFill>
                  <a:srgbClr val="333333"/>
                </a:solidFill>
                <a:latin typeface="宋体"/>
                <a:cs typeface="宋体"/>
              </a:rPr>
              <a:t>Studio</a:t>
            </a:r>
            <a:r>
              <a:rPr sz="3200" spc="-629" dirty="0">
                <a:solidFill>
                  <a:srgbClr val="333333"/>
                </a:solidFill>
                <a:latin typeface="宋体"/>
                <a:cs typeface="宋体"/>
              </a:rPr>
              <a:t> </a:t>
            </a:r>
            <a:r>
              <a:rPr sz="3200" spc="-126" dirty="0">
                <a:solidFill>
                  <a:srgbClr val="333333"/>
                </a:solidFill>
                <a:latin typeface="宋体"/>
                <a:cs typeface="宋体"/>
              </a:rPr>
              <a:t>1.0</a:t>
            </a:r>
            <a:r>
              <a:rPr sz="3200" spc="-805" dirty="0">
                <a:solidFill>
                  <a:srgbClr val="333333"/>
                </a:solidFill>
                <a:latin typeface="宋体"/>
                <a:cs typeface="宋体"/>
              </a:rPr>
              <a:t> </a:t>
            </a:r>
            <a:r>
              <a:rPr sz="3200" dirty="0">
                <a:solidFill>
                  <a:srgbClr val="333333"/>
                </a:solidFill>
                <a:latin typeface="宋体"/>
                <a:cs typeface="宋体"/>
              </a:rPr>
              <a:t>必须指定</a:t>
            </a:r>
            <a:r>
              <a:rPr sz="3200" spc="-805" dirty="0">
                <a:solidFill>
                  <a:srgbClr val="333333"/>
                </a:solidFill>
                <a:latin typeface="宋体"/>
                <a:cs typeface="宋体"/>
              </a:rPr>
              <a:t> </a:t>
            </a:r>
            <a:r>
              <a:rPr sz="3200" spc="-101" dirty="0">
                <a:solidFill>
                  <a:srgbClr val="333333"/>
                </a:solidFill>
                <a:latin typeface="宋体"/>
                <a:cs typeface="宋体"/>
              </a:rPr>
              <a:t>gradle</a:t>
            </a:r>
            <a:r>
              <a:rPr sz="3200" spc="-780" dirty="0">
                <a:solidFill>
                  <a:srgbClr val="333333"/>
                </a:solidFill>
                <a:latin typeface="宋体"/>
                <a:cs typeface="宋体"/>
              </a:rPr>
              <a:t> </a:t>
            </a:r>
            <a:r>
              <a:rPr sz="3200" dirty="0">
                <a:solidFill>
                  <a:srgbClr val="333333"/>
                </a:solidFill>
                <a:latin typeface="宋体"/>
                <a:cs typeface="宋体"/>
              </a:rPr>
              <a:t>插件</a:t>
            </a:r>
            <a:r>
              <a:rPr sz="3200" spc="-805" dirty="0">
                <a:solidFill>
                  <a:srgbClr val="333333"/>
                </a:solidFill>
                <a:latin typeface="宋体"/>
                <a:cs typeface="宋体"/>
              </a:rPr>
              <a:t> </a:t>
            </a:r>
            <a:r>
              <a:rPr sz="3200" spc="-126" dirty="0">
                <a:solidFill>
                  <a:srgbClr val="333333"/>
                </a:solidFill>
                <a:latin typeface="宋体"/>
                <a:cs typeface="宋体"/>
              </a:rPr>
              <a:t>1.0</a:t>
            </a:r>
            <a:r>
              <a:rPr sz="3200" spc="-805" dirty="0">
                <a:solidFill>
                  <a:srgbClr val="333333"/>
                </a:solidFill>
                <a:latin typeface="宋体"/>
                <a:cs typeface="宋体"/>
              </a:rPr>
              <a:t> </a:t>
            </a:r>
            <a:r>
              <a:rPr sz="3200" dirty="0" err="1">
                <a:solidFill>
                  <a:srgbClr val="333333"/>
                </a:solidFill>
                <a:latin typeface="宋体"/>
                <a:cs typeface="宋体"/>
              </a:rPr>
              <a:t>的版本</a:t>
            </a:r>
            <a:endParaRPr sz="3200" dirty="0">
              <a:latin typeface="Times New Roman"/>
              <a:cs typeface="Times New Roman"/>
            </a:endParaRPr>
          </a:p>
          <a:p>
            <a:pPr marL="31951"/>
            <a:r>
              <a:rPr sz="3200" spc="-13" dirty="0">
                <a:latin typeface="Times New Roman"/>
                <a:cs typeface="Times New Roman"/>
              </a:rPr>
              <a:t>1.</a:t>
            </a:r>
            <a:r>
              <a:rPr sz="3200" spc="-13" dirty="0">
                <a:solidFill>
                  <a:srgbClr val="333333"/>
                </a:solidFill>
                <a:latin typeface="宋体"/>
                <a:cs typeface="宋体"/>
              </a:rPr>
              <a:t>Gradle</a:t>
            </a:r>
            <a:r>
              <a:rPr sz="3200" spc="-513" dirty="0">
                <a:solidFill>
                  <a:srgbClr val="333333"/>
                </a:solidFill>
                <a:latin typeface="宋体"/>
                <a:cs typeface="宋体"/>
              </a:rPr>
              <a:t> </a:t>
            </a:r>
            <a:r>
              <a:rPr sz="3200" spc="126" dirty="0">
                <a:solidFill>
                  <a:srgbClr val="333333"/>
                </a:solidFill>
                <a:latin typeface="宋体"/>
                <a:cs typeface="宋体"/>
              </a:rPr>
              <a:t>Wrapper</a:t>
            </a:r>
            <a:r>
              <a:rPr sz="3200" spc="-704" dirty="0">
                <a:solidFill>
                  <a:srgbClr val="333333"/>
                </a:solidFill>
                <a:latin typeface="宋体"/>
                <a:cs typeface="宋体"/>
              </a:rPr>
              <a:t> </a:t>
            </a:r>
            <a:r>
              <a:rPr sz="3200" dirty="0" err="1">
                <a:solidFill>
                  <a:srgbClr val="333333"/>
                </a:solidFill>
                <a:latin typeface="宋体"/>
                <a:cs typeface="宋体"/>
              </a:rPr>
              <a:t>的版本，在</a:t>
            </a:r>
            <a:r>
              <a:rPr sz="3200" spc="-513" dirty="0">
                <a:solidFill>
                  <a:srgbClr val="333333"/>
                </a:solidFill>
                <a:latin typeface="宋体"/>
                <a:cs typeface="宋体"/>
              </a:rPr>
              <a:t> </a:t>
            </a:r>
            <a:r>
              <a:rPr lang="en-US" sz="3200" b="1" spc="-88" dirty="0" err="1">
                <a:solidFill>
                  <a:srgbClr val="333333"/>
                </a:solidFill>
                <a:latin typeface="微软雅黑"/>
                <a:cs typeface="宋体"/>
              </a:rPr>
              <a:t>xxxx</a:t>
            </a:r>
            <a:r>
              <a:rPr sz="3200" b="1" spc="-88" dirty="0">
                <a:solidFill>
                  <a:srgbClr val="333333"/>
                </a:solidFill>
                <a:latin typeface="微软雅黑"/>
                <a:cs typeface="微软雅黑"/>
              </a:rPr>
              <a:t>/</a:t>
            </a:r>
            <a:r>
              <a:rPr sz="3200" b="1" spc="-88" dirty="0" err="1">
                <a:solidFill>
                  <a:srgbClr val="333333"/>
                </a:solidFill>
                <a:latin typeface="微软雅黑"/>
                <a:cs typeface="微软雅黑"/>
              </a:rPr>
              <a:t>gradle</a:t>
            </a:r>
            <a:r>
              <a:rPr sz="3200" b="1" spc="-88" dirty="0">
                <a:solidFill>
                  <a:srgbClr val="333333"/>
                </a:solidFill>
                <a:latin typeface="微软雅黑"/>
                <a:cs typeface="微软雅黑"/>
              </a:rPr>
              <a:t>/wrapper/</a:t>
            </a:r>
            <a:r>
              <a:rPr sz="3200" b="1" spc="-88" dirty="0" err="1">
                <a:solidFill>
                  <a:srgbClr val="333333"/>
                </a:solidFill>
                <a:latin typeface="微软雅黑"/>
                <a:cs typeface="微软雅黑"/>
              </a:rPr>
              <a:t>gralde-wrapper.properties</a:t>
            </a:r>
            <a:r>
              <a:rPr sz="3200" b="1" spc="189" dirty="0">
                <a:solidFill>
                  <a:srgbClr val="333333"/>
                </a:solidFill>
                <a:latin typeface="微软雅黑"/>
                <a:cs typeface="微软雅黑"/>
              </a:rPr>
              <a:t> </a:t>
            </a:r>
            <a:r>
              <a:rPr sz="3200" dirty="0">
                <a:solidFill>
                  <a:srgbClr val="333333"/>
                </a:solidFill>
                <a:latin typeface="宋体"/>
                <a:cs typeface="宋体"/>
              </a:rPr>
              <a:t>文件里有如下内容：</a:t>
            </a:r>
            <a:endParaRPr sz="3200" dirty="0">
              <a:latin typeface="宋体"/>
              <a:cs typeface="宋体"/>
            </a:endParaRPr>
          </a:p>
        </p:txBody>
      </p:sp>
    </p:spTree>
    <p:extLst>
      <p:ext uri="{BB962C8B-B14F-4D97-AF65-F5344CB8AC3E}">
        <p14:creationId xmlns:p14="http://schemas.microsoft.com/office/powerpoint/2010/main" val="42241327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04156" y="1536700"/>
            <a:ext cx="15374391" cy="7973539"/>
          </a:xfrm>
          <a:prstGeom prst="rect">
            <a:avLst/>
          </a:prstGeom>
        </p:spPr>
        <p:txBody>
          <a:bodyPr vert="horz" wrap="square" lIns="0" tIns="31950" rIns="0" bIns="0" rtlCol="0">
            <a:spAutoFit/>
          </a:bodyPr>
          <a:lstStyle/>
          <a:p>
            <a:pPr marL="31951" marR="5169617">
              <a:lnSpc>
                <a:spcPct val="131000"/>
              </a:lnSpc>
            </a:pPr>
            <a:r>
              <a:rPr sz="3200" spc="63" dirty="0" err="1">
                <a:solidFill>
                  <a:srgbClr val="333333"/>
                </a:solidFill>
                <a:latin typeface="宋体"/>
                <a:cs typeface="宋体"/>
              </a:rPr>
              <a:t>distributionBase</a:t>
            </a:r>
            <a:r>
              <a:rPr sz="3200" spc="63" dirty="0">
                <a:solidFill>
                  <a:srgbClr val="333333"/>
                </a:solidFill>
                <a:latin typeface="宋体"/>
                <a:cs typeface="宋体"/>
              </a:rPr>
              <a:t>=GRADLE_USER_HOME  </a:t>
            </a:r>
            <a:r>
              <a:rPr sz="3200" spc="-101" dirty="0">
                <a:solidFill>
                  <a:srgbClr val="333333"/>
                </a:solidFill>
                <a:latin typeface="宋体"/>
                <a:cs typeface="宋体"/>
              </a:rPr>
              <a:t>distributionPath=wrapper/dists</a:t>
            </a:r>
            <a:r>
              <a:rPr sz="3200" spc="-352" dirty="0">
                <a:solidFill>
                  <a:srgbClr val="333333"/>
                </a:solidFill>
                <a:latin typeface="宋体"/>
                <a:cs typeface="宋体"/>
              </a:rPr>
              <a:t> </a:t>
            </a:r>
            <a:r>
              <a:rPr sz="3200" spc="101" dirty="0">
                <a:solidFill>
                  <a:srgbClr val="333333"/>
                </a:solidFill>
                <a:latin typeface="宋体"/>
                <a:cs typeface="宋体"/>
              </a:rPr>
              <a:t>zipStoreBase=GRADLE_USER_HOME</a:t>
            </a:r>
            <a:endParaRPr sz="3200" dirty="0">
              <a:latin typeface="宋体"/>
              <a:cs typeface="宋体"/>
            </a:endParaRPr>
          </a:p>
          <a:p>
            <a:pPr marL="31951" marR="651791">
              <a:lnSpc>
                <a:spcPct val="131000"/>
              </a:lnSpc>
            </a:pPr>
            <a:r>
              <a:rPr sz="3200" spc="-63" dirty="0">
                <a:solidFill>
                  <a:srgbClr val="333333"/>
                </a:solidFill>
                <a:latin typeface="宋体"/>
                <a:cs typeface="宋体"/>
              </a:rPr>
              <a:t>zipStorePath=wrapper/dists </a:t>
            </a:r>
            <a:r>
              <a:rPr sz="3200" spc="-176" dirty="0">
                <a:solidFill>
                  <a:srgbClr val="333333"/>
                </a:solidFill>
                <a:latin typeface="宋体"/>
                <a:cs typeface="宋体"/>
              </a:rPr>
              <a:t>distributionUrl=https://services.gradle.org/distributions/gradle-2.2.1-  </a:t>
            </a:r>
            <a:r>
              <a:rPr sz="3200" spc="-352" dirty="0">
                <a:solidFill>
                  <a:srgbClr val="333333"/>
                </a:solidFill>
                <a:latin typeface="宋体"/>
                <a:cs typeface="宋体"/>
              </a:rPr>
              <a:t>all.zip</a:t>
            </a:r>
            <a:endParaRPr sz="3200" dirty="0">
              <a:latin typeface="宋体"/>
              <a:cs typeface="宋体"/>
            </a:endParaRPr>
          </a:p>
          <a:p>
            <a:pPr>
              <a:spcBef>
                <a:spcPts val="63"/>
              </a:spcBef>
            </a:pPr>
            <a:endParaRPr sz="3200" dirty="0">
              <a:latin typeface="Times New Roman"/>
              <a:cs typeface="Times New Roman"/>
            </a:endParaRPr>
          </a:p>
          <a:p>
            <a:pPr marL="31951" marR="193301">
              <a:lnSpc>
                <a:spcPct val="131000"/>
              </a:lnSpc>
            </a:pPr>
            <a:r>
              <a:rPr sz="3200" dirty="0">
                <a:solidFill>
                  <a:srgbClr val="333333"/>
                </a:solidFill>
                <a:latin typeface="宋体"/>
                <a:cs typeface="宋体"/>
              </a:rPr>
              <a:t>上述内容制定了</a:t>
            </a:r>
            <a:r>
              <a:rPr sz="3200" spc="-792" dirty="0">
                <a:solidFill>
                  <a:srgbClr val="333333"/>
                </a:solidFill>
                <a:latin typeface="宋体"/>
                <a:cs typeface="宋体"/>
              </a:rPr>
              <a:t> </a:t>
            </a:r>
            <a:r>
              <a:rPr sz="3200" spc="-101" dirty="0">
                <a:solidFill>
                  <a:srgbClr val="333333"/>
                </a:solidFill>
                <a:latin typeface="宋体"/>
                <a:cs typeface="宋体"/>
              </a:rPr>
              <a:t>gradle</a:t>
            </a:r>
            <a:r>
              <a:rPr sz="3200" spc="-767" dirty="0">
                <a:solidFill>
                  <a:srgbClr val="333333"/>
                </a:solidFill>
                <a:latin typeface="宋体"/>
                <a:cs typeface="宋体"/>
              </a:rPr>
              <a:t> </a:t>
            </a:r>
            <a:r>
              <a:rPr sz="3200" dirty="0">
                <a:solidFill>
                  <a:srgbClr val="333333"/>
                </a:solidFill>
                <a:latin typeface="宋体"/>
                <a:cs typeface="宋体"/>
              </a:rPr>
              <a:t>的版本使用</a:t>
            </a:r>
            <a:r>
              <a:rPr sz="3200" spc="-792" dirty="0">
                <a:solidFill>
                  <a:srgbClr val="333333"/>
                </a:solidFill>
                <a:latin typeface="宋体"/>
                <a:cs typeface="宋体"/>
              </a:rPr>
              <a:t> </a:t>
            </a:r>
            <a:r>
              <a:rPr sz="3200" spc="-151" dirty="0">
                <a:solidFill>
                  <a:srgbClr val="333333"/>
                </a:solidFill>
                <a:latin typeface="宋体"/>
                <a:cs typeface="宋体"/>
              </a:rPr>
              <a:t>2.2.1，</a:t>
            </a:r>
            <a:r>
              <a:rPr sz="3200" dirty="0">
                <a:solidFill>
                  <a:srgbClr val="333333"/>
                </a:solidFill>
                <a:latin typeface="宋体"/>
                <a:cs typeface="宋体"/>
              </a:rPr>
              <a:t>在</a:t>
            </a:r>
            <a:r>
              <a:rPr sz="3200" spc="-792" dirty="0">
                <a:solidFill>
                  <a:srgbClr val="333333"/>
                </a:solidFill>
                <a:latin typeface="宋体"/>
                <a:cs typeface="宋体"/>
              </a:rPr>
              <a:t> </a:t>
            </a:r>
            <a:r>
              <a:rPr sz="3200" spc="-75" dirty="0">
                <a:solidFill>
                  <a:srgbClr val="333333"/>
                </a:solidFill>
                <a:latin typeface="宋体"/>
                <a:cs typeface="宋体"/>
              </a:rPr>
              <a:t>Studio</a:t>
            </a:r>
            <a:r>
              <a:rPr sz="3200" spc="-805" dirty="0">
                <a:solidFill>
                  <a:srgbClr val="333333"/>
                </a:solidFill>
                <a:latin typeface="宋体"/>
                <a:cs typeface="宋体"/>
              </a:rPr>
              <a:t> </a:t>
            </a:r>
            <a:r>
              <a:rPr sz="3200" dirty="0">
                <a:solidFill>
                  <a:srgbClr val="333333"/>
                </a:solidFill>
                <a:latin typeface="宋体"/>
                <a:cs typeface="宋体"/>
              </a:rPr>
              <a:t>中如果你手动改了</a:t>
            </a:r>
            <a:r>
              <a:rPr sz="3200" spc="-792" dirty="0">
                <a:solidFill>
                  <a:srgbClr val="333333"/>
                </a:solidFill>
                <a:latin typeface="宋体"/>
                <a:cs typeface="宋体"/>
              </a:rPr>
              <a:t> </a:t>
            </a:r>
            <a:r>
              <a:rPr sz="3200" spc="-101" dirty="0">
                <a:solidFill>
                  <a:srgbClr val="333333"/>
                </a:solidFill>
                <a:latin typeface="宋体"/>
                <a:cs typeface="宋体"/>
              </a:rPr>
              <a:t>gradle</a:t>
            </a:r>
            <a:r>
              <a:rPr sz="3200" spc="-767" dirty="0">
                <a:solidFill>
                  <a:srgbClr val="333333"/>
                </a:solidFill>
                <a:latin typeface="宋体"/>
                <a:cs typeface="宋体"/>
              </a:rPr>
              <a:t> </a:t>
            </a:r>
            <a:r>
              <a:rPr sz="3200" dirty="0">
                <a:solidFill>
                  <a:srgbClr val="333333"/>
                </a:solidFill>
                <a:latin typeface="宋体"/>
                <a:cs typeface="宋体"/>
              </a:rPr>
              <a:t>插件的版本会有提示要不 要更新</a:t>
            </a:r>
            <a:r>
              <a:rPr sz="3200" spc="-805" dirty="0">
                <a:solidFill>
                  <a:srgbClr val="333333"/>
                </a:solidFill>
                <a:latin typeface="宋体"/>
                <a:cs typeface="宋体"/>
              </a:rPr>
              <a:t> </a:t>
            </a:r>
            <a:r>
              <a:rPr sz="3200" spc="-25" dirty="0">
                <a:solidFill>
                  <a:srgbClr val="333333"/>
                </a:solidFill>
                <a:latin typeface="宋体"/>
                <a:cs typeface="宋体"/>
              </a:rPr>
              <a:t>Gradle</a:t>
            </a:r>
            <a:r>
              <a:rPr sz="3200" spc="-629" dirty="0">
                <a:solidFill>
                  <a:srgbClr val="333333"/>
                </a:solidFill>
                <a:latin typeface="宋体"/>
                <a:cs typeface="宋体"/>
              </a:rPr>
              <a:t> </a:t>
            </a:r>
            <a:r>
              <a:rPr sz="3200" spc="126" dirty="0">
                <a:solidFill>
                  <a:srgbClr val="333333"/>
                </a:solidFill>
                <a:latin typeface="宋体"/>
                <a:cs typeface="宋体"/>
              </a:rPr>
              <a:t>Wrapper</a:t>
            </a:r>
            <a:r>
              <a:rPr sz="3200" spc="-792" dirty="0">
                <a:solidFill>
                  <a:srgbClr val="333333"/>
                </a:solidFill>
                <a:latin typeface="宋体"/>
                <a:cs typeface="宋体"/>
              </a:rPr>
              <a:t> </a:t>
            </a:r>
            <a:r>
              <a:rPr sz="3200" dirty="0">
                <a:solidFill>
                  <a:srgbClr val="333333"/>
                </a:solidFill>
                <a:latin typeface="宋体"/>
                <a:cs typeface="宋体"/>
              </a:rPr>
              <a:t>的版本。</a:t>
            </a:r>
            <a:endParaRPr sz="3200" dirty="0">
              <a:latin typeface="宋体"/>
              <a:cs typeface="宋体"/>
            </a:endParaRPr>
          </a:p>
          <a:p>
            <a:pPr>
              <a:lnSpc>
                <a:spcPct val="100000"/>
              </a:lnSpc>
            </a:pPr>
            <a:endParaRPr sz="3200" dirty="0">
              <a:latin typeface="Times New Roman"/>
              <a:cs typeface="Times New Roman"/>
            </a:endParaRPr>
          </a:p>
          <a:p>
            <a:pPr>
              <a:lnSpc>
                <a:spcPct val="100000"/>
              </a:lnSpc>
            </a:pPr>
            <a:endParaRPr sz="3200" dirty="0">
              <a:latin typeface="Times New Roman"/>
              <a:cs typeface="Times New Roman"/>
            </a:endParaRPr>
          </a:p>
          <a:p>
            <a:pPr marL="31951" marR="12780">
              <a:lnSpc>
                <a:spcPct val="131000"/>
              </a:lnSpc>
            </a:pPr>
            <a:r>
              <a:rPr sz="3200" dirty="0">
                <a:solidFill>
                  <a:srgbClr val="333333"/>
                </a:solidFill>
                <a:latin typeface="宋体"/>
                <a:cs typeface="宋体"/>
              </a:rPr>
              <a:t>如果以上几个地方确定版本是</a:t>
            </a:r>
            <a:r>
              <a:rPr sz="3200" spc="-805" dirty="0">
                <a:solidFill>
                  <a:srgbClr val="333333"/>
                </a:solidFill>
                <a:latin typeface="宋体"/>
                <a:cs typeface="宋体"/>
              </a:rPr>
              <a:t> </a:t>
            </a:r>
            <a:r>
              <a:rPr sz="3200" spc="75" dirty="0">
                <a:solidFill>
                  <a:srgbClr val="333333"/>
                </a:solidFill>
                <a:latin typeface="宋体"/>
                <a:cs typeface="宋体"/>
              </a:rPr>
              <a:t>ok</a:t>
            </a:r>
            <a:r>
              <a:rPr sz="3200" spc="-818" dirty="0">
                <a:solidFill>
                  <a:srgbClr val="333333"/>
                </a:solidFill>
                <a:latin typeface="宋体"/>
                <a:cs typeface="宋体"/>
              </a:rPr>
              <a:t> </a:t>
            </a:r>
            <a:r>
              <a:rPr sz="3200" dirty="0">
                <a:solidFill>
                  <a:srgbClr val="333333"/>
                </a:solidFill>
                <a:latin typeface="宋体"/>
                <a:cs typeface="宋体"/>
              </a:rPr>
              <a:t>的，那么导入</a:t>
            </a:r>
            <a:r>
              <a:rPr sz="3200" spc="-805" dirty="0">
                <a:solidFill>
                  <a:srgbClr val="333333"/>
                </a:solidFill>
                <a:latin typeface="宋体"/>
                <a:cs typeface="宋体"/>
              </a:rPr>
              <a:t> </a:t>
            </a:r>
            <a:r>
              <a:rPr sz="3200" spc="13" dirty="0">
                <a:solidFill>
                  <a:srgbClr val="333333"/>
                </a:solidFill>
                <a:latin typeface="宋体"/>
                <a:cs typeface="宋体"/>
              </a:rPr>
              <a:t>Android</a:t>
            </a:r>
            <a:r>
              <a:rPr sz="3200" spc="-639" dirty="0">
                <a:solidFill>
                  <a:srgbClr val="333333"/>
                </a:solidFill>
                <a:latin typeface="宋体"/>
                <a:cs typeface="宋体"/>
              </a:rPr>
              <a:t> </a:t>
            </a:r>
            <a:r>
              <a:rPr sz="3200" spc="-75" dirty="0">
                <a:solidFill>
                  <a:srgbClr val="333333"/>
                </a:solidFill>
                <a:latin typeface="宋体"/>
                <a:cs typeface="宋体"/>
              </a:rPr>
              <a:t>Studio</a:t>
            </a:r>
            <a:r>
              <a:rPr sz="3200" spc="-767" dirty="0">
                <a:solidFill>
                  <a:srgbClr val="333333"/>
                </a:solidFill>
                <a:latin typeface="宋体"/>
                <a:cs typeface="宋体"/>
              </a:rPr>
              <a:t> </a:t>
            </a:r>
            <a:r>
              <a:rPr sz="3200" dirty="0">
                <a:solidFill>
                  <a:srgbClr val="333333"/>
                </a:solidFill>
                <a:latin typeface="宋体"/>
                <a:cs typeface="宋体"/>
              </a:rPr>
              <a:t>应该没有问题，有些老的项目可能</a:t>
            </a:r>
            <a:r>
              <a:rPr sz="3200" spc="-805" dirty="0">
                <a:solidFill>
                  <a:srgbClr val="333333"/>
                </a:solidFill>
                <a:latin typeface="宋体"/>
                <a:cs typeface="宋体"/>
              </a:rPr>
              <a:t> </a:t>
            </a:r>
            <a:r>
              <a:rPr sz="3200" spc="-101" dirty="0">
                <a:solidFill>
                  <a:srgbClr val="333333"/>
                </a:solidFill>
                <a:latin typeface="宋体"/>
                <a:cs typeface="宋体"/>
              </a:rPr>
              <a:t>gradle  </a:t>
            </a:r>
            <a:r>
              <a:rPr sz="3200" dirty="0">
                <a:solidFill>
                  <a:srgbClr val="333333"/>
                </a:solidFill>
                <a:latin typeface="宋体"/>
                <a:cs typeface="宋体"/>
              </a:rPr>
              <a:t>版本比较老，仍然在使用一些老的语法，如果编译还通不过参考</a:t>
            </a:r>
            <a:r>
              <a:rPr sz="3200" spc="-818" dirty="0">
                <a:solidFill>
                  <a:srgbClr val="333333"/>
                </a:solidFill>
                <a:latin typeface="宋体"/>
                <a:cs typeface="宋体"/>
              </a:rPr>
              <a:t> </a:t>
            </a:r>
            <a:r>
              <a:rPr sz="3200" spc="13" dirty="0">
                <a:solidFill>
                  <a:srgbClr val="008D58"/>
                </a:solidFill>
                <a:latin typeface="宋体"/>
                <a:cs typeface="宋体"/>
              </a:rPr>
              <a:t>Android</a:t>
            </a:r>
            <a:r>
              <a:rPr sz="3200" spc="-639" dirty="0">
                <a:solidFill>
                  <a:srgbClr val="008D58"/>
                </a:solidFill>
                <a:latin typeface="宋体"/>
                <a:cs typeface="宋体"/>
              </a:rPr>
              <a:t> </a:t>
            </a:r>
            <a:r>
              <a:rPr sz="3200" spc="-75" dirty="0">
                <a:solidFill>
                  <a:srgbClr val="008D58"/>
                </a:solidFill>
                <a:latin typeface="宋体"/>
                <a:cs typeface="宋体"/>
              </a:rPr>
              <a:t>Studio</a:t>
            </a:r>
            <a:r>
              <a:rPr sz="3200" spc="-767" dirty="0">
                <a:solidFill>
                  <a:srgbClr val="008D58"/>
                </a:solidFill>
                <a:latin typeface="宋体"/>
                <a:cs typeface="宋体"/>
              </a:rPr>
              <a:t> </a:t>
            </a:r>
            <a:r>
              <a:rPr sz="3200" dirty="0" err="1">
                <a:solidFill>
                  <a:srgbClr val="008D58"/>
                </a:solidFill>
                <a:latin typeface="宋体"/>
                <a:cs typeface="宋体"/>
              </a:rPr>
              <a:t>教程四</a:t>
            </a:r>
            <a:r>
              <a:rPr sz="3200" spc="-138" dirty="0">
                <a:solidFill>
                  <a:srgbClr val="008D58"/>
                </a:solidFill>
                <a:latin typeface="宋体"/>
                <a:cs typeface="宋体"/>
              </a:rPr>
              <a:t>--</a:t>
            </a:r>
            <a:r>
              <a:rPr sz="3200" spc="-138" dirty="0" err="1">
                <a:solidFill>
                  <a:srgbClr val="008D58"/>
                </a:solidFill>
                <a:latin typeface="宋体"/>
                <a:cs typeface="宋体"/>
              </a:rPr>
              <a:t>Gradle</a:t>
            </a:r>
            <a:r>
              <a:rPr sz="3200" spc="-818" dirty="0">
                <a:solidFill>
                  <a:srgbClr val="008D58"/>
                </a:solidFill>
                <a:latin typeface="宋体"/>
                <a:cs typeface="宋体"/>
              </a:rPr>
              <a:t> </a:t>
            </a:r>
            <a:r>
              <a:rPr sz="3200" dirty="0" err="1">
                <a:solidFill>
                  <a:srgbClr val="008D58"/>
                </a:solidFill>
                <a:latin typeface="宋体"/>
                <a:cs typeface="宋体"/>
              </a:rPr>
              <a:t>基础</a:t>
            </a:r>
            <a:r>
              <a:rPr sz="3200" dirty="0" err="1">
                <a:solidFill>
                  <a:srgbClr val="333333"/>
                </a:solidFill>
                <a:latin typeface="宋体"/>
                <a:cs typeface="宋体"/>
              </a:rPr>
              <a:t>更改成最新的语法</a:t>
            </a:r>
            <a:r>
              <a:rPr sz="3200" dirty="0">
                <a:solidFill>
                  <a:srgbClr val="333333"/>
                </a:solidFill>
                <a:latin typeface="宋体"/>
                <a:cs typeface="宋体"/>
              </a:rPr>
              <a:t>。</a:t>
            </a:r>
            <a:endParaRPr sz="3200" dirty="0">
              <a:latin typeface="宋体"/>
              <a:cs typeface="宋体"/>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p:cNvSpPr txBox="1"/>
          <p:nvPr/>
        </p:nvSpPr>
        <p:spPr>
          <a:xfrm>
            <a:off x="1504156" y="546100"/>
            <a:ext cx="4412310" cy="729056"/>
          </a:xfrm>
          <a:prstGeom prst="rect">
            <a:avLst/>
          </a:prstGeom>
        </p:spPr>
        <p:txBody>
          <a:bodyPr vert="horz" wrap="square" lIns="0" tIns="31950" rIns="0" bIns="0" rtlCol="0">
            <a:spAutoFit/>
          </a:bodyPr>
          <a:lstStyle/>
          <a:p>
            <a:pPr marL="31951">
              <a:spcBef>
                <a:spcPts val="252"/>
              </a:spcBef>
            </a:pPr>
            <a:r>
              <a:rPr sz="4528" b="1" spc="-113" dirty="0">
                <a:solidFill>
                  <a:srgbClr val="333333"/>
                </a:solidFill>
                <a:latin typeface="微软雅黑"/>
                <a:cs typeface="微软雅黑"/>
              </a:rPr>
              <a:t>Gradle</a:t>
            </a:r>
            <a:r>
              <a:rPr sz="4528" b="1" spc="-327" dirty="0">
                <a:solidFill>
                  <a:srgbClr val="333333"/>
                </a:solidFill>
                <a:latin typeface="微软雅黑"/>
                <a:cs typeface="微软雅黑"/>
              </a:rPr>
              <a:t> </a:t>
            </a:r>
            <a:r>
              <a:rPr sz="4528" b="1" spc="138" dirty="0">
                <a:solidFill>
                  <a:srgbClr val="333333"/>
                </a:solidFill>
                <a:latin typeface="微软雅黑"/>
                <a:cs typeface="微软雅黑"/>
              </a:rPr>
              <a:t>常</a:t>
            </a:r>
            <a:r>
              <a:rPr sz="4528" b="1" spc="189" dirty="0">
                <a:solidFill>
                  <a:srgbClr val="333333"/>
                </a:solidFill>
                <a:latin typeface="微软雅黑"/>
                <a:cs typeface="微软雅黑"/>
              </a:rPr>
              <a:t>用</a:t>
            </a:r>
            <a:r>
              <a:rPr sz="4528" b="1" spc="138" dirty="0">
                <a:solidFill>
                  <a:srgbClr val="333333"/>
                </a:solidFill>
                <a:latin typeface="微软雅黑"/>
                <a:cs typeface="微软雅黑"/>
              </a:rPr>
              <a:t>命</a:t>
            </a:r>
            <a:r>
              <a:rPr sz="4528" b="1" dirty="0">
                <a:solidFill>
                  <a:srgbClr val="333333"/>
                </a:solidFill>
                <a:latin typeface="微软雅黑"/>
                <a:cs typeface="微软雅黑"/>
              </a:rPr>
              <a:t>令</a:t>
            </a:r>
            <a:endParaRPr sz="4528" dirty="0">
              <a:latin typeface="微软雅黑"/>
              <a:cs typeface="微软雅黑"/>
            </a:endParaRPr>
          </a:p>
        </p:txBody>
      </p:sp>
      <p:sp>
        <p:nvSpPr>
          <p:cNvPr id="3" name="object 4"/>
          <p:cNvSpPr txBox="1"/>
          <p:nvPr/>
        </p:nvSpPr>
        <p:spPr>
          <a:xfrm>
            <a:off x="1199356" y="1384300"/>
            <a:ext cx="15866422" cy="8184815"/>
          </a:xfrm>
          <a:prstGeom prst="rect">
            <a:avLst/>
          </a:prstGeom>
        </p:spPr>
        <p:txBody>
          <a:bodyPr vert="horz" wrap="square" lIns="0" tIns="31950" rIns="0" bIns="0" rtlCol="0">
            <a:spAutoFit/>
          </a:bodyPr>
          <a:lstStyle/>
          <a:p>
            <a:pPr marL="480857" marR="12780">
              <a:lnSpc>
                <a:spcPct val="131000"/>
              </a:lnSpc>
              <a:spcBef>
                <a:spcPts val="252"/>
              </a:spcBef>
            </a:pPr>
            <a:r>
              <a:rPr sz="3200" dirty="0" err="1">
                <a:solidFill>
                  <a:srgbClr val="333333"/>
                </a:solidFill>
                <a:latin typeface="宋体"/>
                <a:cs typeface="宋体"/>
              </a:rPr>
              <a:t>上面一些命令如</a:t>
            </a:r>
            <a:r>
              <a:rPr sz="3200" spc="-576" dirty="0">
                <a:solidFill>
                  <a:srgbClr val="333333"/>
                </a:solidFill>
                <a:latin typeface="宋体"/>
                <a:cs typeface="宋体"/>
              </a:rPr>
              <a:t> </a:t>
            </a:r>
            <a:r>
              <a:rPr sz="3200" b="1" spc="-101" dirty="0">
                <a:solidFill>
                  <a:srgbClr val="333333"/>
                </a:solidFill>
                <a:latin typeface="微软雅黑"/>
                <a:cs typeface="微软雅黑"/>
              </a:rPr>
              <a:t>./gradlew</a:t>
            </a:r>
            <a:r>
              <a:rPr sz="3200" b="1" spc="189" dirty="0">
                <a:solidFill>
                  <a:srgbClr val="333333"/>
                </a:solidFill>
                <a:latin typeface="微软雅黑"/>
                <a:cs typeface="微软雅黑"/>
              </a:rPr>
              <a:t> </a:t>
            </a:r>
            <a:r>
              <a:rPr sz="3200" b="1" spc="-226" dirty="0">
                <a:solidFill>
                  <a:srgbClr val="333333"/>
                </a:solidFill>
                <a:latin typeface="微软雅黑"/>
                <a:cs typeface="微软雅黑"/>
              </a:rPr>
              <a:t>-v</a:t>
            </a:r>
            <a:r>
              <a:rPr sz="3200" b="1" spc="38" dirty="0">
                <a:solidFill>
                  <a:srgbClr val="333333"/>
                </a:solidFill>
                <a:latin typeface="微软雅黑"/>
                <a:cs typeface="微软雅黑"/>
              </a:rPr>
              <a:t> </a:t>
            </a:r>
            <a:r>
              <a:rPr sz="3200" b="1" spc="-101" dirty="0">
                <a:solidFill>
                  <a:srgbClr val="333333"/>
                </a:solidFill>
                <a:latin typeface="微软雅黑"/>
                <a:cs typeface="微软雅黑"/>
              </a:rPr>
              <a:t>./gradlew</a:t>
            </a:r>
            <a:r>
              <a:rPr sz="3200" b="1" spc="189" dirty="0">
                <a:solidFill>
                  <a:srgbClr val="333333"/>
                </a:solidFill>
                <a:latin typeface="微软雅黑"/>
                <a:cs typeface="微软雅黑"/>
              </a:rPr>
              <a:t> </a:t>
            </a:r>
            <a:r>
              <a:rPr sz="3200" b="1" spc="-63" dirty="0">
                <a:solidFill>
                  <a:srgbClr val="333333"/>
                </a:solidFill>
                <a:latin typeface="微软雅黑"/>
                <a:cs typeface="微软雅黑"/>
              </a:rPr>
              <a:t>clean</a:t>
            </a:r>
            <a:r>
              <a:rPr sz="3200" b="1" spc="126" dirty="0">
                <a:solidFill>
                  <a:srgbClr val="333333"/>
                </a:solidFill>
                <a:latin typeface="微软雅黑"/>
                <a:cs typeface="微软雅黑"/>
              </a:rPr>
              <a:t> </a:t>
            </a:r>
            <a:r>
              <a:rPr sz="3200" b="1" spc="-101" dirty="0">
                <a:solidFill>
                  <a:srgbClr val="333333"/>
                </a:solidFill>
                <a:latin typeface="微软雅黑"/>
                <a:cs typeface="微软雅黑"/>
              </a:rPr>
              <a:t>./gradlew</a:t>
            </a:r>
            <a:r>
              <a:rPr sz="3200" b="1" spc="226" dirty="0">
                <a:solidFill>
                  <a:srgbClr val="333333"/>
                </a:solidFill>
                <a:latin typeface="微软雅黑"/>
                <a:cs typeface="微软雅黑"/>
              </a:rPr>
              <a:t> </a:t>
            </a:r>
            <a:r>
              <a:rPr sz="3200" b="1" spc="-176" dirty="0">
                <a:solidFill>
                  <a:srgbClr val="333333"/>
                </a:solidFill>
                <a:latin typeface="微软雅黑"/>
                <a:cs typeface="微软雅黑"/>
              </a:rPr>
              <a:t>build</a:t>
            </a:r>
            <a:r>
              <a:rPr sz="3200" spc="-176" dirty="0">
                <a:solidFill>
                  <a:srgbClr val="333333"/>
                </a:solidFill>
                <a:latin typeface="宋体"/>
                <a:cs typeface="宋体"/>
              </a:rPr>
              <a:t>,</a:t>
            </a:r>
            <a:r>
              <a:rPr sz="3200" spc="-591" dirty="0">
                <a:solidFill>
                  <a:srgbClr val="333333"/>
                </a:solidFill>
                <a:latin typeface="宋体"/>
                <a:cs typeface="宋体"/>
              </a:rPr>
              <a:t> </a:t>
            </a:r>
            <a:r>
              <a:rPr sz="3200" dirty="0" err="1">
                <a:solidFill>
                  <a:srgbClr val="333333"/>
                </a:solidFill>
                <a:latin typeface="宋体"/>
                <a:cs typeface="宋体"/>
              </a:rPr>
              <a:t>这里</a:t>
            </a:r>
            <a:r>
              <a:rPr lang="zh-CN" altLang="en-US" sz="3200" dirty="0">
                <a:solidFill>
                  <a:srgbClr val="333333"/>
                </a:solidFill>
                <a:latin typeface="宋体"/>
                <a:cs typeface="宋体"/>
              </a:rPr>
              <a:t>需要</a:t>
            </a:r>
            <a:r>
              <a:rPr sz="3200" dirty="0" err="1">
                <a:solidFill>
                  <a:srgbClr val="333333"/>
                </a:solidFill>
                <a:latin typeface="宋体"/>
                <a:cs typeface="宋体"/>
              </a:rPr>
              <a:t>注意是</a:t>
            </a:r>
            <a:r>
              <a:rPr sz="3200" b="1" spc="-151" dirty="0">
                <a:solidFill>
                  <a:srgbClr val="333333"/>
                </a:solidFill>
                <a:latin typeface="微软雅黑"/>
                <a:cs typeface="微软雅黑"/>
              </a:rPr>
              <a:t>./gradlew</a:t>
            </a:r>
            <a:r>
              <a:rPr sz="3200" spc="-151" dirty="0">
                <a:solidFill>
                  <a:srgbClr val="333333"/>
                </a:solidFill>
                <a:latin typeface="宋体"/>
                <a:cs typeface="宋体"/>
              </a:rPr>
              <a:t>,</a:t>
            </a:r>
            <a:r>
              <a:rPr sz="3200" spc="-591" dirty="0">
                <a:solidFill>
                  <a:srgbClr val="333333"/>
                </a:solidFill>
                <a:latin typeface="宋体"/>
                <a:cs typeface="宋体"/>
              </a:rPr>
              <a:t> </a:t>
            </a:r>
            <a:r>
              <a:rPr sz="3200" b="1" spc="-63" dirty="0">
                <a:solidFill>
                  <a:srgbClr val="333333"/>
                </a:solidFill>
                <a:latin typeface="微软雅黑"/>
                <a:cs typeface="微软雅黑"/>
              </a:rPr>
              <a:t>./</a:t>
            </a:r>
            <a:r>
              <a:rPr sz="3200" dirty="0" err="1">
                <a:solidFill>
                  <a:srgbClr val="333333"/>
                </a:solidFill>
                <a:latin typeface="宋体"/>
                <a:cs typeface="宋体"/>
              </a:rPr>
              <a:t>代表当前目录</a:t>
            </a:r>
            <a:r>
              <a:rPr sz="3200" spc="-113" dirty="0" err="1">
                <a:solidFill>
                  <a:srgbClr val="333333"/>
                </a:solidFill>
                <a:latin typeface="宋体"/>
                <a:cs typeface="宋体"/>
              </a:rPr>
              <a:t>，</a:t>
            </a:r>
            <a:r>
              <a:rPr sz="3200" b="1" spc="-113" dirty="0" err="1">
                <a:solidFill>
                  <a:srgbClr val="333333"/>
                </a:solidFill>
                <a:latin typeface="微软雅黑"/>
                <a:cs typeface="微软雅黑"/>
              </a:rPr>
              <a:t>gradlew</a:t>
            </a:r>
            <a:r>
              <a:rPr sz="3200" b="1" spc="-101" dirty="0">
                <a:solidFill>
                  <a:srgbClr val="333333"/>
                </a:solidFill>
                <a:latin typeface="微软雅黑"/>
                <a:cs typeface="微软雅黑"/>
              </a:rPr>
              <a:t> </a:t>
            </a:r>
            <a:r>
              <a:rPr sz="3200" dirty="0">
                <a:solidFill>
                  <a:srgbClr val="333333"/>
                </a:solidFill>
                <a:latin typeface="宋体"/>
                <a:cs typeface="宋体"/>
              </a:rPr>
              <a:t>代表</a:t>
            </a:r>
            <a:r>
              <a:rPr sz="3200" spc="-616" dirty="0">
                <a:solidFill>
                  <a:srgbClr val="333333"/>
                </a:solidFill>
                <a:latin typeface="宋体"/>
                <a:cs typeface="宋体"/>
              </a:rPr>
              <a:t> </a:t>
            </a:r>
            <a:r>
              <a:rPr sz="3200" spc="-88" dirty="0">
                <a:solidFill>
                  <a:srgbClr val="333333"/>
                </a:solidFill>
                <a:latin typeface="宋体"/>
                <a:cs typeface="宋体"/>
              </a:rPr>
              <a:t>gradle</a:t>
            </a:r>
            <a:r>
              <a:rPr sz="3200" spc="-654" dirty="0">
                <a:solidFill>
                  <a:srgbClr val="333333"/>
                </a:solidFill>
                <a:latin typeface="宋体"/>
                <a:cs typeface="宋体"/>
              </a:rPr>
              <a:t> </a:t>
            </a:r>
            <a:r>
              <a:rPr sz="3200" spc="63" dirty="0">
                <a:solidFill>
                  <a:srgbClr val="333333"/>
                </a:solidFill>
                <a:latin typeface="宋体"/>
                <a:cs typeface="宋体"/>
              </a:rPr>
              <a:t>wrapper，</a:t>
            </a:r>
            <a:r>
              <a:rPr sz="3200" dirty="0">
                <a:solidFill>
                  <a:srgbClr val="333333"/>
                </a:solidFill>
                <a:latin typeface="宋体"/>
                <a:cs typeface="宋体"/>
              </a:rPr>
              <a:t>意思是</a:t>
            </a:r>
            <a:r>
              <a:rPr sz="3200" spc="-792" dirty="0">
                <a:solidFill>
                  <a:srgbClr val="333333"/>
                </a:solidFill>
                <a:latin typeface="宋体"/>
                <a:cs typeface="宋体"/>
              </a:rPr>
              <a:t> </a:t>
            </a:r>
            <a:r>
              <a:rPr sz="3200" spc="-88" dirty="0">
                <a:solidFill>
                  <a:srgbClr val="333333"/>
                </a:solidFill>
                <a:latin typeface="宋体"/>
                <a:cs typeface="宋体"/>
              </a:rPr>
              <a:t>gradle</a:t>
            </a:r>
            <a:r>
              <a:rPr sz="3200" spc="-818" dirty="0">
                <a:solidFill>
                  <a:srgbClr val="333333"/>
                </a:solidFill>
                <a:latin typeface="宋体"/>
                <a:cs typeface="宋体"/>
              </a:rPr>
              <a:t> </a:t>
            </a:r>
            <a:r>
              <a:rPr sz="3200" dirty="0" err="1">
                <a:solidFill>
                  <a:srgbClr val="333333"/>
                </a:solidFill>
                <a:latin typeface="宋体"/>
                <a:cs typeface="宋体"/>
              </a:rPr>
              <a:t>的一层包装，可以理解为在这个项目本地就封装了</a:t>
            </a:r>
            <a:r>
              <a:rPr sz="3200" spc="-717" dirty="0">
                <a:solidFill>
                  <a:srgbClr val="333333"/>
                </a:solidFill>
                <a:latin typeface="宋体"/>
                <a:cs typeface="宋体"/>
              </a:rPr>
              <a:t> </a:t>
            </a:r>
            <a:r>
              <a:rPr sz="3200" spc="-88" dirty="0">
                <a:solidFill>
                  <a:srgbClr val="333333"/>
                </a:solidFill>
                <a:latin typeface="宋体"/>
                <a:cs typeface="宋体"/>
              </a:rPr>
              <a:t>gradle，</a:t>
            </a:r>
            <a:r>
              <a:rPr sz="3200" dirty="0">
                <a:solidFill>
                  <a:srgbClr val="333333"/>
                </a:solidFill>
                <a:latin typeface="宋体"/>
                <a:cs typeface="宋体"/>
              </a:rPr>
              <a:t>即</a:t>
            </a:r>
            <a:r>
              <a:rPr sz="3200" spc="-717" dirty="0">
                <a:solidFill>
                  <a:srgbClr val="333333"/>
                </a:solidFill>
                <a:latin typeface="宋体"/>
                <a:cs typeface="宋体"/>
              </a:rPr>
              <a:t> </a:t>
            </a:r>
            <a:r>
              <a:rPr sz="3200" spc="-88" dirty="0">
                <a:solidFill>
                  <a:srgbClr val="333333"/>
                </a:solidFill>
                <a:latin typeface="宋体"/>
                <a:cs typeface="宋体"/>
              </a:rPr>
              <a:t>gradle</a:t>
            </a:r>
            <a:r>
              <a:rPr sz="3200" spc="-553" dirty="0">
                <a:solidFill>
                  <a:srgbClr val="333333"/>
                </a:solidFill>
                <a:latin typeface="宋体"/>
                <a:cs typeface="宋体"/>
              </a:rPr>
              <a:t> </a:t>
            </a:r>
            <a:r>
              <a:rPr sz="3200" spc="63" dirty="0">
                <a:solidFill>
                  <a:srgbClr val="333333"/>
                </a:solidFill>
                <a:latin typeface="宋体"/>
                <a:cs typeface="宋体"/>
              </a:rPr>
              <a:t>wrapper，</a:t>
            </a:r>
            <a:r>
              <a:rPr sz="3200" spc="-528" dirty="0">
                <a:solidFill>
                  <a:srgbClr val="333333"/>
                </a:solidFill>
                <a:latin typeface="宋体"/>
                <a:cs typeface="宋体"/>
              </a:rPr>
              <a:t> </a:t>
            </a:r>
            <a:r>
              <a:rPr sz="3200" dirty="0">
                <a:solidFill>
                  <a:srgbClr val="333333"/>
                </a:solidFill>
                <a:latin typeface="宋体"/>
                <a:cs typeface="宋体"/>
              </a:rPr>
              <a:t>在</a:t>
            </a:r>
            <a:r>
              <a:rPr sz="3200" spc="-742" dirty="0">
                <a:solidFill>
                  <a:srgbClr val="333333"/>
                </a:solidFill>
                <a:latin typeface="宋体"/>
                <a:cs typeface="宋体"/>
              </a:rPr>
              <a:t> </a:t>
            </a:r>
            <a:r>
              <a:rPr lang="en-US" sz="3200" b="1" spc="-88" dirty="0" err="1">
                <a:solidFill>
                  <a:srgbClr val="333333"/>
                </a:solidFill>
                <a:latin typeface="微软雅黑"/>
                <a:cs typeface="宋体"/>
              </a:rPr>
              <a:t>xxxx</a:t>
            </a:r>
            <a:r>
              <a:rPr sz="3200" b="1" spc="-88" dirty="0">
                <a:solidFill>
                  <a:srgbClr val="333333"/>
                </a:solidFill>
                <a:latin typeface="微软雅黑"/>
                <a:cs typeface="微软雅黑"/>
              </a:rPr>
              <a:t>/</a:t>
            </a:r>
            <a:r>
              <a:rPr sz="3200" b="1" spc="-88" dirty="0" err="1">
                <a:solidFill>
                  <a:srgbClr val="333333"/>
                </a:solidFill>
                <a:latin typeface="微软雅黑"/>
                <a:cs typeface="微软雅黑"/>
              </a:rPr>
              <a:t>gradle</a:t>
            </a:r>
            <a:r>
              <a:rPr sz="3200" b="1" spc="-88" dirty="0">
                <a:solidFill>
                  <a:srgbClr val="333333"/>
                </a:solidFill>
                <a:latin typeface="微软雅黑"/>
                <a:cs typeface="微软雅黑"/>
              </a:rPr>
              <a:t>/wrapper/</a:t>
            </a:r>
            <a:r>
              <a:rPr sz="3200" b="1" spc="-88" dirty="0" err="1">
                <a:solidFill>
                  <a:srgbClr val="333333"/>
                </a:solidFill>
                <a:latin typeface="微软雅黑"/>
                <a:cs typeface="微软雅黑"/>
              </a:rPr>
              <a:t>gralde-wrapper.properties</a:t>
            </a:r>
            <a:r>
              <a:rPr sz="3200" b="1" spc="25" dirty="0">
                <a:solidFill>
                  <a:srgbClr val="333333"/>
                </a:solidFill>
                <a:latin typeface="微软雅黑"/>
                <a:cs typeface="微软雅黑"/>
              </a:rPr>
              <a:t> </a:t>
            </a:r>
            <a:r>
              <a:rPr sz="3200" dirty="0" err="1">
                <a:solidFill>
                  <a:srgbClr val="333333"/>
                </a:solidFill>
                <a:latin typeface="宋体"/>
                <a:cs typeface="宋体"/>
              </a:rPr>
              <a:t>文件中声明了它指向的目录和版本。只要下载成功即可用</a:t>
            </a:r>
            <a:r>
              <a:rPr sz="3200" spc="-818" dirty="0">
                <a:solidFill>
                  <a:srgbClr val="333333"/>
                </a:solidFill>
                <a:latin typeface="宋体"/>
                <a:cs typeface="宋体"/>
              </a:rPr>
              <a:t> </a:t>
            </a:r>
            <a:r>
              <a:rPr sz="3200" dirty="0">
                <a:solidFill>
                  <a:srgbClr val="333333"/>
                </a:solidFill>
                <a:latin typeface="宋体"/>
                <a:cs typeface="宋体"/>
              </a:rPr>
              <a:t>grdlew</a:t>
            </a:r>
            <a:r>
              <a:rPr sz="3200" spc="-654" dirty="0">
                <a:solidFill>
                  <a:srgbClr val="333333"/>
                </a:solidFill>
                <a:latin typeface="宋体"/>
                <a:cs typeface="宋体"/>
              </a:rPr>
              <a:t> </a:t>
            </a:r>
            <a:r>
              <a:rPr sz="3200" spc="75" dirty="0">
                <a:solidFill>
                  <a:srgbClr val="333333"/>
                </a:solidFill>
                <a:latin typeface="宋体"/>
                <a:cs typeface="宋体"/>
              </a:rPr>
              <a:t>wrapper</a:t>
            </a:r>
            <a:r>
              <a:rPr sz="3200" spc="-780" dirty="0">
                <a:solidFill>
                  <a:srgbClr val="333333"/>
                </a:solidFill>
                <a:latin typeface="宋体"/>
                <a:cs typeface="宋体"/>
              </a:rPr>
              <a:t> </a:t>
            </a:r>
            <a:r>
              <a:rPr sz="3200" dirty="0">
                <a:solidFill>
                  <a:srgbClr val="333333"/>
                </a:solidFill>
                <a:latin typeface="宋体"/>
                <a:cs typeface="宋体"/>
              </a:rPr>
              <a:t>的命令代替全局的</a:t>
            </a:r>
            <a:r>
              <a:rPr sz="3200" spc="-818" dirty="0">
                <a:solidFill>
                  <a:srgbClr val="333333"/>
                </a:solidFill>
                <a:latin typeface="宋体"/>
                <a:cs typeface="宋体"/>
              </a:rPr>
              <a:t> </a:t>
            </a:r>
            <a:r>
              <a:rPr sz="3200" spc="-88" dirty="0">
                <a:solidFill>
                  <a:srgbClr val="333333"/>
                </a:solidFill>
                <a:latin typeface="宋体"/>
                <a:cs typeface="宋体"/>
              </a:rPr>
              <a:t>gradle</a:t>
            </a:r>
            <a:r>
              <a:rPr sz="3200" spc="-843" dirty="0">
                <a:solidFill>
                  <a:srgbClr val="333333"/>
                </a:solidFill>
                <a:latin typeface="宋体"/>
                <a:cs typeface="宋体"/>
              </a:rPr>
              <a:t> </a:t>
            </a:r>
            <a:r>
              <a:rPr sz="3200" dirty="0">
                <a:solidFill>
                  <a:srgbClr val="333333"/>
                </a:solidFill>
                <a:latin typeface="宋体"/>
                <a:cs typeface="宋体"/>
              </a:rPr>
              <a:t>命令。</a:t>
            </a:r>
            <a:endParaRPr sz="3200" dirty="0">
              <a:latin typeface="宋体"/>
              <a:cs typeface="宋体"/>
            </a:endParaRPr>
          </a:p>
          <a:p>
            <a:pPr>
              <a:lnSpc>
                <a:spcPct val="100000"/>
              </a:lnSpc>
            </a:pPr>
            <a:endParaRPr sz="3200" dirty="0">
              <a:latin typeface="Times New Roman"/>
              <a:cs typeface="Times New Roman"/>
            </a:endParaRPr>
          </a:p>
          <a:p>
            <a:pPr>
              <a:spcBef>
                <a:spcPts val="113"/>
              </a:spcBef>
            </a:pPr>
            <a:endParaRPr sz="3200" dirty="0">
              <a:latin typeface="Times New Roman"/>
              <a:cs typeface="Times New Roman"/>
            </a:endParaRPr>
          </a:p>
          <a:p>
            <a:pPr marL="480857">
              <a:spcBef>
                <a:spcPts val="13"/>
              </a:spcBef>
            </a:pPr>
            <a:r>
              <a:rPr sz="3200" dirty="0">
                <a:solidFill>
                  <a:srgbClr val="333333"/>
                </a:solidFill>
                <a:latin typeface="宋体"/>
                <a:cs typeface="宋体"/>
              </a:rPr>
              <a:t>理解了</a:t>
            </a:r>
            <a:r>
              <a:rPr sz="3200" spc="-805" dirty="0">
                <a:solidFill>
                  <a:srgbClr val="333333"/>
                </a:solidFill>
                <a:latin typeface="宋体"/>
                <a:cs typeface="宋体"/>
              </a:rPr>
              <a:t> </a:t>
            </a:r>
            <a:r>
              <a:rPr sz="3200" spc="-101" dirty="0">
                <a:solidFill>
                  <a:srgbClr val="333333"/>
                </a:solidFill>
                <a:latin typeface="宋体"/>
                <a:cs typeface="宋体"/>
              </a:rPr>
              <a:t>gradle</a:t>
            </a:r>
            <a:r>
              <a:rPr sz="3200" spc="-639" dirty="0">
                <a:solidFill>
                  <a:srgbClr val="333333"/>
                </a:solidFill>
                <a:latin typeface="宋体"/>
                <a:cs typeface="宋体"/>
              </a:rPr>
              <a:t> </a:t>
            </a:r>
            <a:r>
              <a:rPr sz="3200" spc="75" dirty="0">
                <a:solidFill>
                  <a:srgbClr val="333333"/>
                </a:solidFill>
                <a:latin typeface="宋体"/>
                <a:cs typeface="宋体"/>
              </a:rPr>
              <a:t>wrapper</a:t>
            </a:r>
            <a:r>
              <a:rPr sz="3200" spc="-780" dirty="0">
                <a:solidFill>
                  <a:srgbClr val="333333"/>
                </a:solidFill>
                <a:latin typeface="宋体"/>
                <a:cs typeface="宋体"/>
              </a:rPr>
              <a:t> </a:t>
            </a:r>
            <a:r>
              <a:rPr sz="3200" dirty="0">
                <a:solidFill>
                  <a:srgbClr val="333333"/>
                </a:solidFill>
                <a:latin typeface="宋体"/>
                <a:cs typeface="宋体"/>
              </a:rPr>
              <a:t>的概念，下面一些常用命令也就容易理解了。</a:t>
            </a:r>
            <a:endParaRPr sz="3200" dirty="0">
              <a:latin typeface="宋体"/>
              <a:cs typeface="宋体"/>
            </a:endParaRPr>
          </a:p>
          <a:p>
            <a:pPr>
              <a:lnSpc>
                <a:spcPct val="100000"/>
              </a:lnSpc>
            </a:pPr>
            <a:endParaRPr sz="3200" dirty="0">
              <a:latin typeface="Times New Roman"/>
              <a:cs typeface="Times New Roman"/>
            </a:endParaRPr>
          </a:p>
          <a:p>
            <a:pPr marL="482455" indent="-450504">
              <a:spcBef>
                <a:spcPts val="2025"/>
              </a:spcBef>
              <a:buSzPct val="114285"/>
              <a:buFont typeface="Calibri"/>
              <a:buChar char="•"/>
              <a:tabLst>
                <a:tab pos="482455" algn="l"/>
              </a:tabLst>
            </a:pPr>
            <a:r>
              <a:rPr sz="3200" spc="-101" dirty="0">
                <a:solidFill>
                  <a:srgbClr val="333333"/>
                </a:solidFill>
                <a:latin typeface="宋体"/>
                <a:cs typeface="宋体"/>
              </a:rPr>
              <a:t>./gradlew</a:t>
            </a:r>
            <a:r>
              <a:rPr sz="3200" spc="-639" dirty="0">
                <a:solidFill>
                  <a:srgbClr val="333333"/>
                </a:solidFill>
                <a:latin typeface="宋体"/>
                <a:cs typeface="宋体"/>
              </a:rPr>
              <a:t> </a:t>
            </a:r>
            <a:r>
              <a:rPr sz="3200" spc="-264" dirty="0">
                <a:solidFill>
                  <a:srgbClr val="333333"/>
                </a:solidFill>
                <a:latin typeface="宋体"/>
                <a:cs typeface="宋体"/>
              </a:rPr>
              <a:t>-v</a:t>
            </a:r>
            <a:r>
              <a:rPr sz="3200" spc="-639" dirty="0">
                <a:solidFill>
                  <a:srgbClr val="333333"/>
                </a:solidFill>
                <a:latin typeface="宋体"/>
                <a:cs typeface="宋体"/>
              </a:rPr>
              <a:t> </a:t>
            </a:r>
            <a:r>
              <a:rPr sz="3200" dirty="0">
                <a:solidFill>
                  <a:srgbClr val="333333"/>
                </a:solidFill>
                <a:latin typeface="宋体"/>
                <a:cs typeface="宋体"/>
              </a:rPr>
              <a:t>版本号</a:t>
            </a:r>
            <a:endParaRPr sz="3200" dirty="0">
              <a:latin typeface="宋体"/>
              <a:cs typeface="宋体"/>
            </a:endParaRPr>
          </a:p>
          <a:p>
            <a:pPr marL="482455" indent="-450504">
              <a:spcBef>
                <a:spcPts val="2767"/>
              </a:spcBef>
              <a:buSzPct val="114285"/>
              <a:buFont typeface="Calibri"/>
              <a:buChar char="•"/>
              <a:tabLst>
                <a:tab pos="482455" algn="l"/>
              </a:tabLst>
            </a:pPr>
            <a:r>
              <a:rPr sz="3200" spc="-101" dirty="0">
                <a:solidFill>
                  <a:srgbClr val="333333"/>
                </a:solidFill>
                <a:latin typeface="宋体"/>
                <a:cs typeface="宋体"/>
              </a:rPr>
              <a:t>./gradlew</a:t>
            </a:r>
            <a:r>
              <a:rPr sz="3200" spc="-639" dirty="0">
                <a:solidFill>
                  <a:srgbClr val="333333"/>
                </a:solidFill>
                <a:latin typeface="宋体"/>
                <a:cs typeface="宋体"/>
              </a:rPr>
              <a:t> </a:t>
            </a:r>
            <a:r>
              <a:rPr sz="3200" spc="-75" dirty="0">
                <a:solidFill>
                  <a:srgbClr val="333333"/>
                </a:solidFill>
                <a:latin typeface="宋体"/>
                <a:cs typeface="宋体"/>
              </a:rPr>
              <a:t>clean</a:t>
            </a:r>
            <a:r>
              <a:rPr sz="3200" spc="-604" dirty="0">
                <a:solidFill>
                  <a:srgbClr val="333333"/>
                </a:solidFill>
                <a:latin typeface="宋体"/>
                <a:cs typeface="宋体"/>
              </a:rPr>
              <a:t> </a:t>
            </a:r>
            <a:r>
              <a:rPr sz="3200" dirty="0" err="1">
                <a:solidFill>
                  <a:srgbClr val="333333"/>
                </a:solidFill>
                <a:latin typeface="宋体"/>
                <a:cs typeface="宋体"/>
              </a:rPr>
              <a:t>清除</a:t>
            </a:r>
            <a:r>
              <a:rPr sz="3200" spc="-805" dirty="0">
                <a:solidFill>
                  <a:srgbClr val="333333"/>
                </a:solidFill>
                <a:latin typeface="宋体"/>
                <a:cs typeface="宋体"/>
              </a:rPr>
              <a:t> </a:t>
            </a:r>
            <a:r>
              <a:rPr lang="en-US" altLang="zh-CN" sz="3200" spc="189" dirty="0" err="1">
                <a:solidFill>
                  <a:srgbClr val="333333"/>
                </a:solidFill>
                <a:latin typeface="宋体"/>
                <a:cs typeface="宋体"/>
              </a:rPr>
              <a:t>xxxx</a:t>
            </a:r>
            <a:r>
              <a:rPr sz="3200" spc="189" dirty="0">
                <a:solidFill>
                  <a:srgbClr val="333333"/>
                </a:solidFill>
                <a:latin typeface="宋体"/>
                <a:cs typeface="宋体"/>
              </a:rPr>
              <a:t>/app</a:t>
            </a:r>
            <a:r>
              <a:rPr sz="3200" spc="-792" dirty="0">
                <a:solidFill>
                  <a:srgbClr val="333333"/>
                </a:solidFill>
                <a:latin typeface="宋体"/>
                <a:cs typeface="宋体"/>
              </a:rPr>
              <a:t> </a:t>
            </a:r>
            <a:r>
              <a:rPr sz="3200" dirty="0">
                <a:solidFill>
                  <a:srgbClr val="333333"/>
                </a:solidFill>
                <a:latin typeface="宋体"/>
                <a:cs typeface="宋体"/>
              </a:rPr>
              <a:t>目录下的</a:t>
            </a:r>
            <a:r>
              <a:rPr sz="3200" spc="-805" dirty="0">
                <a:solidFill>
                  <a:srgbClr val="333333"/>
                </a:solidFill>
                <a:latin typeface="宋体"/>
                <a:cs typeface="宋体"/>
              </a:rPr>
              <a:t> </a:t>
            </a:r>
            <a:r>
              <a:rPr sz="3200" spc="-138" dirty="0">
                <a:solidFill>
                  <a:srgbClr val="333333"/>
                </a:solidFill>
                <a:latin typeface="宋体"/>
                <a:cs typeface="宋体"/>
              </a:rPr>
              <a:t>build</a:t>
            </a:r>
            <a:r>
              <a:rPr sz="3200" spc="-792" dirty="0">
                <a:solidFill>
                  <a:srgbClr val="333333"/>
                </a:solidFill>
                <a:latin typeface="宋体"/>
                <a:cs typeface="宋体"/>
              </a:rPr>
              <a:t> </a:t>
            </a:r>
            <a:r>
              <a:rPr sz="3200" dirty="0">
                <a:solidFill>
                  <a:srgbClr val="333333"/>
                </a:solidFill>
                <a:latin typeface="宋体"/>
                <a:cs typeface="宋体"/>
              </a:rPr>
              <a:t>文件夹</a:t>
            </a:r>
            <a:endParaRPr sz="3200" dirty="0">
              <a:latin typeface="宋体"/>
              <a:cs typeface="宋体"/>
            </a:endParaRPr>
          </a:p>
          <a:p>
            <a:pPr marL="482455" indent="-450504">
              <a:spcBef>
                <a:spcPts val="2767"/>
              </a:spcBef>
              <a:buSzPct val="114285"/>
              <a:buFont typeface="Calibri"/>
              <a:buChar char="•"/>
              <a:tabLst>
                <a:tab pos="482455" algn="l"/>
              </a:tabLst>
            </a:pPr>
            <a:r>
              <a:rPr sz="3200" spc="-101" dirty="0">
                <a:solidFill>
                  <a:srgbClr val="333333"/>
                </a:solidFill>
                <a:latin typeface="宋体"/>
                <a:cs typeface="宋体"/>
              </a:rPr>
              <a:t>./gradlew</a:t>
            </a:r>
            <a:r>
              <a:rPr sz="3200" spc="-629" dirty="0">
                <a:solidFill>
                  <a:srgbClr val="333333"/>
                </a:solidFill>
                <a:latin typeface="宋体"/>
                <a:cs typeface="宋体"/>
              </a:rPr>
              <a:t> </a:t>
            </a:r>
            <a:r>
              <a:rPr sz="3200" spc="-138" dirty="0">
                <a:solidFill>
                  <a:srgbClr val="333333"/>
                </a:solidFill>
                <a:latin typeface="宋体"/>
                <a:cs typeface="宋体"/>
              </a:rPr>
              <a:t>build</a:t>
            </a:r>
            <a:r>
              <a:rPr sz="3200" spc="-616" dirty="0">
                <a:solidFill>
                  <a:srgbClr val="333333"/>
                </a:solidFill>
                <a:latin typeface="宋体"/>
                <a:cs typeface="宋体"/>
              </a:rPr>
              <a:t> </a:t>
            </a:r>
            <a:r>
              <a:rPr sz="3200" dirty="0">
                <a:solidFill>
                  <a:srgbClr val="333333"/>
                </a:solidFill>
                <a:latin typeface="宋体"/>
                <a:cs typeface="宋体"/>
              </a:rPr>
              <a:t>检查依赖并编译打包</a:t>
            </a:r>
            <a:endParaRPr sz="3200" dirty="0">
              <a:latin typeface="宋体"/>
              <a:cs typeface="宋体"/>
            </a:endParaRPr>
          </a:p>
          <a:p>
            <a:pPr>
              <a:lnSpc>
                <a:spcPct val="100000"/>
              </a:lnSpc>
              <a:buClr>
                <a:srgbClr val="333333"/>
              </a:buClr>
              <a:buFont typeface="Calibri"/>
              <a:buChar char="•"/>
            </a:pPr>
            <a:endParaRPr sz="3200" dirty="0">
              <a:latin typeface="Times New Roman"/>
              <a:cs typeface="Times New Roman"/>
            </a:endParaRPr>
          </a:p>
        </p:txBody>
      </p:sp>
    </p:spTree>
    <p:extLst>
      <p:ext uri="{BB962C8B-B14F-4D97-AF65-F5344CB8AC3E}">
        <p14:creationId xmlns:p14="http://schemas.microsoft.com/office/powerpoint/2010/main" val="640810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808956" y="698500"/>
            <a:ext cx="12903994" cy="7861126"/>
          </a:xfrm>
          <a:prstGeom prst="rect">
            <a:avLst/>
          </a:prstGeom>
        </p:spPr>
        <p:txBody>
          <a:bodyPr wrap="square">
            <a:spAutoFit/>
          </a:bodyPr>
          <a:lstStyle/>
          <a:p>
            <a:pPr marL="480857" marR="819534">
              <a:lnSpc>
                <a:spcPct val="174600"/>
              </a:lnSpc>
              <a:spcBef>
                <a:spcPts val="13"/>
              </a:spcBef>
            </a:pPr>
            <a:r>
              <a:rPr lang="zh-CN" altLang="en-US" sz="3200" dirty="0">
                <a:solidFill>
                  <a:srgbClr val="333333"/>
                </a:solidFill>
                <a:latin typeface="宋体"/>
                <a:cs typeface="宋体"/>
              </a:rPr>
              <a:t>这里注意的是</a:t>
            </a:r>
            <a:r>
              <a:rPr lang="zh-CN" altLang="en-US" sz="3200" spc="-616" dirty="0">
                <a:solidFill>
                  <a:srgbClr val="333333"/>
                </a:solidFill>
                <a:latin typeface="宋体"/>
                <a:cs typeface="宋体"/>
              </a:rPr>
              <a:t> </a:t>
            </a:r>
            <a:r>
              <a:rPr lang="en-US" altLang="zh-CN" sz="3200" b="1" spc="-101" dirty="0">
                <a:solidFill>
                  <a:srgbClr val="333333"/>
                </a:solidFill>
                <a:latin typeface="微软雅黑"/>
                <a:cs typeface="微软雅黑"/>
              </a:rPr>
              <a:t>./</a:t>
            </a:r>
            <a:r>
              <a:rPr lang="en-US" altLang="zh-CN" sz="3200" b="1" spc="-101" dirty="0" err="1">
                <a:solidFill>
                  <a:srgbClr val="333333"/>
                </a:solidFill>
                <a:latin typeface="微软雅黑"/>
                <a:cs typeface="微软雅黑"/>
              </a:rPr>
              <a:t>gradlew</a:t>
            </a:r>
            <a:r>
              <a:rPr lang="en-US" altLang="zh-CN" sz="3200" b="1" spc="164" dirty="0">
                <a:solidFill>
                  <a:srgbClr val="333333"/>
                </a:solidFill>
                <a:latin typeface="微软雅黑"/>
                <a:cs typeface="微软雅黑"/>
              </a:rPr>
              <a:t> </a:t>
            </a:r>
            <a:r>
              <a:rPr lang="en-US" altLang="zh-CN" sz="3200" b="1" spc="-101" dirty="0">
                <a:solidFill>
                  <a:srgbClr val="333333"/>
                </a:solidFill>
                <a:latin typeface="微软雅黑"/>
                <a:cs typeface="微软雅黑"/>
              </a:rPr>
              <a:t>build</a:t>
            </a:r>
            <a:r>
              <a:rPr lang="en-US" altLang="zh-CN" sz="3200" b="1" spc="25" dirty="0">
                <a:solidFill>
                  <a:srgbClr val="333333"/>
                </a:solidFill>
                <a:latin typeface="微软雅黑"/>
                <a:cs typeface="微软雅黑"/>
              </a:rPr>
              <a:t> </a:t>
            </a:r>
            <a:r>
              <a:rPr lang="zh-CN" altLang="en-US" sz="3200" dirty="0">
                <a:solidFill>
                  <a:srgbClr val="333333"/>
                </a:solidFill>
                <a:latin typeface="宋体"/>
                <a:cs typeface="宋体"/>
              </a:rPr>
              <a:t>命令把</a:t>
            </a:r>
            <a:r>
              <a:rPr lang="zh-CN" altLang="en-US" sz="3200" spc="-792" dirty="0">
                <a:solidFill>
                  <a:srgbClr val="333333"/>
                </a:solidFill>
                <a:latin typeface="宋体"/>
                <a:cs typeface="宋体"/>
              </a:rPr>
              <a:t> </a:t>
            </a:r>
            <a:r>
              <a:rPr lang="en-US" altLang="zh-CN" sz="3200" spc="138" dirty="0">
                <a:solidFill>
                  <a:srgbClr val="333333"/>
                </a:solidFill>
                <a:latin typeface="宋体"/>
                <a:cs typeface="宋体"/>
              </a:rPr>
              <a:t>debug</a:t>
            </a:r>
            <a:r>
              <a:rPr lang="zh-CN" altLang="en-US" sz="3200" dirty="0">
                <a:solidFill>
                  <a:srgbClr val="333333"/>
                </a:solidFill>
                <a:latin typeface="宋体"/>
                <a:cs typeface="宋体"/>
              </a:rPr>
              <a:t>、</a:t>
            </a:r>
            <a:r>
              <a:rPr lang="en-US" altLang="zh-CN" sz="3200" spc="-113" dirty="0">
                <a:solidFill>
                  <a:srgbClr val="333333"/>
                </a:solidFill>
                <a:latin typeface="宋体"/>
                <a:cs typeface="宋体"/>
              </a:rPr>
              <a:t>release</a:t>
            </a:r>
            <a:r>
              <a:rPr lang="en-US" altLang="zh-CN" sz="3200" spc="-767" dirty="0">
                <a:solidFill>
                  <a:srgbClr val="333333"/>
                </a:solidFill>
                <a:latin typeface="宋体"/>
                <a:cs typeface="宋体"/>
              </a:rPr>
              <a:t> </a:t>
            </a:r>
            <a:r>
              <a:rPr lang="zh-CN" altLang="en-US" sz="3200" dirty="0">
                <a:solidFill>
                  <a:srgbClr val="333333"/>
                </a:solidFill>
                <a:latin typeface="宋体"/>
                <a:cs typeface="宋体"/>
              </a:rPr>
              <a:t>环境的包都打出来，如果正式发布只需要打 </a:t>
            </a:r>
            <a:r>
              <a:rPr lang="en-US" altLang="zh-CN" sz="3200" spc="-38" dirty="0">
                <a:solidFill>
                  <a:srgbClr val="333333"/>
                </a:solidFill>
                <a:latin typeface="宋体"/>
                <a:cs typeface="宋体"/>
              </a:rPr>
              <a:t>Release</a:t>
            </a:r>
            <a:r>
              <a:rPr lang="en-US" altLang="zh-CN" sz="3200" spc="-780" dirty="0">
                <a:solidFill>
                  <a:srgbClr val="333333"/>
                </a:solidFill>
                <a:latin typeface="宋体"/>
                <a:cs typeface="宋体"/>
              </a:rPr>
              <a:t> </a:t>
            </a:r>
            <a:r>
              <a:rPr lang="zh-CN" altLang="en-US" sz="3200" dirty="0">
                <a:solidFill>
                  <a:srgbClr val="333333"/>
                </a:solidFill>
                <a:latin typeface="宋体"/>
                <a:cs typeface="宋体"/>
              </a:rPr>
              <a:t>的包，该怎么办呢，下面介绍一个很有用的命令</a:t>
            </a:r>
            <a:r>
              <a:rPr lang="zh-CN" altLang="en-US" sz="3200" spc="-629" dirty="0">
                <a:solidFill>
                  <a:srgbClr val="333333"/>
                </a:solidFill>
                <a:latin typeface="宋体"/>
                <a:cs typeface="宋体"/>
              </a:rPr>
              <a:t> </a:t>
            </a:r>
            <a:r>
              <a:rPr lang="en-US" altLang="zh-CN" sz="3200" b="1" spc="-126" dirty="0">
                <a:solidFill>
                  <a:srgbClr val="333333"/>
                </a:solidFill>
                <a:latin typeface="微软雅黑"/>
                <a:cs typeface="微软雅黑"/>
              </a:rPr>
              <a:t>assemble</a:t>
            </a:r>
            <a:r>
              <a:rPr lang="en-US" altLang="zh-CN" sz="3200" spc="-126" dirty="0">
                <a:solidFill>
                  <a:srgbClr val="333333"/>
                </a:solidFill>
                <a:latin typeface="宋体"/>
                <a:cs typeface="宋体"/>
              </a:rPr>
              <a:t>,</a:t>
            </a:r>
            <a:r>
              <a:rPr lang="en-US" altLang="zh-CN" sz="3200" spc="-639" dirty="0">
                <a:solidFill>
                  <a:srgbClr val="333333"/>
                </a:solidFill>
                <a:latin typeface="宋体"/>
                <a:cs typeface="宋体"/>
              </a:rPr>
              <a:t> </a:t>
            </a:r>
            <a:r>
              <a:rPr lang="zh-CN" altLang="en-US" sz="3200" dirty="0">
                <a:solidFill>
                  <a:srgbClr val="333333"/>
                </a:solidFill>
                <a:latin typeface="宋体"/>
                <a:cs typeface="宋体"/>
              </a:rPr>
              <a:t>如</a:t>
            </a:r>
            <a:endParaRPr lang="zh-CN" altLang="en-US" sz="3200" dirty="0">
              <a:latin typeface="宋体"/>
              <a:cs typeface="宋体"/>
            </a:endParaRPr>
          </a:p>
          <a:p>
            <a:pPr>
              <a:lnSpc>
                <a:spcPct val="100000"/>
              </a:lnSpc>
            </a:pPr>
            <a:endParaRPr lang="zh-CN" altLang="en-US" sz="3200" dirty="0">
              <a:latin typeface="Times New Roman"/>
              <a:cs typeface="Times New Roman"/>
            </a:endParaRPr>
          </a:p>
          <a:p>
            <a:pPr marL="482455" indent="-450504">
              <a:spcBef>
                <a:spcPts val="2025"/>
              </a:spcBef>
              <a:buSzPct val="114285"/>
              <a:buFont typeface="Calibri"/>
              <a:buChar char="•"/>
              <a:tabLst>
                <a:tab pos="482455" algn="l"/>
              </a:tabLst>
            </a:pPr>
            <a:r>
              <a:rPr lang="en-US" altLang="zh-CN" sz="3200" spc="-101" dirty="0">
                <a:solidFill>
                  <a:srgbClr val="333333"/>
                </a:solidFill>
                <a:latin typeface="宋体"/>
                <a:cs typeface="宋体"/>
              </a:rPr>
              <a:t>./</a:t>
            </a:r>
            <a:r>
              <a:rPr lang="en-US" altLang="zh-CN" sz="3200" spc="-101" dirty="0" err="1">
                <a:solidFill>
                  <a:srgbClr val="333333"/>
                </a:solidFill>
                <a:latin typeface="宋体"/>
                <a:cs typeface="宋体"/>
              </a:rPr>
              <a:t>gradlew</a:t>
            </a:r>
            <a:r>
              <a:rPr lang="en-US" altLang="zh-CN" sz="3200" spc="-639" dirty="0">
                <a:solidFill>
                  <a:srgbClr val="333333"/>
                </a:solidFill>
                <a:latin typeface="宋体"/>
                <a:cs typeface="宋体"/>
              </a:rPr>
              <a:t> </a:t>
            </a:r>
            <a:r>
              <a:rPr lang="en-US" altLang="zh-CN" sz="3200" spc="126" dirty="0" err="1">
                <a:solidFill>
                  <a:srgbClr val="333333"/>
                </a:solidFill>
                <a:latin typeface="宋体"/>
                <a:cs typeface="宋体"/>
              </a:rPr>
              <a:t>assembleDebug</a:t>
            </a:r>
            <a:r>
              <a:rPr lang="en-US" altLang="zh-CN" sz="3200" spc="-616" dirty="0">
                <a:solidFill>
                  <a:srgbClr val="333333"/>
                </a:solidFill>
                <a:latin typeface="宋体"/>
                <a:cs typeface="宋体"/>
              </a:rPr>
              <a:t> </a:t>
            </a:r>
            <a:r>
              <a:rPr lang="zh-CN" altLang="en-US" sz="3200" dirty="0">
                <a:solidFill>
                  <a:srgbClr val="333333"/>
                </a:solidFill>
                <a:latin typeface="宋体"/>
                <a:cs typeface="宋体"/>
              </a:rPr>
              <a:t>编译并打</a:t>
            </a:r>
            <a:r>
              <a:rPr lang="zh-CN" altLang="en-US" sz="3200" spc="-805" dirty="0">
                <a:solidFill>
                  <a:srgbClr val="333333"/>
                </a:solidFill>
                <a:latin typeface="宋体"/>
                <a:cs typeface="宋体"/>
              </a:rPr>
              <a:t> </a:t>
            </a:r>
            <a:r>
              <a:rPr lang="en-US" altLang="zh-CN" sz="3200" spc="189" dirty="0">
                <a:solidFill>
                  <a:srgbClr val="333333"/>
                </a:solidFill>
                <a:latin typeface="宋体"/>
                <a:cs typeface="宋体"/>
              </a:rPr>
              <a:t>Debug</a:t>
            </a:r>
            <a:r>
              <a:rPr lang="en-US" altLang="zh-CN" sz="3200" spc="-805" dirty="0">
                <a:solidFill>
                  <a:srgbClr val="333333"/>
                </a:solidFill>
                <a:latin typeface="宋体"/>
                <a:cs typeface="宋体"/>
              </a:rPr>
              <a:t> </a:t>
            </a:r>
            <a:r>
              <a:rPr lang="zh-CN" altLang="en-US" sz="3200" dirty="0">
                <a:solidFill>
                  <a:srgbClr val="333333"/>
                </a:solidFill>
                <a:latin typeface="宋体"/>
                <a:cs typeface="宋体"/>
              </a:rPr>
              <a:t>包</a:t>
            </a:r>
            <a:endParaRPr lang="zh-CN" altLang="en-US" sz="3200" dirty="0">
              <a:latin typeface="宋体"/>
              <a:cs typeface="宋体"/>
            </a:endParaRPr>
          </a:p>
          <a:p>
            <a:pPr marL="482455" indent="-450504">
              <a:spcBef>
                <a:spcPts val="2767"/>
              </a:spcBef>
              <a:buSzPct val="114285"/>
              <a:buFont typeface="Calibri"/>
              <a:buChar char="•"/>
              <a:tabLst>
                <a:tab pos="482455" algn="l"/>
              </a:tabLst>
            </a:pPr>
            <a:r>
              <a:rPr lang="en-US" altLang="zh-CN" sz="3200" spc="-101" dirty="0">
                <a:solidFill>
                  <a:srgbClr val="333333"/>
                </a:solidFill>
                <a:latin typeface="宋体"/>
                <a:cs typeface="宋体"/>
              </a:rPr>
              <a:t>./</a:t>
            </a:r>
            <a:r>
              <a:rPr lang="en-US" altLang="zh-CN" sz="3200" spc="-101" dirty="0" err="1">
                <a:solidFill>
                  <a:srgbClr val="333333"/>
                </a:solidFill>
                <a:latin typeface="宋体"/>
                <a:cs typeface="宋体"/>
              </a:rPr>
              <a:t>gradlew</a:t>
            </a:r>
            <a:r>
              <a:rPr lang="en-US" altLang="zh-CN" sz="3200" spc="-629" dirty="0">
                <a:solidFill>
                  <a:srgbClr val="333333"/>
                </a:solidFill>
                <a:latin typeface="宋体"/>
                <a:cs typeface="宋体"/>
              </a:rPr>
              <a:t> </a:t>
            </a:r>
            <a:r>
              <a:rPr lang="en-US" altLang="zh-CN" sz="3200" dirty="0" err="1">
                <a:solidFill>
                  <a:srgbClr val="333333"/>
                </a:solidFill>
                <a:latin typeface="宋体"/>
                <a:cs typeface="宋体"/>
              </a:rPr>
              <a:t>assembleRelease</a:t>
            </a:r>
            <a:r>
              <a:rPr lang="en-US" altLang="zh-CN" sz="3200" spc="-591" dirty="0">
                <a:solidFill>
                  <a:srgbClr val="333333"/>
                </a:solidFill>
                <a:latin typeface="宋体"/>
                <a:cs typeface="宋体"/>
              </a:rPr>
              <a:t> </a:t>
            </a:r>
            <a:r>
              <a:rPr lang="zh-CN" altLang="en-US" sz="3200" dirty="0">
                <a:solidFill>
                  <a:srgbClr val="333333"/>
                </a:solidFill>
                <a:latin typeface="宋体"/>
                <a:cs typeface="宋体"/>
              </a:rPr>
              <a:t>编译并打</a:t>
            </a:r>
            <a:r>
              <a:rPr lang="zh-CN" altLang="en-US" sz="3200" spc="-792" dirty="0">
                <a:solidFill>
                  <a:srgbClr val="333333"/>
                </a:solidFill>
                <a:latin typeface="宋体"/>
                <a:cs typeface="宋体"/>
              </a:rPr>
              <a:t> </a:t>
            </a:r>
            <a:r>
              <a:rPr lang="en-US" altLang="zh-CN" sz="3200" spc="-38" dirty="0">
                <a:solidFill>
                  <a:srgbClr val="333333"/>
                </a:solidFill>
                <a:latin typeface="宋体"/>
                <a:cs typeface="宋体"/>
              </a:rPr>
              <a:t>Release</a:t>
            </a:r>
            <a:r>
              <a:rPr lang="en-US" altLang="zh-CN" sz="3200" spc="-792" dirty="0">
                <a:solidFill>
                  <a:srgbClr val="333333"/>
                </a:solidFill>
                <a:latin typeface="宋体"/>
                <a:cs typeface="宋体"/>
              </a:rPr>
              <a:t> </a:t>
            </a:r>
            <a:r>
              <a:rPr lang="zh-CN" altLang="en-US" sz="3200" dirty="0">
                <a:solidFill>
                  <a:srgbClr val="333333"/>
                </a:solidFill>
                <a:latin typeface="宋体"/>
                <a:cs typeface="宋体"/>
              </a:rPr>
              <a:t>的包</a:t>
            </a:r>
            <a:endParaRPr lang="zh-CN" altLang="en-US" sz="3200" dirty="0">
              <a:latin typeface="宋体"/>
              <a:cs typeface="宋体"/>
            </a:endParaRPr>
          </a:p>
          <a:p>
            <a:pPr>
              <a:spcBef>
                <a:spcPts val="63"/>
              </a:spcBef>
              <a:buClr>
                <a:srgbClr val="333333"/>
              </a:buClr>
              <a:buFont typeface="Calibri"/>
              <a:buChar char="•"/>
            </a:pPr>
            <a:endParaRPr lang="zh-CN" altLang="en-US" sz="3200" dirty="0">
              <a:latin typeface="Times New Roman"/>
              <a:cs typeface="Times New Roman"/>
            </a:endParaRPr>
          </a:p>
          <a:p>
            <a:pPr marL="480857"/>
            <a:r>
              <a:rPr lang="zh-CN" altLang="en-US" sz="3200" dirty="0">
                <a:solidFill>
                  <a:srgbClr val="333333"/>
                </a:solidFill>
                <a:latin typeface="宋体"/>
                <a:cs typeface="宋体"/>
              </a:rPr>
              <a:t>除此之外</a:t>
            </a:r>
            <a:r>
              <a:rPr lang="zh-CN" altLang="en-US" sz="3200" spc="63" dirty="0">
                <a:solidFill>
                  <a:srgbClr val="333333"/>
                </a:solidFill>
                <a:latin typeface="宋体"/>
                <a:cs typeface="宋体"/>
              </a:rPr>
              <a:t>，</a:t>
            </a:r>
            <a:r>
              <a:rPr lang="en-US" altLang="zh-CN" sz="3200" spc="63" dirty="0">
                <a:solidFill>
                  <a:srgbClr val="333333"/>
                </a:solidFill>
                <a:latin typeface="宋体"/>
                <a:cs typeface="宋体"/>
              </a:rPr>
              <a:t>assemble</a:t>
            </a:r>
            <a:r>
              <a:rPr lang="en-US" altLang="zh-CN" sz="3200" spc="-792" dirty="0">
                <a:solidFill>
                  <a:srgbClr val="333333"/>
                </a:solidFill>
                <a:latin typeface="宋体"/>
                <a:cs typeface="宋体"/>
              </a:rPr>
              <a:t> </a:t>
            </a:r>
            <a:r>
              <a:rPr lang="zh-CN" altLang="en-US" sz="3200" dirty="0">
                <a:solidFill>
                  <a:srgbClr val="333333"/>
                </a:solidFill>
                <a:latin typeface="宋体"/>
                <a:cs typeface="宋体"/>
              </a:rPr>
              <a:t>还可以和</a:t>
            </a:r>
            <a:r>
              <a:rPr lang="zh-CN" altLang="en-US" sz="3200" spc="-805" dirty="0">
                <a:solidFill>
                  <a:srgbClr val="333333"/>
                </a:solidFill>
                <a:latin typeface="宋体"/>
                <a:cs typeface="宋体"/>
              </a:rPr>
              <a:t> </a:t>
            </a:r>
            <a:r>
              <a:rPr lang="en-US" altLang="zh-CN" sz="3200" spc="-63" dirty="0" err="1">
                <a:solidFill>
                  <a:srgbClr val="333333"/>
                </a:solidFill>
                <a:latin typeface="宋体"/>
                <a:cs typeface="宋体"/>
              </a:rPr>
              <a:t>productFlavors</a:t>
            </a:r>
            <a:r>
              <a:rPr lang="en-US" altLang="zh-CN" sz="3200" spc="-792" dirty="0">
                <a:solidFill>
                  <a:srgbClr val="333333"/>
                </a:solidFill>
                <a:latin typeface="宋体"/>
                <a:cs typeface="宋体"/>
              </a:rPr>
              <a:t> </a:t>
            </a:r>
            <a:r>
              <a:rPr lang="zh-CN" altLang="en-US" sz="3200" dirty="0">
                <a:solidFill>
                  <a:srgbClr val="333333"/>
                </a:solidFill>
                <a:latin typeface="宋体"/>
                <a:cs typeface="宋体"/>
              </a:rPr>
              <a:t>结合使用。</a:t>
            </a:r>
            <a:endParaRPr lang="zh-CN" altLang="en-US" sz="3200" dirty="0">
              <a:latin typeface="宋体"/>
              <a:cs typeface="宋体"/>
            </a:endParaRPr>
          </a:p>
          <a:p>
            <a:pPr>
              <a:lnSpc>
                <a:spcPct val="100000"/>
              </a:lnSpc>
            </a:pPr>
            <a:endParaRPr lang="zh-CN" altLang="en-US" sz="3200" dirty="0">
              <a:latin typeface="Times New Roman"/>
              <a:cs typeface="Times New Roman"/>
            </a:endParaRPr>
          </a:p>
          <a:p>
            <a:pPr marL="482455" indent="-450504">
              <a:spcBef>
                <a:spcPts val="2025"/>
              </a:spcBef>
              <a:buSzPct val="114285"/>
              <a:buFont typeface="Calibri"/>
              <a:buChar char="•"/>
              <a:tabLst>
                <a:tab pos="482455" algn="l"/>
              </a:tabLst>
            </a:pPr>
            <a:r>
              <a:rPr lang="en-US" altLang="zh-CN" sz="3200" spc="-101" dirty="0">
                <a:solidFill>
                  <a:srgbClr val="333333"/>
                </a:solidFill>
                <a:latin typeface="宋体"/>
                <a:cs typeface="宋体"/>
              </a:rPr>
              <a:t>./</a:t>
            </a:r>
            <a:r>
              <a:rPr lang="en-US" altLang="zh-CN" sz="3200" spc="-101" dirty="0" err="1">
                <a:solidFill>
                  <a:srgbClr val="333333"/>
                </a:solidFill>
                <a:latin typeface="宋体"/>
                <a:cs typeface="宋体"/>
              </a:rPr>
              <a:t>gradlew</a:t>
            </a:r>
            <a:r>
              <a:rPr lang="en-US" altLang="zh-CN" sz="3200" spc="-639" dirty="0">
                <a:solidFill>
                  <a:srgbClr val="333333"/>
                </a:solidFill>
                <a:latin typeface="宋体"/>
                <a:cs typeface="宋体"/>
              </a:rPr>
              <a:t> </a:t>
            </a:r>
            <a:r>
              <a:rPr lang="en-US" altLang="zh-CN" sz="3200" spc="-176" dirty="0" err="1">
                <a:solidFill>
                  <a:srgbClr val="333333"/>
                </a:solidFill>
                <a:latin typeface="宋体"/>
                <a:cs typeface="宋体"/>
              </a:rPr>
              <a:t>installRelease</a:t>
            </a:r>
            <a:r>
              <a:rPr lang="en-US" altLang="zh-CN" sz="3200" spc="-629" dirty="0">
                <a:solidFill>
                  <a:srgbClr val="333333"/>
                </a:solidFill>
                <a:latin typeface="宋体"/>
                <a:cs typeface="宋体"/>
              </a:rPr>
              <a:t> </a:t>
            </a:r>
            <a:r>
              <a:rPr lang="en-US" altLang="zh-CN" sz="3200" spc="-38" dirty="0">
                <a:solidFill>
                  <a:srgbClr val="333333"/>
                </a:solidFill>
                <a:latin typeface="宋体"/>
                <a:cs typeface="宋体"/>
              </a:rPr>
              <a:t>Release</a:t>
            </a:r>
            <a:r>
              <a:rPr lang="en-US" altLang="zh-CN" sz="3200" spc="-780" dirty="0">
                <a:solidFill>
                  <a:srgbClr val="333333"/>
                </a:solidFill>
                <a:latin typeface="宋体"/>
                <a:cs typeface="宋体"/>
              </a:rPr>
              <a:t> </a:t>
            </a:r>
            <a:r>
              <a:rPr lang="zh-CN" altLang="en-US" sz="3200" dirty="0">
                <a:solidFill>
                  <a:srgbClr val="333333"/>
                </a:solidFill>
                <a:latin typeface="宋体"/>
                <a:cs typeface="宋体"/>
              </a:rPr>
              <a:t>模式打包并安装</a:t>
            </a:r>
            <a:endParaRPr lang="zh-CN" altLang="en-US" sz="3200" dirty="0">
              <a:latin typeface="宋体"/>
              <a:cs typeface="宋体"/>
            </a:endParaRPr>
          </a:p>
          <a:p>
            <a:pPr marL="482455" indent="-450504">
              <a:spcBef>
                <a:spcPts val="2767"/>
              </a:spcBef>
              <a:buSzPct val="114285"/>
              <a:buFont typeface="Calibri"/>
              <a:buChar char="•"/>
              <a:tabLst>
                <a:tab pos="482455" algn="l"/>
              </a:tabLst>
            </a:pPr>
            <a:r>
              <a:rPr lang="en-US" altLang="zh-CN" sz="3200" spc="-101" dirty="0">
                <a:solidFill>
                  <a:srgbClr val="333333"/>
                </a:solidFill>
                <a:latin typeface="宋体"/>
                <a:cs typeface="宋体"/>
              </a:rPr>
              <a:t>./</a:t>
            </a:r>
            <a:r>
              <a:rPr lang="en-US" altLang="zh-CN" sz="3200" spc="-101" dirty="0" err="1">
                <a:solidFill>
                  <a:srgbClr val="333333"/>
                </a:solidFill>
                <a:latin typeface="宋体"/>
                <a:cs typeface="宋体"/>
              </a:rPr>
              <a:t>gradlew</a:t>
            </a:r>
            <a:r>
              <a:rPr lang="en-US" altLang="zh-CN" sz="3200" spc="-639" dirty="0">
                <a:solidFill>
                  <a:srgbClr val="333333"/>
                </a:solidFill>
                <a:latin typeface="宋体"/>
                <a:cs typeface="宋体"/>
              </a:rPr>
              <a:t> </a:t>
            </a:r>
            <a:r>
              <a:rPr lang="en-US" altLang="zh-CN" sz="3200" spc="-126" dirty="0" err="1">
                <a:solidFill>
                  <a:srgbClr val="333333"/>
                </a:solidFill>
                <a:latin typeface="宋体"/>
                <a:cs typeface="宋体"/>
              </a:rPr>
              <a:t>uninstallRelease</a:t>
            </a:r>
            <a:r>
              <a:rPr lang="en-US" altLang="zh-CN" sz="3200" spc="-629" dirty="0">
                <a:solidFill>
                  <a:srgbClr val="333333"/>
                </a:solidFill>
                <a:latin typeface="宋体"/>
                <a:cs typeface="宋体"/>
              </a:rPr>
              <a:t> </a:t>
            </a:r>
            <a:r>
              <a:rPr lang="zh-CN" altLang="en-US" sz="3200" dirty="0">
                <a:solidFill>
                  <a:srgbClr val="333333"/>
                </a:solidFill>
                <a:latin typeface="宋体"/>
                <a:cs typeface="宋体"/>
              </a:rPr>
              <a:t>卸载</a:t>
            </a:r>
            <a:r>
              <a:rPr lang="zh-CN" altLang="en-US" sz="3200" spc="-805" dirty="0">
                <a:solidFill>
                  <a:srgbClr val="333333"/>
                </a:solidFill>
                <a:latin typeface="宋体"/>
                <a:cs typeface="宋体"/>
              </a:rPr>
              <a:t> </a:t>
            </a:r>
            <a:r>
              <a:rPr lang="en-US" altLang="zh-CN" sz="3200" spc="-38" dirty="0">
                <a:solidFill>
                  <a:srgbClr val="333333"/>
                </a:solidFill>
                <a:latin typeface="宋体"/>
                <a:cs typeface="宋体"/>
              </a:rPr>
              <a:t>Release</a:t>
            </a:r>
            <a:r>
              <a:rPr lang="en-US" altLang="zh-CN" sz="3200" spc="-805" dirty="0">
                <a:solidFill>
                  <a:srgbClr val="333333"/>
                </a:solidFill>
                <a:latin typeface="宋体"/>
                <a:cs typeface="宋体"/>
              </a:rPr>
              <a:t> </a:t>
            </a:r>
            <a:r>
              <a:rPr lang="zh-CN" altLang="en-US" sz="3200" dirty="0">
                <a:solidFill>
                  <a:srgbClr val="333333"/>
                </a:solidFill>
                <a:latin typeface="宋体"/>
                <a:cs typeface="宋体"/>
              </a:rPr>
              <a:t>模式包</a:t>
            </a:r>
            <a:endParaRPr lang="zh-CN" altLang="en-US" sz="3200" dirty="0">
              <a:latin typeface="宋体"/>
              <a:cs typeface="宋体"/>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p:cNvSpPr txBox="1"/>
          <p:nvPr/>
        </p:nvSpPr>
        <p:spPr>
          <a:xfrm>
            <a:off x="1046956" y="622300"/>
            <a:ext cx="1236469" cy="729056"/>
          </a:xfrm>
          <a:prstGeom prst="rect">
            <a:avLst/>
          </a:prstGeom>
        </p:spPr>
        <p:txBody>
          <a:bodyPr vert="horz" wrap="square" lIns="0" tIns="31950" rIns="0" bIns="0" rtlCol="0">
            <a:spAutoFit/>
          </a:bodyPr>
          <a:lstStyle/>
          <a:p>
            <a:pPr marL="31951">
              <a:spcBef>
                <a:spcPts val="252"/>
              </a:spcBef>
            </a:pPr>
            <a:r>
              <a:rPr sz="4528" b="1" spc="151" dirty="0">
                <a:solidFill>
                  <a:srgbClr val="333333"/>
                </a:solidFill>
                <a:latin typeface="微软雅黑"/>
                <a:cs typeface="微软雅黑"/>
              </a:rPr>
              <a:t>准</a:t>
            </a:r>
            <a:r>
              <a:rPr sz="4528" b="1" dirty="0">
                <a:solidFill>
                  <a:srgbClr val="333333"/>
                </a:solidFill>
                <a:latin typeface="微软雅黑"/>
                <a:cs typeface="微软雅黑"/>
              </a:rPr>
              <a:t>备</a:t>
            </a:r>
            <a:endParaRPr sz="4528" dirty="0">
              <a:latin typeface="微软雅黑"/>
              <a:cs typeface="微软雅黑"/>
            </a:endParaRPr>
          </a:p>
        </p:txBody>
      </p:sp>
      <p:sp>
        <p:nvSpPr>
          <p:cNvPr id="3" name="object 4"/>
          <p:cNvSpPr txBox="1"/>
          <p:nvPr/>
        </p:nvSpPr>
        <p:spPr>
          <a:xfrm>
            <a:off x="1046956" y="1612900"/>
            <a:ext cx="15732232" cy="1875587"/>
          </a:xfrm>
          <a:prstGeom prst="rect">
            <a:avLst/>
          </a:prstGeom>
        </p:spPr>
        <p:txBody>
          <a:bodyPr vert="horz" wrap="square" lIns="0" tIns="31950" rIns="0" bIns="0" rtlCol="0">
            <a:spAutoFit/>
          </a:bodyPr>
          <a:lstStyle/>
          <a:p>
            <a:pPr marL="31951" marR="12780">
              <a:lnSpc>
                <a:spcPct val="131000"/>
              </a:lnSpc>
              <a:spcBef>
                <a:spcPts val="252"/>
              </a:spcBef>
            </a:pPr>
            <a:r>
              <a:rPr sz="3200" dirty="0">
                <a:solidFill>
                  <a:srgbClr val="333333"/>
                </a:solidFill>
                <a:latin typeface="宋体"/>
                <a:cs typeface="宋体"/>
              </a:rPr>
              <a:t>因为</a:t>
            </a:r>
            <a:r>
              <a:rPr sz="3200" spc="-818" dirty="0">
                <a:solidFill>
                  <a:srgbClr val="333333"/>
                </a:solidFill>
                <a:latin typeface="宋体"/>
                <a:cs typeface="宋体"/>
              </a:rPr>
              <a:t> </a:t>
            </a:r>
            <a:r>
              <a:rPr sz="3200" spc="38" dirty="0">
                <a:solidFill>
                  <a:srgbClr val="333333"/>
                </a:solidFill>
                <a:latin typeface="宋体"/>
                <a:cs typeface="宋体"/>
              </a:rPr>
              <a:t>Google</a:t>
            </a:r>
            <a:r>
              <a:rPr sz="3200" spc="-654" dirty="0">
                <a:solidFill>
                  <a:srgbClr val="333333"/>
                </a:solidFill>
                <a:latin typeface="宋体"/>
                <a:cs typeface="宋体"/>
              </a:rPr>
              <a:t> </a:t>
            </a:r>
            <a:r>
              <a:rPr sz="3200" spc="13" dirty="0">
                <a:solidFill>
                  <a:srgbClr val="333333"/>
                </a:solidFill>
                <a:latin typeface="宋体"/>
                <a:cs typeface="宋体"/>
              </a:rPr>
              <a:t>Android</a:t>
            </a:r>
            <a:r>
              <a:rPr sz="3200" spc="-792" dirty="0">
                <a:solidFill>
                  <a:srgbClr val="333333"/>
                </a:solidFill>
                <a:latin typeface="宋体"/>
                <a:cs typeface="宋体"/>
              </a:rPr>
              <a:t> </a:t>
            </a:r>
            <a:r>
              <a:rPr sz="3200" dirty="0">
                <a:solidFill>
                  <a:srgbClr val="333333"/>
                </a:solidFill>
                <a:latin typeface="宋体"/>
                <a:cs typeface="宋体"/>
              </a:rPr>
              <a:t>的一些官方网站在国内访问有限制，原因你懂得。所以在开始下载安装</a:t>
            </a:r>
            <a:r>
              <a:rPr sz="3200" spc="-818" dirty="0">
                <a:solidFill>
                  <a:srgbClr val="333333"/>
                </a:solidFill>
                <a:latin typeface="宋体"/>
                <a:cs typeface="宋体"/>
              </a:rPr>
              <a:t> </a:t>
            </a:r>
            <a:r>
              <a:rPr sz="3200" spc="-75" dirty="0">
                <a:solidFill>
                  <a:srgbClr val="333333"/>
                </a:solidFill>
                <a:latin typeface="宋体"/>
                <a:cs typeface="宋体"/>
              </a:rPr>
              <a:t>Studio</a:t>
            </a:r>
            <a:r>
              <a:rPr sz="3200" spc="-780" dirty="0">
                <a:solidFill>
                  <a:srgbClr val="333333"/>
                </a:solidFill>
                <a:latin typeface="宋体"/>
                <a:cs typeface="宋体"/>
              </a:rPr>
              <a:t> </a:t>
            </a:r>
            <a:r>
              <a:rPr sz="3200" dirty="0">
                <a:solidFill>
                  <a:srgbClr val="333333"/>
                </a:solidFill>
                <a:latin typeface="宋体"/>
                <a:cs typeface="宋体"/>
              </a:rPr>
              <a:t>之前，  </a:t>
            </a:r>
            <a:r>
              <a:rPr sz="3200" dirty="0" err="1">
                <a:solidFill>
                  <a:srgbClr val="333333"/>
                </a:solidFill>
                <a:latin typeface="宋体"/>
                <a:cs typeface="宋体"/>
              </a:rPr>
              <a:t>你需要自备梯子，关于如何翻墙有很多种方法，这里就不做过多介绍，作为一个</a:t>
            </a:r>
            <a:r>
              <a:rPr sz="3200" spc="-843" dirty="0">
                <a:solidFill>
                  <a:srgbClr val="333333"/>
                </a:solidFill>
                <a:latin typeface="宋体"/>
                <a:cs typeface="宋体"/>
              </a:rPr>
              <a:t> </a:t>
            </a:r>
            <a:r>
              <a:rPr sz="3200" spc="13" dirty="0">
                <a:solidFill>
                  <a:srgbClr val="333333"/>
                </a:solidFill>
                <a:latin typeface="宋体"/>
                <a:cs typeface="宋体"/>
              </a:rPr>
              <a:t>Android</a:t>
            </a:r>
            <a:r>
              <a:rPr sz="3200" spc="-805" dirty="0">
                <a:solidFill>
                  <a:srgbClr val="333333"/>
                </a:solidFill>
                <a:latin typeface="宋体"/>
                <a:cs typeface="宋体"/>
              </a:rPr>
              <a:t> </a:t>
            </a:r>
            <a:r>
              <a:rPr sz="3200" dirty="0" err="1">
                <a:solidFill>
                  <a:srgbClr val="333333"/>
                </a:solidFill>
                <a:latin typeface="宋体"/>
                <a:cs typeface="宋体"/>
              </a:rPr>
              <a:t>开发者，不懂翻墙基本没法做下去</a:t>
            </a:r>
            <a:r>
              <a:rPr sz="3200" dirty="0">
                <a:solidFill>
                  <a:srgbClr val="333333"/>
                </a:solidFill>
                <a:latin typeface="宋体"/>
                <a:cs typeface="宋体"/>
              </a:rPr>
              <a:t>。</a:t>
            </a:r>
            <a:endParaRPr sz="3200" dirty="0">
              <a:latin typeface="宋体"/>
              <a:cs typeface="宋体"/>
            </a:endParaRPr>
          </a:p>
        </p:txBody>
      </p:sp>
      <p:sp>
        <p:nvSpPr>
          <p:cNvPr id="4" name="object 5"/>
          <p:cNvSpPr txBox="1"/>
          <p:nvPr/>
        </p:nvSpPr>
        <p:spPr>
          <a:xfrm>
            <a:off x="1046956" y="3834834"/>
            <a:ext cx="1236469" cy="729056"/>
          </a:xfrm>
          <a:prstGeom prst="rect">
            <a:avLst/>
          </a:prstGeom>
        </p:spPr>
        <p:txBody>
          <a:bodyPr vert="horz" wrap="square" lIns="0" tIns="31950" rIns="0" bIns="0" rtlCol="0">
            <a:spAutoFit/>
          </a:bodyPr>
          <a:lstStyle/>
          <a:p>
            <a:pPr marL="31951">
              <a:spcBef>
                <a:spcPts val="252"/>
              </a:spcBef>
            </a:pPr>
            <a:r>
              <a:rPr sz="4528" b="1" spc="151" dirty="0">
                <a:solidFill>
                  <a:srgbClr val="333333"/>
                </a:solidFill>
                <a:latin typeface="微软雅黑"/>
                <a:cs typeface="微软雅黑"/>
              </a:rPr>
              <a:t>下</a:t>
            </a:r>
            <a:r>
              <a:rPr sz="4528" b="1" dirty="0">
                <a:solidFill>
                  <a:srgbClr val="333333"/>
                </a:solidFill>
                <a:latin typeface="微软雅黑"/>
                <a:cs typeface="微软雅黑"/>
              </a:rPr>
              <a:t>载</a:t>
            </a:r>
            <a:endParaRPr sz="4528" dirty="0">
              <a:latin typeface="微软雅黑"/>
              <a:cs typeface="微软雅黑"/>
            </a:endParaRPr>
          </a:p>
        </p:txBody>
      </p:sp>
      <p:sp>
        <p:nvSpPr>
          <p:cNvPr id="5" name="object 6"/>
          <p:cNvSpPr txBox="1"/>
          <p:nvPr/>
        </p:nvSpPr>
        <p:spPr>
          <a:xfrm>
            <a:off x="1462308" y="5041900"/>
            <a:ext cx="15316880" cy="3556304"/>
          </a:xfrm>
          <a:prstGeom prst="rect">
            <a:avLst/>
          </a:prstGeom>
        </p:spPr>
        <p:txBody>
          <a:bodyPr vert="horz" wrap="square" lIns="0" tIns="31950" rIns="0" bIns="0" rtlCol="0">
            <a:spAutoFit/>
          </a:bodyPr>
          <a:lstStyle/>
          <a:p>
            <a:pPr marL="31951">
              <a:spcBef>
                <a:spcPts val="252"/>
              </a:spcBef>
            </a:pPr>
            <a:r>
              <a:rPr sz="3200" dirty="0" err="1">
                <a:solidFill>
                  <a:srgbClr val="333333"/>
                </a:solidFill>
                <a:latin typeface="宋体"/>
                <a:cs typeface="宋体"/>
              </a:rPr>
              <a:t>官方下载有两个地方</a:t>
            </a:r>
            <a:endParaRPr lang="en-US" sz="3200" dirty="0">
              <a:solidFill>
                <a:srgbClr val="333333"/>
              </a:solidFill>
              <a:latin typeface="宋体"/>
              <a:cs typeface="宋体"/>
            </a:endParaRPr>
          </a:p>
          <a:p>
            <a:pPr marL="31951">
              <a:spcBef>
                <a:spcPts val="252"/>
              </a:spcBef>
            </a:pPr>
            <a:endParaRPr sz="3200" dirty="0">
              <a:latin typeface="Times New Roman"/>
              <a:cs typeface="Times New Roman"/>
            </a:endParaRPr>
          </a:p>
          <a:p>
            <a:pPr>
              <a:spcBef>
                <a:spcPts val="63"/>
              </a:spcBef>
            </a:pPr>
            <a:endParaRPr sz="3200" dirty="0">
              <a:latin typeface="Times New Roman"/>
              <a:cs typeface="Times New Roman"/>
            </a:endParaRPr>
          </a:p>
          <a:p>
            <a:pPr marL="31951">
              <a:buClr>
                <a:srgbClr val="000000"/>
              </a:buClr>
              <a:buSzPct val="104761"/>
              <a:tabLst>
                <a:tab pos="210874" algn="l"/>
              </a:tabLst>
            </a:pPr>
            <a:r>
              <a:rPr sz="3200" spc="-13" dirty="0">
                <a:solidFill>
                  <a:srgbClr val="008D58"/>
                </a:solidFill>
                <a:latin typeface="Times New Roman"/>
                <a:cs typeface="Times New Roman"/>
                <a:hlinkClick r:id="rId3"/>
              </a:rPr>
              <a:t>Android Developer</a:t>
            </a:r>
            <a:r>
              <a:rPr sz="3200" spc="-113" dirty="0">
                <a:solidFill>
                  <a:srgbClr val="008D58"/>
                </a:solidFill>
                <a:latin typeface="Times New Roman"/>
                <a:cs typeface="Times New Roman"/>
                <a:hlinkClick r:id="rId3"/>
              </a:rPr>
              <a:t> </a:t>
            </a:r>
            <a:r>
              <a:rPr sz="3200" dirty="0">
                <a:solidFill>
                  <a:srgbClr val="008D58"/>
                </a:solidFill>
                <a:latin typeface="宋体"/>
                <a:cs typeface="宋体"/>
                <a:hlinkClick r:id="rId3"/>
              </a:rPr>
              <a:t>官网</a:t>
            </a:r>
            <a:endParaRPr sz="3200" dirty="0">
              <a:latin typeface="宋体"/>
              <a:cs typeface="宋体"/>
            </a:endParaRPr>
          </a:p>
          <a:p>
            <a:pPr>
              <a:lnSpc>
                <a:spcPct val="100000"/>
              </a:lnSpc>
            </a:pPr>
            <a:endParaRPr sz="3200" dirty="0">
              <a:latin typeface="Times New Roman"/>
              <a:cs typeface="Times New Roman"/>
            </a:endParaRPr>
          </a:p>
          <a:p>
            <a:pPr>
              <a:spcBef>
                <a:spcPts val="126"/>
              </a:spcBef>
            </a:pPr>
            <a:r>
              <a:rPr lang="en-US" altLang="zh-CN" sz="3200" u="sng" dirty="0">
                <a:hlinkClick r:id="rId4"/>
              </a:rPr>
              <a:t>Android</a:t>
            </a:r>
            <a:r>
              <a:rPr lang="en-US" altLang="zh-CN" sz="3200" dirty="0">
                <a:hlinkClick r:id="rId4"/>
              </a:rPr>
              <a:t> Studio </a:t>
            </a:r>
            <a:r>
              <a:rPr lang="zh-CN" altLang="en-US" sz="3200" dirty="0">
                <a:hlinkClick r:id="rId4"/>
              </a:rPr>
              <a:t>中文社区</a:t>
            </a:r>
            <a:r>
              <a:rPr lang="en-US" altLang="zh-CN" sz="3200" dirty="0">
                <a:hlinkClick r:id="rId4"/>
              </a:rPr>
              <a:t>(</a:t>
            </a:r>
            <a:r>
              <a:rPr lang="zh-CN" altLang="en-US" sz="3200" dirty="0">
                <a:hlinkClick r:id="rId4"/>
              </a:rPr>
              <a:t>官网</a:t>
            </a:r>
            <a:r>
              <a:rPr lang="en-US" altLang="zh-CN" sz="3200" dirty="0">
                <a:hlinkClick r:id="rId4"/>
              </a:rPr>
              <a:t>)</a:t>
            </a:r>
            <a:endParaRPr lang="zh-CN" altLang="en-US" sz="3200" dirty="0"/>
          </a:p>
          <a:p>
            <a:pPr>
              <a:spcBef>
                <a:spcPts val="126"/>
              </a:spcBef>
            </a:pPr>
            <a:endParaRPr sz="3200" dirty="0">
              <a:latin typeface="Times New Roman"/>
              <a:cs typeface="Times New Roman"/>
            </a:endParaRPr>
          </a:p>
        </p:txBody>
      </p:sp>
    </p:spTree>
    <p:extLst>
      <p:ext uri="{BB962C8B-B14F-4D97-AF65-F5344CB8AC3E}">
        <p14:creationId xmlns:p14="http://schemas.microsoft.com/office/powerpoint/2010/main" val="421965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656556" y="927100"/>
            <a:ext cx="15227420" cy="4519068"/>
          </a:xfrm>
          <a:prstGeom prst="rect">
            <a:avLst/>
          </a:prstGeom>
        </p:spPr>
        <p:txBody>
          <a:bodyPr vert="horz" wrap="square" lIns="0" tIns="31950" rIns="0" bIns="0" rtlCol="0">
            <a:spAutoFit/>
          </a:bodyPr>
          <a:lstStyle/>
          <a:p>
            <a:pPr marL="31951">
              <a:spcBef>
                <a:spcPts val="252"/>
              </a:spcBef>
            </a:pPr>
            <a:r>
              <a:rPr sz="2800" b="1" spc="88" dirty="0">
                <a:solidFill>
                  <a:srgbClr val="333333"/>
                </a:solidFill>
                <a:latin typeface="微软雅黑"/>
                <a:cs typeface="微软雅黑"/>
              </a:rPr>
              <a:t>创</a:t>
            </a:r>
            <a:r>
              <a:rPr sz="2800" b="1" dirty="0">
                <a:solidFill>
                  <a:srgbClr val="333333"/>
                </a:solidFill>
                <a:latin typeface="微软雅黑"/>
                <a:cs typeface="微软雅黑"/>
              </a:rPr>
              <a:t>建</a:t>
            </a:r>
            <a:r>
              <a:rPr sz="2800" b="1" spc="-189" dirty="0">
                <a:solidFill>
                  <a:srgbClr val="333333"/>
                </a:solidFill>
                <a:latin typeface="微软雅黑"/>
                <a:cs typeface="微软雅黑"/>
              </a:rPr>
              <a:t> </a:t>
            </a:r>
            <a:r>
              <a:rPr sz="2800" b="1" spc="-138" dirty="0">
                <a:solidFill>
                  <a:srgbClr val="333333"/>
                </a:solidFill>
                <a:latin typeface="微软雅黑"/>
                <a:cs typeface="微软雅黑"/>
              </a:rPr>
              <a:t>HelloWorld </a:t>
            </a:r>
            <a:r>
              <a:rPr sz="2800" b="1" spc="88" dirty="0">
                <a:solidFill>
                  <a:srgbClr val="333333"/>
                </a:solidFill>
                <a:latin typeface="微软雅黑"/>
                <a:cs typeface="微软雅黑"/>
              </a:rPr>
              <a:t>项</a:t>
            </a:r>
            <a:r>
              <a:rPr sz="2800" b="1" dirty="0">
                <a:solidFill>
                  <a:srgbClr val="333333"/>
                </a:solidFill>
                <a:latin typeface="微软雅黑"/>
                <a:cs typeface="微软雅黑"/>
              </a:rPr>
              <a:t>目</a:t>
            </a:r>
            <a:endParaRPr sz="2800" dirty="0">
              <a:latin typeface="微软雅黑"/>
              <a:cs typeface="微软雅黑"/>
            </a:endParaRPr>
          </a:p>
          <a:p>
            <a:pPr marL="31951">
              <a:spcBef>
                <a:spcPts val="2868"/>
              </a:spcBef>
            </a:pPr>
            <a:r>
              <a:rPr sz="2800" dirty="0" err="1">
                <a:solidFill>
                  <a:srgbClr val="333333"/>
                </a:solidFill>
                <a:latin typeface="宋体"/>
                <a:cs typeface="宋体"/>
              </a:rPr>
              <a:t>至于安装就没什么可说的了，点击直接运行了。这里以</a:t>
            </a:r>
            <a:r>
              <a:rPr sz="2800" spc="-818" dirty="0">
                <a:solidFill>
                  <a:srgbClr val="333333"/>
                </a:solidFill>
                <a:latin typeface="宋体"/>
                <a:cs typeface="宋体"/>
              </a:rPr>
              <a:t> </a:t>
            </a:r>
            <a:r>
              <a:rPr sz="2800" spc="314" dirty="0">
                <a:solidFill>
                  <a:srgbClr val="333333"/>
                </a:solidFill>
                <a:latin typeface="宋体"/>
                <a:cs typeface="宋体"/>
              </a:rPr>
              <a:t>Mac</a:t>
            </a:r>
            <a:r>
              <a:rPr sz="2800" spc="-818" dirty="0">
                <a:solidFill>
                  <a:srgbClr val="333333"/>
                </a:solidFill>
                <a:latin typeface="宋体"/>
                <a:cs typeface="宋体"/>
              </a:rPr>
              <a:t> </a:t>
            </a:r>
            <a:r>
              <a:rPr sz="2800" dirty="0" err="1">
                <a:solidFill>
                  <a:srgbClr val="333333"/>
                </a:solidFill>
                <a:latin typeface="宋体"/>
                <a:cs typeface="宋体"/>
              </a:rPr>
              <a:t>系统的</a:t>
            </a:r>
            <a:r>
              <a:rPr sz="2800" spc="-818" dirty="0">
                <a:solidFill>
                  <a:srgbClr val="333333"/>
                </a:solidFill>
                <a:latin typeface="宋体"/>
                <a:cs typeface="宋体"/>
              </a:rPr>
              <a:t> </a:t>
            </a:r>
            <a:r>
              <a:rPr sz="2800" dirty="0" err="1">
                <a:solidFill>
                  <a:srgbClr val="333333"/>
                </a:solidFill>
                <a:latin typeface="宋体"/>
                <a:cs typeface="宋体"/>
              </a:rPr>
              <a:t>版本为例，来创建第一个</a:t>
            </a:r>
            <a:endParaRPr sz="2800" dirty="0">
              <a:latin typeface="宋体"/>
              <a:cs typeface="宋体"/>
            </a:endParaRPr>
          </a:p>
          <a:p>
            <a:pPr marL="31951" marR="12780">
              <a:lnSpc>
                <a:spcPct val="131000"/>
              </a:lnSpc>
            </a:pPr>
            <a:r>
              <a:rPr sz="2800" spc="-13" dirty="0">
                <a:solidFill>
                  <a:srgbClr val="333333"/>
                </a:solidFill>
                <a:latin typeface="宋体"/>
                <a:cs typeface="宋体"/>
              </a:rPr>
              <a:t>HelloWorld</a:t>
            </a:r>
            <a:r>
              <a:rPr sz="2800" spc="-780" dirty="0">
                <a:solidFill>
                  <a:srgbClr val="333333"/>
                </a:solidFill>
                <a:latin typeface="宋体"/>
                <a:cs typeface="宋体"/>
              </a:rPr>
              <a:t> </a:t>
            </a:r>
            <a:r>
              <a:rPr sz="2800" dirty="0">
                <a:solidFill>
                  <a:srgbClr val="333333"/>
                </a:solidFill>
                <a:latin typeface="宋体"/>
                <a:cs typeface="宋体"/>
              </a:rPr>
              <a:t>项目。其他平台基本上差不多，在这之前假设你已经配置好了</a:t>
            </a:r>
            <a:r>
              <a:rPr sz="2800" spc="-818" dirty="0">
                <a:solidFill>
                  <a:srgbClr val="333333"/>
                </a:solidFill>
                <a:latin typeface="宋体"/>
                <a:cs typeface="宋体"/>
              </a:rPr>
              <a:t> </a:t>
            </a:r>
            <a:r>
              <a:rPr sz="2800" dirty="0">
                <a:solidFill>
                  <a:srgbClr val="333333"/>
                </a:solidFill>
                <a:latin typeface="宋体"/>
                <a:cs typeface="宋体"/>
              </a:rPr>
              <a:t>JDK</a:t>
            </a:r>
            <a:r>
              <a:rPr sz="2800" spc="-818" dirty="0">
                <a:solidFill>
                  <a:srgbClr val="333333"/>
                </a:solidFill>
                <a:latin typeface="宋体"/>
                <a:cs typeface="宋体"/>
              </a:rPr>
              <a:t> </a:t>
            </a:r>
            <a:r>
              <a:rPr sz="2800" dirty="0">
                <a:solidFill>
                  <a:srgbClr val="333333"/>
                </a:solidFill>
                <a:latin typeface="宋体"/>
                <a:cs typeface="宋体"/>
              </a:rPr>
              <a:t>和</a:t>
            </a:r>
            <a:r>
              <a:rPr sz="2800" spc="-818" dirty="0">
                <a:solidFill>
                  <a:srgbClr val="333333"/>
                </a:solidFill>
                <a:latin typeface="宋体"/>
                <a:cs typeface="宋体"/>
              </a:rPr>
              <a:t> </a:t>
            </a:r>
            <a:r>
              <a:rPr sz="2800" spc="13" dirty="0">
                <a:solidFill>
                  <a:srgbClr val="333333"/>
                </a:solidFill>
                <a:latin typeface="宋体"/>
                <a:cs typeface="宋体"/>
              </a:rPr>
              <a:t>Android</a:t>
            </a:r>
            <a:r>
              <a:rPr sz="2800" spc="-667" dirty="0">
                <a:solidFill>
                  <a:srgbClr val="333333"/>
                </a:solidFill>
                <a:latin typeface="宋体"/>
                <a:cs typeface="宋体"/>
              </a:rPr>
              <a:t> </a:t>
            </a:r>
            <a:r>
              <a:rPr sz="2800" spc="226" dirty="0">
                <a:solidFill>
                  <a:srgbClr val="333333"/>
                </a:solidFill>
                <a:latin typeface="宋体"/>
                <a:cs typeface="宋体"/>
              </a:rPr>
              <a:t>SDK</a:t>
            </a:r>
            <a:r>
              <a:rPr sz="2800" spc="-818" dirty="0">
                <a:solidFill>
                  <a:srgbClr val="333333"/>
                </a:solidFill>
                <a:latin typeface="宋体"/>
                <a:cs typeface="宋体"/>
              </a:rPr>
              <a:t> </a:t>
            </a:r>
            <a:r>
              <a:rPr sz="2800" dirty="0">
                <a:solidFill>
                  <a:srgbClr val="333333"/>
                </a:solidFill>
                <a:latin typeface="宋体"/>
                <a:cs typeface="宋体"/>
              </a:rPr>
              <a:t>环境，并 且你是第一次安装</a:t>
            </a:r>
            <a:r>
              <a:rPr sz="2800" spc="-805" dirty="0">
                <a:solidFill>
                  <a:srgbClr val="333333"/>
                </a:solidFill>
                <a:latin typeface="宋体"/>
                <a:cs typeface="宋体"/>
              </a:rPr>
              <a:t> </a:t>
            </a:r>
            <a:r>
              <a:rPr sz="2800" spc="-75" dirty="0">
                <a:solidFill>
                  <a:srgbClr val="333333"/>
                </a:solidFill>
                <a:latin typeface="宋体"/>
                <a:cs typeface="宋体"/>
              </a:rPr>
              <a:t>Studio</a:t>
            </a:r>
            <a:r>
              <a:rPr sz="2800" dirty="0">
                <a:solidFill>
                  <a:srgbClr val="333333"/>
                </a:solidFill>
                <a:latin typeface="宋体"/>
                <a:cs typeface="宋体"/>
              </a:rPr>
              <a:t>。</a:t>
            </a:r>
            <a:endParaRPr lang="en-US" sz="2800" dirty="0">
              <a:solidFill>
                <a:srgbClr val="333333"/>
              </a:solidFill>
              <a:latin typeface="宋体"/>
              <a:cs typeface="宋体"/>
            </a:endParaRPr>
          </a:p>
          <a:p>
            <a:pPr marL="31951" marR="12780">
              <a:lnSpc>
                <a:spcPct val="131000"/>
              </a:lnSpc>
            </a:pPr>
            <a:endParaRPr lang="en-US" sz="2800" dirty="0">
              <a:solidFill>
                <a:srgbClr val="333333"/>
              </a:solidFill>
              <a:latin typeface="宋体"/>
              <a:cs typeface="Times New Roman"/>
            </a:endParaRPr>
          </a:p>
          <a:p>
            <a:pPr marL="31951" marR="12780">
              <a:lnSpc>
                <a:spcPct val="131000"/>
              </a:lnSpc>
            </a:pPr>
            <a:endParaRPr lang="en-US" sz="2800" dirty="0">
              <a:solidFill>
                <a:srgbClr val="333333"/>
              </a:solidFill>
              <a:latin typeface="宋体"/>
              <a:cs typeface="Times New Roman"/>
            </a:endParaRPr>
          </a:p>
          <a:p>
            <a:pPr marL="31951" marR="12780">
              <a:lnSpc>
                <a:spcPct val="131000"/>
              </a:lnSpc>
            </a:pPr>
            <a:endParaRPr sz="2800" dirty="0">
              <a:latin typeface="Times New Roman"/>
              <a:cs typeface="Times New Roman"/>
            </a:endParaRPr>
          </a:p>
          <a:p>
            <a:pPr marL="188509" indent="-156558">
              <a:buSzPct val="90476"/>
              <a:buFont typeface="Symbol"/>
              <a:buChar char=""/>
              <a:tabLst>
                <a:tab pos="188509" algn="l"/>
              </a:tabLst>
            </a:pPr>
            <a:r>
              <a:rPr sz="2800" spc="126" dirty="0">
                <a:solidFill>
                  <a:srgbClr val="333333"/>
                </a:solidFill>
                <a:latin typeface="宋体"/>
                <a:cs typeface="宋体"/>
              </a:rPr>
              <a:t>1</a:t>
            </a:r>
            <a:r>
              <a:rPr sz="2800" dirty="0">
                <a:solidFill>
                  <a:srgbClr val="333333"/>
                </a:solidFill>
                <a:latin typeface="宋体"/>
                <a:cs typeface="宋体"/>
              </a:rPr>
              <a:t>、首先运行时的欢迎画面</a:t>
            </a:r>
            <a:endParaRPr sz="2800" dirty="0">
              <a:latin typeface="宋体"/>
              <a:cs typeface="宋体"/>
            </a:endParaRPr>
          </a:p>
        </p:txBody>
      </p:sp>
      <p:sp>
        <p:nvSpPr>
          <p:cNvPr id="5" name="object 5"/>
          <p:cNvSpPr/>
          <p:nvPr/>
        </p:nvSpPr>
        <p:spPr>
          <a:xfrm>
            <a:off x="6152356" y="3365500"/>
            <a:ext cx="11125200" cy="7108898"/>
          </a:xfrm>
          <a:prstGeom prst="rect">
            <a:avLst/>
          </a:prstGeom>
          <a:blipFill>
            <a:blip r:embed="rId2" cstate="print"/>
            <a:stretch>
              <a:fillRect/>
            </a:stretch>
          </a:blipFill>
        </p:spPr>
        <p:txBody>
          <a:bodyPr wrap="square" lIns="0" tIns="0" rIns="0" bIns="0" rtlCol="0"/>
          <a:lstStyle/>
          <a:p>
            <a:endParaRPr sz="4526"/>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4"/>
          <p:cNvSpPr txBox="1"/>
          <p:nvPr/>
        </p:nvSpPr>
        <p:spPr>
          <a:xfrm>
            <a:off x="665956" y="469900"/>
            <a:ext cx="7391400" cy="585362"/>
          </a:xfrm>
          <a:prstGeom prst="rect">
            <a:avLst/>
          </a:prstGeom>
        </p:spPr>
        <p:txBody>
          <a:bodyPr vert="horz" wrap="square" lIns="0" tIns="31950" rIns="0" bIns="0" rtlCol="0">
            <a:spAutoFit/>
          </a:bodyPr>
          <a:lstStyle/>
          <a:p>
            <a:pPr marL="31951" marR="12780">
              <a:lnSpc>
                <a:spcPct val="131000"/>
              </a:lnSpc>
              <a:spcBef>
                <a:spcPts val="252"/>
              </a:spcBef>
            </a:pPr>
            <a:r>
              <a:rPr sz="3200" spc="126" dirty="0">
                <a:solidFill>
                  <a:srgbClr val="333333"/>
                </a:solidFill>
                <a:latin typeface="宋体"/>
                <a:cs typeface="宋体"/>
              </a:rPr>
              <a:t>2</a:t>
            </a:r>
            <a:r>
              <a:rPr sz="3200" dirty="0">
                <a:solidFill>
                  <a:srgbClr val="333333"/>
                </a:solidFill>
                <a:latin typeface="宋体"/>
                <a:cs typeface="宋体"/>
              </a:rPr>
              <a:t>、之后第一次的话 会进入到设置向导页</a:t>
            </a:r>
            <a:endParaRPr sz="3200" dirty="0">
              <a:latin typeface="宋体"/>
              <a:cs typeface="宋体"/>
            </a:endParaRPr>
          </a:p>
        </p:txBody>
      </p:sp>
      <p:sp>
        <p:nvSpPr>
          <p:cNvPr id="3" name="object 4"/>
          <p:cNvSpPr/>
          <p:nvPr/>
        </p:nvSpPr>
        <p:spPr>
          <a:xfrm>
            <a:off x="1427956" y="1384300"/>
            <a:ext cx="15208250" cy="8731964"/>
          </a:xfrm>
          <a:prstGeom prst="rect">
            <a:avLst/>
          </a:prstGeom>
          <a:blipFill>
            <a:blip r:embed="rId2" cstate="print"/>
            <a:stretch>
              <a:fillRect/>
            </a:stretch>
          </a:blipFill>
        </p:spPr>
        <p:txBody>
          <a:bodyPr wrap="square" lIns="0" tIns="0" rIns="0" bIns="0" rtlCol="0"/>
          <a:lstStyle/>
          <a:p>
            <a:endParaRPr sz="4526"/>
          </a:p>
        </p:txBody>
      </p:sp>
    </p:spTree>
    <p:extLst>
      <p:ext uri="{BB962C8B-B14F-4D97-AF65-F5344CB8AC3E}">
        <p14:creationId xmlns:p14="http://schemas.microsoft.com/office/powerpoint/2010/main" val="168245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2930</Words>
  <Application>Microsoft Office PowerPoint</Application>
  <PresentationFormat>自定义</PresentationFormat>
  <Paragraphs>379</Paragraphs>
  <Slides>69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vt:lpstr>
      <vt:lpstr>等线</vt:lpstr>
      <vt:lpstr>宋体</vt:lpstr>
      <vt:lpstr>微软雅黑</vt:lpstr>
      <vt:lpstr>Calibri</vt:lpstr>
      <vt:lpstr>Consolas</vt:lpstr>
      <vt:lpstr>Courier New</vt:lpstr>
      <vt:lpstr>Symbol</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60</cp:revision>
  <dcterms:created xsi:type="dcterms:W3CDTF">2018-08-01T08:19:30Z</dcterms:created>
  <dcterms:modified xsi:type="dcterms:W3CDTF">2018-08-31T08:24:45Z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2015-01-16T00:00:00Z</vt:filetime>
  </property>
  <property fmtid="{D5CDD505-2E9C-101B-9397-08002B2CF9AE}" pid="3" name="Creator">
    <vt:lpwstr>Writer</vt:lpwstr>
  </property>
  <property fmtid="{D5CDD505-2E9C-101B-9397-08002B2CF9AE}" pid="4" name="LastSaved">
    <vt:filetime>2015-01-16T00:00:00Z</vt:filetime>
  </property>
</Properties>
</file>