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333" r:id="rId1"/>
  </p:sldMasterIdLst>
  <p:notesMasterIdLst>
    <p:notesMasterId r:id="rId19"/>
  </p:notesMasterIdLst>
  <p:handoutMasterIdLst>
    <p:handoutMasterId r:id="rId20"/>
  </p:handoutMasterIdLst>
  <p:sldIdLst>
    <p:sldId id="257" r:id="rId2"/>
    <p:sldId id="474" r:id="rId3"/>
    <p:sldId id="575" r:id="rId4"/>
    <p:sldId id="577" r:id="rId5"/>
    <p:sldId id="555" r:id="rId6"/>
    <p:sldId id="567" r:id="rId7"/>
    <p:sldId id="568" r:id="rId8"/>
    <p:sldId id="557" r:id="rId9"/>
    <p:sldId id="569" r:id="rId10"/>
    <p:sldId id="579" r:id="rId11"/>
    <p:sldId id="578" r:id="rId12"/>
    <p:sldId id="571" r:id="rId13"/>
    <p:sldId id="558" r:id="rId14"/>
    <p:sldId id="572" r:id="rId15"/>
    <p:sldId id="574" r:id="rId16"/>
    <p:sldId id="556" r:id="rId17"/>
    <p:sldId id="576" r:id="rId18"/>
  </p:sldIdLst>
  <p:sldSz cx="9601200" cy="7315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79425" indent="-222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62025" indent="-47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46213" indent="-746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28813" indent="-1000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47B4"/>
    <a:srgbClr val="9D41A5"/>
    <a:srgbClr val="DF0000"/>
    <a:srgbClr val="3E281F"/>
    <a:srgbClr val="940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64"/>
    <p:restoredTop sz="94694"/>
  </p:normalViewPr>
  <p:slideViewPr>
    <p:cSldViewPr>
      <p:cViewPr>
        <p:scale>
          <a:sx n="121" d="100"/>
          <a:sy n="121" d="100"/>
        </p:scale>
        <p:origin x="120" y="-136"/>
      </p:cViewPr>
      <p:guideLst>
        <p:guide orient="horz" pos="2304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FC9F15-C22E-4BC2-811D-6AD0C75B0A00}" type="datetime1">
              <a:rPr lang="en-US"/>
              <a:pPr/>
              <a:t>9/9/20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DC3441-2311-432C-9D02-C4CB163927F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1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DFF0BFB-954D-46DE-84C3-3F5C7FA0AFFF}" type="datetime1">
              <a:rPr lang="en-US"/>
              <a:pPr/>
              <a:t>9/9/20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696913"/>
            <a:ext cx="457835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3DC757D-D16D-4829-B4F7-53DA6A1D20C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13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794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620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446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928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415670" algn="l" defTabSz="966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8805" algn="l" defTabSz="966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1938" algn="l" defTabSz="966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65071" algn="l" defTabSz="966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757D-D16D-4829-B4F7-53DA6A1D20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757D-D16D-4829-B4F7-53DA6A1D20C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757D-D16D-4829-B4F7-53DA6A1D20C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447800" y="1371600"/>
            <a:ext cx="8642350" cy="1219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1519238" y="2667000"/>
            <a:ext cx="8081962" cy="1588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0" name="Subtitle 8"/>
          <p:cNvSpPr>
            <a:spLocks noGrp="1"/>
          </p:cNvSpPr>
          <p:nvPr>
            <p:ph type="subTitle" idx="1"/>
          </p:nvPr>
        </p:nvSpPr>
        <p:spPr>
          <a:xfrm>
            <a:off x="1432560" y="3048000"/>
            <a:ext cx="6720840" cy="1295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tx2"/>
                </a:solidFill>
              </a:defRPr>
            </a:lvl1pPr>
            <a:lvl2pPr marL="483306" indent="0" algn="ctr">
              <a:buNone/>
            </a:lvl2pPr>
            <a:lvl3pPr marL="966612" indent="0" algn="ctr">
              <a:buNone/>
            </a:lvl3pPr>
            <a:lvl4pPr marL="1449918" indent="0" algn="ctr">
              <a:buNone/>
            </a:lvl4pPr>
            <a:lvl5pPr marL="1933224" indent="0" algn="ctr">
              <a:buNone/>
            </a:lvl5pPr>
            <a:lvl6pPr marL="2416531" indent="0" algn="ctr">
              <a:buNone/>
            </a:lvl6pPr>
            <a:lvl7pPr marL="2899837" indent="0" algn="ctr">
              <a:buNone/>
            </a:lvl7pPr>
            <a:lvl8pPr marL="3383143" indent="0" algn="ctr">
              <a:buNone/>
            </a:lvl8pPr>
            <a:lvl9pPr marL="3866449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447800" y="4572000"/>
            <a:ext cx="55626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447800" y="5105400"/>
            <a:ext cx="55626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quarter" idx="1"/>
          </p:nvPr>
        </p:nvSpPr>
        <p:spPr>
          <a:xfrm>
            <a:off x="3600450" y="2209800"/>
            <a:ext cx="5619750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685800" y="2209800"/>
            <a:ext cx="2743200" cy="1905000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529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76200" y="4953000"/>
            <a:ext cx="9456737" cy="9683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5029200"/>
            <a:ext cx="9456737" cy="5238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6661" tIns="48331" rIns="96661" bIns="48331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5227253"/>
            <a:ext cx="7680960" cy="5571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buNone/>
              <a:defRPr sz="3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0" y="5808880"/>
            <a:ext cx="7680960" cy="731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>
                <a:solidFill>
                  <a:schemeClr val="bg2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685800"/>
            <a:ext cx="9451967" cy="4114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/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9601200" cy="457200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601200" cy="76200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705600"/>
            <a:ext cx="960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0" i="0" u="none" strike="noStrike" kern="1200" baseline="300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 2016 Brown University</a:t>
            </a:r>
          </a:p>
        </p:txBody>
      </p:sp>
      <p:pic>
        <p:nvPicPr>
          <p:cNvPr id="8" name="Picture 7" descr="Brown Logo_2016_2 Color Process HZ_24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95486"/>
            <a:ext cx="4267200" cy="21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8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7400"/>
            <a:ext cx="864235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1417955" y="3505200"/>
            <a:ext cx="672084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</a:defRPr>
            </a:lvl1pPr>
            <a:lvl2pPr marL="483306" indent="0" algn="ctr">
              <a:buNone/>
            </a:lvl2pPr>
            <a:lvl3pPr marL="966612" indent="0" algn="ctr">
              <a:buNone/>
            </a:lvl3pPr>
            <a:lvl4pPr marL="1449918" indent="0" algn="ctr">
              <a:buNone/>
            </a:lvl4pPr>
            <a:lvl5pPr marL="1933224" indent="0" algn="ctr">
              <a:buNone/>
            </a:lvl5pPr>
            <a:lvl6pPr marL="2416531" indent="0" algn="ctr">
              <a:buNone/>
            </a:lvl6pPr>
            <a:lvl7pPr marL="2899837" indent="0" algn="ctr">
              <a:buNone/>
            </a:lvl7pPr>
            <a:lvl8pPr marL="3383143" indent="0" algn="ctr">
              <a:buNone/>
            </a:lvl8pPr>
            <a:lvl9pPr marL="3866449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447800" y="4659868"/>
            <a:ext cx="67056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47800" y="5193268"/>
            <a:ext cx="67056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21030" y="2209800"/>
            <a:ext cx="8599170" cy="403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685800" y="1828800"/>
            <a:ext cx="8915400" cy="1588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621030" y="2209800"/>
            <a:ext cx="8599170" cy="403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89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41148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29200" y="2209800"/>
            <a:ext cx="41910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685800" y="1828800"/>
            <a:ext cx="8915400" cy="1588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41148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2"/>
          </p:nvPr>
        </p:nvSpPr>
        <p:spPr>
          <a:xfrm>
            <a:off x="5029200" y="2209800"/>
            <a:ext cx="41910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9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4114800" cy="69088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29200" y="2133600"/>
            <a:ext cx="4191000" cy="69088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685800" y="1828800"/>
            <a:ext cx="8915400" cy="1588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609600" y="3200400"/>
            <a:ext cx="4114800" cy="2895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"/>
          </p:nvPr>
        </p:nvSpPr>
        <p:spPr>
          <a:xfrm>
            <a:off x="5029200" y="3200400"/>
            <a:ext cx="4191000" cy="2895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4114800" cy="69088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3"/>
          </p:nvPr>
        </p:nvSpPr>
        <p:spPr>
          <a:xfrm>
            <a:off x="5029200" y="2133600"/>
            <a:ext cx="4191000" cy="69088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609600" y="3200400"/>
            <a:ext cx="4114800" cy="2895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"/>
          </p:nvPr>
        </p:nvSpPr>
        <p:spPr>
          <a:xfrm>
            <a:off x="5029200" y="3200400"/>
            <a:ext cx="4191000" cy="2895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622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600450" y="2209800"/>
            <a:ext cx="5619750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685800" y="2209800"/>
            <a:ext cx="2743200" cy="1905000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685800" y="1828800"/>
            <a:ext cx="8915400" cy="1588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6106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601200" cy="457200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57200"/>
            <a:ext cx="9601200" cy="76200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28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6326189"/>
            <a:ext cx="1430338" cy="71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3" r:id="rId2"/>
    <p:sldLayoutId id="2147484578" r:id="rId3"/>
    <p:sldLayoutId id="2147484589" r:id="rId4"/>
    <p:sldLayoutId id="2147484581" r:id="rId5"/>
    <p:sldLayoutId id="2147484590" r:id="rId6"/>
    <p:sldLayoutId id="2147484582" r:id="rId7"/>
    <p:sldLayoutId id="2147484591" r:id="rId8"/>
    <p:sldLayoutId id="2147484585" r:id="rId9"/>
    <p:sldLayoutId id="2147484592" r:id="rId10"/>
    <p:sldLayoutId id="2147484586" r:id="rId11"/>
    <p:sldLayoutId id="2147484579" r:id="rId12"/>
    <p:sldLayoutId id="2147484593" r:id="rId13"/>
    <p:sldLayoutId id="2147484594" r:id="rId1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Franklin Gothic Book" pitchFamily="34" charset="0"/>
        </a:defRPr>
      </a:lvl9pPr>
    </p:titleStyle>
    <p:bodyStyle>
      <a:lvl1pPr marL="288925" indent="-288925" algn="l" rtl="0" eaLnBrk="1" fontAlgn="base" hangingPunct="1">
        <a:spcBef>
          <a:spcPts val="613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9438" indent="-241300" algn="l" rtl="0" eaLnBrk="1" fontAlgn="base" hangingPunct="1">
        <a:spcBef>
          <a:spcPts val="388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5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69950" indent="-241300" algn="l" rtl="0" eaLnBrk="1" fontAlgn="base" hangingPunct="1">
        <a:spcBef>
          <a:spcPts val="388"/>
        </a:spcBef>
        <a:spcAft>
          <a:spcPct val="0"/>
        </a:spcAft>
        <a:buClr>
          <a:srgbClr val="D6ACAB"/>
        </a:buClr>
        <a:buSzPct val="85000"/>
        <a:buFont typeface="Wingdings 2" charset="2"/>
        <a:buChar char="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158875" indent="-241300" algn="l" rtl="0" eaLnBrk="1" fontAlgn="base" hangingPunct="1">
        <a:spcBef>
          <a:spcPts val="388"/>
        </a:spcBef>
        <a:spcAft>
          <a:spcPct val="0"/>
        </a:spcAft>
        <a:buClr>
          <a:srgbClr val="3667C4"/>
        </a:buClr>
        <a:buSzPct val="80000"/>
        <a:buFont typeface="Wingdings 2" charset="2"/>
        <a:buChar char="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449388" indent="-241300" algn="l" rtl="0" eaLnBrk="1" fontAlgn="base" hangingPunct="1">
        <a:spcBef>
          <a:spcPts val="388"/>
        </a:spcBef>
        <a:spcAft>
          <a:spcPct val="0"/>
        </a:spcAft>
        <a:buClr>
          <a:srgbClr val="3667C4"/>
        </a:buClr>
        <a:buChar char="o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739902" indent="-241653" algn="l" rtl="0" eaLnBrk="1" latinLnBrk="0" hangingPunct="1">
        <a:spcBef>
          <a:spcPts val="391"/>
        </a:spcBef>
        <a:buClr>
          <a:schemeClr val="accent3"/>
        </a:buClr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29886" indent="-241653" algn="l" rtl="0" eaLnBrk="1" latinLnBrk="0" hangingPunct="1">
        <a:spcBef>
          <a:spcPts val="391"/>
        </a:spcBef>
        <a:buClr>
          <a:schemeClr val="accent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319869" indent="-241653" algn="l" rtl="0" eaLnBrk="1" latinLnBrk="0" hangingPunct="1">
        <a:spcBef>
          <a:spcPts val="391"/>
        </a:spcBef>
        <a:buClr>
          <a:schemeClr val="accent1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609853" indent="-241653" algn="l" rtl="0" eaLnBrk="1" latinLnBrk="0" hangingPunct="1">
        <a:spcBef>
          <a:spcPts val="391"/>
        </a:spcBef>
        <a:buClr>
          <a:schemeClr val="accent2">
            <a:tint val="60000"/>
          </a:schemeClr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642350" cy="1371600"/>
          </a:xfrm>
        </p:spPr>
        <p:txBody>
          <a:bodyPr>
            <a:normAutofit/>
          </a:bodyPr>
          <a:lstStyle/>
          <a:p>
            <a:r>
              <a:rPr lang="en-US" dirty="0"/>
              <a:t>Sequence-to-sequence prediction of spatial-temporal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955" y="3505200"/>
            <a:ext cx="6720840" cy="6858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Guorui</a:t>
            </a:r>
            <a:r>
              <a:rPr lang="en-US" altLang="zh-CN" dirty="0"/>
              <a:t> Shen, Jurgen </a:t>
            </a:r>
            <a:r>
              <a:rPr lang="en-US" altLang="zh-CN" dirty="0" err="1"/>
              <a:t>Kurths</a:t>
            </a:r>
            <a:r>
              <a:rPr lang="en-US" altLang="zh-CN" dirty="0"/>
              <a:t>, Ye Yuan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659868"/>
            <a:ext cx="670560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dirty="0"/>
              <a:t>Sep 9,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7955" y="1664732"/>
            <a:ext cx="6934200" cy="75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i="1" dirty="0"/>
              <a:t>A review of paper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67F55B-7A84-5749-BC5B-22896F13CEAF}"/>
              </a:ext>
            </a:extLst>
          </p:cNvPr>
          <p:cNvSpPr txBox="1">
            <a:spLocks/>
          </p:cNvSpPr>
          <p:nvPr/>
        </p:nvSpPr>
        <p:spPr>
          <a:xfrm>
            <a:off x="-875665" y="6336268"/>
            <a:ext cx="5760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 cap="none">
                <a:solidFill>
                  <a:srgbClr val="000000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400" dirty="0"/>
              <a:t>Published on </a:t>
            </a:r>
            <a:r>
              <a:rPr lang="en-US" sz="1400" i="1" dirty="0"/>
              <a:t>Chaos</a:t>
            </a:r>
          </a:p>
        </p:txBody>
      </p:sp>
    </p:spTree>
    <p:extLst>
      <p:ext uri="{BB962C8B-B14F-4D97-AF65-F5344CB8AC3E}">
        <p14:creationId xmlns:p14="http://schemas.microsoft.com/office/powerpoint/2010/main" val="128479241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146E58-1FF7-D145-9448-86539854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A2F427DB-F365-AA42-BFF3-66CB3005A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61" y="1981200"/>
            <a:ext cx="3890542" cy="49428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528A23-DB06-8E4F-B3F1-0CA1912A2FD7}"/>
              </a:ext>
            </a:extLst>
          </p:cNvPr>
          <p:cNvSpPr txBox="1"/>
          <p:nvPr/>
        </p:nvSpPr>
        <p:spPr>
          <a:xfrm>
            <a:off x="5181600" y="3352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predict up to t = 10 using attention-based seq2seq (t = 0 denote the starting time of the prediction phase)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BAF53E-614E-7C45-A40E-CE10BF6ED532}"/>
              </a:ext>
            </a:extLst>
          </p:cNvPr>
          <p:cNvSpPr txBox="1"/>
          <p:nvPr/>
        </p:nvSpPr>
        <p:spPr>
          <a:xfrm>
            <a:off x="5181600" y="48616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But…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9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18EA00-4C91-C144-9801-29E40B83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809A9-D06E-A440-A459-175B9EF8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70089"/>
            <a:ext cx="3810000" cy="2859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978C73-B731-D844-9AD5-8792091D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59" y="1904248"/>
            <a:ext cx="3810000" cy="2859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695592-B553-304A-84C2-1F491497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57812"/>
            <a:ext cx="3352800" cy="2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8915400" cy="1066800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Spatial-t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emporal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487E43F8-F216-7648-AA43-E7135A62A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5562600" cy="3626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3AD953-CAB0-5A4B-8201-EF844170BDC1}"/>
              </a:ext>
            </a:extLst>
          </p:cNvPr>
          <p:cNvSpPr txBox="1"/>
          <p:nvPr/>
        </p:nvSpPr>
        <p:spPr>
          <a:xfrm>
            <a:off x="1143000" y="39907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E037A-AB18-2447-B5D0-F4C1D4AC3D00}"/>
              </a:ext>
            </a:extLst>
          </p:cNvPr>
          <p:cNvSpPr txBox="1"/>
          <p:nvPr/>
        </p:nvSpPr>
        <p:spPr>
          <a:xfrm>
            <a:off x="4000500" y="60055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A8E328-E0F8-7744-A9EB-0B33AC07595C}"/>
              </a:ext>
            </a:extLst>
          </p:cNvPr>
          <p:cNvSpPr txBox="1"/>
          <p:nvPr/>
        </p:nvSpPr>
        <p:spPr>
          <a:xfrm>
            <a:off x="3200400" y="21100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2AC0F7-21AE-EE45-826C-668A4B14A2BF}"/>
              </a:ext>
            </a:extLst>
          </p:cNvPr>
          <p:cNvSpPr txBox="1"/>
          <p:nvPr/>
        </p:nvSpPr>
        <p:spPr>
          <a:xfrm>
            <a:off x="51816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B572216A-139D-F145-A25B-5363BE580D8F}"/>
              </a:ext>
            </a:extLst>
          </p:cNvPr>
          <p:cNvSpPr/>
          <p:nvPr/>
        </p:nvSpPr>
        <p:spPr>
          <a:xfrm rot="16200000">
            <a:off x="3162301" y="1766398"/>
            <a:ext cx="304800" cy="1600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1E57B179-B90C-C348-AA61-E83168481565}"/>
              </a:ext>
            </a:extLst>
          </p:cNvPr>
          <p:cNvSpPr/>
          <p:nvPr/>
        </p:nvSpPr>
        <p:spPr>
          <a:xfrm rot="16200000">
            <a:off x="5181600" y="1968187"/>
            <a:ext cx="3048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873D7B-FD7C-1948-99E6-6348B5D6F79B}"/>
                  </a:ext>
                </a:extLst>
              </p:cNvPr>
              <p:cNvSpPr txBox="1"/>
              <p:nvPr/>
            </p:nvSpPr>
            <p:spPr>
              <a:xfrm>
                <a:off x="7497233" y="2242066"/>
                <a:ext cx="14943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data: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873D7B-FD7C-1948-99E6-6348B5D6F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3" y="2242066"/>
                <a:ext cx="1494368" cy="646331"/>
              </a:xfrm>
              <a:prstGeom prst="rect">
                <a:avLst/>
              </a:prstGeom>
              <a:blipFill>
                <a:blip r:embed="rId4"/>
                <a:stretch>
                  <a:fillRect l="-3390" t="-3922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A7D8367B-5612-FA47-9261-C250FE3D26B4}"/>
              </a:ext>
            </a:extLst>
          </p:cNvPr>
          <p:cNvSpPr/>
          <p:nvPr/>
        </p:nvSpPr>
        <p:spPr>
          <a:xfrm>
            <a:off x="6705600" y="38100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6F0785-FF46-0649-9150-0AE64D9A967F}"/>
              </a:ext>
            </a:extLst>
          </p:cNvPr>
          <p:cNvSpPr txBox="1"/>
          <p:nvPr/>
        </p:nvSpPr>
        <p:spPr>
          <a:xfrm>
            <a:off x="7086600" y="40444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861DF45-BD21-FD4B-BD4B-DE218E0F317E}"/>
              </a:ext>
            </a:extLst>
          </p:cNvPr>
          <p:cNvSpPr/>
          <p:nvPr/>
        </p:nvSpPr>
        <p:spPr>
          <a:xfrm rot="10800000">
            <a:off x="2297289" y="3276598"/>
            <a:ext cx="141111" cy="381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CC5723-EA77-FD41-96FF-9845F4CF1927}"/>
              </a:ext>
            </a:extLst>
          </p:cNvPr>
          <p:cNvSpPr txBox="1"/>
          <p:nvPr/>
        </p:nvSpPr>
        <p:spPr>
          <a:xfrm>
            <a:off x="2037644" y="32824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D51111-81BC-2147-96DA-9D23DB85B56B}"/>
                  </a:ext>
                </a:extLst>
              </p:cNvPr>
              <p:cNvSpPr txBox="1"/>
              <p:nvPr/>
            </p:nvSpPr>
            <p:spPr>
              <a:xfrm>
                <a:off x="6976533" y="3122522"/>
                <a:ext cx="281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set: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𝑏𝑎𝑡𝑐h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𝑠𝑖𝑧𝑒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)×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D51111-81BC-2147-96DA-9D23DB85B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3122522"/>
                <a:ext cx="2819400" cy="646331"/>
              </a:xfrm>
              <a:prstGeom prst="rect">
                <a:avLst/>
              </a:prstGeom>
              <a:blipFill>
                <a:blip r:embed="rId5"/>
                <a:stretch>
                  <a:fillRect t="-3922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9DDC87-A32F-014C-BF12-9116FFB32AD1}"/>
                  </a:ext>
                </a:extLst>
              </p:cNvPr>
              <p:cNvSpPr txBox="1"/>
              <p:nvPr/>
            </p:nvSpPr>
            <p:spPr>
              <a:xfrm>
                <a:off x="7010400" y="4526163"/>
                <a:ext cx="281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target: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𝑏𝑎𝑡𝑐h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𝑠𝑖𝑧𝑒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9DDC87-A32F-014C-BF12-9116FFB3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526163"/>
                <a:ext cx="2819400" cy="646331"/>
              </a:xfrm>
              <a:prstGeom prst="rect">
                <a:avLst/>
              </a:prstGeom>
              <a:blipFill>
                <a:blip r:embed="rId6"/>
                <a:stretch>
                  <a:fillRect t="-3922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FC536C0-78D8-754F-A54D-C77B59CC0F8C}"/>
              </a:ext>
            </a:extLst>
          </p:cNvPr>
          <p:cNvSpPr txBox="1"/>
          <p:nvPr/>
        </p:nvSpPr>
        <p:spPr>
          <a:xfrm>
            <a:off x="793044" y="6306234"/>
            <a:ext cx="598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naïve way to partition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use other methods like spectral decomposition, but not used in this paper.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50F6D2-6D8F-5B42-BBEC-D209BD717267}"/>
              </a:ext>
            </a:extLst>
          </p:cNvPr>
          <p:cNvSpPr/>
          <p:nvPr/>
        </p:nvSpPr>
        <p:spPr>
          <a:xfrm>
            <a:off x="4648200" y="2718899"/>
            <a:ext cx="228600" cy="710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B543C4-FF9A-5E40-896D-CEA1FA422CD0}"/>
              </a:ext>
            </a:extLst>
          </p:cNvPr>
          <p:cNvSpPr/>
          <p:nvPr/>
        </p:nvSpPr>
        <p:spPr>
          <a:xfrm>
            <a:off x="4096456" y="2724545"/>
            <a:ext cx="228600" cy="18016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E0F73E-0CB3-F54A-A70A-463B995172D5}"/>
              </a:ext>
            </a:extLst>
          </p:cNvPr>
          <p:cNvSpPr/>
          <p:nvPr/>
        </p:nvSpPr>
        <p:spPr>
          <a:xfrm>
            <a:off x="4114800" y="2694182"/>
            <a:ext cx="228600" cy="13502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6C40EEE-93AA-DF4B-8F6A-EAA1A065190B}"/>
              </a:ext>
            </a:extLst>
          </p:cNvPr>
          <p:cNvSpPr/>
          <p:nvPr/>
        </p:nvSpPr>
        <p:spPr>
          <a:xfrm>
            <a:off x="4086578" y="5197122"/>
            <a:ext cx="228600" cy="441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141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8915400" cy="1066800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1B22F784-8D77-7047-93E0-11EC5E3B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9911"/>
            <a:ext cx="3230563" cy="558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80CC775-4985-AD4B-BF5F-BE2AA6BFA7E3}"/>
              </a:ext>
            </a:extLst>
          </p:cNvPr>
          <p:cNvSpPr txBox="1"/>
          <p:nvPr/>
        </p:nvSpPr>
        <p:spPr>
          <a:xfrm>
            <a:off x="1143000" y="2528711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soliton solution would take the form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 descr="图片包含 游戏机, 物体, 钟表&#10;&#10;描述已自动生成">
            <a:extLst>
              <a:ext uri="{FF2B5EF4-FFF2-40B4-BE49-F238E27FC236}">
                <a16:creationId xmlns:a16="http://schemas.microsoft.com/office/drawing/2014/main" id="{152FBDD8-2F26-DC47-B2DE-4C210CD70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67265"/>
            <a:ext cx="3541398" cy="750711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A625E696-BCEE-754C-A9F8-42C8146C2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28" y="1969911"/>
            <a:ext cx="2397125" cy="44254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C53D7E5-C1CD-7149-A494-E8114486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7976"/>
            <a:ext cx="26924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773EDD4-A78B-9049-9FDE-C9222ED49217}"/>
              </a:ext>
            </a:extLst>
          </p:cNvPr>
          <p:cNvSpPr txBox="1"/>
          <p:nvPr/>
        </p:nvSpPr>
        <p:spPr>
          <a:xfrm>
            <a:off x="1131711" y="4401143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 propagate with speed </a:t>
            </a:r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2D2B06E-110A-2048-B384-1B252721D7B1}"/>
                  </a:ext>
                </a:extLst>
              </p:cNvPr>
              <p:cNvSpPr txBox="1"/>
              <p:nvPr/>
            </p:nvSpPr>
            <p:spPr>
              <a:xfrm>
                <a:off x="8098710" y="2612618"/>
                <a:ext cx="71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2D2B06E-110A-2048-B384-1B252721D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710" y="2612618"/>
                <a:ext cx="718979" cy="276999"/>
              </a:xfrm>
              <a:prstGeom prst="rect">
                <a:avLst/>
              </a:prstGeom>
              <a:blipFill>
                <a:blip r:embed="rId7"/>
                <a:stretch>
                  <a:fillRect l="-5263" r="-7018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2E31BE-EEE1-8648-86F0-AFFFB278E2F7}"/>
                  </a:ext>
                </a:extLst>
              </p:cNvPr>
              <p:cNvSpPr txBox="1"/>
              <p:nvPr/>
            </p:nvSpPr>
            <p:spPr>
              <a:xfrm>
                <a:off x="8098710" y="4044142"/>
                <a:ext cx="71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2E31BE-EEE1-8648-86F0-AFFFB278E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710" y="4044142"/>
                <a:ext cx="718979" cy="276999"/>
              </a:xfrm>
              <a:prstGeom prst="rect">
                <a:avLst/>
              </a:prstGeom>
              <a:blipFill>
                <a:blip r:embed="rId8"/>
                <a:stretch>
                  <a:fillRect l="-5263" r="-7018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D368E7A-1ED0-284C-82C4-07D5C6BB9D99}"/>
                  </a:ext>
                </a:extLst>
              </p:cNvPr>
              <p:cNvSpPr txBox="1"/>
              <p:nvPr/>
            </p:nvSpPr>
            <p:spPr>
              <a:xfrm>
                <a:off x="8098710" y="5475666"/>
                <a:ext cx="71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D368E7A-1ED0-284C-82C4-07D5C6BB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710" y="5475666"/>
                <a:ext cx="718979" cy="276999"/>
              </a:xfrm>
              <a:prstGeom prst="rect">
                <a:avLst/>
              </a:prstGeom>
              <a:blipFill>
                <a:blip r:embed="rId9"/>
                <a:stretch>
                  <a:fillRect l="-5263" r="-7018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6162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C2A370-6EF4-324E-8554-B5A11CE0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266D81-D98E-7142-838E-556544F8E623}"/>
                  </a:ext>
                </a:extLst>
              </p:cNvPr>
              <p:cNvSpPr txBox="1"/>
              <p:nvPr/>
            </p:nvSpPr>
            <p:spPr>
              <a:xfrm>
                <a:off x="629356" y="2057400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collision of two solitary waves,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travelling with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another 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266D81-D98E-7142-838E-556544F8E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6" y="2057400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 l="-1111" t="-4167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地图的截图&#10;&#10;描述已自动生成">
            <a:extLst>
              <a:ext uri="{FF2B5EF4-FFF2-40B4-BE49-F238E27FC236}">
                <a16:creationId xmlns:a16="http://schemas.microsoft.com/office/drawing/2014/main" id="{2A96565A-FE4E-2348-8E44-FA2891AA4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84400"/>
            <a:ext cx="4172800" cy="414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9CCCE0-1FD1-D147-B37B-7089A525E022}"/>
                  </a:ext>
                </a:extLst>
              </p:cNvPr>
              <p:cNvSpPr txBox="1"/>
              <p:nvPr/>
            </p:nvSpPr>
            <p:spPr>
              <a:xfrm>
                <a:off x="8464532" y="2837335"/>
                <a:ext cx="71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9CCCE0-1FD1-D147-B37B-7089A525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532" y="2837335"/>
                <a:ext cx="718979" cy="276999"/>
              </a:xfrm>
              <a:prstGeom prst="rect">
                <a:avLst/>
              </a:prstGeom>
              <a:blipFill>
                <a:blip r:embed="rId4"/>
                <a:stretch>
                  <a:fillRect l="-5357" r="-89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DB7E61C-7CC2-A848-8838-22F0A0EC210F}"/>
                  </a:ext>
                </a:extLst>
              </p:cNvPr>
              <p:cNvSpPr txBox="1"/>
              <p:nvPr/>
            </p:nvSpPr>
            <p:spPr>
              <a:xfrm>
                <a:off x="8426246" y="4130360"/>
                <a:ext cx="71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DB7E61C-7CC2-A848-8838-22F0A0EC2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46" y="4130360"/>
                <a:ext cx="718979" cy="276999"/>
              </a:xfrm>
              <a:prstGeom prst="rect">
                <a:avLst/>
              </a:prstGeom>
              <a:blipFill>
                <a:blip r:embed="rId5"/>
                <a:stretch>
                  <a:fillRect l="-5263" r="-526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94B2F6-1216-564E-9353-18EEE408C50C}"/>
                  </a:ext>
                </a:extLst>
              </p:cNvPr>
              <p:cNvSpPr txBox="1"/>
              <p:nvPr/>
            </p:nvSpPr>
            <p:spPr>
              <a:xfrm>
                <a:off x="8464532" y="5400639"/>
                <a:ext cx="718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=75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94B2F6-1216-564E-9353-18EEE408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532" y="5400639"/>
                <a:ext cx="718979" cy="276999"/>
              </a:xfrm>
              <a:prstGeom prst="rect">
                <a:avLst/>
              </a:prstGeom>
              <a:blipFill>
                <a:blip r:embed="rId6"/>
                <a:stretch>
                  <a:fillRect l="-5357" r="-892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8AA1C63-71BC-6B41-A19D-F3ED4FBA1AF4}"/>
              </a:ext>
            </a:extLst>
          </p:cNvPr>
          <p:cNvSpPr txBox="1"/>
          <p:nvPr/>
        </p:nvSpPr>
        <p:spPr>
          <a:xfrm>
            <a:off x="635000" y="3073737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data before collision, seq2seq model can predict what would happen during and after collision.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8ABFBE-8F20-4644-9CBD-39C3B7B86466}"/>
                  </a:ext>
                </a:extLst>
              </p:cNvPr>
              <p:cNvSpPr txBox="1"/>
              <p:nvPr/>
            </p:nvSpPr>
            <p:spPr>
              <a:xfrm>
                <a:off x="643467" y="4350140"/>
                <a:ext cx="3547534" cy="104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will be two peaks after the collision, otherwise only 1 peak.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8ABFBE-8F20-4644-9CBD-39C3B7B8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350140"/>
                <a:ext cx="3547534" cy="1049775"/>
              </a:xfrm>
              <a:prstGeom prst="rect">
                <a:avLst/>
              </a:prstGeom>
              <a:blipFill>
                <a:blip r:embed="rId7"/>
                <a:stretch>
                  <a:fillRect l="-1429" b="-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7607D4-7926-D84D-A3EE-22B1F104671F}"/>
                  </a:ext>
                </a:extLst>
              </p:cNvPr>
              <p:cNvSpPr txBox="1"/>
              <p:nvPr/>
            </p:nvSpPr>
            <p:spPr>
              <a:xfrm>
                <a:off x="4780793" y="1964393"/>
                <a:ext cx="1595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7607D4-7926-D84D-A3EE-22B1F1046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93" y="1964393"/>
                <a:ext cx="1595886" cy="276999"/>
              </a:xfrm>
              <a:prstGeom prst="rect">
                <a:avLst/>
              </a:prstGeom>
              <a:blipFill>
                <a:blip r:embed="rId8"/>
                <a:stretch>
                  <a:fillRect l="-1587" r="-238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3E0E7A-F2F7-1146-B128-E8983056E744}"/>
                  </a:ext>
                </a:extLst>
              </p:cNvPr>
              <p:cNvSpPr txBox="1"/>
              <p:nvPr/>
            </p:nvSpPr>
            <p:spPr>
              <a:xfrm>
                <a:off x="6778907" y="1956263"/>
                <a:ext cx="1772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=0.5,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3E0E7A-F2F7-1146-B128-E8983056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907" y="1956263"/>
                <a:ext cx="1772216" cy="276999"/>
              </a:xfrm>
              <a:prstGeom prst="rect">
                <a:avLst/>
              </a:prstGeom>
              <a:blipFill>
                <a:blip r:embed="rId9"/>
                <a:stretch>
                  <a:fillRect l="-714" r="-2143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C88DDB7-23AE-204B-8008-1778DDCB95F9}"/>
              </a:ext>
            </a:extLst>
          </p:cNvPr>
          <p:cNvSpPr txBox="1"/>
          <p:nvPr/>
        </p:nvSpPr>
        <p:spPr>
          <a:xfrm>
            <a:off x="643467" y="5399915"/>
            <a:ext cx="354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the result for both cases on RHS, with the same temporal domain as the previous example.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6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C2A370-6EF4-324E-8554-B5A11CE0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  <a:endParaRPr kumimoji="1" lang="zh-CN" alt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7774135A-2909-CF43-90E0-50478D16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6934200" cy="50131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AC42C05-3E5A-EB4C-81D5-F76D18AAA7ED}"/>
              </a:ext>
            </a:extLst>
          </p:cNvPr>
          <p:cNvSpPr txBox="1"/>
          <p:nvPr/>
        </p:nvSpPr>
        <p:spPr>
          <a:xfrm>
            <a:off x="7390175" y="2667000"/>
            <a:ext cx="11990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1EFD63-4318-A24D-B423-D8584C6FEDEE}"/>
              </a:ext>
            </a:extLst>
          </p:cNvPr>
          <p:cNvSpPr txBox="1"/>
          <p:nvPr/>
        </p:nvSpPr>
        <p:spPr>
          <a:xfrm>
            <a:off x="7515209" y="4213161"/>
            <a:ext cx="9489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8E89B9-6393-274F-A64B-04DF03D8354E}"/>
              </a:ext>
            </a:extLst>
          </p:cNvPr>
          <p:cNvSpPr txBox="1"/>
          <p:nvPr/>
        </p:nvSpPr>
        <p:spPr>
          <a:xfrm flipH="1">
            <a:off x="7390175" y="5867400"/>
            <a:ext cx="11990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22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B483B14-6366-734E-BD5B-39467AFD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Equations</a:t>
            </a:r>
            <a:endParaRPr kumimoji="1" lang="zh-CN" altLang="en-US" dirty="0"/>
          </a:p>
        </p:txBody>
      </p:sp>
      <p:pic>
        <p:nvPicPr>
          <p:cNvPr id="4" name="图片 3" descr="地图上有字&#10;&#10;描述已自动生成">
            <a:extLst>
              <a:ext uri="{FF2B5EF4-FFF2-40B4-BE49-F238E27FC236}">
                <a16:creationId xmlns:a16="http://schemas.microsoft.com/office/drawing/2014/main" id="{EB86E338-5AED-B541-8EC0-F0FC41E2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1981200"/>
            <a:ext cx="5638800" cy="5297892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1E5E4FE4-AB6E-0343-BBB1-E09B2ED9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286000"/>
            <a:ext cx="35941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4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7E4980-F67A-C34E-ABA3-9CAF418E85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Seq2seq models can be used to predict (simple) time series as well as spatial-temporal systems</a:t>
            </a:r>
          </a:p>
          <a:p>
            <a:r>
              <a:rPr kumimoji="1" lang="en-US" altLang="zh-CN" dirty="0"/>
              <a:t>Seq2seq models can ‘understand’ some physics because they can predict the interaction of two solitary waves only using the data before the collision.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5F8D34-C85B-4B40-9F51-7E000597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21030" y="2209800"/>
            <a:ext cx="8827770" cy="4876800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900"/>
              </a:spcBef>
              <a:buSzPct val="100000"/>
              <a:buFont typeface="Wingdings" charset="2"/>
              <a:buChar char="q"/>
            </a:pPr>
            <a:r>
              <a:rPr lang="en-US" sz="2600" dirty="0"/>
              <a:t>The paper applied seq2seq technique to make predictions 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8915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D42C42-4C16-A34A-A3D8-69C9A5A4E398}"/>
              </a:ext>
            </a:extLst>
          </p:cNvPr>
          <p:cNvSpPr txBox="1"/>
          <p:nvPr/>
        </p:nvSpPr>
        <p:spPr>
          <a:xfrm>
            <a:off x="1828800" y="407017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Lorenz system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2B0EE7-38A3-B149-9703-11155E9E3333}"/>
              </a:ext>
            </a:extLst>
          </p:cNvPr>
          <p:cNvSpPr txBox="1"/>
          <p:nvPr/>
        </p:nvSpPr>
        <p:spPr>
          <a:xfrm flipH="1">
            <a:off x="4974943" y="4070178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KdV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Burger’s equation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Sin-Gordon equation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ADF47-11CA-2340-9CBE-19A54E184F84}"/>
              </a:ext>
            </a:extLst>
          </p:cNvPr>
          <p:cNvSpPr txBox="1"/>
          <p:nvPr/>
        </p:nvSpPr>
        <p:spPr>
          <a:xfrm>
            <a:off x="2212622" y="3518412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FE829-DEA7-994B-BBBF-32E6A4490A1D}"/>
              </a:ext>
            </a:extLst>
          </p:cNvPr>
          <p:cNvSpPr txBox="1"/>
          <p:nvPr/>
        </p:nvSpPr>
        <p:spPr>
          <a:xfrm>
            <a:off x="5276850" y="3518412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PDEs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32284146-640E-3648-900F-204164C2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6" y="4626310"/>
            <a:ext cx="2611967" cy="22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967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FC0-419E-494D-929F-D31453CF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游戏机, 钟表&#10;&#10;描述已自动生成">
            <a:extLst>
              <a:ext uri="{FF2B5EF4-FFF2-40B4-BE49-F238E27FC236}">
                <a16:creationId xmlns:a16="http://schemas.microsoft.com/office/drawing/2014/main" id="{193F1603-F30A-DF43-9408-9D2C820C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14"/>
            <a:ext cx="5721350" cy="19844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F91221-38AD-0A4A-A787-A6EF071E0B90}"/>
              </a:ext>
            </a:extLst>
          </p:cNvPr>
          <p:cNvSpPr txBox="1"/>
          <p:nvPr/>
        </p:nvSpPr>
        <p:spPr>
          <a:xfrm>
            <a:off x="6934200" y="2819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seq2seq 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图片包含 游戏机, 钟表&#10;&#10;描述已自动生成">
            <a:extLst>
              <a:ext uri="{FF2B5EF4-FFF2-40B4-BE49-F238E27FC236}">
                <a16:creationId xmlns:a16="http://schemas.microsoft.com/office/drawing/2014/main" id="{62D57F01-8652-D347-AF62-A33820870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4406900"/>
            <a:ext cx="3594100" cy="546100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C8FE7C5C-4F99-0843-9CD4-E92216E32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4953000"/>
            <a:ext cx="3035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FC0-419E-494D-929F-D31453CF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91221-38AD-0A4A-A787-A6EF071E0B90}"/>
              </a:ext>
            </a:extLst>
          </p:cNvPr>
          <p:cNvSpPr txBox="1"/>
          <p:nvPr/>
        </p:nvSpPr>
        <p:spPr>
          <a:xfrm>
            <a:off x="7065917" y="2971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seq2seq 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11F6118-9045-4846-AF61-F14CDE1F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7" y="1866900"/>
            <a:ext cx="6426200" cy="29337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29A966A-6341-3A4D-B0A3-106B6114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40" y="5258798"/>
            <a:ext cx="17780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图片包含 游戏机, 钟表&#10;&#10;描述已自动生成">
            <a:extLst>
              <a:ext uri="{FF2B5EF4-FFF2-40B4-BE49-F238E27FC236}">
                <a16:creationId xmlns:a16="http://schemas.microsoft.com/office/drawing/2014/main" id="{24C8E7EC-E530-B54C-9F89-1633DE7C0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24400"/>
            <a:ext cx="3594100" cy="5461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D7085929-CF90-6E42-9573-30B048637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5537200"/>
            <a:ext cx="4064000" cy="863600"/>
          </a:xfrm>
          <a:prstGeom prst="rect">
            <a:avLst/>
          </a:prstGeom>
        </p:spPr>
      </p:pic>
      <p:pic>
        <p:nvPicPr>
          <p:cNvPr id="14" name="图片 13" descr="图片包含 游戏机, 物体, 钟表&#10;&#10;描述已自动生成">
            <a:extLst>
              <a:ext uri="{FF2B5EF4-FFF2-40B4-BE49-F238E27FC236}">
                <a16:creationId xmlns:a16="http://schemas.microsoft.com/office/drawing/2014/main" id="{A365F119-F3D3-1D46-B67C-B81801ABB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6032500"/>
            <a:ext cx="2374900" cy="825500"/>
          </a:xfrm>
          <a:prstGeom prst="rect">
            <a:avLst/>
          </a:prstGeom>
        </p:spPr>
      </p:pic>
      <p:pic>
        <p:nvPicPr>
          <p:cNvPr id="16" name="图片 15" descr="卡通人物&#10;&#10;描述已自动生成">
            <a:extLst>
              <a:ext uri="{FF2B5EF4-FFF2-40B4-BE49-F238E27FC236}">
                <a16:creationId xmlns:a16="http://schemas.microsoft.com/office/drawing/2014/main" id="{1BA64C87-2D4B-D042-BD15-A71757FED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6782798"/>
            <a:ext cx="2260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93ADA6-4C0D-1F47-83E1-5482607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F2E0AB-8BC4-9C4B-894E-8B485217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4648200" cy="46482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A1C3878-3311-2D46-925C-F32C23933009}"/>
              </a:ext>
            </a:extLst>
          </p:cNvPr>
          <p:cNvSpPr txBox="1"/>
          <p:nvPr/>
        </p:nvSpPr>
        <p:spPr>
          <a:xfrm>
            <a:off x="1339144" y="662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F66A81-CEAB-C648-B16F-BA25E563655C}"/>
              </a:ext>
            </a:extLst>
          </p:cNvPr>
          <p:cNvSpPr txBox="1"/>
          <p:nvPr/>
        </p:nvSpPr>
        <p:spPr>
          <a:xfrm>
            <a:off x="3657600" y="662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E8FF0F-186A-CE43-9C2E-5C415855779E}"/>
                  </a:ext>
                </a:extLst>
              </p:cNvPr>
              <p:cNvSpPr txBox="1"/>
              <p:nvPr/>
            </p:nvSpPr>
            <p:spPr>
              <a:xfrm>
                <a:off x="5791200" y="2057400"/>
                <a:ext cx="3429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data after normalization.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given training data as a time series from t = 0 to t = 100, want to predict the time series from t = 100 to t = 125 with time step h = 0.05.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training data can be stored in a 2000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matrix.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E8FF0F-186A-CE43-9C2E-5C4158557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3429000" cy="2585323"/>
              </a:xfrm>
              <a:prstGeom prst="rect">
                <a:avLst/>
              </a:prstGeom>
              <a:blipFill>
                <a:blip r:embed="rId3"/>
                <a:stretch>
                  <a:fillRect l="-1111" t="-1478" r="-2963" b="-2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7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8EB694-3AC2-BD45-B45A-569A8EB7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233911-E2C8-604C-936D-E27FAABC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5181600" cy="518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D7ECF8-DB60-FE4A-9D65-4249244BB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75556"/>
            <a:ext cx="3657600" cy="3657600"/>
          </a:xfrm>
          <a:prstGeom prst="rect">
            <a:avLst/>
          </a:prstGeom>
        </p:spPr>
      </p:pic>
      <p:pic>
        <p:nvPicPr>
          <p:cNvPr id="13" name="图片 12" descr="图片包含 游戏机&#10;&#10;描述已自动生成">
            <a:extLst>
              <a:ext uri="{FF2B5EF4-FFF2-40B4-BE49-F238E27FC236}">
                <a16:creationId xmlns:a16="http://schemas.microsoft.com/office/drawing/2014/main" id="{5EFCAE1B-3BD2-0447-ACFD-018C5BD66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533400" cy="53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7DC948-1251-0D42-B940-09EE125B0524}"/>
                  </a:ext>
                </a:extLst>
              </p:cNvPr>
              <p:cNvSpPr txBox="1"/>
              <p:nvPr/>
            </p:nvSpPr>
            <p:spPr>
              <a:xfrm>
                <a:off x="5638800" y="5591159"/>
                <a:ext cx="3429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applying the rolling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window, we get training set of shape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1987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and a training target of  shape 1987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7DC948-1251-0D42-B940-09EE125B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591159"/>
                <a:ext cx="3429000" cy="1015663"/>
              </a:xfrm>
              <a:prstGeom prst="rect">
                <a:avLst/>
              </a:prstGeom>
              <a:blipFill>
                <a:blip r:embed="rId5"/>
                <a:stretch>
                  <a:fillRect l="-370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59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11180AF-8E39-EE42-957B-551F26C8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8610600" cy="106680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B9867F-8B64-FC49-BFA8-03BD262B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3657600" cy="3657600"/>
          </a:xfrm>
          <a:prstGeom prst="rect">
            <a:avLst/>
          </a:prstGeom>
        </p:spPr>
      </p:pic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6F29F106-B8CB-5D4F-90F6-23714DBA2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16150"/>
            <a:ext cx="5334000" cy="3949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AB569D-8F32-0E44-9483-4B68505CD47A}"/>
              </a:ext>
            </a:extLst>
          </p:cNvPr>
          <p:cNvSpPr txBox="1"/>
          <p:nvPr/>
        </p:nvSpPr>
        <p:spPr>
          <a:xfrm>
            <a:off x="6591300" y="2052135"/>
            <a:ext cx="381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F1CFE5-3F1C-584A-A88F-1DB1AE3A748F}"/>
              </a:ext>
            </a:extLst>
          </p:cNvPr>
          <p:cNvSpPr txBox="1"/>
          <p:nvPr/>
        </p:nvSpPr>
        <p:spPr>
          <a:xfrm>
            <a:off x="7391400" y="2436284"/>
            <a:ext cx="1371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X_target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B1239F-1DED-254E-AFB5-C3C69B6A18AE}"/>
              </a:ext>
            </a:extLst>
          </p:cNvPr>
          <p:cNvSpPr txBox="1"/>
          <p:nvPr/>
        </p:nvSpPr>
        <p:spPr>
          <a:xfrm>
            <a:off x="4876800" y="5486400"/>
            <a:ext cx="1371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A29B5C-857D-3B4C-BCCF-75DB3A120C60}"/>
              </a:ext>
            </a:extLst>
          </p:cNvPr>
          <p:cNvSpPr txBox="1"/>
          <p:nvPr/>
        </p:nvSpPr>
        <p:spPr>
          <a:xfrm>
            <a:off x="838200" y="2216150"/>
            <a:ext cx="2209800" cy="3803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61736D-AC6B-AF46-93FF-73A9C37E6D25}"/>
              </a:ext>
            </a:extLst>
          </p:cNvPr>
          <p:cNvSpPr txBox="1"/>
          <p:nvPr/>
        </p:nvSpPr>
        <p:spPr>
          <a:xfrm>
            <a:off x="3124200" y="2216150"/>
            <a:ext cx="1295400" cy="38036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E0226AA-766A-DE4F-8B1F-5F15F438C604}"/>
              </a:ext>
            </a:extLst>
          </p:cNvPr>
          <p:cNvCxnSpPr>
            <a:cxnSpLocks/>
          </p:cNvCxnSpPr>
          <p:nvPr/>
        </p:nvCxnSpPr>
        <p:spPr>
          <a:xfrm flipH="1">
            <a:off x="4419600" y="2721002"/>
            <a:ext cx="2819400" cy="8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 32">
            <a:extLst>
              <a:ext uri="{FF2B5EF4-FFF2-40B4-BE49-F238E27FC236}">
                <a16:creationId xmlns:a16="http://schemas.microsoft.com/office/drawing/2014/main" id="{D6209DC9-32CE-9542-8971-8C0B1771BA05}"/>
              </a:ext>
            </a:extLst>
          </p:cNvPr>
          <p:cNvSpPr/>
          <p:nvPr/>
        </p:nvSpPr>
        <p:spPr>
          <a:xfrm rot="8014196">
            <a:off x="2225404" y="3402207"/>
            <a:ext cx="3282081" cy="30479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4F24872-A442-8846-A6AE-2A7DF714AF89}"/>
              </a:ext>
            </a:extLst>
          </p:cNvPr>
          <p:cNvSpPr txBox="1"/>
          <p:nvPr/>
        </p:nvSpPr>
        <p:spPr>
          <a:xfrm>
            <a:off x="3733800" y="6659087"/>
            <a:ext cx="412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L(Decoder(Encoder(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X_set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X_target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could be L2 error for example. 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3CCDBD-7736-F64C-9BCC-47AC0AF0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Phase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A1CA32-0020-6043-80F4-751A1923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5181600" cy="5181600"/>
          </a:xfrm>
          <a:prstGeom prst="rect">
            <a:avLst/>
          </a:prstGeom>
        </p:spPr>
      </p:pic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D19D9BCE-41A5-3347-B483-B87970A58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56" y="2590800"/>
            <a:ext cx="533400" cy="533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C56012-0290-1542-BFBA-C359A328E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78378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2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3CCDBD-7736-F64C-9BCC-47AC0AF0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Phase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B5D14CD6-A005-9D48-A78E-77443CCC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5334000" cy="394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7A80B-48FF-1840-AA28-CC83A0672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2590800" cy="2590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8601CE-D407-9245-BD54-634F975CAD1B}"/>
              </a:ext>
            </a:extLst>
          </p:cNvPr>
          <p:cNvSpPr txBox="1"/>
          <p:nvPr/>
        </p:nvSpPr>
        <p:spPr>
          <a:xfrm>
            <a:off x="4914900" y="1981200"/>
            <a:ext cx="876300" cy="4572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53F04E-DD7F-9D40-9BAA-084B3AB6C253}"/>
              </a:ext>
            </a:extLst>
          </p:cNvPr>
          <p:cNvSpPr txBox="1"/>
          <p:nvPr/>
        </p:nvSpPr>
        <p:spPr>
          <a:xfrm>
            <a:off x="3276600" y="5562600"/>
            <a:ext cx="1371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C73A98-E3A2-AD46-BDA5-E9C086DCDF66}"/>
              </a:ext>
            </a:extLst>
          </p:cNvPr>
          <p:cNvSpPr txBox="1"/>
          <p:nvPr/>
        </p:nvSpPr>
        <p:spPr>
          <a:xfrm>
            <a:off x="5791200" y="2482334"/>
            <a:ext cx="1371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96C82E-793A-2A4A-A4A1-8EC20A5B1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17701"/>
            <a:ext cx="2041877" cy="2041877"/>
          </a:xfrm>
          <a:prstGeom prst="rect">
            <a:avLst/>
          </a:prstGeom>
        </p:spPr>
      </p:pic>
      <p:sp>
        <p:nvSpPr>
          <p:cNvPr id="21" name="任意形状 20">
            <a:extLst>
              <a:ext uri="{FF2B5EF4-FFF2-40B4-BE49-F238E27FC236}">
                <a16:creationId xmlns:a16="http://schemas.microsoft.com/office/drawing/2014/main" id="{0157050D-D8CF-0848-8F45-FD113A84FBCE}"/>
              </a:ext>
            </a:extLst>
          </p:cNvPr>
          <p:cNvSpPr/>
          <p:nvPr/>
        </p:nvSpPr>
        <p:spPr>
          <a:xfrm>
            <a:off x="4944533" y="3984978"/>
            <a:ext cx="3635023" cy="1862666"/>
          </a:xfrm>
          <a:custGeom>
            <a:avLst/>
            <a:gdLst>
              <a:gd name="connsiteX0" fmla="*/ 3635023 w 3635023"/>
              <a:gd name="connsiteY0" fmla="*/ 0 h 1862666"/>
              <a:gd name="connsiteX1" fmla="*/ 3635023 w 3635023"/>
              <a:gd name="connsiteY1" fmla="*/ 1862666 h 1862666"/>
              <a:gd name="connsiteX2" fmla="*/ 0 w 3635023"/>
              <a:gd name="connsiteY2" fmla="*/ 1862666 h 186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023" h="1862666">
                <a:moveTo>
                  <a:pt x="3635023" y="0"/>
                </a:moveTo>
                <a:lnTo>
                  <a:pt x="3635023" y="1862666"/>
                </a:lnTo>
                <a:lnTo>
                  <a:pt x="0" y="186266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029B8CF-5739-8B43-B2EF-2A4AB80E4248}"/>
              </a:ext>
            </a:extLst>
          </p:cNvPr>
          <p:cNvCxnSpPr/>
          <p:nvPr/>
        </p:nvCxnSpPr>
        <p:spPr>
          <a:xfrm flipH="1">
            <a:off x="4914900" y="5847644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9AD2D29-7852-1345-978B-B29B2C7B8667}"/>
              </a:ext>
            </a:extLst>
          </p:cNvPr>
          <p:cNvCxnSpPr/>
          <p:nvPr/>
        </p:nvCxnSpPr>
        <p:spPr>
          <a:xfrm>
            <a:off x="7239000" y="2667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37F2BA-0A9F-894D-B13F-3DFAA00C84A0}"/>
              </a:ext>
            </a:extLst>
          </p:cNvPr>
          <p:cNvCxnSpPr>
            <a:cxnSpLocks/>
          </p:cNvCxnSpPr>
          <p:nvPr/>
        </p:nvCxnSpPr>
        <p:spPr>
          <a:xfrm flipV="1">
            <a:off x="2596444" y="5951688"/>
            <a:ext cx="53340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BAD016-A7DC-284D-BB94-043CE84E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579533"/>
            <a:ext cx="156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93AE6A-A57E-5A4C-A835-0A84E408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94" y="2524857"/>
            <a:ext cx="156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27073F-26F1-B349-9273-60E36494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65" y="5562600"/>
            <a:ext cx="156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wn Powerpoint Template_A_v1">
  <a:themeElements>
    <a:clrScheme name="Brown Theme">
      <a:dk1>
        <a:srgbClr val="000000"/>
      </a:dk1>
      <a:lt1>
        <a:sysClr val="window" lastClr="FFFFFF"/>
      </a:lt1>
      <a:dk2>
        <a:srgbClr val="575F6D"/>
      </a:dk2>
      <a:lt2>
        <a:srgbClr val="85939F"/>
      </a:lt2>
      <a:accent1>
        <a:srgbClr val="DF0000"/>
      </a:accent1>
      <a:accent2>
        <a:srgbClr val="FFFFFF"/>
      </a:accent2>
      <a:accent3>
        <a:srgbClr val="43BFE5"/>
      </a:accent3>
      <a:accent4>
        <a:srgbClr val="FFBE23"/>
      </a:accent4>
      <a:accent5>
        <a:srgbClr val="3E281F"/>
      </a:accent5>
      <a:accent6>
        <a:srgbClr val="85939F"/>
      </a:accent6>
      <a:hlink>
        <a:srgbClr val="A7A18B"/>
      </a:hlink>
      <a:folHlink>
        <a:srgbClr val="002B5E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 Powerpoint Template_A_v1.potx</Template>
  <TotalTime>25219</TotalTime>
  <Words>458</Words>
  <Application>Microsoft Macintosh PowerPoint</Application>
  <PresentationFormat>自定义</PresentationFormat>
  <Paragraphs>81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Georgia</vt:lpstr>
      <vt:lpstr>Times New Roman</vt:lpstr>
      <vt:lpstr>Wingdings</vt:lpstr>
      <vt:lpstr>Wingdings 2</vt:lpstr>
      <vt:lpstr>Brown Powerpoint Template_A_v1</vt:lpstr>
      <vt:lpstr>Sequence-to-sequence prediction of spatial-temporal systems</vt:lpstr>
      <vt:lpstr>Background</vt:lpstr>
      <vt:lpstr>Background</vt:lpstr>
      <vt:lpstr>Background</vt:lpstr>
      <vt:lpstr>Data Preprocessing</vt:lpstr>
      <vt:lpstr>Data Processing</vt:lpstr>
      <vt:lpstr>Training Phase</vt:lpstr>
      <vt:lpstr>Prediction Phase</vt:lpstr>
      <vt:lpstr>Prediction Phase</vt:lpstr>
      <vt:lpstr>Results</vt:lpstr>
      <vt:lpstr>Results</vt:lpstr>
      <vt:lpstr>Spatial-temporal Systems</vt:lpstr>
      <vt:lpstr>KdV Equation</vt:lpstr>
      <vt:lpstr>KdV Equation</vt:lpstr>
      <vt:lpstr>KdV Equation</vt:lpstr>
      <vt:lpstr>Other Equations</vt:lpstr>
      <vt:lpstr>Conclusion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tempadmin</dc:creator>
  <cp:lastModifiedBy>Zhang, Zhen</cp:lastModifiedBy>
  <cp:revision>404</cp:revision>
  <cp:lastPrinted>2017-05-03T18:46:30Z</cp:lastPrinted>
  <dcterms:created xsi:type="dcterms:W3CDTF">2011-10-18T14:34:18Z</dcterms:created>
  <dcterms:modified xsi:type="dcterms:W3CDTF">2020-09-11T19:27:10Z</dcterms:modified>
</cp:coreProperties>
</file>