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339" r:id="rId3"/>
    <p:sldId id="321" r:id="rId5"/>
    <p:sldId id="320" r:id="rId6"/>
    <p:sldId id="285" r:id="rId7"/>
    <p:sldId id="341" r:id="rId8"/>
    <p:sldId id="342" r:id="rId9"/>
    <p:sldId id="325" r:id="rId10"/>
    <p:sldId id="259" r:id="rId11"/>
    <p:sldId id="345" r:id="rId12"/>
    <p:sldId id="363" r:id="rId13"/>
    <p:sldId id="329" r:id="rId14"/>
    <p:sldId id="332" r:id="rId15"/>
    <p:sldId id="361" r:id="rId16"/>
    <p:sldId id="336" r:id="rId17"/>
    <p:sldId id="343" r:id="rId18"/>
    <p:sldId id="335" r:id="rId19"/>
    <p:sldId id="364" r:id="rId20"/>
    <p:sldId id="330" r:id="rId21"/>
    <p:sldId id="333" r:id="rId22"/>
    <p:sldId id="307" r:id="rId23"/>
  </p:sldIdLst>
  <p:sldSz cx="9144000" cy="6858000" type="screen4x3"/>
  <p:notesSz cx="9942195" cy="676084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6"/>
    <a:srgbClr val="52748A"/>
    <a:srgbClr val="D54A47"/>
    <a:srgbClr val="90AFC6"/>
    <a:srgbClr val="5482A3"/>
    <a:srgbClr val="F5F5F5"/>
    <a:srgbClr val="8BABC3"/>
    <a:srgbClr val="A6A6A6"/>
    <a:srgbClr val="789BB5"/>
    <a:srgbClr val="5B8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94550"/>
  </p:normalViewPr>
  <p:slideViewPr>
    <p:cSldViewPr snapToGrid="0">
      <p:cViewPr varScale="1">
        <p:scale>
          <a:sx n="93" d="100"/>
          <a:sy n="93" d="100"/>
        </p:scale>
        <p:origin x="1688" y="208"/>
      </p:cViewPr>
      <p:guideLst>
        <p:guide orient="horz" pos="2102"/>
        <p:guide pos="290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8D280AA6-A04A-47F3-97F7-EFC1BAA645F9}" type="datetimeFigureOut">
              <a:rPr lang="zh-CN" altLang="en-US" smtClean="0"/>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3F8F9CAD-5B3E-4948-B48C-79864FEC513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15A84553-D4CB-4436-A308-FC56A8E3EF4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BC0A6B7D-4A1A-4A4D-93B7-D784EA5E4B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613" y="140481"/>
            <a:ext cx="3194092" cy="855561"/>
          </a:xfrm>
          <a:prstGeom prst="rect">
            <a:avLst/>
          </a:prstGeom>
        </p:spPr>
      </p:pic>
      <p:sp>
        <p:nvSpPr>
          <p:cNvPr id="8" name="矩形 7"/>
          <p:cNvSpPr/>
          <p:nvPr userDrawn="1"/>
        </p:nvSpPr>
        <p:spPr>
          <a:xfrm>
            <a:off x="2228850" y="2492944"/>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userDrawn="1"/>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7" name="矩形 6"/>
          <p:cNvSpPr/>
          <p:nvPr userDrawn="1"/>
        </p:nvSpPr>
        <p:spPr>
          <a:xfrm>
            <a:off x="2228850" y="2492944"/>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48000" y="6311900"/>
            <a:ext cx="1712913" cy="290513"/>
          </a:xfrm>
          <a:prstGeom prst="rect">
            <a:avLst/>
          </a:prstGeom>
        </p:spPr>
        <p:txBody>
          <a:bodyPr/>
          <a:lstStyle>
            <a:lvl1pPr>
              <a:defRPr/>
            </a:lvl1pPr>
          </a:lstStyle>
          <a:p>
            <a:pPr>
              <a:defRPr/>
            </a:pPr>
            <a:fld id="{B6D33086-CE5C-43A2-AFC6-B149E37CEABC}" type="datetimeFigureOut">
              <a:rPr lang="en-US" altLang="zh-CN"/>
            </a:fld>
            <a:endParaRPr lang="en-US" altLang="zh-CN"/>
          </a:p>
        </p:txBody>
      </p:sp>
      <p:sp>
        <p:nvSpPr>
          <p:cNvPr id="3" name="Rectangle 5"/>
          <p:cNvSpPr>
            <a:spLocks noGrp="1" noChangeArrowheads="1"/>
          </p:cNvSpPr>
          <p:nvPr>
            <p:ph type="ftr" sz="quarter" idx="11"/>
          </p:nvPr>
        </p:nvSpPr>
        <p:spPr>
          <a:xfrm>
            <a:off x="4830763" y="6323013"/>
            <a:ext cx="2311400" cy="290512"/>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7116763" y="6323013"/>
            <a:ext cx="1616075" cy="290512"/>
          </a:xfrm>
          <a:prstGeom prst="rect">
            <a:avLst/>
          </a:prstGeom>
        </p:spPr>
        <p:txBody>
          <a:bodyPr/>
          <a:lstStyle>
            <a:lvl1pPr>
              <a:defRPr/>
            </a:lvl1pPr>
          </a:lstStyle>
          <a:p>
            <a:pPr>
              <a:defRPr/>
            </a:pPr>
            <a:fld id="{44D419BC-9B4D-49F0-A82F-FD0EF74421BF}"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4.bin"/><Relationship Id="rId7" Type="http://schemas.openxmlformats.org/officeDocument/2006/relationships/image" Target="../media/image10.wmf"/><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 Id="rId3" Type="http://schemas.openxmlformats.org/officeDocument/2006/relationships/image" Target="../media/image8.wmf"/><Relationship Id="rId2" Type="http://schemas.openxmlformats.org/officeDocument/2006/relationships/oleObject" Target="../embeddings/oleObject1.bin"/><Relationship Id="rId14" Type="http://schemas.openxmlformats.org/officeDocument/2006/relationships/notesSlide" Target="../notesSlides/notesSlide9.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oleObject" Target="../embeddings/oleObject6.bin"/><Relationship Id="rId10" Type="http://schemas.openxmlformats.org/officeDocument/2006/relationships/oleObject" Target="../embeddings/oleObject5.bin"/><Relationship Id="rId1"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17425" y="4962940"/>
            <a:ext cx="4309150" cy="1106805"/>
          </a:xfrm>
          <a:prstGeom prst="rect">
            <a:avLst/>
          </a:prstGeom>
        </p:spPr>
        <p:txBody>
          <a:bodyPr wrap="square">
            <a:spAutoFit/>
          </a:bodyPr>
          <a:lstStyle/>
          <a:p>
            <a:pPr algn="ctr">
              <a:lnSpc>
                <a:spcPct val="150000"/>
              </a:lnSpc>
            </a:pPr>
            <a:r>
              <a:rPr lang="zh-CN" altLang="en-US" sz="2200" b="1" dirty="0">
                <a:solidFill>
                  <a:srgbClr val="B83314"/>
                </a:solidFill>
              </a:rPr>
              <a:t>答辩学生：张蕊峰</a:t>
            </a:r>
            <a:endParaRPr lang="en-US" altLang="zh-CN" sz="2200" b="1" dirty="0">
              <a:solidFill>
                <a:srgbClr val="B83314"/>
              </a:solidFill>
            </a:endParaRPr>
          </a:p>
          <a:p>
            <a:pPr algn="ctr">
              <a:lnSpc>
                <a:spcPct val="150000"/>
              </a:lnSpc>
            </a:pPr>
            <a:r>
              <a:rPr lang="zh-CN" altLang="en-US" sz="2200" b="1" dirty="0">
                <a:solidFill>
                  <a:srgbClr val="B83314"/>
                </a:solidFill>
              </a:rPr>
              <a:t>指导教师：赵加坤 副教授</a:t>
            </a:r>
            <a:endParaRPr lang="en-US" altLang="zh-CN" sz="2200" b="1" dirty="0">
              <a:solidFill>
                <a:srgbClr val="B83314"/>
              </a:solidFill>
            </a:endParaRPr>
          </a:p>
        </p:txBody>
      </p:sp>
      <p:sp>
        <p:nvSpPr>
          <p:cNvPr id="3" name="文本框 2"/>
          <p:cNvSpPr txBox="1"/>
          <p:nvPr/>
        </p:nvSpPr>
        <p:spPr>
          <a:xfrm>
            <a:off x="939322" y="2122983"/>
            <a:ext cx="7435536" cy="645160"/>
          </a:xfrm>
          <a:prstGeom prst="rect">
            <a:avLst/>
          </a:prstGeom>
          <a:noFill/>
        </p:spPr>
        <p:txBody>
          <a:bodyPr wrap="square" rtlCol="0">
            <a:spAutoFit/>
          </a:bodyPr>
          <a:lstStyle/>
          <a:p>
            <a:pPr algn="ctr"/>
            <a:r>
              <a:rPr lang="zh-CN" altLang="en-US" sz="3600" b="1" dirty="0">
                <a:solidFill>
                  <a:schemeClr val="bg1"/>
                </a:solidFill>
              </a:rPr>
              <a:t>自动化机器学习用于系统健康管理</a:t>
            </a:r>
            <a:endParaRPr lang="zh-CN" altLang="en-US" sz="36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86308"/>
    </mc:Choice>
    <mc:Fallback>
      <p:transition spd="slow" advTm="863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1385455" y="197440"/>
            <a:ext cx="6466411"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隶书" panose="02010509060101010101" pitchFamily="49" charset="-122"/>
                <a:ea typeface="隶书" panose="02010509060101010101" pitchFamily="49" charset="-122"/>
                <a:cs typeface="+mn-cs"/>
              </a:rPr>
              <a:t>3.</a:t>
            </a:r>
            <a:r>
              <a:rPr lang="zh-CN" altLang="en-US" sz="3200" dirty="0">
                <a:solidFill>
                  <a:schemeClr val="bg1"/>
                </a:solidFill>
                <a:latin typeface="隶书" panose="02010509060101010101" pitchFamily="49" charset="-122"/>
                <a:ea typeface="隶书" panose="02010509060101010101" pitchFamily="49" charset="-122"/>
                <a:cs typeface="+mn-cs"/>
              </a:rPr>
              <a:t>数据扩展</a:t>
            </a:r>
            <a:endParaRPr lang="zh-CN" altLang="en-US" sz="3200" dirty="0">
              <a:solidFill>
                <a:schemeClr val="bg1"/>
              </a:solidFill>
              <a:latin typeface="隶书" panose="02010509060101010101" pitchFamily="49" charset="-122"/>
              <a:ea typeface="隶书" panose="02010509060101010101" pitchFamily="49" charset="-122"/>
              <a:cs typeface="+mn-cs"/>
            </a:endParaRPr>
          </a:p>
        </p:txBody>
      </p:sp>
      <p:cxnSp>
        <p:nvCxnSpPr>
          <p:cNvPr id="39" name="直接连接符 38"/>
          <p:cNvCxnSpPr>
            <a:endCxn id="38" idx="1"/>
          </p:cNvCxnSpPr>
          <p:nvPr/>
        </p:nvCxnSpPr>
        <p:spPr>
          <a:xfrm>
            <a:off x="0" y="444137"/>
            <a:ext cx="1385455"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7851866" y="444137"/>
            <a:ext cx="129213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1" name="KSO_Shape"/>
          <p:cNvSpPr/>
          <p:nvPr/>
        </p:nvSpPr>
        <p:spPr bwMode="auto">
          <a:xfrm>
            <a:off x="7851866" y="5243456"/>
            <a:ext cx="710950" cy="661322"/>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pic>
        <p:nvPicPr>
          <p:cNvPr id="5" name="图片 4"/>
          <p:cNvPicPr>
            <a:picLocks noChangeAspect="1"/>
          </p:cNvPicPr>
          <p:nvPr/>
        </p:nvPicPr>
        <p:blipFill>
          <a:blip r:embed="rId1"/>
          <a:stretch>
            <a:fillRect/>
          </a:stretch>
        </p:blipFill>
        <p:spPr>
          <a:xfrm>
            <a:off x="724535" y="1152525"/>
            <a:ext cx="3450590" cy="2849245"/>
          </a:xfrm>
          <a:prstGeom prst="rect">
            <a:avLst/>
          </a:prstGeom>
        </p:spPr>
      </p:pic>
      <p:pic>
        <p:nvPicPr>
          <p:cNvPr id="6" name="图片 5"/>
          <p:cNvPicPr>
            <a:picLocks noChangeAspect="1"/>
          </p:cNvPicPr>
          <p:nvPr/>
        </p:nvPicPr>
        <p:blipFill>
          <a:blip r:embed="rId2"/>
          <a:stretch>
            <a:fillRect/>
          </a:stretch>
        </p:blipFill>
        <p:spPr>
          <a:xfrm>
            <a:off x="4748530" y="3488055"/>
            <a:ext cx="3629025" cy="3016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2"/>
    </mc:Choice>
    <mc:Fallback>
      <p:transition spd="slow" advTm="3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906915"/>
          </a:xfrm>
          <a:prstGeom prst="rect">
            <a:avLst/>
          </a:prstGeom>
          <a:noFill/>
          <a:ln w="9525">
            <a:noFill/>
            <a:miter lim="800000"/>
          </a:ln>
        </p:spPr>
        <p:txBody>
          <a:bodyPr wrap="square">
            <a:spAutoFit/>
          </a:bodyPr>
          <a:lstStyle/>
          <a:p>
            <a:pPr algn="ctr">
              <a:lnSpc>
                <a:spcPct val="150000"/>
              </a:lnSpc>
            </a:pPr>
            <a:r>
              <a:rPr lang="zh-CN" altLang="en-US" sz="4000" b="1" dirty="0">
                <a:solidFill>
                  <a:schemeClr val="bg1"/>
                </a:solidFill>
                <a:latin typeface="微软雅黑" panose="020B0503020204020204" pitchFamily="34" charset="-122"/>
                <a:ea typeface="微软雅黑" panose="020B0503020204020204" pitchFamily="34" charset="-122"/>
              </a:rPr>
              <a:t>内容三：工作进展汇报</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8"/>
    </mc:Choice>
    <mc:Fallback>
      <p:transition spd="slow" advTm="3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1385455" y="197440"/>
            <a:ext cx="6466411"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数据集准备</a:t>
            </a:r>
            <a:endParaRPr lang="zh-CN" altLang="en-US" sz="3200" dirty="0">
              <a:solidFill>
                <a:schemeClr val="bg1"/>
              </a:solidFill>
              <a:latin typeface="隶书" panose="02010509060101010101" pitchFamily="49" charset="-122"/>
              <a:ea typeface="隶书" panose="02010509060101010101" pitchFamily="49" charset="-122"/>
              <a:cs typeface="+mn-cs"/>
            </a:endParaRPr>
          </a:p>
        </p:txBody>
      </p:sp>
      <p:cxnSp>
        <p:nvCxnSpPr>
          <p:cNvPr id="39" name="直接连接符 38"/>
          <p:cNvCxnSpPr>
            <a:endCxn id="38" idx="1"/>
          </p:cNvCxnSpPr>
          <p:nvPr/>
        </p:nvCxnSpPr>
        <p:spPr>
          <a:xfrm>
            <a:off x="0" y="444137"/>
            <a:ext cx="1385455"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7851866" y="444137"/>
            <a:ext cx="129213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1" name="KSO_Shape"/>
          <p:cNvSpPr/>
          <p:nvPr/>
        </p:nvSpPr>
        <p:spPr bwMode="auto">
          <a:xfrm>
            <a:off x="7851866" y="5243456"/>
            <a:ext cx="710950" cy="661322"/>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 name="文本框 1"/>
          <p:cNvSpPr txBox="1"/>
          <p:nvPr/>
        </p:nvSpPr>
        <p:spPr>
          <a:xfrm>
            <a:off x="508000" y="1256145"/>
            <a:ext cx="8054816" cy="1198880"/>
          </a:xfrm>
          <a:prstGeom prst="rect">
            <a:avLst/>
          </a:prstGeom>
          <a:noFill/>
        </p:spPr>
        <p:txBody>
          <a:bodyPr wrap="square" rtlCol="0">
            <a:spAutoFit/>
          </a:bodyPr>
          <a:lstStyle/>
          <a:p>
            <a:r>
              <a:rPr lang="zh-CN" altLang="en-US" dirty="0"/>
              <a:t>数据介绍：</a:t>
            </a:r>
            <a:r>
              <a:rPr lang="zh-CN" altLang="zh-CN" dirty="0"/>
              <a:t>本课题选取的数据集是</a:t>
            </a:r>
            <a:r>
              <a:rPr lang="en-US" altLang="zh-CN" dirty="0"/>
              <a:t>C-MAPSS</a:t>
            </a:r>
            <a:r>
              <a:rPr lang="zh-CN" altLang="zh-CN" dirty="0"/>
              <a:t>：</a:t>
            </a:r>
            <a:r>
              <a:rPr altLang="zh-CN" dirty="0"/>
              <a:t>C-MAPSS据集有四个子集FD001-FD004，每个子集又分别有训练集和测试集。这四个子集的操作条件和故障条件也各不相同。</a:t>
            </a:r>
            <a:endParaRPr altLang="zh-CN" dirty="0"/>
          </a:p>
          <a:p>
            <a:endParaRPr altLang="zh-CN" dirty="0"/>
          </a:p>
        </p:txBody>
      </p:sp>
      <p:sp>
        <p:nvSpPr>
          <p:cNvPr id="3" name="文本框 2"/>
          <p:cNvSpPr txBox="1"/>
          <p:nvPr/>
        </p:nvSpPr>
        <p:spPr>
          <a:xfrm>
            <a:off x="625475" y="2633345"/>
            <a:ext cx="5117465" cy="1476375"/>
          </a:xfrm>
          <a:prstGeom prst="rect">
            <a:avLst/>
          </a:prstGeom>
          <a:noFill/>
        </p:spPr>
        <p:txBody>
          <a:bodyPr wrap="square" rtlCol="0">
            <a:spAutoFit/>
          </a:bodyPr>
          <a:p>
            <a:r>
              <a:rPr lang="zh-CN" altLang="en-US"/>
              <a:t>数据预处理：</a:t>
            </a:r>
            <a:endParaRPr lang="zh-CN" altLang="en-US"/>
          </a:p>
          <a:p>
            <a:endParaRPr lang="zh-CN" altLang="en-US"/>
          </a:p>
          <a:p>
            <a:pPr marL="457200" lvl="1" indent="0">
              <a:buNone/>
            </a:pPr>
            <a:r>
              <a:rPr lang="zh-CN" altLang="en-US">
                <a:solidFill>
                  <a:schemeClr val="tx1"/>
                </a:solidFill>
              </a:rPr>
              <a:t>剔除无用数据</a:t>
            </a:r>
            <a:endParaRPr lang="zh-CN" altLang="en-US">
              <a:solidFill>
                <a:schemeClr val="tx1"/>
              </a:solidFill>
            </a:endParaRPr>
          </a:p>
          <a:p>
            <a:pPr marL="457200" lvl="1" indent="0">
              <a:buNone/>
            </a:pPr>
            <a:r>
              <a:rPr lang="zh-CN" altLang="en-US">
                <a:solidFill>
                  <a:schemeClr val="tx1"/>
                </a:solidFill>
              </a:rPr>
              <a:t>数据归一</a:t>
            </a:r>
            <a:endParaRPr lang="zh-CN" altLang="en-US">
              <a:solidFill>
                <a:schemeClr val="tx1"/>
              </a:solidFill>
            </a:endParaRPr>
          </a:p>
          <a:p>
            <a:pPr marL="457200" lvl="1" indent="0">
              <a:buNone/>
            </a:pPr>
            <a:r>
              <a:rPr lang="zh-CN" altLang="en-US">
                <a:solidFill>
                  <a:schemeClr val="tx1"/>
                </a:solidFill>
              </a:rPr>
              <a:t>分段性RUL目标函数</a:t>
            </a:r>
            <a:endParaRPr lang="zh-CN" altLang="en-US">
              <a:solidFill>
                <a:schemeClr val="tx1"/>
              </a:solidFill>
            </a:endParaRPr>
          </a:p>
        </p:txBody>
      </p:sp>
      <p:pic>
        <p:nvPicPr>
          <p:cNvPr id="4" name="图片 -2147482613" descr="FD001"/>
          <p:cNvPicPr>
            <a:picLocks noChangeAspect="1"/>
          </p:cNvPicPr>
          <p:nvPr/>
        </p:nvPicPr>
        <p:blipFill>
          <a:blip r:embed="rId1"/>
          <a:stretch>
            <a:fillRect/>
          </a:stretch>
        </p:blipFill>
        <p:spPr>
          <a:xfrm>
            <a:off x="3182303" y="4178618"/>
            <a:ext cx="5544185" cy="24326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2"/>
    </mc:Choice>
    <mc:Fallback>
      <p:transition spd="slow" advTm="3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1385455" y="197440"/>
            <a:ext cx="6466411"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sym typeface="+mn-ea"/>
              </a:rPr>
              <a:t>将搜索空间连续松弛</a:t>
            </a:r>
            <a:endParaRPr lang="en-US" altLang="zh-CN" sz="3200" dirty="0">
              <a:solidFill>
                <a:schemeClr val="bg1"/>
              </a:solidFill>
              <a:latin typeface="隶书" panose="02010509060101010101" pitchFamily="49" charset="-122"/>
              <a:ea typeface="隶书" panose="02010509060101010101" pitchFamily="49" charset="-122"/>
              <a:cs typeface="+mn-cs"/>
            </a:endParaRPr>
          </a:p>
        </p:txBody>
      </p:sp>
      <p:cxnSp>
        <p:nvCxnSpPr>
          <p:cNvPr id="39" name="直接连接符 38"/>
          <p:cNvCxnSpPr>
            <a:endCxn id="38" idx="1"/>
          </p:cNvCxnSpPr>
          <p:nvPr/>
        </p:nvCxnSpPr>
        <p:spPr>
          <a:xfrm>
            <a:off x="0" y="444137"/>
            <a:ext cx="1385455"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7851866" y="444137"/>
            <a:ext cx="129213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1" name="KSO_Shape"/>
          <p:cNvSpPr/>
          <p:nvPr/>
        </p:nvSpPr>
        <p:spPr bwMode="auto">
          <a:xfrm>
            <a:off x="7851866" y="5243456"/>
            <a:ext cx="710950" cy="661322"/>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 name="Rectangle 2"/>
          <p:cNvSpPr>
            <a:spLocks noChangeArrowheads="1"/>
          </p:cNvSpPr>
          <p:nvPr/>
        </p:nvSpPr>
        <p:spPr bwMode="auto">
          <a:xfrm>
            <a:off x="1655805" y="1459001"/>
            <a:ext cx="33293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581184" y="37938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p:cNvPicPr>
            <a:picLocks noChangeAspect="1"/>
          </p:cNvPicPr>
          <p:nvPr/>
        </p:nvPicPr>
        <p:blipFill>
          <a:blip r:embed="rId1"/>
          <a:stretch>
            <a:fillRect/>
          </a:stretch>
        </p:blipFill>
        <p:spPr>
          <a:xfrm>
            <a:off x="1927860" y="1122045"/>
            <a:ext cx="3863975" cy="535305"/>
          </a:xfrm>
          <a:prstGeom prst="rect">
            <a:avLst/>
          </a:prstGeom>
        </p:spPr>
      </p:pic>
      <p:pic>
        <p:nvPicPr>
          <p:cNvPr id="8" name="图片 7"/>
          <p:cNvPicPr>
            <a:picLocks noChangeAspect="1"/>
          </p:cNvPicPr>
          <p:nvPr/>
        </p:nvPicPr>
        <p:blipFill>
          <a:blip r:embed="rId2"/>
          <a:stretch>
            <a:fillRect/>
          </a:stretch>
        </p:blipFill>
        <p:spPr>
          <a:xfrm>
            <a:off x="1899920" y="1771650"/>
            <a:ext cx="3919855" cy="796290"/>
          </a:xfrm>
          <a:prstGeom prst="rect">
            <a:avLst/>
          </a:prstGeom>
        </p:spPr>
      </p:pic>
      <p:pic>
        <p:nvPicPr>
          <p:cNvPr id="3" name="图片 -2147482556"/>
          <p:cNvPicPr>
            <a:picLocks noChangeAspect="1"/>
          </p:cNvPicPr>
          <p:nvPr/>
        </p:nvPicPr>
        <p:blipFill>
          <a:blip r:embed="rId3"/>
          <a:stretch>
            <a:fillRect/>
          </a:stretch>
        </p:blipFill>
        <p:spPr>
          <a:xfrm>
            <a:off x="581025" y="3011805"/>
            <a:ext cx="7775575" cy="34277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5"/>
    </mc:Choice>
    <mc:Fallback>
      <p:transition spd="slow" advTm="3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1385455" y="197440"/>
            <a:ext cx="6466411"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双重优化进阶</a:t>
            </a:r>
            <a:endParaRPr lang="zh-CN" altLang="en-US" sz="3200" dirty="0">
              <a:solidFill>
                <a:schemeClr val="bg1"/>
              </a:solidFill>
              <a:latin typeface="隶书" panose="02010509060101010101" pitchFamily="49" charset="-122"/>
              <a:ea typeface="隶书" panose="02010509060101010101" pitchFamily="49" charset="-122"/>
              <a:cs typeface="+mn-cs"/>
            </a:endParaRPr>
          </a:p>
        </p:txBody>
      </p:sp>
      <p:cxnSp>
        <p:nvCxnSpPr>
          <p:cNvPr id="39" name="直接连接符 38"/>
          <p:cNvCxnSpPr>
            <a:endCxn id="38" idx="1"/>
          </p:cNvCxnSpPr>
          <p:nvPr/>
        </p:nvCxnSpPr>
        <p:spPr>
          <a:xfrm>
            <a:off x="0" y="444137"/>
            <a:ext cx="1385455"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7851866" y="444137"/>
            <a:ext cx="129213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1" name="KSO_Shape"/>
          <p:cNvSpPr/>
          <p:nvPr/>
        </p:nvSpPr>
        <p:spPr bwMode="auto">
          <a:xfrm>
            <a:off x="7851866" y="5243456"/>
            <a:ext cx="710950" cy="661322"/>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 name="Rectangle 2"/>
          <p:cNvSpPr>
            <a:spLocks noChangeArrowheads="1"/>
          </p:cNvSpPr>
          <p:nvPr/>
        </p:nvSpPr>
        <p:spPr bwMode="auto">
          <a:xfrm>
            <a:off x="92337" y="1463160"/>
            <a:ext cx="10092654" cy="4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7" name="图片 6"/>
          <p:cNvPicPr>
            <a:picLocks noChangeAspect="1"/>
          </p:cNvPicPr>
          <p:nvPr/>
        </p:nvPicPr>
        <p:blipFill>
          <a:blip r:embed="rId1"/>
          <a:stretch>
            <a:fillRect/>
          </a:stretch>
        </p:blipFill>
        <p:spPr>
          <a:xfrm>
            <a:off x="616585" y="2051685"/>
            <a:ext cx="7910830" cy="1584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8"/>
    </mc:Choice>
    <mc:Fallback>
      <p:transition spd="slow" advTm="3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1385455" y="197440"/>
            <a:ext cx="6466411"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实验结果</a:t>
            </a:r>
            <a:r>
              <a:rPr lang="en-US" altLang="zh-CN" sz="3200" dirty="0">
                <a:solidFill>
                  <a:schemeClr val="bg1"/>
                </a:solidFill>
                <a:latin typeface="隶书" panose="02010509060101010101" pitchFamily="49" charset="-122"/>
                <a:ea typeface="隶书" panose="02010509060101010101" pitchFamily="49" charset="-122"/>
                <a:cs typeface="+mn-cs"/>
              </a:rPr>
              <a:t>-FD001</a:t>
            </a:r>
            <a:endParaRPr lang="en-US" altLang="zh-CN" sz="3200" dirty="0">
              <a:solidFill>
                <a:schemeClr val="bg1"/>
              </a:solidFill>
              <a:latin typeface="隶书" panose="02010509060101010101" pitchFamily="49" charset="-122"/>
              <a:ea typeface="隶书" panose="02010509060101010101" pitchFamily="49" charset="-122"/>
              <a:cs typeface="+mn-cs"/>
            </a:endParaRPr>
          </a:p>
        </p:txBody>
      </p:sp>
      <p:cxnSp>
        <p:nvCxnSpPr>
          <p:cNvPr id="39" name="直接连接符 38"/>
          <p:cNvCxnSpPr>
            <a:endCxn id="38" idx="1"/>
          </p:cNvCxnSpPr>
          <p:nvPr/>
        </p:nvCxnSpPr>
        <p:spPr>
          <a:xfrm>
            <a:off x="0" y="444137"/>
            <a:ext cx="1385455"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7851866" y="444137"/>
            <a:ext cx="129213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1" name="KSO_Shape"/>
          <p:cNvSpPr/>
          <p:nvPr/>
        </p:nvSpPr>
        <p:spPr bwMode="auto">
          <a:xfrm>
            <a:off x="7851866" y="5243456"/>
            <a:ext cx="710950" cy="661322"/>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 name="文本框 1"/>
          <p:cNvSpPr txBox="1"/>
          <p:nvPr/>
        </p:nvSpPr>
        <p:spPr>
          <a:xfrm>
            <a:off x="859155" y="1313180"/>
            <a:ext cx="5230495" cy="368300"/>
          </a:xfrm>
          <a:prstGeom prst="rect">
            <a:avLst/>
          </a:prstGeom>
          <a:noFill/>
        </p:spPr>
        <p:txBody>
          <a:bodyPr wrap="square" rtlCol="0">
            <a:spAutoFit/>
          </a:bodyPr>
          <a:p>
            <a:pPr marL="285750" indent="-285750">
              <a:buFont typeface="Arial" panose="020B0604020202020204" pitchFamily="34" charset="0"/>
              <a:buChar char="•"/>
            </a:pPr>
            <a:r>
              <a:rPr lang="zh-CN" altLang="en-US">
                <a:solidFill>
                  <a:srgbClr val="FF0000"/>
                </a:solidFill>
              </a:rPr>
              <a:t>架构搜索</a:t>
            </a:r>
            <a:endParaRPr lang="zh-CN" altLang="en-US">
              <a:solidFill>
                <a:srgbClr val="FF0000"/>
              </a:solidFill>
            </a:endParaRPr>
          </a:p>
        </p:txBody>
      </p:sp>
      <p:sp>
        <p:nvSpPr>
          <p:cNvPr id="4" name="文本框 3"/>
          <p:cNvSpPr txBox="1"/>
          <p:nvPr/>
        </p:nvSpPr>
        <p:spPr>
          <a:xfrm>
            <a:off x="859155" y="4874895"/>
            <a:ext cx="5230495" cy="368300"/>
          </a:xfrm>
          <a:prstGeom prst="rect">
            <a:avLst/>
          </a:prstGeom>
          <a:noFill/>
        </p:spPr>
        <p:txBody>
          <a:bodyPr wrap="square" rtlCol="0">
            <a:spAutoFit/>
          </a:bodyPr>
          <a:p>
            <a:pPr marL="285750" indent="-285750">
              <a:buFont typeface="Arial" panose="020B0604020202020204" pitchFamily="34" charset="0"/>
              <a:buChar char="•"/>
            </a:pPr>
            <a:r>
              <a:rPr lang="zh-CN" altLang="en-US">
                <a:solidFill>
                  <a:srgbClr val="FF0000"/>
                </a:solidFill>
              </a:rPr>
              <a:t>架构评估</a:t>
            </a:r>
            <a:endParaRPr lang="zh-CN" altLang="en-US">
              <a:solidFill>
                <a:srgbClr val="FF0000"/>
              </a:solidFill>
            </a:endParaRPr>
          </a:p>
        </p:txBody>
      </p:sp>
      <p:pic>
        <p:nvPicPr>
          <p:cNvPr id="5" name="图片 4"/>
          <p:cNvPicPr>
            <a:picLocks noChangeAspect="1"/>
          </p:cNvPicPr>
          <p:nvPr/>
        </p:nvPicPr>
        <p:blipFill>
          <a:blip r:embed="rId1"/>
          <a:stretch>
            <a:fillRect/>
          </a:stretch>
        </p:blipFill>
        <p:spPr>
          <a:xfrm>
            <a:off x="612140" y="5330825"/>
            <a:ext cx="8218805" cy="1273810"/>
          </a:xfrm>
          <a:prstGeom prst="rect">
            <a:avLst/>
          </a:prstGeom>
        </p:spPr>
      </p:pic>
      <p:pic>
        <p:nvPicPr>
          <p:cNvPr id="6" name="图片 5"/>
          <p:cNvPicPr>
            <a:picLocks noChangeAspect="1"/>
          </p:cNvPicPr>
          <p:nvPr/>
        </p:nvPicPr>
        <p:blipFill>
          <a:blip r:embed="rId2"/>
          <a:stretch>
            <a:fillRect/>
          </a:stretch>
        </p:blipFill>
        <p:spPr>
          <a:xfrm>
            <a:off x="3523615" y="786765"/>
            <a:ext cx="4497705" cy="3853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1"/>
    </mc:Choice>
    <mc:Fallback>
      <p:transition spd="slow" advTm="4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1385455" y="197440"/>
            <a:ext cx="6466411"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实验结果</a:t>
            </a:r>
            <a:endParaRPr lang="zh-CN" altLang="en-US" sz="3200" dirty="0">
              <a:solidFill>
                <a:schemeClr val="bg1"/>
              </a:solidFill>
              <a:latin typeface="隶书" panose="02010509060101010101" pitchFamily="49" charset="-122"/>
              <a:ea typeface="隶书" panose="02010509060101010101" pitchFamily="49" charset="-122"/>
              <a:cs typeface="+mn-cs"/>
            </a:endParaRPr>
          </a:p>
        </p:txBody>
      </p:sp>
      <p:cxnSp>
        <p:nvCxnSpPr>
          <p:cNvPr id="39" name="直接连接符 38"/>
          <p:cNvCxnSpPr>
            <a:endCxn id="38" idx="1"/>
          </p:cNvCxnSpPr>
          <p:nvPr/>
        </p:nvCxnSpPr>
        <p:spPr>
          <a:xfrm>
            <a:off x="0" y="444137"/>
            <a:ext cx="1385455"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7851866" y="444137"/>
            <a:ext cx="129213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1" name="KSO_Shape"/>
          <p:cNvSpPr/>
          <p:nvPr/>
        </p:nvSpPr>
        <p:spPr bwMode="auto">
          <a:xfrm>
            <a:off x="7851866" y="5243456"/>
            <a:ext cx="710950" cy="661322"/>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pic>
        <p:nvPicPr>
          <p:cNvPr id="2" name="图片 1"/>
          <p:cNvPicPr>
            <a:picLocks noChangeAspect="1"/>
          </p:cNvPicPr>
          <p:nvPr/>
        </p:nvPicPr>
        <p:blipFill>
          <a:blip r:embed="rId1"/>
          <a:stretch>
            <a:fillRect/>
          </a:stretch>
        </p:blipFill>
        <p:spPr>
          <a:xfrm>
            <a:off x="810895" y="3153410"/>
            <a:ext cx="7616190" cy="3387725"/>
          </a:xfrm>
          <a:prstGeom prst="rect">
            <a:avLst/>
          </a:prstGeom>
        </p:spPr>
      </p:pic>
      <p:sp>
        <p:nvSpPr>
          <p:cNvPr id="4" name="Rectangle 1"/>
          <p:cNvSpPr>
            <a:spLocks noChangeArrowheads="1"/>
          </p:cNvSpPr>
          <p:nvPr/>
        </p:nvSpPr>
        <p:spPr bwMode="auto">
          <a:xfrm>
            <a:off x="390525" y="984885"/>
            <a:ext cx="8363585"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fontAlgn="auto">
              <a:lnSpc>
                <a:spcPct val="150000"/>
              </a:lnSpc>
            </a:pPr>
            <a:r>
              <a:t>在本研究中，为了使结果更加明显，我们使用MSE作为我们的评价标准。从表12可以看出，基于梯度的神经架构搜索方法在C-MAPSS数据集上表现良好，能够自动搜索每个数据集的最优架构。另一方面，该方法的代码使用1/3 GPU，而强化学习的NAS方法使用一个GPU。换句话说，该方法比采用强化学习的NAS节省更多的资源。</a:t>
            </a:r>
          </a:p>
        </p:txBody>
      </p:sp>
    </p:spTree>
  </p:cSld>
  <p:clrMapOvr>
    <a:masterClrMapping/>
  </p:clrMapOvr>
  <mc:AlternateContent xmlns:mc="http://schemas.openxmlformats.org/markup-compatibility/2006">
    <mc:Choice xmlns:p14="http://schemas.microsoft.com/office/powerpoint/2010/main" Requires="p14">
      <p:transition spd="slow" p14:dur="2000" advTm="171"/>
    </mc:Choice>
    <mc:Fallback>
      <p:transition spd="slow" advTm="17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1385455" y="197440"/>
            <a:ext cx="6466411"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工作成果</a:t>
            </a:r>
            <a:endParaRPr lang="zh-CN" altLang="en-US" sz="3200" dirty="0">
              <a:solidFill>
                <a:schemeClr val="bg1"/>
              </a:solidFill>
              <a:latin typeface="隶书" panose="02010509060101010101" pitchFamily="49" charset="-122"/>
              <a:ea typeface="隶书" panose="02010509060101010101" pitchFamily="49" charset="-122"/>
              <a:cs typeface="+mn-cs"/>
            </a:endParaRPr>
          </a:p>
        </p:txBody>
      </p:sp>
      <p:cxnSp>
        <p:nvCxnSpPr>
          <p:cNvPr id="39" name="直接连接符 38"/>
          <p:cNvCxnSpPr>
            <a:endCxn id="38" idx="1"/>
          </p:cNvCxnSpPr>
          <p:nvPr/>
        </p:nvCxnSpPr>
        <p:spPr>
          <a:xfrm>
            <a:off x="0" y="444137"/>
            <a:ext cx="1385455"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7851866" y="444137"/>
            <a:ext cx="129213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1" name="KSO_Shape"/>
          <p:cNvSpPr/>
          <p:nvPr/>
        </p:nvSpPr>
        <p:spPr bwMode="auto">
          <a:xfrm>
            <a:off x="7851866" y="5243456"/>
            <a:ext cx="710950" cy="661322"/>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4" name="Rectangle 1"/>
          <p:cNvSpPr>
            <a:spLocks noChangeArrowheads="1"/>
          </p:cNvSpPr>
          <p:nvPr/>
        </p:nvSpPr>
        <p:spPr bwMode="auto">
          <a:xfrm>
            <a:off x="681355" y="1389380"/>
            <a:ext cx="8053705" cy="4246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342900" indent="-342900" fontAlgn="auto">
              <a:lnSpc>
                <a:spcPct val="150000"/>
              </a:lnSpc>
              <a:buAutoNum type="arabicPeriod"/>
            </a:pPr>
            <a:r>
              <a:t>在研究了AutoML领域相关的论文之后，明确论文的研究点为AutoML中NAS的搜索策略。对预后故障的数据进行预处理并且对NAS模型进行改进，使原来应用于视觉和自然语音的模型适合于时间序列的研究。针对改进的模型编写小论文《A Neural Architecture Search Method Based on Gradient Descent for Remaining Useful Life Estimation》，目前论文已经投到NeuroComputing，处于审稿阶段。</a:t>
            </a:r>
          </a:p>
          <a:p>
            <a:pPr marL="342900" indent="-342900" fontAlgn="auto">
              <a:lnSpc>
                <a:spcPct val="150000"/>
              </a:lnSpc>
              <a:buAutoNum type="arabicPeriod"/>
            </a:pPr>
          </a:p>
          <a:p>
            <a:pPr marL="342900" indent="-342900" fontAlgn="auto">
              <a:lnSpc>
                <a:spcPct val="150000"/>
              </a:lnSpc>
              <a:buAutoNum type="arabicPeriod"/>
            </a:pPr>
            <a:r>
              <a:rPr lang="zh-CN"/>
              <a:t>协助实验室同学完成实验项目，发表论文《A weighted hybrid ensemble method for classifying imbalanced data》。</a:t>
            </a:r>
            <a:endParaRPr lang="zh-CN"/>
          </a:p>
          <a:p>
            <a:pPr marL="342900" indent="-342900" fontAlgn="auto">
              <a:lnSpc>
                <a:spcPct val="150000"/>
              </a:lnSpc>
              <a:buAutoNum type="arabicPeriod"/>
            </a:pPr>
          </a:p>
        </p:txBody>
      </p:sp>
    </p:spTree>
  </p:cSld>
  <p:clrMapOvr>
    <a:masterClrMapping/>
  </p:clrMapOvr>
  <mc:AlternateContent xmlns:mc="http://schemas.openxmlformats.org/markup-compatibility/2006">
    <mc:Choice xmlns:p14="http://schemas.microsoft.com/office/powerpoint/2010/main" Requires="p14">
      <p:transition spd="slow" p14:dur="2000" advTm="171"/>
    </mc:Choice>
    <mc:Fallback>
      <p:transition spd="slow" advTm="17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1015663"/>
          </a:xfrm>
          <a:prstGeom prst="rect">
            <a:avLst/>
          </a:prstGeom>
          <a:noFill/>
          <a:ln w="9525">
            <a:noFill/>
            <a:miter lim="800000"/>
          </a:ln>
        </p:spPr>
        <p:txBody>
          <a:bodyPr wrap="square">
            <a:spAutoFit/>
          </a:bodyPr>
          <a:lstStyle/>
          <a:p>
            <a:pPr algn="ctr">
              <a:lnSpc>
                <a:spcPct val="150000"/>
              </a:lnSpc>
            </a:pPr>
            <a:r>
              <a:rPr lang="zh-CN" altLang="en-US" sz="4000" b="1" dirty="0">
                <a:solidFill>
                  <a:schemeClr val="bg1"/>
                </a:solidFill>
                <a:latin typeface="微软雅黑" panose="020B0503020204020204" pitchFamily="34" charset="-122"/>
                <a:ea typeface="微软雅黑" panose="020B0503020204020204" pitchFamily="34" charset="-122"/>
              </a:rPr>
              <a:t>内容四：后续工作计划</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98"/>
    </mc:Choice>
    <mc:Fallback>
      <p:transition spd="slow" advTm="49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1385455" y="197440"/>
            <a:ext cx="6466411"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后续工作计划</a:t>
            </a:r>
            <a:endParaRPr lang="zh-CN" altLang="en-US" sz="3200" dirty="0">
              <a:solidFill>
                <a:schemeClr val="bg1"/>
              </a:solidFill>
              <a:latin typeface="隶书" panose="02010509060101010101" pitchFamily="49" charset="-122"/>
              <a:ea typeface="隶书" panose="02010509060101010101" pitchFamily="49" charset="-122"/>
              <a:cs typeface="+mn-cs"/>
            </a:endParaRPr>
          </a:p>
        </p:txBody>
      </p:sp>
      <p:cxnSp>
        <p:nvCxnSpPr>
          <p:cNvPr id="39" name="直接连接符 38"/>
          <p:cNvCxnSpPr>
            <a:endCxn id="38" idx="1"/>
          </p:cNvCxnSpPr>
          <p:nvPr/>
        </p:nvCxnSpPr>
        <p:spPr>
          <a:xfrm>
            <a:off x="0" y="444137"/>
            <a:ext cx="1385455"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7851866" y="444137"/>
            <a:ext cx="129213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1" name="KSO_Shape"/>
          <p:cNvSpPr/>
          <p:nvPr/>
        </p:nvSpPr>
        <p:spPr bwMode="auto">
          <a:xfrm>
            <a:off x="7851866" y="5243456"/>
            <a:ext cx="710950" cy="661322"/>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2" name="文本框 21"/>
          <p:cNvSpPr txBox="1"/>
          <p:nvPr/>
        </p:nvSpPr>
        <p:spPr>
          <a:xfrm>
            <a:off x="4849091" y="1256145"/>
            <a:ext cx="4017818" cy="3693319"/>
          </a:xfrm>
          <a:prstGeom prst="rect">
            <a:avLst/>
          </a:prstGeom>
          <a:noFill/>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2" name="文本框 1"/>
          <p:cNvSpPr txBox="1"/>
          <p:nvPr/>
        </p:nvSpPr>
        <p:spPr>
          <a:xfrm>
            <a:off x="842125" y="1242810"/>
            <a:ext cx="7814671" cy="4661535"/>
          </a:xfrm>
          <a:prstGeom prst="rect">
            <a:avLst/>
          </a:prstGeom>
          <a:noFill/>
        </p:spPr>
        <p:txBody>
          <a:bodyPr wrap="square" rtlCol="0">
            <a:spAutoFit/>
          </a:bodyPr>
          <a:lstStyle/>
          <a:p>
            <a:pPr marL="342900" indent="-342900" fontAlgn="auto">
              <a:lnSpc>
                <a:spcPct val="150000"/>
              </a:lnSpc>
              <a:buAutoNum type="arabicPeriod"/>
            </a:pPr>
            <a:r>
              <a:rPr>
                <a:sym typeface="+mn-ea"/>
              </a:rPr>
              <a:t>目前，根据前面的研究内容已经完成了模型的构建以及对比实验，并且实验结果良好，但是在进行架构搜索的过程中，我们发现其架构的稳定性不足，同样的参数，不同次数搜索出来的架构有可能不同，这可能是因为我们在选取最优K个架构的算法存在问题，所以下一步需要对选取最优的算法进行改进，使之模型更具有稳定性。</a:t>
            </a:r>
            <a:endParaRPr>
              <a:sym typeface="+mn-ea"/>
            </a:endParaRPr>
          </a:p>
          <a:p>
            <a:pPr marL="342900" indent="-342900" fontAlgn="auto">
              <a:lnSpc>
                <a:spcPct val="150000"/>
              </a:lnSpc>
              <a:buAutoNum type="arabicPeriod"/>
            </a:pPr>
            <a:endParaRPr>
              <a:sym typeface="+mn-ea"/>
            </a:endParaRPr>
          </a:p>
          <a:p>
            <a:pPr marL="342900" indent="-342900" fontAlgn="auto">
              <a:lnSpc>
                <a:spcPct val="150000"/>
              </a:lnSpc>
              <a:buAutoNum type="arabicPeriod"/>
            </a:pPr>
            <a:r>
              <a:rPr>
                <a:sym typeface="+mn-ea"/>
              </a:rPr>
              <a:t>针对NAS模型的迁移性测试未进行，下一步我们将开始进行迁移工作并将我们的模型应用到实践中来测试NAS模型是否具有良好的迁移性，能够适应于不同的场景需求。</a:t>
            </a:r>
            <a:endParaRPr>
              <a:sym typeface="+mn-ea"/>
            </a:endParaRPr>
          </a:p>
          <a:p>
            <a:pPr marL="342900" indent="-342900" fontAlgn="auto">
              <a:lnSpc>
                <a:spcPct val="150000"/>
              </a:lnSpc>
              <a:buAutoNum type="arabicPeriod"/>
            </a:pPr>
            <a:endParaRPr>
              <a:sym typeface="+mn-ea"/>
            </a:endParaRPr>
          </a:p>
          <a:p>
            <a:pPr marL="342900" indent="-342900" fontAlgn="auto">
              <a:lnSpc>
                <a:spcPct val="150000"/>
              </a:lnSpc>
              <a:buAutoNum type="arabicPeriod"/>
            </a:pPr>
            <a:r>
              <a:rPr>
                <a:sym typeface="+mn-ea"/>
              </a:rPr>
              <a:t>在完成了以上两点的实验以后，开始进行撰写论文。</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slow" p14:dur="2000" advTm="262427"/>
    </mc:Choice>
    <mc:Fallback>
      <p:transition spd="slow" advTm="26242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2276221" y="3860936"/>
            <a:ext cx="1260000" cy="1260000"/>
            <a:chOff x="1174779" y="3359349"/>
            <a:chExt cx="1800000" cy="1800001"/>
          </a:xfrm>
        </p:grpSpPr>
        <p:grpSp>
          <p:nvGrpSpPr>
            <p:cNvPr id="3" name="组合 2"/>
            <p:cNvGrpSpPr/>
            <p:nvPr/>
          </p:nvGrpSpPr>
          <p:grpSpPr>
            <a:xfrm>
              <a:off x="1174779" y="3359349"/>
              <a:ext cx="1800000" cy="1800001"/>
              <a:chOff x="6250980" y="3660482"/>
              <a:chExt cx="1800000" cy="1800001"/>
            </a:xfrm>
          </p:grpSpPr>
          <p:sp>
            <p:nvSpPr>
              <p:cNvPr id="5" name="椭圆 4"/>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a:grpSpLocks noChangeAspect="1"/>
          </p:cNvGrpSpPr>
          <p:nvPr/>
        </p:nvGrpSpPr>
        <p:grpSpPr>
          <a:xfrm>
            <a:off x="2683600" y="2570378"/>
            <a:ext cx="576000" cy="576000"/>
            <a:chOff x="1174779" y="3359349"/>
            <a:chExt cx="1800000" cy="1800001"/>
          </a:xfrm>
        </p:grpSpPr>
        <p:grpSp>
          <p:nvGrpSpPr>
            <p:cNvPr id="8" name="组合 7"/>
            <p:cNvGrpSpPr/>
            <p:nvPr/>
          </p:nvGrpSpPr>
          <p:grpSpPr>
            <a:xfrm>
              <a:off x="1174779" y="3359349"/>
              <a:ext cx="1800000" cy="1800001"/>
              <a:chOff x="6250980" y="3660482"/>
              <a:chExt cx="1800000" cy="1800001"/>
            </a:xfrm>
          </p:grpSpPr>
          <p:sp>
            <p:nvSpPr>
              <p:cNvPr id="10" name="椭圆 9"/>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046591" y="2718418"/>
            <a:ext cx="1980000" cy="1980000"/>
            <a:chOff x="6250980" y="3660482"/>
            <a:chExt cx="1800000" cy="1800001"/>
          </a:xfrm>
        </p:grpSpPr>
        <p:sp>
          <p:nvSpPr>
            <p:cNvPr id="13" name="椭圆 1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椭圆 14"/>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 name="组合 15"/>
          <p:cNvGrpSpPr>
            <a:grpSpLocks noChangeAspect="1"/>
          </p:cNvGrpSpPr>
          <p:nvPr/>
        </p:nvGrpSpPr>
        <p:grpSpPr>
          <a:xfrm>
            <a:off x="778122" y="2035413"/>
            <a:ext cx="1044000" cy="1044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a:grpSpLocks noChangeAspect="1"/>
          </p:cNvGrpSpPr>
          <p:nvPr/>
        </p:nvGrpSpPr>
        <p:grpSpPr>
          <a:xfrm>
            <a:off x="375243" y="4151919"/>
            <a:ext cx="648000" cy="648000"/>
            <a:chOff x="1174779" y="3359349"/>
            <a:chExt cx="1800000" cy="1800001"/>
          </a:xfrm>
        </p:grpSpPr>
        <p:grpSp>
          <p:nvGrpSpPr>
            <p:cNvPr id="22" name="组合 21"/>
            <p:cNvGrpSpPr/>
            <p:nvPr/>
          </p:nvGrpSpPr>
          <p:grpSpPr>
            <a:xfrm>
              <a:off x="1174779" y="3359349"/>
              <a:ext cx="1800000" cy="1800001"/>
              <a:chOff x="6250980" y="3660482"/>
              <a:chExt cx="1800000" cy="1800001"/>
            </a:xfrm>
          </p:grpSpPr>
          <p:sp>
            <p:nvSpPr>
              <p:cNvPr id="24" name="椭圆 2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4327147" y="2247197"/>
            <a:ext cx="4609127" cy="3046095"/>
          </a:xfrm>
          <a:prstGeom prst="rect">
            <a:avLst/>
          </a:prstGeom>
        </p:spPr>
        <p:txBody>
          <a:bodyPr wrap="square">
            <a:spAutoFit/>
          </a:bodyPr>
          <a:lstStyle/>
          <a:p>
            <a:pPr>
              <a:lnSpc>
                <a:spcPct val="200000"/>
              </a:lnSpc>
            </a:pPr>
            <a:r>
              <a:rPr lang="zh-CN" altLang="en-US" sz="2400" b="1" dirty="0">
                <a:latin typeface="宋体" panose="02010600030101010101" pitchFamily="2" charset="-122"/>
                <a:ea typeface="宋体" panose="02010600030101010101" pitchFamily="2" charset="-122"/>
              </a:rPr>
              <a:t>一、研究背景与意义</a:t>
            </a:r>
            <a:endParaRPr lang="en-US" altLang="zh-CN" sz="2400" b="1" dirty="0">
              <a:latin typeface="宋体" panose="02010600030101010101" pitchFamily="2" charset="-122"/>
              <a:ea typeface="宋体" panose="02010600030101010101" pitchFamily="2" charset="-122"/>
            </a:endParaRPr>
          </a:p>
          <a:p>
            <a:pPr>
              <a:lnSpc>
                <a:spcPct val="200000"/>
              </a:lnSpc>
            </a:pPr>
            <a:r>
              <a:rPr lang="zh-CN" altLang="en-US" sz="2400" b="1" dirty="0">
                <a:solidFill>
                  <a:schemeClr val="tx1">
                    <a:lumMod val="95000"/>
                    <a:lumOff val="5000"/>
                  </a:schemeClr>
                </a:solidFill>
                <a:latin typeface="宋体" panose="02010600030101010101" pitchFamily="2" charset="-122"/>
                <a:ea typeface="宋体" panose="02010600030101010101" pitchFamily="2" charset="-122"/>
              </a:rPr>
              <a:t>二、相关技术简介</a:t>
            </a:r>
            <a:endParaRPr lang="en-US" altLang="zh-CN" sz="2400" b="1" dirty="0">
              <a:solidFill>
                <a:schemeClr val="tx1">
                  <a:lumMod val="95000"/>
                  <a:lumOff val="5000"/>
                </a:schemeClr>
              </a:solidFill>
              <a:latin typeface="宋体" panose="02010600030101010101" pitchFamily="2" charset="-122"/>
              <a:ea typeface="宋体" panose="02010600030101010101" pitchFamily="2" charset="-122"/>
            </a:endParaRPr>
          </a:p>
          <a:p>
            <a:pPr>
              <a:lnSpc>
                <a:spcPct val="200000"/>
              </a:lnSpc>
            </a:pPr>
            <a:r>
              <a:rPr lang="zh-CN" altLang="en-US" sz="2400" b="1" dirty="0">
                <a:solidFill>
                  <a:schemeClr val="tx1">
                    <a:lumMod val="95000"/>
                    <a:lumOff val="5000"/>
                  </a:schemeClr>
                </a:solidFill>
                <a:latin typeface="宋体" panose="02010600030101010101" pitchFamily="2" charset="-122"/>
                <a:ea typeface="宋体" panose="02010600030101010101" pitchFamily="2" charset="-122"/>
              </a:rPr>
              <a:t>三、工作进展汇报</a:t>
            </a:r>
            <a:endParaRPr lang="en-US" altLang="zh-CN" sz="2400" b="1" dirty="0">
              <a:solidFill>
                <a:schemeClr val="tx1">
                  <a:lumMod val="95000"/>
                  <a:lumOff val="5000"/>
                </a:schemeClr>
              </a:solidFill>
              <a:latin typeface="宋体" panose="02010600030101010101" pitchFamily="2" charset="-122"/>
              <a:ea typeface="宋体" panose="02010600030101010101" pitchFamily="2" charset="-122"/>
            </a:endParaRPr>
          </a:p>
          <a:p>
            <a:pPr>
              <a:lnSpc>
                <a:spcPct val="200000"/>
              </a:lnSpc>
            </a:pPr>
            <a:r>
              <a:rPr lang="zh-CN" altLang="en-US" sz="2400" b="1" dirty="0">
                <a:solidFill>
                  <a:schemeClr val="tx1">
                    <a:lumMod val="95000"/>
                    <a:lumOff val="5000"/>
                  </a:schemeClr>
                </a:solidFill>
                <a:latin typeface="宋体" panose="02010600030101010101" pitchFamily="2" charset="-122"/>
                <a:ea typeface="宋体" panose="02010600030101010101" pitchFamily="2" charset="-122"/>
              </a:rPr>
              <a:t>四、后续工作计划</a:t>
            </a:r>
            <a:endParaRPr lang="en-US" altLang="zh-CN" sz="2400" b="1" dirty="0">
              <a:solidFill>
                <a:schemeClr val="tx1">
                  <a:lumMod val="95000"/>
                  <a:lumOff val="5000"/>
                </a:schemeClr>
              </a:solidFill>
              <a:latin typeface="宋体" panose="02010600030101010101" pitchFamily="2" charset="-122"/>
              <a:ea typeface="宋体" panose="02010600030101010101" pitchFamily="2" charset="-122"/>
            </a:endParaRPr>
          </a:p>
        </p:txBody>
      </p:sp>
      <p:sp>
        <p:nvSpPr>
          <p:cNvPr id="28" name="矩形 27"/>
          <p:cNvSpPr/>
          <p:nvPr/>
        </p:nvSpPr>
        <p:spPr>
          <a:xfrm>
            <a:off x="3656534" y="543557"/>
            <a:ext cx="1830932" cy="707886"/>
          </a:xfrm>
          <a:prstGeom prst="rect">
            <a:avLst/>
          </a:prstGeom>
          <a:noFill/>
        </p:spPr>
        <p:txBody>
          <a:bodyPr wrap="none" lIns="324000" rIns="324000">
            <a:spAutoFit/>
          </a:bodyPr>
          <a:lstStyle/>
          <a:p>
            <a:pPr algn="ctr"/>
            <a:r>
              <a:rPr lang="zh-CN" altLang="en-US" sz="4000" b="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sym typeface="华文隶书" panose="02010800040101010101" pitchFamily="2" charset="-122"/>
              </a:rPr>
              <a:t>目 录</a:t>
            </a:r>
            <a:endParaRPr lang="zh-CN" altLang="en-US" sz="4000" b="1" dirty="0">
              <a:solidFill>
                <a:schemeClr val="tx1">
                  <a:lumMod val="95000"/>
                  <a:lumOff val="5000"/>
                </a:schemeClr>
              </a:solidFill>
              <a:latin typeface="Tahoma" panose="020B0604030504040204" pitchFamily="34" charset="0"/>
              <a:cs typeface="Tahoma" panose="020B0604030504040204" pitchFamily="34" charset="0"/>
            </a:endParaRPr>
          </a:p>
        </p:txBody>
      </p:sp>
      <p:sp>
        <p:nvSpPr>
          <p:cNvPr id="30" name="KSO_Shape"/>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641"/>
    </mc:Choice>
    <mc:Fallback>
      <p:transition spd="slow" advTm="64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25261" y="1846297"/>
            <a:ext cx="7916091" cy="1323439"/>
          </a:xfrm>
          <a:prstGeom prst="rect">
            <a:avLst/>
          </a:prstGeom>
          <a:noFill/>
        </p:spPr>
        <p:txBody>
          <a:bodyPr wrap="square" rtlCol="0">
            <a:spAutoFit/>
          </a:bodyPr>
          <a:lstStyle/>
          <a:p>
            <a:pPr algn="ctr"/>
            <a:r>
              <a:rPr lang="zh-CN" altLang="en-US" sz="8000" b="1" dirty="0">
                <a:solidFill>
                  <a:schemeClr val="bg1"/>
                </a:solidFill>
                <a:latin typeface="隶书" panose="02010509060101010101" pitchFamily="49" charset="-122"/>
                <a:ea typeface="隶书" panose="02010509060101010101" pitchFamily="49" charset="-122"/>
              </a:rPr>
              <a:t>请批评指正！</a:t>
            </a:r>
            <a:endParaRPr lang="zh-CN" altLang="en-US" sz="8000" b="1" dirty="0">
              <a:solidFill>
                <a:schemeClr val="bg1"/>
              </a:solidFill>
              <a:latin typeface="隶书" panose="02010509060101010101" pitchFamily="49" charset="-122"/>
              <a:ea typeface="隶书" panose="020105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906915"/>
          </a:xfrm>
          <a:prstGeom prst="rect">
            <a:avLst/>
          </a:prstGeom>
          <a:noFill/>
          <a:ln w="9525">
            <a:noFill/>
            <a:miter lim="800000"/>
          </a:ln>
        </p:spPr>
        <p:txBody>
          <a:bodyPr wrap="square">
            <a:spAutoFit/>
          </a:bodyPr>
          <a:lstStyle/>
          <a:p>
            <a:pPr algn="ctr">
              <a:lnSpc>
                <a:spcPct val="150000"/>
              </a:lnSpc>
            </a:pPr>
            <a:r>
              <a:rPr lang="zh-CN" altLang="en-US" sz="4000" b="1" dirty="0">
                <a:solidFill>
                  <a:schemeClr val="bg1"/>
                </a:solidFill>
                <a:latin typeface="微软雅黑" panose="020B0503020204020204" pitchFamily="34" charset="-122"/>
                <a:ea typeface="微软雅黑" panose="020B0503020204020204" pitchFamily="34" charset="-122"/>
              </a:rPr>
              <a:t>内容一：研究背景与内容</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93621"/>
    </mc:Choice>
    <mc:Fallback>
      <p:transition spd="slow" advTm="19362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1858577" y="197440"/>
            <a:ext cx="54268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选题背景与意义</a:t>
            </a:r>
            <a:endParaRPr lang="zh-CN" altLang="en-US" sz="3200" dirty="0">
              <a:solidFill>
                <a:schemeClr val="bg1"/>
              </a:solidFill>
              <a:latin typeface="隶书" panose="02010509060101010101" pitchFamily="49" charset="-122"/>
              <a:ea typeface="隶书" panose="02010509060101010101" pitchFamily="49" charset="-122"/>
              <a:cs typeface="+mn-cs"/>
            </a:endParaRPr>
          </a:p>
        </p:txBody>
      </p:sp>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7285423" y="444137"/>
            <a:ext cx="1858577"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99070" y="2037963"/>
            <a:ext cx="827665" cy="231236"/>
            <a:chOff x="1036848" y="2888061"/>
            <a:chExt cx="827665" cy="231236"/>
          </a:xfrm>
        </p:grpSpPr>
        <p:sp>
          <p:nvSpPr>
            <p:cNvPr id="15" name="椭圆 14"/>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5"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998576" y="3424193"/>
            <a:ext cx="827665" cy="231236"/>
            <a:chOff x="1036848" y="2888061"/>
            <a:chExt cx="827665" cy="231236"/>
          </a:xfrm>
        </p:grpSpPr>
        <p:sp>
          <p:nvSpPr>
            <p:cNvPr id="20" name="椭圆 19"/>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endCxn id="20"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008273" y="4868325"/>
            <a:ext cx="827665" cy="231236"/>
            <a:chOff x="1036848" y="2888061"/>
            <a:chExt cx="827665" cy="231236"/>
          </a:xfrm>
        </p:grpSpPr>
        <p:sp>
          <p:nvSpPr>
            <p:cNvPr id="24" name="椭圆 23"/>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endCxn id="24"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44" name="直接箭头连接符 43"/>
          <p:cNvCxnSpPr/>
          <p:nvPr/>
        </p:nvCxnSpPr>
        <p:spPr>
          <a:xfrm flipH="1">
            <a:off x="978934" y="6381057"/>
            <a:ext cx="0" cy="432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978934" y="436649"/>
            <a:ext cx="0" cy="5256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rot="5400000">
            <a:off x="577734" y="5436000"/>
            <a:ext cx="684056" cy="1181701"/>
            <a:chOff x="3875314" y="4496828"/>
            <a:chExt cx="1663652" cy="1996055"/>
          </a:xfrm>
        </p:grpSpPr>
        <p:cxnSp>
          <p:nvCxnSpPr>
            <p:cNvPr id="47" name="直接连接符 46"/>
            <p:cNvCxnSpPr/>
            <p:nvPr/>
          </p:nvCxnSpPr>
          <p:spPr>
            <a:xfrm flipV="1">
              <a:off x="3875314" y="4951419"/>
              <a:ext cx="106327" cy="44071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81641" y="4951419"/>
              <a:ext cx="146222" cy="848471"/>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127863" y="5379930"/>
              <a:ext cx="88500" cy="41996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362585" y="4496828"/>
              <a:ext cx="209415" cy="87882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4570828" y="4496829"/>
              <a:ext cx="222467" cy="1996054"/>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793295" y="5370251"/>
              <a:ext cx="91056" cy="1122632"/>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4989014" y="5102557"/>
              <a:ext cx="70371" cy="275235"/>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5063096" y="5114401"/>
              <a:ext cx="72126" cy="42423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135222" y="4815840"/>
              <a:ext cx="102444" cy="72279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5245001" y="4815841"/>
              <a:ext cx="197232" cy="121061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442233" y="5370251"/>
              <a:ext cx="96733" cy="62713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208959" y="5377792"/>
              <a:ext cx="167606" cy="0"/>
            </a:xfrm>
            <a:prstGeom prst="straightConnector1">
              <a:avLst/>
            </a:prstGeom>
            <a:ln w="28575">
              <a:solidFill>
                <a:srgbClr val="5482A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877481" y="5374524"/>
              <a:ext cx="117890" cy="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grpSp>
      <p:sp>
        <p:nvSpPr>
          <p:cNvPr id="8" name="椭圆 7"/>
          <p:cNvSpPr>
            <a:spLocks noChangeAspect="1"/>
          </p:cNvSpPr>
          <p:nvPr/>
        </p:nvSpPr>
        <p:spPr>
          <a:xfrm>
            <a:off x="394612" y="751591"/>
            <a:ext cx="1116000" cy="1116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KSO_Shape"/>
          <p:cNvSpPr/>
          <p:nvPr/>
        </p:nvSpPr>
        <p:spPr bwMode="auto">
          <a:xfrm>
            <a:off x="542905" y="892472"/>
            <a:ext cx="864532" cy="738736"/>
          </a:xfrm>
          <a:custGeom>
            <a:avLst/>
            <a:gdLst>
              <a:gd name="T0" fmla="*/ 131779585 w 12600"/>
              <a:gd name="T1" fmla="*/ 176296350 h 9505"/>
              <a:gd name="T2" fmla="*/ 126659217 w 12600"/>
              <a:gd name="T3" fmla="*/ 185424592 h 9505"/>
              <a:gd name="T4" fmla="*/ 115184313 w 12600"/>
              <a:gd name="T5" fmla="*/ 191281345 h 9505"/>
              <a:gd name="T6" fmla="*/ 105766507 w 12600"/>
              <a:gd name="T7" fmla="*/ 195056117 h 9505"/>
              <a:gd name="T8" fmla="*/ 94337263 w 12600"/>
              <a:gd name="T9" fmla="*/ 177325916 h 9505"/>
              <a:gd name="T10" fmla="*/ 85239527 w 12600"/>
              <a:gd name="T11" fmla="*/ 172155540 h 9505"/>
              <a:gd name="T12" fmla="*/ 77970592 w 12600"/>
              <a:gd name="T13" fmla="*/ 203063397 h 9505"/>
              <a:gd name="T14" fmla="*/ 72827394 w 12600"/>
              <a:gd name="T15" fmla="*/ 215142940 h 9505"/>
              <a:gd name="T16" fmla="*/ 77719162 w 12600"/>
              <a:gd name="T17" fmla="*/ 174443313 h 9505"/>
              <a:gd name="T18" fmla="*/ 74518913 w 12600"/>
              <a:gd name="T19" fmla="*/ 164354204 h 9505"/>
              <a:gd name="T20" fmla="*/ 55591982 w 12600"/>
              <a:gd name="T21" fmla="*/ 173688389 h 9505"/>
              <a:gd name="T22" fmla="*/ 37968011 w 12600"/>
              <a:gd name="T23" fmla="*/ 165200675 h 9505"/>
              <a:gd name="T24" fmla="*/ 32344935 w 12600"/>
              <a:gd name="T25" fmla="*/ 158085716 h 9505"/>
              <a:gd name="T26" fmla="*/ 17441031 w 12600"/>
              <a:gd name="T27" fmla="*/ 141247533 h 9505"/>
              <a:gd name="T28" fmla="*/ 8891965 w 12600"/>
              <a:gd name="T29" fmla="*/ 130014613 h 9505"/>
              <a:gd name="T30" fmla="*/ 1371449 w 12600"/>
              <a:gd name="T31" fmla="*/ 117202995 h 9505"/>
              <a:gd name="T32" fmla="*/ 7703306 w 12600"/>
              <a:gd name="T33" fmla="*/ 112398657 h 9505"/>
              <a:gd name="T34" fmla="*/ 24207258 w 12600"/>
              <a:gd name="T35" fmla="*/ 112375808 h 9505"/>
              <a:gd name="T36" fmla="*/ 37670921 w 12600"/>
              <a:gd name="T37" fmla="*/ 112009770 h 9505"/>
              <a:gd name="T38" fmla="*/ 57054901 w 12600"/>
              <a:gd name="T39" fmla="*/ 116173580 h 9505"/>
              <a:gd name="T40" fmla="*/ 72713094 w 12600"/>
              <a:gd name="T41" fmla="*/ 126216840 h 9505"/>
              <a:gd name="T42" fmla="*/ 82839379 w 12600"/>
              <a:gd name="T43" fmla="*/ 138593722 h 9505"/>
              <a:gd name="T44" fmla="*/ 82496479 w 12600"/>
              <a:gd name="T45" fmla="*/ 159732809 h 9505"/>
              <a:gd name="T46" fmla="*/ 87959746 w 12600"/>
              <a:gd name="T47" fmla="*/ 142208400 h 9505"/>
              <a:gd name="T48" fmla="*/ 77170492 w 12600"/>
              <a:gd name="T49" fmla="*/ 114205996 h 9505"/>
              <a:gd name="T50" fmla="*/ 81239330 w 12600"/>
              <a:gd name="T51" fmla="*/ 81216159 h 9505"/>
              <a:gd name="T52" fmla="*/ 89034106 w 12600"/>
              <a:gd name="T53" fmla="*/ 62593637 h 9505"/>
              <a:gd name="T54" fmla="*/ 95365963 w 12600"/>
              <a:gd name="T55" fmla="*/ 47013964 h 9505"/>
              <a:gd name="T56" fmla="*/ 98451761 w 12600"/>
              <a:gd name="T57" fmla="*/ 40699627 h 9505"/>
              <a:gd name="T58" fmla="*/ 117904381 w 12600"/>
              <a:gd name="T59" fmla="*/ 14664655 h 9505"/>
              <a:gd name="T60" fmla="*/ 129310946 w 12600"/>
              <a:gd name="T61" fmla="*/ 983717 h 9505"/>
              <a:gd name="T62" fmla="*/ 140305820 w 12600"/>
              <a:gd name="T63" fmla="*/ 24570821 h 9505"/>
              <a:gd name="T64" fmla="*/ 146409077 w 12600"/>
              <a:gd name="T65" fmla="*/ 44405852 h 9505"/>
              <a:gd name="T66" fmla="*/ 149632156 w 12600"/>
              <a:gd name="T67" fmla="*/ 62319147 h 9505"/>
              <a:gd name="T68" fmla="*/ 152992364 w 12600"/>
              <a:gd name="T69" fmla="*/ 78379405 h 9505"/>
              <a:gd name="T70" fmla="*/ 151643745 w 12600"/>
              <a:gd name="T71" fmla="*/ 96795983 h 9505"/>
              <a:gd name="T72" fmla="*/ 145860407 w 12600"/>
              <a:gd name="T73" fmla="*/ 113039185 h 9505"/>
              <a:gd name="T74" fmla="*/ 139734320 w 12600"/>
              <a:gd name="T75" fmla="*/ 126102444 h 9505"/>
              <a:gd name="T76" fmla="*/ 122933279 w 12600"/>
              <a:gd name="T77" fmla="*/ 143581155 h 9505"/>
              <a:gd name="T78" fmla="*/ 98131842 w 12600"/>
              <a:gd name="T79" fmla="*/ 146463757 h 9505"/>
              <a:gd name="T80" fmla="*/ 87753976 w 12600"/>
              <a:gd name="T81" fmla="*/ 163736525 h 9505"/>
              <a:gd name="T82" fmla="*/ 96737412 w 12600"/>
              <a:gd name="T83" fmla="*/ 171034427 h 9505"/>
              <a:gd name="T84" fmla="*/ 107298067 w 12600"/>
              <a:gd name="T85" fmla="*/ 166870769 h 9505"/>
              <a:gd name="T86" fmla="*/ 125013508 w 12600"/>
              <a:gd name="T87" fmla="*/ 174077276 h 9505"/>
              <a:gd name="T88" fmla="*/ 133699704 w 12600"/>
              <a:gd name="T89" fmla="*/ 157856923 h 9505"/>
              <a:gd name="T90" fmla="*/ 145106118 w 12600"/>
              <a:gd name="T91" fmla="*/ 141545023 h 9505"/>
              <a:gd name="T92" fmla="*/ 159735611 w 12600"/>
              <a:gd name="T93" fmla="*/ 144633570 h 9505"/>
              <a:gd name="T94" fmla="*/ 150775005 w 12600"/>
              <a:gd name="T95" fmla="*/ 163141695 h 9505"/>
              <a:gd name="T96" fmla="*/ 146203307 w 12600"/>
              <a:gd name="T97" fmla="*/ 173139257 h 9505"/>
              <a:gd name="T98" fmla="*/ 161907160 w 12600"/>
              <a:gd name="T99" fmla="*/ 163072996 h 9505"/>
              <a:gd name="T100" fmla="*/ 172033595 w 12600"/>
              <a:gd name="T101" fmla="*/ 133286102 h 9505"/>
              <a:gd name="T102" fmla="*/ 205658508 w 12600"/>
              <a:gd name="T103" fmla="*/ 113885656 h 9505"/>
              <a:gd name="T104" fmla="*/ 239374892 w 12600"/>
              <a:gd name="T105" fmla="*/ 110660016 h 9505"/>
              <a:gd name="T106" fmla="*/ 255330174 w 12600"/>
              <a:gd name="T107" fmla="*/ 107983205 h 9505"/>
              <a:gd name="T108" fmla="*/ 271742505 w 12600"/>
              <a:gd name="T109" fmla="*/ 105741282 h 9505"/>
              <a:gd name="T110" fmla="*/ 288017857 w 12600"/>
              <a:gd name="T111" fmla="*/ 101302982 h 9505"/>
              <a:gd name="T112" fmla="*/ 245981008 w 12600"/>
              <a:gd name="T113" fmla="*/ 161700393 h 9505"/>
              <a:gd name="T114" fmla="*/ 228379867 w 12600"/>
              <a:gd name="T115" fmla="*/ 177691953 h 9505"/>
              <a:gd name="T116" fmla="*/ 210275865 w 12600"/>
              <a:gd name="T117" fmla="*/ 186980290 h 9505"/>
              <a:gd name="T118" fmla="*/ 194640654 w 12600"/>
              <a:gd name="T119" fmla="*/ 189862892 h 9505"/>
              <a:gd name="T120" fmla="*/ 170159136 w 12600"/>
              <a:gd name="T121" fmla="*/ 182038707 h 950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00" h="9505">
                <a:moveTo>
                  <a:pt x="7155" y="7617"/>
                </a:moveTo>
                <a:lnTo>
                  <a:pt x="7155" y="7617"/>
                </a:lnTo>
                <a:lnTo>
                  <a:pt x="7091" y="7633"/>
                </a:lnTo>
                <a:lnTo>
                  <a:pt x="7028" y="7649"/>
                </a:lnTo>
                <a:lnTo>
                  <a:pt x="6964" y="7663"/>
                </a:lnTo>
                <a:lnTo>
                  <a:pt x="6899" y="7675"/>
                </a:lnTo>
                <a:lnTo>
                  <a:pt x="6836" y="7688"/>
                </a:lnTo>
                <a:lnTo>
                  <a:pt x="6771" y="7699"/>
                </a:lnTo>
                <a:lnTo>
                  <a:pt x="6706" y="7708"/>
                </a:lnTo>
                <a:lnTo>
                  <a:pt x="6641" y="7717"/>
                </a:lnTo>
                <a:lnTo>
                  <a:pt x="6575" y="7724"/>
                </a:lnTo>
                <a:lnTo>
                  <a:pt x="6510" y="7730"/>
                </a:lnTo>
                <a:lnTo>
                  <a:pt x="6444" y="7735"/>
                </a:lnTo>
                <a:lnTo>
                  <a:pt x="6380" y="7738"/>
                </a:lnTo>
                <a:lnTo>
                  <a:pt x="6314" y="7739"/>
                </a:lnTo>
                <a:lnTo>
                  <a:pt x="6249" y="7739"/>
                </a:lnTo>
                <a:lnTo>
                  <a:pt x="6183" y="7738"/>
                </a:lnTo>
                <a:lnTo>
                  <a:pt x="6118" y="7734"/>
                </a:lnTo>
                <a:lnTo>
                  <a:pt x="6076" y="7732"/>
                </a:lnTo>
                <a:lnTo>
                  <a:pt x="6032" y="7727"/>
                </a:lnTo>
                <a:lnTo>
                  <a:pt x="5944" y="7716"/>
                </a:lnTo>
                <a:lnTo>
                  <a:pt x="5899" y="7711"/>
                </a:lnTo>
                <a:lnTo>
                  <a:pt x="5854" y="7707"/>
                </a:lnTo>
                <a:lnTo>
                  <a:pt x="5810" y="7706"/>
                </a:lnTo>
                <a:lnTo>
                  <a:pt x="5765" y="7706"/>
                </a:lnTo>
                <a:lnTo>
                  <a:pt x="5743" y="7706"/>
                </a:lnTo>
                <a:lnTo>
                  <a:pt x="5721" y="7708"/>
                </a:lnTo>
                <a:lnTo>
                  <a:pt x="5700" y="7711"/>
                </a:lnTo>
                <a:lnTo>
                  <a:pt x="5678" y="7715"/>
                </a:lnTo>
                <a:lnTo>
                  <a:pt x="5657" y="7718"/>
                </a:lnTo>
                <a:lnTo>
                  <a:pt x="5636" y="7723"/>
                </a:lnTo>
                <a:lnTo>
                  <a:pt x="5617" y="7729"/>
                </a:lnTo>
                <a:lnTo>
                  <a:pt x="5597" y="7737"/>
                </a:lnTo>
                <a:lnTo>
                  <a:pt x="5578" y="7745"/>
                </a:lnTo>
                <a:lnTo>
                  <a:pt x="5558" y="7755"/>
                </a:lnTo>
                <a:lnTo>
                  <a:pt x="5540" y="7766"/>
                </a:lnTo>
                <a:lnTo>
                  <a:pt x="5523" y="7779"/>
                </a:lnTo>
                <a:lnTo>
                  <a:pt x="5506" y="7793"/>
                </a:lnTo>
                <a:lnTo>
                  <a:pt x="5488" y="7809"/>
                </a:lnTo>
                <a:lnTo>
                  <a:pt x="5473" y="7825"/>
                </a:lnTo>
                <a:lnTo>
                  <a:pt x="5458" y="7844"/>
                </a:lnTo>
                <a:lnTo>
                  <a:pt x="5487" y="7905"/>
                </a:lnTo>
                <a:lnTo>
                  <a:pt x="5501" y="7937"/>
                </a:lnTo>
                <a:lnTo>
                  <a:pt x="5514" y="7970"/>
                </a:lnTo>
                <a:lnTo>
                  <a:pt x="5525" y="8005"/>
                </a:lnTo>
                <a:lnTo>
                  <a:pt x="5529" y="8024"/>
                </a:lnTo>
                <a:lnTo>
                  <a:pt x="5534" y="8042"/>
                </a:lnTo>
                <a:lnTo>
                  <a:pt x="5536" y="8062"/>
                </a:lnTo>
                <a:lnTo>
                  <a:pt x="5539" y="8083"/>
                </a:lnTo>
                <a:lnTo>
                  <a:pt x="5541" y="8105"/>
                </a:lnTo>
                <a:lnTo>
                  <a:pt x="5541" y="8128"/>
                </a:lnTo>
                <a:lnTo>
                  <a:pt x="5518" y="8130"/>
                </a:lnTo>
                <a:lnTo>
                  <a:pt x="5495" y="8133"/>
                </a:lnTo>
                <a:lnTo>
                  <a:pt x="5471" y="8133"/>
                </a:lnTo>
                <a:lnTo>
                  <a:pt x="5448" y="8134"/>
                </a:lnTo>
                <a:lnTo>
                  <a:pt x="5402" y="8131"/>
                </a:lnTo>
                <a:lnTo>
                  <a:pt x="5355" y="8128"/>
                </a:lnTo>
                <a:lnTo>
                  <a:pt x="5310" y="8122"/>
                </a:lnTo>
                <a:lnTo>
                  <a:pt x="5265" y="8114"/>
                </a:lnTo>
                <a:lnTo>
                  <a:pt x="5219" y="8106"/>
                </a:lnTo>
                <a:lnTo>
                  <a:pt x="5174" y="8096"/>
                </a:lnTo>
                <a:lnTo>
                  <a:pt x="5087" y="8076"/>
                </a:lnTo>
                <a:lnTo>
                  <a:pt x="5045" y="8067"/>
                </a:lnTo>
                <a:lnTo>
                  <a:pt x="5003" y="8058"/>
                </a:lnTo>
                <a:lnTo>
                  <a:pt x="4962" y="8052"/>
                </a:lnTo>
                <a:lnTo>
                  <a:pt x="4921" y="8047"/>
                </a:lnTo>
                <a:lnTo>
                  <a:pt x="4882" y="8043"/>
                </a:lnTo>
                <a:lnTo>
                  <a:pt x="4844" y="8043"/>
                </a:lnTo>
                <a:lnTo>
                  <a:pt x="4865" y="8085"/>
                </a:lnTo>
                <a:lnTo>
                  <a:pt x="4887" y="8127"/>
                </a:lnTo>
                <a:lnTo>
                  <a:pt x="4910" y="8166"/>
                </a:lnTo>
                <a:lnTo>
                  <a:pt x="4935" y="8205"/>
                </a:lnTo>
                <a:lnTo>
                  <a:pt x="4987" y="8283"/>
                </a:lnTo>
                <a:lnTo>
                  <a:pt x="5039" y="8361"/>
                </a:lnTo>
                <a:lnTo>
                  <a:pt x="5063" y="8400"/>
                </a:lnTo>
                <a:lnTo>
                  <a:pt x="5086" y="8442"/>
                </a:lnTo>
                <a:lnTo>
                  <a:pt x="5108" y="8482"/>
                </a:lnTo>
                <a:lnTo>
                  <a:pt x="5128" y="8525"/>
                </a:lnTo>
                <a:lnTo>
                  <a:pt x="5136" y="8547"/>
                </a:lnTo>
                <a:lnTo>
                  <a:pt x="5144" y="8569"/>
                </a:lnTo>
                <a:lnTo>
                  <a:pt x="5151" y="8591"/>
                </a:lnTo>
                <a:lnTo>
                  <a:pt x="5158" y="8614"/>
                </a:lnTo>
                <a:lnTo>
                  <a:pt x="5164" y="8637"/>
                </a:lnTo>
                <a:lnTo>
                  <a:pt x="5168" y="8662"/>
                </a:lnTo>
                <a:lnTo>
                  <a:pt x="5173" y="8686"/>
                </a:lnTo>
                <a:lnTo>
                  <a:pt x="5175" y="8711"/>
                </a:lnTo>
                <a:lnTo>
                  <a:pt x="5108" y="8699"/>
                </a:lnTo>
                <a:lnTo>
                  <a:pt x="5041" y="8684"/>
                </a:lnTo>
                <a:lnTo>
                  <a:pt x="4975" y="8667"/>
                </a:lnTo>
                <a:lnTo>
                  <a:pt x="4909" y="8647"/>
                </a:lnTo>
                <a:lnTo>
                  <a:pt x="4876" y="8637"/>
                </a:lnTo>
                <a:lnTo>
                  <a:pt x="4843" y="8625"/>
                </a:lnTo>
                <a:lnTo>
                  <a:pt x="4811" y="8614"/>
                </a:lnTo>
                <a:lnTo>
                  <a:pt x="4779" y="8601"/>
                </a:lnTo>
                <a:lnTo>
                  <a:pt x="4748" y="8587"/>
                </a:lnTo>
                <a:lnTo>
                  <a:pt x="4717" y="8574"/>
                </a:lnTo>
                <a:lnTo>
                  <a:pt x="4686" y="8558"/>
                </a:lnTo>
                <a:lnTo>
                  <a:pt x="4656" y="8543"/>
                </a:lnTo>
                <a:lnTo>
                  <a:pt x="4627" y="8526"/>
                </a:lnTo>
                <a:lnTo>
                  <a:pt x="4597" y="8509"/>
                </a:lnTo>
                <a:lnTo>
                  <a:pt x="4569" y="8491"/>
                </a:lnTo>
                <a:lnTo>
                  <a:pt x="4541" y="8471"/>
                </a:lnTo>
                <a:lnTo>
                  <a:pt x="4514" y="8452"/>
                </a:lnTo>
                <a:lnTo>
                  <a:pt x="4488" y="8431"/>
                </a:lnTo>
                <a:lnTo>
                  <a:pt x="4463" y="8409"/>
                </a:lnTo>
                <a:lnTo>
                  <a:pt x="4437" y="8386"/>
                </a:lnTo>
                <a:lnTo>
                  <a:pt x="4414" y="8362"/>
                </a:lnTo>
                <a:lnTo>
                  <a:pt x="4389" y="8338"/>
                </a:lnTo>
                <a:lnTo>
                  <a:pt x="4367" y="8312"/>
                </a:lnTo>
                <a:lnTo>
                  <a:pt x="4347" y="8285"/>
                </a:lnTo>
                <a:lnTo>
                  <a:pt x="4326" y="8257"/>
                </a:lnTo>
                <a:lnTo>
                  <a:pt x="4306" y="8229"/>
                </a:lnTo>
                <a:lnTo>
                  <a:pt x="4288" y="8200"/>
                </a:lnTo>
                <a:lnTo>
                  <a:pt x="4270" y="8168"/>
                </a:lnTo>
                <a:lnTo>
                  <a:pt x="4257" y="8144"/>
                </a:lnTo>
                <a:lnTo>
                  <a:pt x="4246" y="8118"/>
                </a:lnTo>
                <a:lnTo>
                  <a:pt x="4235" y="8091"/>
                </a:lnTo>
                <a:lnTo>
                  <a:pt x="4226" y="8063"/>
                </a:lnTo>
                <a:lnTo>
                  <a:pt x="4207" y="8002"/>
                </a:lnTo>
                <a:lnTo>
                  <a:pt x="4188" y="7939"/>
                </a:lnTo>
                <a:lnTo>
                  <a:pt x="4169" y="7876"/>
                </a:lnTo>
                <a:lnTo>
                  <a:pt x="4150" y="7812"/>
                </a:lnTo>
                <a:lnTo>
                  <a:pt x="4139" y="7782"/>
                </a:lnTo>
                <a:lnTo>
                  <a:pt x="4127" y="7751"/>
                </a:lnTo>
                <a:lnTo>
                  <a:pt x="4114" y="7722"/>
                </a:lnTo>
                <a:lnTo>
                  <a:pt x="4102" y="7693"/>
                </a:lnTo>
                <a:lnTo>
                  <a:pt x="4087" y="7666"/>
                </a:lnTo>
                <a:lnTo>
                  <a:pt x="4072" y="7640"/>
                </a:lnTo>
                <a:lnTo>
                  <a:pt x="4056" y="7617"/>
                </a:lnTo>
                <a:lnTo>
                  <a:pt x="4037" y="7595"/>
                </a:lnTo>
                <a:lnTo>
                  <a:pt x="4018" y="7574"/>
                </a:lnTo>
                <a:lnTo>
                  <a:pt x="4007" y="7565"/>
                </a:lnTo>
                <a:lnTo>
                  <a:pt x="3996" y="7557"/>
                </a:lnTo>
                <a:lnTo>
                  <a:pt x="3985" y="7548"/>
                </a:lnTo>
                <a:lnTo>
                  <a:pt x="3972" y="7541"/>
                </a:lnTo>
                <a:lnTo>
                  <a:pt x="3960" y="7535"/>
                </a:lnTo>
                <a:lnTo>
                  <a:pt x="3948" y="7529"/>
                </a:lnTo>
                <a:lnTo>
                  <a:pt x="3935" y="7524"/>
                </a:lnTo>
                <a:lnTo>
                  <a:pt x="3920" y="7519"/>
                </a:lnTo>
                <a:lnTo>
                  <a:pt x="3906" y="7515"/>
                </a:lnTo>
                <a:lnTo>
                  <a:pt x="3891" y="7512"/>
                </a:lnTo>
                <a:lnTo>
                  <a:pt x="3876" y="7510"/>
                </a:lnTo>
                <a:lnTo>
                  <a:pt x="3860" y="7509"/>
                </a:lnTo>
                <a:lnTo>
                  <a:pt x="3843" y="7508"/>
                </a:lnTo>
                <a:lnTo>
                  <a:pt x="3826" y="7509"/>
                </a:lnTo>
                <a:lnTo>
                  <a:pt x="3807" y="7510"/>
                </a:lnTo>
                <a:lnTo>
                  <a:pt x="3789" y="7512"/>
                </a:lnTo>
                <a:lnTo>
                  <a:pt x="3770" y="7515"/>
                </a:lnTo>
                <a:lnTo>
                  <a:pt x="3750" y="7519"/>
                </a:lnTo>
                <a:lnTo>
                  <a:pt x="3729" y="7525"/>
                </a:lnTo>
                <a:lnTo>
                  <a:pt x="3708" y="7531"/>
                </a:lnTo>
                <a:lnTo>
                  <a:pt x="3686" y="7539"/>
                </a:lnTo>
                <a:lnTo>
                  <a:pt x="3663" y="7547"/>
                </a:lnTo>
                <a:lnTo>
                  <a:pt x="3636" y="7606"/>
                </a:lnTo>
                <a:lnTo>
                  <a:pt x="3611" y="7664"/>
                </a:lnTo>
                <a:lnTo>
                  <a:pt x="3587" y="7724"/>
                </a:lnTo>
                <a:lnTo>
                  <a:pt x="3567" y="7783"/>
                </a:lnTo>
                <a:lnTo>
                  <a:pt x="3546" y="7843"/>
                </a:lnTo>
                <a:lnTo>
                  <a:pt x="3527" y="7903"/>
                </a:lnTo>
                <a:lnTo>
                  <a:pt x="3512" y="7963"/>
                </a:lnTo>
                <a:lnTo>
                  <a:pt x="3496" y="8023"/>
                </a:lnTo>
                <a:lnTo>
                  <a:pt x="3482" y="8083"/>
                </a:lnTo>
                <a:lnTo>
                  <a:pt x="3470" y="8142"/>
                </a:lnTo>
                <a:lnTo>
                  <a:pt x="3459" y="8204"/>
                </a:lnTo>
                <a:lnTo>
                  <a:pt x="3449" y="8263"/>
                </a:lnTo>
                <a:lnTo>
                  <a:pt x="3441" y="8325"/>
                </a:lnTo>
                <a:lnTo>
                  <a:pt x="3433" y="8386"/>
                </a:lnTo>
                <a:lnTo>
                  <a:pt x="3428" y="8447"/>
                </a:lnTo>
                <a:lnTo>
                  <a:pt x="3422" y="8507"/>
                </a:lnTo>
                <a:lnTo>
                  <a:pt x="3419" y="8568"/>
                </a:lnTo>
                <a:lnTo>
                  <a:pt x="3416" y="8630"/>
                </a:lnTo>
                <a:lnTo>
                  <a:pt x="3414" y="8691"/>
                </a:lnTo>
                <a:lnTo>
                  <a:pt x="3413" y="8752"/>
                </a:lnTo>
                <a:lnTo>
                  <a:pt x="3411" y="8815"/>
                </a:lnTo>
                <a:lnTo>
                  <a:pt x="3411" y="8876"/>
                </a:lnTo>
                <a:lnTo>
                  <a:pt x="3414" y="8999"/>
                </a:lnTo>
                <a:lnTo>
                  <a:pt x="3419" y="9124"/>
                </a:lnTo>
                <a:lnTo>
                  <a:pt x="3425" y="9249"/>
                </a:lnTo>
                <a:lnTo>
                  <a:pt x="3432" y="9375"/>
                </a:lnTo>
                <a:lnTo>
                  <a:pt x="3441" y="9499"/>
                </a:lnTo>
                <a:lnTo>
                  <a:pt x="3422" y="9502"/>
                </a:lnTo>
                <a:lnTo>
                  <a:pt x="3404" y="9504"/>
                </a:lnTo>
                <a:lnTo>
                  <a:pt x="3387" y="9505"/>
                </a:lnTo>
                <a:lnTo>
                  <a:pt x="3370" y="9505"/>
                </a:lnTo>
                <a:lnTo>
                  <a:pt x="3354" y="9505"/>
                </a:lnTo>
                <a:lnTo>
                  <a:pt x="3339" y="9503"/>
                </a:lnTo>
                <a:lnTo>
                  <a:pt x="3325" y="9500"/>
                </a:lnTo>
                <a:lnTo>
                  <a:pt x="3310" y="9498"/>
                </a:lnTo>
                <a:lnTo>
                  <a:pt x="3296" y="9494"/>
                </a:lnTo>
                <a:lnTo>
                  <a:pt x="3284" y="9489"/>
                </a:lnTo>
                <a:lnTo>
                  <a:pt x="3272" y="9485"/>
                </a:lnTo>
                <a:lnTo>
                  <a:pt x="3260" y="9478"/>
                </a:lnTo>
                <a:lnTo>
                  <a:pt x="3249" y="9471"/>
                </a:lnTo>
                <a:lnTo>
                  <a:pt x="3239" y="9464"/>
                </a:lnTo>
                <a:lnTo>
                  <a:pt x="3229" y="9455"/>
                </a:lnTo>
                <a:lnTo>
                  <a:pt x="3219" y="9447"/>
                </a:lnTo>
                <a:lnTo>
                  <a:pt x="3211" y="9437"/>
                </a:lnTo>
                <a:lnTo>
                  <a:pt x="3202" y="9426"/>
                </a:lnTo>
                <a:lnTo>
                  <a:pt x="3194" y="9415"/>
                </a:lnTo>
                <a:lnTo>
                  <a:pt x="3186" y="9404"/>
                </a:lnTo>
                <a:lnTo>
                  <a:pt x="3174" y="9378"/>
                </a:lnTo>
                <a:lnTo>
                  <a:pt x="3162" y="9351"/>
                </a:lnTo>
                <a:lnTo>
                  <a:pt x="3153" y="9321"/>
                </a:lnTo>
                <a:lnTo>
                  <a:pt x="3145" y="9289"/>
                </a:lnTo>
                <a:lnTo>
                  <a:pt x="3139" y="9255"/>
                </a:lnTo>
                <a:lnTo>
                  <a:pt x="3135" y="9218"/>
                </a:lnTo>
                <a:lnTo>
                  <a:pt x="3133" y="9180"/>
                </a:lnTo>
                <a:lnTo>
                  <a:pt x="3130" y="9141"/>
                </a:lnTo>
                <a:lnTo>
                  <a:pt x="3130" y="9100"/>
                </a:lnTo>
                <a:lnTo>
                  <a:pt x="3131" y="9056"/>
                </a:lnTo>
                <a:lnTo>
                  <a:pt x="3135" y="9012"/>
                </a:lnTo>
                <a:lnTo>
                  <a:pt x="3139" y="8965"/>
                </a:lnTo>
                <a:lnTo>
                  <a:pt x="3144" y="8919"/>
                </a:lnTo>
                <a:lnTo>
                  <a:pt x="3148" y="8870"/>
                </a:lnTo>
                <a:lnTo>
                  <a:pt x="3156" y="8820"/>
                </a:lnTo>
                <a:lnTo>
                  <a:pt x="3163" y="8769"/>
                </a:lnTo>
                <a:lnTo>
                  <a:pt x="3180" y="8667"/>
                </a:lnTo>
                <a:lnTo>
                  <a:pt x="3201" y="8560"/>
                </a:lnTo>
                <a:lnTo>
                  <a:pt x="3223" y="8453"/>
                </a:lnTo>
                <a:lnTo>
                  <a:pt x="3246" y="8344"/>
                </a:lnTo>
                <a:lnTo>
                  <a:pt x="3271" y="8235"/>
                </a:lnTo>
                <a:lnTo>
                  <a:pt x="3320" y="8020"/>
                </a:lnTo>
                <a:lnTo>
                  <a:pt x="3343" y="7916"/>
                </a:lnTo>
                <a:lnTo>
                  <a:pt x="3364" y="7815"/>
                </a:lnTo>
                <a:lnTo>
                  <a:pt x="3383" y="7718"/>
                </a:lnTo>
                <a:lnTo>
                  <a:pt x="3400" y="7625"/>
                </a:lnTo>
                <a:lnTo>
                  <a:pt x="3414" y="7540"/>
                </a:lnTo>
                <a:lnTo>
                  <a:pt x="3419" y="7498"/>
                </a:lnTo>
                <a:lnTo>
                  <a:pt x="3422" y="7459"/>
                </a:lnTo>
                <a:lnTo>
                  <a:pt x="3426" y="7422"/>
                </a:lnTo>
                <a:lnTo>
                  <a:pt x="3427" y="7387"/>
                </a:lnTo>
                <a:lnTo>
                  <a:pt x="3427" y="7353"/>
                </a:lnTo>
                <a:lnTo>
                  <a:pt x="3427" y="7322"/>
                </a:lnTo>
                <a:lnTo>
                  <a:pt x="3425" y="7293"/>
                </a:lnTo>
                <a:lnTo>
                  <a:pt x="3420" y="7267"/>
                </a:lnTo>
                <a:lnTo>
                  <a:pt x="3415" y="7243"/>
                </a:lnTo>
                <a:lnTo>
                  <a:pt x="3408" y="7221"/>
                </a:lnTo>
                <a:lnTo>
                  <a:pt x="3399" y="7202"/>
                </a:lnTo>
                <a:lnTo>
                  <a:pt x="3394" y="7194"/>
                </a:lnTo>
                <a:lnTo>
                  <a:pt x="3388" y="7185"/>
                </a:lnTo>
                <a:lnTo>
                  <a:pt x="3382" y="7179"/>
                </a:lnTo>
                <a:lnTo>
                  <a:pt x="3376" y="7173"/>
                </a:lnTo>
                <a:lnTo>
                  <a:pt x="3369" y="7167"/>
                </a:lnTo>
                <a:lnTo>
                  <a:pt x="3361" y="7162"/>
                </a:lnTo>
                <a:lnTo>
                  <a:pt x="3345" y="7161"/>
                </a:lnTo>
                <a:lnTo>
                  <a:pt x="3331" y="7162"/>
                </a:lnTo>
                <a:lnTo>
                  <a:pt x="3316" y="7164"/>
                </a:lnTo>
                <a:lnTo>
                  <a:pt x="3301" y="7167"/>
                </a:lnTo>
                <a:lnTo>
                  <a:pt x="3287" y="7172"/>
                </a:lnTo>
                <a:lnTo>
                  <a:pt x="3273" y="7178"/>
                </a:lnTo>
                <a:lnTo>
                  <a:pt x="3260" y="7184"/>
                </a:lnTo>
                <a:lnTo>
                  <a:pt x="3248" y="7193"/>
                </a:lnTo>
                <a:lnTo>
                  <a:pt x="3234" y="7201"/>
                </a:lnTo>
                <a:lnTo>
                  <a:pt x="3222" y="7210"/>
                </a:lnTo>
                <a:lnTo>
                  <a:pt x="3197" y="7230"/>
                </a:lnTo>
                <a:lnTo>
                  <a:pt x="3174" y="7254"/>
                </a:lnTo>
                <a:lnTo>
                  <a:pt x="3151" y="7278"/>
                </a:lnTo>
                <a:lnTo>
                  <a:pt x="3107" y="7331"/>
                </a:lnTo>
                <a:lnTo>
                  <a:pt x="3085" y="7356"/>
                </a:lnTo>
                <a:lnTo>
                  <a:pt x="3063" y="7382"/>
                </a:lnTo>
                <a:lnTo>
                  <a:pt x="3041" y="7405"/>
                </a:lnTo>
                <a:lnTo>
                  <a:pt x="3019" y="7426"/>
                </a:lnTo>
                <a:lnTo>
                  <a:pt x="2996" y="7446"/>
                </a:lnTo>
                <a:lnTo>
                  <a:pt x="2985" y="7453"/>
                </a:lnTo>
                <a:lnTo>
                  <a:pt x="2972" y="7460"/>
                </a:lnTo>
                <a:lnTo>
                  <a:pt x="2935" y="7480"/>
                </a:lnTo>
                <a:lnTo>
                  <a:pt x="2892" y="7498"/>
                </a:lnTo>
                <a:lnTo>
                  <a:pt x="2845" y="7515"/>
                </a:lnTo>
                <a:lnTo>
                  <a:pt x="2795" y="7531"/>
                </a:lnTo>
                <a:lnTo>
                  <a:pt x="2743" y="7546"/>
                </a:lnTo>
                <a:lnTo>
                  <a:pt x="2688" y="7559"/>
                </a:lnTo>
                <a:lnTo>
                  <a:pt x="2631" y="7570"/>
                </a:lnTo>
                <a:lnTo>
                  <a:pt x="2574" y="7580"/>
                </a:lnTo>
                <a:lnTo>
                  <a:pt x="2516" y="7587"/>
                </a:lnTo>
                <a:lnTo>
                  <a:pt x="2459" y="7591"/>
                </a:lnTo>
                <a:lnTo>
                  <a:pt x="2432" y="7592"/>
                </a:lnTo>
                <a:lnTo>
                  <a:pt x="2404" y="7592"/>
                </a:lnTo>
                <a:lnTo>
                  <a:pt x="2377" y="7592"/>
                </a:lnTo>
                <a:lnTo>
                  <a:pt x="2350" y="7591"/>
                </a:lnTo>
                <a:lnTo>
                  <a:pt x="2324" y="7589"/>
                </a:lnTo>
                <a:lnTo>
                  <a:pt x="2300" y="7586"/>
                </a:lnTo>
                <a:lnTo>
                  <a:pt x="2276" y="7583"/>
                </a:lnTo>
                <a:lnTo>
                  <a:pt x="2252" y="7578"/>
                </a:lnTo>
                <a:lnTo>
                  <a:pt x="2229" y="7572"/>
                </a:lnTo>
                <a:lnTo>
                  <a:pt x="2208" y="7565"/>
                </a:lnTo>
                <a:lnTo>
                  <a:pt x="2188" y="7557"/>
                </a:lnTo>
                <a:lnTo>
                  <a:pt x="2169" y="7548"/>
                </a:lnTo>
                <a:lnTo>
                  <a:pt x="2135" y="7530"/>
                </a:lnTo>
                <a:lnTo>
                  <a:pt x="2102" y="7510"/>
                </a:lnTo>
                <a:lnTo>
                  <a:pt x="2070" y="7488"/>
                </a:lnTo>
                <a:lnTo>
                  <a:pt x="2037" y="7465"/>
                </a:lnTo>
                <a:lnTo>
                  <a:pt x="1974" y="7418"/>
                </a:lnTo>
                <a:lnTo>
                  <a:pt x="1910" y="7369"/>
                </a:lnTo>
                <a:lnTo>
                  <a:pt x="1878" y="7344"/>
                </a:lnTo>
                <a:lnTo>
                  <a:pt x="1846" y="7321"/>
                </a:lnTo>
                <a:lnTo>
                  <a:pt x="1815" y="7299"/>
                </a:lnTo>
                <a:lnTo>
                  <a:pt x="1782" y="7278"/>
                </a:lnTo>
                <a:lnTo>
                  <a:pt x="1747" y="7260"/>
                </a:lnTo>
                <a:lnTo>
                  <a:pt x="1713" y="7241"/>
                </a:lnTo>
                <a:lnTo>
                  <a:pt x="1679" y="7227"/>
                </a:lnTo>
                <a:lnTo>
                  <a:pt x="1661" y="7221"/>
                </a:lnTo>
                <a:lnTo>
                  <a:pt x="1644" y="7215"/>
                </a:lnTo>
                <a:lnTo>
                  <a:pt x="1624" y="7208"/>
                </a:lnTo>
                <a:lnTo>
                  <a:pt x="1607" y="7202"/>
                </a:lnTo>
                <a:lnTo>
                  <a:pt x="1592" y="7195"/>
                </a:lnTo>
                <a:lnTo>
                  <a:pt x="1579" y="7188"/>
                </a:lnTo>
                <a:lnTo>
                  <a:pt x="1567" y="7179"/>
                </a:lnTo>
                <a:lnTo>
                  <a:pt x="1556" y="7171"/>
                </a:lnTo>
                <a:lnTo>
                  <a:pt x="1547" y="7162"/>
                </a:lnTo>
                <a:lnTo>
                  <a:pt x="1538" y="7152"/>
                </a:lnTo>
                <a:lnTo>
                  <a:pt x="1532" y="7142"/>
                </a:lnTo>
                <a:lnTo>
                  <a:pt x="1526" y="7133"/>
                </a:lnTo>
                <a:lnTo>
                  <a:pt x="1520" y="7123"/>
                </a:lnTo>
                <a:lnTo>
                  <a:pt x="1516" y="7112"/>
                </a:lnTo>
                <a:lnTo>
                  <a:pt x="1508" y="7090"/>
                </a:lnTo>
                <a:lnTo>
                  <a:pt x="1502" y="7068"/>
                </a:lnTo>
                <a:lnTo>
                  <a:pt x="1496" y="7043"/>
                </a:lnTo>
                <a:lnTo>
                  <a:pt x="1487" y="7020"/>
                </a:lnTo>
                <a:lnTo>
                  <a:pt x="1478" y="6996"/>
                </a:lnTo>
                <a:lnTo>
                  <a:pt x="1472" y="6984"/>
                </a:lnTo>
                <a:lnTo>
                  <a:pt x="1466" y="6971"/>
                </a:lnTo>
                <a:lnTo>
                  <a:pt x="1459" y="6959"/>
                </a:lnTo>
                <a:lnTo>
                  <a:pt x="1449" y="6947"/>
                </a:lnTo>
                <a:lnTo>
                  <a:pt x="1439" y="6935"/>
                </a:lnTo>
                <a:lnTo>
                  <a:pt x="1428" y="6922"/>
                </a:lnTo>
                <a:lnTo>
                  <a:pt x="1415" y="6910"/>
                </a:lnTo>
                <a:lnTo>
                  <a:pt x="1401" y="6898"/>
                </a:lnTo>
                <a:lnTo>
                  <a:pt x="1384" y="6887"/>
                </a:lnTo>
                <a:lnTo>
                  <a:pt x="1366" y="6875"/>
                </a:lnTo>
                <a:lnTo>
                  <a:pt x="1351" y="6865"/>
                </a:lnTo>
                <a:lnTo>
                  <a:pt x="1335" y="6854"/>
                </a:lnTo>
                <a:lnTo>
                  <a:pt x="1320" y="6842"/>
                </a:lnTo>
                <a:lnTo>
                  <a:pt x="1304" y="6828"/>
                </a:lnTo>
                <a:lnTo>
                  <a:pt x="1272" y="6799"/>
                </a:lnTo>
                <a:lnTo>
                  <a:pt x="1240" y="6766"/>
                </a:lnTo>
                <a:lnTo>
                  <a:pt x="1208" y="6732"/>
                </a:lnTo>
                <a:lnTo>
                  <a:pt x="1178" y="6694"/>
                </a:lnTo>
                <a:lnTo>
                  <a:pt x="1147" y="6655"/>
                </a:lnTo>
                <a:lnTo>
                  <a:pt x="1117" y="6614"/>
                </a:lnTo>
                <a:lnTo>
                  <a:pt x="1087" y="6574"/>
                </a:lnTo>
                <a:lnTo>
                  <a:pt x="1059" y="6533"/>
                </a:lnTo>
                <a:lnTo>
                  <a:pt x="1004" y="6449"/>
                </a:lnTo>
                <a:lnTo>
                  <a:pt x="909" y="6301"/>
                </a:lnTo>
                <a:lnTo>
                  <a:pt x="893" y="6279"/>
                </a:lnTo>
                <a:lnTo>
                  <a:pt x="877" y="6261"/>
                </a:lnTo>
                <a:lnTo>
                  <a:pt x="859" y="6244"/>
                </a:lnTo>
                <a:lnTo>
                  <a:pt x="840" y="6228"/>
                </a:lnTo>
                <a:lnTo>
                  <a:pt x="822" y="6213"/>
                </a:lnTo>
                <a:lnTo>
                  <a:pt x="802" y="6200"/>
                </a:lnTo>
                <a:lnTo>
                  <a:pt x="763" y="6174"/>
                </a:lnTo>
                <a:lnTo>
                  <a:pt x="745" y="6161"/>
                </a:lnTo>
                <a:lnTo>
                  <a:pt x="725" y="6147"/>
                </a:lnTo>
                <a:lnTo>
                  <a:pt x="708" y="6133"/>
                </a:lnTo>
                <a:lnTo>
                  <a:pt x="691" y="6116"/>
                </a:lnTo>
                <a:lnTo>
                  <a:pt x="675" y="6099"/>
                </a:lnTo>
                <a:lnTo>
                  <a:pt x="661" y="6078"/>
                </a:lnTo>
                <a:lnTo>
                  <a:pt x="648" y="6056"/>
                </a:lnTo>
                <a:lnTo>
                  <a:pt x="642" y="6042"/>
                </a:lnTo>
                <a:lnTo>
                  <a:pt x="637" y="6030"/>
                </a:lnTo>
                <a:lnTo>
                  <a:pt x="615" y="5971"/>
                </a:lnTo>
                <a:lnTo>
                  <a:pt x="603" y="5937"/>
                </a:lnTo>
                <a:lnTo>
                  <a:pt x="588" y="5902"/>
                </a:lnTo>
                <a:lnTo>
                  <a:pt x="573" y="5868"/>
                </a:lnTo>
                <a:lnTo>
                  <a:pt x="557" y="5835"/>
                </a:lnTo>
                <a:lnTo>
                  <a:pt x="548" y="5820"/>
                </a:lnTo>
                <a:lnTo>
                  <a:pt x="538" y="5806"/>
                </a:lnTo>
                <a:lnTo>
                  <a:pt x="530" y="5794"/>
                </a:lnTo>
                <a:lnTo>
                  <a:pt x="521" y="5783"/>
                </a:lnTo>
                <a:lnTo>
                  <a:pt x="507" y="5769"/>
                </a:lnTo>
                <a:lnTo>
                  <a:pt x="491" y="5755"/>
                </a:lnTo>
                <a:lnTo>
                  <a:pt x="475" y="5742"/>
                </a:lnTo>
                <a:lnTo>
                  <a:pt x="458" y="5729"/>
                </a:lnTo>
                <a:lnTo>
                  <a:pt x="425" y="5705"/>
                </a:lnTo>
                <a:lnTo>
                  <a:pt x="389" y="5683"/>
                </a:lnTo>
                <a:lnTo>
                  <a:pt x="355" y="5660"/>
                </a:lnTo>
                <a:lnTo>
                  <a:pt x="321" y="5636"/>
                </a:lnTo>
                <a:lnTo>
                  <a:pt x="305" y="5623"/>
                </a:lnTo>
                <a:lnTo>
                  <a:pt x="289" y="5610"/>
                </a:lnTo>
                <a:lnTo>
                  <a:pt x="274" y="5595"/>
                </a:lnTo>
                <a:lnTo>
                  <a:pt x="261" y="5580"/>
                </a:lnTo>
                <a:lnTo>
                  <a:pt x="245" y="5561"/>
                </a:lnTo>
                <a:lnTo>
                  <a:pt x="232" y="5540"/>
                </a:lnTo>
                <a:lnTo>
                  <a:pt x="221" y="5520"/>
                </a:lnTo>
                <a:lnTo>
                  <a:pt x="211" y="5498"/>
                </a:lnTo>
                <a:lnTo>
                  <a:pt x="203" y="5478"/>
                </a:lnTo>
                <a:lnTo>
                  <a:pt x="196" y="5456"/>
                </a:lnTo>
                <a:lnTo>
                  <a:pt x="185" y="5413"/>
                </a:lnTo>
                <a:lnTo>
                  <a:pt x="173" y="5368"/>
                </a:lnTo>
                <a:lnTo>
                  <a:pt x="167" y="5346"/>
                </a:lnTo>
                <a:lnTo>
                  <a:pt x="159" y="5324"/>
                </a:lnTo>
                <a:lnTo>
                  <a:pt x="151" y="5302"/>
                </a:lnTo>
                <a:lnTo>
                  <a:pt x="141" y="5278"/>
                </a:lnTo>
                <a:lnTo>
                  <a:pt x="130" y="5256"/>
                </a:lnTo>
                <a:lnTo>
                  <a:pt x="115" y="5234"/>
                </a:lnTo>
                <a:lnTo>
                  <a:pt x="104" y="5216"/>
                </a:lnTo>
                <a:lnTo>
                  <a:pt x="91" y="5190"/>
                </a:lnTo>
                <a:lnTo>
                  <a:pt x="76" y="5159"/>
                </a:lnTo>
                <a:lnTo>
                  <a:pt x="60" y="5123"/>
                </a:lnTo>
                <a:lnTo>
                  <a:pt x="46" y="5084"/>
                </a:lnTo>
                <a:lnTo>
                  <a:pt x="32" y="5042"/>
                </a:lnTo>
                <a:lnTo>
                  <a:pt x="20" y="4998"/>
                </a:lnTo>
                <a:lnTo>
                  <a:pt x="10" y="4954"/>
                </a:lnTo>
                <a:lnTo>
                  <a:pt x="7" y="4932"/>
                </a:lnTo>
                <a:lnTo>
                  <a:pt x="3" y="4910"/>
                </a:lnTo>
                <a:lnTo>
                  <a:pt x="0" y="4890"/>
                </a:lnTo>
                <a:lnTo>
                  <a:pt x="0" y="4868"/>
                </a:lnTo>
                <a:lnTo>
                  <a:pt x="0" y="4848"/>
                </a:lnTo>
                <a:lnTo>
                  <a:pt x="2" y="4828"/>
                </a:lnTo>
                <a:lnTo>
                  <a:pt x="4" y="4809"/>
                </a:lnTo>
                <a:lnTo>
                  <a:pt x="8" y="4792"/>
                </a:lnTo>
                <a:lnTo>
                  <a:pt x="14" y="4775"/>
                </a:lnTo>
                <a:lnTo>
                  <a:pt x="21" y="4759"/>
                </a:lnTo>
                <a:lnTo>
                  <a:pt x="30" y="4745"/>
                </a:lnTo>
                <a:lnTo>
                  <a:pt x="40" y="4733"/>
                </a:lnTo>
                <a:lnTo>
                  <a:pt x="52" y="4722"/>
                </a:lnTo>
                <a:lnTo>
                  <a:pt x="66" y="4712"/>
                </a:lnTo>
                <a:lnTo>
                  <a:pt x="82" y="4705"/>
                </a:lnTo>
                <a:lnTo>
                  <a:pt x="101" y="4699"/>
                </a:lnTo>
                <a:lnTo>
                  <a:pt x="157" y="4755"/>
                </a:lnTo>
                <a:lnTo>
                  <a:pt x="216" y="4810"/>
                </a:lnTo>
                <a:lnTo>
                  <a:pt x="276" y="4863"/>
                </a:lnTo>
                <a:lnTo>
                  <a:pt x="337" y="4913"/>
                </a:lnTo>
                <a:lnTo>
                  <a:pt x="356" y="4919"/>
                </a:lnTo>
                <a:lnTo>
                  <a:pt x="376" y="4923"/>
                </a:lnTo>
                <a:lnTo>
                  <a:pt x="395" y="4925"/>
                </a:lnTo>
                <a:lnTo>
                  <a:pt x="416" y="4926"/>
                </a:lnTo>
                <a:lnTo>
                  <a:pt x="459" y="4926"/>
                </a:lnTo>
                <a:lnTo>
                  <a:pt x="502" y="4926"/>
                </a:lnTo>
                <a:lnTo>
                  <a:pt x="522" y="4926"/>
                </a:lnTo>
                <a:lnTo>
                  <a:pt x="543" y="4929"/>
                </a:lnTo>
                <a:lnTo>
                  <a:pt x="564" y="4931"/>
                </a:lnTo>
                <a:lnTo>
                  <a:pt x="584" y="4936"/>
                </a:lnTo>
                <a:lnTo>
                  <a:pt x="603" y="4942"/>
                </a:lnTo>
                <a:lnTo>
                  <a:pt x="621" y="4951"/>
                </a:lnTo>
                <a:lnTo>
                  <a:pt x="630" y="4957"/>
                </a:lnTo>
                <a:lnTo>
                  <a:pt x="639" y="4963"/>
                </a:lnTo>
                <a:lnTo>
                  <a:pt x="646" y="4970"/>
                </a:lnTo>
                <a:lnTo>
                  <a:pt x="655" y="4978"/>
                </a:lnTo>
                <a:lnTo>
                  <a:pt x="684" y="4969"/>
                </a:lnTo>
                <a:lnTo>
                  <a:pt x="718" y="4960"/>
                </a:lnTo>
                <a:lnTo>
                  <a:pt x="758" y="4952"/>
                </a:lnTo>
                <a:lnTo>
                  <a:pt x="804" y="4943"/>
                </a:lnTo>
                <a:lnTo>
                  <a:pt x="851" y="4935"/>
                </a:lnTo>
                <a:lnTo>
                  <a:pt x="903" y="4927"/>
                </a:lnTo>
                <a:lnTo>
                  <a:pt x="954" y="4920"/>
                </a:lnTo>
                <a:lnTo>
                  <a:pt x="1007" y="4915"/>
                </a:lnTo>
                <a:lnTo>
                  <a:pt x="1059" y="4912"/>
                </a:lnTo>
                <a:lnTo>
                  <a:pt x="1111" y="4909"/>
                </a:lnTo>
                <a:lnTo>
                  <a:pt x="1159" y="4909"/>
                </a:lnTo>
                <a:lnTo>
                  <a:pt x="1206" y="4912"/>
                </a:lnTo>
                <a:lnTo>
                  <a:pt x="1228" y="4914"/>
                </a:lnTo>
                <a:lnTo>
                  <a:pt x="1249" y="4916"/>
                </a:lnTo>
                <a:lnTo>
                  <a:pt x="1268" y="4920"/>
                </a:lnTo>
                <a:lnTo>
                  <a:pt x="1287" y="4924"/>
                </a:lnTo>
                <a:lnTo>
                  <a:pt x="1304" y="4930"/>
                </a:lnTo>
                <a:lnTo>
                  <a:pt x="1318" y="4935"/>
                </a:lnTo>
                <a:lnTo>
                  <a:pt x="1332" y="4942"/>
                </a:lnTo>
                <a:lnTo>
                  <a:pt x="1344" y="4949"/>
                </a:lnTo>
                <a:lnTo>
                  <a:pt x="1366" y="4956"/>
                </a:lnTo>
                <a:lnTo>
                  <a:pt x="1387" y="4958"/>
                </a:lnTo>
                <a:lnTo>
                  <a:pt x="1408" y="4958"/>
                </a:lnTo>
                <a:lnTo>
                  <a:pt x="1428" y="4956"/>
                </a:lnTo>
                <a:lnTo>
                  <a:pt x="1449" y="4953"/>
                </a:lnTo>
                <a:lnTo>
                  <a:pt x="1469" y="4948"/>
                </a:lnTo>
                <a:lnTo>
                  <a:pt x="1488" y="4942"/>
                </a:lnTo>
                <a:lnTo>
                  <a:pt x="1508" y="4935"/>
                </a:lnTo>
                <a:lnTo>
                  <a:pt x="1547" y="4921"/>
                </a:lnTo>
                <a:lnTo>
                  <a:pt x="1567" y="4914"/>
                </a:lnTo>
                <a:lnTo>
                  <a:pt x="1587" y="4908"/>
                </a:lnTo>
                <a:lnTo>
                  <a:pt x="1607" y="4902"/>
                </a:lnTo>
                <a:lnTo>
                  <a:pt x="1628" y="4898"/>
                </a:lnTo>
                <a:lnTo>
                  <a:pt x="1648" y="4896"/>
                </a:lnTo>
                <a:lnTo>
                  <a:pt x="1670" y="4896"/>
                </a:lnTo>
                <a:lnTo>
                  <a:pt x="1691" y="4897"/>
                </a:lnTo>
                <a:lnTo>
                  <a:pt x="1713" y="4902"/>
                </a:lnTo>
                <a:lnTo>
                  <a:pt x="1733" y="4907"/>
                </a:lnTo>
                <a:lnTo>
                  <a:pt x="1752" y="4915"/>
                </a:lnTo>
                <a:lnTo>
                  <a:pt x="1772" y="4924"/>
                </a:lnTo>
                <a:lnTo>
                  <a:pt x="1790" y="4934"/>
                </a:lnTo>
                <a:lnTo>
                  <a:pt x="1827" y="4954"/>
                </a:lnTo>
                <a:lnTo>
                  <a:pt x="1864" y="4976"/>
                </a:lnTo>
                <a:lnTo>
                  <a:pt x="1883" y="4986"/>
                </a:lnTo>
                <a:lnTo>
                  <a:pt x="1901" y="4996"/>
                </a:lnTo>
                <a:lnTo>
                  <a:pt x="1921" y="5005"/>
                </a:lnTo>
                <a:lnTo>
                  <a:pt x="1941" y="5011"/>
                </a:lnTo>
                <a:lnTo>
                  <a:pt x="1961" y="5016"/>
                </a:lnTo>
                <a:lnTo>
                  <a:pt x="1982" y="5019"/>
                </a:lnTo>
                <a:lnTo>
                  <a:pt x="2069" y="5024"/>
                </a:lnTo>
                <a:lnTo>
                  <a:pt x="2156" y="5029"/>
                </a:lnTo>
                <a:lnTo>
                  <a:pt x="2241" y="5036"/>
                </a:lnTo>
                <a:lnTo>
                  <a:pt x="2284" y="5040"/>
                </a:lnTo>
                <a:lnTo>
                  <a:pt x="2327" y="5046"/>
                </a:lnTo>
                <a:lnTo>
                  <a:pt x="2370" y="5052"/>
                </a:lnTo>
                <a:lnTo>
                  <a:pt x="2411" y="5060"/>
                </a:lnTo>
                <a:lnTo>
                  <a:pt x="2454" y="5068"/>
                </a:lnTo>
                <a:lnTo>
                  <a:pt x="2496" y="5078"/>
                </a:lnTo>
                <a:lnTo>
                  <a:pt x="2537" y="5090"/>
                </a:lnTo>
                <a:lnTo>
                  <a:pt x="2579" y="5102"/>
                </a:lnTo>
                <a:lnTo>
                  <a:pt x="2619" y="5117"/>
                </a:lnTo>
                <a:lnTo>
                  <a:pt x="2661" y="5134"/>
                </a:lnTo>
                <a:lnTo>
                  <a:pt x="2854" y="5314"/>
                </a:lnTo>
                <a:lnTo>
                  <a:pt x="2880" y="5311"/>
                </a:lnTo>
                <a:lnTo>
                  <a:pt x="2904" y="5313"/>
                </a:lnTo>
                <a:lnTo>
                  <a:pt x="2930" y="5314"/>
                </a:lnTo>
                <a:lnTo>
                  <a:pt x="2953" y="5319"/>
                </a:lnTo>
                <a:lnTo>
                  <a:pt x="2977" y="5325"/>
                </a:lnTo>
                <a:lnTo>
                  <a:pt x="2999" y="5333"/>
                </a:lnTo>
                <a:lnTo>
                  <a:pt x="3021" y="5343"/>
                </a:lnTo>
                <a:lnTo>
                  <a:pt x="3043" y="5355"/>
                </a:lnTo>
                <a:lnTo>
                  <a:pt x="3064" y="5368"/>
                </a:lnTo>
                <a:lnTo>
                  <a:pt x="3084" y="5382"/>
                </a:lnTo>
                <a:lnTo>
                  <a:pt x="3102" y="5399"/>
                </a:lnTo>
                <a:lnTo>
                  <a:pt x="3119" y="5416"/>
                </a:lnTo>
                <a:lnTo>
                  <a:pt x="3136" y="5435"/>
                </a:lnTo>
                <a:lnTo>
                  <a:pt x="3151" y="5454"/>
                </a:lnTo>
                <a:lnTo>
                  <a:pt x="3166" y="5474"/>
                </a:lnTo>
                <a:lnTo>
                  <a:pt x="3178" y="5495"/>
                </a:lnTo>
                <a:lnTo>
                  <a:pt x="3179" y="5506"/>
                </a:lnTo>
                <a:lnTo>
                  <a:pt x="3181" y="5517"/>
                </a:lnTo>
                <a:lnTo>
                  <a:pt x="3186" y="5529"/>
                </a:lnTo>
                <a:lnTo>
                  <a:pt x="3191" y="5544"/>
                </a:lnTo>
                <a:lnTo>
                  <a:pt x="3199" y="5558"/>
                </a:lnTo>
                <a:lnTo>
                  <a:pt x="3208" y="5574"/>
                </a:lnTo>
                <a:lnTo>
                  <a:pt x="3229" y="5608"/>
                </a:lnTo>
                <a:lnTo>
                  <a:pt x="3255" y="5645"/>
                </a:lnTo>
                <a:lnTo>
                  <a:pt x="3284" y="5683"/>
                </a:lnTo>
                <a:lnTo>
                  <a:pt x="3315" y="5722"/>
                </a:lnTo>
                <a:lnTo>
                  <a:pt x="3349" y="5760"/>
                </a:lnTo>
                <a:lnTo>
                  <a:pt x="3382" y="5798"/>
                </a:lnTo>
                <a:lnTo>
                  <a:pt x="3416" y="5833"/>
                </a:lnTo>
                <a:lnTo>
                  <a:pt x="3448" y="5865"/>
                </a:lnTo>
                <a:lnTo>
                  <a:pt x="3480" y="5893"/>
                </a:lnTo>
                <a:lnTo>
                  <a:pt x="3507" y="5918"/>
                </a:lnTo>
                <a:lnTo>
                  <a:pt x="3531" y="5935"/>
                </a:lnTo>
                <a:lnTo>
                  <a:pt x="3542" y="5942"/>
                </a:lnTo>
                <a:lnTo>
                  <a:pt x="3551" y="5947"/>
                </a:lnTo>
                <a:lnTo>
                  <a:pt x="3558" y="5949"/>
                </a:lnTo>
                <a:lnTo>
                  <a:pt x="3565" y="5951"/>
                </a:lnTo>
                <a:lnTo>
                  <a:pt x="3574" y="5962"/>
                </a:lnTo>
                <a:lnTo>
                  <a:pt x="3582" y="5975"/>
                </a:lnTo>
                <a:lnTo>
                  <a:pt x="3591" y="5987"/>
                </a:lnTo>
                <a:lnTo>
                  <a:pt x="3598" y="6001"/>
                </a:lnTo>
                <a:lnTo>
                  <a:pt x="3612" y="6029"/>
                </a:lnTo>
                <a:lnTo>
                  <a:pt x="3624" y="6058"/>
                </a:lnTo>
                <a:lnTo>
                  <a:pt x="3634" y="6090"/>
                </a:lnTo>
                <a:lnTo>
                  <a:pt x="3641" y="6122"/>
                </a:lnTo>
                <a:lnTo>
                  <a:pt x="3649" y="6155"/>
                </a:lnTo>
                <a:lnTo>
                  <a:pt x="3655" y="6189"/>
                </a:lnTo>
                <a:lnTo>
                  <a:pt x="3664" y="6257"/>
                </a:lnTo>
                <a:lnTo>
                  <a:pt x="3672" y="6325"/>
                </a:lnTo>
                <a:lnTo>
                  <a:pt x="3680" y="6391"/>
                </a:lnTo>
                <a:lnTo>
                  <a:pt x="3685" y="6422"/>
                </a:lnTo>
                <a:lnTo>
                  <a:pt x="3691" y="6453"/>
                </a:lnTo>
                <a:lnTo>
                  <a:pt x="3694" y="6466"/>
                </a:lnTo>
                <a:lnTo>
                  <a:pt x="3694" y="6482"/>
                </a:lnTo>
                <a:lnTo>
                  <a:pt x="3694" y="6499"/>
                </a:lnTo>
                <a:lnTo>
                  <a:pt x="3693" y="6518"/>
                </a:lnTo>
                <a:lnTo>
                  <a:pt x="3688" y="6557"/>
                </a:lnTo>
                <a:lnTo>
                  <a:pt x="3679" y="6600"/>
                </a:lnTo>
                <a:lnTo>
                  <a:pt x="3669" y="6644"/>
                </a:lnTo>
                <a:lnTo>
                  <a:pt x="3658" y="6690"/>
                </a:lnTo>
                <a:lnTo>
                  <a:pt x="3635" y="6784"/>
                </a:lnTo>
                <a:lnTo>
                  <a:pt x="3624" y="6830"/>
                </a:lnTo>
                <a:lnTo>
                  <a:pt x="3615" y="6874"/>
                </a:lnTo>
                <a:lnTo>
                  <a:pt x="3609" y="6914"/>
                </a:lnTo>
                <a:lnTo>
                  <a:pt x="3608" y="6932"/>
                </a:lnTo>
                <a:lnTo>
                  <a:pt x="3607" y="6951"/>
                </a:lnTo>
                <a:lnTo>
                  <a:pt x="3608" y="6966"/>
                </a:lnTo>
                <a:lnTo>
                  <a:pt x="3609" y="6982"/>
                </a:lnTo>
                <a:lnTo>
                  <a:pt x="3612" y="6996"/>
                </a:lnTo>
                <a:lnTo>
                  <a:pt x="3617" y="7008"/>
                </a:lnTo>
                <a:lnTo>
                  <a:pt x="3622" y="7018"/>
                </a:lnTo>
                <a:lnTo>
                  <a:pt x="3629" y="7026"/>
                </a:lnTo>
                <a:lnTo>
                  <a:pt x="3639" y="7034"/>
                </a:lnTo>
                <a:lnTo>
                  <a:pt x="3649" y="7039"/>
                </a:lnTo>
                <a:lnTo>
                  <a:pt x="3649" y="7025"/>
                </a:lnTo>
                <a:lnTo>
                  <a:pt x="3650" y="7012"/>
                </a:lnTo>
                <a:lnTo>
                  <a:pt x="3651" y="6996"/>
                </a:lnTo>
                <a:lnTo>
                  <a:pt x="3653" y="6981"/>
                </a:lnTo>
                <a:lnTo>
                  <a:pt x="3661" y="6947"/>
                </a:lnTo>
                <a:lnTo>
                  <a:pt x="3671" y="6911"/>
                </a:lnTo>
                <a:lnTo>
                  <a:pt x="3683" y="6874"/>
                </a:lnTo>
                <a:lnTo>
                  <a:pt x="3697" y="6834"/>
                </a:lnTo>
                <a:lnTo>
                  <a:pt x="3713" y="6794"/>
                </a:lnTo>
                <a:lnTo>
                  <a:pt x="3730" y="6754"/>
                </a:lnTo>
                <a:lnTo>
                  <a:pt x="3768" y="6672"/>
                </a:lnTo>
                <a:lnTo>
                  <a:pt x="3806" y="6592"/>
                </a:lnTo>
                <a:lnTo>
                  <a:pt x="3875" y="6457"/>
                </a:lnTo>
                <a:lnTo>
                  <a:pt x="3872" y="6398"/>
                </a:lnTo>
                <a:lnTo>
                  <a:pt x="3867" y="6344"/>
                </a:lnTo>
                <a:lnTo>
                  <a:pt x="3862" y="6297"/>
                </a:lnTo>
                <a:lnTo>
                  <a:pt x="3855" y="6255"/>
                </a:lnTo>
                <a:lnTo>
                  <a:pt x="3848" y="6216"/>
                </a:lnTo>
                <a:lnTo>
                  <a:pt x="3837" y="6180"/>
                </a:lnTo>
                <a:lnTo>
                  <a:pt x="3826" y="6146"/>
                </a:lnTo>
                <a:lnTo>
                  <a:pt x="3812" y="6114"/>
                </a:lnTo>
                <a:lnTo>
                  <a:pt x="3798" y="6083"/>
                </a:lnTo>
                <a:lnTo>
                  <a:pt x="3782" y="6051"/>
                </a:lnTo>
                <a:lnTo>
                  <a:pt x="3745" y="5982"/>
                </a:lnTo>
                <a:lnTo>
                  <a:pt x="3701" y="5903"/>
                </a:lnTo>
                <a:lnTo>
                  <a:pt x="3677" y="5857"/>
                </a:lnTo>
                <a:lnTo>
                  <a:pt x="3651" y="5805"/>
                </a:lnTo>
                <a:lnTo>
                  <a:pt x="3624" y="5750"/>
                </a:lnTo>
                <a:lnTo>
                  <a:pt x="3598" y="5695"/>
                </a:lnTo>
                <a:lnTo>
                  <a:pt x="3574" y="5641"/>
                </a:lnTo>
                <a:lnTo>
                  <a:pt x="3551" y="5589"/>
                </a:lnTo>
                <a:lnTo>
                  <a:pt x="3529" y="5536"/>
                </a:lnTo>
                <a:lnTo>
                  <a:pt x="3509" y="5485"/>
                </a:lnTo>
                <a:lnTo>
                  <a:pt x="3490" y="5434"/>
                </a:lnTo>
                <a:lnTo>
                  <a:pt x="3472" y="5383"/>
                </a:lnTo>
                <a:lnTo>
                  <a:pt x="3455" y="5335"/>
                </a:lnTo>
                <a:lnTo>
                  <a:pt x="3441" y="5284"/>
                </a:lnTo>
                <a:lnTo>
                  <a:pt x="3426" y="5236"/>
                </a:lnTo>
                <a:lnTo>
                  <a:pt x="3414" y="5187"/>
                </a:lnTo>
                <a:lnTo>
                  <a:pt x="3403" y="5138"/>
                </a:lnTo>
                <a:lnTo>
                  <a:pt x="3392" y="5090"/>
                </a:lnTo>
                <a:lnTo>
                  <a:pt x="3383" y="5041"/>
                </a:lnTo>
                <a:lnTo>
                  <a:pt x="3376" y="4992"/>
                </a:lnTo>
                <a:lnTo>
                  <a:pt x="3369" y="4945"/>
                </a:lnTo>
                <a:lnTo>
                  <a:pt x="3364" y="4896"/>
                </a:lnTo>
                <a:lnTo>
                  <a:pt x="3359" y="4847"/>
                </a:lnTo>
                <a:lnTo>
                  <a:pt x="3356" y="4797"/>
                </a:lnTo>
                <a:lnTo>
                  <a:pt x="3355" y="4747"/>
                </a:lnTo>
                <a:lnTo>
                  <a:pt x="3354" y="4696"/>
                </a:lnTo>
                <a:lnTo>
                  <a:pt x="3355" y="4646"/>
                </a:lnTo>
                <a:lnTo>
                  <a:pt x="3356" y="4595"/>
                </a:lnTo>
                <a:lnTo>
                  <a:pt x="3359" y="4542"/>
                </a:lnTo>
                <a:lnTo>
                  <a:pt x="3364" y="4490"/>
                </a:lnTo>
                <a:lnTo>
                  <a:pt x="3369" y="4436"/>
                </a:lnTo>
                <a:lnTo>
                  <a:pt x="3375" y="4381"/>
                </a:lnTo>
                <a:lnTo>
                  <a:pt x="3382" y="4326"/>
                </a:lnTo>
                <a:lnTo>
                  <a:pt x="3391" y="4270"/>
                </a:lnTo>
                <a:lnTo>
                  <a:pt x="3400" y="4211"/>
                </a:lnTo>
                <a:lnTo>
                  <a:pt x="3411" y="4152"/>
                </a:lnTo>
                <a:lnTo>
                  <a:pt x="3443" y="3979"/>
                </a:lnTo>
                <a:lnTo>
                  <a:pt x="3461" y="3882"/>
                </a:lnTo>
                <a:lnTo>
                  <a:pt x="3472" y="3832"/>
                </a:lnTo>
                <a:lnTo>
                  <a:pt x="3483" y="3782"/>
                </a:lnTo>
                <a:lnTo>
                  <a:pt x="3496" y="3733"/>
                </a:lnTo>
                <a:lnTo>
                  <a:pt x="3509" y="3684"/>
                </a:lnTo>
                <a:lnTo>
                  <a:pt x="3523" y="3638"/>
                </a:lnTo>
                <a:lnTo>
                  <a:pt x="3537" y="3593"/>
                </a:lnTo>
                <a:lnTo>
                  <a:pt x="3554" y="3550"/>
                </a:lnTo>
                <a:lnTo>
                  <a:pt x="3571" y="3510"/>
                </a:lnTo>
                <a:lnTo>
                  <a:pt x="3590" y="3473"/>
                </a:lnTo>
                <a:lnTo>
                  <a:pt x="3600" y="3456"/>
                </a:lnTo>
                <a:lnTo>
                  <a:pt x="3609" y="3440"/>
                </a:lnTo>
                <a:lnTo>
                  <a:pt x="3631" y="3404"/>
                </a:lnTo>
                <a:lnTo>
                  <a:pt x="3651" y="3370"/>
                </a:lnTo>
                <a:lnTo>
                  <a:pt x="3667" y="3337"/>
                </a:lnTo>
                <a:lnTo>
                  <a:pt x="3680" y="3304"/>
                </a:lnTo>
                <a:lnTo>
                  <a:pt x="3693" y="3271"/>
                </a:lnTo>
                <a:lnTo>
                  <a:pt x="3702" y="3239"/>
                </a:lnTo>
                <a:lnTo>
                  <a:pt x="3711" y="3208"/>
                </a:lnTo>
                <a:lnTo>
                  <a:pt x="3718" y="3176"/>
                </a:lnTo>
                <a:lnTo>
                  <a:pt x="3732" y="3113"/>
                </a:lnTo>
                <a:lnTo>
                  <a:pt x="3746" y="3050"/>
                </a:lnTo>
                <a:lnTo>
                  <a:pt x="3755" y="3018"/>
                </a:lnTo>
                <a:lnTo>
                  <a:pt x="3763" y="2985"/>
                </a:lnTo>
                <a:lnTo>
                  <a:pt x="3774" y="2952"/>
                </a:lnTo>
                <a:lnTo>
                  <a:pt x="3787" y="2919"/>
                </a:lnTo>
                <a:lnTo>
                  <a:pt x="3798" y="2893"/>
                </a:lnTo>
                <a:lnTo>
                  <a:pt x="3810" y="2869"/>
                </a:lnTo>
                <a:lnTo>
                  <a:pt x="3823" y="2845"/>
                </a:lnTo>
                <a:lnTo>
                  <a:pt x="3837" y="2823"/>
                </a:lnTo>
                <a:lnTo>
                  <a:pt x="3866" y="2779"/>
                </a:lnTo>
                <a:lnTo>
                  <a:pt x="3895" y="2736"/>
                </a:lnTo>
                <a:lnTo>
                  <a:pt x="3924" y="2693"/>
                </a:lnTo>
                <a:lnTo>
                  <a:pt x="3937" y="2670"/>
                </a:lnTo>
                <a:lnTo>
                  <a:pt x="3949" y="2646"/>
                </a:lnTo>
                <a:lnTo>
                  <a:pt x="3960" y="2623"/>
                </a:lnTo>
                <a:lnTo>
                  <a:pt x="3970" y="2598"/>
                </a:lnTo>
                <a:lnTo>
                  <a:pt x="3979" y="2571"/>
                </a:lnTo>
                <a:lnTo>
                  <a:pt x="3986" y="2543"/>
                </a:lnTo>
                <a:lnTo>
                  <a:pt x="3990" y="2517"/>
                </a:lnTo>
                <a:lnTo>
                  <a:pt x="3993" y="2492"/>
                </a:lnTo>
                <a:lnTo>
                  <a:pt x="3998" y="2445"/>
                </a:lnTo>
                <a:lnTo>
                  <a:pt x="4003" y="2398"/>
                </a:lnTo>
                <a:lnTo>
                  <a:pt x="4007" y="2353"/>
                </a:lnTo>
                <a:lnTo>
                  <a:pt x="4010" y="2331"/>
                </a:lnTo>
                <a:lnTo>
                  <a:pt x="4014" y="2310"/>
                </a:lnTo>
                <a:lnTo>
                  <a:pt x="4019" y="2288"/>
                </a:lnTo>
                <a:lnTo>
                  <a:pt x="4025" y="2266"/>
                </a:lnTo>
                <a:lnTo>
                  <a:pt x="4032" y="2246"/>
                </a:lnTo>
                <a:lnTo>
                  <a:pt x="4042" y="2225"/>
                </a:lnTo>
                <a:lnTo>
                  <a:pt x="4053" y="2203"/>
                </a:lnTo>
                <a:lnTo>
                  <a:pt x="4067" y="2182"/>
                </a:lnTo>
                <a:lnTo>
                  <a:pt x="4083" y="2161"/>
                </a:lnTo>
                <a:lnTo>
                  <a:pt x="4098" y="2140"/>
                </a:lnTo>
                <a:lnTo>
                  <a:pt x="4134" y="2099"/>
                </a:lnTo>
                <a:lnTo>
                  <a:pt x="4172" y="2055"/>
                </a:lnTo>
                <a:lnTo>
                  <a:pt x="4211" y="2011"/>
                </a:lnTo>
                <a:lnTo>
                  <a:pt x="4230" y="1988"/>
                </a:lnTo>
                <a:lnTo>
                  <a:pt x="4249" y="1963"/>
                </a:lnTo>
                <a:lnTo>
                  <a:pt x="4266" y="1939"/>
                </a:lnTo>
                <a:lnTo>
                  <a:pt x="4283" y="1913"/>
                </a:lnTo>
                <a:lnTo>
                  <a:pt x="4298" y="1887"/>
                </a:lnTo>
                <a:lnTo>
                  <a:pt x="4311" y="1860"/>
                </a:lnTo>
                <a:lnTo>
                  <a:pt x="4323" y="1832"/>
                </a:lnTo>
                <a:lnTo>
                  <a:pt x="4333" y="1803"/>
                </a:lnTo>
                <a:lnTo>
                  <a:pt x="4326" y="1804"/>
                </a:lnTo>
                <a:lnTo>
                  <a:pt x="4318" y="1805"/>
                </a:lnTo>
                <a:lnTo>
                  <a:pt x="4314" y="1807"/>
                </a:lnTo>
                <a:lnTo>
                  <a:pt x="4310" y="1810"/>
                </a:lnTo>
                <a:lnTo>
                  <a:pt x="4307" y="1813"/>
                </a:lnTo>
                <a:lnTo>
                  <a:pt x="4305" y="1816"/>
                </a:lnTo>
                <a:lnTo>
                  <a:pt x="4303" y="1824"/>
                </a:lnTo>
                <a:lnTo>
                  <a:pt x="4301" y="1831"/>
                </a:lnTo>
                <a:lnTo>
                  <a:pt x="4299" y="1834"/>
                </a:lnTo>
                <a:lnTo>
                  <a:pt x="4298" y="1837"/>
                </a:lnTo>
                <a:lnTo>
                  <a:pt x="4295" y="1838"/>
                </a:lnTo>
                <a:lnTo>
                  <a:pt x="4290" y="1840"/>
                </a:lnTo>
                <a:lnTo>
                  <a:pt x="4285" y="1841"/>
                </a:lnTo>
                <a:lnTo>
                  <a:pt x="4279" y="1840"/>
                </a:lnTo>
                <a:lnTo>
                  <a:pt x="4307" y="1779"/>
                </a:lnTo>
                <a:lnTo>
                  <a:pt x="4337" y="1715"/>
                </a:lnTo>
                <a:lnTo>
                  <a:pt x="4369" y="1651"/>
                </a:lnTo>
                <a:lnTo>
                  <a:pt x="4403" y="1585"/>
                </a:lnTo>
                <a:lnTo>
                  <a:pt x="4437" y="1521"/>
                </a:lnTo>
                <a:lnTo>
                  <a:pt x="4474" y="1455"/>
                </a:lnTo>
                <a:lnTo>
                  <a:pt x="4512" y="1389"/>
                </a:lnTo>
                <a:lnTo>
                  <a:pt x="4550" y="1324"/>
                </a:lnTo>
                <a:lnTo>
                  <a:pt x="4590" y="1259"/>
                </a:lnTo>
                <a:lnTo>
                  <a:pt x="4630" y="1196"/>
                </a:lnTo>
                <a:lnTo>
                  <a:pt x="4672" y="1133"/>
                </a:lnTo>
                <a:lnTo>
                  <a:pt x="4715" y="1073"/>
                </a:lnTo>
                <a:lnTo>
                  <a:pt x="4757" y="1015"/>
                </a:lnTo>
                <a:lnTo>
                  <a:pt x="4801" y="958"/>
                </a:lnTo>
                <a:lnTo>
                  <a:pt x="4844" y="906"/>
                </a:lnTo>
                <a:lnTo>
                  <a:pt x="4889" y="856"/>
                </a:lnTo>
                <a:lnTo>
                  <a:pt x="4908" y="847"/>
                </a:lnTo>
                <a:lnTo>
                  <a:pt x="4925" y="839"/>
                </a:lnTo>
                <a:lnTo>
                  <a:pt x="4959" y="820"/>
                </a:lnTo>
                <a:lnTo>
                  <a:pt x="4992" y="799"/>
                </a:lnTo>
                <a:lnTo>
                  <a:pt x="5023" y="776"/>
                </a:lnTo>
                <a:lnTo>
                  <a:pt x="5052" y="752"/>
                </a:lnTo>
                <a:lnTo>
                  <a:pt x="5080" y="726"/>
                </a:lnTo>
                <a:lnTo>
                  <a:pt x="5107" y="698"/>
                </a:lnTo>
                <a:lnTo>
                  <a:pt x="5134" y="670"/>
                </a:lnTo>
                <a:lnTo>
                  <a:pt x="5158" y="641"/>
                </a:lnTo>
                <a:lnTo>
                  <a:pt x="5183" y="611"/>
                </a:lnTo>
                <a:lnTo>
                  <a:pt x="5230" y="549"/>
                </a:lnTo>
                <a:lnTo>
                  <a:pt x="5278" y="488"/>
                </a:lnTo>
                <a:lnTo>
                  <a:pt x="5326" y="428"/>
                </a:lnTo>
                <a:lnTo>
                  <a:pt x="5344" y="405"/>
                </a:lnTo>
                <a:lnTo>
                  <a:pt x="5360" y="379"/>
                </a:lnTo>
                <a:lnTo>
                  <a:pt x="5377" y="352"/>
                </a:lnTo>
                <a:lnTo>
                  <a:pt x="5392" y="323"/>
                </a:lnTo>
                <a:lnTo>
                  <a:pt x="5424" y="262"/>
                </a:lnTo>
                <a:lnTo>
                  <a:pt x="5455" y="198"/>
                </a:lnTo>
                <a:lnTo>
                  <a:pt x="5471" y="167"/>
                </a:lnTo>
                <a:lnTo>
                  <a:pt x="5488" y="137"/>
                </a:lnTo>
                <a:lnTo>
                  <a:pt x="5506" y="109"/>
                </a:lnTo>
                <a:lnTo>
                  <a:pt x="5525" y="82"/>
                </a:lnTo>
                <a:lnTo>
                  <a:pt x="5545" y="57"/>
                </a:lnTo>
                <a:lnTo>
                  <a:pt x="5554" y="45"/>
                </a:lnTo>
                <a:lnTo>
                  <a:pt x="5565" y="34"/>
                </a:lnTo>
                <a:lnTo>
                  <a:pt x="5576" y="24"/>
                </a:lnTo>
                <a:lnTo>
                  <a:pt x="5587" y="16"/>
                </a:lnTo>
                <a:lnTo>
                  <a:pt x="5600" y="7"/>
                </a:lnTo>
                <a:lnTo>
                  <a:pt x="5612" y="0"/>
                </a:lnTo>
                <a:lnTo>
                  <a:pt x="5628" y="12"/>
                </a:lnTo>
                <a:lnTo>
                  <a:pt x="5642" y="27"/>
                </a:lnTo>
                <a:lnTo>
                  <a:pt x="5657" y="43"/>
                </a:lnTo>
                <a:lnTo>
                  <a:pt x="5671" y="59"/>
                </a:lnTo>
                <a:lnTo>
                  <a:pt x="5684" y="77"/>
                </a:lnTo>
                <a:lnTo>
                  <a:pt x="5696" y="95"/>
                </a:lnTo>
                <a:lnTo>
                  <a:pt x="5708" y="115"/>
                </a:lnTo>
                <a:lnTo>
                  <a:pt x="5719" y="134"/>
                </a:lnTo>
                <a:lnTo>
                  <a:pt x="5730" y="155"/>
                </a:lnTo>
                <a:lnTo>
                  <a:pt x="5740" y="177"/>
                </a:lnTo>
                <a:lnTo>
                  <a:pt x="5760" y="222"/>
                </a:lnTo>
                <a:lnTo>
                  <a:pt x="5777" y="269"/>
                </a:lnTo>
                <a:lnTo>
                  <a:pt x="5794" y="318"/>
                </a:lnTo>
                <a:lnTo>
                  <a:pt x="5826" y="414"/>
                </a:lnTo>
                <a:lnTo>
                  <a:pt x="5842" y="463"/>
                </a:lnTo>
                <a:lnTo>
                  <a:pt x="5858" y="510"/>
                </a:lnTo>
                <a:lnTo>
                  <a:pt x="5875" y="555"/>
                </a:lnTo>
                <a:lnTo>
                  <a:pt x="5892" y="598"/>
                </a:lnTo>
                <a:lnTo>
                  <a:pt x="5910" y="637"/>
                </a:lnTo>
                <a:lnTo>
                  <a:pt x="5921" y="656"/>
                </a:lnTo>
                <a:lnTo>
                  <a:pt x="5931" y="674"/>
                </a:lnTo>
                <a:lnTo>
                  <a:pt x="5953" y="709"/>
                </a:lnTo>
                <a:lnTo>
                  <a:pt x="5974" y="746"/>
                </a:lnTo>
                <a:lnTo>
                  <a:pt x="5996" y="785"/>
                </a:lnTo>
                <a:lnTo>
                  <a:pt x="6017" y="824"/>
                </a:lnTo>
                <a:lnTo>
                  <a:pt x="6058" y="905"/>
                </a:lnTo>
                <a:lnTo>
                  <a:pt x="6098" y="989"/>
                </a:lnTo>
                <a:lnTo>
                  <a:pt x="6138" y="1074"/>
                </a:lnTo>
                <a:lnTo>
                  <a:pt x="6175" y="1159"/>
                </a:lnTo>
                <a:lnTo>
                  <a:pt x="6248" y="1320"/>
                </a:lnTo>
                <a:lnTo>
                  <a:pt x="6275" y="1379"/>
                </a:lnTo>
                <a:lnTo>
                  <a:pt x="6308" y="1458"/>
                </a:lnTo>
                <a:lnTo>
                  <a:pt x="6326" y="1504"/>
                </a:lnTo>
                <a:lnTo>
                  <a:pt x="6344" y="1550"/>
                </a:lnTo>
                <a:lnTo>
                  <a:pt x="6361" y="1598"/>
                </a:lnTo>
                <a:lnTo>
                  <a:pt x="6376" y="1645"/>
                </a:lnTo>
                <a:lnTo>
                  <a:pt x="6391" y="1692"/>
                </a:lnTo>
                <a:lnTo>
                  <a:pt x="6400" y="1736"/>
                </a:lnTo>
                <a:lnTo>
                  <a:pt x="6405" y="1757"/>
                </a:lnTo>
                <a:lnTo>
                  <a:pt x="6408" y="1776"/>
                </a:lnTo>
                <a:lnTo>
                  <a:pt x="6410" y="1794"/>
                </a:lnTo>
                <a:lnTo>
                  <a:pt x="6411" y="1813"/>
                </a:lnTo>
                <a:lnTo>
                  <a:pt x="6411" y="1829"/>
                </a:lnTo>
                <a:lnTo>
                  <a:pt x="6410" y="1843"/>
                </a:lnTo>
                <a:lnTo>
                  <a:pt x="6407" y="1856"/>
                </a:lnTo>
                <a:lnTo>
                  <a:pt x="6403" y="1867"/>
                </a:lnTo>
                <a:lnTo>
                  <a:pt x="6397" y="1876"/>
                </a:lnTo>
                <a:lnTo>
                  <a:pt x="6389" y="1884"/>
                </a:lnTo>
                <a:lnTo>
                  <a:pt x="6381" y="1889"/>
                </a:lnTo>
                <a:lnTo>
                  <a:pt x="6370" y="1891"/>
                </a:lnTo>
                <a:lnTo>
                  <a:pt x="6388" y="1917"/>
                </a:lnTo>
                <a:lnTo>
                  <a:pt x="6405" y="1941"/>
                </a:lnTo>
                <a:lnTo>
                  <a:pt x="6421" y="1964"/>
                </a:lnTo>
                <a:lnTo>
                  <a:pt x="6436" y="1988"/>
                </a:lnTo>
                <a:lnTo>
                  <a:pt x="6449" y="2010"/>
                </a:lnTo>
                <a:lnTo>
                  <a:pt x="6462" y="2032"/>
                </a:lnTo>
                <a:lnTo>
                  <a:pt x="6471" y="2052"/>
                </a:lnTo>
                <a:lnTo>
                  <a:pt x="6481" y="2073"/>
                </a:lnTo>
                <a:lnTo>
                  <a:pt x="6490" y="2094"/>
                </a:lnTo>
                <a:lnTo>
                  <a:pt x="6496" y="2114"/>
                </a:lnTo>
                <a:lnTo>
                  <a:pt x="6502" y="2133"/>
                </a:lnTo>
                <a:lnTo>
                  <a:pt x="6508" y="2153"/>
                </a:lnTo>
                <a:lnTo>
                  <a:pt x="6512" y="2172"/>
                </a:lnTo>
                <a:lnTo>
                  <a:pt x="6515" y="2192"/>
                </a:lnTo>
                <a:lnTo>
                  <a:pt x="6520" y="2231"/>
                </a:lnTo>
                <a:lnTo>
                  <a:pt x="6523" y="2270"/>
                </a:lnTo>
                <a:lnTo>
                  <a:pt x="6524" y="2310"/>
                </a:lnTo>
                <a:lnTo>
                  <a:pt x="6524" y="2353"/>
                </a:lnTo>
                <a:lnTo>
                  <a:pt x="6521" y="2398"/>
                </a:lnTo>
                <a:lnTo>
                  <a:pt x="6519" y="2496"/>
                </a:lnTo>
                <a:lnTo>
                  <a:pt x="6518" y="2551"/>
                </a:lnTo>
                <a:lnTo>
                  <a:pt x="6518" y="2610"/>
                </a:lnTo>
                <a:lnTo>
                  <a:pt x="6519" y="2637"/>
                </a:lnTo>
                <a:lnTo>
                  <a:pt x="6523" y="2661"/>
                </a:lnTo>
                <a:lnTo>
                  <a:pt x="6529" y="2684"/>
                </a:lnTo>
                <a:lnTo>
                  <a:pt x="6537" y="2704"/>
                </a:lnTo>
                <a:lnTo>
                  <a:pt x="6546" y="2724"/>
                </a:lnTo>
                <a:lnTo>
                  <a:pt x="6558" y="2741"/>
                </a:lnTo>
                <a:lnTo>
                  <a:pt x="6570" y="2757"/>
                </a:lnTo>
                <a:lnTo>
                  <a:pt x="6584" y="2771"/>
                </a:lnTo>
                <a:lnTo>
                  <a:pt x="6600" y="2785"/>
                </a:lnTo>
                <a:lnTo>
                  <a:pt x="6616" y="2798"/>
                </a:lnTo>
                <a:lnTo>
                  <a:pt x="6651" y="2823"/>
                </a:lnTo>
                <a:lnTo>
                  <a:pt x="6689" y="2848"/>
                </a:lnTo>
                <a:lnTo>
                  <a:pt x="6728" y="2876"/>
                </a:lnTo>
                <a:lnTo>
                  <a:pt x="6738" y="2898"/>
                </a:lnTo>
                <a:lnTo>
                  <a:pt x="6746" y="2920"/>
                </a:lnTo>
                <a:lnTo>
                  <a:pt x="6753" y="2942"/>
                </a:lnTo>
                <a:lnTo>
                  <a:pt x="6757" y="2964"/>
                </a:lnTo>
                <a:lnTo>
                  <a:pt x="6761" y="2986"/>
                </a:lnTo>
                <a:lnTo>
                  <a:pt x="6764" y="3008"/>
                </a:lnTo>
                <a:lnTo>
                  <a:pt x="6765" y="3030"/>
                </a:lnTo>
                <a:lnTo>
                  <a:pt x="6765" y="3052"/>
                </a:lnTo>
                <a:lnTo>
                  <a:pt x="6764" y="3074"/>
                </a:lnTo>
                <a:lnTo>
                  <a:pt x="6761" y="3096"/>
                </a:lnTo>
                <a:lnTo>
                  <a:pt x="6755" y="3140"/>
                </a:lnTo>
                <a:lnTo>
                  <a:pt x="6746" y="3184"/>
                </a:lnTo>
                <a:lnTo>
                  <a:pt x="6737" y="3228"/>
                </a:lnTo>
                <a:lnTo>
                  <a:pt x="6715" y="3316"/>
                </a:lnTo>
                <a:lnTo>
                  <a:pt x="6705" y="3360"/>
                </a:lnTo>
                <a:lnTo>
                  <a:pt x="6696" y="3404"/>
                </a:lnTo>
                <a:lnTo>
                  <a:pt x="6693" y="3426"/>
                </a:lnTo>
                <a:lnTo>
                  <a:pt x="6690" y="3448"/>
                </a:lnTo>
                <a:lnTo>
                  <a:pt x="6689" y="3470"/>
                </a:lnTo>
                <a:lnTo>
                  <a:pt x="6688" y="3494"/>
                </a:lnTo>
                <a:lnTo>
                  <a:pt x="6688" y="3516"/>
                </a:lnTo>
                <a:lnTo>
                  <a:pt x="6689" y="3538"/>
                </a:lnTo>
                <a:lnTo>
                  <a:pt x="6693" y="3561"/>
                </a:lnTo>
                <a:lnTo>
                  <a:pt x="6696" y="3583"/>
                </a:lnTo>
                <a:lnTo>
                  <a:pt x="6701" y="3611"/>
                </a:lnTo>
                <a:lnTo>
                  <a:pt x="6705" y="3638"/>
                </a:lnTo>
                <a:lnTo>
                  <a:pt x="6707" y="3664"/>
                </a:lnTo>
                <a:lnTo>
                  <a:pt x="6709" y="3689"/>
                </a:lnTo>
                <a:lnTo>
                  <a:pt x="6710" y="3714"/>
                </a:lnTo>
                <a:lnTo>
                  <a:pt x="6710" y="3737"/>
                </a:lnTo>
                <a:lnTo>
                  <a:pt x="6710" y="3760"/>
                </a:lnTo>
                <a:lnTo>
                  <a:pt x="6707" y="3783"/>
                </a:lnTo>
                <a:lnTo>
                  <a:pt x="6704" y="3826"/>
                </a:lnTo>
                <a:lnTo>
                  <a:pt x="6696" y="3869"/>
                </a:lnTo>
                <a:lnTo>
                  <a:pt x="6689" y="3909"/>
                </a:lnTo>
                <a:lnTo>
                  <a:pt x="6679" y="3950"/>
                </a:lnTo>
                <a:lnTo>
                  <a:pt x="6661" y="4031"/>
                </a:lnTo>
                <a:lnTo>
                  <a:pt x="6652" y="4073"/>
                </a:lnTo>
                <a:lnTo>
                  <a:pt x="6645" y="4116"/>
                </a:lnTo>
                <a:lnTo>
                  <a:pt x="6639" y="4160"/>
                </a:lnTo>
                <a:lnTo>
                  <a:pt x="6635" y="4206"/>
                </a:lnTo>
                <a:lnTo>
                  <a:pt x="6634" y="4231"/>
                </a:lnTo>
                <a:lnTo>
                  <a:pt x="6634" y="4256"/>
                </a:lnTo>
                <a:lnTo>
                  <a:pt x="6634" y="4282"/>
                </a:lnTo>
                <a:lnTo>
                  <a:pt x="6636" y="4309"/>
                </a:lnTo>
                <a:lnTo>
                  <a:pt x="6638" y="4337"/>
                </a:lnTo>
                <a:lnTo>
                  <a:pt x="6638" y="4364"/>
                </a:lnTo>
                <a:lnTo>
                  <a:pt x="6636" y="4388"/>
                </a:lnTo>
                <a:lnTo>
                  <a:pt x="6635" y="4413"/>
                </a:lnTo>
                <a:lnTo>
                  <a:pt x="6633" y="4436"/>
                </a:lnTo>
                <a:lnTo>
                  <a:pt x="6629" y="4459"/>
                </a:lnTo>
                <a:lnTo>
                  <a:pt x="6624" y="4480"/>
                </a:lnTo>
                <a:lnTo>
                  <a:pt x="6618" y="4501"/>
                </a:lnTo>
                <a:lnTo>
                  <a:pt x="6612" y="4522"/>
                </a:lnTo>
                <a:lnTo>
                  <a:pt x="6605" y="4541"/>
                </a:lnTo>
                <a:lnTo>
                  <a:pt x="6597" y="4560"/>
                </a:lnTo>
                <a:lnTo>
                  <a:pt x="6589" y="4578"/>
                </a:lnTo>
                <a:lnTo>
                  <a:pt x="6570" y="4613"/>
                </a:lnTo>
                <a:lnTo>
                  <a:pt x="6551" y="4649"/>
                </a:lnTo>
                <a:lnTo>
                  <a:pt x="6529" y="4683"/>
                </a:lnTo>
                <a:lnTo>
                  <a:pt x="6506" y="4718"/>
                </a:lnTo>
                <a:lnTo>
                  <a:pt x="6482" y="4754"/>
                </a:lnTo>
                <a:lnTo>
                  <a:pt x="6459" y="4791"/>
                </a:lnTo>
                <a:lnTo>
                  <a:pt x="6436" y="4830"/>
                </a:lnTo>
                <a:lnTo>
                  <a:pt x="6413" y="4871"/>
                </a:lnTo>
                <a:lnTo>
                  <a:pt x="6392" y="4916"/>
                </a:lnTo>
                <a:lnTo>
                  <a:pt x="6381" y="4941"/>
                </a:lnTo>
                <a:lnTo>
                  <a:pt x="6371" y="4967"/>
                </a:lnTo>
                <a:lnTo>
                  <a:pt x="6363" y="4994"/>
                </a:lnTo>
                <a:lnTo>
                  <a:pt x="6356" y="5019"/>
                </a:lnTo>
                <a:lnTo>
                  <a:pt x="6353" y="5045"/>
                </a:lnTo>
                <a:lnTo>
                  <a:pt x="6350" y="5069"/>
                </a:lnTo>
                <a:lnTo>
                  <a:pt x="6349" y="5094"/>
                </a:lnTo>
                <a:lnTo>
                  <a:pt x="6348" y="5118"/>
                </a:lnTo>
                <a:lnTo>
                  <a:pt x="6347" y="5165"/>
                </a:lnTo>
                <a:lnTo>
                  <a:pt x="6345" y="5188"/>
                </a:lnTo>
                <a:lnTo>
                  <a:pt x="6342" y="5210"/>
                </a:lnTo>
                <a:lnTo>
                  <a:pt x="6337" y="5232"/>
                </a:lnTo>
                <a:lnTo>
                  <a:pt x="6331" y="5254"/>
                </a:lnTo>
                <a:lnTo>
                  <a:pt x="6321" y="5277"/>
                </a:lnTo>
                <a:lnTo>
                  <a:pt x="6315" y="5288"/>
                </a:lnTo>
                <a:lnTo>
                  <a:pt x="6308" y="5299"/>
                </a:lnTo>
                <a:lnTo>
                  <a:pt x="6300" y="5310"/>
                </a:lnTo>
                <a:lnTo>
                  <a:pt x="6292" y="5321"/>
                </a:lnTo>
                <a:lnTo>
                  <a:pt x="6282" y="5332"/>
                </a:lnTo>
                <a:lnTo>
                  <a:pt x="6271" y="5343"/>
                </a:lnTo>
                <a:lnTo>
                  <a:pt x="6200" y="5412"/>
                </a:lnTo>
                <a:lnTo>
                  <a:pt x="6169" y="5445"/>
                </a:lnTo>
                <a:lnTo>
                  <a:pt x="6140" y="5476"/>
                </a:lnTo>
                <a:lnTo>
                  <a:pt x="6127" y="5493"/>
                </a:lnTo>
                <a:lnTo>
                  <a:pt x="6113" y="5512"/>
                </a:lnTo>
                <a:lnTo>
                  <a:pt x="6101" y="5530"/>
                </a:lnTo>
                <a:lnTo>
                  <a:pt x="6089" y="5550"/>
                </a:lnTo>
                <a:lnTo>
                  <a:pt x="6078" y="5569"/>
                </a:lnTo>
                <a:lnTo>
                  <a:pt x="6067" y="5591"/>
                </a:lnTo>
                <a:lnTo>
                  <a:pt x="6057" y="5616"/>
                </a:lnTo>
                <a:lnTo>
                  <a:pt x="6048" y="5640"/>
                </a:lnTo>
                <a:lnTo>
                  <a:pt x="6041" y="5660"/>
                </a:lnTo>
                <a:lnTo>
                  <a:pt x="6031" y="5679"/>
                </a:lnTo>
                <a:lnTo>
                  <a:pt x="6019" y="5700"/>
                </a:lnTo>
                <a:lnTo>
                  <a:pt x="6006" y="5722"/>
                </a:lnTo>
                <a:lnTo>
                  <a:pt x="5990" y="5744"/>
                </a:lnTo>
                <a:lnTo>
                  <a:pt x="5973" y="5767"/>
                </a:lnTo>
                <a:lnTo>
                  <a:pt x="5953" y="5792"/>
                </a:lnTo>
                <a:lnTo>
                  <a:pt x="5933" y="5816"/>
                </a:lnTo>
                <a:lnTo>
                  <a:pt x="5888" y="5866"/>
                </a:lnTo>
                <a:lnTo>
                  <a:pt x="5838" y="5918"/>
                </a:lnTo>
                <a:lnTo>
                  <a:pt x="5784" y="5968"/>
                </a:lnTo>
                <a:lnTo>
                  <a:pt x="5729" y="6019"/>
                </a:lnTo>
                <a:lnTo>
                  <a:pt x="5672" y="6068"/>
                </a:lnTo>
                <a:lnTo>
                  <a:pt x="5614" y="6114"/>
                </a:lnTo>
                <a:lnTo>
                  <a:pt x="5558" y="6158"/>
                </a:lnTo>
                <a:lnTo>
                  <a:pt x="5502" y="6198"/>
                </a:lnTo>
                <a:lnTo>
                  <a:pt x="5449" y="6233"/>
                </a:lnTo>
                <a:lnTo>
                  <a:pt x="5400" y="6262"/>
                </a:lnTo>
                <a:lnTo>
                  <a:pt x="5378" y="6276"/>
                </a:lnTo>
                <a:lnTo>
                  <a:pt x="5356" y="6287"/>
                </a:lnTo>
                <a:lnTo>
                  <a:pt x="5337" y="6295"/>
                </a:lnTo>
                <a:lnTo>
                  <a:pt x="5318" y="6303"/>
                </a:lnTo>
                <a:lnTo>
                  <a:pt x="5257" y="6325"/>
                </a:lnTo>
                <a:lnTo>
                  <a:pt x="5196" y="6345"/>
                </a:lnTo>
                <a:lnTo>
                  <a:pt x="5135" y="6364"/>
                </a:lnTo>
                <a:lnTo>
                  <a:pt x="5073" y="6381"/>
                </a:lnTo>
                <a:lnTo>
                  <a:pt x="5010" y="6396"/>
                </a:lnTo>
                <a:lnTo>
                  <a:pt x="4948" y="6409"/>
                </a:lnTo>
                <a:lnTo>
                  <a:pt x="4886" y="6420"/>
                </a:lnTo>
                <a:lnTo>
                  <a:pt x="4822" y="6429"/>
                </a:lnTo>
                <a:lnTo>
                  <a:pt x="4759" y="6435"/>
                </a:lnTo>
                <a:lnTo>
                  <a:pt x="4696" y="6438"/>
                </a:lnTo>
                <a:lnTo>
                  <a:pt x="4633" y="6441"/>
                </a:lnTo>
                <a:lnTo>
                  <a:pt x="4569" y="6440"/>
                </a:lnTo>
                <a:lnTo>
                  <a:pt x="4507" y="6435"/>
                </a:lnTo>
                <a:lnTo>
                  <a:pt x="4475" y="6432"/>
                </a:lnTo>
                <a:lnTo>
                  <a:pt x="4443" y="6429"/>
                </a:lnTo>
                <a:lnTo>
                  <a:pt x="4413" y="6424"/>
                </a:lnTo>
                <a:lnTo>
                  <a:pt x="4381" y="6418"/>
                </a:lnTo>
                <a:lnTo>
                  <a:pt x="4350" y="6411"/>
                </a:lnTo>
                <a:lnTo>
                  <a:pt x="4320" y="6405"/>
                </a:lnTo>
                <a:lnTo>
                  <a:pt x="4306" y="6403"/>
                </a:lnTo>
                <a:lnTo>
                  <a:pt x="4293" y="6402"/>
                </a:lnTo>
                <a:lnTo>
                  <a:pt x="4281" y="6400"/>
                </a:lnTo>
                <a:lnTo>
                  <a:pt x="4267" y="6402"/>
                </a:lnTo>
                <a:lnTo>
                  <a:pt x="4255" y="6403"/>
                </a:lnTo>
                <a:lnTo>
                  <a:pt x="4243" y="6407"/>
                </a:lnTo>
                <a:lnTo>
                  <a:pt x="4232" y="6410"/>
                </a:lnTo>
                <a:lnTo>
                  <a:pt x="4219" y="6415"/>
                </a:lnTo>
                <a:lnTo>
                  <a:pt x="4208" y="6420"/>
                </a:lnTo>
                <a:lnTo>
                  <a:pt x="4197" y="6426"/>
                </a:lnTo>
                <a:lnTo>
                  <a:pt x="4186" y="6435"/>
                </a:lnTo>
                <a:lnTo>
                  <a:pt x="4175" y="6442"/>
                </a:lnTo>
                <a:lnTo>
                  <a:pt x="4155" y="6462"/>
                </a:lnTo>
                <a:lnTo>
                  <a:pt x="4135" y="6484"/>
                </a:lnTo>
                <a:lnTo>
                  <a:pt x="4116" y="6508"/>
                </a:lnTo>
                <a:lnTo>
                  <a:pt x="4097" y="6535"/>
                </a:lnTo>
                <a:lnTo>
                  <a:pt x="4079" y="6564"/>
                </a:lnTo>
                <a:lnTo>
                  <a:pt x="4062" y="6596"/>
                </a:lnTo>
                <a:lnTo>
                  <a:pt x="4045" y="6629"/>
                </a:lnTo>
                <a:lnTo>
                  <a:pt x="4029" y="6665"/>
                </a:lnTo>
                <a:lnTo>
                  <a:pt x="4013" y="6701"/>
                </a:lnTo>
                <a:lnTo>
                  <a:pt x="3997" y="6738"/>
                </a:lnTo>
                <a:lnTo>
                  <a:pt x="3968" y="6816"/>
                </a:lnTo>
                <a:lnTo>
                  <a:pt x="3938" y="6894"/>
                </a:lnTo>
                <a:lnTo>
                  <a:pt x="3910" y="6974"/>
                </a:lnTo>
                <a:lnTo>
                  <a:pt x="3882" y="7051"/>
                </a:lnTo>
                <a:lnTo>
                  <a:pt x="3854" y="7123"/>
                </a:lnTo>
                <a:lnTo>
                  <a:pt x="3839" y="7157"/>
                </a:lnTo>
                <a:lnTo>
                  <a:pt x="3825" y="7190"/>
                </a:lnTo>
                <a:lnTo>
                  <a:pt x="3810" y="7221"/>
                </a:lnTo>
                <a:lnTo>
                  <a:pt x="3795" y="7249"/>
                </a:lnTo>
                <a:lnTo>
                  <a:pt x="3781" y="7276"/>
                </a:lnTo>
                <a:lnTo>
                  <a:pt x="3765" y="7299"/>
                </a:lnTo>
                <a:lnTo>
                  <a:pt x="3794" y="7298"/>
                </a:lnTo>
                <a:lnTo>
                  <a:pt x="3823" y="7298"/>
                </a:lnTo>
                <a:lnTo>
                  <a:pt x="3850" y="7300"/>
                </a:lnTo>
                <a:lnTo>
                  <a:pt x="3877" y="7304"/>
                </a:lnTo>
                <a:lnTo>
                  <a:pt x="3904" y="7309"/>
                </a:lnTo>
                <a:lnTo>
                  <a:pt x="3930" y="7315"/>
                </a:lnTo>
                <a:lnTo>
                  <a:pt x="3955" y="7323"/>
                </a:lnTo>
                <a:lnTo>
                  <a:pt x="3980" y="7332"/>
                </a:lnTo>
                <a:lnTo>
                  <a:pt x="4004" y="7342"/>
                </a:lnTo>
                <a:lnTo>
                  <a:pt x="4027" y="7353"/>
                </a:lnTo>
                <a:lnTo>
                  <a:pt x="4051" y="7365"/>
                </a:lnTo>
                <a:lnTo>
                  <a:pt x="4075" y="7378"/>
                </a:lnTo>
                <a:lnTo>
                  <a:pt x="4098" y="7393"/>
                </a:lnTo>
                <a:lnTo>
                  <a:pt x="4120" y="7409"/>
                </a:lnTo>
                <a:lnTo>
                  <a:pt x="4167" y="7442"/>
                </a:lnTo>
                <a:lnTo>
                  <a:pt x="4184" y="7453"/>
                </a:lnTo>
                <a:lnTo>
                  <a:pt x="4200" y="7463"/>
                </a:lnTo>
                <a:lnTo>
                  <a:pt x="4216" y="7470"/>
                </a:lnTo>
                <a:lnTo>
                  <a:pt x="4232" y="7476"/>
                </a:lnTo>
                <a:lnTo>
                  <a:pt x="4246" y="7480"/>
                </a:lnTo>
                <a:lnTo>
                  <a:pt x="4260" y="7482"/>
                </a:lnTo>
                <a:lnTo>
                  <a:pt x="4274" y="7482"/>
                </a:lnTo>
                <a:lnTo>
                  <a:pt x="4288" y="7481"/>
                </a:lnTo>
                <a:lnTo>
                  <a:pt x="4301" y="7479"/>
                </a:lnTo>
                <a:lnTo>
                  <a:pt x="4314" y="7475"/>
                </a:lnTo>
                <a:lnTo>
                  <a:pt x="4327" y="7470"/>
                </a:lnTo>
                <a:lnTo>
                  <a:pt x="4339" y="7465"/>
                </a:lnTo>
                <a:lnTo>
                  <a:pt x="4351" y="7458"/>
                </a:lnTo>
                <a:lnTo>
                  <a:pt x="4365" y="7451"/>
                </a:lnTo>
                <a:lnTo>
                  <a:pt x="4389" y="7433"/>
                </a:lnTo>
                <a:lnTo>
                  <a:pt x="4441" y="7394"/>
                </a:lnTo>
                <a:lnTo>
                  <a:pt x="4469" y="7374"/>
                </a:lnTo>
                <a:lnTo>
                  <a:pt x="4498" y="7354"/>
                </a:lnTo>
                <a:lnTo>
                  <a:pt x="4513" y="7344"/>
                </a:lnTo>
                <a:lnTo>
                  <a:pt x="4529" y="7336"/>
                </a:lnTo>
                <a:lnTo>
                  <a:pt x="4545" y="7327"/>
                </a:lnTo>
                <a:lnTo>
                  <a:pt x="4562" y="7320"/>
                </a:lnTo>
                <a:lnTo>
                  <a:pt x="4579" y="7314"/>
                </a:lnTo>
                <a:lnTo>
                  <a:pt x="4597" y="7308"/>
                </a:lnTo>
                <a:lnTo>
                  <a:pt x="4617" y="7303"/>
                </a:lnTo>
                <a:lnTo>
                  <a:pt x="4636" y="7299"/>
                </a:lnTo>
                <a:lnTo>
                  <a:pt x="4656" y="7297"/>
                </a:lnTo>
                <a:lnTo>
                  <a:pt x="4675" y="7295"/>
                </a:lnTo>
                <a:lnTo>
                  <a:pt x="4694" y="7294"/>
                </a:lnTo>
                <a:lnTo>
                  <a:pt x="4713" y="7294"/>
                </a:lnTo>
                <a:lnTo>
                  <a:pt x="4732" y="7295"/>
                </a:lnTo>
                <a:lnTo>
                  <a:pt x="4750" y="7297"/>
                </a:lnTo>
                <a:lnTo>
                  <a:pt x="4785" y="7301"/>
                </a:lnTo>
                <a:lnTo>
                  <a:pt x="4821" y="7310"/>
                </a:lnTo>
                <a:lnTo>
                  <a:pt x="4855" y="7320"/>
                </a:lnTo>
                <a:lnTo>
                  <a:pt x="4889" y="7332"/>
                </a:lnTo>
                <a:lnTo>
                  <a:pt x="4921" y="7347"/>
                </a:lnTo>
                <a:lnTo>
                  <a:pt x="4954" y="7363"/>
                </a:lnTo>
                <a:lnTo>
                  <a:pt x="4985" y="7380"/>
                </a:lnTo>
                <a:lnTo>
                  <a:pt x="5017" y="7397"/>
                </a:lnTo>
                <a:lnTo>
                  <a:pt x="5046" y="7416"/>
                </a:lnTo>
                <a:lnTo>
                  <a:pt x="5106" y="7455"/>
                </a:lnTo>
                <a:lnTo>
                  <a:pt x="5163" y="7493"/>
                </a:lnTo>
                <a:lnTo>
                  <a:pt x="5219" y="7530"/>
                </a:lnTo>
                <a:lnTo>
                  <a:pt x="5248" y="7547"/>
                </a:lnTo>
                <a:lnTo>
                  <a:pt x="5276" y="7562"/>
                </a:lnTo>
                <a:lnTo>
                  <a:pt x="5303" y="7575"/>
                </a:lnTo>
                <a:lnTo>
                  <a:pt x="5331" y="7587"/>
                </a:lnTo>
                <a:lnTo>
                  <a:pt x="5358" y="7597"/>
                </a:lnTo>
                <a:lnTo>
                  <a:pt x="5386" y="7605"/>
                </a:lnTo>
                <a:lnTo>
                  <a:pt x="5413" y="7609"/>
                </a:lnTo>
                <a:lnTo>
                  <a:pt x="5427" y="7611"/>
                </a:lnTo>
                <a:lnTo>
                  <a:pt x="5441" y="7611"/>
                </a:lnTo>
                <a:lnTo>
                  <a:pt x="5455" y="7611"/>
                </a:lnTo>
                <a:lnTo>
                  <a:pt x="5469" y="7609"/>
                </a:lnTo>
                <a:lnTo>
                  <a:pt x="5484" y="7608"/>
                </a:lnTo>
                <a:lnTo>
                  <a:pt x="5497" y="7605"/>
                </a:lnTo>
                <a:lnTo>
                  <a:pt x="5512" y="7601"/>
                </a:lnTo>
                <a:lnTo>
                  <a:pt x="5526" y="7596"/>
                </a:lnTo>
                <a:lnTo>
                  <a:pt x="5540" y="7590"/>
                </a:lnTo>
                <a:lnTo>
                  <a:pt x="5554" y="7584"/>
                </a:lnTo>
                <a:lnTo>
                  <a:pt x="5569" y="7575"/>
                </a:lnTo>
                <a:lnTo>
                  <a:pt x="5584" y="7567"/>
                </a:lnTo>
                <a:lnTo>
                  <a:pt x="5598" y="7557"/>
                </a:lnTo>
                <a:lnTo>
                  <a:pt x="5613" y="7546"/>
                </a:lnTo>
                <a:lnTo>
                  <a:pt x="5639" y="7524"/>
                </a:lnTo>
                <a:lnTo>
                  <a:pt x="5661" y="7501"/>
                </a:lnTo>
                <a:lnTo>
                  <a:pt x="5682" y="7476"/>
                </a:lnTo>
                <a:lnTo>
                  <a:pt x="5700" y="7451"/>
                </a:lnTo>
                <a:lnTo>
                  <a:pt x="5717" y="7422"/>
                </a:lnTo>
                <a:lnTo>
                  <a:pt x="5732" y="7393"/>
                </a:lnTo>
                <a:lnTo>
                  <a:pt x="5746" y="7363"/>
                </a:lnTo>
                <a:lnTo>
                  <a:pt x="5759" y="7332"/>
                </a:lnTo>
                <a:lnTo>
                  <a:pt x="5770" y="7299"/>
                </a:lnTo>
                <a:lnTo>
                  <a:pt x="5779" y="7266"/>
                </a:lnTo>
                <a:lnTo>
                  <a:pt x="5789" y="7232"/>
                </a:lnTo>
                <a:lnTo>
                  <a:pt x="5798" y="7196"/>
                </a:lnTo>
                <a:lnTo>
                  <a:pt x="5812" y="7124"/>
                </a:lnTo>
                <a:lnTo>
                  <a:pt x="5825" y="7051"/>
                </a:lnTo>
                <a:lnTo>
                  <a:pt x="5849" y="6900"/>
                </a:lnTo>
                <a:lnTo>
                  <a:pt x="5863" y="6826"/>
                </a:lnTo>
                <a:lnTo>
                  <a:pt x="5871" y="6789"/>
                </a:lnTo>
                <a:lnTo>
                  <a:pt x="5878" y="6754"/>
                </a:lnTo>
                <a:lnTo>
                  <a:pt x="5888" y="6717"/>
                </a:lnTo>
                <a:lnTo>
                  <a:pt x="5898" y="6683"/>
                </a:lnTo>
                <a:lnTo>
                  <a:pt x="5909" y="6649"/>
                </a:lnTo>
                <a:lnTo>
                  <a:pt x="5922" y="6614"/>
                </a:lnTo>
                <a:lnTo>
                  <a:pt x="5936" y="6581"/>
                </a:lnTo>
                <a:lnTo>
                  <a:pt x="5951" y="6551"/>
                </a:lnTo>
                <a:lnTo>
                  <a:pt x="5968" y="6520"/>
                </a:lnTo>
                <a:lnTo>
                  <a:pt x="5987" y="6491"/>
                </a:lnTo>
                <a:lnTo>
                  <a:pt x="6008" y="6462"/>
                </a:lnTo>
                <a:lnTo>
                  <a:pt x="6029" y="6433"/>
                </a:lnTo>
                <a:lnTo>
                  <a:pt x="6052" y="6407"/>
                </a:lnTo>
                <a:lnTo>
                  <a:pt x="6075" y="6381"/>
                </a:lnTo>
                <a:lnTo>
                  <a:pt x="6100" y="6356"/>
                </a:lnTo>
                <a:lnTo>
                  <a:pt x="6124" y="6332"/>
                </a:lnTo>
                <a:lnTo>
                  <a:pt x="6150" y="6310"/>
                </a:lnTo>
                <a:lnTo>
                  <a:pt x="6177" y="6289"/>
                </a:lnTo>
                <a:lnTo>
                  <a:pt x="6204" y="6270"/>
                </a:lnTo>
                <a:lnTo>
                  <a:pt x="6231" y="6250"/>
                </a:lnTo>
                <a:lnTo>
                  <a:pt x="6260" y="6233"/>
                </a:lnTo>
                <a:lnTo>
                  <a:pt x="6288" y="6216"/>
                </a:lnTo>
                <a:lnTo>
                  <a:pt x="6317" y="6200"/>
                </a:lnTo>
                <a:lnTo>
                  <a:pt x="6348" y="6187"/>
                </a:lnTo>
                <a:lnTo>
                  <a:pt x="6378" y="6173"/>
                </a:lnTo>
                <a:lnTo>
                  <a:pt x="6409" y="6161"/>
                </a:lnTo>
                <a:lnTo>
                  <a:pt x="6441" y="6150"/>
                </a:lnTo>
                <a:lnTo>
                  <a:pt x="6473" y="6140"/>
                </a:lnTo>
                <a:lnTo>
                  <a:pt x="6504" y="6130"/>
                </a:lnTo>
                <a:lnTo>
                  <a:pt x="6536" y="6123"/>
                </a:lnTo>
                <a:lnTo>
                  <a:pt x="6569" y="6117"/>
                </a:lnTo>
                <a:lnTo>
                  <a:pt x="6603" y="6111"/>
                </a:lnTo>
                <a:lnTo>
                  <a:pt x="6636" y="6106"/>
                </a:lnTo>
                <a:lnTo>
                  <a:pt x="6671" y="6102"/>
                </a:lnTo>
                <a:lnTo>
                  <a:pt x="6704" y="6100"/>
                </a:lnTo>
                <a:lnTo>
                  <a:pt x="6738" y="6099"/>
                </a:lnTo>
                <a:lnTo>
                  <a:pt x="6773" y="6099"/>
                </a:lnTo>
                <a:lnTo>
                  <a:pt x="6808" y="6100"/>
                </a:lnTo>
                <a:lnTo>
                  <a:pt x="6842" y="6101"/>
                </a:lnTo>
                <a:lnTo>
                  <a:pt x="6877" y="6105"/>
                </a:lnTo>
                <a:lnTo>
                  <a:pt x="6911" y="6108"/>
                </a:lnTo>
                <a:lnTo>
                  <a:pt x="6947" y="6113"/>
                </a:lnTo>
                <a:lnTo>
                  <a:pt x="6957" y="6143"/>
                </a:lnTo>
                <a:lnTo>
                  <a:pt x="6965" y="6173"/>
                </a:lnTo>
                <a:lnTo>
                  <a:pt x="6973" y="6204"/>
                </a:lnTo>
                <a:lnTo>
                  <a:pt x="6979" y="6233"/>
                </a:lnTo>
                <a:lnTo>
                  <a:pt x="6984" y="6262"/>
                </a:lnTo>
                <a:lnTo>
                  <a:pt x="6987" y="6293"/>
                </a:lnTo>
                <a:lnTo>
                  <a:pt x="6988" y="6322"/>
                </a:lnTo>
                <a:lnTo>
                  <a:pt x="6990" y="6352"/>
                </a:lnTo>
                <a:lnTo>
                  <a:pt x="6990" y="6381"/>
                </a:lnTo>
                <a:lnTo>
                  <a:pt x="6988" y="6410"/>
                </a:lnTo>
                <a:lnTo>
                  <a:pt x="6986" y="6440"/>
                </a:lnTo>
                <a:lnTo>
                  <a:pt x="6984" y="6468"/>
                </a:lnTo>
                <a:lnTo>
                  <a:pt x="6979" y="6497"/>
                </a:lnTo>
                <a:lnTo>
                  <a:pt x="6974" y="6525"/>
                </a:lnTo>
                <a:lnTo>
                  <a:pt x="6966" y="6553"/>
                </a:lnTo>
                <a:lnTo>
                  <a:pt x="6959" y="6581"/>
                </a:lnTo>
                <a:lnTo>
                  <a:pt x="6951" y="6610"/>
                </a:lnTo>
                <a:lnTo>
                  <a:pt x="6942" y="6638"/>
                </a:lnTo>
                <a:lnTo>
                  <a:pt x="6931" y="6665"/>
                </a:lnTo>
                <a:lnTo>
                  <a:pt x="6920" y="6691"/>
                </a:lnTo>
                <a:lnTo>
                  <a:pt x="6908" y="6718"/>
                </a:lnTo>
                <a:lnTo>
                  <a:pt x="6896" y="6745"/>
                </a:lnTo>
                <a:lnTo>
                  <a:pt x="6881" y="6772"/>
                </a:lnTo>
                <a:lnTo>
                  <a:pt x="6867" y="6798"/>
                </a:lnTo>
                <a:lnTo>
                  <a:pt x="6852" y="6825"/>
                </a:lnTo>
                <a:lnTo>
                  <a:pt x="6836" y="6850"/>
                </a:lnTo>
                <a:lnTo>
                  <a:pt x="6819" y="6875"/>
                </a:lnTo>
                <a:lnTo>
                  <a:pt x="6801" y="6900"/>
                </a:lnTo>
                <a:lnTo>
                  <a:pt x="6765" y="6949"/>
                </a:lnTo>
                <a:lnTo>
                  <a:pt x="6726" y="6997"/>
                </a:lnTo>
                <a:lnTo>
                  <a:pt x="6684" y="7043"/>
                </a:lnTo>
                <a:lnTo>
                  <a:pt x="6641" y="7089"/>
                </a:lnTo>
                <a:lnTo>
                  <a:pt x="6596" y="7131"/>
                </a:lnTo>
                <a:lnTo>
                  <a:pt x="6548" y="7173"/>
                </a:lnTo>
                <a:lnTo>
                  <a:pt x="6501" y="7213"/>
                </a:lnTo>
                <a:lnTo>
                  <a:pt x="6451" y="7251"/>
                </a:lnTo>
                <a:lnTo>
                  <a:pt x="6400" y="7288"/>
                </a:lnTo>
                <a:lnTo>
                  <a:pt x="6349" y="7322"/>
                </a:lnTo>
                <a:lnTo>
                  <a:pt x="6298" y="7354"/>
                </a:lnTo>
                <a:lnTo>
                  <a:pt x="6245" y="7385"/>
                </a:lnTo>
                <a:lnTo>
                  <a:pt x="6193" y="7413"/>
                </a:lnTo>
                <a:lnTo>
                  <a:pt x="6140" y="7438"/>
                </a:lnTo>
                <a:lnTo>
                  <a:pt x="6087" y="7463"/>
                </a:lnTo>
                <a:lnTo>
                  <a:pt x="6035" y="7484"/>
                </a:lnTo>
                <a:lnTo>
                  <a:pt x="5984" y="7503"/>
                </a:lnTo>
                <a:lnTo>
                  <a:pt x="5932" y="7519"/>
                </a:lnTo>
                <a:lnTo>
                  <a:pt x="5966" y="7526"/>
                </a:lnTo>
                <a:lnTo>
                  <a:pt x="6001" y="7534"/>
                </a:lnTo>
                <a:lnTo>
                  <a:pt x="6037" y="7541"/>
                </a:lnTo>
                <a:lnTo>
                  <a:pt x="6074" y="7546"/>
                </a:lnTo>
                <a:lnTo>
                  <a:pt x="6112" y="7552"/>
                </a:lnTo>
                <a:lnTo>
                  <a:pt x="6151" y="7556"/>
                </a:lnTo>
                <a:lnTo>
                  <a:pt x="6190" y="7559"/>
                </a:lnTo>
                <a:lnTo>
                  <a:pt x="6231" y="7563"/>
                </a:lnTo>
                <a:lnTo>
                  <a:pt x="6272" y="7565"/>
                </a:lnTo>
                <a:lnTo>
                  <a:pt x="6312" y="7567"/>
                </a:lnTo>
                <a:lnTo>
                  <a:pt x="6354" y="7568"/>
                </a:lnTo>
                <a:lnTo>
                  <a:pt x="6396" y="7568"/>
                </a:lnTo>
                <a:lnTo>
                  <a:pt x="6438" y="7567"/>
                </a:lnTo>
                <a:lnTo>
                  <a:pt x="6480" y="7565"/>
                </a:lnTo>
                <a:lnTo>
                  <a:pt x="6521" y="7563"/>
                </a:lnTo>
                <a:lnTo>
                  <a:pt x="6563" y="7561"/>
                </a:lnTo>
                <a:lnTo>
                  <a:pt x="6605" y="7557"/>
                </a:lnTo>
                <a:lnTo>
                  <a:pt x="6646" y="7552"/>
                </a:lnTo>
                <a:lnTo>
                  <a:pt x="6688" y="7547"/>
                </a:lnTo>
                <a:lnTo>
                  <a:pt x="6728" y="7541"/>
                </a:lnTo>
                <a:lnTo>
                  <a:pt x="6767" y="7534"/>
                </a:lnTo>
                <a:lnTo>
                  <a:pt x="6806" y="7525"/>
                </a:lnTo>
                <a:lnTo>
                  <a:pt x="6844" y="7517"/>
                </a:lnTo>
                <a:lnTo>
                  <a:pt x="6882" y="7508"/>
                </a:lnTo>
                <a:lnTo>
                  <a:pt x="6919" y="7497"/>
                </a:lnTo>
                <a:lnTo>
                  <a:pt x="6953" y="7486"/>
                </a:lnTo>
                <a:lnTo>
                  <a:pt x="6987" y="7474"/>
                </a:lnTo>
                <a:lnTo>
                  <a:pt x="7020" y="7462"/>
                </a:lnTo>
                <a:lnTo>
                  <a:pt x="7052" y="7448"/>
                </a:lnTo>
                <a:lnTo>
                  <a:pt x="7081" y="7433"/>
                </a:lnTo>
                <a:lnTo>
                  <a:pt x="7110" y="7418"/>
                </a:lnTo>
                <a:lnTo>
                  <a:pt x="7136" y="7402"/>
                </a:lnTo>
                <a:lnTo>
                  <a:pt x="7123" y="7347"/>
                </a:lnTo>
                <a:lnTo>
                  <a:pt x="7110" y="7292"/>
                </a:lnTo>
                <a:lnTo>
                  <a:pt x="7099" y="7237"/>
                </a:lnTo>
                <a:lnTo>
                  <a:pt x="7090" y="7183"/>
                </a:lnTo>
                <a:lnTo>
                  <a:pt x="7083" y="7128"/>
                </a:lnTo>
                <a:lnTo>
                  <a:pt x="7077" y="7073"/>
                </a:lnTo>
                <a:lnTo>
                  <a:pt x="7073" y="7019"/>
                </a:lnTo>
                <a:lnTo>
                  <a:pt x="7070" y="6964"/>
                </a:lnTo>
                <a:lnTo>
                  <a:pt x="7069" y="6910"/>
                </a:lnTo>
                <a:lnTo>
                  <a:pt x="7070" y="6855"/>
                </a:lnTo>
                <a:lnTo>
                  <a:pt x="7073" y="6801"/>
                </a:lnTo>
                <a:lnTo>
                  <a:pt x="7078" y="6749"/>
                </a:lnTo>
                <a:lnTo>
                  <a:pt x="7085" y="6695"/>
                </a:lnTo>
                <a:lnTo>
                  <a:pt x="7094" y="6643"/>
                </a:lnTo>
                <a:lnTo>
                  <a:pt x="7103" y="6590"/>
                </a:lnTo>
                <a:lnTo>
                  <a:pt x="7116" y="6537"/>
                </a:lnTo>
                <a:lnTo>
                  <a:pt x="7129" y="6486"/>
                </a:lnTo>
                <a:lnTo>
                  <a:pt x="7145" y="6435"/>
                </a:lnTo>
                <a:lnTo>
                  <a:pt x="7162" y="6383"/>
                </a:lnTo>
                <a:lnTo>
                  <a:pt x="7182" y="6333"/>
                </a:lnTo>
                <a:lnTo>
                  <a:pt x="7204" y="6283"/>
                </a:lnTo>
                <a:lnTo>
                  <a:pt x="7227" y="6234"/>
                </a:lnTo>
                <a:lnTo>
                  <a:pt x="7253" y="6187"/>
                </a:lnTo>
                <a:lnTo>
                  <a:pt x="7279" y="6139"/>
                </a:lnTo>
                <a:lnTo>
                  <a:pt x="7309" y="6091"/>
                </a:lnTo>
                <a:lnTo>
                  <a:pt x="7341" y="6045"/>
                </a:lnTo>
                <a:lnTo>
                  <a:pt x="7374" y="6000"/>
                </a:lnTo>
                <a:lnTo>
                  <a:pt x="7409" y="5956"/>
                </a:lnTo>
                <a:lnTo>
                  <a:pt x="7446" y="5912"/>
                </a:lnTo>
                <a:lnTo>
                  <a:pt x="7485" y="5869"/>
                </a:lnTo>
                <a:lnTo>
                  <a:pt x="7526" y="5826"/>
                </a:lnTo>
                <a:lnTo>
                  <a:pt x="7569" y="5786"/>
                </a:lnTo>
                <a:lnTo>
                  <a:pt x="7644" y="5717"/>
                </a:lnTo>
                <a:lnTo>
                  <a:pt x="7718" y="5654"/>
                </a:lnTo>
                <a:lnTo>
                  <a:pt x="7755" y="5622"/>
                </a:lnTo>
                <a:lnTo>
                  <a:pt x="7793" y="5592"/>
                </a:lnTo>
                <a:lnTo>
                  <a:pt x="7831" y="5563"/>
                </a:lnTo>
                <a:lnTo>
                  <a:pt x="7869" y="5534"/>
                </a:lnTo>
                <a:lnTo>
                  <a:pt x="7908" y="5507"/>
                </a:lnTo>
                <a:lnTo>
                  <a:pt x="7947" y="5480"/>
                </a:lnTo>
                <a:lnTo>
                  <a:pt x="7986" y="5454"/>
                </a:lnTo>
                <a:lnTo>
                  <a:pt x="8028" y="5430"/>
                </a:lnTo>
                <a:lnTo>
                  <a:pt x="8069" y="5405"/>
                </a:lnTo>
                <a:lnTo>
                  <a:pt x="8112" y="5383"/>
                </a:lnTo>
                <a:lnTo>
                  <a:pt x="8156" y="5361"/>
                </a:lnTo>
                <a:lnTo>
                  <a:pt x="8201" y="5341"/>
                </a:lnTo>
                <a:lnTo>
                  <a:pt x="8303" y="5295"/>
                </a:lnTo>
                <a:lnTo>
                  <a:pt x="8403" y="5251"/>
                </a:lnTo>
                <a:lnTo>
                  <a:pt x="8603" y="5165"/>
                </a:lnTo>
                <a:lnTo>
                  <a:pt x="8704" y="5122"/>
                </a:lnTo>
                <a:lnTo>
                  <a:pt x="8803" y="5077"/>
                </a:lnTo>
                <a:lnTo>
                  <a:pt x="8852" y="5053"/>
                </a:lnTo>
                <a:lnTo>
                  <a:pt x="8901" y="5029"/>
                </a:lnTo>
                <a:lnTo>
                  <a:pt x="8948" y="5003"/>
                </a:lnTo>
                <a:lnTo>
                  <a:pt x="8997" y="4978"/>
                </a:lnTo>
                <a:lnTo>
                  <a:pt x="9012" y="4969"/>
                </a:lnTo>
                <a:lnTo>
                  <a:pt x="9029" y="4962"/>
                </a:lnTo>
                <a:lnTo>
                  <a:pt x="9068" y="4946"/>
                </a:lnTo>
                <a:lnTo>
                  <a:pt x="9111" y="4931"/>
                </a:lnTo>
                <a:lnTo>
                  <a:pt x="9158" y="4916"/>
                </a:lnTo>
                <a:lnTo>
                  <a:pt x="9210" y="4903"/>
                </a:lnTo>
                <a:lnTo>
                  <a:pt x="9264" y="4891"/>
                </a:lnTo>
                <a:lnTo>
                  <a:pt x="9320" y="4879"/>
                </a:lnTo>
                <a:lnTo>
                  <a:pt x="9376" y="4868"/>
                </a:lnTo>
                <a:lnTo>
                  <a:pt x="9434" y="4857"/>
                </a:lnTo>
                <a:lnTo>
                  <a:pt x="9490" y="4847"/>
                </a:lnTo>
                <a:lnTo>
                  <a:pt x="9599" y="4830"/>
                </a:lnTo>
                <a:lnTo>
                  <a:pt x="9696" y="4817"/>
                </a:lnTo>
                <a:lnTo>
                  <a:pt x="9777" y="4808"/>
                </a:lnTo>
                <a:lnTo>
                  <a:pt x="9806" y="4804"/>
                </a:lnTo>
                <a:lnTo>
                  <a:pt x="9837" y="4803"/>
                </a:lnTo>
                <a:lnTo>
                  <a:pt x="9897" y="4800"/>
                </a:lnTo>
                <a:lnTo>
                  <a:pt x="9959" y="4800"/>
                </a:lnTo>
                <a:lnTo>
                  <a:pt x="10022" y="4802"/>
                </a:lnTo>
                <a:lnTo>
                  <a:pt x="10085" y="4805"/>
                </a:lnTo>
                <a:lnTo>
                  <a:pt x="10149" y="4810"/>
                </a:lnTo>
                <a:lnTo>
                  <a:pt x="10278" y="4822"/>
                </a:lnTo>
                <a:lnTo>
                  <a:pt x="10407" y="4833"/>
                </a:lnTo>
                <a:lnTo>
                  <a:pt x="10472" y="4837"/>
                </a:lnTo>
                <a:lnTo>
                  <a:pt x="10535" y="4841"/>
                </a:lnTo>
                <a:lnTo>
                  <a:pt x="10599" y="4842"/>
                </a:lnTo>
                <a:lnTo>
                  <a:pt x="10661" y="4841"/>
                </a:lnTo>
                <a:lnTo>
                  <a:pt x="10693" y="4839"/>
                </a:lnTo>
                <a:lnTo>
                  <a:pt x="10723" y="4837"/>
                </a:lnTo>
                <a:lnTo>
                  <a:pt x="10754" y="4833"/>
                </a:lnTo>
                <a:lnTo>
                  <a:pt x="10783" y="4830"/>
                </a:lnTo>
                <a:lnTo>
                  <a:pt x="10799" y="4828"/>
                </a:lnTo>
                <a:lnTo>
                  <a:pt x="10813" y="4826"/>
                </a:lnTo>
                <a:lnTo>
                  <a:pt x="10841" y="4819"/>
                </a:lnTo>
                <a:lnTo>
                  <a:pt x="10868" y="4810"/>
                </a:lnTo>
                <a:lnTo>
                  <a:pt x="10892" y="4800"/>
                </a:lnTo>
                <a:lnTo>
                  <a:pt x="10917" y="4789"/>
                </a:lnTo>
                <a:lnTo>
                  <a:pt x="10941" y="4777"/>
                </a:lnTo>
                <a:lnTo>
                  <a:pt x="10987" y="4754"/>
                </a:lnTo>
                <a:lnTo>
                  <a:pt x="11012" y="4743"/>
                </a:lnTo>
                <a:lnTo>
                  <a:pt x="11035" y="4733"/>
                </a:lnTo>
                <a:lnTo>
                  <a:pt x="11060" y="4726"/>
                </a:lnTo>
                <a:lnTo>
                  <a:pt x="11085" y="4720"/>
                </a:lnTo>
                <a:lnTo>
                  <a:pt x="11099" y="4717"/>
                </a:lnTo>
                <a:lnTo>
                  <a:pt x="11112" y="4716"/>
                </a:lnTo>
                <a:lnTo>
                  <a:pt x="11126" y="4716"/>
                </a:lnTo>
                <a:lnTo>
                  <a:pt x="11140" y="4716"/>
                </a:lnTo>
                <a:lnTo>
                  <a:pt x="11155" y="4717"/>
                </a:lnTo>
                <a:lnTo>
                  <a:pt x="11170" y="4720"/>
                </a:lnTo>
                <a:lnTo>
                  <a:pt x="11185" y="4722"/>
                </a:lnTo>
                <a:lnTo>
                  <a:pt x="11201" y="4727"/>
                </a:lnTo>
                <a:lnTo>
                  <a:pt x="11227" y="4733"/>
                </a:lnTo>
                <a:lnTo>
                  <a:pt x="11253" y="4738"/>
                </a:lnTo>
                <a:lnTo>
                  <a:pt x="11277" y="4742"/>
                </a:lnTo>
                <a:lnTo>
                  <a:pt x="11300" y="4742"/>
                </a:lnTo>
                <a:lnTo>
                  <a:pt x="11322" y="4742"/>
                </a:lnTo>
                <a:lnTo>
                  <a:pt x="11344" y="4739"/>
                </a:lnTo>
                <a:lnTo>
                  <a:pt x="11365" y="4734"/>
                </a:lnTo>
                <a:lnTo>
                  <a:pt x="11386" y="4729"/>
                </a:lnTo>
                <a:lnTo>
                  <a:pt x="11408" y="4723"/>
                </a:lnTo>
                <a:lnTo>
                  <a:pt x="11429" y="4716"/>
                </a:lnTo>
                <a:lnTo>
                  <a:pt x="11470" y="4699"/>
                </a:lnTo>
                <a:lnTo>
                  <a:pt x="11561" y="4657"/>
                </a:lnTo>
                <a:lnTo>
                  <a:pt x="11588" y="4648"/>
                </a:lnTo>
                <a:lnTo>
                  <a:pt x="11615" y="4639"/>
                </a:lnTo>
                <a:lnTo>
                  <a:pt x="11643" y="4633"/>
                </a:lnTo>
                <a:lnTo>
                  <a:pt x="11670" y="4629"/>
                </a:lnTo>
                <a:lnTo>
                  <a:pt x="11696" y="4626"/>
                </a:lnTo>
                <a:lnTo>
                  <a:pt x="11723" y="4624"/>
                </a:lnTo>
                <a:lnTo>
                  <a:pt x="11778" y="4623"/>
                </a:lnTo>
                <a:lnTo>
                  <a:pt x="11833" y="4623"/>
                </a:lnTo>
                <a:lnTo>
                  <a:pt x="11862" y="4623"/>
                </a:lnTo>
                <a:lnTo>
                  <a:pt x="11888" y="4622"/>
                </a:lnTo>
                <a:lnTo>
                  <a:pt x="11917" y="4619"/>
                </a:lnTo>
                <a:lnTo>
                  <a:pt x="11943" y="4616"/>
                </a:lnTo>
                <a:lnTo>
                  <a:pt x="11972" y="4611"/>
                </a:lnTo>
                <a:lnTo>
                  <a:pt x="11998" y="4605"/>
                </a:lnTo>
                <a:lnTo>
                  <a:pt x="12034" y="4591"/>
                </a:lnTo>
                <a:lnTo>
                  <a:pt x="12069" y="4577"/>
                </a:lnTo>
                <a:lnTo>
                  <a:pt x="12140" y="4545"/>
                </a:lnTo>
                <a:lnTo>
                  <a:pt x="12212" y="4513"/>
                </a:lnTo>
                <a:lnTo>
                  <a:pt x="12285" y="4480"/>
                </a:lnTo>
                <a:lnTo>
                  <a:pt x="12321" y="4464"/>
                </a:lnTo>
                <a:lnTo>
                  <a:pt x="12358" y="4450"/>
                </a:lnTo>
                <a:lnTo>
                  <a:pt x="12396" y="4435"/>
                </a:lnTo>
                <a:lnTo>
                  <a:pt x="12432" y="4423"/>
                </a:lnTo>
                <a:lnTo>
                  <a:pt x="12469" y="4412"/>
                </a:lnTo>
                <a:lnTo>
                  <a:pt x="12506" y="4401"/>
                </a:lnTo>
                <a:lnTo>
                  <a:pt x="12544" y="4393"/>
                </a:lnTo>
                <a:lnTo>
                  <a:pt x="12580" y="4387"/>
                </a:lnTo>
                <a:lnTo>
                  <a:pt x="12587" y="4390"/>
                </a:lnTo>
                <a:lnTo>
                  <a:pt x="12590" y="4395"/>
                </a:lnTo>
                <a:lnTo>
                  <a:pt x="12594" y="4399"/>
                </a:lnTo>
                <a:lnTo>
                  <a:pt x="12596" y="4406"/>
                </a:lnTo>
                <a:lnTo>
                  <a:pt x="12599" y="4412"/>
                </a:lnTo>
                <a:lnTo>
                  <a:pt x="12600" y="4419"/>
                </a:lnTo>
                <a:lnTo>
                  <a:pt x="12600" y="4428"/>
                </a:lnTo>
                <a:lnTo>
                  <a:pt x="12600" y="4436"/>
                </a:lnTo>
                <a:lnTo>
                  <a:pt x="12596" y="4456"/>
                </a:lnTo>
                <a:lnTo>
                  <a:pt x="12591" y="4479"/>
                </a:lnTo>
                <a:lnTo>
                  <a:pt x="12583" y="4505"/>
                </a:lnTo>
                <a:lnTo>
                  <a:pt x="12572" y="4534"/>
                </a:lnTo>
                <a:lnTo>
                  <a:pt x="12558" y="4564"/>
                </a:lnTo>
                <a:lnTo>
                  <a:pt x="12542" y="4599"/>
                </a:lnTo>
                <a:lnTo>
                  <a:pt x="12523" y="4635"/>
                </a:lnTo>
                <a:lnTo>
                  <a:pt x="12502" y="4673"/>
                </a:lnTo>
                <a:lnTo>
                  <a:pt x="12480" y="4714"/>
                </a:lnTo>
                <a:lnTo>
                  <a:pt x="12454" y="4756"/>
                </a:lnTo>
                <a:lnTo>
                  <a:pt x="12398" y="4848"/>
                </a:lnTo>
                <a:lnTo>
                  <a:pt x="12336" y="4947"/>
                </a:lnTo>
                <a:lnTo>
                  <a:pt x="12266" y="5052"/>
                </a:lnTo>
                <a:lnTo>
                  <a:pt x="12190" y="5162"/>
                </a:lnTo>
                <a:lnTo>
                  <a:pt x="12110" y="5278"/>
                </a:lnTo>
                <a:lnTo>
                  <a:pt x="12025" y="5397"/>
                </a:lnTo>
                <a:lnTo>
                  <a:pt x="11937" y="5519"/>
                </a:lnTo>
                <a:lnTo>
                  <a:pt x="11847" y="5643"/>
                </a:lnTo>
                <a:lnTo>
                  <a:pt x="11754" y="5769"/>
                </a:lnTo>
                <a:lnTo>
                  <a:pt x="11566" y="6019"/>
                </a:lnTo>
                <a:lnTo>
                  <a:pt x="11379" y="6266"/>
                </a:lnTo>
                <a:lnTo>
                  <a:pt x="11199" y="6501"/>
                </a:lnTo>
                <a:lnTo>
                  <a:pt x="11031" y="6717"/>
                </a:lnTo>
                <a:lnTo>
                  <a:pt x="10885" y="6909"/>
                </a:lnTo>
                <a:lnTo>
                  <a:pt x="10761" y="7068"/>
                </a:lnTo>
                <a:lnTo>
                  <a:pt x="10671" y="7190"/>
                </a:lnTo>
                <a:lnTo>
                  <a:pt x="10639" y="7234"/>
                </a:lnTo>
                <a:lnTo>
                  <a:pt x="10617" y="7266"/>
                </a:lnTo>
                <a:lnTo>
                  <a:pt x="10602" y="7287"/>
                </a:lnTo>
                <a:lnTo>
                  <a:pt x="10588" y="7306"/>
                </a:lnTo>
                <a:lnTo>
                  <a:pt x="10572" y="7325"/>
                </a:lnTo>
                <a:lnTo>
                  <a:pt x="10556" y="7343"/>
                </a:lnTo>
                <a:lnTo>
                  <a:pt x="10539" y="7360"/>
                </a:lnTo>
                <a:lnTo>
                  <a:pt x="10522" y="7377"/>
                </a:lnTo>
                <a:lnTo>
                  <a:pt x="10503" y="7393"/>
                </a:lnTo>
                <a:lnTo>
                  <a:pt x="10484" y="7409"/>
                </a:lnTo>
                <a:lnTo>
                  <a:pt x="10445" y="7440"/>
                </a:lnTo>
                <a:lnTo>
                  <a:pt x="10404" y="7468"/>
                </a:lnTo>
                <a:lnTo>
                  <a:pt x="10361" y="7496"/>
                </a:lnTo>
                <a:lnTo>
                  <a:pt x="10319" y="7523"/>
                </a:lnTo>
                <a:lnTo>
                  <a:pt x="10232" y="7578"/>
                </a:lnTo>
                <a:lnTo>
                  <a:pt x="10188" y="7605"/>
                </a:lnTo>
                <a:lnTo>
                  <a:pt x="10145" y="7634"/>
                </a:lnTo>
                <a:lnTo>
                  <a:pt x="10105" y="7663"/>
                </a:lnTo>
                <a:lnTo>
                  <a:pt x="10064" y="7696"/>
                </a:lnTo>
                <a:lnTo>
                  <a:pt x="10045" y="7712"/>
                </a:lnTo>
                <a:lnTo>
                  <a:pt x="10027" y="7730"/>
                </a:lnTo>
                <a:lnTo>
                  <a:pt x="10008" y="7748"/>
                </a:lnTo>
                <a:lnTo>
                  <a:pt x="9991" y="7767"/>
                </a:lnTo>
                <a:lnTo>
                  <a:pt x="9969" y="7789"/>
                </a:lnTo>
                <a:lnTo>
                  <a:pt x="9947" y="7809"/>
                </a:lnTo>
                <a:lnTo>
                  <a:pt x="9924" y="7825"/>
                </a:lnTo>
                <a:lnTo>
                  <a:pt x="9902" y="7839"/>
                </a:lnTo>
                <a:lnTo>
                  <a:pt x="9877" y="7851"/>
                </a:lnTo>
                <a:lnTo>
                  <a:pt x="9854" y="7862"/>
                </a:lnTo>
                <a:lnTo>
                  <a:pt x="9830" y="7871"/>
                </a:lnTo>
                <a:lnTo>
                  <a:pt x="9805" y="7880"/>
                </a:lnTo>
                <a:lnTo>
                  <a:pt x="9755" y="7893"/>
                </a:lnTo>
                <a:lnTo>
                  <a:pt x="9703" y="7906"/>
                </a:lnTo>
                <a:lnTo>
                  <a:pt x="9676" y="7915"/>
                </a:lnTo>
                <a:lnTo>
                  <a:pt x="9649" y="7924"/>
                </a:lnTo>
                <a:lnTo>
                  <a:pt x="9622" y="7933"/>
                </a:lnTo>
                <a:lnTo>
                  <a:pt x="9595" y="7944"/>
                </a:lnTo>
                <a:lnTo>
                  <a:pt x="9556" y="7964"/>
                </a:lnTo>
                <a:lnTo>
                  <a:pt x="9520" y="7985"/>
                </a:lnTo>
                <a:lnTo>
                  <a:pt x="9485" y="8007"/>
                </a:lnTo>
                <a:lnTo>
                  <a:pt x="9451" y="8029"/>
                </a:lnTo>
                <a:lnTo>
                  <a:pt x="9385" y="8073"/>
                </a:lnTo>
                <a:lnTo>
                  <a:pt x="9352" y="8095"/>
                </a:lnTo>
                <a:lnTo>
                  <a:pt x="9320" y="8114"/>
                </a:lnTo>
                <a:lnTo>
                  <a:pt x="9287" y="8134"/>
                </a:lnTo>
                <a:lnTo>
                  <a:pt x="9253" y="8151"/>
                </a:lnTo>
                <a:lnTo>
                  <a:pt x="9217" y="8166"/>
                </a:lnTo>
                <a:lnTo>
                  <a:pt x="9199" y="8173"/>
                </a:lnTo>
                <a:lnTo>
                  <a:pt x="9181" y="8178"/>
                </a:lnTo>
                <a:lnTo>
                  <a:pt x="9161" y="8184"/>
                </a:lnTo>
                <a:lnTo>
                  <a:pt x="9141" y="8189"/>
                </a:lnTo>
                <a:lnTo>
                  <a:pt x="9122" y="8193"/>
                </a:lnTo>
                <a:lnTo>
                  <a:pt x="9101" y="8195"/>
                </a:lnTo>
                <a:lnTo>
                  <a:pt x="9080" y="8197"/>
                </a:lnTo>
                <a:lnTo>
                  <a:pt x="9058" y="8199"/>
                </a:lnTo>
                <a:lnTo>
                  <a:pt x="9035" y="8199"/>
                </a:lnTo>
                <a:lnTo>
                  <a:pt x="9012" y="8197"/>
                </a:lnTo>
                <a:lnTo>
                  <a:pt x="8995" y="8197"/>
                </a:lnTo>
                <a:lnTo>
                  <a:pt x="8978" y="8197"/>
                </a:lnTo>
                <a:lnTo>
                  <a:pt x="8945" y="8200"/>
                </a:lnTo>
                <a:lnTo>
                  <a:pt x="8913" y="8205"/>
                </a:lnTo>
                <a:lnTo>
                  <a:pt x="8880" y="8211"/>
                </a:lnTo>
                <a:lnTo>
                  <a:pt x="8848" y="8219"/>
                </a:lnTo>
                <a:lnTo>
                  <a:pt x="8817" y="8229"/>
                </a:lnTo>
                <a:lnTo>
                  <a:pt x="8755" y="8251"/>
                </a:lnTo>
                <a:lnTo>
                  <a:pt x="8693" y="8272"/>
                </a:lnTo>
                <a:lnTo>
                  <a:pt x="8662" y="8281"/>
                </a:lnTo>
                <a:lnTo>
                  <a:pt x="8630" y="8289"/>
                </a:lnTo>
                <a:lnTo>
                  <a:pt x="8599" y="8294"/>
                </a:lnTo>
                <a:lnTo>
                  <a:pt x="8566" y="8298"/>
                </a:lnTo>
                <a:lnTo>
                  <a:pt x="8548" y="8299"/>
                </a:lnTo>
                <a:lnTo>
                  <a:pt x="8533" y="8299"/>
                </a:lnTo>
                <a:lnTo>
                  <a:pt x="8515" y="8299"/>
                </a:lnTo>
                <a:lnTo>
                  <a:pt x="8498" y="8296"/>
                </a:lnTo>
                <a:lnTo>
                  <a:pt x="8425" y="8288"/>
                </a:lnTo>
                <a:lnTo>
                  <a:pt x="8348" y="8277"/>
                </a:lnTo>
                <a:lnTo>
                  <a:pt x="8267" y="8263"/>
                </a:lnTo>
                <a:lnTo>
                  <a:pt x="8185" y="8249"/>
                </a:lnTo>
                <a:lnTo>
                  <a:pt x="8103" y="8232"/>
                </a:lnTo>
                <a:lnTo>
                  <a:pt x="8024" y="8215"/>
                </a:lnTo>
                <a:lnTo>
                  <a:pt x="7948" y="8196"/>
                </a:lnTo>
                <a:lnTo>
                  <a:pt x="7877" y="8177"/>
                </a:lnTo>
                <a:lnTo>
                  <a:pt x="7841" y="8164"/>
                </a:lnTo>
                <a:lnTo>
                  <a:pt x="7806" y="8151"/>
                </a:lnTo>
                <a:lnTo>
                  <a:pt x="7776" y="8136"/>
                </a:lnTo>
                <a:lnTo>
                  <a:pt x="7746" y="8120"/>
                </a:lnTo>
                <a:lnTo>
                  <a:pt x="7718" y="8103"/>
                </a:lnTo>
                <a:lnTo>
                  <a:pt x="7693" y="8086"/>
                </a:lnTo>
                <a:lnTo>
                  <a:pt x="7643" y="8051"/>
                </a:lnTo>
                <a:lnTo>
                  <a:pt x="7618" y="8034"/>
                </a:lnTo>
                <a:lnTo>
                  <a:pt x="7592" y="8018"/>
                </a:lnTo>
                <a:lnTo>
                  <a:pt x="7567" y="8002"/>
                </a:lnTo>
                <a:lnTo>
                  <a:pt x="7539" y="7988"/>
                </a:lnTo>
                <a:lnTo>
                  <a:pt x="7509" y="7976"/>
                </a:lnTo>
                <a:lnTo>
                  <a:pt x="7479" y="7965"/>
                </a:lnTo>
                <a:lnTo>
                  <a:pt x="7462" y="7961"/>
                </a:lnTo>
                <a:lnTo>
                  <a:pt x="7444" y="7957"/>
                </a:lnTo>
                <a:lnTo>
                  <a:pt x="7426" y="7954"/>
                </a:lnTo>
                <a:lnTo>
                  <a:pt x="7407" y="7952"/>
                </a:lnTo>
                <a:lnTo>
                  <a:pt x="7391" y="7949"/>
                </a:lnTo>
                <a:lnTo>
                  <a:pt x="7376" y="7947"/>
                </a:lnTo>
                <a:lnTo>
                  <a:pt x="7361" y="7942"/>
                </a:lnTo>
                <a:lnTo>
                  <a:pt x="7347" y="7938"/>
                </a:lnTo>
                <a:lnTo>
                  <a:pt x="7333" y="7932"/>
                </a:lnTo>
                <a:lnTo>
                  <a:pt x="7320" y="7927"/>
                </a:lnTo>
                <a:lnTo>
                  <a:pt x="7308" y="7920"/>
                </a:lnTo>
                <a:lnTo>
                  <a:pt x="7297" y="7913"/>
                </a:lnTo>
                <a:lnTo>
                  <a:pt x="7284" y="7905"/>
                </a:lnTo>
                <a:lnTo>
                  <a:pt x="7275" y="7897"/>
                </a:lnTo>
                <a:lnTo>
                  <a:pt x="7264" y="7887"/>
                </a:lnTo>
                <a:lnTo>
                  <a:pt x="7254" y="7877"/>
                </a:lnTo>
                <a:lnTo>
                  <a:pt x="7235" y="7856"/>
                </a:lnTo>
                <a:lnTo>
                  <a:pt x="7220" y="7834"/>
                </a:lnTo>
                <a:lnTo>
                  <a:pt x="7206" y="7810"/>
                </a:lnTo>
                <a:lnTo>
                  <a:pt x="7194" y="7784"/>
                </a:lnTo>
                <a:lnTo>
                  <a:pt x="7183" y="7759"/>
                </a:lnTo>
                <a:lnTo>
                  <a:pt x="7174" y="7730"/>
                </a:lnTo>
                <a:lnTo>
                  <a:pt x="7167" y="7702"/>
                </a:lnTo>
                <a:lnTo>
                  <a:pt x="7161" y="7674"/>
                </a:lnTo>
                <a:lnTo>
                  <a:pt x="7157" y="7645"/>
                </a:lnTo>
                <a:lnTo>
                  <a:pt x="7155" y="7617"/>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9" name="TextBox 18"/>
          <p:cNvSpPr txBox="1"/>
          <p:nvPr/>
        </p:nvSpPr>
        <p:spPr>
          <a:xfrm>
            <a:off x="1953317" y="1786889"/>
            <a:ext cx="6261394" cy="645160"/>
          </a:xfrm>
          <a:prstGeom prst="rect">
            <a:avLst/>
          </a:prstGeom>
          <a:noFill/>
        </p:spPr>
        <p:txBody>
          <a:bodyPr wrap="square" rtlCol="0">
            <a:spAutoFit/>
          </a:bodyPr>
          <a:lstStyle/>
          <a:p>
            <a:pPr algn="just">
              <a:lnSpc>
                <a:spcPct val="150000"/>
              </a:lnSpc>
            </a:pPr>
            <a:r>
              <a:rPr lang="zh-CN" sz="2400" dirty="0">
                <a:latin typeface="微软雅黑" panose="020B0503020204020204" pitchFamily="34" charset="-122"/>
                <a:ea typeface="微软雅黑" panose="020B0503020204020204" pitchFamily="34" charset="-122"/>
                <a:cs typeface="微软雅黑" panose="020B0503020204020204" pitchFamily="34" charset="-122"/>
              </a:rPr>
              <a:t>工业互联网</a:t>
            </a:r>
            <a:endParaRPr 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TextBox 18"/>
          <p:cNvSpPr txBox="1"/>
          <p:nvPr/>
        </p:nvSpPr>
        <p:spPr>
          <a:xfrm>
            <a:off x="1953317" y="4789702"/>
            <a:ext cx="6261394" cy="460375"/>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出现可靠性隐患和发生故障的几率</a:t>
            </a:r>
            <a:endParaRPr lang="zh-CN" altLang="zh-CN" sz="2400" dirty="0">
              <a:latin typeface="微软雅黑" panose="020B0503020204020204" pitchFamily="34" charset="-122"/>
              <a:ea typeface="微软雅黑" panose="020B0503020204020204" pitchFamily="34" charset="-122"/>
            </a:endParaRPr>
          </a:p>
        </p:txBody>
      </p:sp>
      <p:sp>
        <p:nvSpPr>
          <p:cNvPr id="41" name="TextBox 18"/>
          <p:cNvSpPr txBox="1"/>
          <p:nvPr/>
        </p:nvSpPr>
        <p:spPr>
          <a:xfrm>
            <a:off x="1953260" y="2975610"/>
            <a:ext cx="6843395" cy="1198880"/>
          </a:xfrm>
          <a:prstGeom prst="rect">
            <a:avLst/>
          </a:prstGeom>
          <a:noFill/>
        </p:spPr>
        <p:txBody>
          <a:bodyPr wrap="square" rtlCol="0">
            <a:spAutoFit/>
          </a:bodyPr>
          <a:lstStyle/>
          <a:p>
            <a:pPr algn="just">
              <a:lnSpc>
                <a:spcPct val="150000"/>
              </a:lnSpc>
            </a:pP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工业部门的系统日趋复杂化、网络化、综合化， 其技术含量越来越高，性能也越来越先进</a:t>
            </a:r>
            <a:endParaRPr lang="zh-CN"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2"/>
    </mc:Choice>
    <mc:Fallback>
      <p:transition spd="slow" advTm="3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1858577" y="197440"/>
            <a:ext cx="54268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系统健康模型的不足</a:t>
            </a:r>
            <a:endParaRPr lang="zh-CN" altLang="en-US" sz="3200" dirty="0">
              <a:solidFill>
                <a:schemeClr val="bg1"/>
              </a:solidFill>
              <a:latin typeface="隶书" panose="02010509060101010101" pitchFamily="49" charset="-122"/>
              <a:ea typeface="隶书" panose="02010509060101010101" pitchFamily="49" charset="-122"/>
              <a:cs typeface="+mn-cs"/>
            </a:endParaRPr>
          </a:p>
        </p:txBody>
      </p:sp>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7285423" y="444137"/>
            <a:ext cx="1858577"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04875" y="1550670"/>
            <a:ext cx="7334250" cy="3415030"/>
          </a:xfrm>
          <a:prstGeom prst="rect">
            <a:avLst/>
          </a:prstGeom>
        </p:spPr>
        <p:txBody>
          <a:bodyPr wrap="square">
            <a:spAutoFit/>
          </a:bodyPr>
          <a:lstStyle/>
          <a:p>
            <a:pPr marL="342900" indent="-342900" fontAlgn="auto">
              <a:lnSpc>
                <a:spcPct val="150000"/>
              </a:lnSpc>
              <a:spcAft>
                <a:spcPts val="0"/>
              </a:spcAft>
              <a:buFont typeface="+mj-ea"/>
              <a:buAutoNum type="circleNumDbPlain"/>
            </a:pPr>
            <a:r>
              <a:rPr altLang="zh-CN" dirty="0">
                <a:latin typeface="微软雅黑" panose="020B0503020204020204" pitchFamily="34" charset="-122"/>
                <a:ea typeface="微软雅黑" panose="020B0503020204020204" pitchFamily="34" charset="-122"/>
                <a:cs typeface="微软雅黑" panose="020B0503020204020204" pitchFamily="34" charset="-122"/>
              </a:rPr>
              <a:t>对模型的架构缺少关注，通常直接使用已有的网络模型，而这些网络模型是面向自然语言处理、机器视觉任务，是否可以直接应用在机械系统故障诊断和预后上值得商榷。</a:t>
            </a:r>
            <a:endParaRPr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50000"/>
              </a:lnSpc>
              <a:spcAft>
                <a:spcPts val="0"/>
              </a:spcAft>
              <a:buFont typeface="+mj-ea"/>
              <a:buAutoNum type="circleNumDbPlain"/>
            </a:pPr>
            <a:endParaRPr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50000"/>
              </a:lnSpc>
              <a:spcAft>
                <a:spcPts val="0"/>
              </a:spcAft>
              <a:buFont typeface="+mj-ea"/>
              <a:buAutoNum type="circleNumDbPlain"/>
            </a:pPr>
            <a:r>
              <a:rPr altLang="zh-CN" dirty="0">
                <a:latin typeface="微软雅黑" panose="020B0503020204020204" pitchFamily="34" charset="-122"/>
                <a:ea typeface="微软雅黑" panose="020B0503020204020204" pitchFamily="34" charset="-122"/>
                <a:cs typeface="微软雅黑" panose="020B0503020204020204" pitchFamily="34" charset="-122"/>
              </a:rPr>
              <a:t>手工搭建网络模型需要专家不断地进行试错（trade-and-error），是一项十分耗时耗力的工作</a:t>
            </a:r>
            <a:r>
              <a:rPr lang="zh-CN" dirty="0">
                <a:latin typeface="微软雅黑" panose="020B0503020204020204" pitchFamily="34" charset="-122"/>
                <a:ea typeface="微软雅黑" panose="020B0503020204020204" pitchFamily="34" charset="-122"/>
                <a:cs typeface="微软雅黑" panose="020B0503020204020204" pitchFamily="34" charset="-122"/>
              </a:rPr>
              <a:t>。</a:t>
            </a:r>
            <a:endParaRPr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50000"/>
              </a:lnSpc>
              <a:spcAft>
                <a:spcPts val="0"/>
              </a:spcAft>
              <a:buFont typeface="+mj-ea"/>
              <a:buAutoNum type="circleNumDbPlain"/>
            </a:pPr>
            <a:endParaRPr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50000"/>
              </a:lnSpc>
              <a:spcAft>
                <a:spcPts val="0"/>
              </a:spcAft>
              <a:buFont typeface="+mj-ea"/>
              <a:buAutoNum type="circleNumDbPlain"/>
            </a:pPr>
            <a:r>
              <a:rPr altLang="zh-CN" dirty="0">
                <a:latin typeface="微软雅黑" panose="020B0503020204020204" pitchFamily="34" charset="-122"/>
                <a:ea typeface="微软雅黑" panose="020B0503020204020204" pitchFamily="34" charset="-122"/>
                <a:cs typeface="微软雅黑" panose="020B0503020204020204" pitchFamily="34" charset="-122"/>
              </a:rPr>
              <a:t>手工搭建出的模型是为特定任务（task-specific）的，迁移能力差。</a:t>
            </a:r>
            <a:endParaRPr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50"/>
    </mc:Choice>
    <mc:Fallback>
      <p:transition spd="slow" advTm="5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1858577" y="197440"/>
            <a:ext cx="54268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研究内容</a:t>
            </a:r>
            <a:endParaRPr lang="zh-CN" altLang="en-US" sz="3200" dirty="0">
              <a:solidFill>
                <a:schemeClr val="bg1"/>
              </a:solidFill>
              <a:latin typeface="隶书" panose="02010509060101010101" pitchFamily="49" charset="-122"/>
              <a:ea typeface="隶书" panose="02010509060101010101" pitchFamily="49" charset="-122"/>
              <a:cs typeface="+mn-cs"/>
            </a:endParaRPr>
          </a:p>
        </p:txBody>
      </p:sp>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7285423" y="444137"/>
            <a:ext cx="1858577"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10260" y="1028065"/>
            <a:ext cx="7606665" cy="5077460"/>
          </a:xfrm>
          <a:prstGeom prst="rect">
            <a:avLst/>
          </a:prstGeom>
        </p:spPr>
        <p:txBody>
          <a:bodyPr wrap="square">
            <a:spAutoFit/>
          </a:bodyPr>
          <a:lstStyle/>
          <a:p>
            <a:pPr marL="342900" lvl="0" indent="-342900">
              <a:lnSpc>
                <a:spcPct val="150000"/>
              </a:lnSpc>
              <a:spcAft>
                <a:spcPts val="0"/>
              </a:spcAft>
              <a:buFont typeface="+mj-lt"/>
              <a:buAutoNum type="arabicPeriod"/>
            </a:pPr>
            <a:r>
              <a:rPr lang="zh-CN" altLang="zh-CN" dirty="0">
                <a:latin typeface="微软雅黑" panose="020B0503020204020204" pitchFamily="34" charset="-122"/>
                <a:ea typeface="微软雅黑" panose="020B0503020204020204" pitchFamily="34" charset="-122"/>
                <a:cs typeface="微软雅黑" panose="020B0503020204020204" pitchFamily="34" charset="-122"/>
              </a:rPr>
              <a:t>研究健康管理相关的领域知识以及预后故障中所用的模型和这些模型的优缺点。</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nSpc>
                <a:spcPct val="150000"/>
              </a:lnSpc>
              <a:spcAft>
                <a:spcPts val="0"/>
              </a:spcAft>
              <a:buFont typeface="+mj-lt"/>
              <a:buAutoNum type="arabicPeriod"/>
            </a:pP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对AutoML中的神经网络搜索（NAS）进行深入研究，了解NAS的应用范围以及适用领域。</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nSpc>
                <a:spcPct val="150000"/>
              </a:lnSpc>
              <a:spcAft>
                <a:spcPts val="0"/>
              </a:spcAft>
              <a:buFont typeface="+mj-lt"/>
              <a:buAutoNum type="arabicPeriod"/>
            </a:pP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对用于研究预后故障的数据进行预处理，同时研究NAS是否适合解决时间序列的问题。</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nSpc>
                <a:spcPct val="150000"/>
              </a:lnSpc>
              <a:spcAft>
                <a:spcPts val="0"/>
              </a:spcAft>
              <a:buFont typeface="+mj-lt"/>
              <a:buAutoNum type="arabicPeriod"/>
            </a:pPr>
            <a:r>
              <a:rPr lang="zh-CN" altLang="zh-CN" dirty="0">
                <a:latin typeface="微软雅黑" panose="020B0503020204020204" pitchFamily="34" charset="-122"/>
                <a:ea typeface="微软雅黑" panose="020B0503020204020204" pitchFamily="34" charset="-122"/>
                <a:cs typeface="微软雅黑" panose="020B0503020204020204" pitchFamily="34" charset="-122"/>
              </a:rPr>
              <a:t>针对NAS中的搜索策略进行深入研究，了解各种搜索策略的优缺点以及具体应用，同时做出实验说明各个搜索策略对结果的影响。</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nSpc>
                <a:spcPct val="150000"/>
              </a:lnSpc>
              <a:spcAft>
                <a:spcPts val="0"/>
              </a:spcAft>
              <a:buFont typeface="+mj-lt"/>
              <a:buAutoNum type="arabicPeriod"/>
            </a:pPr>
            <a:r>
              <a:rPr lang="zh-CN" altLang="zh-CN" dirty="0">
                <a:latin typeface="微软雅黑" panose="020B0503020204020204" pitchFamily="34" charset="-122"/>
                <a:ea typeface="微软雅黑" panose="020B0503020204020204" pitchFamily="34" charset="-122"/>
                <a:cs typeface="微软雅黑" panose="020B0503020204020204" pitchFamily="34" charset="-122"/>
              </a:rPr>
              <a:t>提出新的适合于预后故障数据的搜索策略。并且与之前的搜索策略进行对比实验，研究新的搜索策略对结果的改进。</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nSpc>
                <a:spcPct val="150000"/>
              </a:lnSpc>
              <a:spcAft>
                <a:spcPts val="0"/>
              </a:spcAft>
              <a:buFont typeface="+mj-lt"/>
              <a:buAutoNum type="arabicPeriod"/>
            </a:pP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将此新提出的NAS模型迁移到其他预后故障的数据中，检验其是否具有很强的迁移能力。</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9"/>
    </mc:Choice>
    <mc:Fallback>
      <p:transition spd="slow" advTm="3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1015663"/>
          </a:xfrm>
          <a:prstGeom prst="rect">
            <a:avLst/>
          </a:prstGeom>
          <a:noFill/>
          <a:ln w="9525">
            <a:noFill/>
            <a:miter lim="800000"/>
          </a:ln>
        </p:spPr>
        <p:txBody>
          <a:bodyPr wrap="square">
            <a:spAutoFit/>
          </a:bodyPr>
          <a:lstStyle/>
          <a:p>
            <a:pPr algn="ctr">
              <a:lnSpc>
                <a:spcPct val="150000"/>
              </a:lnSpc>
            </a:pPr>
            <a:r>
              <a:rPr lang="zh-CN" altLang="en-US" sz="4000" b="1" dirty="0">
                <a:solidFill>
                  <a:schemeClr val="bg1"/>
                </a:solidFill>
                <a:latin typeface="微软雅黑" panose="020B0503020204020204" pitchFamily="34" charset="-122"/>
                <a:ea typeface="微软雅黑" panose="020B0503020204020204" pitchFamily="34" charset="-122"/>
              </a:rPr>
              <a:t>内容二：相关技术简介</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3"/>
    </mc:Choice>
    <mc:Fallback>
      <p:transition spd="slow" advTm="4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1385455" y="197440"/>
            <a:ext cx="6466411"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隶书" panose="02010509060101010101" pitchFamily="49" charset="-122"/>
                <a:ea typeface="隶书" panose="02010509060101010101" pitchFamily="49" charset="-122"/>
                <a:cs typeface="+mn-cs"/>
              </a:rPr>
              <a:t>1.</a:t>
            </a:r>
            <a:r>
              <a:rPr sz="2800">
                <a:solidFill>
                  <a:schemeClr val="bg1"/>
                </a:solidFill>
                <a:latin typeface="Times New Roman" panose="02020603050405020304" charset="0"/>
                <a:ea typeface="隶书" panose="02010509060101010101" pitchFamily="49" charset="-122"/>
                <a:cs typeface="Times New Roman" panose="02020603050405020304" charset="0"/>
              </a:rPr>
              <a:t>NAS</a:t>
            </a:r>
            <a:endParaRPr sz="2800">
              <a:solidFill>
                <a:schemeClr val="bg1"/>
              </a:solidFill>
              <a:latin typeface="Times New Roman" panose="02020603050405020304" charset="0"/>
              <a:ea typeface="隶书" panose="02010509060101010101" pitchFamily="49" charset="-122"/>
              <a:cs typeface="Times New Roman" panose="02020603050405020304" charset="0"/>
            </a:endParaRPr>
          </a:p>
        </p:txBody>
      </p:sp>
      <p:cxnSp>
        <p:nvCxnSpPr>
          <p:cNvPr id="39" name="直接连接符 38"/>
          <p:cNvCxnSpPr>
            <a:endCxn id="38" idx="1"/>
          </p:cNvCxnSpPr>
          <p:nvPr/>
        </p:nvCxnSpPr>
        <p:spPr>
          <a:xfrm>
            <a:off x="0" y="444137"/>
            <a:ext cx="1385455"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7851866" y="444137"/>
            <a:ext cx="129213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1" name="KSO_Shape"/>
          <p:cNvSpPr/>
          <p:nvPr/>
        </p:nvSpPr>
        <p:spPr bwMode="auto">
          <a:xfrm>
            <a:off x="7851866" y="5243456"/>
            <a:ext cx="710950" cy="661322"/>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pic>
        <p:nvPicPr>
          <p:cNvPr id="2" name="图片 1"/>
          <p:cNvPicPr>
            <a:picLocks noChangeAspect="1"/>
          </p:cNvPicPr>
          <p:nvPr>
            <p:custDataLst>
              <p:tags r:id="rId1"/>
            </p:custDataLst>
          </p:nvPr>
        </p:nvPicPr>
        <p:blipFill>
          <a:blip r:embed="rId2"/>
          <a:stretch>
            <a:fillRect/>
          </a:stretch>
        </p:blipFill>
        <p:spPr>
          <a:xfrm>
            <a:off x="807085" y="1413510"/>
            <a:ext cx="7513320" cy="4490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6"/>
    </mc:Choice>
    <mc:Fallback>
      <p:transition spd="slow" advTm="3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1858577" y="197440"/>
            <a:ext cx="54268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隶书" panose="02010509060101010101" pitchFamily="49" charset="-122"/>
                <a:ea typeface="隶书" panose="02010509060101010101" pitchFamily="49" charset="-122"/>
                <a:cs typeface="+mn-cs"/>
              </a:rPr>
              <a:t>2.</a:t>
            </a:r>
            <a:r>
              <a:rPr lang="zh-CN" sz="3200" dirty="0">
                <a:solidFill>
                  <a:schemeClr val="bg1"/>
                </a:solidFill>
                <a:latin typeface="隶书" panose="02010509060101010101" pitchFamily="49" charset="-122"/>
                <a:ea typeface="隶书" panose="02010509060101010101" pitchFamily="49" charset="-122"/>
                <a:cs typeface="+mn-cs"/>
              </a:rPr>
              <a:t>双重优化</a:t>
            </a:r>
            <a:endParaRPr lang="zh-CN" sz="3200" dirty="0">
              <a:solidFill>
                <a:schemeClr val="bg1"/>
              </a:solidFill>
              <a:latin typeface="隶书" panose="02010509060101010101" pitchFamily="49" charset="-122"/>
              <a:ea typeface="隶书" panose="02010509060101010101" pitchFamily="49" charset="-122"/>
              <a:cs typeface="+mn-cs"/>
            </a:endParaRPr>
          </a:p>
        </p:txBody>
      </p:sp>
      <p:cxnSp>
        <p:nvCxnSpPr>
          <p:cNvPr id="6" name="直接连接符 5"/>
          <p:cNvCxnSpPr>
            <a:endCxn id="5" idx="1"/>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7285423" y="444137"/>
            <a:ext cx="1858577"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310202" y="3808614"/>
            <a:ext cx="587375" cy="860425"/>
          </a:xfrm>
          <a:prstGeom prst="rect">
            <a:avLst/>
          </a:prstGeom>
          <a:scene3d>
            <a:camera prst="perspectiveContrastingRightFacing"/>
            <a:lightRig rig="threePt" dir="t"/>
          </a:scene3d>
          <a:sp3d/>
        </p:spPr>
        <p:txBody>
          <a:bodyPr wrap="none">
            <a:spAutoFit/>
            <a:scene3d>
              <a:camera prst="isometricOffAxis1Right"/>
              <a:lightRig rig="threePt" dir="t"/>
            </a:scene3d>
          </a:bodyPr>
          <a:lstStyle/>
          <a:p>
            <a:r>
              <a:rPr lang="en-US" altLang="zh-CN" sz="5000" b="1" dirty="0">
                <a:solidFill>
                  <a:schemeClr val="bg1"/>
                </a:solidFill>
                <a:latin typeface="Tahoma" panose="020B0604030504040204" pitchFamily="34" charset="0"/>
                <a:ea typeface="Tahoma" panose="020B0604030504040204" pitchFamily="34" charset="0"/>
                <a:cs typeface="Tahoma" panose="020B0604030504040204" pitchFamily="34" charset="0"/>
              </a:rPr>
              <a:t>2</a:t>
            </a:r>
            <a:endParaRPr lang="zh-CN" altLang="en-US" sz="5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4" name="矩形 43"/>
          <p:cNvSpPr/>
          <p:nvPr/>
        </p:nvSpPr>
        <p:spPr>
          <a:xfrm>
            <a:off x="6202584" y="4678765"/>
            <a:ext cx="1002197" cy="861774"/>
          </a:xfrm>
          <a:prstGeom prst="rect">
            <a:avLst/>
          </a:prstGeom>
        </p:spPr>
        <p:txBody>
          <a:bodyPr wrap="none">
            <a:spAutoFit/>
            <a:scene3d>
              <a:camera prst="isometricOffAxis2Left"/>
              <a:lightRig rig="threePt" dir="t"/>
            </a:scene3d>
          </a:bodyPr>
          <a:lstStyle/>
          <a:p>
            <a:r>
              <a:rPr lang="en-US" altLang="zh-CN" sz="5000" b="1" dirty="0">
                <a:solidFill>
                  <a:schemeClr val="bg1"/>
                </a:solidFill>
                <a:latin typeface="Tahoma" panose="020B0604030504040204" pitchFamily="34" charset="0"/>
                <a:ea typeface="Tahoma" panose="020B0604030504040204" pitchFamily="34" charset="0"/>
                <a:cs typeface="Tahoma" panose="020B0604030504040204" pitchFamily="34" charset="0"/>
              </a:rPr>
              <a:t>03</a:t>
            </a:r>
            <a:endParaRPr lang="zh-CN" altLang="en-US" sz="5000" b="1" dirty="0">
              <a:solidFill>
                <a:schemeClr val="bg1"/>
              </a:solidFill>
              <a:latin typeface="Tahoma" panose="020B0604030504040204" pitchFamily="34" charset="0"/>
              <a:cs typeface="Tahoma" panose="020B0604030504040204" pitchFamily="34" charset="0"/>
            </a:endParaRPr>
          </a:p>
        </p:txBody>
      </p:sp>
      <p:pic>
        <p:nvPicPr>
          <p:cNvPr id="41" name="图片 40"/>
          <p:cNvPicPr>
            <a:picLocks noChangeAspect="1"/>
          </p:cNvPicPr>
          <p:nvPr/>
        </p:nvPicPr>
        <p:blipFill>
          <a:blip r:embed="rId1"/>
          <a:stretch>
            <a:fillRect/>
          </a:stretch>
        </p:blipFill>
        <p:spPr>
          <a:xfrm>
            <a:off x="449580" y="4175760"/>
            <a:ext cx="8694420" cy="984250"/>
          </a:xfrm>
          <a:prstGeom prst="rect">
            <a:avLst/>
          </a:prstGeom>
        </p:spPr>
      </p:pic>
      <p:graphicFrame>
        <p:nvGraphicFramePr>
          <p:cNvPr id="9" name="对象 8">
            <a:hlinkClick r:id="" action="ppaction://ole?verb="/>
          </p:cNvPr>
          <p:cNvGraphicFramePr>
            <a:graphicFrameLocks noChangeAspect="1"/>
          </p:cNvGraphicFramePr>
          <p:nvPr/>
        </p:nvGraphicFramePr>
        <p:xfrm>
          <a:off x="7554595" y="1639570"/>
          <a:ext cx="351155" cy="321310"/>
        </p:xfrm>
        <a:graphic>
          <a:graphicData uri="http://schemas.openxmlformats.org/presentationml/2006/ole">
            <mc:AlternateContent xmlns:mc="http://schemas.openxmlformats.org/markup-compatibility/2006">
              <mc:Choice xmlns:v="urn:schemas-microsoft-com:vml" Requires="v">
                <p:oleObj spid="_x0000_s1026" name="" r:id="rId2" imgW="152400" imgH="139700" progId="Equation.KSEE3">
                  <p:embed/>
                </p:oleObj>
              </mc:Choice>
              <mc:Fallback>
                <p:oleObj name="" r:id="rId2" imgW="152400" imgH="139700" progId="Equation.KSEE3">
                  <p:embed/>
                  <p:pic>
                    <p:nvPicPr>
                      <p:cNvPr id="0" name="图片 1025"/>
                      <p:cNvPicPr/>
                      <p:nvPr/>
                    </p:nvPicPr>
                    <p:blipFill>
                      <a:blip r:embed="rId3"/>
                      <a:stretch>
                        <a:fillRect/>
                      </a:stretch>
                    </p:blipFill>
                    <p:spPr>
                      <a:xfrm>
                        <a:off x="7554595" y="1639570"/>
                        <a:ext cx="351155" cy="321310"/>
                      </a:xfrm>
                      <a:prstGeom prst="rect">
                        <a:avLst/>
                      </a:prstGeom>
                    </p:spPr>
                  </p:pic>
                </p:oleObj>
              </mc:Fallback>
            </mc:AlternateContent>
          </a:graphicData>
        </a:graphic>
      </p:graphicFrame>
      <p:grpSp>
        <p:nvGrpSpPr>
          <p:cNvPr id="19" name="组合 18"/>
          <p:cNvGrpSpPr/>
          <p:nvPr/>
        </p:nvGrpSpPr>
        <p:grpSpPr>
          <a:xfrm>
            <a:off x="1022350" y="1532890"/>
            <a:ext cx="7115175" cy="2407059"/>
            <a:chOff x="1610" y="2414"/>
            <a:chExt cx="10877" cy="3863"/>
          </a:xfrm>
        </p:grpSpPr>
        <p:graphicFrame>
          <p:nvGraphicFramePr>
            <p:cNvPr id="3" name="对象 2">
              <a:hlinkClick r:id="" action="ppaction://ole?verb="/>
            </p:cNvPr>
            <p:cNvGraphicFramePr>
              <a:graphicFrameLocks noChangeAspect="1"/>
            </p:cNvGraphicFramePr>
            <p:nvPr/>
          </p:nvGraphicFramePr>
          <p:xfrm>
            <a:off x="1883" y="2414"/>
            <a:ext cx="1044" cy="783"/>
          </p:xfrm>
          <a:graphic>
            <a:graphicData uri="http://schemas.openxmlformats.org/presentationml/2006/ole">
              <mc:AlternateContent xmlns:mc="http://schemas.openxmlformats.org/markup-compatibility/2006">
                <mc:Choice xmlns:v="urn:schemas-microsoft-com:vml" Requires="v">
                  <p:oleObj spid="_x0000_s1025" name="" r:id="rId4" imgW="304800" imgH="228600" progId="Equation.KSEE3">
                    <p:embed/>
                  </p:oleObj>
                </mc:Choice>
                <mc:Fallback>
                  <p:oleObj name="" r:id="rId4" imgW="304800" imgH="228600" progId="Equation.KSEE3">
                    <p:embed/>
                    <p:pic>
                      <p:nvPicPr>
                        <p:cNvPr id="0" name="图片 1024"/>
                        <p:cNvPicPr/>
                        <p:nvPr/>
                      </p:nvPicPr>
                      <p:blipFill>
                        <a:blip r:embed="rId5"/>
                        <a:stretch>
                          <a:fillRect/>
                        </a:stretch>
                      </p:blipFill>
                      <p:spPr>
                        <a:xfrm>
                          <a:off x="1883" y="2414"/>
                          <a:ext cx="1044" cy="783"/>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083" y="2414"/>
            <a:ext cx="828" cy="783"/>
          </p:xfrm>
          <a:graphic>
            <a:graphicData uri="http://schemas.openxmlformats.org/presentationml/2006/ole">
              <mc:AlternateContent xmlns:mc="http://schemas.openxmlformats.org/markup-compatibility/2006">
                <mc:Choice xmlns:v="urn:schemas-microsoft-com:vml" Requires="v">
                  <p:oleObj spid="_x0000_s2" name="" r:id="rId6" imgW="241300" imgH="228600" progId="Equation.KSEE3">
                    <p:embed/>
                  </p:oleObj>
                </mc:Choice>
                <mc:Fallback>
                  <p:oleObj name="" r:id="rId6" imgW="241300" imgH="228600" progId="Equation.KSEE3">
                    <p:embed/>
                    <p:pic>
                      <p:nvPicPr>
                        <p:cNvPr id="0" name="图片 1024"/>
                        <p:cNvPicPr/>
                        <p:nvPr/>
                      </p:nvPicPr>
                      <p:blipFill>
                        <a:blip r:embed="rId7"/>
                        <a:stretch>
                          <a:fillRect/>
                        </a:stretch>
                      </p:blipFill>
                      <p:spPr>
                        <a:xfrm>
                          <a:off x="3083" y="2414"/>
                          <a:ext cx="828" cy="783"/>
                        </a:xfrm>
                        <a:prstGeom prst="rect">
                          <a:avLst/>
                        </a:prstGeom>
                      </p:spPr>
                    </p:pic>
                  </p:oleObj>
                </mc:Fallback>
              </mc:AlternateContent>
            </a:graphicData>
          </a:graphic>
        </p:graphicFrame>
        <p:sp>
          <p:nvSpPr>
            <p:cNvPr id="8" name="文本框 7"/>
            <p:cNvSpPr txBox="1"/>
            <p:nvPr/>
          </p:nvSpPr>
          <p:spPr>
            <a:xfrm>
              <a:off x="4046" y="2516"/>
              <a:ext cx="8029" cy="591"/>
            </a:xfrm>
            <a:prstGeom prst="rect">
              <a:avLst/>
            </a:prstGeom>
            <a:noFill/>
          </p:spPr>
          <p:txBody>
            <a:bodyPr wrap="square" rtlCol="0">
              <a:spAutoFit/>
            </a:bodyPr>
            <a:p>
              <a:r>
                <a:rPr lang="zh-CN" altLang="en-US"/>
                <a:t>表示训练集和验证集的损失，这两个损失不仅与</a:t>
              </a:r>
              <a:endParaRPr lang="zh-CN" altLang="en-US"/>
            </a:p>
          </p:txBody>
        </p:sp>
        <p:sp>
          <p:nvSpPr>
            <p:cNvPr id="10" name="文本框 9"/>
            <p:cNvSpPr txBox="1"/>
            <p:nvPr/>
          </p:nvSpPr>
          <p:spPr>
            <a:xfrm>
              <a:off x="1610" y="3505"/>
              <a:ext cx="4065" cy="591"/>
            </a:xfrm>
            <a:prstGeom prst="rect">
              <a:avLst/>
            </a:prstGeom>
            <a:noFill/>
          </p:spPr>
          <p:txBody>
            <a:bodyPr wrap="square" rtlCol="0">
              <a:spAutoFit/>
            </a:bodyPr>
            <a:p>
              <a:r>
                <a:rPr lang="zh-CN" altLang="en-US"/>
                <a:t>相关，也与网络权重</a:t>
              </a:r>
              <a:endParaRPr lang="zh-CN" altLang="en-US"/>
            </a:p>
          </p:txBody>
        </p:sp>
        <p:graphicFrame>
          <p:nvGraphicFramePr>
            <p:cNvPr id="11" name="对象 10">
              <a:hlinkClick r:id="" action="ppaction://ole?verb="/>
            </p:cNvPr>
            <p:cNvGraphicFramePr>
              <a:graphicFrameLocks noChangeAspect="1"/>
            </p:cNvGraphicFramePr>
            <p:nvPr/>
          </p:nvGraphicFramePr>
          <p:xfrm>
            <a:off x="5041" y="3505"/>
            <a:ext cx="633" cy="581"/>
          </p:xfrm>
          <a:graphic>
            <a:graphicData uri="http://schemas.openxmlformats.org/presentationml/2006/ole">
              <mc:AlternateContent xmlns:mc="http://schemas.openxmlformats.org/markup-compatibility/2006">
                <mc:Choice xmlns:v="urn:schemas-microsoft-com:vml" Requires="v">
                  <p:oleObj spid="_x0000_s1027" name="" r:id="rId8" imgW="152400" imgH="139700" progId="Equation.KSEE3">
                    <p:embed/>
                  </p:oleObj>
                </mc:Choice>
                <mc:Fallback>
                  <p:oleObj name="" r:id="rId8" imgW="152400" imgH="139700" progId="Equation.KSEE3">
                    <p:embed/>
                    <p:pic>
                      <p:nvPicPr>
                        <p:cNvPr id="0" name="图片 1026"/>
                        <p:cNvPicPr/>
                        <p:nvPr/>
                      </p:nvPicPr>
                      <p:blipFill>
                        <a:blip r:embed="rId9"/>
                        <a:stretch>
                          <a:fillRect/>
                        </a:stretch>
                      </p:blipFill>
                      <p:spPr>
                        <a:xfrm>
                          <a:off x="5041" y="3505"/>
                          <a:ext cx="633" cy="581"/>
                        </a:xfrm>
                        <a:prstGeom prst="rect">
                          <a:avLst/>
                        </a:prstGeom>
                      </p:spPr>
                    </p:pic>
                  </p:oleObj>
                </mc:Fallback>
              </mc:AlternateContent>
            </a:graphicData>
          </a:graphic>
        </p:graphicFrame>
        <p:sp>
          <p:nvSpPr>
            <p:cNvPr id="12" name="文本框 11"/>
            <p:cNvSpPr txBox="1"/>
            <p:nvPr/>
          </p:nvSpPr>
          <p:spPr>
            <a:xfrm>
              <a:off x="5674" y="3505"/>
              <a:ext cx="6776" cy="591"/>
            </a:xfrm>
            <a:prstGeom prst="rect">
              <a:avLst/>
            </a:prstGeom>
            <a:noFill/>
          </p:spPr>
          <p:txBody>
            <a:bodyPr wrap="square" rtlCol="0">
              <a:spAutoFit/>
            </a:bodyPr>
            <a:p>
              <a:r>
                <a:rPr lang="zh-CN" altLang="en-US"/>
                <a:t>相关，结构化搜索的目标是：找到一个最</a:t>
              </a:r>
              <a:endParaRPr lang="zh-CN" altLang="en-US"/>
            </a:p>
          </p:txBody>
        </p:sp>
        <p:sp>
          <p:nvSpPr>
            <p:cNvPr id="14" name="文本框 13"/>
            <p:cNvSpPr txBox="1"/>
            <p:nvPr/>
          </p:nvSpPr>
          <p:spPr>
            <a:xfrm>
              <a:off x="1610" y="4460"/>
              <a:ext cx="3193" cy="591"/>
            </a:xfrm>
            <a:prstGeom prst="rect">
              <a:avLst/>
            </a:prstGeom>
            <a:noFill/>
          </p:spPr>
          <p:txBody>
            <a:bodyPr wrap="square" rtlCol="0">
              <a:spAutoFit/>
            </a:bodyPr>
            <a:p>
              <a:r>
                <a:rPr lang="zh-CN" altLang="en-US"/>
                <a:t>优的参数</a:t>
              </a:r>
              <a:endParaRPr lang="zh-CN" altLang="en-US"/>
            </a:p>
          </p:txBody>
        </p:sp>
        <p:graphicFrame>
          <p:nvGraphicFramePr>
            <p:cNvPr id="15" name="对象 14">
              <a:hlinkClick r:id="" action="ppaction://ole?verb="/>
            </p:cNvPr>
            <p:cNvGraphicFramePr>
              <a:graphicFrameLocks noChangeAspect="1"/>
            </p:cNvGraphicFramePr>
            <p:nvPr/>
          </p:nvGraphicFramePr>
          <p:xfrm>
            <a:off x="3366" y="4534"/>
            <a:ext cx="553" cy="506"/>
          </p:xfrm>
          <a:graphic>
            <a:graphicData uri="http://schemas.openxmlformats.org/presentationml/2006/ole">
              <mc:AlternateContent xmlns:mc="http://schemas.openxmlformats.org/markup-compatibility/2006">
                <mc:Choice xmlns:v="urn:schemas-microsoft-com:vml" Requires="v">
                  <p:oleObj spid="_x0000_s13" name="" r:id="rId10" imgW="152400" imgH="139700" progId="Equation.KSEE3">
                    <p:embed/>
                  </p:oleObj>
                </mc:Choice>
                <mc:Fallback>
                  <p:oleObj name="" r:id="rId10" imgW="152400" imgH="139700" progId="Equation.KSEE3">
                    <p:embed/>
                    <p:pic>
                      <p:nvPicPr>
                        <p:cNvPr id="0" name="图片 1025"/>
                        <p:cNvPicPr/>
                        <p:nvPr/>
                      </p:nvPicPr>
                      <p:blipFill>
                        <a:blip r:embed="rId3"/>
                        <a:stretch>
                          <a:fillRect/>
                        </a:stretch>
                      </p:blipFill>
                      <p:spPr>
                        <a:xfrm>
                          <a:off x="3366" y="4534"/>
                          <a:ext cx="553" cy="506"/>
                        </a:xfrm>
                        <a:prstGeom prst="rect">
                          <a:avLst/>
                        </a:prstGeom>
                      </p:spPr>
                    </p:pic>
                  </p:oleObj>
                </mc:Fallback>
              </mc:AlternateContent>
            </a:graphicData>
          </a:graphic>
        </p:graphicFrame>
        <p:sp>
          <p:nvSpPr>
            <p:cNvPr id="16" name="文本框 15"/>
            <p:cNvSpPr txBox="1"/>
            <p:nvPr/>
          </p:nvSpPr>
          <p:spPr>
            <a:xfrm>
              <a:off x="3919" y="4460"/>
              <a:ext cx="8568" cy="591"/>
            </a:xfrm>
            <a:prstGeom prst="rect">
              <a:avLst/>
            </a:prstGeom>
            <a:noFill/>
          </p:spPr>
          <p:txBody>
            <a:bodyPr wrap="square" rtlCol="0">
              <a:spAutoFit/>
            </a:bodyPr>
            <a:p>
              <a:pPr algn="l"/>
              <a:r>
                <a:rPr lang="zh-CN" altLang="en-US"/>
                <a:t>使其可以最小化验证集的损失函数，并且与结构相关</a:t>
              </a:r>
              <a:endParaRPr lang="zh-CN" altLang="en-US"/>
            </a:p>
          </p:txBody>
        </p:sp>
        <p:sp>
          <p:nvSpPr>
            <p:cNvPr id="17" name="文本框 16"/>
            <p:cNvSpPr txBox="1"/>
            <p:nvPr/>
          </p:nvSpPr>
          <p:spPr>
            <a:xfrm>
              <a:off x="1610" y="5242"/>
              <a:ext cx="10547" cy="1035"/>
            </a:xfrm>
            <a:prstGeom prst="rect">
              <a:avLst/>
            </a:prstGeom>
            <a:noFill/>
          </p:spPr>
          <p:txBody>
            <a:bodyPr wrap="square" rtlCol="0">
              <a:spAutoFit/>
            </a:bodyPr>
            <a:p>
              <a:pPr algn="l"/>
              <a:r>
                <a:rPr lang="zh-CN" altLang="en-US">
                  <a:sym typeface="+mn-ea"/>
                </a:rPr>
                <a:t>的模型权重       也紧跟着通过最小化训练集损失而得到。</a:t>
              </a:r>
              <a:endParaRPr lang="zh-CN" altLang="en-US"/>
            </a:p>
            <a:p>
              <a:endParaRPr lang="zh-CN" altLang="en-US"/>
            </a:p>
          </p:txBody>
        </p:sp>
        <p:graphicFrame>
          <p:nvGraphicFramePr>
            <p:cNvPr id="18" name="对象 17">
              <a:hlinkClick r:id="" action="ppaction://ole?verb="/>
            </p:cNvPr>
            <p:cNvGraphicFramePr>
              <a:graphicFrameLocks noChangeAspect="1"/>
            </p:cNvGraphicFramePr>
            <p:nvPr/>
          </p:nvGraphicFramePr>
          <p:xfrm>
            <a:off x="3613" y="5242"/>
            <a:ext cx="633" cy="581"/>
          </p:xfrm>
          <a:graphic>
            <a:graphicData uri="http://schemas.openxmlformats.org/presentationml/2006/ole">
              <mc:AlternateContent xmlns:mc="http://schemas.openxmlformats.org/markup-compatibility/2006">
                <mc:Choice xmlns:v="urn:schemas-microsoft-com:vml" Requires="v">
                  <p:oleObj spid="_x0000_s20" name="" r:id="rId11" imgW="152400" imgH="139700" progId="Equation.KSEE3">
                    <p:embed/>
                  </p:oleObj>
                </mc:Choice>
                <mc:Fallback>
                  <p:oleObj name="" r:id="rId11" imgW="152400" imgH="139700" progId="Equation.KSEE3">
                    <p:embed/>
                    <p:pic>
                      <p:nvPicPr>
                        <p:cNvPr id="0" name="图片 1026"/>
                        <p:cNvPicPr/>
                        <p:nvPr/>
                      </p:nvPicPr>
                      <p:blipFill>
                        <a:blip r:embed="rId9"/>
                        <a:stretch>
                          <a:fillRect/>
                        </a:stretch>
                      </p:blipFill>
                      <p:spPr>
                        <a:xfrm>
                          <a:off x="3613" y="5242"/>
                          <a:ext cx="633" cy="581"/>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advTm="34"/>
    </mc:Choice>
    <mc:Fallback>
      <p:transition spd="slow" advTm="34"/>
    </mc:Fallback>
  </mc:AlternateContent>
</p:sld>
</file>

<file path=ppt/tags/tag1.xml><?xml version="1.0" encoding="utf-8"?>
<p:tagLst xmlns:p="http://schemas.openxmlformats.org/presentationml/2006/main">
  <p:tag name="KSO_WM_UNIT_PLACING_PICTURE_USER_VIEWPORT" val="{&quot;height&quot;:4795,&quot;width&quot;:8023}"/>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1644</Words>
  <Application>WPS 演示</Application>
  <PresentationFormat>全屏显示(4:3)</PresentationFormat>
  <Paragraphs>123</Paragraphs>
  <Slides>20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6</vt:i4>
      </vt:variant>
      <vt:variant>
        <vt:lpstr>幻灯片标题</vt:lpstr>
      </vt:variant>
      <vt:variant>
        <vt:i4>20</vt:i4>
      </vt:variant>
    </vt:vector>
  </HeadingPairs>
  <TitlesOfParts>
    <vt:vector size="37" baseType="lpstr">
      <vt:lpstr>Arial</vt:lpstr>
      <vt:lpstr>宋体</vt:lpstr>
      <vt:lpstr>Wingdings</vt:lpstr>
      <vt:lpstr>Tahoma</vt:lpstr>
      <vt:lpstr>华文隶书</vt:lpstr>
      <vt:lpstr>微软雅黑</vt:lpstr>
      <vt:lpstr>隶书</vt:lpstr>
      <vt:lpstr>Times New Roman</vt:lpstr>
      <vt:lpstr>Arial Unicode MS</vt:lpstr>
      <vt:lpstr>Calibri</vt:lpstr>
      <vt:lpstr>Office 主题</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zhang</cp:lastModifiedBy>
  <cp:revision>323</cp:revision>
  <cp:lastPrinted>2015-03-12T14:31:00Z</cp:lastPrinted>
  <dcterms:created xsi:type="dcterms:W3CDTF">2014-12-22T06:08:00Z</dcterms:created>
  <dcterms:modified xsi:type="dcterms:W3CDTF">2020-07-02T04:57:14Z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