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90" r:id="rId4"/>
    <p:sldId id="285" r:id="rId5"/>
    <p:sldId id="303" r:id="rId6"/>
    <p:sldId id="304" r:id="rId7"/>
    <p:sldId id="293" r:id="rId8"/>
    <p:sldId id="310" r:id="rId9"/>
    <p:sldId id="311" r:id="rId10"/>
    <p:sldId id="284" r:id="rId11"/>
    <p:sldId id="283" r:id="rId12"/>
    <p:sldId id="287" r:id="rId13"/>
    <p:sldId id="292" r:id="rId14"/>
    <p:sldId id="296" r:id="rId15"/>
    <p:sldId id="289" r:id="rId16"/>
    <p:sldId id="294" r:id="rId17"/>
    <p:sldId id="295" r:id="rId18"/>
    <p:sldId id="282" r:id="rId19"/>
    <p:sldId id="271" r:id="rId20"/>
    <p:sldId id="297" r:id="rId21"/>
    <p:sldId id="288" r:id="rId22"/>
    <p:sldId id="305" r:id="rId23"/>
    <p:sldId id="306" r:id="rId24"/>
    <p:sldId id="272" r:id="rId25"/>
    <p:sldId id="273" r:id="rId26"/>
    <p:sldId id="274" r:id="rId27"/>
    <p:sldId id="302" r:id="rId28"/>
    <p:sldId id="301" r:id="rId29"/>
    <p:sldId id="279" r:id="rId30"/>
    <p:sldId id="280" r:id="rId31"/>
    <p:sldId id="281" r:id="rId32"/>
    <p:sldId id="298" r:id="rId33"/>
    <p:sldId id="299" r:id="rId34"/>
    <p:sldId id="300" r:id="rId35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5" autoAdjust="0"/>
    <p:restoredTop sz="91241" autoAdjust="0"/>
  </p:normalViewPr>
  <p:slideViewPr>
    <p:cSldViewPr>
      <p:cViewPr varScale="1">
        <p:scale>
          <a:sx n="85" d="100"/>
          <a:sy n="85" d="100"/>
        </p:scale>
        <p:origin x="15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0957D58B-D240-499A-8543-F43DAEE567B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D234FE1-0E91-4E89-8202-8624119B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43343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446C000-1B4C-47A4-8AB2-76E3B1E7FA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8231 w 4917"/>
                <a:gd name="T3" fmla="*/ 0 h 1000"/>
                <a:gd name="T4" fmla="*/ 42569 w 4917"/>
                <a:gd name="T5" fmla="*/ 881 h 1000"/>
                <a:gd name="T6" fmla="*/ 38240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7543800" y="6248400"/>
            <a:ext cx="9144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  <a:defRPr/>
            </a:pPr>
            <a:fld id="{216055BF-A549-454A-ACDE-08794DE7CC3E}" type="slidenum">
              <a:rPr lang="en-US" altLang="en-US" smtClean="0"/>
              <a:pPr algn="r">
                <a:spcBef>
                  <a:spcPct val="50000"/>
                </a:spcBef>
                <a:buClr>
                  <a:srgbClr val="FF6600"/>
                </a:buClr>
                <a:buSzPct val="75000"/>
                <a:buFont typeface="Monotype Sorts" pitchFamily="2" charset="2"/>
                <a:buNone/>
                <a:defRPr/>
              </a:pPr>
              <a:t>‹#›</a:t>
            </a:fld>
            <a:endParaRPr lang="en-US" altLang="en-US" smtClean="0"/>
          </a:p>
        </p:txBody>
      </p:sp>
      <p:sp>
        <p:nvSpPr>
          <p:cNvPr id="58266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82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0" name="Date Placeholder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Footer Placeholder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Slide Number Placeholder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B5F40F-BD9B-4552-97DC-E5E0E2FA60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63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6E201-D70E-4020-9B06-D941AE192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03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F6D08-7347-4C30-B2A8-C426F88466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75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97212-742D-4DF0-838D-62A4296ADC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91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4C15A-18F8-4E47-840B-7B4F895EF7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22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C004-B123-4061-A253-72FE7DEFA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88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B9AF-92E8-411B-8E68-589BA2E82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63045-425B-403E-A9FC-DB41B8E4D9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79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31421-CBFC-435F-9ED7-8B6F019E83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62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FE26E-EA2D-4506-942D-CEE2540A9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16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66125-015E-4037-8221-CFD24D0D80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44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15827 w 7000"/>
                <a:gd name="T3" fmla="*/ 0 h 1000"/>
                <a:gd name="T4" fmla="*/ 17047 w 7000"/>
                <a:gd name="T5" fmla="*/ 174 h 1000"/>
                <a:gd name="T6" fmla="*/ 15829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816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16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16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192BBC07-1ECB-421B-BFCB-25AB7B73A9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47800"/>
            <a:ext cx="8763000" cy="15240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                         	- Review</a:t>
            </a:r>
            <a:br>
              <a:rPr lang="en-US" altLang="en-US" sz="2000" smtClean="0"/>
            </a:br>
            <a:r>
              <a:rPr lang="en-US" altLang="en-US" sz="2000" smtClean="0"/>
              <a:t>		- Joins</a:t>
            </a:r>
            <a:br>
              <a:rPr lang="en-US" altLang="en-US" sz="2000" smtClean="0"/>
            </a:br>
            <a:r>
              <a:rPr lang="en-US" altLang="en-US" sz="2000" smtClean="0"/>
              <a:t>                         	- Views</a:t>
            </a:r>
            <a:br>
              <a:rPr lang="en-US" altLang="en-US" sz="2000" smtClean="0"/>
            </a:br>
            <a:r>
              <a:rPr lang="en-US" altLang="en-US" sz="2000" smtClean="0"/>
              <a:t>                         	- Calculated Values</a:t>
            </a:r>
            <a:br>
              <a:rPr lang="en-US" altLang="en-US" sz="2000" smtClean="0"/>
            </a:br>
            <a:r>
              <a:rPr lang="en-US" altLang="en-US" sz="2000" smtClean="0"/>
              <a:t>                         	- Copying Data to Another Table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81400"/>
            <a:ext cx="64008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Lecture 4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z="1000" smtClean="0"/>
          </a:p>
          <a:p>
            <a:pPr eaLnBrk="1" hangingPunct="1">
              <a:lnSpc>
                <a:spcPct val="90000"/>
              </a:lnSpc>
            </a:pPr>
            <a:endParaRPr lang="en-US" altLang="en-US" sz="1000" smtClean="0"/>
          </a:p>
          <a:p>
            <a:pPr eaLnBrk="1" hangingPunct="1">
              <a:lnSpc>
                <a:spcPct val="90000"/>
              </a:lnSpc>
            </a:pPr>
            <a:endParaRPr lang="en-US" altLang="en-US" sz="1000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A00A53-2667-4676-8870-5C0033BD44FB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Join Tables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60000"/>
              </a:spcAft>
            </a:pPr>
            <a:r>
              <a:rPr lang="en-US" altLang="en-US" sz="2400" smtClean="0"/>
              <a:t>To create a join, specify the tables that you want to be included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smtClean="0"/>
              <a:t>For each field you want, specify it’s full name: </a:t>
            </a:r>
          </a:p>
          <a:p>
            <a:pPr eaLnBrk="1" hangingPunct="1">
              <a:spcBef>
                <a:spcPct val="0"/>
              </a:spcBef>
              <a:spcAft>
                <a:spcPct val="60000"/>
              </a:spcAft>
              <a:buFont typeface="Wingdings" panose="05000000000000000000" pitchFamily="2" charset="2"/>
              <a:buNone/>
            </a:pPr>
            <a:r>
              <a:rPr lang="en-US" altLang="en-US" sz="2400" smtClean="0"/>
              <a:t>	table-name.column-name. We can use aliases for readability.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400" smtClean="0"/>
              <a:t>Must use the WHERE clause of the SELECT statement.  The WHERE clause controls what is being joined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AA952E-7DE0-4947-98A0-866AAFB1DDDE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Join Tables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7850" indent="-577850" eaLnBrk="1" hangingPunct="1"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n-US" altLang="en-US" sz="2000" smtClean="0"/>
              <a:t>CUSTOMER and SALESREP are related by a FOREIGN KEY</a:t>
            </a:r>
            <a:r>
              <a:rPr lang="en-US" altLang="en-US" sz="2400" smtClean="0"/>
              <a:t> </a:t>
            </a:r>
          </a:p>
          <a:p>
            <a:pPr marL="577850" indent="-577850" eaLnBrk="1" hangingPunct="1"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n-US" altLang="en-US" sz="1800" i="1" smtClean="0">
                <a:latin typeface="Times New Roman" panose="02020603050405020304" pitchFamily="18" charset="0"/>
              </a:rPr>
              <a:t>Sales_Rep_Number</a:t>
            </a:r>
            <a:r>
              <a:rPr lang="en-US" altLang="en-US" sz="2400" smtClean="0"/>
              <a:t> </a:t>
            </a:r>
            <a:r>
              <a:rPr lang="en-US" altLang="en-US" sz="2000" smtClean="0">
                <a:latin typeface="Calibri" panose="020F0502020204030204" pitchFamily="34" charset="0"/>
              </a:rPr>
              <a:t>is the field common to both tables</a:t>
            </a:r>
            <a:r>
              <a:rPr lang="en-US" altLang="en-US" sz="2000" smtClean="0">
                <a:latin typeface="Times New Roman" panose="02020603050405020304" pitchFamily="18" charset="0"/>
              </a:rPr>
              <a:t>.</a:t>
            </a:r>
            <a:r>
              <a:rPr lang="en-US" altLang="en-US" sz="2400" smtClean="0"/>
              <a:t> </a:t>
            </a:r>
          </a:p>
          <a:p>
            <a:pPr marL="577850" indent="-577850" eaLnBrk="1" hangingPunct="1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altLang="en-US" sz="2000" smtClean="0">
                <a:latin typeface="Calibri" panose="020F0502020204030204" pitchFamily="34" charset="0"/>
              </a:rPr>
              <a:t>The</a:t>
            </a:r>
            <a:r>
              <a:rPr lang="en-US" altLang="en-US" sz="2400" smtClean="0"/>
              <a:t>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Sales_Rep_Number</a:t>
            </a:r>
            <a:r>
              <a:rPr lang="en-US" altLang="en-US" sz="2400" smtClean="0"/>
              <a:t> </a:t>
            </a:r>
            <a:r>
              <a:rPr lang="en-US" altLang="en-US" sz="2000" smtClean="0">
                <a:latin typeface="Calibri" panose="020F0502020204030204" pitchFamily="34" charset="0"/>
              </a:rPr>
              <a:t>on CUSTOMER points to the 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Sales_Rep_Number</a:t>
            </a:r>
            <a:r>
              <a:rPr lang="en-US" altLang="en-US" sz="2400" smtClean="0"/>
              <a:t> </a:t>
            </a:r>
            <a:r>
              <a:rPr lang="en-US" altLang="en-US" sz="2000" smtClean="0">
                <a:latin typeface="Calibri" panose="020F0502020204030204" pitchFamily="34" charset="0"/>
              </a:rPr>
              <a:t>on SALESREP</a:t>
            </a:r>
          </a:p>
          <a:p>
            <a:pPr marL="577850" indent="-577850" eaLnBrk="1" hangingPunct="1">
              <a:spcBef>
                <a:spcPct val="4000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altLang="en-US" sz="2000" smtClean="0"/>
              <a:t>Let’s list the Customer’s First and Last Name and the corresponding Salesrep’s First and Last Name.</a:t>
            </a:r>
          </a:p>
          <a:p>
            <a:pPr marL="577850" indent="-57785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000" i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81B02F-95B5-4419-B354-A8E819233B5E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 with Join and Aliases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smtClean="0"/>
              <a:t>We will use an alias for each table to reduce typing and increase readability</a:t>
            </a:r>
            <a:r>
              <a:rPr lang="en-US" altLang="en-US" sz="1600" smtClean="0"/>
              <a:t>: </a:t>
            </a:r>
            <a:r>
              <a:rPr lang="en-US" altLang="en-US" sz="1800" i="1" smtClean="0">
                <a:latin typeface="Calibri" panose="020F0502020204030204" pitchFamily="34" charset="0"/>
              </a:rPr>
              <a:t>c</a:t>
            </a:r>
            <a:r>
              <a:rPr lang="en-US" altLang="en-US" sz="1800" smtClean="0">
                <a:latin typeface="Calibri" panose="020F0502020204030204" pitchFamily="34" charset="0"/>
              </a:rPr>
              <a:t>   …  PREMIERE.CUSTOMER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alibri" panose="020F0502020204030204" pitchFamily="34" charset="0"/>
              </a:rPr>
              <a:t>       </a:t>
            </a:r>
            <a:r>
              <a:rPr lang="en-US" altLang="en-US" sz="1800" i="1" smtClean="0">
                <a:latin typeface="Calibri" panose="020F0502020204030204" pitchFamily="34" charset="0"/>
              </a:rPr>
              <a:t>S</a:t>
            </a:r>
            <a:r>
              <a:rPr lang="en-US" altLang="en-US" sz="1800" smtClean="0">
                <a:latin typeface="Calibri" panose="020F0502020204030204" pitchFamily="34" charset="0"/>
              </a:rPr>
              <a:t>  …  PREMIERE.SALESREP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/>
              <a:t>SELECT c</a:t>
            </a:r>
            <a:r>
              <a:rPr lang="en-US" altLang="en-US" sz="2000" i="1" smtClean="0">
                <a:latin typeface="Times New Roman" panose="02020603050405020304" pitchFamily="18" charset="0"/>
              </a:rPr>
              <a:t>.Last_Name,  c.First_Name,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Times New Roman" panose="02020603050405020304" pitchFamily="18" charset="0"/>
              </a:rPr>
              <a:t>		   s.Last_Name,  s.First_Name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/>
              <a:t>FROM 	   PREMIERE.CUSTOMER 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c</a:t>
            </a:r>
            <a:r>
              <a:rPr lang="en-US" altLang="en-US" sz="2000" smtClean="0"/>
              <a:t>, PREMIERE.SALESREP 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/>
              <a:t>WHERE   c. </a:t>
            </a:r>
            <a:r>
              <a:rPr lang="en-US" altLang="en-US" sz="2000" i="1" smtClean="0">
                <a:latin typeface="Times New Roman" panose="02020603050405020304" pitchFamily="18" charset="0"/>
              </a:rPr>
              <a:t>Sales_Rep_Number = s. Sales_Rep_Number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338E5C-3228-476D-88CB-4D907C1B678C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Join Tables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400" smtClean="0">
                <a:latin typeface="Calibri" panose="020F0502020204030204" pitchFamily="34" charset="0"/>
              </a:rPr>
              <a:t>Two tables: Product and Supplier</a:t>
            </a:r>
          </a:p>
        </p:txBody>
      </p:sp>
      <p:graphicFrame>
        <p:nvGraphicFramePr>
          <p:cNvPr id="652609" name="Group 321"/>
          <p:cNvGraphicFramePr>
            <a:graphicFrameLocks noGrp="1"/>
          </p:cNvGraphicFramePr>
          <p:nvPr/>
        </p:nvGraphicFramePr>
        <p:xfrm>
          <a:off x="5638800" y="2362200"/>
          <a:ext cx="2743200" cy="3733802"/>
        </p:xfrm>
        <a:graphic>
          <a:graphicData uri="http://schemas.openxmlformats.org/drawingml/2006/table">
            <a:tbl>
              <a:tblPr/>
              <a:tblGrid>
                <a:gridCol w="12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Supp_Id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SupplierName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Nabisco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President's Choice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Noname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Kraft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General Mills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Christie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52644" name="Group 356"/>
          <p:cNvGraphicFramePr>
            <a:graphicFrameLocks noGrp="1"/>
          </p:cNvGraphicFramePr>
          <p:nvPr/>
        </p:nvGraphicFramePr>
        <p:xfrm>
          <a:off x="533400" y="2514600"/>
          <a:ext cx="4267200" cy="3167094"/>
        </p:xfrm>
        <a:graphic>
          <a:graphicData uri="http://schemas.openxmlformats.org/drawingml/2006/table">
            <a:tbl>
              <a:tblPr/>
              <a:tblGrid>
                <a:gridCol w="99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0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ProductID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ProductName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SID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2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Pesto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Ginger Snap Cookies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Triscuits Crackers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Penne Pasta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Horse radish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Bread &amp; Butter Pickles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405" name="Line 357"/>
          <p:cNvSpPr>
            <a:spLocks noChangeShapeType="1"/>
          </p:cNvSpPr>
          <p:nvPr/>
        </p:nvSpPr>
        <p:spPr bwMode="auto">
          <a:xfrm flipV="1">
            <a:off x="4800600" y="34290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406" name="Line 358"/>
          <p:cNvSpPr>
            <a:spLocks noChangeShapeType="1"/>
          </p:cNvSpPr>
          <p:nvPr/>
        </p:nvSpPr>
        <p:spPr bwMode="auto">
          <a:xfrm flipV="1">
            <a:off x="4800600" y="3505200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407" name="Line 359"/>
          <p:cNvSpPr>
            <a:spLocks noChangeShapeType="1"/>
          </p:cNvSpPr>
          <p:nvPr/>
        </p:nvSpPr>
        <p:spPr bwMode="auto">
          <a:xfrm flipV="1">
            <a:off x="4800600" y="3657600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408" name="Line 360"/>
          <p:cNvSpPr>
            <a:spLocks noChangeShapeType="1"/>
          </p:cNvSpPr>
          <p:nvPr/>
        </p:nvSpPr>
        <p:spPr bwMode="auto">
          <a:xfrm flipV="1">
            <a:off x="4800600" y="44196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409" name="Line 361"/>
          <p:cNvSpPr>
            <a:spLocks noChangeShapeType="1"/>
          </p:cNvSpPr>
          <p:nvPr/>
        </p:nvSpPr>
        <p:spPr bwMode="auto">
          <a:xfrm flipV="1">
            <a:off x="4800600" y="45720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410" name="Line 362"/>
          <p:cNvSpPr>
            <a:spLocks noChangeShapeType="1"/>
          </p:cNvSpPr>
          <p:nvPr/>
        </p:nvSpPr>
        <p:spPr bwMode="auto">
          <a:xfrm>
            <a:off x="4800600" y="5486400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60D64D-E3F8-44DD-BC15-505259626D8B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Joining Tables – An example                    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spcBef>
                <a:spcPct val="30000"/>
              </a:spcBef>
            </a:pPr>
            <a:r>
              <a:rPr lang="en-US" altLang="en-US" sz="2000" smtClean="0"/>
              <a:t>Two tables: Product and Supplier</a:t>
            </a:r>
          </a:p>
          <a:p>
            <a:pPr marL="533400" indent="-533400" eaLnBrk="1" hangingPunct="1">
              <a:spcBef>
                <a:spcPct val="30000"/>
              </a:spcBef>
            </a:pPr>
            <a:r>
              <a:rPr lang="en-US" altLang="en-US" sz="2000" smtClean="0"/>
              <a:t>A SELECT that shows product name and supplier name</a:t>
            </a:r>
          </a:p>
          <a:p>
            <a:pPr marL="533400" indent="-533400" eaLnBrk="1" hangingPunct="1">
              <a:spcBef>
                <a:spcPct val="30000"/>
              </a:spcBef>
            </a:pPr>
            <a:r>
              <a:rPr lang="en-US" altLang="en-US" sz="2000" smtClean="0"/>
              <a:t>Command is: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2000" i="1" smtClean="0">
                <a:latin typeface="Calibri" panose="020F0502020204030204" pitchFamily="34" charset="0"/>
              </a:rPr>
              <a:t>SELECT 	p.Product_ID, p.Product_Name, 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Calibri" panose="020F0502020204030204" pitchFamily="34" charset="0"/>
              </a:rPr>
              <a:t>			p.SID, s.Supplier_Name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Calibri" panose="020F0502020204030204" pitchFamily="34" charset="0"/>
              </a:rPr>
              <a:t>         FROM  	DBS201SQL.PRODUCT  p,   DBS201SQL.SUPPLIER  s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Calibri" panose="020F0502020204030204" pitchFamily="34" charset="0"/>
              </a:rPr>
              <a:t>         WHERE   	p.SID =   s.Supp_ID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Calibri" panose="020F0502020204030204" pitchFamily="34" charset="0"/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0EDC10-EB96-4350-89B2-0336285A884D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Joining Tables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419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1600" smtClean="0"/>
              <a:t>PRODUCT_ID</a:t>
            </a:r>
            <a:r>
              <a:rPr lang="en-US" altLang="en-US" sz="1800" smtClean="0"/>
              <a:t>  PRODUCT_NAME          SID  SUPPLIER_NAME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     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    5       Pesto                      		2    President's Choice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    6       Ginger Snap Cookies        	2    President's Choice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    7       Triscuits Crackers         	2    President's Choice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    8       Penne Pasta                	4    Kraft             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    9       Horse Radish               	4    Kraft             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    10      Bread &amp; Butter Pickles     	6    Christie 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800" i="1" smtClean="0"/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074FFB-A3EA-4E3E-A93E-5FF9071CD39A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Joining Tables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419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1600" smtClean="0"/>
              <a:t>PRODUCT_ID</a:t>
            </a:r>
            <a:r>
              <a:rPr lang="en-US" altLang="en-US" sz="1800" smtClean="0"/>
              <a:t>  PRODUCT_NAME          SID  SUPPLIER_NAME</a:t>
            </a:r>
          </a:p>
          <a:p>
            <a:pPr eaLnBrk="1" hangingPunct="1">
              <a:spcBef>
                <a:spcPct val="30000"/>
              </a:spcBef>
            </a:pPr>
            <a:endParaRPr lang="en-US" altLang="en-US" sz="1800" smtClean="0"/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     10     Bread &amp; Butter Pickles      6    Christie            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     6       Ginger Snap Cookies        2    President's Choice  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     9       Horse Radish                    4    Kraft               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     8       Penne Pasta                     4    Kraft               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     5       Pesto                                 2    President's Choice  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smtClean="0"/>
              <a:t>     7       Triscuits Crackers             2    President's Choice     </a:t>
            </a:r>
            <a:endParaRPr lang="en-US" altLang="en-US" sz="2800" i="1" smtClean="0"/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14FF26-E9B3-4148-8E72-497D7096C5AB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Joining Tables – An example                   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spcBef>
                <a:spcPct val="30000"/>
              </a:spcBef>
            </a:pPr>
            <a:r>
              <a:rPr lang="en-US" altLang="en-US" sz="2000" smtClean="0"/>
              <a:t>Product_Name sorting</a:t>
            </a:r>
          </a:p>
          <a:p>
            <a:pPr marL="533400" indent="-533400" eaLnBrk="1" hangingPunct="1">
              <a:spcBef>
                <a:spcPct val="30000"/>
              </a:spcBef>
            </a:pPr>
            <a:endParaRPr lang="en-US" altLang="en-US" sz="2000" smtClean="0"/>
          </a:p>
          <a:p>
            <a:pPr marL="533400" indent="-533400" eaLnBrk="1" hangingPunct="1">
              <a:spcBef>
                <a:spcPct val="30000"/>
              </a:spcBef>
            </a:pPr>
            <a:r>
              <a:rPr lang="en-US" altLang="en-US" sz="2000" smtClean="0"/>
              <a:t>Command is: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2000" i="1" smtClean="0">
                <a:latin typeface="Calibri" panose="020F0502020204030204" pitchFamily="34" charset="0"/>
              </a:rPr>
              <a:t>SELECT 	p.Product_ID, p.Product_Name, 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Calibri" panose="020F0502020204030204" pitchFamily="34" charset="0"/>
              </a:rPr>
              <a:t>			p.SID, s.Supplier_Name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Calibri" panose="020F0502020204030204" pitchFamily="34" charset="0"/>
              </a:rPr>
              <a:t>         FROM  	DBS201SQL.PRODUCT  p,   DBS201SQL.SUPPLIER  s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Calibri" panose="020F0502020204030204" pitchFamily="34" charset="0"/>
              </a:rPr>
              <a:t>         WHERE   	p.SID =   s.Supp_ID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Calibri" panose="020F0502020204030204" pitchFamily="34" charset="0"/>
              </a:rPr>
              <a:t>         ORDER BY    p.Product_Name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14EC8D-912F-46A5-B53C-1CF4F49A2793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Create a View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A view is a </a:t>
            </a:r>
            <a:r>
              <a:rPr lang="en-US" altLang="en-US" sz="2800" i="1" smtClean="0"/>
              <a:t>virtual</a:t>
            </a:r>
            <a:r>
              <a:rPr lang="en-US" altLang="en-US" sz="2800" smtClean="0"/>
              <a:t> table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Does </a:t>
            </a:r>
            <a:r>
              <a:rPr lang="en-US" altLang="en-US" sz="2800" i="1" smtClean="0"/>
              <a:t>NOT</a:t>
            </a:r>
            <a:r>
              <a:rPr lang="en-US" altLang="en-US" sz="2800" smtClean="0"/>
              <a:t> store data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Can be used to save a Select statement for repeated execution (don’t have to re-enter the SELECT statement every time).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The user “sees” the VIEW as a table.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800" i="1" smtClean="0"/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E5D490-7C5B-47CE-8919-8158001F130E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Create a View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u="sng" smtClean="0"/>
              <a:t>To save a Select statement in a View</a:t>
            </a:r>
          </a:p>
          <a:p>
            <a:pPr eaLnBrk="1" hangingPunct="1">
              <a:spcBef>
                <a:spcPct val="0"/>
              </a:spcBef>
              <a:spcAft>
                <a:spcPct val="60000"/>
              </a:spcAft>
              <a:buFont typeface="Wingdings" panose="05000000000000000000" pitchFamily="2" charset="2"/>
              <a:buNone/>
            </a:pPr>
            <a:r>
              <a:rPr lang="en-US" altLang="en-US" sz="3600" smtClean="0"/>
              <a:t>	</a:t>
            </a:r>
            <a:r>
              <a:rPr lang="en-US" altLang="en-US" sz="3600" smtClean="0">
                <a:sym typeface="Wingdings" panose="05000000000000000000" pitchFamily="2" charset="2"/>
              </a:rPr>
              <a:t></a:t>
            </a:r>
            <a:r>
              <a:rPr lang="en-US" altLang="en-US" sz="3600" smtClean="0"/>
              <a:t>Use  “Create View”</a:t>
            </a:r>
          </a:p>
          <a:p>
            <a:pPr eaLnBrk="1" hangingPunct="1">
              <a:spcBef>
                <a:spcPct val="0"/>
              </a:spcBef>
              <a:spcAft>
                <a:spcPct val="60000"/>
              </a:spcAft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    CREATE VIEW viewname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           AS (SELECT statement)</a:t>
            </a:r>
            <a:endParaRPr lang="en-US" alt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574571-67A1-4DA1-885A-78985EE8D514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1.  Review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2.  Join - Selecting data from more than one table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3.  View – An empty table whose structure is a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                sub-set of the database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4.  Calculated Values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 startAt="5"/>
              <a:defRPr/>
            </a:pPr>
            <a:r>
              <a:rPr lang="en-US" altLang="en-US" sz="2800" dirty="0" smtClean="0"/>
              <a:t>Copying data from one table to another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 startAt="5"/>
              <a:defRPr/>
            </a:pPr>
            <a:r>
              <a:rPr lang="en-US" altLang="en-US" sz="2800" dirty="0" smtClean="0"/>
              <a:t>Lab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10F6DB-FCB2-49EE-B84B-E8695E8F9F1B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Create a View                    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spcBef>
                <a:spcPct val="30000"/>
              </a:spcBef>
            </a:pPr>
            <a:r>
              <a:rPr lang="en-US" altLang="en-US" sz="2000" smtClean="0"/>
              <a:t>Command is:</a:t>
            </a:r>
          </a:p>
          <a:p>
            <a:pPr marL="533400" indent="-533400" eaLnBrk="1" hangingPunct="1">
              <a:spcBef>
                <a:spcPct val="30000"/>
              </a:spcBef>
            </a:pPr>
            <a:r>
              <a:rPr lang="en-US" altLang="en-US" sz="2000" smtClean="0"/>
              <a:t>CREATE VIEW Prod_Supplier as (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2000" i="1" smtClean="0">
                <a:latin typeface="Calibri" panose="020F0502020204030204" pitchFamily="34" charset="0"/>
              </a:rPr>
              <a:t>SELECT 	p.Product_ID, p.Product_Name, 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Calibri" panose="020F0502020204030204" pitchFamily="34" charset="0"/>
              </a:rPr>
              <a:t>			p.SID, s.Supplier_Name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Calibri" panose="020F0502020204030204" pitchFamily="34" charset="0"/>
              </a:rPr>
              <a:t>         FROM  	DBS201SQL.PRODUCT  p,   DBS201SQL.SUPPLIER  s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Calibri" panose="020F0502020204030204" pitchFamily="34" charset="0"/>
              </a:rPr>
              <a:t>         WHERE   	p.SID =   s.Supp_ID )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en-US" sz="2000" i="1" smtClean="0">
              <a:latin typeface="Calibri" panose="020F0502020204030204" pitchFamily="34" charset="0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en-US" sz="2000" i="1" smtClean="0">
              <a:latin typeface="Calibri" panose="020F0502020204030204" pitchFamily="34" charset="0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Calibri" panose="020F0502020204030204" pitchFamily="34" charset="0"/>
              </a:rPr>
              <a:t>Can not include an ORDER BY clause in a view	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000" i="1" smtClean="0">
                <a:latin typeface="Calibri" panose="020F0502020204030204" pitchFamily="34" charset="0"/>
              </a:rPr>
              <a:t>         ORDER BY    p.Product_Name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7DBC44-F600-4AFC-9BCF-B35A8745DA25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View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3600" smtClean="0"/>
              <a:t>To run the View (it’s really a Select statement), type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	Select * from viewname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1800" smtClean="0"/>
              <a:t>Note: ORDER BY can not be used in original view statement.  	    We can only use ORDER BY when </a:t>
            </a:r>
            <a:r>
              <a:rPr lang="en-US" altLang="en-US" sz="1800" i="1" smtClean="0"/>
              <a:t>executing</a:t>
            </a:r>
            <a:r>
              <a:rPr lang="en-US" altLang="en-US" sz="1800" smtClean="0"/>
              <a:t> the view.    </a:t>
            </a:r>
          </a:p>
          <a:p>
            <a:pPr eaLnBrk="1" hangingPunct="1"/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Redundant Data in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Data is not copied, only pointers to original table data in </a:t>
            </a:r>
            <a:r>
              <a:rPr lang="en-US" sz="2000" dirty="0"/>
              <a:t>view</a:t>
            </a:r>
          </a:p>
          <a:p>
            <a:r>
              <a:rPr lang="en-US" dirty="0"/>
              <a:t> </a:t>
            </a:r>
            <a:r>
              <a:rPr lang="en-US" dirty="0" err="1" smtClean="0"/>
              <a:t>Prod_Supp</a:t>
            </a:r>
            <a:endParaRPr lang="en-US" dirty="0" smtClean="0"/>
          </a:p>
          <a:p>
            <a:endParaRPr lang="en-US" dirty="0"/>
          </a:p>
          <a:p>
            <a:r>
              <a:rPr lang="en-US" sz="2400" dirty="0"/>
              <a:t>Product Rec # 	1, 	Supplier Rec #		2</a:t>
            </a:r>
          </a:p>
          <a:p>
            <a:r>
              <a:rPr lang="en-US" sz="2400" dirty="0"/>
              <a:t>			2					2</a:t>
            </a:r>
          </a:p>
          <a:p>
            <a:r>
              <a:rPr lang="en-US" sz="2400" dirty="0"/>
              <a:t>			3					2</a:t>
            </a:r>
          </a:p>
          <a:p>
            <a:r>
              <a:rPr lang="en-US" sz="2400" dirty="0"/>
              <a:t>			4					4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97212-742D-4DF0-838D-62A4296ADCE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338E5C-3228-476D-88CB-4D907C1B678C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Join Tables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400" smtClean="0">
                <a:latin typeface="Calibri" panose="020F0502020204030204" pitchFamily="34" charset="0"/>
              </a:rPr>
              <a:t>Two tables: Product and Supplier</a:t>
            </a:r>
          </a:p>
        </p:txBody>
      </p:sp>
      <p:graphicFrame>
        <p:nvGraphicFramePr>
          <p:cNvPr id="652609" name="Group 321"/>
          <p:cNvGraphicFramePr>
            <a:graphicFrameLocks noGrp="1"/>
          </p:cNvGraphicFramePr>
          <p:nvPr/>
        </p:nvGraphicFramePr>
        <p:xfrm>
          <a:off x="5638800" y="2362200"/>
          <a:ext cx="2743200" cy="3733802"/>
        </p:xfrm>
        <a:graphic>
          <a:graphicData uri="http://schemas.openxmlformats.org/drawingml/2006/table">
            <a:tbl>
              <a:tblPr/>
              <a:tblGrid>
                <a:gridCol w="12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Supp_Id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SupplierName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Nabisco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President's Choice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Noname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Kraft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General Mills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Christie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52644" name="Group 356"/>
          <p:cNvGraphicFramePr>
            <a:graphicFrameLocks noGrp="1"/>
          </p:cNvGraphicFramePr>
          <p:nvPr/>
        </p:nvGraphicFramePr>
        <p:xfrm>
          <a:off x="533400" y="2514600"/>
          <a:ext cx="4267200" cy="3167094"/>
        </p:xfrm>
        <a:graphic>
          <a:graphicData uri="http://schemas.openxmlformats.org/drawingml/2006/table">
            <a:tbl>
              <a:tblPr/>
              <a:tblGrid>
                <a:gridCol w="99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0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ProductID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ProductName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SID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2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Pesto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Ginger Snap Cookies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Triscuits Crackers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Penne Pasta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Horse radish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Bread &amp; Butter Pickles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405" name="Line 357"/>
          <p:cNvSpPr>
            <a:spLocks noChangeShapeType="1"/>
          </p:cNvSpPr>
          <p:nvPr/>
        </p:nvSpPr>
        <p:spPr bwMode="auto">
          <a:xfrm flipV="1">
            <a:off x="4800600" y="34290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406" name="Line 358"/>
          <p:cNvSpPr>
            <a:spLocks noChangeShapeType="1"/>
          </p:cNvSpPr>
          <p:nvPr/>
        </p:nvSpPr>
        <p:spPr bwMode="auto">
          <a:xfrm flipV="1">
            <a:off x="4800600" y="3505200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407" name="Line 359"/>
          <p:cNvSpPr>
            <a:spLocks noChangeShapeType="1"/>
          </p:cNvSpPr>
          <p:nvPr/>
        </p:nvSpPr>
        <p:spPr bwMode="auto">
          <a:xfrm flipV="1">
            <a:off x="4800600" y="3657600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408" name="Line 360"/>
          <p:cNvSpPr>
            <a:spLocks noChangeShapeType="1"/>
          </p:cNvSpPr>
          <p:nvPr/>
        </p:nvSpPr>
        <p:spPr bwMode="auto">
          <a:xfrm flipV="1">
            <a:off x="4800600" y="44196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409" name="Line 361"/>
          <p:cNvSpPr>
            <a:spLocks noChangeShapeType="1"/>
          </p:cNvSpPr>
          <p:nvPr/>
        </p:nvSpPr>
        <p:spPr bwMode="auto">
          <a:xfrm flipV="1">
            <a:off x="4800600" y="4572000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410" name="Line 362"/>
          <p:cNvSpPr>
            <a:spLocks noChangeShapeType="1"/>
          </p:cNvSpPr>
          <p:nvPr/>
        </p:nvSpPr>
        <p:spPr bwMode="auto">
          <a:xfrm>
            <a:off x="4800600" y="5486400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B48448-0F2E-4456-AF2B-44BE4F24898D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Create a View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Views can not be changed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To change a View, delete it, then re-create it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Syntax to delete a View: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DROP VIEW viewname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F6F545-ED2C-47C3-A184-5285EA3D98D7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use Calculated Values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en-US" altLang="en-US" sz="2800" smtClean="0"/>
              <a:t>A calculated field can be added to a Select statement at any time</a:t>
            </a: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en-US" altLang="en-US" sz="2800" smtClean="0"/>
              <a:t>A calculated field is a simple math or string expression</a:t>
            </a:r>
          </a:p>
          <a:p>
            <a:pPr eaLnBrk="1" hangingPunct="1">
              <a:spcBef>
                <a:spcPct val="30000"/>
              </a:spcBef>
            </a:pPr>
            <a:endParaRPr lang="en-US" altLang="en-US" sz="2800" i="1" smtClean="0"/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04F155-03A0-434C-B57D-5575FC5DB1A0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use Calculated Values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525963"/>
            <a:ext cx="7924800" cy="23320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We do not need to store the last column.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Create this table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 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1" r="51250" b="44000"/>
          <a:stretch>
            <a:fillRect/>
          </a:stretch>
        </p:blipFill>
        <p:spPr bwMode="auto">
          <a:xfrm>
            <a:off x="1600200" y="1676400"/>
            <a:ext cx="5943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ASSIGNMENT TABLE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smtClean="0"/>
              <a:t> CREATE TABLE ASSIGNMENT (                                   </a:t>
            </a:r>
          </a:p>
          <a:p>
            <a:r>
              <a:rPr lang="en-US" altLang="en-US" sz="1800" smtClean="0"/>
              <a:t>      ASSIGN_NUM    	NUMERIC (4,0),                         </a:t>
            </a:r>
          </a:p>
          <a:p>
            <a:r>
              <a:rPr lang="en-US" altLang="en-US" sz="1800" smtClean="0"/>
              <a:t>      ASSIGN_DATE   	DATE          	NOT NULL WITH DEFAULT,   </a:t>
            </a:r>
          </a:p>
          <a:p>
            <a:r>
              <a:rPr lang="en-US" altLang="en-US" sz="1800" smtClean="0"/>
              <a:t>      PROJ_NUM      	CHAR (2)      	NOT NULL,                </a:t>
            </a:r>
          </a:p>
          <a:p>
            <a:r>
              <a:rPr lang="en-US" altLang="en-US" sz="1800" smtClean="0"/>
              <a:t>      EMP_NUM       	CHAR (3)      	NOT NULL,                </a:t>
            </a:r>
          </a:p>
          <a:p>
            <a:r>
              <a:rPr lang="en-US" altLang="en-US" sz="1800" smtClean="0"/>
              <a:t>      ASSIGN_JOB    	CHAR (3)      	NOT NULL,                </a:t>
            </a:r>
          </a:p>
          <a:p>
            <a:r>
              <a:rPr lang="en-US" altLang="en-US" sz="1800" smtClean="0"/>
              <a:t>      ASSIGN_CHG_HR NUMERIC (5,2) 	NOT NULL WITH DEFAULT,   </a:t>
            </a:r>
          </a:p>
          <a:p>
            <a:r>
              <a:rPr lang="en-US" altLang="en-US" sz="1800" smtClean="0"/>
              <a:t>      ASSIGN_HOURS  	NUMERIC (3,1) 	NOT NULL WITH DEFAULT,   </a:t>
            </a:r>
          </a:p>
          <a:p>
            <a:r>
              <a:rPr lang="en-US" altLang="en-US" sz="1800" smtClean="0"/>
              <a:t> CONSTRAINT ASSIGNMENT_ASSIGN_NUM_PK                         </a:t>
            </a:r>
          </a:p>
          <a:p>
            <a:r>
              <a:rPr lang="en-US" altLang="en-US" sz="1800" smtClean="0"/>
              <a:t> PRIMARY KEY (ASSIGN_NUM) ) </a:t>
            </a:r>
          </a:p>
          <a:p>
            <a:endParaRPr lang="en-US" altLang="en-US" sz="120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B37C9F-9C13-4FE2-87B2-A689CD7597FA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BB9968-48EB-40B3-A240-5BAEF2D73EF5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use Calculated Values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525963"/>
            <a:ext cx="7924800" cy="2332037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1600" smtClean="0"/>
              <a:t>SELECT Assign_chg_hr, Assign_hours, Assign_chg_hr*Assign_hours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/>
              <a:t>	       FROM  seneca.dbs201.assignment    </a:t>
            </a:r>
            <a:r>
              <a:rPr lang="en-US" altLang="en-US" sz="1600" smtClean="0">
                <a:sym typeface="Wingdings" panose="05000000000000000000" pitchFamily="2" charset="2"/>
              </a:rPr>
              <a:t> result is a generated title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/>
              <a:t>      SELECT Assign_chg_hr, Assign_hours, Assign_chg_hr*Assign_hours as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/>
              <a:t>	 		total_charge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smtClean="0"/>
              <a:t>               FROM from seneca.dbs201.assignment </a:t>
            </a:r>
            <a:r>
              <a:rPr lang="en-US" altLang="en-US" sz="1600" smtClean="0">
                <a:sym typeface="Wingdings" panose="05000000000000000000" pitchFamily="2" charset="2"/>
              </a:rPr>
              <a:t> much more friendly report</a:t>
            </a:r>
            <a:r>
              <a:rPr lang="en-US" altLang="en-US" sz="1600" smtClean="0"/>
              <a:t>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 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1" r="51250" b="44000"/>
          <a:stretch>
            <a:fillRect/>
          </a:stretch>
        </p:blipFill>
        <p:spPr bwMode="auto">
          <a:xfrm>
            <a:off x="1600200" y="1676400"/>
            <a:ext cx="5943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54C238-DFC2-4D3F-911E-699B34907EDC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copy data into a table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800" smtClean="0"/>
              <a:t>From an existing table, it is possible to copy data into another version of the table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800" smtClean="0"/>
              <a:t>This is useful when making a backup of a table  before making changes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800" smtClean="0"/>
              <a:t>Caution: constraints are not carried from original table to new table; they would need to be added individually to the new table via Alter Table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519F1D-2ED5-4819-A889-9BE87C0EAE74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What are five types of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Primary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Not Null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Unique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Check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Foreign Key</a:t>
            </a:r>
          </a:p>
          <a:p>
            <a:pPr marL="914400" lvl="2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0D1949-FC8C-485B-A0A7-789F10028D30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copy data into a table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Three step process: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smtClean="0"/>
              <a:t>1. Create the table with the same definition as an existing table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smtClean="0"/>
              <a:t>2. Alter the table definition to include appropriate constraints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smtClean="0"/>
              <a:t>3. Copy the data into the new table</a:t>
            </a:r>
          </a:p>
          <a:p>
            <a:pPr lvl="1" eaLnBrk="1" hangingPunct="1">
              <a:spcBef>
                <a:spcPct val="30000"/>
              </a:spcBef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FF2A4F-A4DF-4CAD-8C29-840BDEC2AD69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copy data into a table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1. CREATE TABLE newtablename LIKE           .             Existingtablename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mtClean="0"/>
              <a:t>2. Add each constraint separately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mtClean="0"/>
              <a:t> ALTER TABLE </a:t>
            </a:r>
            <a:r>
              <a:rPr lang="en-US" altLang="en-US" sz="2400" smtClean="0"/>
              <a:t>newtablename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ADD CONSTRAINT ….  blah, blah, blah</a:t>
            </a:r>
            <a:endParaRPr lang="en-US" altLang="en-US" smtClean="0"/>
          </a:p>
          <a:p>
            <a:pPr eaLnBrk="1" hangingPunct="1">
              <a:spcBef>
                <a:spcPct val="30000"/>
              </a:spcBef>
            </a:pPr>
            <a:r>
              <a:rPr lang="en-US" altLang="en-US" smtClean="0"/>
              <a:t>  3. To copy the data the syntax is: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    INSERT INTO newtablename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             SELECT  *        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                       FROM existingtablename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F274EF-6A3C-474A-BCD8-AB17AD6F881B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copy data into a table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1. </a:t>
            </a:r>
            <a:r>
              <a:rPr lang="en-CA" altLang="en-US" sz="2800" smtClean="0"/>
              <a:t>create table assign like assignment</a:t>
            </a:r>
          </a:p>
          <a:p>
            <a:pPr eaLnBrk="1" hangingPunct="1">
              <a:spcBef>
                <a:spcPct val="30000"/>
              </a:spcBef>
            </a:pPr>
            <a:r>
              <a:rPr lang="en-CA" altLang="en-US" sz="2800" smtClean="0"/>
              <a:t> </a:t>
            </a:r>
            <a:r>
              <a:rPr lang="en-US" altLang="en-US" smtClean="0"/>
              <a:t>2. ALTER TABLE </a:t>
            </a:r>
            <a:r>
              <a:rPr lang="en-US" altLang="en-US" sz="2400" smtClean="0"/>
              <a:t>assign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ADD CONSTRAINT ….  blah, blah, blah</a:t>
            </a:r>
          </a:p>
          <a:p>
            <a:pPr eaLnBrk="1" hangingPunct="1">
              <a:spcBef>
                <a:spcPct val="30000"/>
              </a:spcBef>
            </a:pPr>
            <a:r>
              <a:rPr lang="en-CA" altLang="en-US" sz="2800" smtClean="0"/>
              <a:t>  </a:t>
            </a:r>
            <a:r>
              <a:rPr lang="en-CA" altLang="en-US" smtClean="0"/>
              <a:t>3. insert into assign (select * from assignment)  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575E8F-1FEC-4506-8635-0F6814C0CB50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Alternate Copy Technique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smtClean="0"/>
              <a:t>1. </a:t>
            </a:r>
            <a:r>
              <a:rPr lang="en-CA" altLang="en-US" sz="2800" smtClean="0"/>
              <a:t>CREATE TABLE ASSIGN1 as </a:t>
            </a:r>
          </a:p>
          <a:p>
            <a:pPr eaLnBrk="1" hangingPunct="1">
              <a:spcBef>
                <a:spcPct val="30000"/>
              </a:spcBef>
            </a:pPr>
            <a:r>
              <a:rPr lang="en-CA" altLang="en-US" sz="2800" smtClean="0"/>
              <a:t>    (select * from assignment) with data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mtClean="0"/>
              <a:t>2. ALTER TABLE </a:t>
            </a:r>
            <a:r>
              <a:rPr lang="en-US" altLang="en-US" sz="2400" smtClean="0"/>
              <a:t>assign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ADD CONSTRAINT ….  blah, blah, blah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C0285D-809E-4706-84D5-57021819EC9C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Lab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CA" altLang="en-US" sz="2800" smtClean="0"/>
              <a:t> 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BEACE5-1F0A-4AED-B8F2-EB905F6F7937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400" smtClean="0">
                <a:latin typeface="Calibri" panose="020F0502020204030204" pitchFamily="34" charset="0"/>
              </a:rPr>
              <a:t>Provide SQL to construct two tables: Product first and then Supplier. Support Referential Integrity </a:t>
            </a:r>
          </a:p>
        </p:txBody>
      </p:sp>
      <p:graphicFrame>
        <p:nvGraphicFramePr>
          <p:cNvPr id="652609" name="Group 321"/>
          <p:cNvGraphicFramePr>
            <a:graphicFrameLocks noGrp="1"/>
          </p:cNvGraphicFramePr>
          <p:nvPr/>
        </p:nvGraphicFramePr>
        <p:xfrm>
          <a:off x="5638800" y="2362200"/>
          <a:ext cx="2743200" cy="3733802"/>
        </p:xfrm>
        <a:graphic>
          <a:graphicData uri="http://schemas.openxmlformats.org/drawingml/2006/table">
            <a:tbl>
              <a:tblPr/>
              <a:tblGrid>
                <a:gridCol w="12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Supp_Id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SupplierName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Nabisco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President's Choice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Noname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Kraft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General Mills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Christie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52644" name="Group 356"/>
          <p:cNvGraphicFramePr>
            <a:graphicFrameLocks noGrp="1"/>
          </p:cNvGraphicFramePr>
          <p:nvPr/>
        </p:nvGraphicFramePr>
        <p:xfrm>
          <a:off x="533400" y="2514600"/>
          <a:ext cx="4267200" cy="3167094"/>
        </p:xfrm>
        <a:graphic>
          <a:graphicData uri="http://schemas.openxmlformats.org/drawingml/2006/table">
            <a:tbl>
              <a:tblPr/>
              <a:tblGrid>
                <a:gridCol w="99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0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ProductID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ProductName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SID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2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Pesto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Ginger Snap Cookies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Triscuits Crackers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Penne Pasta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Horse radish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Bread &amp; Butter Pickles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676400"/>
            <a:ext cx="8686800" cy="4419600"/>
          </a:xfrm>
        </p:spPr>
        <p:txBody>
          <a:bodyPr/>
          <a:lstStyle/>
          <a:p>
            <a:r>
              <a:rPr lang="en-CA" altLang="en-US" sz="1800" smtClean="0"/>
              <a:t>CREATE TABLE PRODUCT (                                 </a:t>
            </a:r>
            <a:endParaRPr lang="en-US" altLang="en-US" sz="1800" smtClean="0"/>
          </a:p>
          <a:p>
            <a:r>
              <a:rPr lang="en-CA" altLang="en-US" sz="1800" smtClean="0"/>
              <a:t>           Product_id   	Char (2)  	not null with default,</a:t>
            </a:r>
            <a:endParaRPr lang="en-US" altLang="en-US" sz="1800" smtClean="0"/>
          </a:p>
          <a:p>
            <a:r>
              <a:rPr lang="en-CA" altLang="en-US" sz="1800" smtClean="0"/>
              <a:t>           Product_Name 	Char (25) 	not null with default,</a:t>
            </a:r>
            <a:endParaRPr lang="en-US" altLang="en-US" sz="1800" smtClean="0"/>
          </a:p>
          <a:p>
            <a:r>
              <a:rPr lang="en-CA" altLang="en-US" sz="1800" smtClean="0"/>
              <a:t>           SID          	Char (2)  	not null with default,</a:t>
            </a:r>
            <a:endParaRPr lang="en-US" altLang="en-US" sz="1800" smtClean="0"/>
          </a:p>
          <a:p>
            <a:r>
              <a:rPr lang="en-CA" altLang="en-US" sz="1800" smtClean="0"/>
              <a:t>Constraint Product_Product_Id_PK   </a:t>
            </a:r>
          </a:p>
          <a:p>
            <a:r>
              <a:rPr lang="en-CA" altLang="en-US" sz="1800" smtClean="0"/>
              <a:t>Primary Key (Product_Id) )</a:t>
            </a:r>
          </a:p>
          <a:p>
            <a:endParaRPr lang="en-CA" altLang="en-US" sz="1800" smtClean="0"/>
          </a:p>
          <a:p>
            <a:r>
              <a:rPr lang="en-CA" altLang="en-US" sz="1800" smtClean="0"/>
              <a:t>CREATE TABLE SUPPLIER (                                  </a:t>
            </a:r>
            <a:endParaRPr lang="en-US" altLang="en-US" sz="1800" smtClean="0"/>
          </a:p>
          <a:p>
            <a:r>
              <a:rPr lang="en-CA" altLang="en-US" sz="1800" smtClean="0"/>
              <a:t>     Supp_id       	Char (2)  	not null with default, </a:t>
            </a:r>
            <a:endParaRPr lang="en-US" altLang="en-US" sz="1800" smtClean="0"/>
          </a:p>
          <a:p>
            <a:r>
              <a:rPr lang="en-CA" altLang="en-US" sz="1800" smtClean="0"/>
              <a:t>    Supplier_Name 	Char (25) 	not null with default, </a:t>
            </a:r>
            <a:endParaRPr lang="en-US" altLang="en-US" sz="1800" smtClean="0"/>
          </a:p>
          <a:p>
            <a:r>
              <a:rPr lang="en-CA" altLang="en-US" sz="1800" smtClean="0"/>
              <a:t> Constraint Supplier_Supp_Id_PK                           </a:t>
            </a:r>
            <a:endParaRPr lang="en-US" altLang="en-US" sz="1800" smtClean="0"/>
          </a:p>
          <a:p>
            <a:r>
              <a:rPr lang="en-CA" altLang="en-US" sz="1800" smtClean="0"/>
              <a:t> Primary Key (Supp_Id) )                                                 </a:t>
            </a:r>
            <a:endParaRPr lang="en-US" altLang="en-US" sz="180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07D217-ECDF-409E-A820-673124B9DAA7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676400"/>
            <a:ext cx="8686800" cy="4419600"/>
          </a:xfrm>
        </p:spPr>
        <p:txBody>
          <a:bodyPr/>
          <a:lstStyle/>
          <a:p>
            <a:pPr>
              <a:defRPr/>
            </a:pPr>
            <a:r>
              <a:rPr lang="en-CA" sz="1800" dirty="0" smtClean="0"/>
              <a:t> ALTER </a:t>
            </a:r>
            <a:r>
              <a:rPr lang="en-CA" sz="1800" dirty="0"/>
              <a:t>TABLE PRODUCT             </a:t>
            </a:r>
            <a:endParaRPr lang="en-US" sz="1800" dirty="0"/>
          </a:p>
          <a:p>
            <a:pPr>
              <a:defRPr/>
            </a:pPr>
            <a:r>
              <a:rPr lang="en-CA" sz="1800" dirty="0"/>
              <a:t> ADD CONSTRAINT PRODUCT_SID_FK   </a:t>
            </a:r>
            <a:endParaRPr lang="en-US" sz="1800" dirty="0"/>
          </a:p>
          <a:p>
            <a:pPr>
              <a:defRPr/>
            </a:pPr>
            <a:r>
              <a:rPr lang="en-CA" sz="1800" dirty="0"/>
              <a:t> FOREIGN KEY (SID)               </a:t>
            </a:r>
            <a:endParaRPr lang="en-US" sz="1800" dirty="0"/>
          </a:p>
          <a:p>
            <a:pPr>
              <a:defRPr/>
            </a:pPr>
            <a:r>
              <a:rPr lang="en-CA" sz="1800" dirty="0"/>
              <a:t> REFERENCES  SUPPLIER(SUPP_ID)   </a:t>
            </a:r>
            <a:endParaRPr lang="en-CA" sz="1800" dirty="0" smtClean="0"/>
          </a:p>
          <a:p>
            <a:pPr>
              <a:defRPr/>
            </a:pPr>
            <a:endParaRPr lang="en-CA" sz="1800" dirty="0"/>
          </a:p>
          <a:p>
            <a:pPr>
              <a:defRPr/>
            </a:pPr>
            <a:r>
              <a:rPr lang="en-CA" sz="1800" dirty="0" smtClean="0"/>
              <a:t>Put in the first row of data</a:t>
            </a:r>
          </a:p>
          <a:p>
            <a:pPr>
              <a:defRPr/>
            </a:pPr>
            <a:r>
              <a:rPr lang="en-CA" sz="1800" dirty="0" smtClean="0"/>
              <a:t>INSERT INTO SUPPLIER Values(‘2’, ‘</a:t>
            </a:r>
            <a:r>
              <a:rPr lang="en-CA" sz="1800" dirty="0" err="1" smtClean="0"/>
              <a:t>President’’s</a:t>
            </a:r>
            <a:r>
              <a:rPr lang="en-CA" sz="1800" smtClean="0"/>
              <a:t> Choice’)</a:t>
            </a:r>
            <a:endParaRPr lang="en-CA" sz="1800" dirty="0" smtClean="0"/>
          </a:p>
          <a:p>
            <a:pPr>
              <a:defRPr/>
            </a:pPr>
            <a:r>
              <a:rPr lang="en-CA" sz="1800" dirty="0" smtClean="0"/>
              <a:t>INSERT INTO PRODUCT </a:t>
            </a:r>
            <a:r>
              <a:rPr lang="en-CA" sz="1800" dirty="0"/>
              <a:t>Values( '5', 'Pesto', '2') </a:t>
            </a:r>
            <a:endParaRPr lang="en-US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CA" sz="1800" dirty="0"/>
              <a:t>                                    </a:t>
            </a:r>
            <a:endParaRPr lang="en-US" sz="18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88684A-C653-4CFA-B0F7-29A02B54D5A4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CC928C-7892-4AFE-93DF-DCC499C854BB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Include a </a:t>
            </a:r>
            <a:r>
              <a:rPr lang="en-US" altLang="en-US" sz="2800" dirty="0" err="1" smtClean="0"/>
              <a:t>Product_Price</a:t>
            </a:r>
            <a:r>
              <a:rPr lang="en-US" altLang="en-US" sz="2800" dirty="0" smtClean="0"/>
              <a:t> field in the appropriate table (99.99)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ALTER TABLE PRODUCT	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ADD COLUMN  </a:t>
            </a:r>
            <a:r>
              <a:rPr lang="en-US" altLang="en-US" sz="2000" dirty="0" err="1"/>
              <a:t>Product_Price</a:t>
            </a:r>
            <a:r>
              <a:rPr lang="en-US" altLang="en-US" sz="2000" dirty="0"/>
              <a:t>  numeric (4,2) not null with default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ALTER completed for table PRODUCT in DBS201SQL.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Prices must be between $3.00 and $40.00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800" dirty="0"/>
              <a:t>ALTER TABLE </a:t>
            </a:r>
            <a:r>
              <a:rPr lang="en-US" altLang="en-US" sz="1800" dirty="0" smtClean="0"/>
              <a:t>	PRODUCT                          </a:t>
            </a:r>
            <a:endParaRPr lang="en-US" altLang="en-US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800" dirty="0"/>
              <a:t>ADD CONSTRAINT </a:t>
            </a:r>
            <a:r>
              <a:rPr lang="en-US" altLang="en-US" sz="1800" dirty="0" smtClean="0"/>
              <a:t>	PRODUCT_PRODUCT_PRICE_CK      </a:t>
            </a:r>
            <a:endParaRPr lang="en-US" altLang="en-US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800" dirty="0"/>
              <a:t>CHECK (PRODUCT_PRICE BETWEEN 3.00 AND 40.00) </a:t>
            </a:r>
            <a:endParaRPr lang="en-US" altLang="en-US" sz="1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Remove this new column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 </a:t>
            </a:r>
            <a:r>
              <a:rPr lang="en-US" altLang="en-US" sz="1800" dirty="0"/>
              <a:t>ALTER TABLE PRODUCT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800" dirty="0"/>
              <a:t> DROP COLUMN PRODUCT_PRICE</a:t>
            </a:r>
            <a:endParaRPr lang="en-US" altLang="en-US" sz="1800" dirty="0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800" dirty="0" smtClean="0"/>
          </a:p>
          <a:p>
            <a:pPr marL="914400" lvl="2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AA952E-7DE0-4947-98A0-866AAFB1DDDE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Column type choices for Price</a:t>
            </a:r>
            <a:endParaRPr lang="en-US" altLang="en-US" dirty="0" smtClean="0"/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7850" indent="-577850" eaLnBrk="1" hangingPunct="1"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The Column type for a Price can be either Numeric or Decimal</a:t>
            </a:r>
            <a:r>
              <a:rPr lang="en-US" altLang="en-US" sz="2400" dirty="0" smtClean="0"/>
              <a:t> </a:t>
            </a:r>
          </a:p>
          <a:p>
            <a:pPr marL="577850" indent="-577850" eaLnBrk="1" hangingPunct="1"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Numeric (99.99) is Zoned Decimal </a:t>
            </a:r>
          </a:p>
          <a:p>
            <a:pPr marL="577850" indent="-577850" eaLnBrk="1" hangingPunct="1"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EBCDIC is    </a:t>
            </a:r>
            <a:r>
              <a:rPr lang="en-US" altLang="en-US" sz="2000" u="sng" dirty="0" smtClean="0"/>
              <a:t>F9</a:t>
            </a:r>
            <a:r>
              <a:rPr lang="en-US" altLang="en-US" sz="2000" dirty="0" smtClean="0"/>
              <a:t>  </a:t>
            </a:r>
            <a:r>
              <a:rPr lang="en-US" altLang="en-US" sz="2000" u="sng" dirty="0" err="1" smtClean="0"/>
              <a:t>F9</a:t>
            </a:r>
            <a:r>
              <a:rPr lang="en-US" altLang="en-US" sz="2000" dirty="0" smtClean="0"/>
              <a:t>  ^ </a:t>
            </a:r>
            <a:r>
              <a:rPr lang="en-US" altLang="en-US" sz="2000" u="sng" dirty="0" smtClean="0"/>
              <a:t>F9</a:t>
            </a:r>
            <a:r>
              <a:rPr lang="en-US" altLang="en-US" sz="2000" dirty="0" smtClean="0"/>
              <a:t>  </a:t>
            </a:r>
            <a:r>
              <a:rPr lang="en-US" altLang="en-US" sz="2000" u="sng" dirty="0" err="1" smtClean="0"/>
              <a:t>F9</a:t>
            </a:r>
            <a:r>
              <a:rPr lang="en-US" altLang="en-US" sz="2000" u="sng" dirty="0" smtClean="0"/>
              <a:t> </a:t>
            </a:r>
            <a:r>
              <a:rPr lang="en-US" altLang="en-US" sz="2000" dirty="0" smtClean="0"/>
              <a:t> (four bytes)</a:t>
            </a:r>
          </a:p>
          <a:p>
            <a:pPr marL="577850" indent="-577850" eaLnBrk="1" hangingPunct="1"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n-US" altLang="en-US" sz="2000" u="sng" dirty="0" smtClean="0"/>
              <a:t>F9</a:t>
            </a:r>
            <a:r>
              <a:rPr lang="en-US" altLang="en-US" sz="2000" dirty="0" smtClean="0"/>
              <a:t> is shorthand for  1111 1001</a:t>
            </a:r>
          </a:p>
          <a:p>
            <a:pPr marL="577850" indent="-577850" eaLnBrk="1" hangingPunct="1"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Decimal is Packed Decimal  </a:t>
            </a:r>
          </a:p>
          <a:p>
            <a:pPr marL="577850" indent="-577850" eaLnBrk="1" hangingPunct="1"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Less storage required when the zone portion of the byte is only used in the last byte</a:t>
            </a:r>
          </a:p>
          <a:p>
            <a:pPr marL="577850" indent="-577850" eaLnBrk="1" hangingPunct="1"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n-US" altLang="en-US" sz="2000" u="sng" dirty="0" smtClean="0"/>
              <a:t>09</a:t>
            </a:r>
            <a:r>
              <a:rPr lang="en-US" altLang="en-US" sz="2000" dirty="0" smtClean="0"/>
              <a:t>  </a:t>
            </a:r>
            <a:r>
              <a:rPr lang="en-US" altLang="en-US" sz="2000" u="sng" dirty="0" smtClean="0"/>
              <a:t>99</a:t>
            </a:r>
            <a:r>
              <a:rPr lang="en-US" altLang="en-US" sz="2000" dirty="0" smtClean="0"/>
              <a:t>  </a:t>
            </a:r>
            <a:r>
              <a:rPr lang="en-US" altLang="en-US" sz="2000" u="sng" dirty="0" smtClean="0"/>
              <a:t>9F</a:t>
            </a:r>
          </a:p>
          <a:p>
            <a:pPr marL="577850" indent="-577850" eaLnBrk="1" hangingPunct="1"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endParaRPr lang="en-US" altLang="en-US" sz="2400" dirty="0" smtClean="0"/>
          </a:p>
          <a:p>
            <a:pPr marL="0" indent="0" eaLnBrk="1" hangingPunct="1">
              <a:spcBef>
                <a:spcPct val="40000"/>
              </a:spcBef>
              <a:spcAft>
                <a:spcPct val="40000"/>
              </a:spcAft>
              <a:buNone/>
            </a:pPr>
            <a:endParaRPr lang="en-US" altLang="en-US" sz="2400" dirty="0" smtClean="0"/>
          </a:p>
          <a:p>
            <a:pPr marL="577850" indent="-57785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000" i="1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2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AA952E-7DE0-4947-98A0-866AAFB1DDDE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Column type choices for Price</a:t>
            </a:r>
            <a:endParaRPr lang="en-US" altLang="en-US" dirty="0" smtClean="0"/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7850" indent="-577850" eaLnBrk="1" hangingPunct="1"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-</a:t>
            </a:r>
            <a:r>
              <a:rPr lang="en-US" altLang="en-US" sz="2400" dirty="0" err="1" smtClean="0"/>
              <a:t>ve</a:t>
            </a:r>
            <a:r>
              <a:rPr lang="en-US" altLang="en-US" sz="2400" dirty="0" smtClean="0"/>
              <a:t> is stored as </a:t>
            </a:r>
            <a:r>
              <a:rPr lang="en-US" altLang="en-US" sz="2400" u="sng" dirty="0" smtClean="0"/>
              <a:t>F9</a:t>
            </a:r>
            <a:r>
              <a:rPr lang="en-US" altLang="en-US" sz="2400" dirty="0" smtClean="0"/>
              <a:t> </a:t>
            </a:r>
            <a:r>
              <a:rPr lang="en-US" altLang="en-US" sz="2400" u="sng" dirty="0" err="1" smtClean="0"/>
              <a:t>F9</a:t>
            </a:r>
            <a:r>
              <a:rPr lang="en-US" altLang="en-US" sz="2400" dirty="0" smtClean="0"/>
              <a:t> </a:t>
            </a:r>
            <a:r>
              <a:rPr lang="en-US" altLang="en-US" sz="2400" u="sng" dirty="0" err="1" smtClean="0"/>
              <a:t>F9</a:t>
            </a:r>
            <a:r>
              <a:rPr lang="en-US" altLang="en-US" sz="2400" dirty="0" smtClean="0"/>
              <a:t> </a:t>
            </a:r>
            <a:r>
              <a:rPr lang="en-US" altLang="en-US" sz="2400" u="sng" dirty="0" smtClean="0"/>
              <a:t>D9</a:t>
            </a:r>
            <a:r>
              <a:rPr lang="en-US" altLang="en-US" sz="2400" dirty="0" smtClean="0"/>
              <a:t>  or </a:t>
            </a:r>
            <a:r>
              <a:rPr lang="en-US" altLang="en-US" sz="2400" u="sng" dirty="0" smtClean="0"/>
              <a:t>09</a:t>
            </a:r>
            <a:r>
              <a:rPr lang="en-US" altLang="en-US" sz="2400" dirty="0" smtClean="0"/>
              <a:t> </a:t>
            </a:r>
            <a:r>
              <a:rPr lang="en-US" altLang="en-US" sz="2400" u="sng" dirty="0" smtClean="0"/>
              <a:t>99</a:t>
            </a:r>
            <a:r>
              <a:rPr lang="en-US" altLang="en-US" sz="2400" dirty="0" smtClean="0"/>
              <a:t> </a:t>
            </a:r>
            <a:r>
              <a:rPr lang="en-US" altLang="en-US" sz="2400" u="sng" dirty="0" smtClean="0"/>
              <a:t>9D</a:t>
            </a:r>
          </a:p>
          <a:p>
            <a:pPr marL="577850" indent="-577850" eaLnBrk="1" hangingPunct="1"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15 digits is stored as 15 bytes when specified as NUMERIC</a:t>
            </a:r>
          </a:p>
          <a:p>
            <a:pPr marL="577850" indent="-577850" eaLnBrk="1" hangingPunct="1"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15 digits is stored as 8 bytes when specified as DECIMAL</a:t>
            </a:r>
          </a:p>
          <a:p>
            <a:pPr marL="577850" indent="-577850" eaLnBrk="1" hangingPunct="1"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Divide by two ignore remainder and add one</a:t>
            </a:r>
          </a:p>
          <a:p>
            <a:pPr marL="577850" indent="-577850" eaLnBrk="1" hangingPunct="1">
              <a:spcBef>
                <a:spcPct val="40000"/>
              </a:spcBef>
              <a:spcAft>
                <a:spcPct val="40000"/>
              </a:spcAft>
              <a:buFont typeface="Wingdings" panose="05000000000000000000" pitchFamily="2" charset="2"/>
              <a:buChar char="Ø"/>
            </a:pPr>
            <a:endParaRPr lang="en-US" altLang="en-US" sz="2400" dirty="0" smtClean="0"/>
          </a:p>
          <a:p>
            <a:pPr marL="0" indent="0" eaLnBrk="1" hangingPunct="1">
              <a:spcBef>
                <a:spcPct val="40000"/>
              </a:spcBef>
              <a:spcAft>
                <a:spcPct val="40000"/>
              </a:spcAft>
              <a:buNone/>
            </a:pPr>
            <a:endParaRPr lang="en-US" altLang="en-US" sz="2400" dirty="0" smtClean="0"/>
          </a:p>
          <a:p>
            <a:pPr marL="577850" indent="-57785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000" i="1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build="p"/>
    </p:bld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5498</TotalTime>
  <Words>1054</Words>
  <Application>Microsoft Office PowerPoint</Application>
  <PresentationFormat>On-screen Show (4:3)</PresentationFormat>
  <Paragraphs>375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Wingdings</vt:lpstr>
      <vt:lpstr>Times New Roman</vt:lpstr>
      <vt:lpstr>Arial Black</vt:lpstr>
      <vt:lpstr>Monotype Sorts</vt:lpstr>
      <vt:lpstr>Calibri</vt:lpstr>
      <vt:lpstr>Radial</vt:lpstr>
      <vt:lpstr>                          - Review   - Joins                           - Views                           - Calculated Values                           - Copying Data to Another Table</vt:lpstr>
      <vt:lpstr>Agenda</vt:lpstr>
      <vt:lpstr>Review</vt:lpstr>
      <vt:lpstr>Review</vt:lpstr>
      <vt:lpstr>Review</vt:lpstr>
      <vt:lpstr>Review</vt:lpstr>
      <vt:lpstr>Review</vt:lpstr>
      <vt:lpstr>Column type choices for Price</vt:lpstr>
      <vt:lpstr>Column type choices for Price</vt:lpstr>
      <vt:lpstr>How to Join Tables</vt:lpstr>
      <vt:lpstr>How to Join Tables</vt:lpstr>
      <vt:lpstr>Select with Join and Aliases</vt:lpstr>
      <vt:lpstr>How to Join Tables</vt:lpstr>
      <vt:lpstr>Joining Tables – An example                    </vt:lpstr>
      <vt:lpstr>Joining Tables</vt:lpstr>
      <vt:lpstr>Joining Tables</vt:lpstr>
      <vt:lpstr>Joining Tables – An example                    </vt:lpstr>
      <vt:lpstr>How to Create a View</vt:lpstr>
      <vt:lpstr>How to Create a View</vt:lpstr>
      <vt:lpstr>How to Create a View                    </vt:lpstr>
      <vt:lpstr>Using a View</vt:lpstr>
      <vt:lpstr>No Redundant Data in Views</vt:lpstr>
      <vt:lpstr>How to Join Tables</vt:lpstr>
      <vt:lpstr>How to Create a View</vt:lpstr>
      <vt:lpstr>How to use Calculated Values</vt:lpstr>
      <vt:lpstr>How to use Calculated Values</vt:lpstr>
      <vt:lpstr>ASSIGNMENT TABLE</vt:lpstr>
      <vt:lpstr>How to use Calculated Values</vt:lpstr>
      <vt:lpstr>How to copy data into a table</vt:lpstr>
      <vt:lpstr>How to copy data into a table</vt:lpstr>
      <vt:lpstr>How to copy data into a table</vt:lpstr>
      <vt:lpstr>How to copy data into a table</vt:lpstr>
      <vt:lpstr>Alternate Copy Technique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Patti Wolf</dc:creator>
  <cp:lastModifiedBy>Russell Pangborn</cp:lastModifiedBy>
  <cp:revision>284</cp:revision>
  <cp:lastPrinted>2017-02-02T14:06:23Z</cp:lastPrinted>
  <dcterms:created xsi:type="dcterms:W3CDTF">2003-10-31T14:41:22Z</dcterms:created>
  <dcterms:modified xsi:type="dcterms:W3CDTF">2017-02-02T17:06:08Z</dcterms:modified>
</cp:coreProperties>
</file>