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6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0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1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2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3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4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5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6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7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8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9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20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21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22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23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24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25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26.xml" ContentType="application/vnd.openxmlformats-officedocument.presentationml.notesSlide+xml"/>
  <Override PartName="/ppt/tags/tag76.xml" ContentType="application/vnd.openxmlformats-officedocument.presentationml.tags+xml"/>
  <Override PartName="/ppt/notesSlides/notesSlide27.xml" ContentType="application/vnd.openxmlformats-officedocument.presentationml.notesSlide+xml"/>
  <Override PartName="/ppt/tags/tag77.xml" ContentType="application/vnd.openxmlformats-officedocument.presentationml.tags+xml"/>
  <Override PartName="/ppt/notesSlides/notesSlide28.xml" ContentType="application/vnd.openxmlformats-officedocument.presentationml.notesSlide+xml"/>
  <Override PartName="/ppt/tags/tag78.xml" ContentType="application/vnd.openxmlformats-officedocument.presentationml.tags+xml"/>
  <Override PartName="/ppt/notesSlides/notesSlide29.xml" ContentType="application/vnd.openxmlformats-officedocument.presentationml.notesSlide+xml"/>
  <Override PartName="/ppt/tags/tag79.xml" ContentType="application/vnd.openxmlformats-officedocument.presentationml.tags+xml"/>
  <Override PartName="/ppt/notesSlides/notesSlide30.xml" ContentType="application/vnd.openxmlformats-officedocument.presentationml.notesSlide+xml"/>
  <Override PartName="/ppt/tags/tag80.xml" ContentType="application/vnd.openxmlformats-officedocument.presentationml.tags+xml"/>
  <Override PartName="/ppt/notesSlides/notesSlide31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32.xml" ContentType="application/vnd.openxmlformats-officedocument.presentationml.notesSlide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9" r:id="rId2"/>
    <p:sldId id="352" r:id="rId3"/>
    <p:sldId id="261" r:id="rId4"/>
    <p:sldId id="321" r:id="rId5"/>
    <p:sldId id="319" r:id="rId6"/>
    <p:sldId id="320" r:id="rId7"/>
    <p:sldId id="333" r:id="rId8"/>
    <p:sldId id="322" r:id="rId9"/>
    <p:sldId id="323" r:id="rId10"/>
    <p:sldId id="327" r:id="rId11"/>
    <p:sldId id="324" r:id="rId12"/>
    <p:sldId id="336" r:id="rId13"/>
    <p:sldId id="337" r:id="rId14"/>
    <p:sldId id="326" r:id="rId15"/>
    <p:sldId id="338" r:id="rId16"/>
    <p:sldId id="364" r:id="rId17"/>
    <p:sldId id="339" r:id="rId18"/>
    <p:sldId id="340" r:id="rId19"/>
    <p:sldId id="341" r:id="rId20"/>
    <p:sldId id="342" r:id="rId21"/>
    <p:sldId id="343" r:id="rId22"/>
    <p:sldId id="344" r:id="rId23"/>
    <p:sldId id="346" r:id="rId24"/>
    <p:sldId id="347" r:id="rId25"/>
    <p:sldId id="348" r:id="rId26"/>
    <p:sldId id="349" r:id="rId27"/>
    <p:sldId id="350" r:id="rId28"/>
    <p:sldId id="351" r:id="rId29"/>
    <p:sldId id="329" r:id="rId30"/>
    <p:sldId id="366" r:id="rId31"/>
    <p:sldId id="328" r:id="rId32"/>
    <p:sldId id="335" r:id="rId33"/>
    <p:sldId id="275" r:id="rId34"/>
    <p:sldId id="367" r:id="rId3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  <p14:sldId id="352"/>
            <p14:sldId id="261"/>
            <p14:sldId id="321"/>
            <p14:sldId id="319"/>
            <p14:sldId id="320"/>
            <p14:sldId id="333"/>
            <p14:sldId id="322"/>
            <p14:sldId id="323"/>
            <p14:sldId id="327"/>
            <p14:sldId id="324"/>
            <p14:sldId id="336"/>
            <p14:sldId id="337"/>
            <p14:sldId id="326"/>
            <p14:sldId id="338"/>
            <p14:sldId id="364"/>
            <p14:sldId id="339"/>
            <p14:sldId id="340"/>
            <p14:sldId id="341"/>
            <p14:sldId id="342"/>
            <p14:sldId id="343"/>
            <p14:sldId id="344"/>
            <p14:sldId id="346"/>
            <p14:sldId id="347"/>
            <p14:sldId id="348"/>
            <p14:sldId id="349"/>
            <p14:sldId id="350"/>
            <p14:sldId id="351"/>
            <p14:sldId id="329"/>
            <p14:sldId id="366"/>
            <p14:sldId id="328"/>
            <p14:sldId id="335"/>
          </p14:sldIdLst>
        </p14:section>
        <p14:section name="Conclusion and Summary" id="{790CEF5B-569A-4C2F-BED5-750B08C0E5AD}">
          <p14:sldIdLst>
            <p14:sldId id="275"/>
            <p14:sldId id="3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3977" autoAdjust="0"/>
  </p:normalViewPr>
  <p:slideViewPr>
    <p:cSldViewPr>
      <p:cViewPr varScale="1">
        <p:scale>
          <a:sx n="74" d="100"/>
          <a:sy n="74" d="100"/>
        </p:scale>
        <p:origin x="1829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924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11/22/2017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1487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11/22/2017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540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09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11/22/2017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6.x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7.x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8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9.xml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0.xml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90800" y="1412776"/>
            <a:ext cx="6180224" cy="352839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ERD’s</a:t>
            </a:r>
            <a:br>
              <a:rPr lang="en-US" sz="4000" dirty="0" smtClean="0"/>
            </a:br>
            <a:r>
              <a:rPr lang="en-US" sz="4000" dirty="0" smtClean="0"/>
              <a:t>REVIEW</a:t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4139952" y="5517232"/>
            <a:ext cx="4772528" cy="9906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latin typeface="+mn-lt"/>
              </a:rPr>
              <a:t>DBS201</a:t>
            </a:r>
            <a:endParaRPr lang="en-US" sz="3600" dirty="0" smtClean="0">
              <a:latin typeface="+mn-lt"/>
            </a:endParaRPr>
          </a:p>
          <a:p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CA" sz="4800" dirty="0" smtClean="0"/>
              <a:t>Customer</a:t>
            </a:r>
            <a:endParaRPr lang="en-CA" sz="4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CA" sz="4000" dirty="0" smtClean="0"/>
              <a:t>Customer Relation</a:t>
            </a:r>
          </a:p>
          <a:p>
            <a:r>
              <a:rPr lang="en-CA" sz="4000" dirty="0" smtClean="0"/>
              <a:t>Customer Table</a:t>
            </a:r>
          </a:p>
          <a:p>
            <a:r>
              <a:rPr lang="en-CA" sz="4000" dirty="0" smtClean="0"/>
              <a:t>Customer File</a:t>
            </a:r>
          </a:p>
          <a:p>
            <a:r>
              <a:rPr lang="en-CA" sz="4000" dirty="0" smtClean="0"/>
              <a:t>Customer Entity</a:t>
            </a:r>
          </a:p>
          <a:p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04354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CA" dirty="0" smtClean="0"/>
              <a:t>Last Name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Last name attribute in Customer Relation</a:t>
            </a:r>
          </a:p>
          <a:p>
            <a:r>
              <a:rPr lang="en-CA" dirty="0" smtClean="0"/>
              <a:t>Last name column in Customer Table</a:t>
            </a:r>
          </a:p>
          <a:p>
            <a:r>
              <a:rPr lang="en-CA" dirty="0" smtClean="0"/>
              <a:t>Last name field in Customer File</a:t>
            </a:r>
          </a:p>
          <a:p>
            <a:r>
              <a:rPr lang="en-CA" dirty="0" smtClean="0"/>
              <a:t>Last name property of Customer Entity</a:t>
            </a:r>
          </a:p>
          <a:p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84597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CA" dirty="0" smtClean="0"/>
              <a:t>Phone Number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CA" dirty="0"/>
              <a:t> Customer </a:t>
            </a:r>
            <a:r>
              <a:rPr lang="en-CA" dirty="0" smtClean="0"/>
              <a:t>Relation </a:t>
            </a:r>
            <a:r>
              <a:rPr lang="en-CA" dirty="0"/>
              <a:t>phone number </a:t>
            </a:r>
            <a:r>
              <a:rPr lang="en-CA" dirty="0" smtClean="0"/>
              <a:t>domain is </a:t>
            </a:r>
            <a:r>
              <a:rPr lang="en-CA" dirty="0"/>
              <a:t>numeric or character</a:t>
            </a:r>
          </a:p>
          <a:p>
            <a:r>
              <a:rPr lang="en-CA" dirty="0" smtClean="0"/>
              <a:t>Customer Table phone number column type is numeric or character</a:t>
            </a:r>
          </a:p>
          <a:p>
            <a:r>
              <a:rPr lang="en-CA" dirty="0" smtClean="0"/>
              <a:t>Customer File phone number data type is numeric or character</a:t>
            </a:r>
          </a:p>
          <a:p>
            <a:r>
              <a:rPr lang="en-CA" dirty="0"/>
              <a:t>Customer Entity phone number allowable values are numeric or character</a:t>
            </a:r>
          </a:p>
          <a:p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08335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CA" dirty="0" smtClean="0"/>
              <a:t>Phone Number is 4164915050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 Customer </a:t>
            </a:r>
            <a:r>
              <a:rPr lang="en-CA" dirty="0" smtClean="0"/>
              <a:t>Relation </a:t>
            </a:r>
            <a:r>
              <a:rPr lang="en-CA" dirty="0"/>
              <a:t>phone number </a:t>
            </a:r>
            <a:r>
              <a:rPr lang="en-CA" dirty="0" smtClean="0"/>
              <a:t>element is 4164915050 or (416) 491-5050</a:t>
            </a:r>
            <a:endParaRPr lang="en-CA" dirty="0"/>
          </a:p>
          <a:p>
            <a:r>
              <a:rPr lang="en-CA" dirty="0"/>
              <a:t>Customer </a:t>
            </a:r>
            <a:r>
              <a:rPr lang="en-CA" dirty="0" smtClean="0"/>
              <a:t>Table </a:t>
            </a:r>
            <a:r>
              <a:rPr lang="en-CA" dirty="0"/>
              <a:t>phone number </a:t>
            </a:r>
            <a:r>
              <a:rPr lang="en-CA" dirty="0" smtClean="0"/>
              <a:t>column value </a:t>
            </a:r>
            <a:r>
              <a:rPr lang="en-CA" dirty="0"/>
              <a:t>is 4164915050 or (416) 491-5050</a:t>
            </a:r>
          </a:p>
          <a:p>
            <a:r>
              <a:rPr lang="en-CA" dirty="0"/>
              <a:t>Customer Table phone number </a:t>
            </a:r>
            <a:r>
              <a:rPr lang="en-CA" dirty="0" smtClean="0"/>
              <a:t>field </a:t>
            </a:r>
            <a:r>
              <a:rPr lang="en-CA" dirty="0"/>
              <a:t>value is 4164915050 or (416) </a:t>
            </a:r>
            <a:r>
              <a:rPr lang="en-CA" dirty="0" smtClean="0"/>
              <a:t>491-5050</a:t>
            </a:r>
          </a:p>
          <a:p>
            <a:r>
              <a:rPr lang="en-CA" dirty="0"/>
              <a:t>Customer Table phone number property value is 4164915050 or (416) </a:t>
            </a:r>
            <a:r>
              <a:rPr lang="en-CA" dirty="0" smtClean="0"/>
              <a:t>491-5050</a:t>
            </a:r>
          </a:p>
          <a:p>
            <a:r>
              <a:rPr lang="en-CA" dirty="0"/>
              <a:t>A numeric field can used an edit code to get the special characters included “() – ”</a:t>
            </a:r>
          </a:p>
          <a:p>
            <a:endParaRPr lang="en-CA" dirty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8503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CA" dirty="0"/>
              <a:t>Last Name, First Name, Phone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CA" u="sng" dirty="0"/>
              <a:t>Smith, Bill, 9056668888 </a:t>
            </a:r>
            <a:r>
              <a:rPr lang="en-CA" dirty="0"/>
              <a:t>as a tuple in the Customer Relation</a:t>
            </a:r>
          </a:p>
          <a:p>
            <a:r>
              <a:rPr lang="en-CA" u="sng" dirty="0"/>
              <a:t>Smith, Bill, 9056668888</a:t>
            </a:r>
            <a:r>
              <a:rPr lang="en-CA" dirty="0"/>
              <a:t> as a row in the Customer Table</a:t>
            </a:r>
          </a:p>
          <a:p>
            <a:r>
              <a:rPr lang="en-CA" u="sng" dirty="0"/>
              <a:t>Smith, Bill, 9056668888</a:t>
            </a:r>
            <a:r>
              <a:rPr lang="en-CA" dirty="0"/>
              <a:t> as a record in the Customer </a:t>
            </a:r>
            <a:r>
              <a:rPr lang="en-CA" dirty="0" smtClean="0"/>
              <a:t>File</a:t>
            </a:r>
          </a:p>
          <a:p>
            <a:r>
              <a:rPr lang="en-CA" u="sng" dirty="0"/>
              <a:t>Smith, Bill, 9056668888 </a:t>
            </a:r>
            <a:r>
              <a:rPr lang="en-CA" dirty="0"/>
              <a:t>as an entity instance of the Customer Entity</a:t>
            </a:r>
          </a:p>
          <a:p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34816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CA" dirty="0" smtClean="0"/>
              <a:t>Steps in Designing an </a:t>
            </a:r>
            <a:r>
              <a:rPr lang="en-CA" dirty="0" err="1" smtClean="0"/>
              <a:t>ERD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CA" u="sng" dirty="0" smtClean="0"/>
              <a:t>Create Entities </a:t>
            </a:r>
            <a:r>
              <a:rPr lang="en-CA" dirty="0" smtClean="0"/>
              <a:t>by identifying the people, places or events about which the end user wants to store data</a:t>
            </a:r>
          </a:p>
          <a:p>
            <a:endParaRPr lang="en-CA" dirty="0" smtClean="0"/>
          </a:p>
          <a:p>
            <a:r>
              <a:rPr lang="en-CA" u="sng" dirty="0"/>
              <a:t>Define Attributes</a:t>
            </a:r>
            <a:r>
              <a:rPr lang="en-CA" dirty="0"/>
              <a:t>  by determining the attributes that are essential to the system under development. For each attribute, match it with exactly one entity that it </a:t>
            </a:r>
            <a:r>
              <a:rPr lang="en-CA" dirty="0" smtClean="0"/>
              <a:t>describes</a:t>
            </a:r>
          </a:p>
          <a:p>
            <a:endParaRPr lang="en-CA" dirty="0" smtClean="0"/>
          </a:p>
          <a:p>
            <a:endParaRPr lang="en-CA" dirty="0"/>
          </a:p>
          <a:p>
            <a:endParaRPr lang="en-CA" dirty="0"/>
          </a:p>
          <a:p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50724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CA" dirty="0" smtClean="0"/>
              <a:t>Steps in Designing an </a:t>
            </a:r>
            <a:r>
              <a:rPr lang="en-CA" dirty="0" err="1" smtClean="0"/>
              <a:t>ERD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85000" lnSpcReduction="20000"/>
          </a:bodyPr>
          <a:lstStyle/>
          <a:p>
            <a:endParaRPr lang="en-CA" dirty="0" smtClean="0"/>
          </a:p>
          <a:p>
            <a:r>
              <a:rPr lang="en-CA" u="sng" dirty="0"/>
              <a:t>Select Unique Identifier</a:t>
            </a:r>
            <a:r>
              <a:rPr lang="en-CA" dirty="0"/>
              <a:t> Identify the data attribute(s) that uniquely identify one and only one occurrence of each entity. Eliminate many to many relationships, and include a unique identifier (</a:t>
            </a:r>
            <a:r>
              <a:rPr lang="en-CA" dirty="0" err="1"/>
              <a:t>UID</a:t>
            </a:r>
            <a:r>
              <a:rPr lang="en-CA" dirty="0"/>
              <a:t>) and foreign keys in each </a:t>
            </a:r>
            <a:r>
              <a:rPr lang="en-CA" dirty="0" smtClean="0"/>
              <a:t>entity</a:t>
            </a:r>
          </a:p>
          <a:p>
            <a:endParaRPr lang="en-CA" dirty="0" smtClean="0"/>
          </a:p>
          <a:p>
            <a:r>
              <a:rPr lang="en-CA" u="sng" dirty="0"/>
              <a:t>Define Relationships</a:t>
            </a:r>
            <a:r>
              <a:rPr lang="en-CA" dirty="0"/>
              <a:t> Find the natural associations between pairs of entities using a relationship matrix. Arrange entities in rectangles and join those entities with a line</a:t>
            </a:r>
          </a:p>
          <a:p>
            <a:endParaRPr lang="en-CA" dirty="0"/>
          </a:p>
          <a:p>
            <a:endParaRPr lang="en-CA" dirty="0"/>
          </a:p>
          <a:p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62053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269632"/>
            <a:ext cx="8077200" cy="927120"/>
          </a:xfrm>
        </p:spPr>
        <p:txBody>
          <a:bodyPr/>
          <a:lstStyle/>
          <a:p>
            <a:r>
              <a:rPr lang="en-CA" dirty="0" smtClean="0"/>
              <a:t>Steps in Designing an </a:t>
            </a:r>
            <a:r>
              <a:rPr lang="en-CA" dirty="0" err="1" smtClean="0"/>
              <a:t>ERD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340768"/>
            <a:ext cx="8077200" cy="4824535"/>
          </a:xfrm>
        </p:spPr>
        <p:txBody>
          <a:bodyPr>
            <a:normAutofit fontScale="70000" lnSpcReduction="20000"/>
          </a:bodyPr>
          <a:lstStyle/>
          <a:p>
            <a:r>
              <a:rPr lang="en-CA" u="sng" dirty="0" smtClean="0"/>
              <a:t>Determine Optionality and Cardinality</a:t>
            </a:r>
            <a:r>
              <a:rPr lang="en-CA" dirty="0"/>
              <a:t> </a:t>
            </a:r>
            <a:r>
              <a:rPr lang="en-CA" dirty="0" smtClean="0"/>
              <a:t>Determine the number of occurrences of one entity for a single occurrence of the related entity.</a:t>
            </a:r>
          </a:p>
          <a:p>
            <a:endParaRPr lang="en-CA" dirty="0" smtClean="0"/>
          </a:p>
          <a:p>
            <a:r>
              <a:rPr lang="en-CA" u="sng" dirty="0"/>
              <a:t>Name Relationships</a:t>
            </a:r>
            <a:r>
              <a:rPr lang="en-CA" dirty="0"/>
              <a:t>  Name each relationship between </a:t>
            </a:r>
            <a:r>
              <a:rPr lang="en-CA" dirty="0" smtClean="0"/>
              <a:t>entities</a:t>
            </a:r>
          </a:p>
          <a:p>
            <a:endParaRPr lang="en-CA" dirty="0" smtClean="0"/>
          </a:p>
          <a:p>
            <a:r>
              <a:rPr lang="en-CA" u="sng" dirty="0"/>
              <a:t>Eliminate Many-</a:t>
            </a:r>
            <a:r>
              <a:rPr lang="en-CA" u="sng" dirty="0" err="1"/>
              <a:t>toMany</a:t>
            </a:r>
            <a:r>
              <a:rPr lang="en-CA" u="sng" dirty="0"/>
              <a:t> Relationships</a:t>
            </a:r>
            <a:r>
              <a:rPr lang="en-CA" dirty="0"/>
              <a:t> Many-to-many relationships cannot be implemented into database tables because each row will need an indefinite number of attributes to maintain the many-to-many relationship. Many-to-many relationships must be converted to one-to-many relationships using associative </a:t>
            </a:r>
            <a:r>
              <a:rPr lang="en-CA" dirty="0" smtClean="0"/>
              <a:t>entities</a:t>
            </a:r>
          </a:p>
          <a:p>
            <a:endParaRPr lang="en-CA" dirty="0" smtClean="0"/>
          </a:p>
          <a:p>
            <a:r>
              <a:rPr lang="en-CA" u="sng" dirty="0"/>
              <a:t>Determine Data Types</a:t>
            </a:r>
            <a:r>
              <a:rPr lang="en-CA" dirty="0"/>
              <a:t> Identify the data types and sizes of each attribute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40302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269632"/>
            <a:ext cx="8077200" cy="927120"/>
          </a:xfrm>
        </p:spPr>
        <p:txBody>
          <a:bodyPr/>
          <a:lstStyle/>
          <a:p>
            <a:r>
              <a:rPr lang="en-CA" dirty="0" smtClean="0"/>
              <a:t>Case Study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340768"/>
            <a:ext cx="8077200" cy="4824535"/>
          </a:xfrm>
        </p:spPr>
        <p:txBody>
          <a:bodyPr>
            <a:normAutofit fontScale="85000" lnSpcReduction="20000"/>
          </a:bodyPr>
          <a:lstStyle/>
          <a:p>
            <a:r>
              <a:rPr lang="en-CA" dirty="0"/>
              <a:t>Each employee may be assigned to one and only one department.  Some employees may not be assigned to any department.  The employee data is stored in the employee entity.</a:t>
            </a:r>
          </a:p>
          <a:p>
            <a:endParaRPr lang="en-CA" dirty="0" smtClean="0"/>
          </a:p>
          <a:p>
            <a:r>
              <a:rPr lang="en-CA" dirty="0"/>
              <a:t>Each department could have many employees assigned to it. Some departments </a:t>
            </a:r>
            <a:r>
              <a:rPr lang="en-CA" dirty="0" smtClean="0"/>
              <a:t>may </a:t>
            </a:r>
            <a:r>
              <a:rPr lang="en-CA" dirty="0"/>
              <a:t>not have any employees assigned to them.  The department data is stored in the department entity.</a:t>
            </a:r>
          </a:p>
          <a:p>
            <a:endParaRPr lang="en-CA" dirty="0" smtClean="0"/>
          </a:p>
          <a:p>
            <a:r>
              <a:rPr lang="en-CA" dirty="0"/>
              <a:t>Each employee may have one and only one job title.  Under certain circumstances, some employees may not be assigned a job title.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72242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269632"/>
            <a:ext cx="8077200" cy="927120"/>
          </a:xfrm>
        </p:spPr>
        <p:txBody>
          <a:bodyPr/>
          <a:lstStyle/>
          <a:p>
            <a:r>
              <a:rPr lang="en-CA" dirty="0" smtClean="0"/>
              <a:t>Case Study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340768"/>
            <a:ext cx="8077200" cy="4824535"/>
          </a:xfrm>
        </p:spPr>
        <p:txBody>
          <a:bodyPr>
            <a:normAutofit fontScale="85000" lnSpcReduction="20000"/>
          </a:bodyPr>
          <a:lstStyle/>
          <a:p>
            <a:r>
              <a:rPr lang="en-CA" dirty="0"/>
              <a:t>Each job title may be assigned to many employees. Some job titles may not be assigned to any employees.  The job data is stored in the job entity.</a:t>
            </a:r>
          </a:p>
          <a:p>
            <a:endParaRPr lang="en-CA" dirty="0" smtClean="0"/>
          </a:p>
          <a:p>
            <a:r>
              <a:rPr lang="en-CA" dirty="0" smtClean="0"/>
              <a:t>Each </a:t>
            </a:r>
            <a:r>
              <a:rPr lang="en-CA" dirty="0"/>
              <a:t>employee may be assigned to many projects.  Sometimes an employee may be off work and is not assigned to any projects.</a:t>
            </a:r>
          </a:p>
          <a:p>
            <a:endParaRPr lang="en-CA" dirty="0" smtClean="0"/>
          </a:p>
          <a:p>
            <a:r>
              <a:rPr lang="en-US" dirty="0"/>
              <a:t>Each project must be assigned to at least one employee.  Some projects may have several employees assigned to them. The project data is stored in the project entity</a:t>
            </a:r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16845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Entity Relationship Diagrams</a:t>
            </a:r>
            <a:br>
              <a:rPr lang="en-US" sz="4000" dirty="0" smtClean="0"/>
            </a:br>
            <a:r>
              <a:rPr lang="en-US" sz="4000" dirty="0" smtClean="0"/>
              <a:t>ERDs  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+mn-lt"/>
              </a:rPr>
              <a:t>DBS201</a:t>
            </a:r>
            <a:endParaRPr lang="en-US" sz="2400" dirty="0" smtClean="0">
              <a:latin typeface="+mn-lt"/>
            </a:endParaRPr>
          </a:p>
          <a:p>
            <a:endParaRPr lang="en-US" sz="2400" dirty="0"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5418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269632"/>
            <a:ext cx="8077200" cy="927120"/>
          </a:xfrm>
        </p:spPr>
        <p:txBody>
          <a:bodyPr/>
          <a:lstStyle/>
          <a:p>
            <a:r>
              <a:rPr lang="en-CA" dirty="0" smtClean="0"/>
              <a:t>Identify Entities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340768"/>
            <a:ext cx="8077200" cy="4824535"/>
          </a:xfrm>
        </p:spPr>
        <p:txBody>
          <a:bodyPr>
            <a:normAutofit/>
          </a:bodyPr>
          <a:lstStyle/>
          <a:p>
            <a:endParaRPr lang="en-CA" dirty="0" smtClean="0"/>
          </a:p>
          <a:p>
            <a:r>
              <a:rPr lang="en-CA" dirty="0" smtClean="0"/>
              <a:t>Employee</a:t>
            </a:r>
          </a:p>
          <a:p>
            <a:r>
              <a:rPr lang="en-CA" dirty="0" smtClean="0"/>
              <a:t>Department</a:t>
            </a:r>
          </a:p>
          <a:p>
            <a:r>
              <a:rPr lang="en-CA" dirty="0" smtClean="0"/>
              <a:t>Job</a:t>
            </a:r>
          </a:p>
          <a:p>
            <a:r>
              <a:rPr lang="en-CA" dirty="0" smtClean="0"/>
              <a:t>Project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19084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269632"/>
            <a:ext cx="8077200" cy="927120"/>
          </a:xfrm>
        </p:spPr>
        <p:txBody>
          <a:bodyPr/>
          <a:lstStyle/>
          <a:p>
            <a:r>
              <a:rPr lang="en-CA" dirty="0" smtClean="0"/>
              <a:t>Identify Attributes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340768"/>
            <a:ext cx="8077200" cy="4824535"/>
          </a:xfrm>
        </p:spPr>
        <p:txBody>
          <a:bodyPr>
            <a:normAutofit/>
          </a:bodyPr>
          <a:lstStyle/>
          <a:p>
            <a:endParaRPr lang="en-CA" dirty="0" smtClean="0"/>
          </a:p>
          <a:p>
            <a:r>
              <a:rPr lang="en-CA" dirty="0" smtClean="0"/>
              <a:t>Employee – </a:t>
            </a:r>
            <a:r>
              <a:rPr lang="en-CA" dirty="0" err="1" smtClean="0"/>
              <a:t>employee_id</a:t>
            </a:r>
            <a:r>
              <a:rPr lang="en-CA" dirty="0" smtClean="0"/>
              <a:t>, </a:t>
            </a:r>
            <a:r>
              <a:rPr lang="en-CA" dirty="0" err="1" smtClean="0"/>
              <a:t>first_name</a:t>
            </a:r>
            <a:r>
              <a:rPr lang="en-CA" dirty="0" smtClean="0"/>
              <a:t>, </a:t>
            </a:r>
            <a:r>
              <a:rPr lang="en-CA" dirty="0" err="1" smtClean="0"/>
              <a:t>last_name</a:t>
            </a:r>
            <a:r>
              <a:rPr lang="en-CA" dirty="0" smtClean="0"/>
              <a:t>, </a:t>
            </a:r>
            <a:r>
              <a:rPr lang="en-CA" dirty="0" err="1" smtClean="0"/>
              <a:t>soc_ins_no</a:t>
            </a:r>
            <a:r>
              <a:rPr lang="en-CA" dirty="0" smtClean="0"/>
              <a:t>, </a:t>
            </a:r>
            <a:r>
              <a:rPr lang="en-CA" dirty="0" err="1" smtClean="0"/>
              <a:t>hire_date</a:t>
            </a:r>
            <a:endParaRPr lang="en-CA" dirty="0" smtClean="0"/>
          </a:p>
          <a:p>
            <a:r>
              <a:rPr lang="en-CA" dirty="0" smtClean="0"/>
              <a:t>Volatile attributes</a:t>
            </a:r>
          </a:p>
          <a:p>
            <a:r>
              <a:rPr lang="en-CA" dirty="0" smtClean="0"/>
              <a:t>Required and Optional Attributes</a:t>
            </a:r>
          </a:p>
          <a:p>
            <a:r>
              <a:rPr lang="en-CA" dirty="0" smtClean="0"/>
              <a:t>Time dependant attributes</a:t>
            </a:r>
          </a:p>
          <a:p>
            <a:r>
              <a:rPr lang="en-CA" dirty="0" smtClean="0"/>
              <a:t>Domains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3538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269632"/>
            <a:ext cx="8077200" cy="783104"/>
          </a:xfrm>
        </p:spPr>
        <p:txBody>
          <a:bodyPr/>
          <a:lstStyle/>
          <a:p>
            <a:r>
              <a:rPr lang="en-CA" dirty="0" smtClean="0"/>
              <a:t>Select Unique Identifier (</a:t>
            </a:r>
            <a:r>
              <a:rPr lang="en-CA" dirty="0" err="1" smtClean="0"/>
              <a:t>UID</a:t>
            </a:r>
            <a:r>
              <a:rPr lang="en-CA" dirty="0" smtClean="0"/>
              <a:t>)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268760"/>
            <a:ext cx="8077200" cy="4896543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Every entity must have unique identifying attribute(s) called a unique identifier</a:t>
            </a:r>
          </a:p>
          <a:p>
            <a:endParaRPr lang="en-CA" dirty="0" smtClean="0"/>
          </a:p>
          <a:p>
            <a:r>
              <a:rPr lang="en-CA" dirty="0" smtClean="0"/>
              <a:t>This is a single attribute or a collection of attributes that uniquely identifies one and only one instance of an entity.</a:t>
            </a:r>
          </a:p>
          <a:p>
            <a:endParaRPr lang="en-CA" dirty="0" smtClean="0"/>
          </a:p>
          <a:p>
            <a:r>
              <a:rPr lang="en-CA" dirty="0" smtClean="0"/>
              <a:t>When two or more attributes are used as the unique identifier it is called a </a:t>
            </a:r>
            <a:r>
              <a:rPr lang="en-CA" b="1" dirty="0" smtClean="0"/>
              <a:t>concatenated key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129941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269632"/>
            <a:ext cx="8077200" cy="783104"/>
          </a:xfrm>
        </p:spPr>
        <p:txBody>
          <a:bodyPr>
            <a:normAutofit/>
          </a:bodyPr>
          <a:lstStyle/>
          <a:p>
            <a:r>
              <a:rPr lang="en-CA" dirty="0" smtClean="0"/>
              <a:t>Candidate Key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268760"/>
            <a:ext cx="8077200" cy="4896543"/>
          </a:xfrm>
        </p:spPr>
        <p:txBody>
          <a:bodyPr>
            <a:normAutofit/>
          </a:bodyPr>
          <a:lstStyle/>
          <a:p>
            <a:r>
              <a:rPr lang="en-CA" dirty="0" smtClean="0"/>
              <a:t>Sometimes there are several attributes that could be the unique identifier</a:t>
            </a:r>
          </a:p>
          <a:p>
            <a:endParaRPr lang="en-CA" dirty="0" smtClean="0"/>
          </a:p>
          <a:p>
            <a:r>
              <a:rPr lang="en-CA" dirty="0" smtClean="0"/>
              <a:t>For an EMPLOYEE entity we could use </a:t>
            </a:r>
            <a:r>
              <a:rPr lang="en-CA" dirty="0" err="1" smtClean="0"/>
              <a:t>employee_id</a:t>
            </a:r>
            <a:r>
              <a:rPr lang="en-CA" dirty="0" smtClean="0"/>
              <a:t>, </a:t>
            </a:r>
            <a:r>
              <a:rPr lang="en-CA" dirty="0" err="1" smtClean="0"/>
              <a:t>social_ins_no</a:t>
            </a:r>
            <a:r>
              <a:rPr lang="en-CA" dirty="0" smtClean="0"/>
              <a:t>, </a:t>
            </a:r>
            <a:r>
              <a:rPr lang="en-CA" dirty="0" err="1" smtClean="0"/>
              <a:t>email_address</a:t>
            </a:r>
            <a:r>
              <a:rPr lang="en-CA" dirty="0" smtClean="0"/>
              <a:t> or </a:t>
            </a:r>
            <a:r>
              <a:rPr lang="en-CA" dirty="0" err="1" smtClean="0"/>
              <a:t>telephone_no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These are all called </a:t>
            </a:r>
            <a:r>
              <a:rPr lang="en-CA" b="1" dirty="0" smtClean="0"/>
              <a:t>candidate keys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34424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269632"/>
            <a:ext cx="8077200" cy="783104"/>
          </a:xfrm>
        </p:spPr>
        <p:txBody>
          <a:bodyPr>
            <a:normAutofit/>
          </a:bodyPr>
          <a:lstStyle/>
          <a:p>
            <a:r>
              <a:rPr lang="en-CA" dirty="0" smtClean="0"/>
              <a:t>Candidate Keys Must: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268760"/>
            <a:ext cx="8077200" cy="4896543"/>
          </a:xfrm>
        </p:spPr>
        <p:txBody>
          <a:bodyPr>
            <a:normAutofit/>
          </a:bodyPr>
          <a:lstStyle/>
          <a:p>
            <a:r>
              <a:rPr lang="en-CA" dirty="0"/>
              <a:t>b</a:t>
            </a:r>
            <a:r>
              <a:rPr lang="en-CA" dirty="0" smtClean="0"/>
              <a:t>e unique for each instance within an entity</a:t>
            </a:r>
          </a:p>
          <a:p>
            <a:endParaRPr lang="en-CA" dirty="0" smtClean="0"/>
          </a:p>
          <a:p>
            <a:r>
              <a:rPr lang="en-CA" dirty="0"/>
              <a:t>n</a:t>
            </a:r>
            <a:r>
              <a:rPr lang="en-CA" dirty="0" smtClean="0"/>
              <a:t>ever be missing, incomplete or NULL for an instance</a:t>
            </a:r>
          </a:p>
          <a:p>
            <a:endParaRPr lang="en-CA" dirty="0" smtClean="0"/>
          </a:p>
          <a:p>
            <a:r>
              <a:rPr lang="en-CA" dirty="0"/>
              <a:t>u</a:t>
            </a:r>
            <a:r>
              <a:rPr lang="en-CA" dirty="0" smtClean="0"/>
              <a:t>se no attributes other than those necessary to uniquely identify an instance of an entity</a:t>
            </a:r>
            <a:endParaRPr lang="en-CA" b="1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05655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269632"/>
            <a:ext cx="8077200" cy="783104"/>
          </a:xfrm>
        </p:spPr>
        <p:txBody>
          <a:bodyPr>
            <a:normAutofit/>
          </a:bodyPr>
          <a:lstStyle/>
          <a:p>
            <a:r>
              <a:rPr lang="en-CA" dirty="0" smtClean="0"/>
              <a:t>A Unique Identifier: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268760"/>
            <a:ext cx="8077200" cy="4896543"/>
          </a:xfrm>
        </p:spPr>
        <p:txBody>
          <a:bodyPr>
            <a:normAutofit fontScale="92500"/>
          </a:bodyPr>
          <a:lstStyle/>
          <a:p>
            <a:r>
              <a:rPr lang="en-CA" dirty="0"/>
              <a:t>s</a:t>
            </a:r>
            <a:r>
              <a:rPr lang="en-CA" dirty="0" smtClean="0"/>
              <a:t>hould be meaningless other than as an identifier</a:t>
            </a:r>
          </a:p>
          <a:p>
            <a:endParaRPr lang="en-CA" dirty="0" smtClean="0"/>
          </a:p>
          <a:p>
            <a:r>
              <a:rPr lang="en-CA" dirty="0" smtClean="0"/>
              <a:t>should never change</a:t>
            </a:r>
          </a:p>
          <a:p>
            <a:endParaRPr lang="en-CA" dirty="0" smtClean="0"/>
          </a:p>
          <a:p>
            <a:r>
              <a:rPr lang="en-CA" dirty="0"/>
              <a:t>s</a:t>
            </a:r>
            <a:r>
              <a:rPr lang="en-CA" dirty="0" smtClean="0"/>
              <a:t>hould not have a limited number of values available</a:t>
            </a:r>
          </a:p>
          <a:p>
            <a:endParaRPr lang="en-CA" dirty="0" smtClean="0"/>
          </a:p>
          <a:p>
            <a:r>
              <a:rPr lang="en-CA" dirty="0"/>
              <a:t>o</a:t>
            </a:r>
            <a:r>
              <a:rPr lang="en-CA" dirty="0" smtClean="0"/>
              <a:t>nly one (</a:t>
            </a:r>
            <a:r>
              <a:rPr lang="en-CA" dirty="0" err="1" smtClean="0"/>
              <a:t>UID</a:t>
            </a:r>
            <a:r>
              <a:rPr lang="en-CA" dirty="0" smtClean="0"/>
              <a:t>) should be specified for each table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31507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269632"/>
            <a:ext cx="8077200" cy="783104"/>
          </a:xfrm>
        </p:spPr>
        <p:txBody>
          <a:bodyPr>
            <a:normAutofit/>
          </a:bodyPr>
          <a:lstStyle/>
          <a:p>
            <a:r>
              <a:rPr lang="en-CA" dirty="0" smtClean="0"/>
              <a:t>For EMPLOYEE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268760"/>
            <a:ext cx="8077200" cy="4896543"/>
          </a:xfrm>
        </p:spPr>
        <p:txBody>
          <a:bodyPr>
            <a:normAutofit/>
          </a:bodyPr>
          <a:lstStyle/>
          <a:p>
            <a:r>
              <a:rPr lang="en-CA" dirty="0" err="1" smtClean="0"/>
              <a:t>Soc_ins_no</a:t>
            </a:r>
            <a:r>
              <a:rPr lang="en-CA" dirty="0" smtClean="0"/>
              <a:t> is not meaningless – do you want people knowing your personal number in the company?</a:t>
            </a:r>
          </a:p>
          <a:p>
            <a:endParaRPr lang="en-CA" dirty="0" smtClean="0"/>
          </a:p>
          <a:p>
            <a:r>
              <a:rPr lang="en-CA" dirty="0" smtClean="0"/>
              <a:t>A telephone number may change</a:t>
            </a:r>
          </a:p>
          <a:p>
            <a:endParaRPr lang="en-CA" dirty="0" smtClean="0"/>
          </a:p>
          <a:p>
            <a:r>
              <a:rPr lang="en-CA" dirty="0" smtClean="0"/>
              <a:t>The best choice is an arbitrarily generated employee number assigned when the employee is hired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1403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71600" y="548680"/>
            <a:ext cx="7274768" cy="79208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CA" sz="3600" dirty="0"/>
              <a:t>Determining relationships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827998" y="106471"/>
            <a:ext cx="2895600" cy="6861081"/>
          </a:xfrm>
          <a:prstGeom prst="rect">
            <a:avLst/>
          </a:prstGeom>
        </p:spPr>
      </p:pic>
      <p:sp>
        <p:nvSpPr>
          <p:cNvPr id="4" name="Text Box 181"/>
          <p:cNvSpPr txBox="1"/>
          <p:nvPr/>
        </p:nvSpPr>
        <p:spPr>
          <a:xfrm>
            <a:off x="5364088" y="3769099"/>
            <a:ext cx="2482816" cy="155467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effectLst/>
                <a:ea typeface="Times New Roman"/>
                <a:cs typeface="Times New Roman"/>
              </a:rPr>
              <a:t> 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617623" y="4474782"/>
            <a:ext cx="27464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</a:t>
            </a:r>
            <a:endParaRPr kumimoji="0" lang="en-US" alt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8072" y="609600"/>
            <a:ext cx="80772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5" name="Text Box 181"/>
          <p:cNvSpPr txBox="1"/>
          <p:nvPr/>
        </p:nvSpPr>
        <p:spPr>
          <a:xfrm>
            <a:off x="1132607" y="3717031"/>
            <a:ext cx="2482816" cy="155467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effectLst/>
                <a:ea typeface="Times New Roman"/>
                <a:cs typeface="Times New Roman"/>
              </a:rPr>
              <a:t> </a:t>
            </a:r>
          </a:p>
        </p:txBody>
      </p:sp>
      <p:sp>
        <p:nvSpPr>
          <p:cNvPr id="13" name="Text Box 102"/>
          <p:cNvSpPr txBox="1"/>
          <p:nvPr/>
        </p:nvSpPr>
        <p:spPr>
          <a:xfrm>
            <a:off x="1109023" y="3724775"/>
            <a:ext cx="2482816" cy="276225"/>
          </a:xfrm>
          <a:prstGeom prst="rect">
            <a:avLst/>
          </a:prstGeom>
          <a:solidFill>
            <a:srgbClr val="4F81BD">
              <a:lumMod val="20000"/>
              <a:lumOff val="80000"/>
              <a:alpha val="38000"/>
            </a:srgbClr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 smtClean="0">
                <a:effectLst/>
                <a:latin typeface="Calibri"/>
                <a:ea typeface="Calibri"/>
                <a:cs typeface="Times New Roman"/>
              </a:rPr>
              <a:t>                DEPARTMENT</a:t>
            </a:r>
            <a:endParaRPr lang="en-US" sz="14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6" name="Text Box 102"/>
          <p:cNvSpPr txBox="1"/>
          <p:nvPr/>
        </p:nvSpPr>
        <p:spPr>
          <a:xfrm>
            <a:off x="5364088" y="3769099"/>
            <a:ext cx="2482816" cy="276225"/>
          </a:xfrm>
          <a:prstGeom prst="rect">
            <a:avLst/>
          </a:prstGeom>
          <a:solidFill>
            <a:srgbClr val="4F81BD">
              <a:lumMod val="20000"/>
              <a:lumOff val="80000"/>
              <a:alpha val="38000"/>
            </a:srgbClr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 smtClean="0">
                <a:effectLst/>
                <a:latin typeface="Calibri"/>
                <a:ea typeface="Calibri"/>
                <a:cs typeface="Times New Roman"/>
              </a:rPr>
              <a:t>                     EMPLOYEE</a:t>
            </a:r>
            <a:endParaRPr lang="en-US" sz="14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71600" y="1916832"/>
            <a:ext cx="7274768" cy="86914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CA" sz="2400" dirty="0" smtClean="0"/>
              <a:t>A relationship is like a verb that shows some dependency or natural association between two entities</a:t>
            </a:r>
            <a:endParaRPr lang="en-CA" sz="3600" dirty="0"/>
          </a:p>
        </p:txBody>
      </p:sp>
      <p:sp>
        <p:nvSpPr>
          <p:cNvPr id="18" name="TextBox 17"/>
          <p:cNvSpPr txBox="1"/>
          <p:nvPr/>
        </p:nvSpPr>
        <p:spPr>
          <a:xfrm>
            <a:off x="997248" y="5656196"/>
            <a:ext cx="7274768" cy="86914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CA" sz="2400" dirty="0" smtClean="0"/>
              <a:t>A department contains employees</a:t>
            </a:r>
          </a:p>
          <a:p>
            <a:r>
              <a:rPr lang="en-CA" sz="2400" dirty="0" smtClean="0"/>
              <a:t>An employee is assigned to a department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25372632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7" grpId="0" build="p"/>
      <p:bldP spid="18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71600" y="548680"/>
            <a:ext cx="7274768" cy="792088"/>
          </a:xfrm>
          <a:prstGeom prst="rect">
            <a:avLst/>
          </a:prstGeom>
          <a:noFill/>
        </p:spPr>
        <p:txBody>
          <a:bodyPr wrap="square" rtlCol="0">
            <a:normAutofit fontScale="92500"/>
          </a:bodyPr>
          <a:lstStyle/>
          <a:p>
            <a:r>
              <a:rPr lang="en-CA" sz="3600" dirty="0"/>
              <a:t>Determining </a:t>
            </a:r>
            <a:r>
              <a:rPr lang="en-CA" sz="3600" dirty="0" smtClean="0"/>
              <a:t>optionality and cardinality</a:t>
            </a:r>
            <a:endParaRPr lang="en-CA" sz="3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827998" y="106471"/>
            <a:ext cx="2895600" cy="6861081"/>
          </a:xfrm>
          <a:prstGeom prst="rect">
            <a:avLst/>
          </a:prstGeom>
        </p:spPr>
      </p:pic>
      <p:sp>
        <p:nvSpPr>
          <p:cNvPr id="4" name="Text Box 181"/>
          <p:cNvSpPr txBox="1"/>
          <p:nvPr/>
        </p:nvSpPr>
        <p:spPr>
          <a:xfrm>
            <a:off x="5364088" y="3769099"/>
            <a:ext cx="2482816" cy="155467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effectLst/>
                <a:ea typeface="Times New Roman"/>
                <a:cs typeface="Times New Roman"/>
              </a:rPr>
              <a:t> 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617623" y="4474782"/>
            <a:ext cx="27464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851920" y="4265768"/>
            <a:ext cx="0" cy="45720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</a:t>
            </a:r>
            <a:endParaRPr kumimoji="0" lang="en-US" alt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4006095" y="4265768"/>
            <a:ext cx="0" cy="45720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14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8072" y="609600"/>
            <a:ext cx="80772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5" name="Text Box 181"/>
          <p:cNvSpPr txBox="1"/>
          <p:nvPr/>
        </p:nvSpPr>
        <p:spPr>
          <a:xfrm>
            <a:off x="1132607" y="3717031"/>
            <a:ext cx="2482816" cy="155467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effectLst/>
                <a:ea typeface="Times New Roman"/>
                <a:cs typeface="Times New Roman"/>
              </a:rPr>
              <a:t> </a:t>
            </a:r>
          </a:p>
        </p:txBody>
      </p:sp>
      <p:sp>
        <p:nvSpPr>
          <p:cNvPr id="13" name="Text Box 102"/>
          <p:cNvSpPr txBox="1"/>
          <p:nvPr/>
        </p:nvSpPr>
        <p:spPr>
          <a:xfrm>
            <a:off x="1109023" y="3724775"/>
            <a:ext cx="2482816" cy="276225"/>
          </a:xfrm>
          <a:prstGeom prst="rect">
            <a:avLst/>
          </a:prstGeom>
          <a:solidFill>
            <a:srgbClr val="4F81BD">
              <a:lumMod val="20000"/>
              <a:lumOff val="80000"/>
              <a:alpha val="38000"/>
            </a:srgbClr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CA" sz="1400" dirty="0" smtClean="0">
                <a:latin typeface="Calibri"/>
                <a:ea typeface="Calibri"/>
                <a:cs typeface="Times New Roman"/>
              </a:rPr>
              <a:t>                     TABLE A</a:t>
            </a:r>
            <a:endParaRPr lang="en-US" sz="14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6" name="Text Box 102"/>
          <p:cNvSpPr txBox="1"/>
          <p:nvPr/>
        </p:nvSpPr>
        <p:spPr>
          <a:xfrm>
            <a:off x="5364088" y="3769099"/>
            <a:ext cx="2482816" cy="276225"/>
          </a:xfrm>
          <a:prstGeom prst="rect">
            <a:avLst/>
          </a:prstGeom>
          <a:solidFill>
            <a:srgbClr val="4F81BD">
              <a:lumMod val="20000"/>
              <a:lumOff val="80000"/>
              <a:alpha val="38000"/>
            </a:srgbClr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CA" sz="1400" dirty="0" smtClean="0">
                <a:latin typeface="Calibri"/>
                <a:ea typeface="Calibri"/>
                <a:cs typeface="Times New Roman"/>
              </a:rPr>
              <a:t>                     TABLE B</a:t>
            </a:r>
            <a:endParaRPr lang="en-US" sz="14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71600" y="1916832"/>
            <a:ext cx="7274768" cy="869148"/>
          </a:xfrm>
          <a:prstGeom prst="rect">
            <a:avLst/>
          </a:prstGeom>
          <a:noFill/>
        </p:spPr>
        <p:txBody>
          <a:bodyPr wrap="square" rtlCol="0">
            <a:normAutofit fontScale="77500" lnSpcReduction="20000"/>
          </a:bodyPr>
          <a:lstStyle/>
          <a:p>
            <a:r>
              <a:rPr lang="en-CA" sz="3600" dirty="0"/>
              <a:t>Each instance of Table B is related to a maximum of one and a minimum of one instance of Table A</a:t>
            </a:r>
          </a:p>
        </p:txBody>
      </p:sp>
    </p:spTree>
    <p:extLst>
      <p:ext uri="{BB962C8B-B14F-4D97-AF65-F5344CB8AC3E}">
        <p14:creationId xmlns:p14="http://schemas.microsoft.com/office/powerpoint/2010/main" val="40384244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47752" y="645295"/>
            <a:ext cx="7274768" cy="135298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CA" sz="3600" dirty="0" smtClean="0"/>
              <a:t>Each instance of Table </a:t>
            </a:r>
            <a:r>
              <a:rPr lang="en-CA" sz="3600" dirty="0"/>
              <a:t>A</a:t>
            </a:r>
            <a:r>
              <a:rPr lang="en-CA" sz="3600" dirty="0" smtClean="0"/>
              <a:t> is related to zero, one or more instances of Table B</a:t>
            </a:r>
            <a:endParaRPr lang="en-CA" sz="3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827998" y="106471"/>
            <a:ext cx="2895600" cy="6861081"/>
          </a:xfrm>
          <a:prstGeom prst="rect">
            <a:avLst/>
          </a:prstGeom>
        </p:spPr>
      </p:pic>
      <p:sp>
        <p:nvSpPr>
          <p:cNvPr id="4" name="Text Box 181"/>
          <p:cNvSpPr txBox="1"/>
          <p:nvPr/>
        </p:nvSpPr>
        <p:spPr>
          <a:xfrm>
            <a:off x="5364088" y="3769099"/>
            <a:ext cx="2482816" cy="155467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effectLst/>
                <a:ea typeface="Times New Roman"/>
                <a:cs typeface="Times New Roman"/>
              </a:rPr>
              <a:t> 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617623" y="4474782"/>
            <a:ext cx="27464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851920" y="4265768"/>
            <a:ext cx="0" cy="45720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</a:t>
            </a:r>
            <a:endParaRPr kumimoji="0" lang="en-US" alt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4006095" y="4265768"/>
            <a:ext cx="0" cy="45720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14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8072" y="609600"/>
            <a:ext cx="80772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5" name="Text Box 181"/>
          <p:cNvSpPr txBox="1"/>
          <p:nvPr/>
        </p:nvSpPr>
        <p:spPr>
          <a:xfrm>
            <a:off x="1132607" y="3717031"/>
            <a:ext cx="2482816" cy="155467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effectLst/>
                <a:ea typeface="Times New Roman"/>
                <a:cs typeface="Times New Roman"/>
              </a:rPr>
              <a:t> </a:t>
            </a:r>
          </a:p>
        </p:txBody>
      </p:sp>
      <p:sp>
        <p:nvSpPr>
          <p:cNvPr id="13" name="Text Box 102"/>
          <p:cNvSpPr txBox="1"/>
          <p:nvPr/>
        </p:nvSpPr>
        <p:spPr>
          <a:xfrm>
            <a:off x="1109023" y="3724775"/>
            <a:ext cx="2482816" cy="276225"/>
          </a:xfrm>
          <a:prstGeom prst="rect">
            <a:avLst/>
          </a:prstGeom>
          <a:solidFill>
            <a:srgbClr val="4F81BD">
              <a:lumMod val="20000"/>
              <a:lumOff val="80000"/>
              <a:alpha val="38000"/>
            </a:srgbClr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CA" sz="1400" dirty="0" smtClean="0">
                <a:latin typeface="Calibri"/>
                <a:ea typeface="Calibri"/>
                <a:cs typeface="Times New Roman"/>
              </a:rPr>
              <a:t>                     TABLE A</a:t>
            </a:r>
            <a:endParaRPr lang="en-US" sz="14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6" name="Text Box 102"/>
          <p:cNvSpPr txBox="1"/>
          <p:nvPr/>
        </p:nvSpPr>
        <p:spPr>
          <a:xfrm>
            <a:off x="5364088" y="3769099"/>
            <a:ext cx="2482816" cy="276225"/>
          </a:xfrm>
          <a:prstGeom prst="rect">
            <a:avLst/>
          </a:prstGeom>
          <a:solidFill>
            <a:srgbClr val="4F81BD">
              <a:lumMod val="20000"/>
              <a:lumOff val="80000"/>
              <a:alpha val="38000"/>
            </a:srgbClr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CA" sz="1400" dirty="0" smtClean="0">
                <a:latin typeface="Calibri"/>
                <a:ea typeface="Calibri"/>
                <a:cs typeface="Times New Roman"/>
              </a:rPr>
              <a:t>                     TABLE B</a:t>
            </a:r>
            <a:endParaRPr lang="en-US" sz="14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4859263" y="4360482"/>
            <a:ext cx="228600" cy="228600"/>
          </a:xfrm>
          <a:prstGeom prst="ellipse">
            <a:avLst/>
          </a:prstGeom>
          <a:solidFill>
            <a:sysClr val="window" lastClr="FFFFFF"/>
          </a:solidFill>
          <a:ln w="9525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CA"/>
          </a:p>
        </p:txBody>
      </p:sp>
      <p:sp>
        <p:nvSpPr>
          <p:cNvPr id="19" name="Isosceles Triangle 18"/>
          <p:cNvSpPr>
            <a:spLocks/>
          </p:cNvSpPr>
          <p:nvPr/>
        </p:nvSpPr>
        <p:spPr>
          <a:xfrm rot="16200000">
            <a:off x="5011663" y="4342603"/>
            <a:ext cx="428625" cy="276225"/>
          </a:xfrm>
          <a:prstGeom prst="triangle">
            <a:avLst/>
          </a:prstGeom>
          <a:noFill/>
          <a:ln w="9525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96757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Why ERDs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Documentation used to represent the database in an abstract way</a:t>
            </a:r>
          </a:p>
          <a:p>
            <a:r>
              <a:rPr lang="en-CA" dirty="0" smtClean="0"/>
              <a:t>The data model can be reviewed by the end user and the person responsible for the physical database design</a:t>
            </a:r>
          </a:p>
          <a:p>
            <a:r>
              <a:rPr lang="en-CA" dirty="0" smtClean="0"/>
              <a:t>Useful tool for the person creating the data model. </a:t>
            </a:r>
          </a:p>
        </p:txBody>
      </p:sp>
    </p:spTree>
    <p:custDataLst>
      <p:tags r:id="rId1"/>
    </p:custData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66"/>
          <p:cNvSpPr txBox="1"/>
          <p:nvPr/>
        </p:nvSpPr>
        <p:spPr>
          <a:xfrm>
            <a:off x="4619625" y="5834380"/>
            <a:ext cx="1524000" cy="91440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effectLst/>
                <a:ea typeface="Times New Roman"/>
                <a:cs typeface="Times New Roman"/>
              </a:rPr>
              <a:t> </a:t>
            </a:r>
          </a:p>
        </p:txBody>
      </p:sp>
      <p:sp>
        <p:nvSpPr>
          <p:cNvPr id="3" name="Isosceles Triangle 2"/>
          <p:cNvSpPr/>
          <p:nvPr/>
        </p:nvSpPr>
        <p:spPr>
          <a:xfrm rot="16200000">
            <a:off x="4084955" y="2477770"/>
            <a:ext cx="514350" cy="533400"/>
          </a:xfrm>
          <a:prstGeom prst="triangl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3181350" y="4895850"/>
            <a:ext cx="1428750" cy="0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471862" y="6291580"/>
            <a:ext cx="1171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>
            <a:spLocks/>
          </p:cNvSpPr>
          <p:nvPr/>
        </p:nvSpPr>
        <p:spPr>
          <a:xfrm>
            <a:off x="3871277" y="6177279"/>
            <a:ext cx="228600" cy="228600"/>
          </a:xfrm>
          <a:prstGeom prst="ellipse">
            <a:avLst/>
          </a:prstGeom>
          <a:solidFill>
            <a:sysClr val="window" lastClr="FFFFFF"/>
          </a:solidFill>
          <a:ln w="9525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Text Box 175"/>
          <p:cNvSpPr txBox="1"/>
          <p:nvPr/>
        </p:nvSpPr>
        <p:spPr>
          <a:xfrm>
            <a:off x="4610100" y="4153535"/>
            <a:ext cx="1524000" cy="914400"/>
          </a:xfrm>
          <a:prstGeom prst="rect">
            <a:avLst/>
          </a:prstGeom>
          <a:solidFill>
            <a:sysClr val="window" lastClr="FFFFFF"/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effectLst/>
                <a:latin typeface="Calibri"/>
                <a:ea typeface="Times New Roman"/>
                <a:cs typeface="Times New Roman"/>
              </a:rPr>
              <a:t> 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181350" y="4572635"/>
            <a:ext cx="1428750" cy="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  <a:alpha val="0"/>
              </a:srgbClr>
            </a:solidFill>
            <a:prstDash val="solid"/>
          </a:ln>
          <a:effectLst/>
        </p:spPr>
      </p:cxnSp>
      <p:cxnSp>
        <p:nvCxnSpPr>
          <p:cNvPr id="9" name="Straight Connector 8"/>
          <p:cNvCxnSpPr/>
          <p:nvPr/>
        </p:nvCxnSpPr>
        <p:spPr>
          <a:xfrm>
            <a:off x="3437890" y="4572000"/>
            <a:ext cx="1171575" cy="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10" name="Oval 9"/>
          <p:cNvSpPr>
            <a:spLocks/>
          </p:cNvSpPr>
          <p:nvPr/>
        </p:nvSpPr>
        <p:spPr>
          <a:xfrm>
            <a:off x="3904615" y="4463415"/>
            <a:ext cx="228600" cy="228600"/>
          </a:xfrm>
          <a:prstGeom prst="ellipse">
            <a:avLst/>
          </a:prstGeom>
          <a:solidFill>
            <a:sysClr val="window" lastClr="FFFFFF"/>
          </a:solidFill>
          <a:ln w="9525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4381500" y="4361815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77"/>
          <p:cNvSpPr txBox="1"/>
          <p:nvPr/>
        </p:nvSpPr>
        <p:spPr>
          <a:xfrm>
            <a:off x="4610100" y="2270125"/>
            <a:ext cx="1581150" cy="91440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effectLst/>
                <a:ea typeface="Times New Roman"/>
                <a:cs typeface="Times New Roman"/>
              </a:rPr>
              <a:t> </a:t>
            </a:r>
          </a:p>
        </p:txBody>
      </p:sp>
      <p:sp>
        <p:nvSpPr>
          <p:cNvPr id="13" name="Isosceles Triangle 12"/>
          <p:cNvSpPr/>
          <p:nvPr/>
        </p:nvSpPr>
        <p:spPr>
          <a:xfrm rot="16200000">
            <a:off x="4095750" y="6024880"/>
            <a:ext cx="514350" cy="533400"/>
          </a:xfrm>
          <a:prstGeom prst="triangle">
            <a:avLst/>
          </a:prstGeom>
          <a:noFill/>
          <a:ln w="9525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3447415" y="2734310"/>
            <a:ext cx="1171575" cy="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5" name="Straight Connector 14"/>
          <p:cNvCxnSpPr/>
          <p:nvPr/>
        </p:nvCxnSpPr>
        <p:spPr>
          <a:xfrm>
            <a:off x="3848100" y="2543810"/>
            <a:ext cx="0" cy="45720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16" name="Text Box 181"/>
          <p:cNvSpPr txBox="1"/>
          <p:nvPr/>
        </p:nvSpPr>
        <p:spPr>
          <a:xfrm>
            <a:off x="4589953" y="566737"/>
            <a:ext cx="1762125" cy="91440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effectLst/>
                <a:ea typeface="Times New Roman"/>
                <a:cs typeface="Times New Roman"/>
              </a:rPr>
              <a:t> 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495675" y="1048385"/>
            <a:ext cx="1123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848100" y="848994"/>
            <a:ext cx="0" cy="45720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9" name="Straight Connector 18"/>
          <p:cNvCxnSpPr/>
          <p:nvPr/>
        </p:nvCxnSpPr>
        <p:spPr>
          <a:xfrm>
            <a:off x="4146867" y="819785"/>
            <a:ext cx="0" cy="45720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21" name="Rectangle 30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</a:t>
            </a:r>
            <a:endParaRPr kumimoji="0" lang="en-US" alt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32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34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			</a:t>
            </a:r>
            <a:endParaRPr kumimoji="0" lang="en-US" alt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26809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99592" y="1011055"/>
            <a:ext cx="7274768" cy="1352988"/>
          </a:xfrm>
          <a:prstGeom prst="rect">
            <a:avLst/>
          </a:prstGeom>
          <a:noFill/>
        </p:spPr>
        <p:txBody>
          <a:bodyPr wrap="square" rtlCol="0">
            <a:normAutofit fontScale="92500"/>
          </a:bodyPr>
          <a:lstStyle/>
          <a:p>
            <a:r>
              <a:rPr lang="en-CA" sz="3600" dirty="0" smtClean="0"/>
              <a:t>Different notations are used to represent the cardinality of relationships</a:t>
            </a:r>
            <a:endParaRPr lang="en-CA" sz="3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827998" y="106471"/>
            <a:ext cx="2895600" cy="6861081"/>
          </a:xfrm>
          <a:prstGeom prst="rect">
            <a:avLst/>
          </a:prstGeom>
        </p:spPr>
      </p:pic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</a:t>
            </a:r>
            <a:endParaRPr kumimoji="0" lang="en-US" alt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8072" y="609600"/>
            <a:ext cx="80772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87016" y="2996952"/>
            <a:ext cx="7274768" cy="2448272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CA" sz="3600" dirty="0" smtClean="0"/>
              <a:t>1:1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CA" sz="3600" dirty="0" err="1" smtClean="0"/>
              <a:t>1:M</a:t>
            </a:r>
            <a:endParaRPr lang="en-CA" sz="3600" dirty="0" smtClean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CA" sz="3600" dirty="0" err="1" smtClean="0"/>
              <a:t>M:N</a:t>
            </a:r>
            <a:endParaRPr lang="en-CA" sz="3600" dirty="0" smtClean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CA" sz="3600" dirty="0" smtClean="0"/>
              <a:t>Which one was shown with more detail in the previous examples?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CA" sz="3600" dirty="0" smtClean="0"/>
          </a:p>
          <a:p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32704221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21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47752" y="645295"/>
            <a:ext cx="7274768" cy="135298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CA" sz="3600" dirty="0" smtClean="0"/>
              <a:t>No information on optionality is given with this </a:t>
            </a:r>
            <a:r>
              <a:rPr lang="en-CA" sz="3600" dirty="0" err="1" smtClean="0"/>
              <a:t>1:M</a:t>
            </a:r>
            <a:r>
              <a:rPr lang="en-CA" sz="3600" dirty="0" smtClean="0"/>
              <a:t> example</a:t>
            </a:r>
            <a:endParaRPr lang="en-CA" sz="3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827998" y="106471"/>
            <a:ext cx="2895600" cy="6861081"/>
          </a:xfrm>
          <a:prstGeom prst="rect">
            <a:avLst/>
          </a:prstGeom>
        </p:spPr>
      </p:pic>
      <p:sp>
        <p:nvSpPr>
          <p:cNvPr id="4" name="Text Box 181"/>
          <p:cNvSpPr txBox="1"/>
          <p:nvPr/>
        </p:nvSpPr>
        <p:spPr>
          <a:xfrm>
            <a:off x="5364088" y="2766335"/>
            <a:ext cx="3168352" cy="3188293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b="1" dirty="0" smtClean="0">
              <a:ea typeface="Times New Roman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 err="1" smtClean="0">
                <a:ea typeface="Times New Roman"/>
                <a:cs typeface="Times New Roman"/>
              </a:rPr>
              <a:t>PK</a:t>
            </a:r>
            <a:r>
              <a:rPr lang="en-US" b="1" dirty="0" smtClean="0">
                <a:ea typeface="Times New Roman"/>
                <a:cs typeface="Times New Roman"/>
              </a:rPr>
              <a:t>     	</a:t>
            </a:r>
            <a:r>
              <a:rPr lang="en-US" b="1" dirty="0" err="1" smtClean="0">
                <a:ea typeface="Times New Roman"/>
                <a:cs typeface="Times New Roman"/>
              </a:rPr>
              <a:t>employee_id</a:t>
            </a:r>
            <a:r>
              <a:rPr lang="en-US" b="1" dirty="0" smtClean="0">
                <a:effectLst/>
                <a:ea typeface="Times New Roman"/>
                <a:cs typeface="Times New Roman"/>
              </a:rPr>
              <a:t>                                      	</a:t>
            </a:r>
            <a:r>
              <a:rPr lang="en-US" b="1" dirty="0" err="1" smtClean="0">
                <a:effectLst/>
                <a:ea typeface="Times New Roman"/>
                <a:cs typeface="Times New Roman"/>
              </a:rPr>
              <a:t>first_name</a:t>
            </a:r>
            <a:r>
              <a:rPr lang="en-US" b="1" dirty="0">
                <a:ea typeface="Times New Roman"/>
                <a:cs typeface="Times New Roman"/>
              </a:rPr>
              <a:t>	</a:t>
            </a:r>
            <a:r>
              <a:rPr lang="en-US" b="1" dirty="0" err="1" smtClean="0">
                <a:ea typeface="Times New Roman"/>
                <a:cs typeface="Times New Roman"/>
              </a:rPr>
              <a:t>last_name</a:t>
            </a:r>
            <a:r>
              <a:rPr lang="en-US" b="1" dirty="0" smtClean="0">
                <a:effectLst/>
                <a:ea typeface="Times New Roman"/>
                <a:cs typeface="Times New Roman"/>
              </a:rPr>
              <a:t>          	</a:t>
            </a:r>
            <a:r>
              <a:rPr lang="en-US" b="1" dirty="0" err="1" smtClean="0">
                <a:effectLst/>
                <a:ea typeface="Times New Roman"/>
                <a:cs typeface="Times New Roman"/>
              </a:rPr>
              <a:t>soc_sec_no</a:t>
            </a:r>
            <a:r>
              <a:rPr lang="en-US" b="1" dirty="0" smtClean="0">
                <a:effectLst/>
                <a:ea typeface="Times New Roman"/>
                <a:cs typeface="Times New Roman"/>
              </a:rPr>
              <a:t>	</a:t>
            </a:r>
            <a:r>
              <a:rPr lang="en-US" b="1" dirty="0" err="1" smtClean="0">
                <a:effectLst/>
                <a:ea typeface="Times New Roman"/>
                <a:cs typeface="Times New Roman"/>
              </a:rPr>
              <a:t>hire_date</a:t>
            </a:r>
            <a:r>
              <a:rPr lang="en-US" b="1" dirty="0" smtClean="0">
                <a:effectLst/>
                <a:ea typeface="Times New Roman"/>
                <a:cs typeface="Times New Roman"/>
              </a:rPr>
              <a:t>		</a:t>
            </a:r>
            <a:r>
              <a:rPr lang="en-US" b="1" dirty="0" err="1" smtClean="0">
                <a:effectLst/>
                <a:ea typeface="Times New Roman"/>
                <a:cs typeface="Times New Roman"/>
              </a:rPr>
              <a:t>job_id</a:t>
            </a:r>
            <a:endParaRPr lang="en-US" b="1" dirty="0" smtClean="0">
              <a:effectLst/>
              <a:ea typeface="Times New Roman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 err="1" smtClean="0">
                <a:ea typeface="Times New Roman"/>
                <a:cs typeface="Times New Roman"/>
              </a:rPr>
              <a:t>FK1</a:t>
            </a:r>
            <a:r>
              <a:rPr lang="en-US" b="1" dirty="0" smtClean="0">
                <a:ea typeface="Times New Roman"/>
                <a:cs typeface="Times New Roman"/>
              </a:rPr>
              <a:t>	</a:t>
            </a:r>
            <a:r>
              <a:rPr lang="en-US" b="1" dirty="0" err="1" smtClean="0">
                <a:ea typeface="Times New Roman"/>
                <a:cs typeface="Times New Roman"/>
              </a:rPr>
              <a:t>department_code</a:t>
            </a:r>
            <a:endParaRPr lang="en-US" b="1" dirty="0" smtClean="0">
              <a:effectLst/>
              <a:ea typeface="Times New Roman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b="1" dirty="0" smtClean="0">
              <a:effectLst/>
              <a:ea typeface="Times New Roman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b="1" dirty="0" smtClean="0">
              <a:effectLst/>
              <a:ea typeface="Times New Roman"/>
              <a:cs typeface="Times New Roman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617623" y="4474782"/>
            <a:ext cx="27464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</a:t>
            </a:r>
            <a:endParaRPr kumimoji="0" lang="en-US" alt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8072" y="609600"/>
            <a:ext cx="80772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5" name="Text Box 181"/>
          <p:cNvSpPr txBox="1"/>
          <p:nvPr/>
        </p:nvSpPr>
        <p:spPr>
          <a:xfrm>
            <a:off x="619802" y="3724775"/>
            <a:ext cx="2995621" cy="155467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 smtClean="0">
                <a:ea typeface="Times New Roman"/>
                <a:cs typeface="Times New Roman"/>
              </a:rPr>
              <a:t>	</a:t>
            </a:r>
            <a:endParaRPr lang="en-US" b="1" dirty="0">
              <a:ea typeface="Times New Roman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 err="1" smtClean="0">
                <a:ea typeface="Times New Roman"/>
                <a:cs typeface="Times New Roman"/>
              </a:rPr>
              <a:t>PK</a:t>
            </a:r>
            <a:r>
              <a:rPr lang="en-US" b="1" dirty="0" smtClean="0">
                <a:ea typeface="Times New Roman"/>
                <a:cs typeface="Times New Roman"/>
              </a:rPr>
              <a:t>	</a:t>
            </a:r>
            <a:r>
              <a:rPr lang="en-US" b="1" dirty="0" err="1" smtClean="0">
                <a:ea typeface="Times New Roman"/>
                <a:cs typeface="Times New Roman"/>
              </a:rPr>
              <a:t>department_code</a:t>
            </a:r>
            <a:r>
              <a:rPr lang="en-US" b="1" dirty="0" smtClean="0">
                <a:ea typeface="Times New Roman"/>
                <a:cs typeface="Times New Roman"/>
              </a:rPr>
              <a:t>	</a:t>
            </a:r>
            <a:r>
              <a:rPr lang="en-US" b="1" dirty="0" err="1" smtClean="0">
                <a:ea typeface="Times New Roman"/>
                <a:cs typeface="Times New Roman"/>
              </a:rPr>
              <a:t>department_name</a:t>
            </a:r>
            <a:r>
              <a:rPr lang="en-US" b="1" dirty="0" smtClean="0">
                <a:ea typeface="Times New Roman"/>
                <a:cs typeface="Times New Roman"/>
              </a:rPr>
              <a:t>		</a:t>
            </a:r>
            <a:r>
              <a:rPr lang="en-US" b="1" dirty="0" err="1" smtClean="0">
                <a:ea typeface="Times New Roman"/>
                <a:cs typeface="Times New Roman"/>
              </a:rPr>
              <a:t>manager_id</a:t>
            </a:r>
            <a:endParaRPr lang="en-US" b="1" dirty="0">
              <a:effectLst/>
              <a:ea typeface="Times New Roman"/>
              <a:cs typeface="Times New Roman"/>
            </a:endParaRPr>
          </a:p>
        </p:txBody>
      </p:sp>
      <p:sp>
        <p:nvSpPr>
          <p:cNvPr id="13" name="Text Box 102"/>
          <p:cNvSpPr txBox="1"/>
          <p:nvPr/>
        </p:nvSpPr>
        <p:spPr>
          <a:xfrm>
            <a:off x="619803" y="3756783"/>
            <a:ext cx="2995620" cy="276225"/>
          </a:xfrm>
          <a:prstGeom prst="rect">
            <a:avLst/>
          </a:prstGeom>
          <a:solidFill>
            <a:srgbClr val="4F81BD">
              <a:lumMod val="20000"/>
              <a:lumOff val="80000"/>
              <a:alpha val="38000"/>
            </a:srgbClr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CA" sz="1400" dirty="0" smtClean="0">
                <a:latin typeface="Calibri"/>
                <a:ea typeface="Calibri"/>
                <a:cs typeface="Times New Roman"/>
              </a:rPr>
              <a:t>                     </a:t>
            </a:r>
            <a:r>
              <a:rPr lang="en-CA" dirty="0" smtClean="0">
                <a:latin typeface="Calibri"/>
                <a:ea typeface="Calibri"/>
                <a:cs typeface="Times New Roman"/>
              </a:rPr>
              <a:t>DEPARTMENT</a:t>
            </a:r>
            <a:endParaRPr lang="en-US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6" name="Text Box 102"/>
          <p:cNvSpPr txBox="1"/>
          <p:nvPr/>
        </p:nvSpPr>
        <p:spPr>
          <a:xfrm>
            <a:off x="5342200" y="2766335"/>
            <a:ext cx="3154928" cy="374633"/>
          </a:xfrm>
          <a:prstGeom prst="rect">
            <a:avLst/>
          </a:prstGeom>
          <a:solidFill>
            <a:srgbClr val="4F81BD">
              <a:lumMod val="20000"/>
              <a:lumOff val="80000"/>
              <a:alpha val="38000"/>
            </a:srgbClr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CA" dirty="0" smtClean="0">
                <a:latin typeface="Calibri"/>
                <a:ea typeface="Calibri"/>
                <a:cs typeface="Times New Roman"/>
              </a:rPr>
              <a:t>                     EMPLOYEE</a:t>
            </a:r>
            <a:endParaRPr lang="en-US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60032" y="389489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01716" y="39091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661137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mtClean="0"/>
              <a:t>Entity or Event</a:t>
            </a:r>
            <a:endParaRPr lang="en-US" dirty="0" smtClean="0"/>
          </a:p>
          <a:p>
            <a:r>
              <a:rPr lang="en-US" dirty="0" smtClean="0"/>
              <a:t>Relationship</a:t>
            </a:r>
          </a:p>
          <a:p>
            <a:r>
              <a:rPr lang="en-US" dirty="0" smtClean="0"/>
              <a:t>Optionality</a:t>
            </a:r>
          </a:p>
          <a:p>
            <a:r>
              <a:rPr lang="en-US" dirty="0" smtClean="0"/>
              <a:t>Cardinality</a:t>
            </a:r>
          </a:p>
          <a:p>
            <a:r>
              <a:rPr lang="en-US" dirty="0" smtClean="0"/>
              <a:t>Attributes</a:t>
            </a:r>
          </a:p>
          <a:p>
            <a:r>
              <a:rPr lang="en-US" dirty="0" err="1" smtClean="0"/>
              <a:t>UID</a:t>
            </a:r>
            <a:endParaRPr lang="en-US" dirty="0" smtClean="0"/>
          </a:p>
          <a:p>
            <a:r>
              <a:rPr lang="en-US" dirty="0" err="1" smtClean="0"/>
              <a:t>ERD</a:t>
            </a:r>
            <a:r>
              <a:rPr lang="en-US" dirty="0" smtClean="0"/>
              <a:t> Diagrams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Review for TEST1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mtClean="0"/>
              <a:t>SQL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680917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CA" dirty="0"/>
              <a:t>What is an ERD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CA" dirty="0"/>
              <a:t>This conceptual data model represents the data used in an organization and the relationships between the data </a:t>
            </a:r>
            <a:endParaRPr lang="en-CA" dirty="0" smtClean="0"/>
          </a:p>
          <a:p>
            <a:r>
              <a:rPr lang="en-CA" dirty="0" smtClean="0"/>
              <a:t>It is a graphical representation of the proposed database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48633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Entities and Events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Entities - People, places, things or concepts about which information must be recorded</a:t>
            </a:r>
          </a:p>
          <a:p>
            <a:r>
              <a:rPr lang="en-CA" dirty="0" smtClean="0"/>
              <a:t>Entities as Events – Placing an order or approving a loan</a:t>
            </a:r>
          </a:p>
          <a:p>
            <a:r>
              <a:rPr lang="en-CA" dirty="0" smtClean="0"/>
              <a:t>Attributes for entities, events and relationships would be things like customer names or dates on which orders were placed</a:t>
            </a:r>
            <a:endParaRPr lang="en-CA" dirty="0"/>
          </a:p>
          <a:p>
            <a:r>
              <a:rPr lang="en-CA" dirty="0" smtClean="0"/>
              <a:t>Attribute – one single valued fact about an entity that we may want to record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37533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E (Relationship)Ds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Relationships are found between entities</a:t>
            </a:r>
          </a:p>
          <a:p>
            <a:r>
              <a:rPr lang="en-CA" dirty="0" smtClean="0"/>
              <a:t>An employee is in a department</a:t>
            </a:r>
          </a:p>
          <a:p>
            <a:r>
              <a:rPr lang="en-CA" dirty="0" smtClean="0"/>
              <a:t>A department has many employees</a:t>
            </a:r>
          </a:p>
          <a:p>
            <a:r>
              <a:rPr lang="en-CA" dirty="0" smtClean="0"/>
              <a:t>Business rules must be taken into account</a:t>
            </a:r>
          </a:p>
          <a:p>
            <a:r>
              <a:rPr lang="en-CA" dirty="0" smtClean="0"/>
              <a:t>Every employee must be in a single department</a:t>
            </a:r>
          </a:p>
          <a:p>
            <a:pPr marL="0" indent="0">
              <a:buNone/>
            </a:pPr>
            <a:endParaRPr lang="en-CA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81128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E (Relationship)Ds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92500"/>
          </a:bodyPr>
          <a:lstStyle/>
          <a:p>
            <a:r>
              <a:rPr lang="en-CA" dirty="0" smtClean="0"/>
              <a:t>Relationships are found between entities and events</a:t>
            </a:r>
          </a:p>
          <a:p>
            <a:r>
              <a:rPr lang="en-CA" dirty="0" smtClean="0"/>
              <a:t>A customer (entity) places an order (event)</a:t>
            </a:r>
          </a:p>
          <a:p>
            <a:r>
              <a:rPr lang="en-CA" dirty="0" smtClean="0"/>
              <a:t>A loan officer (entity) approves a loan (event)</a:t>
            </a:r>
          </a:p>
          <a:p>
            <a:r>
              <a:rPr lang="en-CA" dirty="0" smtClean="0"/>
              <a:t>Business rules must be taken into account</a:t>
            </a:r>
          </a:p>
          <a:p>
            <a:r>
              <a:rPr lang="en-CA" dirty="0" smtClean="0"/>
              <a:t>Loan example - a rule that the borrower must have an adjusted gross income of at least half of his or her outstanding debt may be enforced</a:t>
            </a:r>
          </a:p>
          <a:p>
            <a:pPr marL="0" indent="0">
              <a:buNone/>
            </a:pPr>
            <a:endParaRPr lang="en-CA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2344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An ERD should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CA" dirty="0"/>
              <a:t>c</a:t>
            </a:r>
            <a:r>
              <a:rPr lang="en-CA" dirty="0" smtClean="0"/>
              <a:t>apture all required information</a:t>
            </a:r>
          </a:p>
          <a:p>
            <a:r>
              <a:rPr lang="en-CA" dirty="0"/>
              <a:t>m</a:t>
            </a:r>
            <a:r>
              <a:rPr lang="en-CA" dirty="0" smtClean="0"/>
              <a:t>ake sure data appears only once in the database design</a:t>
            </a:r>
          </a:p>
          <a:p>
            <a:r>
              <a:rPr lang="en-CA" dirty="0"/>
              <a:t>n</a:t>
            </a:r>
            <a:r>
              <a:rPr lang="en-CA" dirty="0" smtClean="0"/>
              <a:t>ot include in the data model any data that is derived from other data that is already in the data model</a:t>
            </a:r>
          </a:p>
          <a:p>
            <a:r>
              <a:rPr lang="en-CA" dirty="0"/>
              <a:t>a</a:t>
            </a:r>
            <a:r>
              <a:rPr lang="en-CA" dirty="0" smtClean="0"/>
              <a:t>rrange data in the data model in a logical manner</a:t>
            </a:r>
          </a:p>
          <a:p>
            <a:pPr marL="0" indent="0">
              <a:buNone/>
            </a:pPr>
            <a:endParaRPr lang="en-CA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88263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206554" cy="38556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endParaRPr lang="en-CA" sz="7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589240" y="-1683568"/>
            <a:ext cx="7765662" cy="164761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86196" y="548680"/>
            <a:ext cx="42372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 smtClean="0"/>
              <a:t>Equivalent Terms:</a:t>
            </a:r>
            <a:endParaRPr lang="en-CA" sz="4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824713"/>
              </p:ext>
            </p:extLst>
          </p:nvPr>
        </p:nvGraphicFramePr>
        <p:xfrm>
          <a:off x="1691680" y="1341985"/>
          <a:ext cx="7056784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Relational Model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Table-Oriented DBMS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Conventional File Systems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Conceptionally</a:t>
                      </a:r>
                      <a:r>
                        <a:rPr lang="en-CA" dirty="0" smtClean="0"/>
                        <a:t> Represents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Relation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Table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File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Entity Type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Tuple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Row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Record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Entity Instance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Attribute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Column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Field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Property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Domain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Column Type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Data Type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Allowable Values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Element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Column Value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Field Value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Property Value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35674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nk8vjtC9q0JAXtyxsX2O5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cuf4iZwLgLEPe9Eifdx3u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ParF19LzvJyR9qw266In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nk8vjtC9q0JAXtyxsX2O5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cuf4iZwLgLEPe9Eifdx3u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ParF19LzvJyR9qw266In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1331</Words>
  <Application>Microsoft Office PowerPoint</Application>
  <PresentationFormat>On-screen Show (4:3)</PresentationFormat>
  <Paragraphs>314</Paragraphs>
  <Slides>34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Georgia</vt:lpstr>
      <vt:lpstr>Times New Roman</vt:lpstr>
      <vt:lpstr>Training</vt:lpstr>
      <vt:lpstr> ERD’s REVIEW </vt:lpstr>
      <vt:lpstr>Entity Relationship Diagrams ERDs  </vt:lpstr>
      <vt:lpstr>Why ERDs</vt:lpstr>
      <vt:lpstr>What is an ERD</vt:lpstr>
      <vt:lpstr>Entities and Events</vt:lpstr>
      <vt:lpstr>E (Relationship)Ds</vt:lpstr>
      <vt:lpstr>E (Relationship)Ds</vt:lpstr>
      <vt:lpstr>An ERD should</vt:lpstr>
      <vt:lpstr>PowerPoint Presentation</vt:lpstr>
      <vt:lpstr>Customer</vt:lpstr>
      <vt:lpstr>Last Name</vt:lpstr>
      <vt:lpstr>Phone Number</vt:lpstr>
      <vt:lpstr>Phone Number is 4164915050</vt:lpstr>
      <vt:lpstr>Last Name, First Name, Phone</vt:lpstr>
      <vt:lpstr>Steps in Designing an ERD</vt:lpstr>
      <vt:lpstr>Steps in Designing an ERD</vt:lpstr>
      <vt:lpstr>Steps in Designing an ERD</vt:lpstr>
      <vt:lpstr>Case Study</vt:lpstr>
      <vt:lpstr>Case Study</vt:lpstr>
      <vt:lpstr>Identify Entities</vt:lpstr>
      <vt:lpstr>Identify Attributes</vt:lpstr>
      <vt:lpstr>Select Unique Identifier (UID)</vt:lpstr>
      <vt:lpstr>Candidate Key</vt:lpstr>
      <vt:lpstr>Candidate Keys Must:</vt:lpstr>
      <vt:lpstr>A Unique Identifier:</vt:lpstr>
      <vt:lpstr>For EMPLOYEE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Review for TEST1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2013-07-01T13:50:36Z</dcterms:created>
  <dcterms:modified xsi:type="dcterms:W3CDTF">2017-11-22T17:23:07Z</dcterms:modified>
</cp:coreProperties>
</file>