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39" r:id="rId3"/>
    <p:sldId id="340" r:id="rId4"/>
    <p:sldId id="345" r:id="rId5"/>
    <p:sldId id="332" r:id="rId6"/>
    <p:sldId id="333" r:id="rId7"/>
    <p:sldId id="327" r:id="rId8"/>
    <p:sldId id="324" r:id="rId9"/>
    <p:sldId id="325" r:id="rId10"/>
    <p:sldId id="326" r:id="rId11"/>
    <p:sldId id="261" r:id="rId12"/>
    <p:sldId id="282" r:id="rId13"/>
    <p:sldId id="283" r:id="rId14"/>
    <p:sldId id="319" r:id="rId15"/>
    <p:sldId id="320" r:id="rId16"/>
    <p:sldId id="284" r:id="rId17"/>
    <p:sldId id="321" r:id="rId18"/>
    <p:sldId id="335" r:id="rId19"/>
    <p:sldId id="336" r:id="rId20"/>
    <p:sldId id="337" r:id="rId21"/>
    <p:sldId id="346" r:id="rId22"/>
    <p:sldId id="347" r:id="rId23"/>
    <p:sldId id="34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39"/>
            <p14:sldId id="340"/>
            <p14:sldId id="345"/>
            <p14:sldId id="332"/>
            <p14:sldId id="333"/>
            <p14:sldId id="327"/>
            <p14:sldId id="324"/>
            <p14:sldId id="325"/>
            <p14:sldId id="326"/>
            <p14:sldId id="261"/>
            <p14:sldId id="282"/>
            <p14:sldId id="283"/>
            <p14:sldId id="319"/>
            <p14:sldId id="320"/>
            <p14:sldId id="284"/>
            <p14:sldId id="321"/>
            <p14:sldId id="335"/>
            <p14:sldId id="336"/>
            <p14:sldId id="337"/>
            <p14:sldId id="346"/>
            <p14:sldId id="347"/>
            <p14:sldId id="348"/>
          </p14:sldIdLst>
        </p14:section>
        <p14:section name="Conclusion and Summary" id="{790CEF5B-569A-4C2F-BED5-750B08C0E5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48" d="100"/>
          <a:sy n="48" d="100"/>
        </p:scale>
        <p:origin x="1565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854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 custScaleY="1455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 custLinFactNeighborX="352" custLinFactNeighborY="581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F7FBC5FA-91F0-468D-8E6B-9239FA5CF4B1}" type="presOf" srcId="{AA046201-5C4D-445E-BF0B-5C6D2B0A1945}" destId="{C04276DC-EE64-470A-B8BC-09067B8045FA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8C1EABEF-8DE0-4416-9DCA-42129C4DCF60}" type="presOf" srcId="{F6FEADD9-F67D-41F5-BA4C-3C84956E7F46}" destId="{AAE7A1E6-6847-453D-B55B-8A82BF138C1D}" srcOrd="0" destOrd="0" presId="urn:microsoft.com/office/officeart/2005/8/layout/vList5"/>
    <dgm:cxn modelId="{C94F50B2-7704-4469-9930-60DB5658D4F0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00ECFD69-D1C2-4C60-984A-ACF40CF24690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BEDCAED3-B43A-48B7-BE7C-7690DDCBCB02}" type="presOf" srcId="{C59269D0-92A5-481C-BA64-727AFB0DD545}" destId="{B37A5355-225B-4C6F-AED7-6C620F99EECC}" srcOrd="0" destOrd="0" presId="urn:microsoft.com/office/officeart/2005/8/layout/vList5"/>
    <dgm:cxn modelId="{206553E7-8497-4430-8331-A4D6C90FF155}" type="presOf" srcId="{6BE4E373-0656-4EDC-821E-BE09C952B1F6}" destId="{C7C3E6FD-D83F-4BDA-907E-B5EE041DA931}" srcOrd="0" destOrd="0" presId="urn:microsoft.com/office/officeart/2005/8/layout/vList5"/>
    <dgm:cxn modelId="{4E9C1C8D-D729-46B9-874F-449C42B86FC3}" type="presOf" srcId="{1E4D3931-0DBD-4211-A24A-6AF364284B1E}" destId="{D54B1729-BC98-42C1-9C6C-D65DCBA4358F}" srcOrd="0" destOrd="0" presId="urn:microsoft.com/office/officeart/2005/8/layout/vList5"/>
    <dgm:cxn modelId="{9259E56A-E3D3-4849-9339-3573ED1AD95B}" type="presParOf" srcId="{AAE7A1E6-6847-453D-B55B-8A82BF138C1D}" destId="{C4407577-18A2-46E0-8805-2838042EB67A}" srcOrd="0" destOrd="0" presId="urn:microsoft.com/office/officeart/2005/8/layout/vList5"/>
    <dgm:cxn modelId="{CA82A6EC-058A-490C-9C82-59D2D39DE9DC}" type="presParOf" srcId="{C4407577-18A2-46E0-8805-2838042EB67A}" destId="{7E429971-BC57-430F-BB25-C0574E5E39E3}" srcOrd="0" destOrd="0" presId="urn:microsoft.com/office/officeart/2005/8/layout/vList5"/>
    <dgm:cxn modelId="{FC7A1609-C33C-4F87-83C1-00065E599A0E}" type="presParOf" srcId="{C4407577-18A2-46E0-8805-2838042EB67A}" destId="{D54B1729-BC98-42C1-9C6C-D65DCBA4358F}" srcOrd="1" destOrd="0" presId="urn:microsoft.com/office/officeart/2005/8/layout/vList5"/>
    <dgm:cxn modelId="{19089F44-531F-4304-BF80-EDC63779B2B3}" type="presParOf" srcId="{AAE7A1E6-6847-453D-B55B-8A82BF138C1D}" destId="{AB8574CC-D4F2-4555-AEE3-F4EE58B11D03}" srcOrd="1" destOrd="0" presId="urn:microsoft.com/office/officeart/2005/8/layout/vList5"/>
    <dgm:cxn modelId="{2BD1B7C8-71E8-4691-BE9A-7C0E36058721}" type="presParOf" srcId="{AAE7A1E6-6847-453D-B55B-8A82BF138C1D}" destId="{85B8F607-FDD8-476A-ADBE-E1250824F294}" srcOrd="2" destOrd="0" presId="urn:microsoft.com/office/officeart/2005/8/layout/vList5"/>
    <dgm:cxn modelId="{72FDC88F-2CBA-4C47-8105-551D655C2626}" type="presParOf" srcId="{85B8F607-FDD8-476A-ADBE-E1250824F294}" destId="{C04276DC-EE64-470A-B8BC-09067B8045FA}" srcOrd="0" destOrd="0" presId="urn:microsoft.com/office/officeart/2005/8/layout/vList5"/>
    <dgm:cxn modelId="{7D917A5B-DD01-463A-B869-44C2FCE5C207}" type="presParOf" srcId="{85B8F607-FDD8-476A-ADBE-E1250824F294}" destId="{B37A5355-225B-4C6F-AED7-6C620F99EECC}" srcOrd="1" destOrd="0" presId="urn:microsoft.com/office/officeart/2005/8/layout/vList5"/>
    <dgm:cxn modelId="{6206469C-BF14-4CF2-83B1-AE3D8F3C8B28}" type="presParOf" srcId="{AAE7A1E6-6847-453D-B55B-8A82BF138C1D}" destId="{5ACAA866-A8A8-4183-97B5-CEEAB1525C60}" srcOrd="3" destOrd="0" presId="urn:microsoft.com/office/officeart/2005/8/layout/vList5"/>
    <dgm:cxn modelId="{89E29251-B4B7-4633-A1F6-559E5F068AE6}" type="presParOf" srcId="{AAE7A1E6-6847-453D-B55B-8A82BF138C1D}" destId="{477213BE-9E91-4950-8451-7F60796F47F4}" srcOrd="4" destOrd="0" presId="urn:microsoft.com/office/officeart/2005/8/layout/vList5"/>
    <dgm:cxn modelId="{1FE3A189-7901-439B-BA21-6121FB5F1B96}" type="presParOf" srcId="{477213BE-9E91-4950-8451-7F60796F47F4}" destId="{F5034101-5B7D-4FE7-B47A-5A48CF39606B}" srcOrd="0" destOrd="0" presId="urn:microsoft.com/office/officeart/2005/8/layout/vList5"/>
    <dgm:cxn modelId="{EFB35A7A-BEBD-4A8A-A37E-196C7AF7CDAC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 custScaleY="1455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6AD0C015-54EA-494E-80D1-551AD875B636}" type="presOf" srcId="{C59269D0-92A5-481C-BA64-727AFB0DD545}" destId="{B37A5355-225B-4C6F-AED7-6C620F99EECC}" srcOrd="0" destOrd="0" presId="urn:microsoft.com/office/officeart/2005/8/layout/vList5"/>
    <dgm:cxn modelId="{4C1BBE7D-B8A1-48CB-9616-27243FA97095}" type="presOf" srcId="{AA046201-5C4D-445E-BF0B-5C6D2B0A1945}" destId="{C04276DC-EE64-470A-B8BC-09067B8045FA}" srcOrd="0" destOrd="0" presId="urn:microsoft.com/office/officeart/2005/8/layout/vList5"/>
    <dgm:cxn modelId="{6F5AF236-0119-4223-8505-FE0DA18C6634}" type="presOf" srcId="{74EE5CD8-078F-4590-BF9C-A341A294A016}" destId="{7E429971-BC57-430F-BB25-C0574E5E39E3}" srcOrd="0" destOrd="0" presId="urn:microsoft.com/office/officeart/2005/8/layout/vList5"/>
    <dgm:cxn modelId="{D5C6CAA5-E6AF-4804-BEAE-8F5C863300A5}" type="presOf" srcId="{F6FEADD9-F67D-41F5-BA4C-3C84956E7F46}" destId="{AAE7A1E6-6847-453D-B55B-8A82BF138C1D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16A5DB8E-12BC-409A-9C82-BF7FAC6EA596}" type="presOf" srcId="{1E4D3931-0DBD-4211-A24A-6AF364284B1E}" destId="{D54B1729-BC98-42C1-9C6C-D65DCBA4358F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58492A72-F965-4D72-97D5-77269C6EEEB8}" type="presParOf" srcId="{AAE7A1E6-6847-453D-B55B-8A82BF138C1D}" destId="{C4407577-18A2-46E0-8805-2838042EB67A}" srcOrd="0" destOrd="0" presId="urn:microsoft.com/office/officeart/2005/8/layout/vList5"/>
    <dgm:cxn modelId="{716A4F28-F320-4A57-8562-8A902D399B05}" type="presParOf" srcId="{C4407577-18A2-46E0-8805-2838042EB67A}" destId="{7E429971-BC57-430F-BB25-C0574E5E39E3}" srcOrd="0" destOrd="0" presId="urn:microsoft.com/office/officeart/2005/8/layout/vList5"/>
    <dgm:cxn modelId="{3A52E279-F914-47FF-9BB8-0DA03DD0A99F}" type="presParOf" srcId="{C4407577-18A2-46E0-8805-2838042EB67A}" destId="{D54B1729-BC98-42C1-9C6C-D65DCBA4358F}" srcOrd="1" destOrd="0" presId="urn:microsoft.com/office/officeart/2005/8/layout/vList5"/>
    <dgm:cxn modelId="{A198D17F-0117-4D03-A92A-931B442F71F8}" type="presParOf" srcId="{AAE7A1E6-6847-453D-B55B-8A82BF138C1D}" destId="{AB8574CC-D4F2-4555-AEE3-F4EE58B11D03}" srcOrd="1" destOrd="0" presId="urn:microsoft.com/office/officeart/2005/8/layout/vList5"/>
    <dgm:cxn modelId="{B5781B3C-E244-455E-8DDD-A705FCAC9BBE}" type="presParOf" srcId="{AAE7A1E6-6847-453D-B55B-8A82BF138C1D}" destId="{85B8F607-FDD8-476A-ADBE-E1250824F294}" srcOrd="2" destOrd="0" presId="urn:microsoft.com/office/officeart/2005/8/layout/vList5"/>
    <dgm:cxn modelId="{F7A8E71F-2505-4F0F-8631-30A76CE65E52}" type="presParOf" srcId="{85B8F607-FDD8-476A-ADBE-E1250824F294}" destId="{C04276DC-EE64-470A-B8BC-09067B8045FA}" srcOrd="0" destOrd="0" presId="urn:microsoft.com/office/officeart/2005/8/layout/vList5"/>
    <dgm:cxn modelId="{BD8784D9-A8B7-4DA3-9FAF-4AE9AD01D639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 custScaleY="61316" custLinFactNeighborX="-505" custLinFactNeighborY="219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 custScaleY="25356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074DFEFA-D472-49AB-B69E-8E6D665F4DEE}" type="presOf" srcId="{AA046201-5C4D-445E-BF0B-5C6D2B0A1945}" destId="{C04276DC-EE64-470A-B8BC-09067B8045FA}" srcOrd="0" destOrd="0" presId="urn:microsoft.com/office/officeart/2005/8/layout/vList5"/>
    <dgm:cxn modelId="{DC9621AE-C02E-4A6E-AC11-B174BAFABAC7}" type="presOf" srcId="{74EE5CD8-078F-4590-BF9C-A341A294A016}" destId="{7E429971-BC57-430F-BB25-C0574E5E39E3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FCF6D715-83BC-4A0A-B7AF-6A4D79CAA9BA}" type="presOf" srcId="{1E4D3931-0DBD-4211-A24A-6AF364284B1E}" destId="{D54B1729-BC98-42C1-9C6C-D65DCBA4358F}" srcOrd="0" destOrd="0" presId="urn:microsoft.com/office/officeart/2005/8/layout/vList5"/>
    <dgm:cxn modelId="{F1595DFA-A5D9-4B6C-87F3-E793A734BA69}" type="presOf" srcId="{F6FEADD9-F67D-41F5-BA4C-3C84956E7F46}" destId="{AAE7A1E6-6847-453D-B55B-8A82BF138C1D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D9F2EEA-8679-47D5-9684-DA12883BED71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DACD3A3F-B717-4234-A48B-5D93E3BF1110}" type="presParOf" srcId="{AAE7A1E6-6847-453D-B55B-8A82BF138C1D}" destId="{C4407577-18A2-46E0-8805-2838042EB67A}" srcOrd="0" destOrd="0" presId="urn:microsoft.com/office/officeart/2005/8/layout/vList5"/>
    <dgm:cxn modelId="{F31F68C0-FF16-4A9F-BE76-CA8FBBB0EAAE}" type="presParOf" srcId="{C4407577-18A2-46E0-8805-2838042EB67A}" destId="{7E429971-BC57-430F-BB25-C0574E5E39E3}" srcOrd="0" destOrd="0" presId="urn:microsoft.com/office/officeart/2005/8/layout/vList5"/>
    <dgm:cxn modelId="{175D55FD-76BB-40C1-9153-BB3B14A1EC96}" type="presParOf" srcId="{C4407577-18A2-46E0-8805-2838042EB67A}" destId="{D54B1729-BC98-42C1-9C6C-D65DCBA4358F}" srcOrd="1" destOrd="0" presId="urn:microsoft.com/office/officeart/2005/8/layout/vList5"/>
    <dgm:cxn modelId="{B03C05AD-E63F-4786-B00C-55D4A24B27AB}" type="presParOf" srcId="{AAE7A1E6-6847-453D-B55B-8A82BF138C1D}" destId="{AB8574CC-D4F2-4555-AEE3-F4EE58B11D03}" srcOrd="1" destOrd="0" presId="urn:microsoft.com/office/officeart/2005/8/layout/vList5"/>
    <dgm:cxn modelId="{C648275E-6DA4-4ACC-8B22-67C92C7E9839}" type="presParOf" srcId="{AAE7A1E6-6847-453D-B55B-8A82BF138C1D}" destId="{85B8F607-FDD8-476A-ADBE-E1250824F294}" srcOrd="2" destOrd="0" presId="urn:microsoft.com/office/officeart/2005/8/layout/vList5"/>
    <dgm:cxn modelId="{A3611BF0-0AF2-4519-AC37-481B76B7E8B5}" type="presParOf" srcId="{85B8F607-FDD8-476A-ADBE-E1250824F294}" destId="{C04276DC-EE64-470A-B8BC-09067B8045FA}" srcOrd="0" destOrd="0" presId="urn:microsoft.com/office/officeart/2005/8/layout/vList5"/>
    <dgm:cxn modelId="{173A6840-9ECD-46C2-8B9B-F0116840F3B0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93065" y="-1881974"/>
          <a:ext cx="995362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25488"/>
        <a:ext cx="5010287" cy="995362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24420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138225"/>
      </dsp:txXfrm>
    </dsp:sp>
    <dsp:sp modelId="{B37A5355-225B-4C6F-AED7-6C620F99EECC}">
      <dsp:nvSpPr>
        <dsp:cNvPr id="0" name=""/>
        <dsp:cNvSpPr/>
      </dsp:nvSpPr>
      <dsp:spPr>
        <a:xfrm rot="5400000">
          <a:off x="2866227" y="-473143"/>
          <a:ext cx="1449038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07481"/>
        <a:ext cx="5010287" cy="1449038"/>
      </dsp:txXfrm>
    </dsp:sp>
    <dsp:sp modelId="{C04276DC-EE64-470A-B8BC-09067B8045FA}">
      <dsp:nvSpPr>
        <dsp:cNvPr id="0" name=""/>
        <dsp:cNvSpPr/>
      </dsp:nvSpPr>
      <dsp:spPr>
        <a:xfrm>
          <a:off x="109" y="1409898"/>
          <a:ext cx="1085492" cy="1244203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62887"/>
        <a:ext cx="979514" cy="1138225"/>
      </dsp:txXfrm>
    </dsp:sp>
    <dsp:sp modelId="{C7C3E6FD-D83F-4BDA-907E-B5EE041DA931}">
      <dsp:nvSpPr>
        <dsp:cNvPr id="0" name=""/>
        <dsp:cNvSpPr/>
      </dsp:nvSpPr>
      <dsp:spPr>
        <a:xfrm rot="5400000">
          <a:off x="3093065" y="935687"/>
          <a:ext cx="995362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943149"/>
        <a:ext cx="5010287" cy="995362"/>
      </dsp:txXfrm>
    </dsp:sp>
    <dsp:sp modelId="{F5034101-5B7D-4FE7-B47A-5A48CF39606B}">
      <dsp:nvSpPr>
        <dsp:cNvPr id="0" name=""/>
        <dsp:cNvSpPr/>
      </dsp:nvSpPr>
      <dsp:spPr>
        <a:xfrm>
          <a:off x="6902" y="2819796"/>
          <a:ext cx="1085492" cy="124420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3</a:t>
          </a:r>
          <a:endParaRPr lang="en-US" sz="4400" kern="1200" dirty="0"/>
        </a:p>
      </dsp:txBody>
      <dsp:txXfrm>
        <a:off x="59891" y="2872785"/>
        <a:ext cx="979514" cy="1138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857321" y="-1586695"/>
          <a:ext cx="1466849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85024"/>
        <a:ext cx="5010287" cy="1466849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8335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727584"/>
      </dsp:txXfrm>
    </dsp:sp>
    <dsp:sp modelId="{B37A5355-225B-4C6F-AED7-6C620F99EECC}">
      <dsp:nvSpPr>
        <dsp:cNvPr id="0" name=""/>
        <dsp:cNvSpPr/>
      </dsp:nvSpPr>
      <dsp:spPr>
        <a:xfrm rot="5400000">
          <a:off x="2523033" y="489476"/>
          <a:ext cx="2135425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926907"/>
        <a:ext cx="5010287" cy="2135425"/>
      </dsp:txXfrm>
    </dsp:sp>
    <dsp:sp modelId="{C04276DC-EE64-470A-B8BC-09067B8045FA}">
      <dsp:nvSpPr>
        <dsp:cNvPr id="0" name=""/>
        <dsp:cNvSpPr/>
      </dsp:nvSpPr>
      <dsp:spPr>
        <a:xfrm>
          <a:off x="109" y="2077839"/>
          <a:ext cx="1085492" cy="1833562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2130828"/>
        <a:ext cx="979514" cy="1727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261611" y="-1821451"/>
          <a:ext cx="647305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0120" y="360040"/>
        <a:ext cx="5010287" cy="647305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196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13631"/>
      </dsp:txXfrm>
    </dsp:sp>
    <dsp:sp modelId="{B37A5355-225B-4C6F-AED7-6C620F99EECC}">
      <dsp:nvSpPr>
        <dsp:cNvPr id="0" name=""/>
        <dsp:cNvSpPr/>
      </dsp:nvSpPr>
      <dsp:spPr>
        <a:xfrm rot="5400000">
          <a:off x="2252308" y="219651"/>
          <a:ext cx="2676875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386357"/>
        <a:ext cx="5010287" cy="2676875"/>
      </dsp:txXfrm>
    </dsp:sp>
    <dsp:sp modelId="{C04276DC-EE64-470A-B8BC-09067B8045FA}">
      <dsp:nvSpPr>
        <dsp:cNvPr id="0" name=""/>
        <dsp:cNvSpPr/>
      </dsp:nvSpPr>
      <dsp:spPr>
        <a:xfrm>
          <a:off x="109" y="2064990"/>
          <a:ext cx="1085492" cy="131960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2117979"/>
        <a:ext cx="979514" cy="1213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 defTabSz="931774">
              <a:defRPr/>
            </a:pPr>
            <a:endParaRPr lang="en-US" dirty="0"/>
          </a:p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DBS201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84696340"/>
              </p:ext>
            </p:extLst>
          </p:nvPr>
        </p:nvGraphicFramePr>
        <p:xfrm>
          <a:off x="183569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Third Normal Form (</a:t>
            </a:r>
            <a:r>
              <a:rPr lang="en-US" dirty="0" err="1" smtClean="0"/>
              <a:t>3NF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9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287160"/>
          </a:xfrm>
        </p:spPr>
        <p:txBody>
          <a:bodyPr>
            <a:normAutofit/>
          </a:bodyPr>
          <a:lstStyle/>
          <a:p>
            <a:pPr lvl="0" indent="457200" fontAlgn="base">
              <a:spcAft>
                <a:spcPct val="0"/>
              </a:spcAft>
            </a:pPr>
            <a:r>
              <a:rPr lang="en-US" sz="2200" b="1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USERVIEW</a:t>
            </a:r>
            <a:r>
              <a:rPr lang="en-US" sz="2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1</a:t>
            </a:r>
            <a:r>
              <a:rPr lang="en-CA" sz="4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CA" sz="4000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b="1" dirty="0">
                <a:latin typeface="Century" pitchFamily="18" charset="0"/>
                <a:ea typeface="Times New Roman" pitchFamily="18" charset="0"/>
                <a:cs typeface="Arial" pitchFamily="34" charset="0"/>
              </a:rPr>
              <a:t>   </a:t>
            </a:r>
            <a:r>
              <a:rPr lang="en-US" sz="2200" b="1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SENECA SHEAR SALON SERVICE CHARGE LIST </a:t>
            </a:r>
            <a:r>
              <a:rPr lang="en-US" sz="2200" b="1" u="sng" dirty="0"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200" dirty="0">
              <a:latin typeface="Arial Black" pitchFamily="34" charset="0"/>
              <a:cs typeface="Arial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47683"/>
              </p:ext>
            </p:extLst>
          </p:nvPr>
        </p:nvGraphicFramePr>
        <p:xfrm>
          <a:off x="1797051" y="1823350"/>
          <a:ext cx="6395720" cy="3281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2758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SERVICE CODE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SERVICE DESCRIPTION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STATION CODE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CHARGE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TIME ESTIMATE (min)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Cut 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Cut and Blow-Dry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15.00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Perm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60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Highlights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25.00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60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Manicure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Pedicure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15.00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Hand and Foot Massage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15.00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30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24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Back Massage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M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45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656" y="1772816"/>
            <a:ext cx="6976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634" y="5373216"/>
            <a:ext cx="7708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UNF,1NF,2NF,3NF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r>
              <a:rPr lang="en-CA" dirty="0" err="1" smtClean="0"/>
              <a:t>Sevrice_Charge_List</a:t>
            </a:r>
            <a:r>
              <a:rPr lang="en-CA" dirty="0" smtClean="0"/>
              <a:t>( </a:t>
            </a:r>
            <a:r>
              <a:rPr lang="en-CA" b="1" u="sng" dirty="0" err="1" smtClean="0"/>
              <a:t>ServiceCode</a:t>
            </a:r>
            <a:r>
              <a:rPr lang="en-CA" dirty="0" smtClean="0"/>
              <a:t>, </a:t>
            </a:r>
            <a:r>
              <a:rPr lang="en-CA" dirty="0" err="1" smtClean="0"/>
              <a:t>ServiceDesc</a:t>
            </a:r>
            <a:r>
              <a:rPr lang="en-CA" dirty="0" smtClean="0"/>
              <a:t>, </a:t>
            </a:r>
            <a:r>
              <a:rPr lang="en-CA" dirty="0" err="1" smtClean="0"/>
              <a:t>StationCode</a:t>
            </a:r>
            <a:r>
              <a:rPr lang="en-CA" dirty="0" smtClean="0"/>
              <a:t>, Charge, Duration)  </a:t>
            </a:r>
            <a:endParaRPr lang="en-CA" dirty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01008" y="18864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248" y="404664"/>
            <a:ext cx="149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User View 2:</a:t>
            </a:r>
            <a:endParaRPr lang="en-CA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0538" y="2255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46771"/>
              </p:ext>
            </p:extLst>
          </p:nvPr>
        </p:nvGraphicFramePr>
        <p:xfrm>
          <a:off x="1760538" y="960087"/>
          <a:ext cx="6080760" cy="4968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667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             SENECA SHEAR SALON INVOICE 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DATE:   </a:t>
                      </a:r>
                      <a:r>
                        <a:rPr lang="en-CA" sz="1400" dirty="0" smtClean="0">
                          <a:effectLst/>
                        </a:rPr>
                        <a:t>Jul </a:t>
                      </a:r>
                      <a:r>
                        <a:rPr lang="en-CA" sz="1400" dirty="0">
                          <a:effectLst/>
                        </a:rPr>
                        <a:t>31 </a:t>
                      </a:r>
                      <a:r>
                        <a:rPr lang="en-CA" sz="1400" dirty="0" smtClean="0">
                          <a:effectLst/>
                        </a:rPr>
                        <a:t>2013    </a:t>
                      </a:r>
                      <a:r>
                        <a:rPr lang="en-CA" sz="1400" dirty="0">
                          <a:effectLst/>
                        </a:rPr>
                        <a:t>CLIENT:  Paul                    INVOICE#: 1423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24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HAIR: Cindy, 120           ESTHETICS:                         MASSAGE: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SERVICE                                                               CHARGE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 smtClean="0">
                          <a:effectLst/>
                        </a:rPr>
                        <a:t>10 – Cut                                                                 10.00 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76"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76"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SERVICE SUBTOTAL                                                                                         </a:t>
                      </a:r>
                      <a:r>
                        <a:rPr lang="en-CA" sz="1400" u="sng" dirty="0">
                          <a:effectLst/>
                        </a:rPr>
                        <a:t>10.00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PRODUCT# AND NAME               </a:t>
                      </a:r>
                      <a:r>
                        <a:rPr lang="en-CA" sz="1400" dirty="0" err="1">
                          <a:effectLst/>
                        </a:rPr>
                        <a:t>QTY</a:t>
                      </a:r>
                      <a:r>
                        <a:rPr lang="en-CA" sz="1400" dirty="0">
                          <a:effectLst/>
                        </a:rPr>
                        <a:t>              CHARGE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144  Raymond Styling Gel             2                 </a:t>
                      </a:r>
                      <a:r>
                        <a:rPr lang="en-CA" sz="1400" dirty="0" smtClean="0">
                          <a:effectLst/>
                        </a:rPr>
                        <a:t> </a:t>
                      </a:r>
                      <a:r>
                        <a:rPr lang="en-CA" sz="1400" dirty="0">
                          <a:effectLst/>
                        </a:rPr>
                        <a:t>12.00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235  Style </a:t>
                      </a:r>
                      <a:r>
                        <a:rPr lang="en-CA" sz="1400" dirty="0" err="1">
                          <a:effectLst/>
                        </a:rPr>
                        <a:t>Volumizing</a:t>
                      </a:r>
                      <a:r>
                        <a:rPr lang="en-CA" sz="1400" dirty="0">
                          <a:effectLst/>
                        </a:rPr>
                        <a:t> Shampoo  1                     8.00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476"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PRODUCT SUBTOTAL:                                                                                      </a:t>
                      </a:r>
                      <a:r>
                        <a:rPr lang="en-CA" sz="1400" u="sng" dirty="0">
                          <a:effectLst/>
                        </a:rPr>
                        <a:t>20.00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INVOICE SUBTOTAL: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  30.00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PST:                              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                                            </a:t>
                      </a:r>
                      <a:r>
                        <a:rPr lang="en-CA" sz="1400" dirty="0">
                          <a:effectLst/>
                        </a:rPr>
                        <a:t>2.40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 err="1">
                          <a:effectLst/>
                        </a:rPr>
                        <a:t>GST</a:t>
                      </a:r>
                      <a:r>
                        <a:rPr lang="en-CA" sz="1400" dirty="0">
                          <a:effectLst/>
                        </a:rPr>
                        <a:t>:                                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                                          2.10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INVOICE TOTAL:                                                                                                 </a:t>
                      </a:r>
                      <a:r>
                        <a:rPr lang="en-CA" sz="1400" u="sng" dirty="0">
                          <a:effectLst/>
                        </a:rPr>
                        <a:t>34.50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571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PREPARED BY:    </a:t>
                      </a:r>
                      <a:r>
                        <a:rPr lang="en-CA" sz="1400" dirty="0" smtClean="0">
                          <a:effectLst/>
                        </a:rPr>
                        <a:t>  </a:t>
                      </a:r>
                      <a:r>
                        <a:rPr lang="en-CA" sz="1400" dirty="0">
                          <a:effectLst/>
                        </a:rPr>
                        <a:t>Paula Corelli, #121          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548680"/>
            <a:ext cx="7200800" cy="5623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857250" indent="-857250">
              <a:buFont typeface="Arial" pitchFamily="34" charset="0"/>
              <a:buChar char="•"/>
            </a:pPr>
            <a:endParaRPr lang="en-CA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3711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29136"/>
              </p:ext>
            </p:extLst>
          </p:nvPr>
        </p:nvGraphicFramePr>
        <p:xfrm>
          <a:off x="1475656" y="836702"/>
          <a:ext cx="7272808" cy="5335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6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             SENECA SHEAR SALON INVOICE 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DATE: </a:t>
                      </a:r>
                      <a:r>
                        <a:rPr lang="en-CA" sz="1400" dirty="0" smtClean="0">
                          <a:effectLst/>
                        </a:rPr>
                        <a:t>Aug</a:t>
                      </a:r>
                      <a:r>
                        <a:rPr lang="en-CA" sz="1400" baseline="0" dirty="0" smtClean="0">
                          <a:effectLst/>
                        </a:rPr>
                        <a:t> </a:t>
                      </a:r>
                      <a:r>
                        <a:rPr lang="en-CA" sz="1400" dirty="0" smtClean="0">
                          <a:effectLst/>
                        </a:rPr>
                        <a:t>1</a:t>
                      </a:r>
                      <a:r>
                        <a:rPr lang="en-CA" sz="1400" dirty="0">
                          <a:effectLst/>
                        </a:rPr>
                        <a:t>, </a:t>
                      </a:r>
                      <a:r>
                        <a:rPr lang="en-CA" sz="1400" dirty="0" smtClean="0">
                          <a:effectLst/>
                        </a:rPr>
                        <a:t>2013          </a:t>
                      </a:r>
                      <a:r>
                        <a:rPr lang="en-CA" sz="1400" dirty="0">
                          <a:effectLst/>
                        </a:rPr>
                        <a:t>CLIENT: Mary                    INVOICE#: 1425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15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HAIR:  Anna, 135               ESTHETICS:  Rachel, 133   MASSAGE: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SERVICE                                                                      CHARGE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12 - Perm                                                                        30.00 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20 - Manicure                                                                10.00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21 - Pedicure                     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15.00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SERVICE SUBTOTAL                                                                                         </a:t>
                      </a:r>
                      <a:r>
                        <a:rPr lang="en-CA" sz="1400" u="sng" dirty="0">
                          <a:effectLst/>
                        </a:rPr>
                        <a:t>55.00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PRODUCT# AND NAME                 </a:t>
                      </a:r>
                      <a:r>
                        <a:rPr lang="en-CA" sz="1400" dirty="0" err="1">
                          <a:effectLst/>
                        </a:rPr>
                        <a:t>QTY</a:t>
                      </a:r>
                      <a:r>
                        <a:rPr lang="en-CA" sz="1400" dirty="0">
                          <a:effectLst/>
                        </a:rPr>
                        <a:t>               CHARGE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234  Style </a:t>
                      </a:r>
                      <a:r>
                        <a:rPr lang="en-CA" sz="1400" dirty="0" err="1">
                          <a:effectLst/>
                        </a:rPr>
                        <a:t>Volumizing</a:t>
                      </a:r>
                      <a:r>
                        <a:rPr lang="en-CA" sz="1400" dirty="0">
                          <a:effectLst/>
                        </a:rPr>
                        <a:t> Shampoo     1                      </a:t>
                      </a:r>
                      <a:r>
                        <a:rPr lang="en-CA" sz="1400" dirty="0" smtClean="0">
                          <a:effectLst/>
                        </a:rPr>
                        <a:t>    5.00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32"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PRODUCT SUBTOTAL:                                                                                      </a:t>
                      </a:r>
                      <a:r>
                        <a:rPr lang="en-CA" sz="1400" u="sng" dirty="0">
                          <a:effectLst/>
                        </a:rPr>
                        <a:t>5.00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INVOICE SUBTOTAL: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                                         60.00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PST:                                  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                                       4.80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 err="1">
                          <a:effectLst/>
                        </a:rPr>
                        <a:t>GST</a:t>
                      </a:r>
                      <a:r>
                        <a:rPr lang="en-CA" sz="1400" dirty="0">
                          <a:effectLst/>
                        </a:rPr>
                        <a:t>:                                 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                                        4.20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INVOICE TOTAL:                                                                                              </a:t>
                      </a:r>
                      <a:r>
                        <a:rPr lang="en-CA" sz="1400" dirty="0" smtClean="0">
                          <a:effectLst/>
                        </a:rPr>
                        <a:t> </a:t>
                      </a:r>
                      <a:r>
                        <a:rPr lang="en-CA" sz="1400" u="sng" dirty="0" smtClean="0">
                          <a:effectLst/>
                        </a:rPr>
                        <a:t>69.00</a:t>
                      </a:r>
                      <a:endParaRPr lang="en-CA" sz="1400" dirty="0">
                        <a:effectLst/>
                        <a:latin typeface="Century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CA" sz="1400" dirty="0">
                          <a:effectLst/>
                        </a:rPr>
                        <a:t>PREPARED BY:  </a:t>
                      </a:r>
                      <a:r>
                        <a:rPr lang="en-CA" sz="1400" dirty="0" smtClean="0">
                          <a:effectLst/>
                        </a:rPr>
                        <a:t> </a:t>
                      </a:r>
                      <a:r>
                        <a:rPr lang="en-CA" sz="1400" dirty="0">
                          <a:effectLst/>
                        </a:rPr>
                        <a:t>Amy Smith,  #136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60538" y="2316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err="1" smtClean="0"/>
              <a:t>Userview</a:t>
            </a:r>
            <a:r>
              <a:rPr lang="en-CA" sz="2800" dirty="0" smtClean="0"/>
              <a:t> 2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err="1" smtClean="0"/>
              <a:t>UNF</a:t>
            </a:r>
            <a:r>
              <a:rPr lang="en-CA" sz="1800" dirty="0" smtClean="0"/>
              <a:t>:</a:t>
            </a:r>
          </a:p>
          <a:p>
            <a:r>
              <a:rPr lang="en-CA" sz="1800" dirty="0" smtClean="0"/>
              <a:t>INVOICE(</a:t>
            </a:r>
            <a:r>
              <a:rPr lang="en-CA" sz="1800" b="1" u="sng" dirty="0" smtClean="0"/>
              <a:t>Invoice#</a:t>
            </a:r>
            <a:r>
              <a:rPr lang="en-CA" sz="1800" dirty="0" smtClean="0"/>
              <a:t>, </a:t>
            </a:r>
            <a:r>
              <a:rPr lang="en-CA" sz="1800" dirty="0" err="1" smtClean="0"/>
              <a:t>ClientName</a:t>
            </a:r>
            <a:r>
              <a:rPr lang="en-CA" sz="1800" dirty="0" smtClean="0"/>
              <a:t>, </a:t>
            </a:r>
            <a:r>
              <a:rPr lang="en-CA" sz="1800" dirty="0" err="1" smtClean="0"/>
              <a:t>InvDate</a:t>
            </a:r>
            <a:r>
              <a:rPr lang="en-CA" sz="1800" dirty="0" smtClean="0"/>
              <a:t>, </a:t>
            </a:r>
            <a:r>
              <a:rPr lang="en-CA" sz="1800" dirty="0" err="1" smtClean="0"/>
              <a:t>HairEmpNo</a:t>
            </a:r>
            <a:r>
              <a:rPr lang="en-CA" sz="1800" dirty="0" smtClean="0"/>
              <a:t>, </a:t>
            </a:r>
            <a:r>
              <a:rPr lang="en-CA" sz="1800" dirty="0" err="1" smtClean="0"/>
              <a:t>HEmpFName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EsthEmpNo</a:t>
            </a:r>
            <a:r>
              <a:rPr lang="en-CA" sz="1800" dirty="0" smtClean="0"/>
              <a:t>, </a:t>
            </a:r>
            <a:r>
              <a:rPr lang="en-CA" sz="1800" dirty="0" err="1" smtClean="0"/>
              <a:t>EsthEmpFName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MassEmpNo</a:t>
            </a:r>
            <a:r>
              <a:rPr lang="en-CA" sz="1800" dirty="0" smtClean="0"/>
              <a:t>, </a:t>
            </a:r>
            <a:r>
              <a:rPr lang="en-CA" sz="1800" dirty="0" err="1" smtClean="0"/>
              <a:t>MassEmpFName</a:t>
            </a:r>
            <a:r>
              <a:rPr lang="en-CA" sz="1800" dirty="0" smtClean="0"/>
              <a:t>, { </a:t>
            </a:r>
            <a:r>
              <a:rPr lang="en-CA" sz="1800" dirty="0" err="1" smtClean="0"/>
              <a:t>ServiceCode</a:t>
            </a:r>
            <a:r>
              <a:rPr lang="en-CA" sz="1800" dirty="0" smtClean="0"/>
              <a:t>, </a:t>
            </a:r>
            <a:r>
              <a:rPr lang="en-CA" sz="1800" dirty="0" err="1" smtClean="0"/>
              <a:t>ServiceDesc</a:t>
            </a:r>
            <a:r>
              <a:rPr lang="en-CA" sz="1800" dirty="0" smtClean="0"/>
              <a:t>, Charge}, </a:t>
            </a:r>
            <a:r>
              <a:rPr lang="en-CA" sz="1800" dirty="0" err="1" smtClean="0"/>
              <a:t>ServiceSubTotal</a:t>
            </a:r>
            <a:r>
              <a:rPr lang="en-CA" sz="1800" dirty="0" smtClean="0"/>
              <a:t>, { Product#, </a:t>
            </a:r>
            <a:r>
              <a:rPr lang="en-CA" sz="1800" dirty="0" err="1" smtClean="0"/>
              <a:t>ProductName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ProductQty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ProductCharge</a:t>
            </a:r>
            <a:r>
              <a:rPr lang="en-CA" sz="1800" dirty="0" smtClean="0"/>
              <a:t>}, </a:t>
            </a:r>
            <a:r>
              <a:rPr lang="en-CA" sz="1800" dirty="0" err="1" smtClean="0"/>
              <a:t>ProductSubTotal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PstAmt</a:t>
            </a:r>
            <a:r>
              <a:rPr lang="en-CA" sz="1800" dirty="0" smtClean="0"/>
              <a:t>,  </a:t>
            </a:r>
            <a:r>
              <a:rPr lang="en-CA" sz="1800" dirty="0" err="1" smtClean="0"/>
              <a:t>GstAmt</a:t>
            </a:r>
            <a:r>
              <a:rPr lang="en-CA" sz="1800" dirty="0" smtClean="0"/>
              <a:t>, </a:t>
            </a:r>
            <a:r>
              <a:rPr lang="en-CA" sz="1800" dirty="0" err="1" smtClean="0"/>
              <a:t>PrepEmpNo</a:t>
            </a:r>
            <a:r>
              <a:rPr lang="en-CA" sz="1800" dirty="0" smtClean="0"/>
              <a:t>, </a:t>
            </a:r>
            <a:r>
              <a:rPr lang="en-CA" sz="1800" dirty="0" err="1" smtClean="0"/>
              <a:t>PremEmpFName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PrepEmpLName</a:t>
            </a:r>
            <a:r>
              <a:rPr lang="en-CA" sz="1800" dirty="0" smtClean="0"/>
              <a:t>)</a:t>
            </a:r>
          </a:p>
          <a:p>
            <a:r>
              <a:rPr lang="en-CA" sz="1800" dirty="0" err="1" smtClean="0"/>
              <a:t>1NF</a:t>
            </a:r>
            <a:r>
              <a:rPr lang="en-CA" sz="1800" dirty="0" smtClean="0"/>
              <a:t>:</a:t>
            </a:r>
          </a:p>
          <a:p>
            <a:r>
              <a:rPr lang="en-CA" sz="1800" dirty="0" smtClean="0"/>
              <a:t>INVOICE(</a:t>
            </a:r>
            <a:r>
              <a:rPr lang="en-CA" sz="1800" b="1" u="sng" dirty="0" smtClean="0"/>
              <a:t>Invoice#</a:t>
            </a:r>
            <a:r>
              <a:rPr lang="en-CA" sz="1800" dirty="0" smtClean="0"/>
              <a:t>, </a:t>
            </a:r>
            <a:r>
              <a:rPr lang="en-CA" sz="1800" dirty="0" err="1" smtClean="0"/>
              <a:t>ClientName</a:t>
            </a:r>
            <a:r>
              <a:rPr lang="en-CA" sz="1800" dirty="0" smtClean="0"/>
              <a:t>, </a:t>
            </a:r>
            <a:r>
              <a:rPr lang="en-CA" sz="1800" dirty="0" err="1" smtClean="0"/>
              <a:t>InvDate</a:t>
            </a:r>
            <a:r>
              <a:rPr lang="en-CA" sz="1800" dirty="0" smtClean="0"/>
              <a:t>, </a:t>
            </a:r>
            <a:r>
              <a:rPr lang="en-CA" sz="1800" dirty="0" err="1" smtClean="0"/>
              <a:t>HairEmpNo</a:t>
            </a:r>
            <a:r>
              <a:rPr lang="en-CA" sz="1800" dirty="0" smtClean="0"/>
              <a:t>, </a:t>
            </a:r>
            <a:r>
              <a:rPr lang="en-CA" sz="1800" dirty="0" err="1" smtClean="0"/>
              <a:t>HEmpFName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EsthEmpNo</a:t>
            </a:r>
            <a:r>
              <a:rPr lang="en-CA" sz="1800" dirty="0" smtClean="0"/>
              <a:t>, </a:t>
            </a:r>
            <a:r>
              <a:rPr lang="en-CA" sz="1800" dirty="0" err="1" smtClean="0"/>
              <a:t>EsthEmpFName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MassEmpNo</a:t>
            </a:r>
            <a:r>
              <a:rPr lang="en-CA" sz="1800" dirty="0" smtClean="0"/>
              <a:t>, </a:t>
            </a:r>
            <a:r>
              <a:rPr lang="en-CA" sz="1800" dirty="0" err="1" smtClean="0"/>
              <a:t>MassEmpFName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ServiceSubTotal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ProductSubTotal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PstAmt</a:t>
            </a:r>
            <a:r>
              <a:rPr lang="en-CA" sz="1800" dirty="0" smtClean="0"/>
              <a:t>, </a:t>
            </a:r>
            <a:r>
              <a:rPr lang="en-CA" sz="1800" dirty="0" err="1" smtClean="0"/>
              <a:t>GstAmt</a:t>
            </a:r>
            <a:r>
              <a:rPr lang="en-CA" sz="1800" dirty="0" smtClean="0"/>
              <a:t>, </a:t>
            </a:r>
            <a:r>
              <a:rPr lang="en-CA" sz="1800" dirty="0" err="1" smtClean="0"/>
              <a:t>InvoiceTotal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PrepEmpNo</a:t>
            </a:r>
            <a:r>
              <a:rPr lang="en-CA" sz="1800" dirty="0" smtClean="0"/>
              <a:t>, </a:t>
            </a:r>
            <a:r>
              <a:rPr lang="en-CA" sz="1800" dirty="0" err="1" smtClean="0"/>
              <a:t>PreepEmpFName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PrepEmpLName</a:t>
            </a:r>
            <a:r>
              <a:rPr lang="en-CA" sz="1800" dirty="0" smtClean="0"/>
              <a:t>)</a:t>
            </a:r>
          </a:p>
          <a:p>
            <a:r>
              <a:rPr lang="en-CA" sz="1800" dirty="0" err="1" smtClean="0"/>
              <a:t>INVOICED_SERVICE</a:t>
            </a:r>
            <a:r>
              <a:rPr lang="en-CA" sz="1800" dirty="0" smtClean="0"/>
              <a:t>(</a:t>
            </a:r>
            <a:r>
              <a:rPr lang="en-CA" sz="1800" b="1" u="sng" dirty="0" smtClean="0"/>
              <a:t>Invoice# </a:t>
            </a:r>
            <a:r>
              <a:rPr lang="en-CA" sz="1800" b="1" u="sng" dirty="0" err="1" smtClean="0"/>
              <a:t>FK1</a:t>
            </a:r>
            <a:r>
              <a:rPr lang="en-CA" sz="1800" dirty="0" smtClean="0"/>
              <a:t>, </a:t>
            </a:r>
            <a:r>
              <a:rPr lang="en-CA" sz="1800" b="1" u="sng" dirty="0" err="1" smtClean="0"/>
              <a:t>ServiceCode</a:t>
            </a:r>
            <a:r>
              <a:rPr lang="en-CA" sz="1800" b="1" u="sng" dirty="0" smtClean="0"/>
              <a:t> </a:t>
            </a:r>
            <a:r>
              <a:rPr lang="en-CA" sz="1800" b="1" u="sng" dirty="0" err="1" smtClean="0"/>
              <a:t>FK2</a:t>
            </a:r>
            <a:r>
              <a:rPr lang="en-CA" sz="1800" dirty="0" smtClean="0"/>
              <a:t>, </a:t>
            </a:r>
            <a:r>
              <a:rPr lang="en-CA" sz="1800" dirty="0" err="1" smtClean="0"/>
              <a:t>ServiceDesc</a:t>
            </a:r>
            <a:r>
              <a:rPr lang="en-CA" sz="1800" dirty="0" smtClean="0"/>
              <a:t>, Charge)</a:t>
            </a:r>
          </a:p>
          <a:p>
            <a:r>
              <a:rPr lang="en-CA" sz="1800" dirty="0" err="1" smtClean="0"/>
              <a:t>INVOICED_PRODUCT</a:t>
            </a:r>
            <a:r>
              <a:rPr lang="en-CA" sz="1800" dirty="0" smtClean="0"/>
              <a:t>(</a:t>
            </a:r>
            <a:r>
              <a:rPr lang="en-CA" sz="1800" b="1" u="sng" dirty="0" smtClean="0"/>
              <a:t>Invoice# </a:t>
            </a:r>
            <a:r>
              <a:rPr lang="en-CA" sz="1800" b="1" u="sng" dirty="0" err="1" smtClean="0"/>
              <a:t>FK1</a:t>
            </a:r>
            <a:r>
              <a:rPr lang="en-CA" sz="1800" dirty="0" smtClean="0"/>
              <a:t>, </a:t>
            </a:r>
            <a:r>
              <a:rPr lang="en-CA" sz="1800" b="1" u="sng" dirty="0" smtClean="0"/>
              <a:t>Product# </a:t>
            </a:r>
            <a:r>
              <a:rPr lang="en-CA" sz="1800" b="1" u="sng" dirty="0" err="1" smtClean="0"/>
              <a:t>FK2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ProductName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ProductQty,ProductCharge</a:t>
            </a:r>
            <a:r>
              <a:rPr lang="en-CA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07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err="1" smtClean="0"/>
              <a:t>Userview</a:t>
            </a:r>
            <a:r>
              <a:rPr lang="en-CA" sz="2800" dirty="0" smtClean="0"/>
              <a:t> 2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8761"/>
            <a:ext cx="8077200" cy="4625016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 err="1" smtClean="0"/>
              <a:t>2NF</a:t>
            </a:r>
            <a:r>
              <a:rPr lang="en-CA" sz="1800" dirty="0" smtClean="0"/>
              <a:t>:</a:t>
            </a:r>
          </a:p>
          <a:p>
            <a:r>
              <a:rPr lang="en-CA" sz="1800" dirty="0" smtClean="0"/>
              <a:t>INVOICE(</a:t>
            </a:r>
            <a:r>
              <a:rPr lang="en-CA" sz="1800" b="1" u="sng" dirty="0" smtClean="0"/>
              <a:t>Invoice#</a:t>
            </a:r>
            <a:r>
              <a:rPr lang="en-CA" sz="1800" dirty="0" smtClean="0"/>
              <a:t>, </a:t>
            </a:r>
            <a:r>
              <a:rPr lang="en-CA" sz="1800" dirty="0" err="1" smtClean="0"/>
              <a:t>ClientName</a:t>
            </a:r>
            <a:r>
              <a:rPr lang="en-CA" sz="1800" dirty="0" smtClean="0"/>
              <a:t>, </a:t>
            </a:r>
            <a:r>
              <a:rPr lang="en-CA" sz="1800" dirty="0" err="1" smtClean="0"/>
              <a:t>InvDate</a:t>
            </a:r>
            <a:r>
              <a:rPr lang="en-CA" sz="1800" dirty="0" smtClean="0"/>
              <a:t>, </a:t>
            </a:r>
            <a:r>
              <a:rPr lang="en-CA" sz="1800" dirty="0" err="1" smtClean="0"/>
              <a:t>HairEmpNo</a:t>
            </a:r>
            <a:r>
              <a:rPr lang="en-CA" sz="1800" dirty="0" smtClean="0"/>
              <a:t>, </a:t>
            </a:r>
            <a:r>
              <a:rPr lang="en-CA" sz="1800" dirty="0" err="1" smtClean="0"/>
              <a:t>HEmpFName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EsthEmpNo</a:t>
            </a:r>
            <a:r>
              <a:rPr lang="en-CA" sz="1800" dirty="0" smtClean="0"/>
              <a:t>, </a:t>
            </a:r>
            <a:r>
              <a:rPr lang="en-CA" sz="1800" dirty="0" err="1" smtClean="0"/>
              <a:t>EsthEmpFName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MassEmpNo</a:t>
            </a:r>
            <a:r>
              <a:rPr lang="en-CA" sz="1800" dirty="0" smtClean="0"/>
              <a:t>, </a:t>
            </a:r>
            <a:r>
              <a:rPr lang="en-CA" sz="1800" dirty="0" err="1" smtClean="0"/>
              <a:t>MassEmpFName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ServiceSubTotal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ProductSubTotal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PstAmt</a:t>
            </a:r>
            <a:r>
              <a:rPr lang="en-CA" sz="1800" dirty="0" smtClean="0"/>
              <a:t>, </a:t>
            </a:r>
            <a:r>
              <a:rPr lang="en-CA" sz="1800" dirty="0" err="1" smtClean="0"/>
              <a:t>GstAmt</a:t>
            </a:r>
            <a:r>
              <a:rPr lang="en-CA" sz="1800" dirty="0" smtClean="0"/>
              <a:t>, </a:t>
            </a:r>
            <a:r>
              <a:rPr lang="en-CA" sz="1800" dirty="0" err="1" smtClean="0"/>
              <a:t>InvoiceTotal</a:t>
            </a:r>
            <a:r>
              <a:rPr lang="en-CA" sz="1800" dirty="0" smtClean="0"/>
              <a:t>, </a:t>
            </a:r>
            <a:r>
              <a:rPr lang="en-CA" sz="1800" dirty="0" err="1" smtClean="0"/>
              <a:t>PrepEmpNo</a:t>
            </a:r>
            <a:r>
              <a:rPr lang="en-CA" sz="1800" dirty="0" smtClean="0"/>
              <a:t>, </a:t>
            </a:r>
            <a:r>
              <a:rPr lang="en-CA" sz="1800" dirty="0" err="1" smtClean="0"/>
              <a:t>PreepEmpFName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PrepEmpLName</a:t>
            </a:r>
            <a:r>
              <a:rPr lang="en-CA" sz="1800" dirty="0" smtClean="0"/>
              <a:t>)</a:t>
            </a:r>
          </a:p>
          <a:p>
            <a:r>
              <a:rPr lang="en-CA" sz="1800" dirty="0" smtClean="0"/>
              <a:t>SERVICE(</a:t>
            </a:r>
            <a:r>
              <a:rPr lang="en-CA" sz="1800" b="1" u="sng" dirty="0" err="1" smtClean="0"/>
              <a:t>ServiceCode</a:t>
            </a:r>
            <a:r>
              <a:rPr lang="en-CA" sz="1800" dirty="0" smtClean="0"/>
              <a:t>, </a:t>
            </a:r>
            <a:r>
              <a:rPr lang="en-CA" sz="1800" dirty="0" err="1" smtClean="0"/>
              <a:t>ServiceDesc</a:t>
            </a:r>
            <a:r>
              <a:rPr lang="en-CA" sz="1800" dirty="0" smtClean="0"/>
              <a:t>, Charge)</a:t>
            </a:r>
          </a:p>
          <a:p>
            <a:r>
              <a:rPr lang="en-CA" sz="1800" dirty="0" err="1" smtClean="0"/>
              <a:t>INVOICED_SERVICE</a:t>
            </a:r>
            <a:r>
              <a:rPr lang="en-CA" sz="1800" dirty="0" smtClean="0"/>
              <a:t>(</a:t>
            </a:r>
            <a:r>
              <a:rPr lang="en-CA" sz="1800" b="1" u="sng" dirty="0" smtClean="0"/>
              <a:t>Invoice# </a:t>
            </a:r>
            <a:r>
              <a:rPr lang="en-CA" sz="1800" b="1" u="sng" dirty="0" err="1" smtClean="0"/>
              <a:t>FK1</a:t>
            </a:r>
            <a:r>
              <a:rPr lang="en-CA" sz="1800" dirty="0" err="1" smtClean="0"/>
              <a:t>,</a:t>
            </a:r>
            <a:r>
              <a:rPr lang="en-CA" sz="1800" b="1" u="sng" dirty="0" err="1" smtClean="0"/>
              <a:t>ServiceCode</a:t>
            </a:r>
            <a:r>
              <a:rPr lang="en-CA" sz="1800" b="1" u="sng" dirty="0" smtClean="0"/>
              <a:t> </a:t>
            </a:r>
            <a:r>
              <a:rPr lang="en-CA" sz="1800" b="1" u="sng" dirty="0" err="1" smtClean="0"/>
              <a:t>FK2</a:t>
            </a:r>
            <a:r>
              <a:rPr lang="en-CA" sz="1800" dirty="0" smtClean="0"/>
              <a:t>)</a:t>
            </a:r>
          </a:p>
          <a:p>
            <a:r>
              <a:rPr lang="en-CA" sz="1800" dirty="0" smtClean="0"/>
              <a:t>PRODUCT(</a:t>
            </a:r>
            <a:r>
              <a:rPr lang="en-CA" sz="1800" b="1" u="sng" dirty="0" smtClean="0"/>
              <a:t>Product#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ProductName</a:t>
            </a:r>
            <a:r>
              <a:rPr lang="en-CA" sz="1800" dirty="0" smtClean="0"/>
              <a:t>)</a:t>
            </a:r>
          </a:p>
          <a:p>
            <a:r>
              <a:rPr lang="en-CA" sz="1800" dirty="0" err="1" smtClean="0"/>
              <a:t>INVOICED_PRODUCT</a:t>
            </a:r>
            <a:r>
              <a:rPr lang="en-CA" sz="1800" dirty="0" smtClean="0"/>
              <a:t>(</a:t>
            </a:r>
            <a:r>
              <a:rPr lang="en-CA" sz="1800" b="1" u="sng" dirty="0" smtClean="0"/>
              <a:t>Invoice# </a:t>
            </a:r>
            <a:r>
              <a:rPr lang="en-CA" sz="1800" b="1" u="sng" dirty="0" err="1" smtClean="0"/>
              <a:t>FK1</a:t>
            </a:r>
            <a:r>
              <a:rPr lang="en-CA" sz="1800" dirty="0" err="1" smtClean="0"/>
              <a:t>,</a:t>
            </a:r>
            <a:r>
              <a:rPr lang="en-CA" sz="1800" b="1" u="sng" dirty="0" err="1" smtClean="0"/>
              <a:t>Product</a:t>
            </a:r>
            <a:r>
              <a:rPr lang="en-CA" sz="1800" b="1" u="sng" dirty="0" smtClean="0"/>
              <a:t># </a:t>
            </a:r>
            <a:r>
              <a:rPr lang="en-CA" sz="1800" b="1" u="sng" dirty="0" err="1" smtClean="0"/>
              <a:t>FK2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ProductQty,ProductCharge</a:t>
            </a:r>
            <a:r>
              <a:rPr lang="en-CA" sz="1800" dirty="0" smtClean="0"/>
              <a:t>)</a:t>
            </a:r>
          </a:p>
          <a:p>
            <a:r>
              <a:rPr lang="en-CA" sz="1800" dirty="0" err="1" smtClean="0"/>
              <a:t>3NF</a:t>
            </a:r>
            <a:endParaRPr lang="en-CA" sz="1800" dirty="0" smtClean="0"/>
          </a:p>
          <a:p>
            <a:r>
              <a:rPr lang="en-CA" sz="1800" dirty="0"/>
              <a:t>INVOICE(</a:t>
            </a:r>
            <a:r>
              <a:rPr lang="en-CA" sz="1800" b="1" u="sng" dirty="0"/>
              <a:t>Invoice#</a:t>
            </a:r>
            <a:r>
              <a:rPr lang="en-CA" sz="1800" dirty="0"/>
              <a:t>, </a:t>
            </a:r>
            <a:r>
              <a:rPr lang="en-CA" sz="1800" dirty="0" err="1"/>
              <a:t>ClientName</a:t>
            </a:r>
            <a:r>
              <a:rPr lang="en-CA" sz="1800" dirty="0"/>
              <a:t>, </a:t>
            </a:r>
            <a:r>
              <a:rPr lang="en-CA" sz="1800" dirty="0" err="1"/>
              <a:t>InvDate</a:t>
            </a:r>
            <a:r>
              <a:rPr lang="en-CA" sz="1800" dirty="0"/>
              <a:t>, </a:t>
            </a:r>
            <a:r>
              <a:rPr lang="en-CA" sz="1800" dirty="0" err="1"/>
              <a:t>HairEmpNo</a:t>
            </a:r>
            <a:r>
              <a:rPr lang="en-CA" sz="1800" dirty="0"/>
              <a:t>, </a:t>
            </a:r>
            <a:r>
              <a:rPr lang="en-CA" sz="1800" dirty="0" smtClean="0"/>
              <a:t> </a:t>
            </a:r>
            <a:r>
              <a:rPr lang="en-CA" sz="1800" dirty="0" err="1"/>
              <a:t>EsthEmpNo</a:t>
            </a:r>
            <a:r>
              <a:rPr lang="en-CA" sz="1800" dirty="0"/>
              <a:t>, </a:t>
            </a:r>
            <a:r>
              <a:rPr lang="en-CA" sz="1800" dirty="0" smtClean="0"/>
              <a:t>, </a:t>
            </a:r>
            <a:r>
              <a:rPr lang="en-CA" sz="1800" dirty="0" err="1"/>
              <a:t>MassEmpNo</a:t>
            </a:r>
            <a:r>
              <a:rPr lang="en-CA" sz="1800" dirty="0"/>
              <a:t>, </a:t>
            </a:r>
            <a:r>
              <a:rPr lang="en-CA" sz="1800" dirty="0" smtClean="0"/>
              <a:t> </a:t>
            </a:r>
            <a:r>
              <a:rPr lang="en-CA" sz="1800" dirty="0" err="1"/>
              <a:t>ServiceSubTotal</a:t>
            </a:r>
            <a:r>
              <a:rPr lang="en-CA" sz="1800" dirty="0"/>
              <a:t>, </a:t>
            </a:r>
            <a:r>
              <a:rPr lang="en-CA" sz="1800" dirty="0" err="1"/>
              <a:t>ProductSubTotal</a:t>
            </a:r>
            <a:r>
              <a:rPr lang="en-CA" sz="1800" dirty="0"/>
              <a:t>, </a:t>
            </a:r>
            <a:r>
              <a:rPr lang="en-CA" sz="1800" dirty="0" err="1"/>
              <a:t>PstAmt</a:t>
            </a:r>
            <a:r>
              <a:rPr lang="en-CA" sz="1800" dirty="0"/>
              <a:t>, </a:t>
            </a:r>
            <a:r>
              <a:rPr lang="en-CA" sz="1800" dirty="0" err="1"/>
              <a:t>GstAmt</a:t>
            </a:r>
            <a:r>
              <a:rPr lang="en-CA" sz="1800" dirty="0"/>
              <a:t>, </a:t>
            </a:r>
            <a:r>
              <a:rPr lang="en-CA" sz="1800" dirty="0" err="1"/>
              <a:t>InvoiceTotal</a:t>
            </a:r>
            <a:r>
              <a:rPr lang="en-CA" sz="1800" dirty="0"/>
              <a:t>, </a:t>
            </a:r>
            <a:r>
              <a:rPr lang="en-CA" sz="1800" dirty="0" err="1" smtClean="0"/>
              <a:t>PrepEmpNo</a:t>
            </a:r>
            <a:r>
              <a:rPr lang="en-CA" sz="1800" dirty="0" smtClean="0"/>
              <a:t>)</a:t>
            </a:r>
          </a:p>
          <a:p>
            <a:r>
              <a:rPr lang="en-CA" sz="1800" dirty="0" smtClean="0"/>
              <a:t>EMPLOYEE(</a:t>
            </a:r>
            <a:r>
              <a:rPr lang="en-CA" sz="1800" b="1" u="sng" dirty="0" err="1" smtClean="0"/>
              <a:t>EmpNo</a:t>
            </a:r>
            <a:r>
              <a:rPr lang="en-CA" sz="1800" dirty="0" smtClean="0"/>
              <a:t>, </a:t>
            </a:r>
            <a:r>
              <a:rPr lang="en-CA" sz="1800" dirty="0" err="1" smtClean="0"/>
              <a:t>EmpFName</a:t>
            </a:r>
            <a:r>
              <a:rPr lang="en-CA" sz="1800" dirty="0" smtClean="0"/>
              <a:t>, </a:t>
            </a:r>
            <a:r>
              <a:rPr lang="en-CA" sz="1800" dirty="0" err="1" smtClean="0"/>
              <a:t>EmpLName</a:t>
            </a:r>
            <a:r>
              <a:rPr lang="en-CA" sz="1800" dirty="0" smtClean="0"/>
              <a:t>)</a:t>
            </a:r>
          </a:p>
          <a:p>
            <a:r>
              <a:rPr lang="en-CA" sz="1800" dirty="0"/>
              <a:t>SERVICE(</a:t>
            </a:r>
            <a:r>
              <a:rPr lang="en-CA" sz="1800" b="1" u="sng" dirty="0" err="1"/>
              <a:t>ServiceCode</a:t>
            </a:r>
            <a:r>
              <a:rPr lang="en-CA" sz="1800" dirty="0"/>
              <a:t>, </a:t>
            </a:r>
            <a:r>
              <a:rPr lang="en-CA" sz="1800" dirty="0" err="1"/>
              <a:t>ServiceDesc</a:t>
            </a:r>
            <a:r>
              <a:rPr lang="en-CA" sz="1800" dirty="0"/>
              <a:t>, Charge)</a:t>
            </a:r>
          </a:p>
          <a:p>
            <a:r>
              <a:rPr lang="en-CA" sz="1800" dirty="0" err="1"/>
              <a:t>INVOICED_SERVICE</a:t>
            </a:r>
            <a:r>
              <a:rPr lang="en-CA" sz="1800" dirty="0"/>
              <a:t>(I</a:t>
            </a:r>
            <a:r>
              <a:rPr lang="en-CA" sz="1800" b="1" u="sng" dirty="0"/>
              <a:t>nvoice</a:t>
            </a:r>
            <a:r>
              <a:rPr lang="en-CA" sz="1800" b="1" u="sng" dirty="0" smtClean="0"/>
              <a:t># </a:t>
            </a:r>
            <a:r>
              <a:rPr lang="en-CA" sz="1800" b="1" u="sng" dirty="0" err="1" smtClean="0"/>
              <a:t>FK1</a:t>
            </a:r>
            <a:r>
              <a:rPr lang="en-CA" sz="1800" dirty="0" smtClean="0"/>
              <a:t>,</a:t>
            </a:r>
            <a:r>
              <a:rPr lang="en-CA" sz="1800" b="1" u="sng" dirty="0" smtClean="0"/>
              <a:t> </a:t>
            </a:r>
            <a:r>
              <a:rPr lang="en-CA" sz="1800" b="1" u="sng" dirty="0" err="1" smtClean="0"/>
              <a:t>ServiceCode</a:t>
            </a:r>
            <a:r>
              <a:rPr lang="en-CA" sz="1800" b="1" u="sng" dirty="0" smtClean="0"/>
              <a:t> </a:t>
            </a:r>
            <a:r>
              <a:rPr lang="en-CA" sz="1800" b="1" u="sng" dirty="0" err="1" smtClean="0"/>
              <a:t>FK2</a:t>
            </a:r>
            <a:r>
              <a:rPr lang="en-CA" sz="1800" dirty="0" smtClean="0"/>
              <a:t> </a:t>
            </a:r>
            <a:r>
              <a:rPr lang="en-CA" sz="1800" dirty="0"/>
              <a:t>)</a:t>
            </a:r>
          </a:p>
          <a:p>
            <a:r>
              <a:rPr lang="en-CA" sz="1800" dirty="0"/>
              <a:t>PRODUCT(</a:t>
            </a:r>
            <a:r>
              <a:rPr lang="en-CA" sz="1800" b="1" u="sng" dirty="0"/>
              <a:t>Product#</a:t>
            </a:r>
            <a:r>
              <a:rPr lang="en-CA" sz="1800" dirty="0"/>
              <a:t>, </a:t>
            </a:r>
            <a:r>
              <a:rPr lang="en-CA" sz="1800" dirty="0" err="1" smtClean="0"/>
              <a:t>ProductName</a:t>
            </a:r>
            <a:r>
              <a:rPr lang="en-CA" sz="1800" dirty="0" smtClean="0"/>
              <a:t>)</a:t>
            </a:r>
            <a:endParaRPr lang="en-CA" sz="1800" dirty="0"/>
          </a:p>
          <a:p>
            <a:r>
              <a:rPr lang="en-CA" sz="1800" dirty="0" err="1" smtClean="0"/>
              <a:t>INVOICED_PRODUCT</a:t>
            </a:r>
            <a:r>
              <a:rPr lang="en-CA" sz="1800" dirty="0" smtClean="0"/>
              <a:t>(</a:t>
            </a:r>
            <a:r>
              <a:rPr lang="en-CA" sz="1800" b="1" u="sng" dirty="0" smtClean="0"/>
              <a:t>Invoice# </a:t>
            </a:r>
            <a:r>
              <a:rPr lang="en-CA" sz="1800" b="1" u="sng" dirty="0" err="1" smtClean="0"/>
              <a:t>FK1</a:t>
            </a:r>
            <a:r>
              <a:rPr lang="en-CA" sz="1800" dirty="0" err="1" smtClean="0"/>
              <a:t>,</a:t>
            </a:r>
            <a:r>
              <a:rPr lang="en-CA" sz="1800" b="1" u="sng" dirty="0" err="1" smtClean="0"/>
              <a:t>Product</a:t>
            </a:r>
            <a:r>
              <a:rPr lang="en-CA" sz="1800" b="1" u="sng" dirty="0" smtClean="0"/>
              <a:t>#  </a:t>
            </a:r>
            <a:r>
              <a:rPr lang="en-CA" sz="1800" b="1" u="sng" dirty="0" err="1" smtClean="0"/>
              <a:t>FK2</a:t>
            </a:r>
            <a:r>
              <a:rPr lang="en-CA" sz="1800" b="1" u="sng" dirty="0" smtClean="0"/>
              <a:t> </a:t>
            </a:r>
            <a:r>
              <a:rPr lang="en-CA" sz="1800" dirty="0" smtClean="0"/>
              <a:t>,  </a:t>
            </a:r>
            <a:r>
              <a:rPr lang="en-CA" sz="1800" dirty="0" err="1" smtClean="0"/>
              <a:t>ProductQty</a:t>
            </a:r>
            <a:r>
              <a:rPr lang="en-CA" sz="1800" dirty="0" smtClean="0"/>
              <a:t>, </a:t>
            </a:r>
            <a:r>
              <a:rPr lang="en-CA" sz="1800" dirty="0" err="1" smtClean="0"/>
              <a:t>ProductCharge</a:t>
            </a:r>
            <a:r>
              <a:rPr lang="en-CA" sz="1800" dirty="0" smtClean="0"/>
              <a:t>)</a:t>
            </a:r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29553508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800000" flipV="1">
            <a:off x="1259633" y="5733257"/>
            <a:ext cx="7274768" cy="936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1600" dirty="0" err="1" smtClean="0"/>
              <a:t>UNF</a:t>
            </a:r>
            <a:r>
              <a:rPr lang="en-CA" sz="1600" dirty="0" smtClean="0"/>
              <a:t>, </a:t>
            </a:r>
            <a:r>
              <a:rPr lang="en-CA" sz="1600" dirty="0" err="1" smtClean="0"/>
              <a:t>1NF</a:t>
            </a:r>
            <a:r>
              <a:rPr lang="en-CA" sz="1600" dirty="0" smtClean="0"/>
              <a:t>, </a:t>
            </a:r>
            <a:r>
              <a:rPr lang="en-CA" sz="1600" dirty="0" err="1" smtClean="0"/>
              <a:t>2NF</a:t>
            </a:r>
            <a:r>
              <a:rPr lang="en-CA" sz="1600" dirty="0" smtClean="0"/>
              <a:t>, </a:t>
            </a:r>
            <a:r>
              <a:rPr lang="en-CA" sz="1600" dirty="0" err="1" smtClean="0"/>
              <a:t>3NF</a:t>
            </a:r>
            <a:endParaRPr lang="en-CA" sz="1600" dirty="0" smtClean="0"/>
          </a:p>
          <a:p>
            <a:r>
              <a:rPr lang="en-CA" sz="1600" dirty="0" err="1" smtClean="0"/>
              <a:t>INVENTORY_REPT</a:t>
            </a:r>
            <a:r>
              <a:rPr lang="en-CA" sz="1600" dirty="0" smtClean="0"/>
              <a:t> (</a:t>
            </a:r>
            <a:r>
              <a:rPr lang="en-CA" sz="1600" b="1" u="sng" dirty="0" smtClean="0"/>
              <a:t>Product#</a:t>
            </a:r>
            <a:r>
              <a:rPr lang="en-CA" sz="1600" dirty="0" smtClean="0"/>
              <a:t>, </a:t>
            </a:r>
            <a:r>
              <a:rPr lang="en-CA" sz="1600" dirty="0" err="1" smtClean="0"/>
              <a:t>ProductName</a:t>
            </a:r>
            <a:r>
              <a:rPr lang="en-CA" sz="1600" dirty="0" smtClean="0"/>
              <a:t>, Size, </a:t>
            </a:r>
            <a:r>
              <a:rPr lang="en-CA" sz="1600" dirty="0" err="1" smtClean="0"/>
              <a:t>UnitOfMeasure</a:t>
            </a:r>
            <a:r>
              <a:rPr lang="en-CA" sz="1600" dirty="0" smtClean="0"/>
              <a:t>, </a:t>
            </a:r>
            <a:r>
              <a:rPr lang="en-CA" sz="1600" dirty="0" err="1" smtClean="0"/>
              <a:t>Ucost</a:t>
            </a:r>
            <a:r>
              <a:rPr lang="en-CA" sz="1600" dirty="0" smtClean="0"/>
              <a:t>, Supplier, </a:t>
            </a:r>
            <a:r>
              <a:rPr lang="en-CA" sz="1600" dirty="0" err="1" smtClean="0"/>
              <a:t>ReorderPt</a:t>
            </a:r>
            <a:r>
              <a:rPr lang="en-CA" sz="1600" dirty="0" smtClean="0"/>
              <a:t>, </a:t>
            </a:r>
            <a:r>
              <a:rPr lang="en-CA" sz="1600" dirty="0" err="1" smtClean="0"/>
              <a:t>ReorderQty</a:t>
            </a:r>
            <a:r>
              <a:rPr lang="en-CA" sz="1600" dirty="0" smtClean="0"/>
              <a:t>, </a:t>
            </a:r>
            <a:r>
              <a:rPr lang="en-CA" sz="1600" dirty="0" err="1" smtClean="0"/>
              <a:t>QtyOnHand</a:t>
            </a:r>
            <a:r>
              <a:rPr lang="en-CA" sz="1600" dirty="0" smtClean="0"/>
              <a:t>)</a:t>
            </a:r>
          </a:p>
          <a:p>
            <a:endParaRPr lang="en-CA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25633"/>
              </p:ext>
            </p:extLst>
          </p:nvPr>
        </p:nvGraphicFramePr>
        <p:xfrm>
          <a:off x="619802" y="1268760"/>
          <a:ext cx="8208907" cy="414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2089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PRODUCT #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PRODUCT NAME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SIZE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UNIT COST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SUPPLIER 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REORDER POINT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REORDER QUANTITY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QUANTITY ON HAND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Shampoo Towel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Discount Esthetics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Superior Nail Top Coat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 ml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1.00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Discount Esthetics 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17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144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Raymond Styling Gel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100 ml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4.00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House of Style Ltd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145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Raymond Styling Gel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200 ml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5.00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House of Style Ltd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234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Style Volumizing Shampoo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300 ml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Salon Products Ltd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235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Style Volumizing Shampoo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500 ml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Salon Products Ltd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20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089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250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Raymond Round Brush	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6 inch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1.99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House of Style Ltd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5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20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2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332656"/>
            <a:ext cx="6943102" cy="114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User View 3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adley Hand ITC" pitchFamily="66" charset="0"/>
                <a:ea typeface="Times New Roman" pitchFamily="18" charset="0"/>
                <a:cs typeface="Arial" pitchFamily="34" charset="0"/>
              </a:rPr>
              <a:t>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SENECA SHEAR SALON INVENTORY REPORT </a:t>
            </a: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351056"/>
          </a:xfrm>
        </p:spPr>
        <p:txBody>
          <a:bodyPr>
            <a:normAutofit fontScale="90000"/>
          </a:bodyPr>
          <a:lstStyle/>
          <a:p>
            <a:r>
              <a:rPr lang="en-CA" sz="1800" dirty="0" smtClean="0"/>
              <a:t>User View 4</a:t>
            </a:r>
            <a:endParaRPr lang="en-CA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607815"/>
              </p:ext>
            </p:extLst>
          </p:nvPr>
        </p:nvGraphicFramePr>
        <p:xfrm>
          <a:off x="899592" y="1196752"/>
          <a:ext cx="7776864" cy="3694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17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4509">
                <a:tc>
                  <a:txBody>
                    <a:bodyPr/>
                    <a:lstStyle/>
                    <a:p>
                      <a:r>
                        <a:rPr lang="en-CA" sz="1400" dirty="0" err="1">
                          <a:effectLst/>
                        </a:rPr>
                        <a:t>EMP</a:t>
                      </a:r>
                      <a:r>
                        <a:rPr lang="en-CA" sz="1400" dirty="0">
                          <a:effectLst/>
                        </a:rPr>
                        <a:t> #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NAME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HOME PHONE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CELL PHONE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STUDENT#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800" dirty="0" err="1" smtClean="0">
                          <a:effectLst/>
                        </a:rPr>
                        <a:t>SALON</a:t>
                      </a:r>
                      <a:r>
                        <a:rPr lang="en-CA" sz="1100" dirty="0" err="1" smtClean="0">
                          <a:effectLst/>
                        </a:rPr>
                        <a:t>DAY</a:t>
                      </a:r>
                      <a:endParaRPr lang="en-CA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100" dirty="0" err="1" smtClean="0">
                          <a:effectLst/>
                          <a:latin typeface="+mn-lt"/>
                          <a:ea typeface="+mn-ea"/>
                        </a:rPr>
                        <a:t>PROG</a:t>
                      </a:r>
                      <a:endParaRPr lang="en-CA" sz="1100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r>
                        <a:rPr lang="en-CA" sz="1100" dirty="0" smtClean="0">
                          <a:effectLst/>
                          <a:latin typeface="+mn-lt"/>
                          <a:ea typeface="+mn-ea"/>
                        </a:rPr>
                        <a:t>YEAR</a:t>
                      </a:r>
                      <a:endParaRPr lang="en-CA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PAY RATE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SEMESTER HOURS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Cindy Lee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905-338-1234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0219032002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W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3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Paula Corelli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416-458-4562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0325443001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W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8.00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Amy Smith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905-338-1234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416-332-4354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034111991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F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Paul Huang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416-932-4533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054222991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W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124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Maria Wong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905-345-5366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905-654-3552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043524532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effectLst/>
                        </a:rPr>
                        <a:t>10.00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19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Susan Wong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905-345-5366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046543534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8.00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126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Phil Ramirez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416-435-6599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032543555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T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8.00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…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…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…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…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…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…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…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…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…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144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Paul Smith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416-766-4511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054432435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10.00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21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145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Maria Wong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905-322-5488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CA" sz="14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065432432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2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8.00</a:t>
                      </a:r>
                      <a:endParaRPr lang="en-CA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19</a:t>
                      </a:r>
                      <a:endParaRPr lang="en-CA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1693" y="744959"/>
            <a:ext cx="68700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            SENECA SHEAR SALON STUDENT EMPLOYEE REPORT </a:t>
            </a: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35898"/>
            <a:ext cx="873168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UNF,1NF,2NF</a:t>
            </a:r>
            <a:r>
              <a:rPr lang="en-CA" dirty="0" smtClean="0"/>
              <a:t>:</a:t>
            </a:r>
          </a:p>
          <a:p>
            <a:r>
              <a:rPr lang="en-CA" sz="1600" dirty="0" err="1" smtClean="0"/>
              <a:t>EMPLOYEE_RPT</a:t>
            </a:r>
            <a:r>
              <a:rPr lang="en-CA" sz="1600" dirty="0" smtClean="0"/>
              <a:t> (</a:t>
            </a:r>
            <a:r>
              <a:rPr lang="en-CA" sz="1600" b="1" u="sng" dirty="0" err="1" smtClean="0"/>
              <a:t>Emp</a:t>
            </a:r>
            <a:r>
              <a:rPr lang="en-CA" sz="1600" b="1" u="sng" dirty="0" smtClean="0"/>
              <a:t>#</a:t>
            </a:r>
            <a:r>
              <a:rPr lang="en-CA" sz="1600" dirty="0" smtClean="0"/>
              <a:t>, </a:t>
            </a:r>
            <a:r>
              <a:rPr lang="en-CA" sz="1600" dirty="0" err="1" smtClean="0"/>
              <a:t>EmpFName</a:t>
            </a:r>
            <a:r>
              <a:rPr lang="en-CA" sz="1600" dirty="0" smtClean="0"/>
              <a:t>, </a:t>
            </a:r>
            <a:r>
              <a:rPr lang="en-CA" sz="1600" dirty="0" err="1" smtClean="0"/>
              <a:t>EmpLName</a:t>
            </a:r>
            <a:r>
              <a:rPr lang="en-CA" sz="1600" dirty="0" smtClean="0"/>
              <a:t>, HPhone,CPhone,Stud#,</a:t>
            </a:r>
            <a:r>
              <a:rPr lang="en-CA" sz="1600" dirty="0" err="1" smtClean="0"/>
              <a:t>Day,ProgYr,PayRate</a:t>
            </a:r>
            <a:r>
              <a:rPr lang="en-CA" sz="1600" dirty="0" smtClean="0"/>
              <a:t>, </a:t>
            </a:r>
            <a:r>
              <a:rPr lang="en-CA" sz="1600" dirty="0" err="1" smtClean="0"/>
              <a:t>SemHrs</a:t>
            </a:r>
            <a:r>
              <a:rPr lang="en-CA" sz="1600" dirty="0" smtClean="0"/>
              <a:t>)</a:t>
            </a:r>
          </a:p>
          <a:p>
            <a:r>
              <a:rPr lang="en-CA" dirty="0" err="1" smtClean="0"/>
              <a:t>3NF</a:t>
            </a:r>
            <a:r>
              <a:rPr lang="en-CA" dirty="0" smtClean="0"/>
              <a:t>:</a:t>
            </a:r>
          </a:p>
          <a:p>
            <a:r>
              <a:rPr lang="en-CA" dirty="0" err="1" smtClean="0"/>
              <a:t>Prog_Yr</a:t>
            </a:r>
            <a:r>
              <a:rPr lang="en-CA" dirty="0" smtClean="0"/>
              <a:t>(</a:t>
            </a:r>
            <a:r>
              <a:rPr lang="en-CA" b="1" u="sng" dirty="0" err="1" smtClean="0"/>
              <a:t>ProgYr</a:t>
            </a:r>
            <a:r>
              <a:rPr lang="en-CA" dirty="0" err="1" smtClean="0"/>
              <a:t>,PayRate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EMPLOYEE_RPT</a:t>
            </a:r>
            <a:r>
              <a:rPr lang="en-CA" dirty="0" smtClean="0"/>
              <a:t>(</a:t>
            </a:r>
            <a:r>
              <a:rPr lang="en-CA" b="1" u="sng" dirty="0" err="1" smtClean="0"/>
              <a:t>Emp</a:t>
            </a:r>
            <a:r>
              <a:rPr lang="en-CA" b="1" u="sng" dirty="0" smtClean="0"/>
              <a:t>#</a:t>
            </a:r>
            <a:r>
              <a:rPr lang="en-CA" dirty="0" smtClean="0"/>
              <a:t>, </a:t>
            </a:r>
            <a:r>
              <a:rPr lang="en-CA" dirty="0" err="1"/>
              <a:t>EmpFName</a:t>
            </a:r>
            <a:r>
              <a:rPr lang="en-CA" dirty="0"/>
              <a:t>, </a:t>
            </a:r>
            <a:r>
              <a:rPr lang="en-CA" dirty="0" err="1"/>
              <a:t>EmpLName</a:t>
            </a:r>
            <a:r>
              <a:rPr lang="en-CA" dirty="0"/>
              <a:t>, </a:t>
            </a:r>
            <a:r>
              <a:rPr lang="en-CA" dirty="0" smtClean="0"/>
              <a:t>HPhone,CPhone,Stud#,</a:t>
            </a:r>
            <a:r>
              <a:rPr lang="en-CA" dirty="0" err="1" smtClean="0"/>
              <a:t>Day,ProgYr,SemHrs</a:t>
            </a:r>
            <a:r>
              <a:rPr lang="en-CA" dirty="0"/>
              <a:t>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190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27637"/>
            <a:ext cx="7056783" cy="3402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3568" y="746213"/>
            <a:ext cx="77768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AROMATIX CANADA Inc. , Canada’s leading distributor of perfumes has the following report on sales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551723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UNF – 3NF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50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AROMATIX CANADA Inc.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UNF:</a:t>
            </a:r>
          </a:p>
          <a:p>
            <a:r>
              <a:rPr lang="en-CA" sz="2400" b="1" dirty="0"/>
              <a:t>Sales[</a:t>
            </a:r>
            <a:r>
              <a:rPr lang="en-CA" sz="2400" b="1" u="sng" dirty="0" err="1"/>
              <a:t>Inv</a:t>
            </a:r>
            <a:r>
              <a:rPr lang="en-CA" sz="2400" b="1" u="sng" dirty="0"/>
              <a:t>#</a:t>
            </a:r>
            <a:r>
              <a:rPr lang="en-CA" sz="2400" b="1" dirty="0"/>
              <a:t>, </a:t>
            </a:r>
            <a:r>
              <a:rPr lang="en-CA" sz="2400" b="1" dirty="0" err="1" smtClean="0"/>
              <a:t>SalesPersonName</a:t>
            </a:r>
            <a:r>
              <a:rPr lang="en-CA" sz="2400" b="1" dirty="0"/>
              <a:t>, (</a:t>
            </a:r>
            <a:r>
              <a:rPr lang="en-CA" sz="2400" b="1" dirty="0" err="1" smtClean="0"/>
              <a:t>ItemDesc</a:t>
            </a:r>
            <a:r>
              <a:rPr lang="en-CA" sz="2400" b="1" dirty="0"/>
              <a:t>, </a:t>
            </a:r>
            <a:r>
              <a:rPr lang="en-CA" sz="2400" b="1" dirty="0" err="1" smtClean="0"/>
              <a:t>ManufName</a:t>
            </a:r>
            <a:r>
              <a:rPr lang="en-CA" sz="2400" b="1" dirty="0" smtClean="0"/>
              <a:t>, </a:t>
            </a:r>
            <a:r>
              <a:rPr lang="en-CA" sz="2400" b="1" dirty="0" err="1" smtClean="0"/>
              <a:t>NumSold</a:t>
            </a:r>
            <a:r>
              <a:rPr lang="en-CA" sz="2400" b="1" dirty="0"/>
              <a:t>, </a:t>
            </a:r>
            <a:r>
              <a:rPr lang="en-CA" sz="2400" b="1" dirty="0" smtClean="0"/>
              <a:t>Price)]</a:t>
            </a:r>
            <a:endParaRPr lang="en-CA" sz="2400" dirty="0" smtClean="0"/>
          </a:p>
          <a:p>
            <a:r>
              <a:rPr lang="en-CA" dirty="0" smtClean="0"/>
              <a:t>1NF:</a:t>
            </a:r>
          </a:p>
          <a:p>
            <a:r>
              <a:rPr lang="en-CA" sz="2200" b="1" dirty="0"/>
              <a:t>Sales[</a:t>
            </a:r>
            <a:r>
              <a:rPr lang="en-CA" sz="2200" b="1" u="sng" dirty="0" err="1"/>
              <a:t>Inv</a:t>
            </a:r>
            <a:r>
              <a:rPr lang="en-CA" sz="2200" b="1" u="sng" dirty="0"/>
              <a:t>#</a:t>
            </a:r>
            <a:r>
              <a:rPr lang="en-CA" sz="2200" b="1" dirty="0"/>
              <a:t>, </a:t>
            </a:r>
            <a:r>
              <a:rPr lang="en-CA" sz="2200" b="1" u="sng" dirty="0"/>
              <a:t>Item#</a:t>
            </a:r>
            <a:r>
              <a:rPr lang="en-CA" sz="2200" b="1" dirty="0"/>
              <a:t>, </a:t>
            </a:r>
            <a:r>
              <a:rPr lang="en-US" sz="2200" b="1" dirty="0" err="1" smtClean="0"/>
              <a:t>SalesPersonId</a:t>
            </a:r>
            <a:r>
              <a:rPr lang="en-US" sz="2200" b="1" dirty="0" smtClean="0"/>
              <a:t>,</a:t>
            </a:r>
            <a:r>
              <a:rPr lang="en-US" sz="2000" b="1" dirty="0" smtClean="0"/>
              <a:t> </a:t>
            </a:r>
            <a:r>
              <a:rPr lang="en-CA" sz="2200" b="1" dirty="0" err="1" smtClean="0"/>
              <a:t>SalesPersonName</a:t>
            </a:r>
            <a:r>
              <a:rPr lang="en-CA" sz="2200" b="1" dirty="0"/>
              <a:t>, </a:t>
            </a:r>
            <a:r>
              <a:rPr lang="en-CA" sz="2200" b="1" dirty="0" err="1" smtClean="0"/>
              <a:t>ItemDesc</a:t>
            </a:r>
            <a:r>
              <a:rPr lang="en-CA" sz="2200" b="1" dirty="0"/>
              <a:t>, </a:t>
            </a:r>
            <a:r>
              <a:rPr lang="en-US" sz="2200" b="1" dirty="0" err="1"/>
              <a:t>Manuf</a:t>
            </a:r>
            <a:r>
              <a:rPr lang="en-US" sz="2200" b="1" dirty="0" smtClean="0"/>
              <a:t>#, </a:t>
            </a:r>
            <a:r>
              <a:rPr lang="en-CA" sz="2200" b="1" dirty="0" err="1" smtClean="0"/>
              <a:t>ManufName</a:t>
            </a:r>
            <a:r>
              <a:rPr lang="en-CA" sz="2200" b="1" dirty="0" smtClean="0"/>
              <a:t>, </a:t>
            </a:r>
            <a:r>
              <a:rPr lang="en-CA" sz="2200" b="1" dirty="0" err="1" smtClean="0"/>
              <a:t>NumSold</a:t>
            </a:r>
            <a:r>
              <a:rPr lang="en-CA" sz="2200" b="1" dirty="0"/>
              <a:t>, </a:t>
            </a:r>
            <a:r>
              <a:rPr lang="en-CA" sz="2200" b="1" dirty="0" smtClean="0"/>
              <a:t>Price</a:t>
            </a:r>
            <a:r>
              <a:rPr lang="en-CA" sz="2200" b="1" dirty="0"/>
              <a:t>]</a:t>
            </a:r>
            <a:endParaRPr lang="en-US" sz="2200" dirty="0"/>
          </a:p>
          <a:p>
            <a:r>
              <a:rPr lang="en-US" dirty="0"/>
              <a:t> </a:t>
            </a:r>
            <a:r>
              <a:rPr lang="en-US" dirty="0" smtClean="0"/>
              <a:t>2NF</a:t>
            </a:r>
            <a:endParaRPr lang="en-US" dirty="0"/>
          </a:p>
          <a:p>
            <a:r>
              <a:rPr lang="en-US" sz="2200" b="1" dirty="0"/>
              <a:t>ITEM[</a:t>
            </a:r>
            <a:r>
              <a:rPr lang="en-US" sz="2200" b="1" u="sng" dirty="0"/>
              <a:t>Item#,</a:t>
            </a:r>
            <a:r>
              <a:rPr lang="en-US" sz="2200" b="1" dirty="0"/>
              <a:t> </a:t>
            </a:r>
            <a:r>
              <a:rPr lang="en-US" sz="2200" b="1" dirty="0" err="1" smtClean="0"/>
              <a:t>ItemDesc</a:t>
            </a:r>
            <a:r>
              <a:rPr lang="en-US" sz="2200" b="1" dirty="0"/>
              <a:t>, </a:t>
            </a:r>
            <a:r>
              <a:rPr lang="en-US" sz="2200" b="1" dirty="0" err="1"/>
              <a:t>Manuf</a:t>
            </a:r>
            <a:r>
              <a:rPr lang="en-US" sz="2200" b="1" dirty="0"/>
              <a:t>#, </a:t>
            </a:r>
            <a:r>
              <a:rPr lang="en-US" sz="2200" b="1" dirty="0" err="1" smtClean="0"/>
              <a:t>ManufName,Price</a:t>
            </a:r>
            <a:r>
              <a:rPr lang="en-US" sz="2200" b="1" dirty="0"/>
              <a:t>]</a:t>
            </a:r>
            <a:endParaRPr lang="en-CA" sz="2200" b="1" dirty="0" smtClean="0"/>
          </a:p>
          <a:p>
            <a:r>
              <a:rPr lang="en-US" sz="2200" b="1" dirty="0"/>
              <a:t>SALES[</a:t>
            </a:r>
            <a:r>
              <a:rPr lang="en-US" sz="2200" b="1" u="sng" dirty="0" err="1"/>
              <a:t>Inv</a:t>
            </a:r>
            <a:r>
              <a:rPr lang="en-US" sz="2200" b="1" u="sng" dirty="0" smtClean="0"/>
              <a:t>#(FK1)</a:t>
            </a:r>
            <a:r>
              <a:rPr lang="en-US" sz="2200" b="1" dirty="0" smtClean="0"/>
              <a:t>, </a:t>
            </a:r>
            <a:r>
              <a:rPr lang="en-US" sz="2200" b="1" u="sng" dirty="0"/>
              <a:t>Item</a:t>
            </a:r>
            <a:r>
              <a:rPr lang="en-US" sz="2200" b="1" u="sng" dirty="0" smtClean="0"/>
              <a:t>#(FK2)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NumSold</a:t>
            </a:r>
            <a:r>
              <a:rPr lang="en-US" sz="2200" b="1" dirty="0"/>
              <a:t>] </a:t>
            </a:r>
            <a:endParaRPr lang="en-US" sz="2200" b="1" dirty="0" smtClean="0"/>
          </a:p>
          <a:p>
            <a:r>
              <a:rPr lang="en-US" sz="2400" b="1" dirty="0" smtClean="0"/>
              <a:t>INVOICE</a:t>
            </a:r>
            <a:r>
              <a:rPr lang="en-US" sz="2400" b="1" dirty="0"/>
              <a:t>[[</a:t>
            </a:r>
            <a:r>
              <a:rPr lang="en-US" sz="2400" b="1" u="sng" dirty="0" err="1"/>
              <a:t>Inv</a:t>
            </a:r>
            <a:r>
              <a:rPr lang="en-US" sz="2400" b="1" u="sng" dirty="0"/>
              <a:t>#</a:t>
            </a:r>
            <a:r>
              <a:rPr lang="en-US" sz="2400" b="1" dirty="0"/>
              <a:t>, </a:t>
            </a:r>
            <a:r>
              <a:rPr lang="en-US" sz="2400" b="1" dirty="0" err="1" smtClean="0"/>
              <a:t>SalesPersonId</a:t>
            </a:r>
            <a:r>
              <a:rPr lang="en-US" sz="2400" b="1" dirty="0"/>
              <a:t>, </a:t>
            </a:r>
            <a:r>
              <a:rPr lang="en-US" sz="2400" b="1" dirty="0" err="1" smtClean="0"/>
              <a:t>SalesPersonName</a:t>
            </a:r>
            <a:r>
              <a:rPr lang="en-US" sz="2400" b="1" dirty="0"/>
              <a:t>] </a:t>
            </a:r>
            <a:r>
              <a:rPr lang="en-US" sz="2000" b="1" dirty="0"/>
              <a:t>        </a:t>
            </a:r>
          </a:p>
          <a:p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3615583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848872" cy="46805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19872" y="548680"/>
            <a:ext cx="4680520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CUSTOMER17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636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AROMATIX CANADA Inc.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3</a:t>
            </a:r>
            <a:r>
              <a:rPr lang="en-CA" dirty="0" smtClean="0"/>
              <a:t>NF:</a:t>
            </a:r>
          </a:p>
          <a:p>
            <a:r>
              <a:rPr lang="en-US" sz="2800" b="1" dirty="0"/>
              <a:t>ITEM[</a:t>
            </a:r>
            <a:r>
              <a:rPr lang="en-US" sz="2800" b="1" u="sng" dirty="0"/>
              <a:t>Item#,</a:t>
            </a:r>
            <a:r>
              <a:rPr lang="en-US" sz="2800" b="1" dirty="0"/>
              <a:t> </a:t>
            </a:r>
            <a:r>
              <a:rPr lang="en-US" sz="2800" b="1" dirty="0" err="1" smtClean="0"/>
              <a:t>ItemDesc</a:t>
            </a:r>
            <a:r>
              <a:rPr lang="en-US" sz="2800" b="1" dirty="0"/>
              <a:t>, </a:t>
            </a:r>
            <a:r>
              <a:rPr lang="en-US" sz="2800" b="1" dirty="0" err="1"/>
              <a:t>Manuf</a:t>
            </a:r>
            <a:r>
              <a:rPr lang="en-US" sz="2800" b="1" dirty="0" smtClean="0"/>
              <a:t>#(FK), </a:t>
            </a:r>
            <a:r>
              <a:rPr lang="en-US" sz="2800" b="1" dirty="0"/>
              <a:t>P</a:t>
            </a:r>
            <a:r>
              <a:rPr lang="en-US" sz="2800" b="1" dirty="0" smtClean="0"/>
              <a:t>rice</a:t>
            </a:r>
            <a:r>
              <a:rPr lang="en-US" sz="2800" b="1" dirty="0"/>
              <a:t>]   </a:t>
            </a:r>
            <a:endParaRPr lang="en-US" sz="2800" dirty="0"/>
          </a:p>
          <a:p>
            <a:r>
              <a:rPr lang="en-US" sz="2800" b="1" dirty="0"/>
              <a:t>MANUFACTURER[</a:t>
            </a:r>
            <a:r>
              <a:rPr lang="en-US" sz="2800" b="1" u="sng" dirty="0" err="1"/>
              <a:t>Manuf</a:t>
            </a:r>
            <a:r>
              <a:rPr lang="en-US" sz="2800" b="1" u="sng" dirty="0"/>
              <a:t>#,</a:t>
            </a:r>
            <a:r>
              <a:rPr lang="en-US" sz="2800" b="1" dirty="0" err="1" smtClean="0"/>
              <a:t>ManufName</a:t>
            </a:r>
            <a:r>
              <a:rPr lang="en-US" sz="2800" b="1" dirty="0"/>
              <a:t>]</a:t>
            </a:r>
            <a:endParaRPr lang="en-US" sz="2800" dirty="0"/>
          </a:p>
          <a:p>
            <a:r>
              <a:rPr lang="en-US" sz="2800" b="1" dirty="0"/>
              <a:t>SALES[</a:t>
            </a:r>
            <a:r>
              <a:rPr lang="en-US" sz="2800" b="1" u="sng" dirty="0" err="1"/>
              <a:t>Inv</a:t>
            </a:r>
            <a:r>
              <a:rPr lang="en-US" sz="2800" b="1" u="sng" dirty="0" smtClean="0"/>
              <a:t>#(FK1)</a:t>
            </a:r>
            <a:r>
              <a:rPr lang="en-US" sz="2800" b="1" dirty="0" smtClean="0"/>
              <a:t>, </a:t>
            </a:r>
            <a:r>
              <a:rPr lang="en-US" sz="2800" b="1" u="sng" dirty="0"/>
              <a:t>Item</a:t>
            </a:r>
            <a:r>
              <a:rPr lang="en-US" sz="2800" b="1" u="sng" dirty="0" smtClean="0"/>
              <a:t>#(FK2)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NumSold</a:t>
            </a:r>
            <a:r>
              <a:rPr lang="en-US" sz="2800" b="1" dirty="0"/>
              <a:t>] </a:t>
            </a:r>
            <a:endParaRPr lang="en-US" sz="2800" dirty="0"/>
          </a:p>
          <a:p>
            <a:r>
              <a:rPr lang="en-US" sz="2800" dirty="0"/>
              <a:t> </a:t>
            </a:r>
            <a:r>
              <a:rPr lang="en-US" sz="2800" b="1" dirty="0" smtClean="0"/>
              <a:t>SALESPERSON[</a:t>
            </a:r>
            <a:r>
              <a:rPr lang="en-US" sz="2800" b="1" u="sng" dirty="0" err="1" smtClean="0"/>
              <a:t>SalesPersonId</a:t>
            </a:r>
            <a:r>
              <a:rPr lang="en-US" sz="2800" b="1" u="sng" dirty="0"/>
              <a:t>,</a:t>
            </a:r>
            <a:r>
              <a:rPr lang="en-US" sz="2800" b="1" dirty="0"/>
              <a:t> </a:t>
            </a:r>
            <a:r>
              <a:rPr lang="en-US" sz="2800" b="1" dirty="0" err="1" smtClean="0"/>
              <a:t>SalesPersonName</a:t>
            </a:r>
            <a:r>
              <a:rPr lang="en-US" sz="2800" b="1" dirty="0" smtClean="0"/>
              <a:t>]</a:t>
            </a:r>
          </a:p>
          <a:p>
            <a:r>
              <a:rPr lang="en-US" sz="2800" b="1" dirty="0"/>
              <a:t> INVOICE[[</a:t>
            </a:r>
            <a:r>
              <a:rPr lang="en-US" sz="2800" b="1" u="sng" dirty="0" err="1"/>
              <a:t>Inv</a:t>
            </a:r>
            <a:r>
              <a:rPr lang="en-US" sz="2800" b="1" u="sng" dirty="0"/>
              <a:t>#</a:t>
            </a:r>
            <a:r>
              <a:rPr lang="en-US" sz="2800" b="1" dirty="0"/>
              <a:t>, </a:t>
            </a:r>
            <a:r>
              <a:rPr lang="en-US" sz="2800" b="1" dirty="0" err="1" smtClean="0"/>
              <a:t>SalesPersonId</a:t>
            </a:r>
            <a:r>
              <a:rPr lang="en-US" sz="2800" b="1" dirty="0" smtClean="0"/>
              <a:t>(FK)]         </a:t>
            </a:r>
            <a:endParaRPr lang="en-US" sz="2800" b="1" dirty="0"/>
          </a:p>
          <a:p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34895874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objects are automatically created when you create a collection that support backward recovery from an SQL UPDATE statement that did not use a WHERE clause?</a:t>
            </a:r>
          </a:p>
          <a:p>
            <a:r>
              <a:rPr lang="en-US" dirty="0" err="1" smtClean="0"/>
              <a:t>QSQJRN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program that monitors changes to all tables in the collection</a:t>
            </a:r>
          </a:p>
          <a:p>
            <a:r>
              <a:rPr lang="en-US" dirty="0" smtClean="0"/>
              <a:t> and </a:t>
            </a:r>
            <a:r>
              <a:rPr lang="en-US" dirty="0" err="1" smtClean="0"/>
              <a:t>QSQJRN0001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repository that stores information on change events to any table in the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5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is recorded for an update, a deletion and a new row added?</a:t>
            </a:r>
          </a:p>
          <a:p>
            <a:r>
              <a:rPr lang="en-US" dirty="0" smtClean="0"/>
              <a:t>Before and after image (</a:t>
            </a:r>
            <a:r>
              <a:rPr lang="en-US" dirty="0" err="1" smtClean="0"/>
              <a:t>UB</a:t>
            </a:r>
            <a:r>
              <a:rPr lang="en-US" dirty="0" smtClean="0"/>
              <a:t> UP)</a:t>
            </a:r>
          </a:p>
          <a:p>
            <a:r>
              <a:rPr lang="en-US" dirty="0" smtClean="0"/>
              <a:t>Before image (DL)</a:t>
            </a:r>
          </a:p>
          <a:p>
            <a:r>
              <a:rPr lang="en-US" dirty="0" smtClean="0"/>
              <a:t>After image (PT)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046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Journaling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44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632902"/>
            <a:ext cx="7416824" cy="46044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15816" y="404664"/>
            <a:ext cx="309634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CONTACTF17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771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692696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   REVIEW – using handouts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57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ERD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69" y="1597025"/>
            <a:ext cx="4789661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35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11096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ERD</a:t>
            </a:r>
            <a:r>
              <a:rPr lang="en-CA" dirty="0" smtClean="0"/>
              <a:t> Associative Entity</a:t>
            </a:r>
            <a:endParaRPr lang="en-CA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60" y="1597025"/>
            <a:ext cx="375588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692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Normalization?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 is a series of steps used to evaluate and modify table structures to ensure that every non-key column in every table is directly dependent on the primary key</a:t>
            </a:r>
            <a:r>
              <a:rPr lang="en-CA" dirty="0" smtClean="0"/>
              <a:t>.</a:t>
            </a:r>
          </a:p>
          <a:p>
            <a:r>
              <a:rPr lang="en-CA" dirty="0"/>
              <a:t>The results  of normalization are reduced redundancies, fewer anomalies and improved efficiencies.</a:t>
            </a:r>
          </a:p>
          <a:p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37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8450033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First Normal Form (</a:t>
            </a:r>
            <a:r>
              <a:rPr lang="en-US" dirty="0" err="1" smtClean="0"/>
              <a:t>1NF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7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5481536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Second Normal Form (</a:t>
            </a:r>
            <a:r>
              <a:rPr lang="en-US" dirty="0" err="1"/>
              <a:t>2</a:t>
            </a:r>
            <a:r>
              <a:rPr lang="en-US" dirty="0" err="1" smtClean="0"/>
              <a:t>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0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1039</Words>
  <Application>Microsoft Office PowerPoint</Application>
  <PresentationFormat>On-screen Show (4:3)</PresentationFormat>
  <Paragraphs>329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Bradley Hand ITC</vt:lpstr>
      <vt:lpstr>Calibri</vt:lpstr>
      <vt:lpstr>Century</vt:lpstr>
      <vt:lpstr>Consolas</vt:lpstr>
      <vt:lpstr>Courier New</vt:lpstr>
      <vt:lpstr>Georgia</vt:lpstr>
      <vt:lpstr>Times New Roman</vt:lpstr>
      <vt:lpstr>Training</vt:lpstr>
      <vt:lpstr>Review</vt:lpstr>
      <vt:lpstr>PowerPoint Presentation</vt:lpstr>
      <vt:lpstr>PowerPoint Presentation</vt:lpstr>
      <vt:lpstr>PowerPoint Presentation</vt:lpstr>
      <vt:lpstr>ERD </vt:lpstr>
      <vt:lpstr>ERD Associative Entity</vt:lpstr>
      <vt:lpstr>What is Normalization?</vt:lpstr>
      <vt:lpstr>First Normal Form (1NF)</vt:lpstr>
      <vt:lpstr>Second Normal Form (2NF)</vt:lpstr>
      <vt:lpstr>Third Normal Form (3NF)</vt:lpstr>
      <vt:lpstr>USERVIEW 1    SENECA SHEAR SALON SERVICE CHARGE LIST  </vt:lpstr>
      <vt:lpstr>PowerPoint Presentation</vt:lpstr>
      <vt:lpstr>PowerPoint Presentation</vt:lpstr>
      <vt:lpstr>Userview 2</vt:lpstr>
      <vt:lpstr>Userview 2</vt:lpstr>
      <vt:lpstr>PowerPoint Presentation</vt:lpstr>
      <vt:lpstr>User View 4</vt:lpstr>
      <vt:lpstr>PowerPoint Presentation</vt:lpstr>
      <vt:lpstr>AROMATIX CANADA Inc.</vt:lpstr>
      <vt:lpstr>AROMATIX CANADA Inc.</vt:lpstr>
      <vt:lpstr>Journaling</vt:lpstr>
      <vt:lpstr>Journaling</vt:lpstr>
      <vt:lpstr>Journaling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2017-12-18T19:23:20Z</dcterms:modified>
</cp:coreProperties>
</file>