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handoutMasterIdLst>
    <p:handoutMasterId r:id="rId26"/>
  </p:handoutMasterIdLst>
  <p:sldIdLst>
    <p:sldId id="256" r:id="rId3"/>
    <p:sldId id="360" r:id="rId4"/>
    <p:sldId id="263" r:id="rId5"/>
    <p:sldId id="401" r:id="rId6"/>
    <p:sldId id="270" r:id="rId7"/>
    <p:sldId id="402" r:id="rId8"/>
    <p:sldId id="275" r:id="rId9"/>
    <p:sldId id="413" r:id="rId10"/>
    <p:sldId id="415" r:id="rId11"/>
    <p:sldId id="414" r:id="rId12"/>
    <p:sldId id="416" r:id="rId13"/>
    <p:sldId id="417" r:id="rId14"/>
    <p:sldId id="395" r:id="rId15"/>
    <p:sldId id="418" r:id="rId16"/>
    <p:sldId id="419" r:id="rId17"/>
    <p:sldId id="420" r:id="rId18"/>
    <p:sldId id="421" r:id="rId19"/>
    <p:sldId id="422" r:id="rId20"/>
    <p:sldId id="423" r:id="rId21"/>
    <p:sldId id="425" r:id="rId22"/>
    <p:sldId id="426" r:id="rId23"/>
    <p:sldId id="405" r:id="rId24"/>
  </p:sldIdLst>
  <p:sldSz cx="12192000" cy="6858000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8"/>
    <a:srgbClr val="222A35"/>
    <a:srgbClr val="3F3E40"/>
    <a:srgbClr val="EFEFEF"/>
    <a:srgbClr val="5B9BD5"/>
    <a:srgbClr val="A6A6A6"/>
    <a:srgbClr val="FF3300"/>
    <a:srgbClr val="954ECA"/>
    <a:srgbClr val="A568D2"/>
    <a:srgbClr val="FB5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6353" autoAdjust="0"/>
  </p:normalViewPr>
  <p:slideViewPr>
    <p:cSldViewPr snapToGrid="0">
      <p:cViewPr varScale="1">
        <p:scale>
          <a:sx n="115" d="100"/>
          <a:sy n="115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779262-7EBB-4787-8C2B-BFBFCD5898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B03E56-9C8F-466B-84BF-17E43B8548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F3BD4-EA8E-4D8A-A977-6FDCBC06B804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C6CD6-7E58-48BF-BA69-3294767A2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B4EB4-EEA6-44EF-AF6B-EF8C832195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8D827-D498-49E7-8688-3D41F13DC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09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11A4E9-5018-4C66-A196-F95C872477E2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altLang="zh-C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3A95DD5-C8AA-4F31-B6F5-F806E5CAEA37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31816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2B2BA-7744-4E1B-A746-B3DFC1D9C976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46A9-CB1A-45B2-8CBC-B9270C677956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21304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475AD-760F-4286-A4D4-E0434701C8C2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B6587-6224-4048-A9F7-6060807ED04C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144803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B8BB6-1BEC-4317-97DA-1FBB8C24D86B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D1A97-867D-4D0E-A98E-6D32551DBE23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368263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9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68592-2481-45CC-9AEE-363BE5B2F48E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1AC1A-1149-4E0F-810C-D3CAD39B8BE6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1611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09EA-DF6C-440A-8AFD-171C948B25AA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0D293-8F7A-42A2-9ADD-82D95923E03C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10124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40C8-531E-4A42-BDE5-23F3A8ACFD01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5CB72-3A33-461E-9EDF-81D382D7F170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18859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D6B3B-8ADF-42A8-BDF8-2045E2D37C8C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D8B59-3EE1-4E3D-9941-FF239ABFD44B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12920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513EF-CC05-49C3-950A-172B526698B7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369B-CD3D-406E-8E2C-DE5E1AFB1B53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33887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470D5-04BC-4AE4-9997-E6ED80BB0BD9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22910-B955-444D-BD3F-1D4FBB463412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8052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6327C-4B7B-48EC-8D3C-5FA2C1C34016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E2542-4193-45B8-801E-010B299D7483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162235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C1C90-D835-4EA2-9603-7942F872C211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D7AA-074F-4EAE-A3B4-49BE7DB7078A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6292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6BC392-E112-42AA-B860-97825DEF817F}" type="datetimeFigureOut">
              <a:rPr lang="id-ID" altLang="zh-CN"/>
              <a:pPr>
                <a:defRPr/>
              </a:pPr>
              <a:t>25/02/2019</a:t>
            </a:fld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4F89BA-ABCE-4A9F-A840-9E38913A2E5A}" type="slidenum">
              <a:rPr lang="id-ID" altLang="zh-CN"/>
              <a:pPr>
                <a:defRPr/>
              </a:pPr>
              <a:t>‹#›</a:t>
            </a:fld>
            <a:endParaRPr lang="id-ID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6B6D1C1-3E82-4368-8C29-E118DE6A6C5B}"/>
              </a:ext>
            </a:extLst>
          </p:cNvPr>
          <p:cNvGrpSpPr/>
          <p:nvPr userDrawn="1"/>
        </p:nvGrpSpPr>
        <p:grpSpPr>
          <a:xfrm>
            <a:off x="-2" y="0"/>
            <a:ext cx="1581151" cy="1306653"/>
            <a:chOff x="-2" y="5562600"/>
            <a:chExt cx="1581151" cy="1306653"/>
          </a:xfrm>
        </p:grpSpPr>
        <p:sp>
          <p:nvSpPr>
            <p:cNvPr id="8" name="直角三角形 8">
              <a:extLst>
                <a:ext uri="{FF2B5EF4-FFF2-40B4-BE49-F238E27FC236}">
                  <a16:creationId xmlns:a16="http://schemas.microsoft.com/office/drawing/2014/main" id="{3256FE5C-D9C7-40A5-8877-12513174ED04}"/>
                </a:ext>
              </a:extLst>
            </p:cNvPr>
            <p:cNvSpPr/>
            <p:nvPr/>
          </p:nvSpPr>
          <p:spPr>
            <a:xfrm flipV="1">
              <a:off x="-2" y="5562600"/>
              <a:ext cx="1581151" cy="1306653"/>
            </a:xfrm>
            <a:custGeom>
              <a:avLst/>
              <a:gdLst>
                <a:gd name="connsiteX0" fmla="*/ 0 w 1596000"/>
                <a:gd name="connsiteY0" fmla="*/ 740842 h 740842"/>
                <a:gd name="connsiteX1" fmla="*/ 0 w 1596000"/>
                <a:gd name="connsiteY1" fmla="*/ 0 h 740842"/>
                <a:gd name="connsiteX2" fmla="*/ 1596000 w 1596000"/>
                <a:gd name="connsiteY2" fmla="*/ 740842 h 740842"/>
                <a:gd name="connsiteX3" fmla="*/ 0 w 1596000"/>
                <a:gd name="connsiteY3" fmla="*/ 740842 h 740842"/>
                <a:gd name="connsiteX0" fmla="*/ 0 w 1519800"/>
                <a:gd name="connsiteY0" fmla="*/ 740842 h 1293292"/>
                <a:gd name="connsiteX1" fmla="*/ 0 w 1519800"/>
                <a:gd name="connsiteY1" fmla="*/ 0 h 1293292"/>
                <a:gd name="connsiteX2" fmla="*/ 1519800 w 1519800"/>
                <a:gd name="connsiteY2" fmla="*/ 1293292 h 1293292"/>
                <a:gd name="connsiteX3" fmla="*/ 0 w 1519800"/>
                <a:gd name="connsiteY3" fmla="*/ 740842 h 129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800" h="1293292">
                  <a:moveTo>
                    <a:pt x="0" y="740842"/>
                  </a:moveTo>
                  <a:lnTo>
                    <a:pt x="0" y="0"/>
                  </a:lnTo>
                  <a:lnTo>
                    <a:pt x="1519800" y="1293292"/>
                  </a:lnTo>
                  <a:lnTo>
                    <a:pt x="0" y="740842"/>
                  </a:lnTo>
                  <a:close/>
                </a:path>
              </a:pathLst>
            </a:custGeom>
            <a:solidFill>
              <a:srgbClr val="59C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54A71F44-3239-4CCE-9031-4497D9EB2795}"/>
                </a:ext>
              </a:extLst>
            </p:cNvPr>
            <p:cNvSpPr/>
            <p:nvPr/>
          </p:nvSpPr>
          <p:spPr>
            <a:xfrm rot="5400000" flipH="1" flipV="1">
              <a:off x="148633" y="5428776"/>
              <a:ext cx="1293293" cy="1565153"/>
            </a:xfrm>
            <a:custGeom>
              <a:avLst/>
              <a:gdLst>
                <a:gd name="connsiteX0" fmla="*/ 0 w 1596000"/>
                <a:gd name="connsiteY0" fmla="*/ 740842 h 740842"/>
                <a:gd name="connsiteX1" fmla="*/ 0 w 1596000"/>
                <a:gd name="connsiteY1" fmla="*/ 0 h 740842"/>
                <a:gd name="connsiteX2" fmla="*/ 1596000 w 1596000"/>
                <a:gd name="connsiteY2" fmla="*/ 740842 h 740842"/>
                <a:gd name="connsiteX3" fmla="*/ 0 w 1596000"/>
                <a:gd name="connsiteY3" fmla="*/ 740842 h 740842"/>
                <a:gd name="connsiteX0" fmla="*/ 0 w 1519800"/>
                <a:gd name="connsiteY0" fmla="*/ 740842 h 1293292"/>
                <a:gd name="connsiteX1" fmla="*/ 0 w 1519800"/>
                <a:gd name="connsiteY1" fmla="*/ 0 h 1293292"/>
                <a:gd name="connsiteX2" fmla="*/ 1519800 w 1519800"/>
                <a:gd name="connsiteY2" fmla="*/ 1293292 h 1293292"/>
                <a:gd name="connsiteX3" fmla="*/ 0 w 1519800"/>
                <a:gd name="connsiteY3" fmla="*/ 740842 h 129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800" h="1293292">
                  <a:moveTo>
                    <a:pt x="0" y="740842"/>
                  </a:moveTo>
                  <a:lnTo>
                    <a:pt x="0" y="0"/>
                  </a:lnTo>
                  <a:lnTo>
                    <a:pt x="1519800" y="1293292"/>
                  </a:lnTo>
                  <a:lnTo>
                    <a:pt x="0" y="7408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片 39">
            <a:extLst>
              <a:ext uri="{FF2B5EF4-FFF2-40B4-BE49-F238E27FC236}">
                <a16:creationId xmlns:a16="http://schemas.microsoft.com/office/drawing/2014/main" id="{F4027AF2-83F8-471E-8A22-13C2C31FEE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328613"/>
            <a:ext cx="14747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50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9">
            <a:extLst>
              <a:ext uri="{FF2B5EF4-FFF2-40B4-BE49-F238E27FC236}">
                <a16:creationId xmlns:a16="http://schemas.microsoft.com/office/drawing/2014/main" id="{D5579840-34F7-4C44-B92F-753EF8F0A75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79245" y="4907619"/>
            <a:ext cx="3757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One</a:t>
            </a:r>
            <a:r>
              <a:rPr lang="en-US" altLang="zh-CN" spc="-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</a:t>
            </a:r>
            <a:r>
              <a:rPr lang="en-US" altLang="zh-CN" spc="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 — </a:t>
            </a:r>
            <a:r>
              <a:rPr lang="zh-CN" altLang="en-US" spc="22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业务中台第一步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514908F-3737-410B-BCDC-A5D22EFF75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"/>
          <a:stretch/>
        </p:blipFill>
        <p:spPr>
          <a:xfrm>
            <a:off x="6363958" y="283"/>
            <a:ext cx="5828042" cy="6857433"/>
          </a:xfrm>
          <a:prstGeom prst="rect">
            <a:avLst/>
          </a:prstGeom>
        </p:spPr>
      </p:pic>
      <p:sp>
        <p:nvSpPr>
          <p:cNvPr id="27" name="任意多边形 23">
            <a:extLst>
              <a:ext uri="{FF2B5EF4-FFF2-40B4-BE49-F238E27FC236}">
                <a16:creationId xmlns:a16="http://schemas.microsoft.com/office/drawing/2014/main" id="{2E9A0975-BD77-4C94-B302-92F5D4B91E54}"/>
              </a:ext>
            </a:extLst>
          </p:cNvPr>
          <p:cNvSpPr>
            <a:spLocks noChangeArrowheads="1"/>
          </p:cNvSpPr>
          <p:nvPr/>
        </p:nvSpPr>
        <p:spPr bwMode="auto">
          <a:xfrm rot="1800000" flipV="1">
            <a:off x="7184327" y="3498850"/>
            <a:ext cx="2027237" cy="4133850"/>
          </a:xfrm>
          <a:custGeom>
            <a:avLst/>
            <a:gdLst>
              <a:gd name="T0" fmla="*/ 0 w 2026880"/>
              <a:gd name="T1" fmla="*/ 4133980 h 4133980"/>
              <a:gd name="T2" fmla="*/ 2026880 w 2026880"/>
              <a:gd name="T3" fmla="*/ 2963760 h 4133980"/>
              <a:gd name="T4" fmla="*/ 2026880 w 2026880"/>
              <a:gd name="T5" fmla="*/ 1170220 h 4133980"/>
              <a:gd name="T6" fmla="*/ 0 w 2026880"/>
              <a:gd name="T7" fmla="*/ 0 h 4133980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4133980"/>
              <a:gd name="T14" fmla="*/ 2026880 w 2026880"/>
              <a:gd name="T15" fmla="*/ 4133980 h 4133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4133980">
                <a:moveTo>
                  <a:pt x="0" y="4133980"/>
                </a:moveTo>
                <a:lnTo>
                  <a:pt x="2026880" y="2963760"/>
                </a:lnTo>
                <a:lnTo>
                  <a:pt x="2026880" y="1170220"/>
                </a:lnTo>
                <a:lnTo>
                  <a:pt x="0" y="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21">
            <a:extLst>
              <a:ext uri="{FF2B5EF4-FFF2-40B4-BE49-F238E27FC236}">
                <a16:creationId xmlns:a16="http://schemas.microsoft.com/office/drawing/2014/main" id="{AB1B04CD-4EC8-40FA-82BB-6818AF1D2847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7654227" y="-944563"/>
            <a:ext cx="2027237" cy="6399213"/>
          </a:xfrm>
          <a:custGeom>
            <a:avLst/>
            <a:gdLst>
              <a:gd name="T0" fmla="*/ 0 w 2026880"/>
              <a:gd name="T1" fmla="*/ 0 h 6399694"/>
              <a:gd name="T2" fmla="*/ 2026880 w 2026880"/>
              <a:gd name="T3" fmla="*/ 1170220 h 6399694"/>
              <a:gd name="T4" fmla="*/ 2026880 w 2026880"/>
              <a:gd name="T5" fmla="*/ 5229474 h 6399694"/>
              <a:gd name="T6" fmla="*/ 0 w 2026880"/>
              <a:gd name="T7" fmla="*/ 6399694 h 6399694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6399694"/>
              <a:gd name="T14" fmla="*/ 2026880 w 2026880"/>
              <a:gd name="T15" fmla="*/ 6399694 h 63996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6399694">
                <a:moveTo>
                  <a:pt x="0" y="0"/>
                </a:moveTo>
                <a:lnTo>
                  <a:pt x="2026880" y="1170220"/>
                </a:lnTo>
                <a:lnTo>
                  <a:pt x="2026880" y="5229474"/>
                </a:lnTo>
                <a:lnTo>
                  <a:pt x="0" y="6399694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70C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PA_文本框 8">
            <a:extLst>
              <a:ext uri="{FF2B5EF4-FFF2-40B4-BE49-F238E27FC236}">
                <a16:creationId xmlns:a16="http://schemas.microsoft.com/office/drawing/2014/main" id="{CAF5BB96-4D43-4BA1-AE66-D6DABD0BCDA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709" y="2817904"/>
            <a:ext cx="71421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id-ID"/>
            </a:defPPr>
            <a:lvl1pPr>
              <a:lnSpc>
                <a:spcPct val="90000"/>
              </a:lnSpc>
              <a:defRPr sz="6000" b="1">
                <a:solidFill>
                  <a:srgbClr val="00A1D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  <a:lvl6pPr marL="2284730" indent="1905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ea typeface="宋体" panose="02010600030101010101" pitchFamily="2" charset="-122"/>
              </a:defRPr>
            </a:lvl6pPr>
            <a:lvl7pPr marL="2741930" indent="1905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ea typeface="宋体" panose="02010600030101010101" pitchFamily="2" charset="-122"/>
              </a:defRPr>
            </a:lvl7pPr>
            <a:lvl8pPr marL="3199130" indent="1905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ea typeface="宋体" panose="02010600030101010101" pitchFamily="2" charset="-122"/>
              </a:defRPr>
            </a:lvl8pPr>
            <a:lvl9pPr marL="3656330" indent="1905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pc="535" dirty="0"/>
              <a:t>中铁建物业</a:t>
            </a:r>
            <a:endParaRPr lang="en-US" altLang="zh-CN" spc="535" dirty="0"/>
          </a:p>
          <a:p>
            <a:pPr algn="ctr"/>
            <a:r>
              <a:rPr lang="zh-CN" altLang="en-US" spc="535" dirty="0"/>
              <a:t>钉钉内部</a:t>
            </a:r>
            <a:r>
              <a:rPr lang="en-US" altLang="zh-CN" spc="535" dirty="0"/>
              <a:t>APP</a:t>
            </a:r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E72B65-4484-4A74-B0CE-7535D4492C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-19445" t="-24424" r="-2" b="1"/>
          <a:stretch>
            <a:fillRect/>
          </a:stretch>
        </p:blipFill>
        <p:spPr>
          <a:xfrm>
            <a:off x="1163371" y="1746945"/>
            <a:ext cx="3980320" cy="69661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37AF69AE-7900-46B9-8ED7-8EA238490F78}"/>
              </a:ext>
            </a:extLst>
          </p:cNvPr>
          <p:cNvSpPr/>
          <p:nvPr/>
        </p:nvSpPr>
        <p:spPr>
          <a:xfrm>
            <a:off x="1493023" y="319976"/>
            <a:ext cx="3305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维护建议：约束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469FB7-B05F-4CF1-9DB5-36BB39636A4F}"/>
              </a:ext>
            </a:extLst>
          </p:cNvPr>
          <p:cNvSpPr txBox="1"/>
          <p:nvPr/>
        </p:nvSpPr>
        <p:spPr>
          <a:xfrm>
            <a:off x="2064006" y="2147217"/>
            <a:ext cx="2220621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036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dirty="0">
                <a:solidFill>
                  <a:srgbClr val="4285F4"/>
                </a:solidFill>
                <a:latin typeface="微软雅黑"/>
                <a:cs typeface="微软雅黑"/>
              </a:rPr>
              <a:t>账号约束</a:t>
            </a:r>
            <a:endParaRPr sz="2451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1527" defTabSz="829909" eaLnBrk="1" fontAlgn="auto" hangingPunct="1">
              <a:spcBef>
                <a:spcPts val="1547"/>
              </a:spcBef>
              <a:spcAft>
                <a:spcPts val="0"/>
              </a:spcAft>
            </a:pPr>
            <a:r>
              <a:rPr sz="1361" spc="8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首先不</a:t>
            </a:r>
            <a:r>
              <a:rPr lang="zh-CN" altLang="en-US" sz="1361" spc="8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能</a:t>
            </a:r>
            <a:r>
              <a:rPr sz="1361" spc="8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重复；</a:t>
            </a:r>
            <a:endParaRPr sz="13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4611" defTabSz="829909" eaLnBrk="1" fontAlgn="auto" hangingPunct="1">
              <a:lnSpc>
                <a:spcPts val="2460"/>
              </a:lnSpc>
              <a:spcBef>
                <a:spcPts val="200"/>
              </a:spcBef>
              <a:spcAft>
                <a:spcPts val="0"/>
              </a:spcAft>
            </a:pPr>
            <a:r>
              <a:rPr sz="1361" spc="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尽</a:t>
            </a:r>
            <a:r>
              <a:rPr lang="zh-CN" altLang="en-US" sz="1361" spc="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量</a:t>
            </a:r>
            <a:r>
              <a:rPr sz="1361" spc="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不要使用特殊字符；  </a:t>
            </a:r>
            <a:r>
              <a:rPr sz="1361" spc="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邮箱和手机不</a:t>
            </a:r>
            <a:r>
              <a:rPr lang="zh-CN" altLang="en-US" sz="1361" spc="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能</a:t>
            </a:r>
            <a:r>
              <a:rPr sz="1361" spc="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同时为空</a:t>
            </a:r>
            <a:r>
              <a:rPr sz="1361" spc="50" dirty="0">
                <a:solidFill>
                  <a:prstClr val="black"/>
                </a:solidFill>
                <a:latin typeface="微软雅黑"/>
                <a:cs typeface="微软雅黑"/>
              </a:rPr>
              <a:t>；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B99BF4F-8715-4E8C-9382-653BF742B38A}"/>
              </a:ext>
            </a:extLst>
          </p:cNvPr>
          <p:cNvSpPr/>
          <p:nvPr/>
        </p:nvSpPr>
        <p:spPr>
          <a:xfrm>
            <a:off x="2099217" y="4725322"/>
            <a:ext cx="7294607" cy="381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6E656FD-B8E2-4791-BC30-82C3C775C883}"/>
              </a:ext>
            </a:extLst>
          </p:cNvPr>
          <p:cNvSpPr/>
          <p:nvPr/>
        </p:nvSpPr>
        <p:spPr>
          <a:xfrm>
            <a:off x="2049424" y="4365709"/>
            <a:ext cx="8575382" cy="362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F0E1BC00-07AA-44A4-A466-31E73A57E88C}"/>
              </a:ext>
            </a:extLst>
          </p:cNvPr>
          <p:cNvSpPr txBox="1"/>
          <p:nvPr/>
        </p:nvSpPr>
        <p:spPr>
          <a:xfrm>
            <a:off x="7907372" y="2118839"/>
            <a:ext cx="2717434" cy="203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0390" algn="ctr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dirty="0">
                <a:solidFill>
                  <a:srgbClr val="4285F4"/>
                </a:solidFill>
                <a:latin typeface="微软雅黑"/>
                <a:cs typeface="微软雅黑"/>
              </a:rPr>
              <a:t>钉钉约束</a:t>
            </a:r>
            <a:endParaRPr sz="2451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1527" defTabSz="829909" eaLnBrk="1" fontAlgn="auto" hangingPunct="1">
              <a:spcBef>
                <a:spcPts val="1547"/>
              </a:spcBef>
              <a:spcAft>
                <a:spcPts val="0"/>
              </a:spcAft>
            </a:pPr>
            <a:r>
              <a:rPr sz="1361" spc="-14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</a:t>
            </a: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r>
              <a:rPr sz="1361" spc="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</a:t>
            </a:r>
            <a:r>
              <a:rPr sz="1361" spc="10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</a:t>
            </a:r>
            <a:r>
              <a:rPr sz="1361" spc="1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目录不要新建二级目录；</a:t>
            </a:r>
            <a:endParaRPr sz="13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176932" defTabSz="829909" eaLnBrk="1" fontAlgn="auto" hangingPunct="1">
              <a:lnSpc>
                <a:spcPts val="2460"/>
              </a:lnSpc>
              <a:spcBef>
                <a:spcPts val="200"/>
              </a:spcBef>
              <a:spcAft>
                <a:spcPts val="0"/>
              </a:spcAft>
            </a:pPr>
            <a:r>
              <a:rPr sz="1361" spc="-3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Temp</a:t>
            </a:r>
            <a:r>
              <a:rPr sz="1361" spc="-3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361" spc="1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和伙伴目录的</a:t>
            </a:r>
            <a:r>
              <a:rPr lang="en-US"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sz="1361" spc="1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如果有 </a:t>
            </a:r>
            <a:r>
              <a:rPr lang="zh-CN" altLang="en-US" sz="1361" spc="15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调整需</a:t>
            </a:r>
            <a:r>
              <a:rPr sz="1361" spc="15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要重新设置同步</a:t>
            </a:r>
            <a:r>
              <a:rPr lang="zh-CN" altLang="en-US" sz="1361" spc="15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程序</a:t>
            </a:r>
            <a:r>
              <a:rPr sz="1361" spc="15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；</a:t>
            </a:r>
            <a:endParaRPr sz="13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186152" defTabSz="829909" eaLnBrk="1" fontAlgn="auto" hangingPunct="1">
              <a:lnSpc>
                <a:spcPts val="2441"/>
              </a:lnSpc>
              <a:spcBef>
                <a:spcPts val="100"/>
              </a:spcBef>
              <a:spcAft>
                <a:spcPts val="0"/>
              </a:spcAft>
            </a:pPr>
            <a:r>
              <a:rPr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可以设置一个排除目录不同步 </a:t>
            </a:r>
            <a:r>
              <a:rPr sz="1361" spc="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到钉钉；</a:t>
            </a:r>
            <a:endParaRPr sz="13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4F3CC70-E433-4563-8224-E73F75478655}"/>
              </a:ext>
            </a:extLst>
          </p:cNvPr>
          <p:cNvSpPr txBox="1"/>
          <p:nvPr/>
        </p:nvSpPr>
        <p:spPr>
          <a:xfrm>
            <a:off x="4891555" y="2147217"/>
            <a:ext cx="2408889" cy="1706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036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51" dirty="0">
                <a:solidFill>
                  <a:srgbClr val="4285F4"/>
                </a:solidFill>
                <a:latin typeface="微软雅黑"/>
                <a:cs typeface="微软雅黑"/>
              </a:rPr>
              <a:t>离职</a:t>
            </a:r>
            <a:r>
              <a:rPr sz="2451" dirty="0">
                <a:solidFill>
                  <a:srgbClr val="4285F4"/>
                </a:solidFill>
                <a:latin typeface="微软雅黑"/>
                <a:cs typeface="微软雅黑"/>
              </a:rPr>
              <a:t>约束</a:t>
            </a:r>
            <a:endParaRPr sz="2451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1527" marR="4611" defTabSz="829909" eaLnBrk="1" fontAlgn="auto" hangingPunct="1">
              <a:lnSpc>
                <a:spcPct val="152000"/>
              </a:lnSpc>
              <a:spcBef>
                <a:spcPts val="694"/>
              </a:spcBef>
              <a:spcAft>
                <a:spcPts val="0"/>
              </a:spcAft>
            </a:pPr>
            <a:r>
              <a:rPr lang="en-US" altLang="zh-CN" sz="1361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</a:t>
            </a:r>
            <a:r>
              <a:rPr lang="zh-CN" altLang="en-US"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挪出离职</a:t>
            </a:r>
            <a:r>
              <a:rPr lang="zh-CN" altLang="en-US" sz="1361" spc="4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前</a:t>
            </a:r>
            <a:r>
              <a:rPr lang="zh-CN" altLang="en-US"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先禁用并同步；  挪出后钉钉处</a:t>
            </a:r>
            <a:r>
              <a:rPr lang="zh-CN" altLang="en-US" sz="1361" spc="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理</a:t>
            </a:r>
            <a:r>
              <a:rPr lang="zh-CN" altLang="en-US"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不是实时的；  </a:t>
            </a:r>
            <a:r>
              <a:rPr lang="zh-CN" altLang="en-US" sz="1361" spc="11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钉钉不会自动删除用户</a:t>
            </a:r>
            <a:r>
              <a:rPr lang="zh-CN" altLang="en-US"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，会移</a:t>
            </a:r>
            <a:r>
              <a:rPr lang="zh-CN" altLang="en-US" sz="1361" spc="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动到</a:t>
            </a:r>
            <a:r>
              <a:rPr lang="en-US" altLang="zh-CN" sz="1361" spc="-14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</a:t>
            </a:r>
            <a:r>
              <a:rPr lang="en-US" altLang="zh-CN"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r>
              <a:rPr lang="en-US" altLang="zh-CN" sz="1361" spc="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</a:t>
            </a:r>
            <a:r>
              <a:rPr lang="en-US" altLang="zh-CN" sz="1361" spc="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</a:t>
            </a:r>
            <a:r>
              <a:rPr lang="zh-CN" altLang="en-US"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793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37AF69AE-7900-46B9-8ED7-8EA238490F78}"/>
              </a:ext>
            </a:extLst>
          </p:cNvPr>
          <p:cNvSpPr/>
          <p:nvPr/>
        </p:nvSpPr>
        <p:spPr>
          <a:xfrm>
            <a:off x="1493023" y="319976"/>
            <a:ext cx="3305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维护建议：删除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864CCAB-A779-4040-B514-1FFA30C2FA69}"/>
              </a:ext>
            </a:extLst>
          </p:cNvPr>
          <p:cNvSpPr txBox="1">
            <a:spLocks/>
          </p:cNvSpPr>
          <p:nvPr/>
        </p:nvSpPr>
        <p:spPr>
          <a:xfrm>
            <a:off x="1230108" y="1893451"/>
            <a:ext cx="10070237" cy="3071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1833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4285F4"/>
                </a:solidFill>
              </a:rPr>
              <a:t>关于删除钉钉用户的处理</a:t>
            </a:r>
            <a:endParaRPr lang="zh-CN" altLang="en-US" sz="3200" dirty="0"/>
          </a:p>
          <a:p>
            <a:pPr marL="0" marR="4611" indent="0" fontAlgn="auto">
              <a:lnSpc>
                <a:spcPct val="1493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zh-CN" altLang="en-US" sz="2000" spc="16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考虑到安全性和稳定</a:t>
            </a:r>
            <a:r>
              <a:rPr lang="zh-CN" altLang="en-US" sz="2000" spc="2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pc="7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zh-CN" altLang="en-US" sz="2000" spc="54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000" spc="7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有一个重要节点</a:t>
            </a:r>
            <a:r>
              <a:rPr lang="en-US" altLang="zh-CN" sz="2000" spc="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2000" spc="2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spc="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2000" spc="2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同步，所以</a:t>
            </a:r>
            <a:r>
              <a:rPr lang="zh-CN" altLang="en-US" sz="2000" spc="10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2000" spc="5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</a:t>
            </a:r>
            <a:r>
              <a:rPr lang="zh-CN" altLang="en-US" sz="2000" spc="10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取的是保守策略</a:t>
            </a:r>
            <a:r>
              <a:rPr lang="zh-CN" altLang="en-US" sz="2000" spc="14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pc="14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2000" spc="2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2000" spc="14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钉钉有的用户，</a:t>
            </a:r>
            <a:r>
              <a:rPr lang="zh-CN" altLang="en-US" sz="2000" spc="29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挪到</a:t>
            </a:r>
            <a:r>
              <a:rPr lang="en-US" altLang="zh-CN" sz="2000" spc="-14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spc="14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spc="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spc="14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目录而不是删除，</a:t>
            </a:r>
            <a:r>
              <a:rPr lang="zh-CN" altLang="en-US" sz="2000" spc="7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然后统一定期手动批量删除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826"/>
              </a:spcBef>
              <a:spcAft>
                <a:spcPts val="0"/>
              </a:spcAft>
              <a:buNone/>
            </a:pPr>
            <a:r>
              <a:rPr lang="zh-CN" altLang="en-US" sz="2000" spc="14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实践表明这种策略是有效的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0" indent="0" fontAlgn="auto">
              <a:spcBef>
                <a:spcPts val="1266"/>
              </a:spcBef>
              <a:spcAft>
                <a:spcPts val="0"/>
              </a:spcAft>
              <a:buNone/>
            </a:pPr>
            <a:r>
              <a:rPr lang="zh-CN" altLang="en-US" sz="2000" spc="1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目前已经实现自动禁用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912"/>
              </a:spcBef>
              <a:spcAft>
                <a:spcPts val="0"/>
              </a:spcAft>
              <a:buNone/>
            </a:pPr>
            <a:r>
              <a:rPr lang="zh-CN" altLang="en-US" sz="2000" spc="10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待平稳运行一段时间后</a:t>
            </a:r>
            <a:r>
              <a:rPr lang="zh-CN" altLang="en-US" sz="2000" spc="1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sz="2000" spc="1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实现与</a:t>
            </a:r>
            <a:r>
              <a:rPr lang="en-US" altLang="zh-CN" sz="200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2000" spc="1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同步后，再切换为自动同步自动删除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37AF69AE-7900-46B9-8ED7-8EA238490F78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上线总结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81FF5A6-9166-4493-A9C6-A29C44388AD8}"/>
              </a:ext>
            </a:extLst>
          </p:cNvPr>
          <p:cNvSpPr/>
          <p:nvPr/>
        </p:nvSpPr>
        <p:spPr>
          <a:xfrm>
            <a:off x="2418156" y="2036382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5" h="814705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9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4"/>
                </a:lnTo>
                <a:lnTo>
                  <a:pt x="32177" y="155929"/>
                </a:lnTo>
                <a:lnTo>
                  <a:pt x="14696" y="197326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9"/>
                </a:lnTo>
                <a:lnTo>
                  <a:pt x="3773" y="572918"/>
                </a:lnTo>
                <a:lnTo>
                  <a:pt x="14696" y="617314"/>
                </a:lnTo>
                <a:lnTo>
                  <a:pt x="32177" y="658711"/>
                </a:lnTo>
                <a:lnTo>
                  <a:pt x="55621" y="696515"/>
                </a:lnTo>
                <a:lnTo>
                  <a:pt x="84436" y="730134"/>
                </a:lnTo>
                <a:lnTo>
                  <a:pt x="118027" y="758972"/>
                </a:lnTo>
                <a:lnTo>
                  <a:pt x="155800" y="782435"/>
                </a:lnTo>
                <a:lnTo>
                  <a:pt x="197163" y="799931"/>
                </a:lnTo>
                <a:lnTo>
                  <a:pt x="241522" y="810863"/>
                </a:lnTo>
                <a:lnTo>
                  <a:pt x="288283" y="814640"/>
                </a:lnTo>
                <a:lnTo>
                  <a:pt x="875141" y="814640"/>
                </a:lnTo>
                <a:lnTo>
                  <a:pt x="921902" y="810863"/>
                </a:lnTo>
                <a:lnTo>
                  <a:pt x="966261" y="799931"/>
                </a:lnTo>
                <a:lnTo>
                  <a:pt x="1007624" y="782435"/>
                </a:lnTo>
                <a:lnTo>
                  <a:pt x="1045398" y="758972"/>
                </a:lnTo>
                <a:lnTo>
                  <a:pt x="1078989" y="730134"/>
                </a:lnTo>
                <a:lnTo>
                  <a:pt x="1107803" y="696515"/>
                </a:lnTo>
                <a:lnTo>
                  <a:pt x="1131247" y="658711"/>
                </a:lnTo>
                <a:lnTo>
                  <a:pt x="1148728" y="617314"/>
                </a:lnTo>
                <a:lnTo>
                  <a:pt x="1159652" y="572918"/>
                </a:lnTo>
                <a:lnTo>
                  <a:pt x="1163425" y="526119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6"/>
                </a:lnTo>
                <a:lnTo>
                  <a:pt x="1131247" y="155929"/>
                </a:lnTo>
                <a:lnTo>
                  <a:pt x="1107803" y="118124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9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2C4D6E4-8D4A-46F6-BAEF-A06D00A352A7}"/>
              </a:ext>
            </a:extLst>
          </p:cNvPr>
          <p:cNvSpPr txBox="1"/>
          <p:nvPr/>
        </p:nvSpPr>
        <p:spPr>
          <a:xfrm>
            <a:off x="2740069" y="2278470"/>
            <a:ext cx="412056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FFFFFF"/>
                </a:solidFill>
                <a:latin typeface="微软雅黑"/>
                <a:cs typeface="微软雅黑"/>
              </a:rPr>
              <a:t>经验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794CE14-3E1D-4344-B420-F0B34BAC9307}"/>
              </a:ext>
            </a:extLst>
          </p:cNvPr>
          <p:cNvSpPr/>
          <p:nvPr/>
        </p:nvSpPr>
        <p:spPr>
          <a:xfrm>
            <a:off x="5568058" y="2043569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4" h="814705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9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4"/>
                </a:lnTo>
                <a:lnTo>
                  <a:pt x="32177" y="155929"/>
                </a:lnTo>
                <a:lnTo>
                  <a:pt x="14696" y="197326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9"/>
                </a:lnTo>
                <a:lnTo>
                  <a:pt x="3773" y="572918"/>
                </a:lnTo>
                <a:lnTo>
                  <a:pt x="14696" y="617314"/>
                </a:lnTo>
                <a:lnTo>
                  <a:pt x="32177" y="658711"/>
                </a:lnTo>
                <a:lnTo>
                  <a:pt x="55621" y="696515"/>
                </a:lnTo>
                <a:lnTo>
                  <a:pt x="84436" y="730134"/>
                </a:lnTo>
                <a:lnTo>
                  <a:pt x="118027" y="758972"/>
                </a:lnTo>
                <a:lnTo>
                  <a:pt x="155800" y="782435"/>
                </a:lnTo>
                <a:lnTo>
                  <a:pt x="197163" y="799931"/>
                </a:lnTo>
                <a:lnTo>
                  <a:pt x="241522" y="810863"/>
                </a:lnTo>
                <a:lnTo>
                  <a:pt x="288283" y="814640"/>
                </a:lnTo>
                <a:lnTo>
                  <a:pt x="875141" y="814640"/>
                </a:lnTo>
                <a:lnTo>
                  <a:pt x="921902" y="810863"/>
                </a:lnTo>
                <a:lnTo>
                  <a:pt x="966261" y="799931"/>
                </a:lnTo>
                <a:lnTo>
                  <a:pt x="1007624" y="782435"/>
                </a:lnTo>
                <a:lnTo>
                  <a:pt x="1045398" y="758972"/>
                </a:lnTo>
                <a:lnTo>
                  <a:pt x="1078989" y="730134"/>
                </a:lnTo>
                <a:lnTo>
                  <a:pt x="1107803" y="696515"/>
                </a:lnTo>
                <a:lnTo>
                  <a:pt x="1131247" y="658711"/>
                </a:lnTo>
                <a:lnTo>
                  <a:pt x="1148728" y="617314"/>
                </a:lnTo>
                <a:lnTo>
                  <a:pt x="1159652" y="572918"/>
                </a:lnTo>
                <a:lnTo>
                  <a:pt x="1163425" y="526119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6"/>
                </a:lnTo>
                <a:lnTo>
                  <a:pt x="1131247" y="155929"/>
                </a:lnTo>
                <a:lnTo>
                  <a:pt x="1107803" y="118124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9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146DF0F3-B838-44BC-961A-AC2064D23AFB}"/>
              </a:ext>
            </a:extLst>
          </p:cNvPr>
          <p:cNvSpPr txBox="1"/>
          <p:nvPr/>
        </p:nvSpPr>
        <p:spPr>
          <a:xfrm>
            <a:off x="5889971" y="2286769"/>
            <a:ext cx="412056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FFFFFF"/>
                </a:solidFill>
                <a:latin typeface="微软雅黑"/>
                <a:cs typeface="微软雅黑"/>
              </a:rPr>
              <a:t>收获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4C1BD951-548F-4861-9F96-AFDCC137CA1F}"/>
              </a:ext>
            </a:extLst>
          </p:cNvPr>
          <p:cNvSpPr/>
          <p:nvPr/>
        </p:nvSpPr>
        <p:spPr>
          <a:xfrm>
            <a:off x="8719179" y="2052459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4" h="814705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9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4"/>
                </a:lnTo>
                <a:lnTo>
                  <a:pt x="32177" y="155929"/>
                </a:lnTo>
                <a:lnTo>
                  <a:pt x="14696" y="197326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9"/>
                </a:lnTo>
                <a:lnTo>
                  <a:pt x="3773" y="572918"/>
                </a:lnTo>
                <a:lnTo>
                  <a:pt x="14696" y="617314"/>
                </a:lnTo>
                <a:lnTo>
                  <a:pt x="32177" y="658711"/>
                </a:lnTo>
                <a:lnTo>
                  <a:pt x="55621" y="696515"/>
                </a:lnTo>
                <a:lnTo>
                  <a:pt x="84436" y="730134"/>
                </a:lnTo>
                <a:lnTo>
                  <a:pt x="118027" y="758972"/>
                </a:lnTo>
                <a:lnTo>
                  <a:pt x="155800" y="782435"/>
                </a:lnTo>
                <a:lnTo>
                  <a:pt x="197163" y="799931"/>
                </a:lnTo>
                <a:lnTo>
                  <a:pt x="241522" y="810863"/>
                </a:lnTo>
                <a:lnTo>
                  <a:pt x="288283" y="814640"/>
                </a:lnTo>
                <a:lnTo>
                  <a:pt x="875141" y="814640"/>
                </a:lnTo>
                <a:lnTo>
                  <a:pt x="921902" y="810863"/>
                </a:lnTo>
                <a:lnTo>
                  <a:pt x="966261" y="799931"/>
                </a:lnTo>
                <a:lnTo>
                  <a:pt x="1007624" y="782435"/>
                </a:lnTo>
                <a:lnTo>
                  <a:pt x="1045398" y="758972"/>
                </a:lnTo>
                <a:lnTo>
                  <a:pt x="1078989" y="730134"/>
                </a:lnTo>
                <a:lnTo>
                  <a:pt x="1107803" y="696515"/>
                </a:lnTo>
                <a:lnTo>
                  <a:pt x="1131247" y="658711"/>
                </a:lnTo>
                <a:lnTo>
                  <a:pt x="1148728" y="617314"/>
                </a:lnTo>
                <a:lnTo>
                  <a:pt x="1159652" y="572918"/>
                </a:lnTo>
                <a:lnTo>
                  <a:pt x="1163425" y="526119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6"/>
                </a:lnTo>
                <a:lnTo>
                  <a:pt x="1131247" y="155929"/>
                </a:lnTo>
                <a:lnTo>
                  <a:pt x="1107803" y="118124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9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82FE26DF-9FEB-4D35-987C-D9EF74F8AA77}"/>
              </a:ext>
            </a:extLst>
          </p:cNvPr>
          <p:cNvSpPr txBox="1"/>
          <p:nvPr/>
        </p:nvSpPr>
        <p:spPr>
          <a:xfrm>
            <a:off x="9041091" y="2295068"/>
            <a:ext cx="412056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FFFFFF"/>
                </a:solidFill>
                <a:latin typeface="微软雅黑"/>
                <a:cs typeface="微软雅黑"/>
              </a:rPr>
              <a:t>偏差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F8B43268-98FB-4F91-AA39-D2E38038E053}"/>
              </a:ext>
            </a:extLst>
          </p:cNvPr>
          <p:cNvSpPr txBox="1"/>
          <p:nvPr/>
        </p:nvSpPr>
        <p:spPr>
          <a:xfrm>
            <a:off x="1591245" y="3143357"/>
            <a:ext cx="2709704" cy="17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982" algn="ctr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spc="127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敏感</a:t>
            </a:r>
            <a:r>
              <a:rPr lang="zh-CN" altLang="en-US" sz="2451" spc="127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</a:t>
            </a:r>
            <a:r>
              <a:rPr sz="2451" spc="127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保守策略</a:t>
            </a:r>
            <a:endParaRPr sz="245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4611" defTabSz="829909" eaLnBrk="1" fontAlgn="auto" hangingPunct="1">
              <a:lnSpc>
                <a:spcPct val="150700"/>
              </a:lnSpc>
              <a:spcBef>
                <a:spcPts val="694"/>
              </a:spcBef>
              <a:spcAft>
                <a:spcPts val="0"/>
              </a:spcAft>
            </a:pPr>
            <a:r>
              <a:rPr sz="1361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对敏感数据采取了保守策略</a:t>
            </a:r>
            <a:r>
              <a:rPr lang="zh-CN" altLang="en-US" sz="1361" spc="8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使</a:t>
            </a:r>
            <a:r>
              <a:rPr sz="1361" spc="8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361" spc="16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得出现异常的</a:t>
            </a:r>
            <a:r>
              <a:rPr lang="zh-CN" altLang="en-US" sz="1361" spc="16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</a:t>
            </a:r>
            <a:r>
              <a:rPr sz="1361" spc="16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候有</a:t>
            </a:r>
            <a:r>
              <a:rPr lang="zh-CN" altLang="en-US" sz="1361" spc="16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回旋余地</a:t>
            </a: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</a:p>
          <a:p>
            <a:pPr marL="11527" defTabSz="829909" eaLnBrk="1" fontAlgn="auto" hangingPunct="1">
              <a:spcBef>
                <a:spcPts val="826"/>
              </a:spcBef>
              <a:spcAft>
                <a:spcPts val="0"/>
              </a:spcAft>
            </a:pPr>
            <a:r>
              <a:rPr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sz="1361" spc="1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首次同步</a:t>
            </a:r>
            <a:r>
              <a:rPr lang="zh-CN" altLang="en-US" sz="1361" spc="1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没</a:t>
            </a:r>
            <a:r>
              <a:rPr sz="1361" spc="1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动手</a:t>
            </a:r>
            <a:r>
              <a:rPr sz="1361" spc="12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</a:t>
            </a:r>
            <a:r>
              <a:rPr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，过程也</a:t>
            </a:r>
            <a:endParaRPr sz="13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defTabSz="829909" eaLnBrk="1" fontAlgn="auto" hangingPunct="1">
              <a:spcBef>
                <a:spcPts val="894"/>
              </a:spcBef>
              <a:spcAft>
                <a:spcPts val="0"/>
              </a:spcAft>
            </a:pPr>
            <a:r>
              <a:rPr lang="zh-CN" altLang="en-US" sz="1361" spc="6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没</a:t>
            </a:r>
            <a:r>
              <a:rPr sz="1361" spc="6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有调用批量删除接口</a:t>
            </a:r>
            <a:r>
              <a:rPr sz="1361" spc="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683D0E89-DFB5-4D4F-AC03-35F010263DC0}"/>
              </a:ext>
            </a:extLst>
          </p:cNvPr>
          <p:cNvSpPr txBox="1"/>
          <p:nvPr/>
        </p:nvSpPr>
        <p:spPr>
          <a:xfrm>
            <a:off x="4839659" y="3143357"/>
            <a:ext cx="2512679" cy="1702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提前做好分析模拟</a:t>
            </a:r>
            <a:endParaRPr sz="245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85873" marR="73193" algn="just" defTabSz="829909" eaLnBrk="1" fontAlgn="auto" hangingPunct="1">
              <a:lnSpc>
                <a:spcPct val="152000"/>
              </a:lnSpc>
              <a:spcBef>
                <a:spcPts val="694"/>
              </a:spcBef>
              <a:spcAft>
                <a:spcPts val="0"/>
              </a:spcAft>
            </a:pPr>
            <a:r>
              <a:rPr sz="1361" spc="9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上线前缺少真实数据分析和</a:t>
            </a:r>
            <a:r>
              <a:rPr lang="zh-CN" altLang="en-US" sz="1361" spc="9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没</a:t>
            </a:r>
            <a:r>
              <a:rPr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有完整的模拟环</a:t>
            </a:r>
            <a:r>
              <a:rPr sz="1361" spc="5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境</a:t>
            </a:r>
            <a:r>
              <a:rPr sz="1361" spc="5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，导致本次上线过程中对异常处理额外加</a:t>
            </a:r>
            <a:r>
              <a:rPr sz="1361" spc="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班</a:t>
            </a: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C8BE7E63-E15C-49FB-9B72-39A2515A081F}"/>
              </a:ext>
            </a:extLst>
          </p:cNvPr>
          <p:cNvSpPr txBox="1"/>
          <p:nvPr/>
        </p:nvSpPr>
        <p:spPr>
          <a:xfrm>
            <a:off x="7978965" y="3143357"/>
            <a:ext cx="2536307" cy="239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428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成本有偏差</a:t>
            </a:r>
            <a:endParaRPr sz="245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defTabSz="829909" eaLnBrk="1" fontAlgn="auto" hangingPunct="1">
              <a:spcBef>
                <a:spcPts val="1547"/>
              </a:spcBef>
              <a:spcAft>
                <a:spcPts val="0"/>
              </a:spcAft>
            </a:pPr>
            <a:r>
              <a:rPr sz="1361" spc="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成本偏差约</a:t>
            </a: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lang="zh-CN" altLang="en-US" sz="1361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</a:t>
            </a:r>
            <a:r>
              <a:rPr sz="1361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天：</a:t>
            </a:r>
            <a:endParaRPr sz="13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4611" defTabSz="829909" eaLnBrk="1" fontAlgn="auto" hangingPunct="1">
              <a:lnSpc>
                <a:spcPts val="2460"/>
              </a:lnSpc>
              <a:spcBef>
                <a:spcPts val="200"/>
              </a:spcBef>
              <a:spcAft>
                <a:spcPts val="0"/>
              </a:spcAft>
            </a:pPr>
            <a:r>
              <a:rPr sz="1361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1361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1361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</a:t>
            </a:r>
            <a:r>
              <a:rPr sz="1361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ne</a:t>
            </a:r>
            <a:r>
              <a:rPr sz="1361" spc="3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361" spc="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sz="1361" spc="17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要打通的业务系统</a:t>
            </a:r>
            <a:r>
              <a:rPr lang="zh-CN" altLang="en-US" sz="1361" spc="4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多，预估</a:t>
            </a:r>
            <a:r>
              <a:rPr sz="1361" spc="10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过于乐观</a:t>
            </a: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</a:p>
          <a:p>
            <a:pPr marL="11527" marR="165406" defTabSz="829909" eaLnBrk="1" fontAlgn="auto" hangingPunct="1">
              <a:lnSpc>
                <a:spcPts val="2460"/>
              </a:lnSpc>
              <a:spcBef>
                <a:spcPts val="64"/>
              </a:spcBef>
              <a:spcAft>
                <a:spcPts val="0"/>
              </a:spcAft>
            </a:pPr>
            <a:r>
              <a:rPr sz="1361" spc="9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1361" spc="9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sz="1361" spc="10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上线后数据分析整理的量超</a:t>
            </a:r>
            <a:r>
              <a:rPr sz="1361" spc="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预期</a:t>
            </a: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</a:p>
          <a:p>
            <a:pPr marL="11527" defTabSz="829909" eaLnBrk="1" fontAlgn="auto" hangingPunct="1">
              <a:spcBef>
                <a:spcPts val="690"/>
              </a:spcBef>
              <a:spcAft>
                <a:spcPts val="0"/>
              </a:spcAft>
            </a:pP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sz="1361" spc="6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手机和职务的</a:t>
            </a:r>
            <a:r>
              <a:rPr lang="zh-CN" altLang="en-US" sz="1361" spc="6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临时</a:t>
            </a:r>
            <a:r>
              <a:rPr sz="1361" spc="6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处理</a:t>
            </a:r>
            <a:r>
              <a:rPr sz="136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714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天空, 户外, 建筑物, 多云&#10;&#10;自动生成的说明">
            <a:extLst>
              <a:ext uri="{FF2B5EF4-FFF2-40B4-BE49-F238E27FC236}">
                <a16:creationId xmlns:a16="http://schemas.microsoft.com/office/drawing/2014/main" id="{79E8EB0D-E616-48BE-831B-5D77F6B740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7415784" cy="6857433"/>
          </a:xfrm>
          <a:prstGeom prst="rect">
            <a:avLst/>
          </a:prstGeom>
        </p:spPr>
      </p:pic>
      <p:sp>
        <p:nvSpPr>
          <p:cNvPr id="5" name="平行四边形 17">
            <a:extLst>
              <a:ext uri="{FF2B5EF4-FFF2-40B4-BE49-F238E27FC236}">
                <a16:creationId xmlns:a16="http://schemas.microsoft.com/office/drawing/2014/main" id="{F30A8927-309B-486E-AE3E-2E5EE5D9C7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44650" y="4264025"/>
            <a:ext cx="4835525" cy="2593975"/>
          </a:xfrm>
          <a:prstGeom prst="parallelogram">
            <a:avLst>
              <a:gd name="adj" fmla="val 56356"/>
            </a:avLst>
          </a:prstGeom>
          <a:solidFill>
            <a:srgbClr val="00A1D8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平行四边形 18">
            <a:extLst>
              <a:ext uri="{FF2B5EF4-FFF2-40B4-BE49-F238E27FC236}">
                <a16:creationId xmlns:a16="http://schemas.microsoft.com/office/drawing/2014/main" id="{AA9D4AE0-45C6-4B60-A62E-AF811D7B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0"/>
            <a:ext cx="3493009" cy="2593975"/>
          </a:xfrm>
          <a:prstGeom prst="parallelogram">
            <a:avLst>
              <a:gd name="adj" fmla="val 56350"/>
            </a:avLst>
          </a:pr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任意多边形 21">
            <a:extLst>
              <a:ext uri="{FF2B5EF4-FFF2-40B4-BE49-F238E27FC236}">
                <a16:creationId xmlns:a16="http://schemas.microsoft.com/office/drawing/2014/main" id="{29DDE749-D50A-4BAE-9C83-2DA257202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4424363" cy="2946400"/>
          </a:xfrm>
          <a:custGeom>
            <a:avLst/>
            <a:gdLst>
              <a:gd name="T0" fmla="*/ 4424081 w 4424081"/>
              <a:gd name="T1" fmla="*/ 0 h 2946082"/>
              <a:gd name="T2" fmla="*/ 1660559 w 4424081"/>
              <a:gd name="T3" fmla="*/ 0 h 2946082"/>
              <a:gd name="T4" fmla="*/ 0 w 4424081"/>
              <a:gd name="T5" fmla="*/ 2946082 h 2946082"/>
              <a:gd name="T6" fmla="*/ 3382087 w 4424081"/>
              <a:gd name="T7" fmla="*/ 2946082 h 2946082"/>
              <a:gd name="T8" fmla="*/ 4424081 w 4424081"/>
              <a:gd name="T9" fmla="*/ 1097428 h 29460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4081"/>
              <a:gd name="T16" fmla="*/ 0 h 2946082"/>
              <a:gd name="T17" fmla="*/ 4424081 w 4424081"/>
              <a:gd name="T18" fmla="*/ 2946082 h 29460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4081" h="2946082">
                <a:moveTo>
                  <a:pt x="4424081" y="0"/>
                </a:moveTo>
                <a:lnTo>
                  <a:pt x="1660559" y="0"/>
                </a:lnTo>
                <a:lnTo>
                  <a:pt x="0" y="2946082"/>
                </a:lnTo>
                <a:lnTo>
                  <a:pt x="3382087" y="2946082"/>
                </a:lnTo>
                <a:lnTo>
                  <a:pt x="4424081" y="1097428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文本框 23">
            <a:extLst>
              <a:ext uri="{FF2B5EF4-FFF2-40B4-BE49-F238E27FC236}">
                <a16:creationId xmlns:a16="http://schemas.microsoft.com/office/drawing/2014/main" id="{E4EBAAD4-B3B7-4E70-AF79-482B0DBB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574675"/>
            <a:ext cx="1717137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02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2D3E30-7756-43BB-8DAE-6E8E45BCF42A}"/>
              </a:ext>
            </a:extLst>
          </p:cNvPr>
          <p:cNvSpPr/>
          <p:nvPr/>
        </p:nvSpPr>
        <p:spPr>
          <a:xfrm>
            <a:off x="6196669" y="3220492"/>
            <a:ext cx="4994246" cy="14465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/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与钉钉同步程序操作说明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3B6AB791-A279-4C3C-BC1A-2E123600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477" y="2150130"/>
            <a:ext cx="1169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超细黑简体" pitchFamily="2" charset="-122"/>
                <a:ea typeface="方正兰亭超细黑简体" pitchFamily="2" charset="-122"/>
                <a:cs typeface="+mn-cs"/>
              </a:rPr>
              <a:t>Part.2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34243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CF7768-F812-44B5-BC1A-D1218C77A9A7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同步程序服务器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444C3EC-1CE5-46AF-8CDD-649A393C7413}"/>
              </a:ext>
            </a:extLst>
          </p:cNvPr>
          <p:cNvSpPr txBox="1"/>
          <p:nvPr/>
        </p:nvSpPr>
        <p:spPr>
          <a:xfrm>
            <a:off x="722314" y="1597866"/>
            <a:ext cx="7712801" cy="3334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178" spc="-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IP:</a:t>
            </a:r>
            <a:endParaRPr sz="2178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27"/>
              </a:spcBef>
              <a:spcAft>
                <a:spcPts val="0"/>
              </a:spcAft>
            </a:pPr>
            <a:endParaRPr sz="272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defTabSz="829909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2178" spc="-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同步程序：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sz="2178" spc="-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\</a:t>
            </a:r>
            <a:r>
              <a:rPr sz="2178" spc="-2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lang="zh-CN" altLang="en-US" sz="2178" spc="28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</a:t>
            </a:r>
            <a:r>
              <a:rPr sz="2178" spc="28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户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178" spc="-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</a:t>
            </a:r>
            <a:r>
              <a:rPr sz="2178" spc="-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\</a:t>
            </a:r>
            <a:r>
              <a:rPr sz="2178" spc="-14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</a:t>
            </a:r>
            <a:r>
              <a:rPr lang="en-US" altLang="zh-CN" sz="2178" spc="-8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y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nc</a:t>
            </a:r>
            <a:r>
              <a:rPr sz="2178" spc="-2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</a:t>
            </a:r>
            <a:r>
              <a:rPr sz="2178" spc="-4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r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onou</a:t>
            </a:r>
            <a:r>
              <a:rPr lang="en-US" altLang="zh-CN"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sAD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.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r>
              <a:rPr sz="2178" spc="-32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x</a:t>
            </a:r>
            <a:r>
              <a:rPr sz="2178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endParaRPr sz="2178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4611" defTabSz="829909" eaLnBrk="1" fontAlgn="auto" hangingPunct="1">
              <a:lnSpc>
                <a:spcPct val="200000"/>
              </a:lnSpc>
              <a:spcBef>
                <a:spcPts val="18"/>
              </a:spcBef>
              <a:spcAft>
                <a:spcPts val="0"/>
              </a:spcAft>
            </a:pPr>
            <a:r>
              <a:rPr lang="zh-CN" altLang="en-US" sz="2178" spc="-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sz="2178" spc="-36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sz="2178" spc="9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：D</a:t>
            </a:r>
            <a:r>
              <a:rPr sz="2178" spc="9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:\AD</a:t>
            </a:r>
            <a:r>
              <a:rPr lang="zh-CN" altLang="en-US" sz="2178" spc="9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</a:t>
            </a:r>
            <a:r>
              <a:rPr sz="2178" spc="3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户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178" spc="-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\S</a:t>
            </a:r>
            <a:r>
              <a:rPr lang="en-US"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y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nchronou</a:t>
            </a:r>
            <a:r>
              <a:rPr lang="en-US"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ADService.exe  </a:t>
            </a:r>
            <a:endParaRPr lang="en-US" altLang="zh-CN" sz="2178" spc="-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4611" defTabSz="829909" eaLnBrk="1" fontAlgn="auto" hangingPunct="1">
              <a:lnSpc>
                <a:spcPct val="200000"/>
              </a:lnSpc>
              <a:spcBef>
                <a:spcPts val="18"/>
              </a:spcBef>
              <a:spcAft>
                <a:spcPts val="0"/>
              </a:spcAft>
            </a:pPr>
            <a:r>
              <a:rPr sz="2178" spc="-36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日志目录：</a:t>
            </a:r>
            <a:r>
              <a:rPr sz="2178" spc="-27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sz="2178" spc="-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\</a:t>
            </a:r>
            <a:r>
              <a:rPr sz="2178" spc="-2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lang="zh-CN" altLang="en-US" sz="2178" spc="28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</a:t>
            </a:r>
            <a:r>
              <a:rPr sz="2178" spc="28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户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178" spc="-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</a:t>
            </a:r>
            <a:r>
              <a:rPr sz="2178" spc="-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\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l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</a:t>
            </a:r>
            <a:r>
              <a:rPr sz="217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g</a:t>
            </a:r>
            <a:endParaRPr sz="226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defTabSz="829909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2178" spc="-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备份目录：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sz="2178" spc="-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\</a:t>
            </a:r>
            <a:r>
              <a:rPr sz="2178" spc="-2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lang="zh-CN" altLang="en-US"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</a:t>
            </a:r>
            <a:r>
              <a:rPr sz="2178" spc="28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户</a:t>
            </a:r>
            <a:r>
              <a:rPr sz="2178" spc="-27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178" spc="-3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</a:t>
            </a:r>
            <a:r>
              <a:rPr sz="2178" spc="-1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\</a:t>
            </a:r>
            <a:r>
              <a:rPr sz="2178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fi</a:t>
            </a:r>
            <a:r>
              <a:rPr sz="2178" spc="-1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l</a:t>
            </a:r>
            <a:r>
              <a:rPr sz="2178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endParaRPr sz="2178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E060D6F-86E1-4F89-8DA0-599037D477DA}"/>
              </a:ext>
            </a:extLst>
          </p:cNvPr>
          <p:cNvSpPr/>
          <p:nvPr/>
        </p:nvSpPr>
        <p:spPr>
          <a:xfrm>
            <a:off x="8243533" y="2128175"/>
            <a:ext cx="3369347" cy="3558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64DF0CC-6B1A-4AE1-B72A-99DC954AD8DF}"/>
              </a:ext>
            </a:extLst>
          </p:cNvPr>
          <p:cNvSpPr/>
          <p:nvPr/>
        </p:nvSpPr>
        <p:spPr>
          <a:xfrm>
            <a:off x="722314" y="5338509"/>
            <a:ext cx="7382714" cy="348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3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CF7768-F812-44B5-BC1A-D1218C77A9A7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手动同步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F0B8CA8-AB35-4271-B7F7-A1A13FDCA0A7}"/>
              </a:ext>
            </a:extLst>
          </p:cNvPr>
          <p:cNvSpPr/>
          <p:nvPr/>
        </p:nvSpPr>
        <p:spPr>
          <a:xfrm>
            <a:off x="2367880" y="1324422"/>
            <a:ext cx="7456240" cy="5337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059B1AC-806D-4575-8B88-61F3E5C51A5C}"/>
              </a:ext>
            </a:extLst>
          </p:cNvPr>
          <p:cNvSpPr txBox="1"/>
          <p:nvPr/>
        </p:nvSpPr>
        <p:spPr>
          <a:xfrm>
            <a:off x="4891340" y="1864915"/>
            <a:ext cx="139810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00" spc="23" dirty="0">
                <a:solidFill>
                  <a:srgbClr val="0D0D0D"/>
                </a:solidFill>
                <a:latin typeface="微软雅黑"/>
                <a:cs typeface="微软雅黑"/>
              </a:rPr>
              <a:t>手动同步</a:t>
            </a:r>
            <a:endParaRPr sz="20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4E92AAC-1FD8-474F-B458-0B32D369DF02}"/>
              </a:ext>
            </a:extLst>
          </p:cNvPr>
          <p:cNvSpPr/>
          <p:nvPr/>
        </p:nvSpPr>
        <p:spPr>
          <a:xfrm>
            <a:off x="3434947" y="1972586"/>
            <a:ext cx="1398110" cy="69733"/>
          </a:xfrm>
          <a:custGeom>
            <a:avLst/>
            <a:gdLst/>
            <a:ahLst/>
            <a:cxnLst/>
            <a:rect l="l" t="t" r="r" b="b"/>
            <a:pathLst>
              <a:path w="1540510" h="76835">
                <a:moveTo>
                  <a:pt x="76200" y="0"/>
                </a:moveTo>
                <a:lnTo>
                  <a:pt x="0" y="38130"/>
                </a:lnTo>
                <a:lnTo>
                  <a:pt x="76200" y="76262"/>
                </a:lnTo>
                <a:lnTo>
                  <a:pt x="76200" y="50841"/>
                </a:lnTo>
                <a:lnTo>
                  <a:pt x="63500" y="50841"/>
                </a:lnTo>
                <a:lnTo>
                  <a:pt x="63500" y="25420"/>
                </a:lnTo>
                <a:lnTo>
                  <a:pt x="76200" y="25420"/>
                </a:lnTo>
                <a:lnTo>
                  <a:pt x="76200" y="0"/>
                </a:lnTo>
                <a:close/>
              </a:path>
              <a:path w="1540510" h="76835">
                <a:moveTo>
                  <a:pt x="63500" y="25420"/>
                </a:moveTo>
                <a:lnTo>
                  <a:pt x="63500" y="50841"/>
                </a:lnTo>
                <a:lnTo>
                  <a:pt x="76200" y="50841"/>
                </a:lnTo>
                <a:lnTo>
                  <a:pt x="76200" y="25420"/>
                </a:lnTo>
                <a:lnTo>
                  <a:pt x="63500" y="25420"/>
                </a:lnTo>
                <a:close/>
              </a:path>
              <a:path w="1540510" h="76835">
                <a:moveTo>
                  <a:pt x="76200" y="25420"/>
                </a:moveTo>
                <a:lnTo>
                  <a:pt x="76200" y="50841"/>
                </a:lnTo>
                <a:lnTo>
                  <a:pt x="1540277" y="50841"/>
                </a:lnTo>
                <a:lnTo>
                  <a:pt x="1540277" y="25421"/>
                </a:lnTo>
                <a:lnTo>
                  <a:pt x="76200" y="25420"/>
                </a:lnTo>
                <a:close/>
              </a:path>
              <a:path w="1540510" h="76835">
                <a:moveTo>
                  <a:pt x="76200" y="25420"/>
                </a:moveTo>
                <a:lnTo>
                  <a:pt x="63500" y="25420"/>
                </a:lnTo>
                <a:lnTo>
                  <a:pt x="76200" y="2542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5B7810F-ADDB-41B8-AAF1-6BAC9F388AF8}"/>
              </a:ext>
            </a:extLst>
          </p:cNvPr>
          <p:cNvSpPr txBox="1"/>
          <p:nvPr/>
        </p:nvSpPr>
        <p:spPr>
          <a:xfrm>
            <a:off x="5610167" y="3993240"/>
            <a:ext cx="135856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00" spc="23" dirty="0">
                <a:solidFill>
                  <a:srgbClr val="0D0D0D"/>
                </a:solidFill>
                <a:latin typeface="微软雅黑"/>
                <a:cs typeface="微软雅黑"/>
              </a:rPr>
              <a:t>日志区</a:t>
            </a:r>
            <a:endParaRPr sz="24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696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CF7768-F812-44B5-BC1A-D1218C77A9A7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同步程序设置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E4A9852-6846-448C-BFA0-BAFACCD20F42}"/>
              </a:ext>
            </a:extLst>
          </p:cNvPr>
          <p:cNvSpPr/>
          <p:nvPr/>
        </p:nvSpPr>
        <p:spPr>
          <a:xfrm>
            <a:off x="1045591" y="1392962"/>
            <a:ext cx="6439426" cy="514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92AF1D0-015F-4756-A8F1-8DAF79ADE4C0}"/>
              </a:ext>
            </a:extLst>
          </p:cNvPr>
          <p:cNvSpPr txBox="1"/>
          <p:nvPr/>
        </p:nvSpPr>
        <p:spPr>
          <a:xfrm>
            <a:off x="8105028" y="1945004"/>
            <a:ext cx="3155156" cy="4040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algn="just" defTabSz="82990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核心构成：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algn="just" defTabSz="829909" eaLnBrk="1" fontAlgn="auto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sz="2400" spc="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</a:t>
            </a:r>
            <a:r>
              <a:rPr sz="2400" spc="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域连接设置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112384" algn="just" defTabSz="829909" eaLnBrk="1" fontAlgn="auto" hangingPunct="1">
              <a:lnSpc>
                <a:spcPts val="8000"/>
              </a:lnSpc>
              <a:spcBef>
                <a:spcPts val="77"/>
              </a:spcBef>
              <a:spcAft>
                <a:spcPts val="0"/>
              </a:spcAft>
            </a:pPr>
            <a:r>
              <a:rPr sz="2400" spc="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钉钉连接设置 </a:t>
            </a:r>
            <a:endParaRPr lang="en-US" altLang="zh-CN" sz="2400" spc="23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112384" algn="just" defTabSz="829909" eaLnBrk="1" fontAlgn="auto" hangingPunct="1">
              <a:lnSpc>
                <a:spcPts val="8000"/>
              </a:lnSpc>
              <a:spcBef>
                <a:spcPts val="77"/>
              </a:spcBef>
              <a:spcAft>
                <a:spcPts val="0"/>
              </a:spcAft>
            </a:pPr>
            <a:r>
              <a:rPr sz="2400" spc="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邮件通知设置 </a:t>
            </a:r>
            <a:endParaRPr lang="en-US" altLang="zh-CN" sz="2400" spc="23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112384" algn="just" defTabSz="829909" eaLnBrk="1" fontAlgn="auto" hangingPunct="1">
              <a:lnSpc>
                <a:spcPts val="8000"/>
              </a:lnSpc>
              <a:spcBef>
                <a:spcPts val="77"/>
              </a:spcBef>
              <a:spcAft>
                <a:spcPts val="0"/>
              </a:spcAft>
            </a:pPr>
            <a:r>
              <a:rPr sz="2400" spc="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自动同步设置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67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CF7768-F812-44B5-BC1A-D1218C77A9A7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域设置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97BE311-1279-4682-8A77-325E65C98BDA}"/>
              </a:ext>
            </a:extLst>
          </p:cNvPr>
          <p:cNvSpPr txBox="1"/>
          <p:nvPr/>
        </p:nvSpPr>
        <p:spPr>
          <a:xfrm>
            <a:off x="2120578" y="3948672"/>
            <a:ext cx="8088982" cy="20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15" spc="14" dirty="0">
                <a:solidFill>
                  <a:srgbClr val="0D0D0D"/>
                </a:solidFill>
                <a:latin typeface="微软雅黑"/>
                <a:cs typeface="微软雅黑"/>
              </a:rPr>
              <a:t>AD</a:t>
            </a:r>
            <a:r>
              <a:rPr sz="1815" spc="23" dirty="0">
                <a:solidFill>
                  <a:srgbClr val="0D0D0D"/>
                </a:solidFill>
                <a:latin typeface="微软雅黑"/>
                <a:cs typeface="微软雅黑"/>
              </a:rPr>
              <a:t>域连接设置</a:t>
            </a:r>
            <a:endParaRPr sz="1815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defTabSz="829909" eaLnBrk="1" fontAlgn="auto" hangingPunct="1">
              <a:spcBef>
                <a:spcPts val="36"/>
              </a:spcBef>
              <a:spcAft>
                <a:spcPts val="0"/>
              </a:spcAft>
            </a:pPr>
            <a:endParaRPr sz="186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15"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不同步根组织单位：可以设置某个</a:t>
            </a:r>
            <a:r>
              <a:rPr lang="zh-CN" altLang="en-US" sz="1815"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目录</a:t>
            </a:r>
            <a:r>
              <a:rPr sz="1815"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之下的组织和成员不同步给钉钉</a:t>
            </a:r>
            <a:r>
              <a:rPr lang="zh-CN" altLang="en-US" sz="1815"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181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23"/>
              </a:spcBef>
              <a:spcAft>
                <a:spcPts val="0"/>
              </a:spcAft>
            </a:pPr>
            <a:endParaRPr sz="2042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marR="4611" defTabSz="829909" eaLnBrk="1" fontAlgn="auto" hangingPunct="1">
              <a:lnSpc>
                <a:spcPts val="1805"/>
              </a:lnSpc>
              <a:spcBef>
                <a:spcPts val="0"/>
              </a:spcBef>
              <a:spcAft>
                <a:spcPts val="0"/>
              </a:spcAft>
            </a:pPr>
            <a:r>
              <a:rPr sz="154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根组织单位：设置的意义是支持同一个域，不同分公司钉钉</a:t>
            </a:r>
            <a:r>
              <a:rPr lang="zh-CN" altLang="en-US" sz="1543" spc="-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sz="154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例如：同一</a:t>
            </a:r>
            <a:r>
              <a:rPr sz="1543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个</a:t>
            </a:r>
            <a:r>
              <a:rPr sz="1543" spc="-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AD，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但是京津冀公</a:t>
            </a:r>
            <a:r>
              <a:rPr sz="1543" spc="32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司有自己单独的钉钉，这个</a:t>
            </a:r>
            <a:r>
              <a:rPr lang="zh-CN" altLang="en-US" sz="1543" spc="32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</a:t>
            </a:r>
            <a:r>
              <a:rPr sz="1543" spc="32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候可以设置京津冀为根组织，同步给京津冀的钉钉</a:t>
            </a:r>
            <a:r>
              <a:rPr lang="zh-CN" altLang="en-US" sz="1543" spc="32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45"/>
              </a:spcBef>
              <a:spcAft>
                <a:spcPts val="0"/>
              </a:spcAft>
            </a:pP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钉钉部门</a:t>
            </a:r>
            <a:r>
              <a:rPr sz="1543" spc="-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d回填字段：可以把钉钉字段反写入</a:t>
            </a:r>
            <a:r>
              <a:rPr sz="1543" spc="-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</a:t>
            </a:r>
            <a:r>
              <a:rPr sz="1543" spc="-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lang="zh-CN" altLang="en-US" sz="1543" spc="227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（职务、手机）。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DC2BF07-8BC9-4FA8-B006-3B4774251BF8}"/>
              </a:ext>
            </a:extLst>
          </p:cNvPr>
          <p:cNvSpPr/>
          <p:nvPr/>
        </p:nvSpPr>
        <p:spPr>
          <a:xfrm>
            <a:off x="2127381" y="1278522"/>
            <a:ext cx="7937237" cy="2366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8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CF7768-F812-44B5-BC1A-D1218C77A9A7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钉钉设置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BEA6297-B81E-47BF-9A98-68155E232EF2}"/>
              </a:ext>
            </a:extLst>
          </p:cNvPr>
          <p:cNvSpPr txBox="1"/>
          <p:nvPr/>
        </p:nvSpPr>
        <p:spPr>
          <a:xfrm>
            <a:off x="2303460" y="3640323"/>
            <a:ext cx="8015792" cy="2334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15" spc="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钉钉连接设置</a:t>
            </a:r>
            <a:endParaRPr sz="181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36"/>
              </a:spcBef>
              <a:spcAft>
                <a:spcPts val="0"/>
              </a:spcAft>
            </a:pPr>
            <a:endParaRPr sz="18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15" spc="34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企业应</a:t>
            </a:r>
            <a:r>
              <a:rPr lang="zh-CN" altLang="en-US" sz="1815" spc="34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</a:t>
            </a:r>
            <a:r>
              <a:rPr sz="181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</a:t>
            </a:r>
            <a:r>
              <a:rPr sz="1815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r>
              <a:rPr sz="181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</a:t>
            </a:r>
            <a:r>
              <a:rPr sz="1815" spc="-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r</a:t>
            </a:r>
            <a:r>
              <a:rPr sz="1815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r>
              <a:rPr sz="1815" spc="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</a:t>
            </a:r>
            <a:r>
              <a:rPr sz="1815" spc="172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:是指钉钉通讯录的</a:t>
            </a:r>
            <a:r>
              <a:rPr sz="181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</a:t>
            </a:r>
            <a:r>
              <a:rPr sz="1815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r>
              <a:rPr sz="181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</a:t>
            </a:r>
            <a:r>
              <a:rPr sz="1815" spc="-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r</a:t>
            </a:r>
            <a:r>
              <a:rPr sz="1815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r>
              <a:rPr sz="1815" spc="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</a:t>
            </a:r>
            <a:r>
              <a:rPr sz="1815" spc="10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，这个信息注意保密</a:t>
            </a:r>
            <a:r>
              <a:rPr lang="zh-CN" altLang="en-US" sz="1815" spc="10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181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23"/>
              </a:spcBef>
              <a:spcAft>
                <a:spcPts val="0"/>
              </a:spcAft>
            </a:pPr>
            <a:endParaRPr sz="2042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marR="42648" defTabSz="829909" eaLnBrk="1" fontAlgn="auto" hangingPunct="1">
              <a:lnSpc>
                <a:spcPts val="1805"/>
              </a:lnSpc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虚拟部门</a:t>
            </a:r>
            <a:r>
              <a:rPr lang="en-US" sz="1543" spc="-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lang="zh-CN" altLang="en-US" sz="1543" spc="-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</a:t>
            </a:r>
            <a:r>
              <a:rPr sz="1543" spc="6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是指钉钉里面的合作单位组织的</a:t>
            </a:r>
            <a:r>
              <a:rPr sz="154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ID，</a:t>
            </a:r>
            <a:r>
              <a:rPr sz="1543" spc="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钉钉可以</a:t>
            </a:r>
            <a:r>
              <a:rPr lang="zh-CN" altLang="en-US" sz="1543" spc="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调整</a:t>
            </a:r>
            <a:r>
              <a:rPr sz="1543" spc="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名称，但</a:t>
            </a:r>
            <a:r>
              <a:rPr lang="en-US" sz="1543" spc="-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必须一致，钉钉这 </a:t>
            </a:r>
            <a:r>
              <a:rPr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个目录是不会</a:t>
            </a:r>
            <a:r>
              <a:rPr lang="zh-CN" altLang="en-US"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被</a:t>
            </a:r>
            <a:r>
              <a:rPr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同步的</a:t>
            </a:r>
            <a:r>
              <a:rPr lang="zh-CN" altLang="en-US"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36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marR="4611" defTabSz="829909" eaLnBrk="1" fontAlgn="auto" hangingPunct="1">
              <a:lnSpc>
                <a:spcPts val="1805"/>
              </a:lnSpc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同步中转部门</a:t>
            </a:r>
            <a:r>
              <a:rPr sz="1543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lang="zh-CN" altLang="en-US" sz="1543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</a:t>
            </a:r>
            <a:r>
              <a:rPr sz="1543" spc="172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是指钉钉里面</a:t>
            </a:r>
            <a:r>
              <a:rPr sz="1543" spc="-5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Temp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组织的</a:t>
            </a:r>
            <a:r>
              <a:rPr lang="en-US"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sz="154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sz="1543" spc="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钉钉可以</a:t>
            </a:r>
            <a:r>
              <a:rPr lang="zh-CN" altLang="en-US" sz="1543" spc="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调整</a:t>
            </a:r>
            <a:r>
              <a:rPr sz="1543" spc="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名称，但</a:t>
            </a:r>
            <a:r>
              <a:rPr lang="en-US" sz="1543" spc="-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必须一致</a:t>
            </a:r>
            <a:r>
              <a:rPr sz="1543" spc="-4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，Temp</a:t>
            </a:r>
            <a:r>
              <a:rPr sz="154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目</a:t>
            </a:r>
            <a:r>
              <a:rPr sz="1543" spc="6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录不能有二级目录</a:t>
            </a:r>
            <a:r>
              <a:rPr lang="en-US" altLang="zh-CN" sz="1543" spc="6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.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ABF25A0-6468-4C51-A6B6-C57D1004F19E}"/>
              </a:ext>
            </a:extLst>
          </p:cNvPr>
          <p:cNvSpPr/>
          <p:nvPr/>
        </p:nvSpPr>
        <p:spPr>
          <a:xfrm>
            <a:off x="2303460" y="1306504"/>
            <a:ext cx="8015792" cy="191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1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CF7768-F812-44B5-BC1A-D1218C77A9A7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通知设置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8B8A73-4544-4CD7-BCDE-05E8789F0F25}"/>
              </a:ext>
            </a:extLst>
          </p:cNvPr>
          <p:cNvSpPr txBox="1"/>
          <p:nvPr/>
        </p:nvSpPr>
        <p:spPr>
          <a:xfrm>
            <a:off x="2190051" y="3429000"/>
            <a:ext cx="7811896" cy="1972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15" spc="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通知设置</a:t>
            </a:r>
            <a:endParaRPr sz="236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defTabSz="829909" eaLnBrk="1" fontAlgn="auto" hangingPunct="1">
              <a:lnSpc>
                <a:spcPct val="200000"/>
              </a:lnSpc>
              <a:spcBef>
                <a:spcPts val="1815"/>
              </a:spcBef>
              <a:spcAft>
                <a:spcPts val="0"/>
              </a:spcAft>
            </a:pPr>
            <a:r>
              <a:rPr sz="1815" spc="7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和邮箱客户端发件设置一样</a:t>
            </a:r>
            <a:r>
              <a:rPr lang="zh-CN" altLang="en-US" sz="1815" spc="7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lang="en-US" altLang="zh-CN" sz="1543" spc="5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527" marR="4611" defTabSz="829909" eaLnBrk="1" fontAlgn="auto" hangingPunct="1">
              <a:lnSpc>
                <a:spcPct val="200000"/>
              </a:lnSpc>
              <a:spcBef>
                <a:spcPts val="136"/>
              </a:spcBef>
              <a:spcAft>
                <a:spcPts val="0"/>
              </a:spcAft>
            </a:pPr>
            <a:r>
              <a:rPr lang="zh-CN" altLang="en-US" sz="1543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收件人邮箱：多个收件人可以用“</a:t>
            </a:r>
            <a:r>
              <a:rPr lang="en-US" altLang="zh-CN" sz="1543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543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”隔开。</a:t>
            </a:r>
            <a:endParaRPr lang="en-US" altLang="zh-CN" sz="1543" spc="5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527" marR="4611" defTabSz="829909" eaLnBrk="1" fontAlgn="auto" hangingPunct="1">
              <a:lnSpc>
                <a:spcPct val="200000"/>
              </a:lnSpc>
              <a:spcBef>
                <a:spcPts val="136"/>
              </a:spcBef>
              <a:spcAft>
                <a:spcPts val="0"/>
              </a:spcAft>
            </a:pPr>
            <a:r>
              <a:rPr sz="1543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PS：目前这个地方有点不人性化，可以复制到文本修改后再粘贴回来</a:t>
            </a:r>
            <a:r>
              <a:rPr lang="zh-CN" altLang="en-US" sz="1543"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543" spc="5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21FB79D-A144-49A4-BFBD-893BC53AA591}"/>
              </a:ext>
            </a:extLst>
          </p:cNvPr>
          <p:cNvSpPr/>
          <p:nvPr/>
        </p:nvSpPr>
        <p:spPr>
          <a:xfrm>
            <a:off x="2190052" y="1861073"/>
            <a:ext cx="7811896" cy="113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66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天空, 户外, 建筑物, 多云&#10;&#10;自动生成的说明">
            <a:extLst>
              <a:ext uri="{FF2B5EF4-FFF2-40B4-BE49-F238E27FC236}">
                <a16:creationId xmlns:a16="http://schemas.microsoft.com/office/drawing/2014/main" id="{79E8EB0D-E616-48BE-831B-5D77F6B740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7415784" cy="6857433"/>
          </a:xfrm>
          <a:prstGeom prst="rect">
            <a:avLst/>
          </a:prstGeom>
        </p:spPr>
      </p:pic>
      <p:sp>
        <p:nvSpPr>
          <p:cNvPr id="5" name="平行四边形 17">
            <a:extLst>
              <a:ext uri="{FF2B5EF4-FFF2-40B4-BE49-F238E27FC236}">
                <a16:creationId xmlns:a16="http://schemas.microsoft.com/office/drawing/2014/main" id="{F30A8927-309B-486E-AE3E-2E5EE5D9C7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44650" y="4264025"/>
            <a:ext cx="4835525" cy="2593975"/>
          </a:xfrm>
          <a:prstGeom prst="parallelogram">
            <a:avLst>
              <a:gd name="adj" fmla="val 56356"/>
            </a:avLst>
          </a:prstGeom>
          <a:solidFill>
            <a:srgbClr val="00A1D8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平行四边形 18">
            <a:extLst>
              <a:ext uri="{FF2B5EF4-FFF2-40B4-BE49-F238E27FC236}">
                <a16:creationId xmlns:a16="http://schemas.microsoft.com/office/drawing/2014/main" id="{AA9D4AE0-45C6-4B60-A62E-AF811D7B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0"/>
            <a:ext cx="3493009" cy="2593975"/>
          </a:xfrm>
          <a:prstGeom prst="parallelogram">
            <a:avLst>
              <a:gd name="adj" fmla="val 56350"/>
            </a:avLst>
          </a:pr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21">
            <a:extLst>
              <a:ext uri="{FF2B5EF4-FFF2-40B4-BE49-F238E27FC236}">
                <a16:creationId xmlns:a16="http://schemas.microsoft.com/office/drawing/2014/main" id="{29DDE749-D50A-4BAE-9C83-2DA257202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4424363" cy="2946400"/>
          </a:xfrm>
          <a:custGeom>
            <a:avLst/>
            <a:gdLst>
              <a:gd name="T0" fmla="*/ 4424081 w 4424081"/>
              <a:gd name="T1" fmla="*/ 0 h 2946082"/>
              <a:gd name="T2" fmla="*/ 1660559 w 4424081"/>
              <a:gd name="T3" fmla="*/ 0 h 2946082"/>
              <a:gd name="T4" fmla="*/ 0 w 4424081"/>
              <a:gd name="T5" fmla="*/ 2946082 h 2946082"/>
              <a:gd name="T6" fmla="*/ 3382087 w 4424081"/>
              <a:gd name="T7" fmla="*/ 2946082 h 2946082"/>
              <a:gd name="T8" fmla="*/ 4424081 w 4424081"/>
              <a:gd name="T9" fmla="*/ 1097428 h 29460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4081"/>
              <a:gd name="T16" fmla="*/ 0 h 2946082"/>
              <a:gd name="T17" fmla="*/ 4424081 w 4424081"/>
              <a:gd name="T18" fmla="*/ 2946082 h 29460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4081" h="2946082">
                <a:moveTo>
                  <a:pt x="4424081" y="0"/>
                </a:moveTo>
                <a:lnTo>
                  <a:pt x="1660559" y="0"/>
                </a:lnTo>
                <a:lnTo>
                  <a:pt x="0" y="2946082"/>
                </a:lnTo>
                <a:lnTo>
                  <a:pt x="3382087" y="2946082"/>
                </a:lnTo>
                <a:lnTo>
                  <a:pt x="4424081" y="1097428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23">
            <a:extLst>
              <a:ext uri="{FF2B5EF4-FFF2-40B4-BE49-F238E27FC236}">
                <a16:creationId xmlns:a16="http://schemas.microsoft.com/office/drawing/2014/main" id="{E4EBAAD4-B3B7-4E70-AF79-482B0DBB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574675"/>
            <a:ext cx="153828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sz="11500" b="1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2D3E30-7756-43BB-8DAE-6E8E45BCF42A}"/>
              </a:ext>
            </a:extLst>
          </p:cNvPr>
          <p:cNvSpPr/>
          <p:nvPr/>
        </p:nvSpPr>
        <p:spPr>
          <a:xfrm>
            <a:off x="6196669" y="3220492"/>
            <a:ext cx="5272520" cy="76944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上线成果和维护建议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3B6AB791-A279-4C3C-BC1A-2E123600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477" y="2150130"/>
            <a:ext cx="1169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Part.1</a:t>
            </a:r>
            <a:endParaRPr lang="zh-CN" altLang="en-US" sz="280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12405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CF7768-F812-44B5-BC1A-D1218C77A9A7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主要操作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C01782-6F62-45AF-B29C-2B8911F4D3DC}"/>
              </a:ext>
            </a:extLst>
          </p:cNvPr>
          <p:cNvSpPr/>
          <p:nvPr/>
        </p:nvSpPr>
        <p:spPr>
          <a:xfrm>
            <a:off x="1869935" y="1949132"/>
            <a:ext cx="8003689" cy="72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05CC65-8BC7-47C2-9881-33932FF9BB39}"/>
              </a:ext>
            </a:extLst>
          </p:cNvPr>
          <p:cNvSpPr txBox="1"/>
          <p:nvPr/>
        </p:nvSpPr>
        <p:spPr>
          <a:xfrm>
            <a:off x="1869935" y="3256649"/>
            <a:ext cx="8003690" cy="1996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282400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保存设置：当做了配置调整后，保存设置</a:t>
            </a:r>
            <a:r>
              <a:rPr lang="zh-CN" altLang="en-US"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如果发现设置无法保存，请右键</a:t>
            </a:r>
            <a:r>
              <a:rPr lang="zh-CN" altLang="en-US"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“</a:t>
            </a:r>
            <a:r>
              <a:rPr lang="zh-CN" altLang="en-US" spc="10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以管理员身份</a:t>
            </a:r>
            <a:r>
              <a:rPr lang="zh-CN" altLang="en-US" spc="5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”</a:t>
            </a:r>
            <a:r>
              <a:rPr spc="10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运行同步程序</a:t>
            </a:r>
            <a:r>
              <a:rPr lang="zh-CN" altLang="en-US" spc="10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18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marR="4611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pc="2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卸载自动同步：把调度服务卸载，再点击一次可把调度程序安装到</a:t>
            </a:r>
            <a:r>
              <a:rPr spc="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</a:t>
            </a:r>
            <a:r>
              <a:rPr spc="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</a:t>
            </a:r>
            <a:r>
              <a:rPr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</a:t>
            </a:r>
            <a:r>
              <a:rPr spc="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do</a:t>
            </a:r>
            <a:r>
              <a:rPr spc="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</a:t>
            </a:r>
            <a:r>
              <a:rPr spc="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</a:t>
            </a:r>
            <a:r>
              <a:rPr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服 </a:t>
            </a:r>
            <a:r>
              <a:rPr spc="1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务，一般更新同步程序后需要</a:t>
            </a:r>
            <a:r>
              <a:rPr lang="zh-CN" altLang="en-US" spc="1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重</a:t>
            </a:r>
            <a:r>
              <a:rPr spc="1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新安装一次</a:t>
            </a:r>
            <a:r>
              <a:rPr lang="zh-CN" altLang="en-US" spc="11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18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pc="7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停止自动同步：单击可以在自动同步和手动同步之间切换</a:t>
            </a:r>
            <a:r>
              <a:rPr lang="zh-CN" altLang="en-US" spc="7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92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CF7768-F812-44B5-BC1A-D1218C77A9A7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注意事项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31E14B9-B494-4CF6-8308-A6CD09B1895A}"/>
              </a:ext>
            </a:extLst>
          </p:cNvPr>
          <p:cNvSpPr txBox="1"/>
          <p:nvPr/>
        </p:nvSpPr>
        <p:spPr>
          <a:xfrm>
            <a:off x="2303460" y="1806824"/>
            <a:ext cx="8064777" cy="3627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 defTabSz="829909" eaLnBrk="1" fontAlgn="auto" hangingPunct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*</a:t>
            </a:r>
            <a:r>
              <a:rPr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操作</a:t>
            </a:r>
            <a:r>
              <a:rPr lang="zh-CN" altLang="en-US"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按钮隐藏了</a:t>
            </a:r>
            <a:r>
              <a:rPr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初始化</a:t>
            </a:r>
            <a:r>
              <a:rPr lang="zh-CN" altLang="en-US"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按钮</a:t>
            </a:r>
            <a:r>
              <a:rPr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，初始化是</a:t>
            </a:r>
            <a:r>
              <a:rPr lang="zh-CN" altLang="en-US"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</a:t>
            </a:r>
            <a:r>
              <a:rPr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首次启用同步时使用的，</a:t>
            </a:r>
            <a:r>
              <a:rPr lang="zh-CN" altLang="en-US"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</a:t>
            </a:r>
            <a:r>
              <a:rPr spc="10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击初始化</a:t>
            </a:r>
            <a:r>
              <a:rPr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会删掉所有钉钉除“虚拟部门”以外的组织，进行重建。会导致钉钉的应用权限需要全部重新设置。所以过于敏感，进行了</a:t>
            </a:r>
            <a:r>
              <a:rPr lang="zh-CN" altLang="en-US"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隐藏</a:t>
            </a:r>
            <a:r>
              <a:rPr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defTabSz="829909" eaLnBrk="1" fontAlgn="auto" hangingPunct="1">
              <a:spcBef>
                <a:spcPts val="1089"/>
              </a:spcBef>
              <a:spcAft>
                <a:spcPts val="0"/>
              </a:spcAft>
            </a:pPr>
            <a:r>
              <a:rPr spc="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需要重建钉钉通讯录的时候请</a:t>
            </a:r>
            <a:r>
              <a:rPr lang="zh-CN" altLang="en-US" spc="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联系</a:t>
            </a:r>
            <a:r>
              <a:rPr spc="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管理员，进行开放。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61356" marR="5039971" indent="-350406" defTabSz="829909" eaLnBrk="1" fontAlgn="auto" hangingPunct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pc="9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*</a:t>
            </a:r>
            <a:r>
              <a:rPr lang="zh-CN" altLang="en-US" spc="9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员工离职</a:t>
            </a:r>
            <a:r>
              <a:rPr lang="en-US" altLang="zh-CN" spc="9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pc="9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禁用的操作注意： </a:t>
            </a:r>
            <a:r>
              <a:rPr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第一步：</a:t>
            </a:r>
            <a:r>
              <a:rPr lang="en-US" spc="1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</a:t>
            </a:r>
            <a:r>
              <a:rPr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操作挪出；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61356" marR="1485192" defTabSz="829909" eaLnBrk="1" fontAlgn="auto" hangingPunct="1">
              <a:lnSpc>
                <a:spcPct val="151000"/>
              </a:lnSpc>
              <a:spcBef>
                <a:spcPts val="64"/>
              </a:spcBef>
              <a:spcAft>
                <a:spcPts val="0"/>
              </a:spcAft>
            </a:pPr>
            <a:r>
              <a:rPr spc="7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第</a:t>
            </a:r>
            <a:r>
              <a:rPr lang="zh-CN" altLang="en-US" spc="7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二</a:t>
            </a:r>
            <a:r>
              <a:rPr spc="7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步：同步后钉钉成员状态为禁用，</a:t>
            </a:r>
            <a:r>
              <a:rPr lang="zh-CN" altLang="en-US" spc="7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移</a:t>
            </a:r>
            <a:r>
              <a:rPr spc="7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动至</a:t>
            </a:r>
            <a:r>
              <a:rPr lang="en-US" spc="7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</a:t>
            </a:r>
            <a:r>
              <a:rPr lang="en-US" altLang="zh-CN" spc="7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emp</a:t>
            </a:r>
            <a:r>
              <a:rPr spc="236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目录； </a:t>
            </a:r>
            <a:r>
              <a:rPr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第三步：定期</a:t>
            </a:r>
            <a:r>
              <a:rPr lang="zh-CN" altLang="en-US"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检查</a:t>
            </a:r>
            <a:r>
              <a:rPr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并手工批量删除</a:t>
            </a:r>
            <a:r>
              <a:rPr lang="en-US" altLang="zh-CN" spc="7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Temp</a:t>
            </a:r>
            <a:r>
              <a:rPr spc="2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中不需要的成员；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31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CC4B624-6949-4F6A-A7A4-15EECAC61313}"/>
              </a:ext>
            </a:extLst>
          </p:cNvPr>
          <p:cNvSpPr/>
          <p:nvPr/>
        </p:nvSpPr>
        <p:spPr>
          <a:xfrm rot="5400000">
            <a:off x="-638258" y="2261940"/>
            <a:ext cx="3610635" cy="2334118"/>
          </a:xfrm>
          <a:prstGeom prst="triangle">
            <a:avLst/>
          </a:prstGeom>
          <a:solidFill>
            <a:srgbClr val="00A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FDE274C-D231-4651-8381-7A726D4B848E}"/>
              </a:ext>
            </a:extLst>
          </p:cNvPr>
          <p:cNvSpPr/>
          <p:nvPr/>
        </p:nvSpPr>
        <p:spPr>
          <a:xfrm rot="5400000" flipV="1">
            <a:off x="9219623" y="2261939"/>
            <a:ext cx="3610635" cy="2334119"/>
          </a:xfrm>
          <a:prstGeom prst="triangle">
            <a:avLst/>
          </a:pr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4F589F-E81A-4E5E-A9FB-C38334D90EDE}"/>
              </a:ext>
            </a:extLst>
          </p:cNvPr>
          <p:cNvSpPr/>
          <p:nvPr/>
        </p:nvSpPr>
        <p:spPr>
          <a:xfrm>
            <a:off x="2755759" y="2237358"/>
            <a:ext cx="6680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阿里赋能 智连未来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CDFB4B8-F965-40E6-B450-F0ECCD59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-19445" t="-24424" r="-2" b="1"/>
          <a:stretch>
            <a:fillRect/>
          </a:stretch>
        </p:blipFill>
        <p:spPr>
          <a:xfrm>
            <a:off x="3846834" y="4537705"/>
            <a:ext cx="3980320" cy="6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20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69997" y="436970"/>
            <a:ext cx="3305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上线成果</a:t>
            </a: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FD179FA3-7AE7-4FA8-A795-B9098626E5D9}"/>
              </a:ext>
            </a:extLst>
          </p:cNvPr>
          <p:cNvSpPr/>
          <p:nvPr/>
        </p:nvSpPr>
        <p:spPr>
          <a:xfrm>
            <a:off x="7864834" y="1466460"/>
            <a:ext cx="2002893" cy="1177289"/>
          </a:xfrm>
          <a:custGeom>
            <a:avLst/>
            <a:gdLst/>
            <a:ahLst/>
            <a:cxnLst/>
            <a:rect l="l" t="t" r="r" b="b"/>
            <a:pathLst>
              <a:path w="1407795" h="814705">
                <a:moveTo>
                  <a:pt x="1119461" y="0"/>
                </a:moveTo>
                <a:lnTo>
                  <a:pt x="288282" y="0"/>
                </a:lnTo>
                <a:lnTo>
                  <a:pt x="241521" y="3776"/>
                </a:lnTo>
                <a:lnTo>
                  <a:pt x="197163" y="14709"/>
                </a:lnTo>
                <a:lnTo>
                  <a:pt x="155800" y="32204"/>
                </a:lnTo>
                <a:lnTo>
                  <a:pt x="118026" y="55667"/>
                </a:lnTo>
                <a:lnTo>
                  <a:pt x="84436" y="84505"/>
                </a:lnTo>
                <a:lnTo>
                  <a:pt x="55621" y="118124"/>
                </a:lnTo>
                <a:lnTo>
                  <a:pt x="32177" y="155928"/>
                </a:lnTo>
                <a:lnTo>
                  <a:pt x="14696" y="197325"/>
                </a:lnTo>
                <a:lnTo>
                  <a:pt x="3773" y="241720"/>
                </a:lnTo>
                <a:lnTo>
                  <a:pt x="0" y="288519"/>
                </a:lnTo>
                <a:lnTo>
                  <a:pt x="0" y="526119"/>
                </a:lnTo>
                <a:lnTo>
                  <a:pt x="3773" y="572918"/>
                </a:lnTo>
                <a:lnTo>
                  <a:pt x="14696" y="617314"/>
                </a:lnTo>
                <a:lnTo>
                  <a:pt x="32177" y="658711"/>
                </a:lnTo>
                <a:lnTo>
                  <a:pt x="55621" y="696515"/>
                </a:lnTo>
                <a:lnTo>
                  <a:pt x="84436" y="730134"/>
                </a:lnTo>
                <a:lnTo>
                  <a:pt x="118026" y="758972"/>
                </a:lnTo>
                <a:lnTo>
                  <a:pt x="155800" y="782435"/>
                </a:lnTo>
                <a:lnTo>
                  <a:pt x="197163" y="799931"/>
                </a:lnTo>
                <a:lnTo>
                  <a:pt x="241521" y="810863"/>
                </a:lnTo>
                <a:lnTo>
                  <a:pt x="288282" y="814640"/>
                </a:lnTo>
                <a:lnTo>
                  <a:pt x="1119461" y="814640"/>
                </a:lnTo>
                <a:lnTo>
                  <a:pt x="1166222" y="810863"/>
                </a:lnTo>
                <a:lnTo>
                  <a:pt x="1210581" y="799931"/>
                </a:lnTo>
                <a:lnTo>
                  <a:pt x="1251944" y="782435"/>
                </a:lnTo>
                <a:lnTo>
                  <a:pt x="1289718" y="758972"/>
                </a:lnTo>
                <a:lnTo>
                  <a:pt x="1323309" y="730134"/>
                </a:lnTo>
                <a:lnTo>
                  <a:pt x="1352123" y="696515"/>
                </a:lnTo>
                <a:lnTo>
                  <a:pt x="1375567" y="658711"/>
                </a:lnTo>
                <a:lnTo>
                  <a:pt x="1393048" y="617314"/>
                </a:lnTo>
                <a:lnTo>
                  <a:pt x="1403972" y="572918"/>
                </a:lnTo>
                <a:lnTo>
                  <a:pt x="1407745" y="526119"/>
                </a:lnTo>
                <a:lnTo>
                  <a:pt x="1407745" y="288519"/>
                </a:lnTo>
                <a:lnTo>
                  <a:pt x="1403972" y="241720"/>
                </a:lnTo>
                <a:lnTo>
                  <a:pt x="1393048" y="197325"/>
                </a:lnTo>
                <a:lnTo>
                  <a:pt x="1375567" y="155928"/>
                </a:lnTo>
                <a:lnTo>
                  <a:pt x="1352123" y="118124"/>
                </a:lnTo>
                <a:lnTo>
                  <a:pt x="1323309" y="84505"/>
                </a:lnTo>
                <a:lnTo>
                  <a:pt x="1289718" y="55667"/>
                </a:lnTo>
                <a:lnTo>
                  <a:pt x="1251944" y="32204"/>
                </a:lnTo>
                <a:lnTo>
                  <a:pt x="1210581" y="14709"/>
                </a:lnTo>
                <a:lnTo>
                  <a:pt x="1166222" y="3776"/>
                </a:lnTo>
                <a:lnTo>
                  <a:pt x="1119461" y="0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成功上线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5BC1D9-3B9C-4FD4-9D1A-221170CE4AF2}"/>
              </a:ext>
            </a:extLst>
          </p:cNvPr>
          <p:cNvSpPr txBox="1"/>
          <p:nvPr/>
        </p:nvSpPr>
        <p:spPr>
          <a:xfrm>
            <a:off x="7042575" y="3022599"/>
            <a:ext cx="3647409" cy="191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A1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准时上线</a:t>
            </a:r>
            <a:endParaRPr lang="en-US" altLang="zh-CN" sz="3200" b="1" dirty="0">
              <a:solidFill>
                <a:srgbClr val="00A1D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marR="5080">
              <a:lnSpc>
                <a:spcPct val="150700"/>
              </a:lnSpc>
              <a:spcBef>
                <a:spcPts val="790"/>
              </a:spcBef>
            </a:pP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上线前多轮测试，通过双方团队紧密配合实现按时上线。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n-US" altLang="zh-CN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自动同步成功上线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110211B-34CB-4708-B929-A804E7521D0E}"/>
              </a:ext>
            </a:extLst>
          </p:cNvPr>
          <p:cNvSpPr/>
          <p:nvPr/>
        </p:nvSpPr>
        <p:spPr>
          <a:xfrm>
            <a:off x="2571443" y="1466460"/>
            <a:ext cx="2002893" cy="1177289"/>
          </a:xfrm>
          <a:custGeom>
            <a:avLst/>
            <a:gdLst/>
            <a:ahLst/>
            <a:cxnLst/>
            <a:rect l="l" t="t" r="r" b="b"/>
            <a:pathLst>
              <a:path w="1407795" h="814705">
                <a:moveTo>
                  <a:pt x="1119461" y="0"/>
                </a:moveTo>
                <a:lnTo>
                  <a:pt x="288282" y="0"/>
                </a:lnTo>
                <a:lnTo>
                  <a:pt x="241521" y="3776"/>
                </a:lnTo>
                <a:lnTo>
                  <a:pt x="197163" y="14709"/>
                </a:lnTo>
                <a:lnTo>
                  <a:pt x="155800" y="32204"/>
                </a:lnTo>
                <a:lnTo>
                  <a:pt x="118026" y="55667"/>
                </a:lnTo>
                <a:lnTo>
                  <a:pt x="84436" y="84505"/>
                </a:lnTo>
                <a:lnTo>
                  <a:pt x="55621" y="118124"/>
                </a:lnTo>
                <a:lnTo>
                  <a:pt x="32177" y="155928"/>
                </a:lnTo>
                <a:lnTo>
                  <a:pt x="14696" y="197325"/>
                </a:lnTo>
                <a:lnTo>
                  <a:pt x="3773" y="241720"/>
                </a:lnTo>
                <a:lnTo>
                  <a:pt x="0" y="288519"/>
                </a:lnTo>
                <a:lnTo>
                  <a:pt x="0" y="526119"/>
                </a:lnTo>
                <a:lnTo>
                  <a:pt x="3773" y="572918"/>
                </a:lnTo>
                <a:lnTo>
                  <a:pt x="14696" y="617314"/>
                </a:lnTo>
                <a:lnTo>
                  <a:pt x="32177" y="658711"/>
                </a:lnTo>
                <a:lnTo>
                  <a:pt x="55621" y="696515"/>
                </a:lnTo>
                <a:lnTo>
                  <a:pt x="84436" y="730134"/>
                </a:lnTo>
                <a:lnTo>
                  <a:pt x="118026" y="758972"/>
                </a:lnTo>
                <a:lnTo>
                  <a:pt x="155800" y="782435"/>
                </a:lnTo>
                <a:lnTo>
                  <a:pt x="197163" y="799931"/>
                </a:lnTo>
                <a:lnTo>
                  <a:pt x="241521" y="810863"/>
                </a:lnTo>
                <a:lnTo>
                  <a:pt x="288282" y="814640"/>
                </a:lnTo>
                <a:lnTo>
                  <a:pt x="1119461" y="814640"/>
                </a:lnTo>
                <a:lnTo>
                  <a:pt x="1166222" y="810863"/>
                </a:lnTo>
                <a:lnTo>
                  <a:pt x="1210581" y="799931"/>
                </a:lnTo>
                <a:lnTo>
                  <a:pt x="1251944" y="782435"/>
                </a:lnTo>
                <a:lnTo>
                  <a:pt x="1289718" y="758972"/>
                </a:lnTo>
                <a:lnTo>
                  <a:pt x="1323309" y="730134"/>
                </a:lnTo>
                <a:lnTo>
                  <a:pt x="1352123" y="696515"/>
                </a:lnTo>
                <a:lnTo>
                  <a:pt x="1375567" y="658711"/>
                </a:lnTo>
                <a:lnTo>
                  <a:pt x="1393048" y="617314"/>
                </a:lnTo>
                <a:lnTo>
                  <a:pt x="1403972" y="572918"/>
                </a:lnTo>
                <a:lnTo>
                  <a:pt x="1407745" y="526119"/>
                </a:lnTo>
                <a:lnTo>
                  <a:pt x="1407745" y="288519"/>
                </a:lnTo>
                <a:lnTo>
                  <a:pt x="1403972" y="241720"/>
                </a:lnTo>
                <a:lnTo>
                  <a:pt x="1393048" y="197325"/>
                </a:lnTo>
                <a:lnTo>
                  <a:pt x="1375567" y="155928"/>
                </a:lnTo>
                <a:lnTo>
                  <a:pt x="1352123" y="118124"/>
                </a:lnTo>
                <a:lnTo>
                  <a:pt x="1323309" y="84505"/>
                </a:lnTo>
                <a:lnTo>
                  <a:pt x="1289718" y="55667"/>
                </a:lnTo>
                <a:lnTo>
                  <a:pt x="1251944" y="32204"/>
                </a:lnTo>
                <a:lnTo>
                  <a:pt x="1210581" y="14709"/>
                </a:lnTo>
                <a:lnTo>
                  <a:pt x="1166222" y="3776"/>
                </a:lnTo>
                <a:lnTo>
                  <a:pt x="1119461" y="0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成员准备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8462641-18B5-4861-BB83-D26946C0F0E8}"/>
              </a:ext>
            </a:extLst>
          </p:cNvPr>
          <p:cNvSpPr txBox="1"/>
          <p:nvPr/>
        </p:nvSpPr>
        <p:spPr>
          <a:xfrm>
            <a:off x="1469997" y="3022599"/>
            <a:ext cx="4205783" cy="313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A1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通讯里完美融合</a:t>
            </a:r>
            <a:endParaRPr lang="en-US" altLang="zh-CN" sz="3200" b="1" dirty="0">
              <a:solidFill>
                <a:srgbClr val="00A1D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通过四次数据全量对比实现</a:t>
            </a:r>
            <a:r>
              <a:rPr lang="en-US" altLang="zh-CN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  <a:p>
            <a:pPr marL="12700" marR="179070" algn="just">
              <a:lnSpc>
                <a:spcPct val="150700"/>
              </a:lnSpc>
            </a:pPr>
            <a:r>
              <a:rPr lang="en-US" altLang="zh-CN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、钉钉三者的准确信息互 相补全。</a:t>
            </a:r>
          </a:p>
          <a:p>
            <a:pPr marL="12700" marR="189230" algn="just">
              <a:lnSpc>
                <a:spcPct val="153300"/>
              </a:lnSpc>
              <a:spcBef>
                <a:spcPts val="25"/>
              </a:spcBef>
            </a:pPr>
            <a:r>
              <a:rPr lang="en-US" altLang="zh-CN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职务同步给</a:t>
            </a:r>
            <a:r>
              <a:rPr lang="en-US" altLang="zh-CN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和钉钉；</a:t>
            </a:r>
            <a:r>
              <a:rPr lang="en-US" altLang="zh-CN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组织和账号同步给钉钉；钉钉同步给</a:t>
            </a:r>
            <a:r>
              <a:rPr lang="en-US" altLang="zh-CN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pc="2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1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65A3E24-B05E-4637-9A7D-9D2CF549E20F}"/>
              </a:ext>
            </a:extLst>
          </p:cNvPr>
          <p:cNvSpPr/>
          <p:nvPr/>
        </p:nvSpPr>
        <p:spPr>
          <a:xfrm>
            <a:off x="1444844" y="429340"/>
            <a:ext cx="3305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上线成果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6CB51A8A-1B6B-448D-A77C-FB81FC4F982A}"/>
              </a:ext>
            </a:extLst>
          </p:cNvPr>
          <p:cNvSpPr>
            <a:spLocks/>
          </p:cNvSpPr>
          <p:nvPr/>
        </p:nvSpPr>
        <p:spPr>
          <a:xfrm>
            <a:off x="910081" y="1419594"/>
            <a:ext cx="2376000" cy="43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AC8C7636-77B2-46B4-8C2A-A3D6F595BD56}"/>
              </a:ext>
            </a:extLst>
          </p:cNvPr>
          <p:cNvSpPr>
            <a:spLocks/>
          </p:cNvSpPr>
          <p:nvPr/>
        </p:nvSpPr>
        <p:spPr>
          <a:xfrm>
            <a:off x="3610502" y="1419594"/>
            <a:ext cx="2376000" cy="432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0DBBFED0-9183-41C7-A279-8B4B23AFFCB8}"/>
              </a:ext>
            </a:extLst>
          </p:cNvPr>
          <p:cNvSpPr/>
          <p:nvPr/>
        </p:nvSpPr>
        <p:spPr>
          <a:xfrm>
            <a:off x="6310923" y="1419594"/>
            <a:ext cx="2376000" cy="432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B635BE-65B1-412F-A132-4F05423B16BE}"/>
              </a:ext>
            </a:extLst>
          </p:cNvPr>
          <p:cNvSpPr/>
          <p:nvPr/>
        </p:nvSpPr>
        <p:spPr>
          <a:xfrm>
            <a:off x="9011345" y="1419594"/>
            <a:ext cx="2376000" cy="432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2A8E39B5-251A-432F-B452-48C1A40F512C}"/>
              </a:ext>
            </a:extLst>
          </p:cNvPr>
          <p:cNvSpPr txBox="1"/>
          <p:nvPr/>
        </p:nvSpPr>
        <p:spPr>
          <a:xfrm>
            <a:off x="1104682" y="5986482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00" dirty="0">
                <a:solidFill>
                  <a:srgbClr val="FF0000"/>
                </a:solidFill>
                <a:latin typeface="微软雅黑"/>
                <a:cs typeface="微软雅黑"/>
              </a:rPr>
              <a:t>Hr</a:t>
            </a:r>
            <a:r>
              <a:rPr sz="1000" spc="0" dirty="0">
                <a:solidFill>
                  <a:srgbClr val="FF0000"/>
                </a:solidFill>
                <a:latin typeface="微软雅黑"/>
                <a:cs typeface="微软雅黑"/>
              </a:rPr>
              <a:t>、A</a:t>
            </a:r>
            <a:r>
              <a:rPr sz="1000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1000" spc="0" dirty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sz="1000" spc="-15" dirty="0">
                <a:solidFill>
                  <a:srgbClr val="FF0000"/>
                </a:solidFill>
                <a:latin typeface="微软雅黑"/>
                <a:cs typeface="微软雅黑"/>
              </a:rPr>
              <a:t>O</a:t>
            </a:r>
            <a:r>
              <a:rPr sz="1000" spc="0" dirty="0">
                <a:solidFill>
                  <a:srgbClr val="FF0000"/>
                </a:solidFill>
                <a:latin typeface="微软雅黑"/>
                <a:cs typeface="微软雅黑"/>
              </a:rPr>
              <a:t>A、钉钉用户完全同步</a:t>
            </a:r>
            <a:endParaRPr sz="1000" dirty="0">
              <a:latin typeface="微软雅黑"/>
              <a:cs typeface="微软雅黑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772FC47A-E8F6-4551-8593-EC7E02C01373}"/>
              </a:ext>
            </a:extLst>
          </p:cNvPr>
          <p:cNvSpPr txBox="1"/>
          <p:nvPr/>
        </p:nvSpPr>
        <p:spPr>
          <a:xfrm>
            <a:off x="6520089" y="5986482"/>
            <a:ext cx="1957070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000" spc="110" dirty="0" err="1" smtClean="0">
                <a:latin typeface="微软雅黑"/>
                <a:cs typeface="微软雅黑"/>
              </a:rPr>
              <a:t>业务审批完美集</a:t>
            </a:r>
            <a:r>
              <a:rPr lang="zh-CN" altLang="en-US" sz="1000" spc="110" dirty="0" smtClean="0">
                <a:latin typeface="微软雅黑"/>
                <a:cs typeface="微软雅黑"/>
              </a:rPr>
              <a:t>成</a:t>
            </a:r>
            <a:r>
              <a:rPr sz="1000" spc="110" dirty="0" err="1" smtClean="0">
                <a:latin typeface="微软雅黑"/>
                <a:cs typeface="微软雅黑"/>
              </a:rPr>
              <a:t>到钉钉</a:t>
            </a:r>
            <a:r>
              <a:rPr sz="1000" spc="-5" dirty="0">
                <a:latin typeface="微软雅黑"/>
                <a:cs typeface="微软雅黑"/>
              </a:rPr>
              <a:t>，</a:t>
            </a:r>
            <a:r>
              <a:rPr sz="1000" spc="-254" dirty="0">
                <a:latin typeface="微软雅黑"/>
                <a:cs typeface="微软雅黑"/>
              </a:rPr>
              <a:t> </a:t>
            </a:r>
            <a:r>
              <a:rPr sz="1000" spc="80" dirty="0" err="1" smtClean="0">
                <a:latin typeface="微软雅黑"/>
                <a:cs typeface="微软雅黑"/>
              </a:rPr>
              <a:t>一线</a:t>
            </a:r>
            <a:r>
              <a:rPr sz="1000" spc="0" dirty="0" err="1" smtClean="0">
                <a:latin typeface="微软雅黑"/>
                <a:cs typeface="微软雅黑"/>
              </a:rPr>
              <a:t>人员不用多个</a:t>
            </a:r>
            <a:r>
              <a:rPr sz="1000" spc="0" dirty="0" err="1">
                <a:latin typeface="微软雅黑"/>
                <a:cs typeface="微软雅黑"/>
              </a:rPr>
              <a:t>A</a:t>
            </a:r>
            <a:r>
              <a:rPr sz="1000" spc="-5" dirty="0" err="1">
                <a:latin typeface="微软雅黑"/>
                <a:cs typeface="微软雅黑"/>
              </a:rPr>
              <a:t>pp</a:t>
            </a:r>
            <a:r>
              <a:rPr sz="1000" spc="0" dirty="0" err="1">
                <a:latin typeface="微软雅黑"/>
                <a:cs typeface="微软雅黑"/>
              </a:rPr>
              <a:t>切换</a:t>
            </a:r>
            <a:endParaRPr sz="1000" dirty="0">
              <a:latin typeface="微软雅黑"/>
              <a:cs typeface="微软雅黑"/>
            </a:endParaRPr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8D7ACF5-FA82-4AF6-B406-EF8185178C58}"/>
              </a:ext>
            </a:extLst>
          </p:cNvPr>
          <p:cNvSpPr txBox="1"/>
          <p:nvPr/>
        </p:nvSpPr>
        <p:spPr>
          <a:xfrm>
            <a:off x="9136989" y="5986482"/>
            <a:ext cx="2124710" cy="437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zh-CN" altLang="en-US" sz="1000" dirty="0">
                <a:latin typeface="微软雅黑"/>
                <a:cs typeface="微软雅黑"/>
              </a:rPr>
              <a:t>审批、公告、新闻等重要待办与消息 和钉钉的待办、通知完美集成</a:t>
            </a:r>
            <a:endParaRPr sz="1000" dirty="0">
              <a:latin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72089" y="5940315"/>
            <a:ext cx="2514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spc="110" dirty="0">
                <a:latin typeface="微软雅黑"/>
                <a:cs typeface="微软雅黑"/>
              </a:rPr>
              <a:t>自定义首页统一移动门户，无缝集成OA、邮箱等自有应用，高效利用好钉钉的智能人事、 机器人、投票、在线学习等生态应用</a:t>
            </a:r>
          </a:p>
        </p:txBody>
      </p:sp>
    </p:spTree>
    <p:extLst>
      <p:ext uri="{BB962C8B-B14F-4D97-AF65-F5344CB8AC3E}">
        <p14:creationId xmlns:p14="http://schemas.microsoft.com/office/powerpoint/2010/main" val="309768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51A75443-8D7D-4537-B311-86CEE5CD7A5E}"/>
              </a:ext>
            </a:extLst>
          </p:cNvPr>
          <p:cNvSpPr/>
          <p:nvPr/>
        </p:nvSpPr>
        <p:spPr>
          <a:xfrm>
            <a:off x="1493023" y="319976"/>
            <a:ext cx="3881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spc="25" dirty="0"/>
              <a:t>A</a:t>
            </a:r>
            <a:r>
              <a:rPr lang="en-US" altLang="zh-CN" sz="2800" spc="20" dirty="0"/>
              <a:t>D</a:t>
            </a:r>
            <a:r>
              <a:rPr lang="zh-CN" altLang="en-US" sz="2800" spc="35" dirty="0"/>
              <a:t>一钉钉同步实现原理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50ABD0A5-B4B4-41DB-8C0C-E18250F8558C}"/>
              </a:ext>
            </a:extLst>
          </p:cNvPr>
          <p:cNvSpPr/>
          <p:nvPr/>
        </p:nvSpPr>
        <p:spPr>
          <a:xfrm>
            <a:off x="1095422" y="2156021"/>
            <a:ext cx="1407795" cy="723265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50DC1C8B-0889-4D9F-BE59-FD4E6ABA6A19}"/>
              </a:ext>
            </a:extLst>
          </p:cNvPr>
          <p:cNvSpPr txBox="1"/>
          <p:nvPr/>
        </p:nvSpPr>
        <p:spPr>
          <a:xfrm>
            <a:off x="1304391" y="2288030"/>
            <a:ext cx="98996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indent="-96520" algn="ctr">
              <a:lnSpc>
                <a:spcPct val="100000"/>
              </a:lnSpc>
            </a:pPr>
            <a:r>
              <a:rPr sz="1500" spc="15" dirty="0">
                <a:solidFill>
                  <a:srgbClr val="FFFFFF"/>
                </a:solidFill>
                <a:latin typeface="微软雅黑"/>
                <a:cs typeface="微软雅黑"/>
              </a:rPr>
              <a:t>备份钉钉组 织和成员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59" name="object 20">
            <a:extLst>
              <a:ext uri="{FF2B5EF4-FFF2-40B4-BE49-F238E27FC236}">
                <a16:creationId xmlns:a16="http://schemas.microsoft.com/office/drawing/2014/main" id="{3A1AC815-7D39-481F-97AA-9ABDAF44B82F}"/>
              </a:ext>
            </a:extLst>
          </p:cNvPr>
          <p:cNvSpPr/>
          <p:nvPr/>
        </p:nvSpPr>
        <p:spPr>
          <a:xfrm>
            <a:off x="961361" y="238347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059" y="0"/>
                </a:moveTo>
                <a:lnTo>
                  <a:pt x="91686" y="6840"/>
                </a:lnTo>
                <a:lnTo>
                  <a:pt x="54885" y="25886"/>
                </a:lnTo>
                <a:lnTo>
                  <a:pt x="25865" y="54930"/>
                </a:lnTo>
                <a:lnTo>
                  <a:pt x="6834" y="91762"/>
                </a:lnTo>
                <a:lnTo>
                  <a:pt x="0" y="134170"/>
                </a:lnTo>
                <a:lnTo>
                  <a:pt x="6834" y="176578"/>
                </a:lnTo>
                <a:lnTo>
                  <a:pt x="25865" y="213408"/>
                </a:lnTo>
                <a:lnTo>
                  <a:pt x="54885" y="242452"/>
                </a:lnTo>
                <a:lnTo>
                  <a:pt x="91686" y="261499"/>
                </a:lnTo>
                <a:lnTo>
                  <a:pt x="134059" y="268339"/>
                </a:lnTo>
                <a:lnTo>
                  <a:pt x="176432" y="261499"/>
                </a:lnTo>
                <a:lnTo>
                  <a:pt x="213232" y="242452"/>
                </a:lnTo>
                <a:lnTo>
                  <a:pt x="242252" y="213408"/>
                </a:lnTo>
                <a:lnTo>
                  <a:pt x="261284" y="176578"/>
                </a:lnTo>
                <a:lnTo>
                  <a:pt x="268118" y="134170"/>
                </a:lnTo>
                <a:lnTo>
                  <a:pt x="261284" y="91762"/>
                </a:lnTo>
                <a:lnTo>
                  <a:pt x="242252" y="54930"/>
                </a:lnTo>
                <a:lnTo>
                  <a:pt x="213232" y="25886"/>
                </a:lnTo>
                <a:lnTo>
                  <a:pt x="176432" y="6840"/>
                </a:lnTo>
                <a:lnTo>
                  <a:pt x="134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21">
            <a:extLst>
              <a:ext uri="{FF2B5EF4-FFF2-40B4-BE49-F238E27FC236}">
                <a16:creationId xmlns:a16="http://schemas.microsoft.com/office/drawing/2014/main" id="{BB79E831-5EA8-4D2B-B8B0-EF79158897AE}"/>
              </a:ext>
            </a:extLst>
          </p:cNvPr>
          <p:cNvSpPr/>
          <p:nvPr/>
        </p:nvSpPr>
        <p:spPr>
          <a:xfrm>
            <a:off x="961361" y="238347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69"/>
                </a:moveTo>
                <a:lnTo>
                  <a:pt x="6834" y="91761"/>
                </a:lnTo>
                <a:lnTo>
                  <a:pt x="25865" y="54930"/>
                </a:lnTo>
                <a:lnTo>
                  <a:pt x="54885" y="25886"/>
                </a:lnTo>
                <a:lnTo>
                  <a:pt x="91686" y="6840"/>
                </a:lnTo>
                <a:lnTo>
                  <a:pt x="134059" y="0"/>
                </a:lnTo>
                <a:lnTo>
                  <a:pt x="176432" y="6840"/>
                </a:lnTo>
                <a:lnTo>
                  <a:pt x="213232" y="25886"/>
                </a:lnTo>
                <a:lnTo>
                  <a:pt x="242252" y="54930"/>
                </a:lnTo>
                <a:lnTo>
                  <a:pt x="261284" y="91761"/>
                </a:lnTo>
                <a:lnTo>
                  <a:pt x="268118" y="134169"/>
                </a:lnTo>
                <a:lnTo>
                  <a:pt x="261284" y="176577"/>
                </a:lnTo>
                <a:lnTo>
                  <a:pt x="242252" y="213408"/>
                </a:lnTo>
                <a:lnTo>
                  <a:pt x="213232" y="242452"/>
                </a:lnTo>
                <a:lnTo>
                  <a:pt x="176432" y="261499"/>
                </a:lnTo>
                <a:lnTo>
                  <a:pt x="134059" y="268339"/>
                </a:lnTo>
                <a:lnTo>
                  <a:pt x="91686" y="261499"/>
                </a:lnTo>
                <a:lnTo>
                  <a:pt x="54885" y="242452"/>
                </a:lnTo>
                <a:lnTo>
                  <a:pt x="25865" y="213408"/>
                </a:lnTo>
                <a:lnTo>
                  <a:pt x="6834" y="176577"/>
                </a:lnTo>
                <a:lnTo>
                  <a:pt x="0" y="134169"/>
                </a:lnTo>
                <a:close/>
              </a:path>
            </a:pathLst>
          </a:custGeom>
          <a:ln w="1608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22">
            <a:extLst>
              <a:ext uri="{FF2B5EF4-FFF2-40B4-BE49-F238E27FC236}">
                <a16:creationId xmlns:a16="http://schemas.microsoft.com/office/drawing/2014/main" id="{013DBCC6-B391-4EB1-84CB-0C694AA3755A}"/>
              </a:ext>
            </a:extLst>
          </p:cNvPr>
          <p:cNvSpPr txBox="1"/>
          <p:nvPr/>
        </p:nvSpPr>
        <p:spPr>
          <a:xfrm>
            <a:off x="1026464" y="2403854"/>
            <a:ext cx="13716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4285F4"/>
                </a:solidFill>
                <a:latin typeface="微软雅黑"/>
                <a:cs typeface="微软雅黑"/>
              </a:rPr>
              <a:t>1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22EC5F-F5DB-4236-9950-A7B3B1CDE2BF}"/>
              </a:ext>
            </a:extLst>
          </p:cNvPr>
          <p:cNvSpPr txBox="1"/>
          <p:nvPr/>
        </p:nvSpPr>
        <p:spPr>
          <a:xfrm>
            <a:off x="875638" y="2992772"/>
            <a:ext cx="184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防止异常不能恢复</a:t>
            </a:r>
            <a:endParaRPr lang="en-US" altLang="zh-CN" sz="1400" dirty="0"/>
          </a:p>
          <a:p>
            <a:pPr algn="ctr"/>
            <a:r>
              <a:rPr lang="zh-CN" altLang="en-US" sz="1400" dirty="0"/>
              <a:t>钉钉组织</a:t>
            </a:r>
            <a:r>
              <a:rPr lang="en-US" altLang="zh-CN" sz="1400" dirty="0"/>
              <a:t>ID</a:t>
            </a:r>
            <a:r>
              <a:rPr lang="zh-CN" altLang="en-US" sz="1400" dirty="0"/>
              <a:t>、排序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8BDCF99A-5B72-424A-A5FD-D4C13B1BDDFE}"/>
              </a:ext>
            </a:extLst>
          </p:cNvPr>
          <p:cNvSpPr/>
          <p:nvPr/>
        </p:nvSpPr>
        <p:spPr>
          <a:xfrm>
            <a:off x="3647633" y="2156021"/>
            <a:ext cx="1407795" cy="723265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4">
            <a:extLst>
              <a:ext uri="{FF2B5EF4-FFF2-40B4-BE49-F238E27FC236}">
                <a16:creationId xmlns:a16="http://schemas.microsoft.com/office/drawing/2014/main" id="{5B87328A-C375-4E02-8A55-AD5AF4DBD712}"/>
              </a:ext>
            </a:extLst>
          </p:cNvPr>
          <p:cNvSpPr txBox="1"/>
          <p:nvPr/>
        </p:nvSpPr>
        <p:spPr>
          <a:xfrm>
            <a:off x="3856602" y="2288030"/>
            <a:ext cx="98996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取出</a:t>
            </a:r>
            <a:r>
              <a:rPr lang="en-US" altLang="zh-CN" sz="1500" spc="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</a:t>
            </a:r>
          </a:p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组织和成员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83" name="object 20">
            <a:extLst>
              <a:ext uri="{FF2B5EF4-FFF2-40B4-BE49-F238E27FC236}">
                <a16:creationId xmlns:a16="http://schemas.microsoft.com/office/drawing/2014/main" id="{00C78943-E750-4835-A9A0-88120C35AE1C}"/>
              </a:ext>
            </a:extLst>
          </p:cNvPr>
          <p:cNvSpPr/>
          <p:nvPr/>
        </p:nvSpPr>
        <p:spPr>
          <a:xfrm>
            <a:off x="3513572" y="238347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059" y="0"/>
                </a:moveTo>
                <a:lnTo>
                  <a:pt x="91686" y="6840"/>
                </a:lnTo>
                <a:lnTo>
                  <a:pt x="54885" y="25886"/>
                </a:lnTo>
                <a:lnTo>
                  <a:pt x="25865" y="54930"/>
                </a:lnTo>
                <a:lnTo>
                  <a:pt x="6834" y="91762"/>
                </a:lnTo>
                <a:lnTo>
                  <a:pt x="0" y="134170"/>
                </a:lnTo>
                <a:lnTo>
                  <a:pt x="6834" y="176578"/>
                </a:lnTo>
                <a:lnTo>
                  <a:pt x="25865" y="213408"/>
                </a:lnTo>
                <a:lnTo>
                  <a:pt x="54885" y="242452"/>
                </a:lnTo>
                <a:lnTo>
                  <a:pt x="91686" y="261499"/>
                </a:lnTo>
                <a:lnTo>
                  <a:pt x="134059" y="268339"/>
                </a:lnTo>
                <a:lnTo>
                  <a:pt x="176432" y="261499"/>
                </a:lnTo>
                <a:lnTo>
                  <a:pt x="213232" y="242452"/>
                </a:lnTo>
                <a:lnTo>
                  <a:pt x="242252" y="213408"/>
                </a:lnTo>
                <a:lnTo>
                  <a:pt x="261284" y="176578"/>
                </a:lnTo>
                <a:lnTo>
                  <a:pt x="268118" y="134170"/>
                </a:lnTo>
                <a:lnTo>
                  <a:pt x="261284" y="91762"/>
                </a:lnTo>
                <a:lnTo>
                  <a:pt x="242252" y="54930"/>
                </a:lnTo>
                <a:lnTo>
                  <a:pt x="213232" y="25886"/>
                </a:lnTo>
                <a:lnTo>
                  <a:pt x="176432" y="6840"/>
                </a:lnTo>
                <a:lnTo>
                  <a:pt x="134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1E44FBF9-DA19-44CA-803E-263D76B2239F}"/>
              </a:ext>
            </a:extLst>
          </p:cNvPr>
          <p:cNvSpPr/>
          <p:nvPr/>
        </p:nvSpPr>
        <p:spPr>
          <a:xfrm>
            <a:off x="3513572" y="238347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69"/>
                </a:moveTo>
                <a:lnTo>
                  <a:pt x="6834" y="91761"/>
                </a:lnTo>
                <a:lnTo>
                  <a:pt x="25865" y="54930"/>
                </a:lnTo>
                <a:lnTo>
                  <a:pt x="54885" y="25886"/>
                </a:lnTo>
                <a:lnTo>
                  <a:pt x="91686" y="6840"/>
                </a:lnTo>
                <a:lnTo>
                  <a:pt x="134059" y="0"/>
                </a:lnTo>
                <a:lnTo>
                  <a:pt x="176432" y="6840"/>
                </a:lnTo>
                <a:lnTo>
                  <a:pt x="213232" y="25886"/>
                </a:lnTo>
                <a:lnTo>
                  <a:pt x="242252" y="54930"/>
                </a:lnTo>
                <a:lnTo>
                  <a:pt x="261284" y="91761"/>
                </a:lnTo>
                <a:lnTo>
                  <a:pt x="268118" y="134169"/>
                </a:lnTo>
                <a:lnTo>
                  <a:pt x="261284" y="176577"/>
                </a:lnTo>
                <a:lnTo>
                  <a:pt x="242252" y="213408"/>
                </a:lnTo>
                <a:lnTo>
                  <a:pt x="213232" y="242452"/>
                </a:lnTo>
                <a:lnTo>
                  <a:pt x="176432" y="261499"/>
                </a:lnTo>
                <a:lnTo>
                  <a:pt x="134059" y="268339"/>
                </a:lnTo>
                <a:lnTo>
                  <a:pt x="91686" y="261499"/>
                </a:lnTo>
                <a:lnTo>
                  <a:pt x="54885" y="242452"/>
                </a:lnTo>
                <a:lnTo>
                  <a:pt x="25865" y="213408"/>
                </a:lnTo>
                <a:lnTo>
                  <a:pt x="6834" y="176577"/>
                </a:lnTo>
                <a:lnTo>
                  <a:pt x="0" y="134169"/>
                </a:lnTo>
                <a:close/>
              </a:path>
            </a:pathLst>
          </a:custGeom>
          <a:ln w="1608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9BBE1745-699D-4A27-8F37-166EEB9EAE47}"/>
              </a:ext>
            </a:extLst>
          </p:cNvPr>
          <p:cNvSpPr txBox="1"/>
          <p:nvPr/>
        </p:nvSpPr>
        <p:spPr>
          <a:xfrm>
            <a:off x="3578675" y="2403854"/>
            <a:ext cx="1371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500" spc="-5" dirty="0">
                <a:solidFill>
                  <a:srgbClr val="4285F4"/>
                </a:solidFill>
                <a:latin typeface="微软雅黑"/>
                <a:cs typeface="微软雅黑"/>
              </a:rPr>
              <a:t>2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5BBFB18-06DC-4162-AD0C-841D41A3E5EF}"/>
              </a:ext>
            </a:extLst>
          </p:cNvPr>
          <p:cNvSpPr txBox="1"/>
          <p:nvPr/>
        </p:nvSpPr>
        <p:spPr>
          <a:xfrm>
            <a:off x="3470709" y="2992772"/>
            <a:ext cx="184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转换并记录</a:t>
            </a:r>
            <a:r>
              <a:rPr lang="en-US" altLang="zh-CN" sz="1400" dirty="0"/>
              <a:t>AD</a:t>
            </a:r>
            <a:r>
              <a:rPr lang="zh-CN" altLang="en-US" sz="1400" dirty="0"/>
              <a:t>组织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93" name="object 3">
            <a:extLst>
              <a:ext uri="{FF2B5EF4-FFF2-40B4-BE49-F238E27FC236}">
                <a16:creationId xmlns:a16="http://schemas.microsoft.com/office/drawing/2014/main" id="{637790AE-1080-4A44-94CB-16A43B755924}"/>
              </a:ext>
            </a:extLst>
          </p:cNvPr>
          <p:cNvSpPr/>
          <p:nvPr/>
        </p:nvSpPr>
        <p:spPr>
          <a:xfrm>
            <a:off x="6419899" y="2156021"/>
            <a:ext cx="1407795" cy="723265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4">
            <a:extLst>
              <a:ext uri="{FF2B5EF4-FFF2-40B4-BE49-F238E27FC236}">
                <a16:creationId xmlns:a16="http://schemas.microsoft.com/office/drawing/2014/main" id="{CCFF500B-1CDE-40E1-98D8-ABA7C30517C7}"/>
              </a:ext>
            </a:extLst>
          </p:cNvPr>
          <p:cNvSpPr txBox="1"/>
          <p:nvPr/>
        </p:nvSpPr>
        <p:spPr>
          <a:xfrm>
            <a:off x="6619546" y="2402237"/>
            <a:ext cx="9899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对比</a:t>
            </a:r>
            <a:r>
              <a:rPr sz="1500" spc="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成员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3693E69B-74EB-41D5-97E3-5F346DCBA8EB}"/>
              </a:ext>
            </a:extLst>
          </p:cNvPr>
          <p:cNvSpPr/>
          <p:nvPr/>
        </p:nvSpPr>
        <p:spPr>
          <a:xfrm>
            <a:off x="6285838" y="238347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059" y="0"/>
                </a:moveTo>
                <a:lnTo>
                  <a:pt x="91686" y="6840"/>
                </a:lnTo>
                <a:lnTo>
                  <a:pt x="54885" y="25886"/>
                </a:lnTo>
                <a:lnTo>
                  <a:pt x="25865" y="54930"/>
                </a:lnTo>
                <a:lnTo>
                  <a:pt x="6834" y="91762"/>
                </a:lnTo>
                <a:lnTo>
                  <a:pt x="0" y="134170"/>
                </a:lnTo>
                <a:lnTo>
                  <a:pt x="6834" y="176578"/>
                </a:lnTo>
                <a:lnTo>
                  <a:pt x="25865" y="213408"/>
                </a:lnTo>
                <a:lnTo>
                  <a:pt x="54885" y="242452"/>
                </a:lnTo>
                <a:lnTo>
                  <a:pt x="91686" y="261499"/>
                </a:lnTo>
                <a:lnTo>
                  <a:pt x="134059" y="268339"/>
                </a:lnTo>
                <a:lnTo>
                  <a:pt x="176432" y="261499"/>
                </a:lnTo>
                <a:lnTo>
                  <a:pt x="213232" y="242452"/>
                </a:lnTo>
                <a:lnTo>
                  <a:pt x="242252" y="213408"/>
                </a:lnTo>
                <a:lnTo>
                  <a:pt x="261284" y="176578"/>
                </a:lnTo>
                <a:lnTo>
                  <a:pt x="268118" y="134170"/>
                </a:lnTo>
                <a:lnTo>
                  <a:pt x="261284" y="91762"/>
                </a:lnTo>
                <a:lnTo>
                  <a:pt x="242252" y="54930"/>
                </a:lnTo>
                <a:lnTo>
                  <a:pt x="213232" y="25886"/>
                </a:lnTo>
                <a:lnTo>
                  <a:pt x="176432" y="6840"/>
                </a:lnTo>
                <a:lnTo>
                  <a:pt x="134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7F2E80B4-48FD-4A96-BEA3-CB8559A01CC8}"/>
              </a:ext>
            </a:extLst>
          </p:cNvPr>
          <p:cNvSpPr/>
          <p:nvPr/>
        </p:nvSpPr>
        <p:spPr>
          <a:xfrm>
            <a:off x="6285838" y="238347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69"/>
                </a:moveTo>
                <a:lnTo>
                  <a:pt x="6834" y="91761"/>
                </a:lnTo>
                <a:lnTo>
                  <a:pt x="25865" y="54930"/>
                </a:lnTo>
                <a:lnTo>
                  <a:pt x="54885" y="25886"/>
                </a:lnTo>
                <a:lnTo>
                  <a:pt x="91686" y="6840"/>
                </a:lnTo>
                <a:lnTo>
                  <a:pt x="134059" y="0"/>
                </a:lnTo>
                <a:lnTo>
                  <a:pt x="176432" y="6840"/>
                </a:lnTo>
                <a:lnTo>
                  <a:pt x="213232" y="25886"/>
                </a:lnTo>
                <a:lnTo>
                  <a:pt x="242252" y="54930"/>
                </a:lnTo>
                <a:lnTo>
                  <a:pt x="261284" y="91761"/>
                </a:lnTo>
                <a:lnTo>
                  <a:pt x="268118" y="134169"/>
                </a:lnTo>
                <a:lnTo>
                  <a:pt x="261284" y="176577"/>
                </a:lnTo>
                <a:lnTo>
                  <a:pt x="242252" y="213408"/>
                </a:lnTo>
                <a:lnTo>
                  <a:pt x="213232" y="242452"/>
                </a:lnTo>
                <a:lnTo>
                  <a:pt x="176432" y="261499"/>
                </a:lnTo>
                <a:lnTo>
                  <a:pt x="134059" y="268339"/>
                </a:lnTo>
                <a:lnTo>
                  <a:pt x="91686" y="261499"/>
                </a:lnTo>
                <a:lnTo>
                  <a:pt x="54885" y="242452"/>
                </a:lnTo>
                <a:lnTo>
                  <a:pt x="25865" y="213408"/>
                </a:lnTo>
                <a:lnTo>
                  <a:pt x="6834" y="176577"/>
                </a:lnTo>
                <a:lnTo>
                  <a:pt x="0" y="134169"/>
                </a:lnTo>
                <a:close/>
              </a:path>
            </a:pathLst>
          </a:custGeom>
          <a:ln w="1608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BB3D745F-425B-4589-8A4B-918F94AA20F5}"/>
              </a:ext>
            </a:extLst>
          </p:cNvPr>
          <p:cNvSpPr txBox="1"/>
          <p:nvPr/>
        </p:nvSpPr>
        <p:spPr>
          <a:xfrm>
            <a:off x="6350941" y="2403854"/>
            <a:ext cx="1371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500" spc="-5" dirty="0">
                <a:solidFill>
                  <a:srgbClr val="4285F4"/>
                </a:solidFill>
                <a:latin typeface="微软雅黑"/>
                <a:cs typeface="微软雅黑"/>
              </a:rPr>
              <a:t>3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0E7296E-AE37-40E6-91FB-EEF7A2613394}"/>
              </a:ext>
            </a:extLst>
          </p:cNvPr>
          <p:cNvSpPr txBox="1"/>
          <p:nvPr/>
        </p:nvSpPr>
        <p:spPr>
          <a:xfrm>
            <a:off x="6200115" y="2992772"/>
            <a:ext cx="1847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找出</a:t>
            </a:r>
            <a:r>
              <a:rPr lang="en-US" altLang="zh-CN" sz="1400" dirty="0"/>
              <a:t>AD</a:t>
            </a:r>
            <a:r>
              <a:rPr lang="zh-CN" altLang="en-US" sz="1400" dirty="0"/>
              <a:t>删除的成员</a:t>
            </a:r>
            <a:endParaRPr lang="en-US" altLang="zh-CN" sz="1400" dirty="0"/>
          </a:p>
          <a:p>
            <a:pPr algn="ctr"/>
            <a:r>
              <a:rPr lang="zh-CN" altLang="en-US" sz="1400" dirty="0"/>
              <a:t>找出</a:t>
            </a:r>
            <a:r>
              <a:rPr lang="en-US" altLang="zh-CN" sz="1400" dirty="0"/>
              <a:t>AD</a:t>
            </a:r>
            <a:r>
              <a:rPr lang="zh-CN" altLang="en-US" sz="1400" dirty="0"/>
              <a:t>修改的成员</a:t>
            </a:r>
            <a:endParaRPr lang="en-US" altLang="zh-CN" sz="1400" dirty="0"/>
          </a:p>
          <a:p>
            <a:pPr algn="ctr"/>
            <a:r>
              <a:rPr lang="zh-CN" altLang="en-US" sz="1400" dirty="0"/>
              <a:t>找出</a:t>
            </a:r>
            <a:r>
              <a:rPr lang="en-US" altLang="zh-CN" sz="1400" dirty="0"/>
              <a:t>AD</a:t>
            </a:r>
            <a:r>
              <a:rPr lang="zh-CN" altLang="en-US" sz="1400" dirty="0"/>
              <a:t>新增的成员</a:t>
            </a:r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C27D426B-8ACF-4B67-BCFF-E058C991CD0A}"/>
              </a:ext>
            </a:extLst>
          </p:cNvPr>
          <p:cNvSpPr/>
          <p:nvPr/>
        </p:nvSpPr>
        <p:spPr>
          <a:xfrm>
            <a:off x="9277887" y="2156021"/>
            <a:ext cx="1407795" cy="723265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4">
            <a:extLst>
              <a:ext uri="{FF2B5EF4-FFF2-40B4-BE49-F238E27FC236}">
                <a16:creationId xmlns:a16="http://schemas.microsoft.com/office/drawing/2014/main" id="{FBE0D65B-16B4-4BF4-AC0C-7DBC4EAFEB49}"/>
              </a:ext>
            </a:extLst>
          </p:cNvPr>
          <p:cNvSpPr txBox="1"/>
          <p:nvPr/>
        </p:nvSpPr>
        <p:spPr>
          <a:xfrm>
            <a:off x="9546492" y="2421243"/>
            <a:ext cx="9899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移动</a:t>
            </a:r>
            <a:r>
              <a:rPr lang="en-US" altLang="zh-CN" sz="1500" spc="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TEMP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1" name="object 20">
            <a:extLst>
              <a:ext uri="{FF2B5EF4-FFF2-40B4-BE49-F238E27FC236}">
                <a16:creationId xmlns:a16="http://schemas.microsoft.com/office/drawing/2014/main" id="{BC46EFD2-4705-421B-902D-813EDF539D5A}"/>
              </a:ext>
            </a:extLst>
          </p:cNvPr>
          <p:cNvSpPr/>
          <p:nvPr/>
        </p:nvSpPr>
        <p:spPr>
          <a:xfrm>
            <a:off x="9143826" y="238347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059" y="0"/>
                </a:moveTo>
                <a:lnTo>
                  <a:pt x="91686" y="6840"/>
                </a:lnTo>
                <a:lnTo>
                  <a:pt x="54885" y="25886"/>
                </a:lnTo>
                <a:lnTo>
                  <a:pt x="25865" y="54930"/>
                </a:lnTo>
                <a:lnTo>
                  <a:pt x="6834" y="91762"/>
                </a:lnTo>
                <a:lnTo>
                  <a:pt x="0" y="134170"/>
                </a:lnTo>
                <a:lnTo>
                  <a:pt x="6834" y="176578"/>
                </a:lnTo>
                <a:lnTo>
                  <a:pt x="25865" y="213408"/>
                </a:lnTo>
                <a:lnTo>
                  <a:pt x="54885" y="242452"/>
                </a:lnTo>
                <a:lnTo>
                  <a:pt x="91686" y="261499"/>
                </a:lnTo>
                <a:lnTo>
                  <a:pt x="134059" y="268339"/>
                </a:lnTo>
                <a:lnTo>
                  <a:pt x="176432" y="261499"/>
                </a:lnTo>
                <a:lnTo>
                  <a:pt x="213232" y="242452"/>
                </a:lnTo>
                <a:lnTo>
                  <a:pt x="242252" y="213408"/>
                </a:lnTo>
                <a:lnTo>
                  <a:pt x="261284" y="176578"/>
                </a:lnTo>
                <a:lnTo>
                  <a:pt x="268118" y="134170"/>
                </a:lnTo>
                <a:lnTo>
                  <a:pt x="261284" y="91762"/>
                </a:lnTo>
                <a:lnTo>
                  <a:pt x="242252" y="54930"/>
                </a:lnTo>
                <a:lnTo>
                  <a:pt x="213232" y="25886"/>
                </a:lnTo>
                <a:lnTo>
                  <a:pt x="176432" y="6840"/>
                </a:lnTo>
                <a:lnTo>
                  <a:pt x="134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21">
            <a:extLst>
              <a:ext uri="{FF2B5EF4-FFF2-40B4-BE49-F238E27FC236}">
                <a16:creationId xmlns:a16="http://schemas.microsoft.com/office/drawing/2014/main" id="{EA4301BA-1740-44F6-AE03-2D860055B9B0}"/>
              </a:ext>
            </a:extLst>
          </p:cNvPr>
          <p:cNvSpPr/>
          <p:nvPr/>
        </p:nvSpPr>
        <p:spPr>
          <a:xfrm>
            <a:off x="9143826" y="238347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69"/>
                </a:moveTo>
                <a:lnTo>
                  <a:pt x="6834" y="91761"/>
                </a:lnTo>
                <a:lnTo>
                  <a:pt x="25865" y="54930"/>
                </a:lnTo>
                <a:lnTo>
                  <a:pt x="54885" y="25886"/>
                </a:lnTo>
                <a:lnTo>
                  <a:pt x="91686" y="6840"/>
                </a:lnTo>
                <a:lnTo>
                  <a:pt x="134059" y="0"/>
                </a:lnTo>
                <a:lnTo>
                  <a:pt x="176432" y="6840"/>
                </a:lnTo>
                <a:lnTo>
                  <a:pt x="213232" y="25886"/>
                </a:lnTo>
                <a:lnTo>
                  <a:pt x="242252" y="54930"/>
                </a:lnTo>
                <a:lnTo>
                  <a:pt x="261284" y="91761"/>
                </a:lnTo>
                <a:lnTo>
                  <a:pt x="268118" y="134169"/>
                </a:lnTo>
                <a:lnTo>
                  <a:pt x="261284" y="176577"/>
                </a:lnTo>
                <a:lnTo>
                  <a:pt x="242252" y="213408"/>
                </a:lnTo>
                <a:lnTo>
                  <a:pt x="213232" y="242452"/>
                </a:lnTo>
                <a:lnTo>
                  <a:pt x="176432" y="261499"/>
                </a:lnTo>
                <a:lnTo>
                  <a:pt x="134059" y="268339"/>
                </a:lnTo>
                <a:lnTo>
                  <a:pt x="91686" y="261499"/>
                </a:lnTo>
                <a:lnTo>
                  <a:pt x="54885" y="242452"/>
                </a:lnTo>
                <a:lnTo>
                  <a:pt x="25865" y="213408"/>
                </a:lnTo>
                <a:lnTo>
                  <a:pt x="6834" y="176577"/>
                </a:lnTo>
                <a:lnTo>
                  <a:pt x="0" y="134169"/>
                </a:lnTo>
                <a:close/>
              </a:path>
            </a:pathLst>
          </a:custGeom>
          <a:ln w="1608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22">
            <a:extLst>
              <a:ext uri="{FF2B5EF4-FFF2-40B4-BE49-F238E27FC236}">
                <a16:creationId xmlns:a16="http://schemas.microsoft.com/office/drawing/2014/main" id="{11F84A38-DD79-49A3-8EF2-526E5970A8FA}"/>
              </a:ext>
            </a:extLst>
          </p:cNvPr>
          <p:cNvSpPr txBox="1"/>
          <p:nvPr/>
        </p:nvSpPr>
        <p:spPr>
          <a:xfrm>
            <a:off x="9208929" y="2403854"/>
            <a:ext cx="1371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500" spc="-5" dirty="0">
                <a:solidFill>
                  <a:srgbClr val="4285F4"/>
                </a:solidFill>
                <a:latin typeface="微软雅黑"/>
                <a:cs typeface="微软雅黑"/>
              </a:rPr>
              <a:t>4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25FE3E6-B71C-4BC5-B5F6-7A6A7FA7BEFF}"/>
              </a:ext>
            </a:extLst>
          </p:cNvPr>
          <p:cNvSpPr txBox="1"/>
          <p:nvPr/>
        </p:nvSpPr>
        <p:spPr>
          <a:xfrm>
            <a:off x="9058103" y="2992772"/>
            <a:ext cx="184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禁用删除的成员</a:t>
            </a:r>
            <a:endParaRPr lang="en-US" altLang="zh-CN" sz="1400" dirty="0"/>
          </a:p>
          <a:p>
            <a:pPr algn="ctr"/>
            <a:r>
              <a:rPr lang="zh-CN" altLang="en-US" sz="1400" dirty="0"/>
              <a:t>部门变化的成员</a:t>
            </a:r>
          </a:p>
        </p:txBody>
      </p:sp>
      <p:sp>
        <p:nvSpPr>
          <p:cNvPr id="105" name="object 3">
            <a:extLst>
              <a:ext uri="{FF2B5EF4-FFF2-40B4-BE49-F238E27FC236}">
                <a16:creationId xmlns:a16="http://schemas.microsoft.com/office/drawing/2014/main" id="{F5F45CF1-F923-4DDB-8017-D3F09758A23F}"/>
              </a:ext>
            </a:extLst>
          </p:cNvPr>
          <p:cNvSpPr/>
          <p:nvPr/>
        </p:nvSpPr>
        <p:spPr>
          <a:xfrm>
            <a:off x="1095422" y="4305597"/>
            <a:ext cx="1407795" cy="723265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4">
            <a:extLst>
              <a:ext uri="{FF2B5EF4-FFF2-40B4-BE49-F238E27FC236}">
                <a16:creationId xmlns:a16="http://schemas.microsoft.com/office/drawing/2014/main" id="{57FD333B-7EF1-4AE3-9C9B-A173925465BD}"/>
              </a:ext>
            </a:extLst>
          </p:cNvPr>
          <p:cNvSpPr txBox="1"/>
          <p:nvPr/>
        </p:nvSpPr>
        <p:spPr>
          <a:xfrm>
            <a:off x="1304391" y="4437606"/>
            <a:ext cx="98996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FFFF"/>
                </a:solidFill>
                <a:latin typeface="微软雅黑"/>
                <a:cs typeface="微软雅黑"/>
              </a:rPr>
              <a:t>同步</a:t>
            </a:r>
            <a:r>
              <a:rPr lang="en-US" altLang="zh-CN" sz="1500" spc="15" dirty="0">
                <a:solidFill>
                  <a:srgbClr val="FFFFFF"/>
                </a:solidFill>
                <a:latin typeface="微软雅黑"/>
                <a:cs typeface="微软雅黑"/>
              </a:rPr>
              <a:t>AD</a:t>
            </a:r>
          </a:p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FFFF"/>
                </a:solidFill>
                <a:latin typeface="微软雅黑"/>
                <a:cs typeface="微软雅黑"/>
              </a:rPr>
              <a:t>组织到钉钉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07" name="object 20">
            <a:extLst>
              <a:ext uri="{FF2B5EF4-FFF2-40B4-BE49-F238E27FC236}">
                <a16:creationId xmlns:a16="http://schemas.microsoft.com/office/drawing/2014/main" id="{F0FEF89A-7678-4541-84E2-1877F7C2BBDF}"/>
              </a:ext>
            </a:extLst>
          </p:cNvPr>
          <p:cNvSpPr/>
          <p:nvPr/>
        </p:nvSpPr>
        <p:spPr>
          <a:xfrm>
            <a:off x="961361" y="4533046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059" y="0"/>
                </a:moveTo>
                <a:lnTo>
                  <a:pt x="91686" y="6840"/>
                </a:lnTo>
                <a:lnTo>
                  <a:pt x="54885" y="25886"/>
                </a:lnTo>
                <a:lnTo>
                  <a:pt x="25865" y="54930"/>
                </a:lnTo>
                <a:lnTo>
                  <a:pt x="6834" y="91762"/>
                </a:lnTo>
                <a:lnTo>
                  <a:pt x="0" y="134170"/>
                </a:lnTo>
                <a:lnTo>
                  <a:pt x="6834" y="176578"/>
                </a:lnTo>
                <a:lnTo>
                  <a:pt x="25865" y="213408"/>
                </a:lnTo>
                <a:lnTo>
                  <a:pt x="54885" y="242452"/>
                </a:lnTo>
                <a:lnTo>
                  <a:pt x="91686" y="261499"/>
                </a:lnTo>
                <a:lnTo>
                  <a:pt x="134059" y="268339"/>
                </a:lnTo>
                <a:lnTo>
                  <a:pt x="176432" y="261499"/>
                </a:lnTo>
                <a:lnTo>
                  <a:pt x="213232" y="242452"/>
                </a:lnTo>
                <a:lnTo>
                  <a:pt x="242252" y="213408"/>
                </a:lnTo>
                <a:lnTo>
                  <a:pt x="261284" y="176578"/>
                </a:lnTo>
                <a:lnTo>
                  <a:pt x="268118" y="134170"/>
                </a:lnTo>
                <a:lnTo>
                  <a:pt x="261284" y="91762"/>
                </a:lnTo>
                <a:lnTo>
                  <a:pt x="242252" y="54930"/>
                </a:lnTo>
                <a:lnTo>
                  <a:pt x="213232" y="25886"/>
                </a:lnTo>
                <a:lnTo>
                  <a:pt x="176432" y="6840"/>
                </a:lnTo>
                <a:lnTo>
                  <a:pt x="134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21">
            <a:extLst>
              <a:ext uri="{FF2B5EF4-FFF2-40B4-BE49-F238E27FC236}">
                <a16:creationId xmlns:a16="http://schemas.microsoft.com/office/drawing/2014/main" id="{7BA67D17-A5F7-432D-9F11-3CE6DBCEF1E0}"/>
              </a:ext>
            </a:extLst>
          </p:cNvPr>
          <p:cNvSpPr/>
          <p:nvPr/>
        </p:nvSpPr>
        <p:spPr>
          <a:xfrm>
            <a:off x="961361" y="4533046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69"/>
                </a:moveTo>
                <a:lnTo>
                  <a:pt x="6834" y="91761"/>
                </a:lnTo>
                <a:lnTo>
                  <a:pt x="25865" y="54930"/>
                </a:lnTo>
                <a:lnTo>
                  <a:pt x="54885" y="25886"/>
                </a:lnTo>
                <a:lnTo>
                  <a:pt x="91686" y="6840"/>
                </a:lnTo>
                <a:lnTo>
                  <a:pt x="134059" y="0"/>
                </a:lnTo>
                <a:lnTo>
                  <a:pt x="176432" y="6840"/>
                </a:lnTo>
                <a:lnTo>
                  <a:pt x="213232" y="25886"/>
                </a:lnTo>
                <a:lnTo>
                  <a:pt x="242252" y="54930"/>
                </a:lnTo>
                <a:lnTo>
                  <a:pt x="261284" y="91761"/>
                </a:lnTo>
                <a:lnTo>
                  <a:pt x="268118" y="134169"/>
                </a:lnTo>
                <a:lnTo>
                  <a:pt x="261284" y="176577"/>
                </a:lnTo>
                <a:lnTo>
                  <a:pt x="242252" y="213408"/>
                </a:lnTo>
                <a:lnTo>
                  <a:pt x="213232" y="242452"/>
                </a:lnTo>
                <a:lnTo>
                  <a:pt x="176432" y="261499"/>
                </a:lnTo>
                <a:lnTo>
                  <a:pt x="134059" y="268339"/>
                </a:lnTo>
                <a:lnTo>
                  <a:pt x="91686" y="261499"/>
                </a:lnTo>
                <a:lnTo>
                  <a:pt x="54885" y="242452"/>
                </a:lnTo>
                <a:lnTo>
                  <a:pt x="25865" y="213408"/>
                </a:lnTo>
                <a:lnTo>
                  <a:pt x="6834" y="176577"/>
                </a:lnTo>
                <a:lnTo>
                  <a:pt x="0" y="134169"/>
                </a:lnTo>
                <a:close/>
              </a:path>
            </a:pathLst>
          </a:custGeom>
          <a:ln w="1608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22">
            <a:extLst>
              <a:ext uri="{FF2B5EF4-FFF2-40B4-BE49-F238E27FC236}">
                <a16:creationId xmlns:a16="http://schemas.microsoft.com/office/drawing/2014/main" id="{DE7E9A89-2E49-48DC-9FFB-0D358E7EF8B7}"/>
              </a:ext>
            </a:extLst>
          </p:cNvPr>
          <p:cNvSpPr txBox="1"/>
          <p:nvPr/>
        </p:nvSpPr>
        <p:spPr>
          <a:xfrm>
            <a:off x="1026464" y="4553430"/>
            <a:ext cx="1371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500" spc="-5" dirty="0">
                <a:solidFill>
                  <a:srgbClr val="4285F4"/>
                </a:solidFill>
                <a:latin typeface="微软雅黑"/>
                <a:cs typeface="微软雅黑"/>
              </a:rPr>
              <a:t>5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AC7634A-4CDF-4C17-AE56-338B8E0D391B}"/>
              </a:ext>
            </a:extLst>
          </p:cNvPr>
          <p:cNvSpPr txBox="1"/>
          <p:nvPr/>
        </p:nvSpPr>
        <p:spPr>
          <a:xfrm>
            <a:off x="875638" y="5142348"/>
            <a:ext cx="184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保留组织</a:t>
            </a:r>
            <a:r>
              <a:rPr lang="en-US" altLang="zh-CN" sz="1400" dirty="0"/>
              <a:t>ID</a:t>
            </a:r>
            <a:r>
              <a:rPr lang="zh-CN" altLang="en-US" sz="1400" dirty="0"/>
              <a:t>和排序</a:t>
            </a:r>
            <a:r>
              <a:rPr lang="en-US" altLang="zh-CN" sz="1400" dirty="0"/>
              <a:t>ID</a:t>
            </a:r>
            <a:r>
              <a:rPr lang="zh-CN" altLang="en-US" sz="1400" dirty="0"/>
              <a:t>进行同步</a:t>
            </a:r>
          </a:p>
        </p:txBody>
      </p:sp>
      <p:sp>
        <p:nvSpPr>
          <p:cNvPr id="111" name="object 3">
            <a:extLst>
              <a:ext uri="{FF2B5EF4-FFF2-40B4-BE49-F238E27FC236}">
                <a16:creationId xmlns:a16="http://schemas.microsoft.com/office/drawing/2014/main" id="{1B521F21-0D3E-4BFA-8EB5-DF4BF8D7DD7A}"/>
              </a:ext>
            </a:extLst>
          </p:cNvPr>
          <p:cNvSpPr/>
          <p:nvPr/>
        </p:nvSpPr>
        <p:spPr>
          <a:xfrm>
            <a:off x="3647633" y="4305597"/>
            <a:ext cx="1407795" cy="723265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4">
            <a:extLst>
              <a:ext uri="{FF2B5EF4-FFF2-40B4-BE49-F238E27FC236}">
                <a16:creationId xmlns:a16="http://schemas.microsoft.com/office/drawing/2014/main" id="{3F2B9A6B-D29D-4153-9A07-8BC96C11F09A}"/>
              </a:ext>
            </a:extLst>
          </p:cNvPr>
          <p:cNvSpPr txBox="1"/>
          <p:nvPr/>
        </p:nvSpPr>
        <p:spPr>
          <a:xfrm>
            <a:off x="3856602" y="4437606"/>
            <a:ext cx="98996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0000"/>
                </a:solidFill>
                <a:latin typeface="微软雅黑"/>
                <a:cs typeface="微软雅黑"/>
              </a:rPr>
              <a:t>增量</a:t>
            </a:r>
            <a:r>
              <a:rPr lang="zh-CN" altLang="en-US" sz="1500" spc="15" dirty="0">
                <a:solidFill>
                  <a:srgbClr val="FFFFFF"/>
                </a:solidFill>
                <a:latin typeface="微软雅黑"/>
                <a:cs typeface="微软雅黑"/>
              </a:rPr>
              <a:t>成员同步到钉钉</a:t>
            </a:r>
            <a:endParaRPr lang="en-US" altLang="zh-CN" sz="1500" spc="15" dirty="0">
              <a:solidFill>
                <a:srgbClr val="FFFFFF"/>
              </a:solidFill>
              <a:latin typeface="微软雅黑"/>
              <a:cs typeface="微软雅黑"/>
            </a:endParaRPr>
          </a:p>
        </p:txBody>
      </p:sp>
      <p:sp>
        <p:nvSpPr>
          <p:cNvPr id="113" name="object 20">
            <a:extLst>
              <a:ext uri="{FF2B5EF4-FFF2-40B4-BE49-F238E27FC236}">
                <a16:creationId xmlns:a16="http://schemas.microsoft.com/office/drawing/2014/main" id="{AA2635A7-0A1D-418F-B942-33D2474072DA}"/>
              </a:ext>
            </a:extLst>
          </p:cNvPr>
          <p:cNvSpPr/>
          <p:nvPr/>
        </p:nvSpPr>
        <p:spPr>
          <a:xfrm>
            <a:off x="3513572" y="4533046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059" y="0"/>
                </a:moveTo>
                <a:lnTo>
                  <a:pt x="91686" y="6840"/>
                </a:lnTo>
                <a:lnTo>
                  <a:pt x="54885" y="25886"/>
                </a:lnTo>
                <a:lnTo>
                  <a:pt x="25865" y="54930"/>
                </a:lnTo>
                <a:lnTo>
                  <a:pt x="6834" y="91762"/>
                </a:lnTo>
                <a:lnTo>
                  <a:pt x="0" y="134170"/>
                </a:lnTo>
                <a:lnTo>
                  <a:pt x="6834" y="176578"/>
                </a:lnTo>
                <a:lnTo>
                  <a:pt x="25865" y="213408"/>
                </a:lnTo>
                <a:lnTo>
                  <a:pt x="54885" y="242452"/>
                </a:lnTo>
                <a:lnTo>
                  <a:pt x="91686" y="261499"/>
                </a:lnTo>
                <a:lnTo>
                  <a:pt x="134059" y="268339"/>
                </a:lnTo>
                <a:lnTo>
                  <a:pt x="176432" y="261499"/>
                </a:lnTo>
                <a:lnTo>
                  <a:pt x="213232" y="242452"/>
                </a:lnTo>
                <a:lnTo>
                  <a:pt x="242252" y="213408"/>
                </a:lnTo>
                <a:lnTo>
                  <a:pt x="261284" y="176578"/>
                </a:lnTo>
                <a:lnTo>
                  <a:pt x="268118" y="134170"/>
                </a:lnTo>
                <a:lnTo>
                  <a:pt x="261284" y="91762"/>
                </a:lnTo>
                <a:lnTo>
                  <a:pt x="242252" y="54930"/>
                </a:lnTo>
                <a:lnTo>
                  <a:pt x="213232" y="25886"/>
                </a:lnTo>
                <a:lnTo>
                  <a:pt x="176432" y="6840"/>
                </a:lnTo>
                <a:lnTo>
                  <a:pt x="134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21">
            <a:extLst>
              <a:ext uri="{FF2B5EF4-FFF2-40B4-BE49-F238E27FC236}">
                <a16:creationId xmlns:a16="http://schemas.microsoft.com/office/drawing/2014/main" id="{057AF75E-7B59-49C7-BDA9-6DE37C002DC7}"/>
              </a:ext>
            </a:extLst>
          </p:cNvPr>
          <p:cNvSpPr/>
          <p:nvPr/>
        </p:nvSpPr>
        <p:spPr>
          <a:xfrm>
            <a:off x="3513572" y="4533046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69"/>
                </a:moveTo>
                <a:lnTo>
                  <a:pt x="6834" y="91761"/>
                </a:lnTo>
                <a:lnTo>
                  <a:pt x="25865" y="54930"/>
                </a:lnTo>
                <a:lnTo>
                  <a:pt x="54885" y="25886"/>
                </a:lnTo>
                <a:lnTo>
                  <a:pt x="91686" y="6840"/>
                </a:lnTo>
                <a:lnTo>
                  <a:pt x="134059" y="0"/>
                </a:lnTo>
                <a:lnTo>
                  <a:pt x="176432" y="6840"/>
                </a:lnTo>
                <a:lnTo>
                  <a:pt x="213232" y="25886"/>
                </a:lnTo>
                <a:lnTo>
                  <a:pt x="242252" y="54930"/>
                </a:lnTo>
                <a:lnTo>
                  <a:pt x="261284" y="91761"/>
                </a:lnTo>
                <a:lnTo>
                  <a:pt x="268118" y="134169"/>
                </a:lnTo>
                <a:lnTo>
                  <a:pt x="261284" y="176577"/>
                </a:lnTo>
                <a:lnTo>
                  <a:pt x="242252" y="213408"/>
                </a:lnTo>
                <a:lnTo>
                  <a:pt x="213232" y="242452"/>
                </a:lnTo>
                <a:lnTo>
                  <a:pt x="176432" y="261499"/>
                </a:lnTo>
                <a:lnTo>
                  <a:pt x="134059" y="268339"/>
                </a:lnTo>
                <a:lnTo>
                  <a:pt x="91686" y="261499"/>
                </a:lnTo>
                <a:lnTo>
                  <a:pt x="54885" y="242452"/>
                </a:lnTo>
                <a:lnTo>
                  <a:pt x="25865" y="213408"/>
                </a:lnTo>
                <a:lnTo>
                  <a:pt x="6834" y="176577"/>
                </a:lnTo>
                <a:lnTo>
                  <a:pt x="0" y="134169"/>
                </a:lnTo>
                <a:close/>
              </a:path>
            </a:pathLst>
          </a:custGeom>
          <a:ln w="1608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22">
            <a:extLst>
              <a:ext uri="{FF2B5EF4-FFF2-40B4-BE49-F238E27FC236}">
                <a16:creationId xmlns:a16="http://schemas.microsoft.com/office/drawing/2014/main" id="{2BCC347E-B0C7-45F6-BC7D-5A2DD13AC528}"/>
              </a:ext>
            </a:extLst>
          </p:cNvPr>
          <p:cNvSpPr txBox="1"/>
          <p:nvPr/>
        </p:nvSpPr>
        <p:spPr>
          <a:xfrm>
            <a:off x="3578675" y="4553430"/>
            <a:ext cx="1371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500" spc="-5" dirty="0">
                <a:solidFill>
                  <a:srgbClr val="4285F4"/>
                </a:solidFill>
                <a:latin typeface="微软雅黑"/>
                <a:cs typeface="微软雅黑"/>
              </a:rPr>
              <a:t>6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528069B-10A4-4709-A9C6-E940BAB2D782}"/>
              </a:ext>
            </a:extLst>
          </p:cNvPr>
          <p:cNvSpPr txBox="1"/>
          <p:nvPr/>
        </p:nvSpPr>
        <p:spPr>
          <a:xfrm>
            <a:off x="3470709" y="5142348"/>
            <a:ext cx="184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新增成员同步</a:t>
            </a:r>
            <a:endParaRPr lang="en-US" altLang="zh-CN" sz="1400" dirty="0"/>
          </a:p>
          <a:p>
            <a:pPr algn="ctr"/>
            <a:r>
              <a:rPr lang="zh-CN" altLang="en-US" sz="1400" dirty="0"/>
              <a:t>修改成员同步</a:t>
            </a:r>
          </a:p>
        </p:txBody>
      </p:sp>
      <p:sp>
        <p:nvSpPr>
          <p:cNvPr id="117" name="object 3">
            <a:extLst>
              <a:ext uri="{FF2B5EF4-FFF2-40B4-BE49-F238E27FC236}">
                <a16:creationId xmlns:a16="http://schemas.microsoft.com/office/drawing/2014/main" id="{EA537FEA-0C4A-401D-9DEF-9A7BD7DC5F4D}"/>
              </a:ext>
            </a:extLst>
          </p:cNvPr>
          <p:cNvSpPr/>
          <p:nvPr/>
        </p:nvSpPr>
        <p:spPr>
          <a:xfrm>
            <a:off x="6419899" y="4305597"/>
            <a:ext cx="1407795" cy="723265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4">
            <a:extLst>
              <a:ext uri="{FF2B5EF4-FFF2-40B4-BE49-F238E27FC236}">
                <a16:creationId xmlns:a16="http://schemas.microsoft.com/office/drawing/2014/main" id="{963575A7-F7A8-472B-AD74-2B5CD74A9A12}"/>
              </a:ext>
            </a:extLst>
          </p:cNvPr>
          <p:cNvSpPr txBox="1"/>
          <p:nvPr/>
        </p:nvSpPr>
        <p:spPr>
          <a:xfrm>
            <a:off x="6628868" y="4437606"/>
            <a:ext cx="98996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FFFF"/>
                </a:solidFill>
                <a:latin typeface="微软雅黑"/>
                <a:cs typeface="微软雅黑"/>
              </a:rPr>
              <a:t>记录</a:t>
            </a:r>
            <a:endParaRPr lang="en-US" altLang="zh-CN" sz="1500" spc="1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108585" marR="5080" indent="-96520" algn="ctr">
              <a:lnSpc>
                <a:spcPct val="100000"/>
              </a:lnSpc>
            </a:pPr>
            <a:r>
              <a:rPr lang="zh-CN" altLang="en-US" sz="1500" spc="15" dirty="0">
                <a:solidFill>
                  <a:srgbClr val="FFFFFF"/>
                </a:solidFill>
                <a:latin typeface="微软雅黑"/>
                <a:cs typeface="微软雅黑"/>
              </a:rPr>
              <a:t>并发送日志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19" name="object 20">
            <a:extLst>
              <a:ext uri="{FF2B5EF4-FFF2-40B4-BE49-F238E27FC236}">
                <a16:creationId xmlns:a16="http://schemas.microsoft.com/office/drawing/2014/main" id="{0FA8C90E-57EF-40AA-BC12-E2138BBF06EB}"/>
              </a:ext>
            </a:extLst>
          </p:cNvPr>
          <p:cNvSpPr/>
          <p:nvPr/>
        </p:nvSpPr>
        <p:spPr>
          <a:xfrm>
            <a:off x="6285838" y="4533046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059" y="0"/>
                </a:moveTo>
                <a:lnTo>
                  <a:pt x="91686" y="6840"/>
                </a:lnTo>
                <a:lnTo>
                  <a:pt x="54885" y="25886"/>
                </a:lnTo>
                <a:lnTo>
                  <a:pt x="25865" y="54930"/>
                </a:lnTo>
                <a:lnTo>
                  <a:pt x="6834" y="91762"/>
                </a:lnTo>
                <a:lnTo>
                  <a:pt x="0" y="134170"/>
                </a:lnTo>
                <a:lnTo>
                  <a:pt x="6834" y="176578"/>
                </a:lnTo>
                <a:lnTo>
                  <a:pt x="25865" y="213408"/>
                </a:lnTo>
                <a:lnTo>
                  <a:pt x="54885" y="242452"/>
                </a:lnTo>
                <a:lnTo>
                  <a:pt x="91686" y="261499"/>
                </a:lnTo>
                <a:lnTo>
                  <a:pt x="134059" y="268339"/>
                </a:lnTo>
                <a:lnTo>
                  <a:pt x="176432" y="261499"/>
                </a:lnTo>
                <a:lnTo>
                  <a:pt x="213232" y="242452"/>
                </a:lnTo>
                <a:lnTo>
                  <a:pt x="242252" y="213408"/>
                </a:lnTo>
                <a:lnTo>
                  <a:pt x="261284" y="176578"/>
                </a:lnTo>
                <a:lnTo>
                  <a:pt x="268118" y="134170"/>
                </a:lnTo>
                <a:lnTo>
                  <a:pt x="261284" y="91762"/>
                </a:lnTo>
                <a:lnTo>
                  <a:pt x="242252" y="54930"/>
                </a:lnTo>
                <a:lnTo>
                  <a:pt x="213232" y="25886"/>
                </a:lnTo>
                <a:lnTo>
                  <a:pt x="176432" y="6840"/>
                </a:lnTo>
                <a:lnTo>
                  <a:pt x="134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21">
            <a:extLst>
              <a:ext uri="{FF2B5EF4-FFF2-40B4-BE49-F238E27FC236}">
                <a16:creationId xmlns:a16="http://schemas.microsoft.com/office/drawing/2014/main" id="{6C13A688-0006-4821-A417-11EED0EB3B0F}"/>
              </a:ext>
            </a:extLst>
          </p:cNvPr>
          <p:cNvSpPr/>
          <p:nvPr/>
        </p:nvSpPr>
        <p:spPr>
          <a:xfrm>
            <a:off x="6285838" y="4533046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69"/>
                </a:moveTo>
                <a:lnTo>
                  <a:pt x="6834" y="91761"/>
                </a:lnTo>
                <a:lnTo>
                  <a:pt x="25865" y="54930"/>
                </a:lnTo>
                <a:lnTo>
                  <a:pt x="54885" y="25886"/>
                </a:lnTo>
                <a:lnTo>
                  <a:pt x="91686" y="6840"/>
                </a:lnTo>
                <a:lnTo>
                  <a:pt x="134059" y="0"/>
                </a:lnTo>
                <a:lnTo>
                  <a:pt x="176432" y="6840"/>
                </a:lnTo>
                <a:lnTo>
                  <a:pt x="213232" y="25886"/>
                </a:lnTo>
                <a:lnTo>
                  <a:pt x="242252" y="54930"/>
                </a:lnTo>
                <a:lnTo>
                  <a:pt x="261284" y="91761"/>
                </a:lnTo>
                <a:lnTo>
                  <a:pt x="268118" y="134169"/>
                </a:lnTo>
                <a:lnTo>
                  <a:pt x="261284" y="176577"/>
                </a:lnTo>
                <a:lnTo>
                  <a:pt x="242252" y="213408"/>
                </a:lnTo>
                <a:lnTo>
                  <a:pt x="213232" y="242452"/>
                </a:lnTo>
                <a:lnTo>
                  <a:pt x="176432" y="261499"/>
                </a:lnTo>
                <a:lnTo>
                  <a:pt x="134059" y="268339"/>
                </a:lnTo>
                <a:lnTo>
                  <a:pt x="91686" y="261499"/>
                </a:lnTo>
                <a:lnTo>
                  <a:pt x="54885" y="242452"/>
                </a:lnTo>
                <a:lnTo>
                  <a:pt x="25865" y="213408"/>
                </a:lnTo>
                <a:lnTo>
                  <a:pt x="6834" y="176577"/>
                </a:lnTo>
                <a:lnTo>
                  <a:pt x="0" y="134169"/>
                </a:lnTo>
                <a:close/>
              </a:path>
            </a:pathLst>
          </a:custGeom>
          <a:ln w="1608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22">
            <a:extLst>
              <a:ext uri="{FF2B5EF4-FFF2-40B4-BE49-F238E27FC236}">
                <a16:creationId xmlns:a16="http://schemas.microsoft.com/office/drawing/2014/main" id="{8FD69CA8-BD85-42D1-8540-5D1FF2D9F6F4}"/>
              </a:ext>
            </a:extLst>
          </p:cNvPr>
          <p:cNvSpPr txBox="1"/>
          <p:nvPr/>
        </p:nvSpPr>
        <p:spPr>
          <a:xfrm>
            <a:off x="6350941" y="4553430"/>
            <a:ext cx="1371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500" spc="-5" dirty="0">
                <a:solidFill>
                  <a:srgbClr val="4285F4"/>
                </a:solidFill>
                <a:latin typeface="微软雅黑"/>
                <a:cs typeface="微软雅黑"/>
              </a:rPr>
              <a:t>7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0869FEB-E881-4587-BFB3-40814BE8D014}"/>
              </a:ext>
            </a:extLst>
          </p:cNvPr>
          <p:cNvSpPr txBox="1"/>
          <p:nvPr/>
        </p:nvSpPr>
        <p:spPr>
          <a:xfrm>
            <a:off x="6200115" y="5142348"/>
            <a:ext cx="184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邮件正文</a:t>
            </a:r>
            <a:r>
              <a:rPr lang="en-US" altLang="zh-CN" sz="1400" dirty="0"/>
              <a:t>+</a:t>
            </a:r>
            <a:r>
              <a:rPr lang="zh-CN" altLang="en-US" sz="1400" dirty="0"/>
              <a:t>附件日志</a:t>
            </a:r>
          </a:p>
        </p:txBody>
      </p:sp>
    </p:spTree>
    <p:extLst>
      <p:ext uri="{BB962C8B-B14F-4D97-AF65-F5344CB8AC3E}">
        <p14:creationId xmlns:p14="http://schemas.microsoft.com/office/powerpoint/2010/main" val="22129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F5628C4-2558-40C0-B051-B3DE96B4CBF0}"/>
              </a:ext>
            </a:extLst>
          </p:cNvPr>
          <p:cNvSpPr/>
          <p:nvPr/>
        </p:nvSpPr>
        <p:spPr>
          <a:xfrm>
            <a:off x="1493023" y="319976"/>
            <a:ext cx="3305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关键操作步骤</a:t>
            </a: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CAB4C72F-BB22-4E0F-A148-E534544351DC}"/>
              </a:ext>
            </a:extLst>
          </p:cNvPr>
          <p:cNvSpPr/>
          <p:nvPr/>
        </p:nvSpPr>
        <p:spPr>
          <a:xfrm>
            <a:off x="1684450" y="2048935"/>
            <a:ext cx="1277663" cy="656409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4">
            <a:extLst>
              <a:ext uri="{FF2B5EF4-FFF2-40B4-BE49-F238E27FC236}">
                <a16:creationId xmlns:a16="http://schemas.microsoft.com/office/drawing/2014/main" id="{B4CE4C09-BFDE-4511-987B-28AEE0AB0B85}"/>
              </a:ext>
            </a:extLst>
          </p:cNvPr>
          <p:cNvSpPr txBox="1"/>
          <p:nvPr/>
        </p:nvSpPr>
        <p:spPr>
          <a:xfrm>
            <a:off x="1961627" y="2168742"/>
            <a:ext cx="825115" cy="418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152" marR="4611" indent="-175203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61" spc="132" dirty="0" smtClean="0">
                <a:solidFill>
                  <a:srgbClr val="FFFFFF"/>
                </a:solidFill>
                <a:latin typeface="微软雅黑"/>
                <a:cs typeface="微软雅黑"/>
              </a:rPr>
              <a:t>自动同步</a:t>
            </a:r>
            <a:r>
              <a:rPr lang="zh-CN" altLang="en-US" sz="1361" spc="132" dirty="0">
                <a:solidFill>
                  <a:srgbClr val="FFFFFF"/>
                </a:solidFill>
                <a:latin typeface="微软雅黑"/>
                <a:cs typeface="微软雅黑"/>
              </a:rPr>
              <a:t>机制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3" name="object 5">
            <a:extLst>
              <a:ext uri="{FF2B5EF4-FFF2-40B4-BE49-F238E27FC236}">
                <a16:creationId xmlns:a16="http://schemas.microsoft.com/office/drawing/2014/main" id="{C6FB7015-25CF-45B5-9A2E-8A3F7F3E94E1}"/>
              </a:ext>
            </a:extLst>
          </p:cNvPr>
          <p:cNvSpPr/>
          <p:nvPr/>
        </p:nvSpPr>
        <p:spPr>
          <a:xfrm>
            <a:off x="4199611" y="2043570"/>
            <a:ext cx="1277663" cy="656409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5"/>
                </a:lnTo>
                <a:lnTo>
                  <a:pt x="16012" y="166770"/>
                </a:lnTo>
                <a:lnTo>
                  <a:pt x="4123" y="210105"/>
                </a:lnTo>
                <a:lnTo>
                  <a:pt x="0" y="256148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1" y="719112"/>
                </a:lnTo>
                <a:lnTo>
                  <a:pt x="1241111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2" y="596373"/>
                </a:lnTo>
                <a:lnTo>
                  <a:pt x="1391733" y="556468"/>
                </a:lnTo>
                <a:lnTo>
                  <a:pt x="1403621" y="513132"/>
                </a:lnTo>
                <a:lnTo>
                  <a:pt x="1407745" y="467089"/>
                </a:lnTo>
                <a:lnTo>
                  <a:pt x="1407745" y="256148"/>
                </a:lnTo>
                <a:lnTo>
                  <a:pt x="1403621" y="210105"/>
                </a:lnTo>
                <a:lnTo>
                  <a:pt x="1391733" y="166770"/>
                </a:lnTo>
                <a:lnTo>
                  <a:pt x="1372802" y="126865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1" y="16025"/>
                </a:lnTo>
                <a:lnTo>
                  <a:pt x="1197811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6">
            <a:extLst>
              <a:ext uri="{FF2B5EF4-FFF2-40B4-BE49-F238E27FC236}">
                <a16:creationId xmlns:a16="http://schemas.microsoft.com/office/drawing/2014/main" id="{BB7F0E69-21C4-4F47-B079-2034F98F2F21}"/>
              </a:ext>
            </a:extLst>
          </p:cNvPr>
          <p:cNvSpPr txBox="1"/>
          <p:nvPr/>
        </p:nvSpPr>
        <p:spPr>
          <a:xfrm>
            <a:off x="4476789" y="2268327"/>
            <a:ext cx="7232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成员入职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5" name="object 7">
            <a:extLst>
              <a:ext uri="{FF2B5EF4-FFF2-40B4-BE49-F238E27FC236}">
                <a16:creationId xmlns:a16="http://schemas.microsoft.com/office/drawing/2014/main" id="{326D3A17-CDE2-4A87-AFE3-5F86C396A7CB}"/>
              </a:ext>
            </a:extLst>
          </p:cNvPr>
          <p:cNvSpPr/>
          <p:nvPr/>
        </p:nvSpPr>
        <p:spPr>
          <a:xfrm>
            <a:off x="6714771" y="2043570"/>
            <a:ext cx="1277663" cy="656409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1" y="60243"/>
                </a:lnTo>
                <a:lnTo>
                  <a:pt x="60193" y="91115"/>
                </a:lnTo>
                <a:lnTo>
                  <a:pt x="34943" y="126865"/>
                </a:lnTo>
                <a:lnTo>
                  <a:pt x="16012" y="166770"/>
                </a:lnTo>
                <a:lnTo>
                  <a:pt x="4123" y="210105"/>
                </a:lnTo>
                <a:lnTo>
                  <a:pt x="0" y="256148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1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1" y="719112"/>
                </a:lnTo>
                <a:lnTo>
                  <a:pt x="1241111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2" y="596373"/>
                </a:lnTo>
                <a:lnTo>
                  <a:pt x="1391733" y="556468"/>
                </a:lnTo>
                <a:lnTo>
                  <a:pt x="1403621" y="513132"/>
                </a:lnTo>
                <a:lnTo>
                  <a:pt x="1407745" y="467089"/>
                </a:lnTo>
                <a:lnTo>
                  <a:pt x="1407745" y="256148"/>
                </a:lnTo>
                <a:lnTo>
                  <a:pt x="1403621" y="210105"/>
                </a:lnTo>
                <a:lnTo>
                  <a:pt x="1391733" y="166770"/>
                </a:lnTo>
                <a:lnTo>
                  <a:pt x="1372802" y="126865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1" y="16025"/>
                </a:lnTo>
                <a:lnTo>
                  <a:pt x="1197811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">
            <a:extLst>
              <a:ext uri="{FF2B5EF4-FFF2-40B4-BE49-F238E27FC236}">
                <a16:creationId xmlns:a16="http://schemas.microsoft.com/office/drawing/2014/main" id="{275CEF89-F489-4C92-8DD0-F512E48C26E8}"/>
              </a:ext>
            </a:extLst>
          </p:cNvPr>
          <p:cNvSpPr txBox="1"/>
          <p:nvPr/>
        </p:nvSpPr>
        <p:spPr>
          <a:xfrm>
            <a:off x="6991949" y="2268327"/>
            <a:ext cx="847385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54" dirty="0">
                <a:solidFill>
                  <a:srgbClr val="FFFFFF"/>
                </a:solidFill>
                <a:latin typeface="微软雅黑"/>
                <a:cs typeface="微软雅黑"/>
              </a:rPr>
              <a:t>成员</a:t>
            </a:r>
            <a:r>
              <a:rPr lang="zh-CN" altLang="en-US" sz="1361" spc="154" dirty="0">
                <a:solidFill>
                  <a:srgbClr val="FFFFFF"/>
                </a:solidFill>
                <a:latin typeface="微软雅黑"/>
                <a:cs typeface="微软雅黑"/>
              </a:rPr>
              <a:t>加</a:t>
            </a:r>
            <a:r>
              <a:rPr sz="1361" spc="154" dirty="0">
                <a:solidFill>
                  <a:srgbClr val="FFFFFF"/>
                </a:solidFill>
                <a:latin typeface="微软雅黑"/>
                <a:cs typeface="微软雅黑"/>
              </a:rPr>
              <a:t>入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EF5AB8A4-D002-4333-ADDD-4F77D40FCF07}"/>
              </a:ext>
            </a:extLst>
          </p:cNvPr>
          <p:cNvSpPr/>
          <p:nvPr/>
        </p:nvSpPr>
        <p:spPr>
          <a:xfrm>
            <a:off x="9229933" y="2048935"/>
            <a:ext cx="1277663" cy="656409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1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1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1" y="719112"/>
                </a:lnTo>
                <a:lnTo>
                  <a:pt x="1241111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2" y="596373"/>
                </a:lnTo>
                <a:lnTo>
                  <a:pt x="1391733" y="556468"/>
                </a:lnTo>
                <a:lnTo>
                  <a:pt x="1403621" y="513132"/>
                </a:lnTo>
                <a:lnTo>
                  <a:pt x="1407745" y="467089"/>
                </a:lnTo>
                <a:lnTo>
                  <a:pt x="1407745" y="256150"/>
                </a:lnTo>
                <a:lnTo>
                  <a:pt x="1403621" y="210106"/>
                </a:lnTo>
                <a:lnTo>
                  <a:pt x="1391733" y="166771"/>
                </a:lnTo>
                <a:lnTo>
                  <a:pt x="1372802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1" y="16025"/>
                </a:lnTo>
                <a:lnTo>
                  <a:pt x="1197811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10">
            <a:extLst>
              <a:ext uri="{FF2B5EF4-FFF2-40B4-BE49-F238E27FC236}">
                <a16:creationId xmlns:a16="http://schemas.microsoft.com/office/drawing/2014/main" id="{0517A537-DBE7-4369-8C81-1F3FB6FC4F84}"/>
              </a:ext>
            </a:extLst>
          </p:cNvPr>
          <p:cNvSpPr txBox="1"/>
          <p:nvPr/>
        </p:nvSpPr>
        <p:spPr>
          <a:xfrm>
            <a:off x="9507111" y="2273859"/>
            <a:ext cx="7232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成员调岗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9" name="object 11">
            <a:extLst>
              <a:ext uri="{FF2B5EF4-FFF2-40B4-BE49-F238E27FC236}">
                <a16:creationId xmlns:a16="http://schemas.microsoft.com/office/drawing/2014/main" id="{C1FEDAE5-1B0C-41BF-978F-10EC0D98C47E}"/>
              </a:ext>
            </a:extLst>
          </p:cNvPr>
          <p:cNvSpPr/>
          <p:nvPr/>
        </p:nvSpPr>
        <p:spPr>
          <a:xfrm>
            <a:off x="1684450" y="3953074"/>
            <a:ext cx="1277663" cy="656409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2" y="719112"/>
                </a:lnTo>
                <a:lnTo>
                  <a:pt x="1241112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1" y="596373"/>
                </a:lnTo>
                <a:lnTo>
                  <a:pt x="1391732" y="556468"/>
                </a:lnTo>
                <a:lnTo>
                  <a:pt x="1403621" y="513132"/>
                </a:lnTo>
                <a:lnTo>
                  <a:pt x="1407744" y="467089"/>
                </a:lnTo>
                <a:lnTo>
                  <a:pt x="1407744" y="256150"/>
                </a:lnTo>
                <a:lnTo>
                  <a:pt x="1403621" y="210106"/>
                </a:lnTo>
                <a:lnTo>
                  <a:pt x="1391732" y="166771"/>
                </a:lnTo>
                <a:lnTo>
                  <a:pt x="1372801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2" y="16025"/>
                </a:lnTo>
                <a:lnTo>
                  <a:pt x="1197812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12">
            <a:extLst>
              <a:ext uri="{FF2B5EF4-FFF2-40B4-BE49-F238E27FC236}">
                <a16:creationId xmlns:a16="http://schemas.microsoft.com/office/drawing/2014/main" id="{2BFC236B-EBE7-486A-BCB1-6C92ED4F086E}"/>
              </a:ext>
            </a:extLst>
          </p:cNvPr>
          <p:cNvSpPr txBox="1"/>
          <p:nvPr/>
        </p:nvSpPr>
        <p:spPr>
          <a:xfrm>
            <a:off x="1961628" y="4069226"/>
            <a:ext cx="825114" cy="411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152" marR="4611" indent="-175203" defTabSz="829909" eaLnBrk="1" fontAlgn="auto" hangingPunct="1">
              <a:lnSpc>
                <a:spcPct val="101299"/>
              </a:lnSpc>
              <a:spcBef>
                <a:spcPts val="0"/>
              </a:spcBef>
              <a:spcAft>
                <a:spcPts val="0"/>
              </a:spcAft>
            </a:pPr>
            <a:r>
              <a:rPr sz="1361" spc="172" dirty="0">
                <a:solidFill>
                  <a:srgbClr val="FFFFFF"/>
                </a:solidFill>
                <a:latin typeface="微软雅黑"/>
                <a:cs typeface="微软雅黑"/>
              </a:rPr>
              <a:t>成员</a:t>
            </a:r>
            <a:r>
              <a:rPr lang="zh-CN" altLang="en-US" sz="1361" spc="172" dirty="0">
                <a:solidFill>
                  <a:srgbClr val="FFFFFF"/>
                </a:solidFill>
                <a:latin typeface="微软雅黑"/>
                <a:cs typeface="微软雅黑"/>
              </a:rPr>
              <a:t>信息</a:t>
            </a: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变更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1557499B-C070-4D2F-8DC9-B6401D8084F4}"/>
              </a:ext>
            </a:extLst>
          </p:cNvPr>
          <p:cNvSpPr/>
          <p:nvPr/>
        </p:nvSpPr>
        <p:spPr>
          <a:xfrm>
            <a:off x="4190298" y="3953074"/>
            <a:ext cx="1277663" cy="656409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8" y="0"/>
                </a:lnTo>
                <a:lnTo>
                  <a:pt x="209932" y="4126"/>
                </a:lnTo>
                <a:lnTo>
                  <a:pt x="166632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2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2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2" y="707214"/>
                </a:lnTo>
                <a:lnTo>
                  <a:pt x="209932" y="719112"/>
                </a:lnTo>
                <a:lnTo>
                  <a:pt x="255938" y="723239"/>
                </a:lnTo>
                <a:lnTo>
                  <a:pt x="1151806" y="723239"/>
                </a:lnTo>
                <a:lnTo>
                  <a:pt x="1197811" y="719112"/>
                </a:lnTo>
                <a:lnTo>
                  <a:pt x="1241111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2" y="596373"/>
                </a:lnTo>
                <a:lnTo>
                  <a:pt x="1391733" y="556468"/>
                </a:lnTo>
                <a:lnTo>
                  <a:pt x="1403621" y="513132"/>
                </a:lnTo>
                <a:lnTo>
                  <a:pt x="1407745" y="467089"/>
                </a:lnTo>
                <a:lnTo>
                  <a:pt x="1407745" y="256150"/>
                </a:lnTo>
                <a:lnTo>
                  <a:pt x="1403621" y="210106"/>
                </a:lnTo>
                <a:lnTo>
                  <a:pt x="1391733" y="166771"/>
                </a:lnTo>
                <a:lnTo>
                  <a:pt x="1372802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1" y="16025"/>
                </a:lnTo>
                <a:lnTo>
                  <a:pt x="1197811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14">
            <a:extLst>
              <a:ext uri="{FF2B5EF4-FFF2-40B4-BE49-F238E27FC236}">
                <a16:creationId xmlns:a16="http://schemas.microsoft.com/office/drawing/2014/main" id="{96CBD067-8F91-436E-9EBB-DB5764D7A54B}"/>
              </a:ext>
            </a:extLst>
          </p:cNvPr>
          <p:cNvSpPr txBox="1"/>
          <p:nvPr/>
        </p:nvSpPr>
        <p:spPr>
          <a:xfrm>
            <a:off x="4467476" y="4179807"/>
            <a:ext cx="7232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成员离职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3" name="object 15">
            <a:extLst>
              <a:ext uri="{FF2B5EF4-FFF2-40B4-BE49-F238E27FC236}">
                <a16:creationId xmlns:a16="http://schemas.microsoft.com/office/drawing/2014/main" id="{C11CD534-FD35-47C3-9EFE-51F25D2768C2}"/>
              </a:ext>
            </a:extLst>
          </p:cNvPr>
          <p:cNvSpPr/>
          <p:nvPr/>
        </p:nvSpPr>
        <p:spPr>
          <a:xfrm>
            <a:off x="6710116" y="3953074"/>
            <a:ext cx="1277663" cy="656409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8" y="0"/>
                </a:lnTo>
                <a:lnTo>
                  <a:pt x="209932" y="4126"/>
                </a:lnTo>
                <a:lnTo>
                  <a:pt x="166632" y="16025"/>
                </a:lnTo>
                <a:lnTo>
                  <a:pt x="126761" y="34971"/>
                </a:lnTo>
                <a:lnTo>
                  <a:pt x="91040" y="60243"/>
                </a:lnTo>
                <a:lnTo>
                  <a:pt x="60193" y="91115"/>
                </a:lnTo>
                <a:lnTo>
                  <a:pt x="34942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2" y="596373"/>
                </a:lnTo>
                <a:lnTo>
                  <a:pt x="60193" y="632123"/>
                </a:lnTo>
                <a:lnTo>
                  <a:pt x="91040" y="662996"/>
                </a:lnTo>
                <a:lnTo>
                  <a:pt x="126761" y="688267"/>
                </a:lnTo>
                <a:lnTo>
                  <a:pt x="166632" y="707214"/>
                </a:lnTo>
                <a:lnTo>
                  <a:pt x="209932" y="719112"/>
                </a:lnTo>
                <a:lnTo>
                  <a:pt x="255938" y="723239"/>
                </a:lnTo>
                <a:lnTo>
                  <a:pt x="1151806" y="723239"/>
                </a:lnTo>
                <a:lnTo>
                  <a:pt x="1197811" y="719112"/>
                </a:lnTo>
                <a:lnTo>
                  <a:pt x="1241111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2" y="596373"/>
                </a:lnTo>
                <a:lnTo>
                  <a:pt x="1391733" y="556468"/>
                </a:lnTo>
                <a:lnTo>
                  <a:pt x="1403621" y="513132"/>
                </a:lnTo>
                <a:lnTo>
                  <a:pt x="1407745" y="467089"/>
                </a:lnTo>
                <a:lnTo>
                  <a:pt x="1407745" y="256150"/>
                </a:lnTo>
                <a:lnTo>
                  <a:pt x="1403621" y="210106"/>
                </a:lnTo>
                <a:lnTo>
                  <a:pt x="1391733" y="166771"/>
                </a:lnTo>
                <a:lnTo>
                  <a:pt x="1372802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1" y="16025"/>
                </a:lnTo>
                <a:lnTo>
                  <a:pt x="1197811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16">
            <a:extLst>
              <a:ext uri="{FF2B5EF4-FFF2-40B4-BE49-F238E27FC236}">
                <a16:creationId xmlns:a16="http://schemas.microsoft.com/office/drawing/2014/main" id="{77A110FD-9E85-41EE-83A4-CEF99B5F5BFE}"/>
              </a:ext>
            </a:extLst>
          </p:cNvPr>
          <p:cNvSpPr txBox="1"/>
          <p:nvPr/>
        </p:nvSpPr>
        <p:spPr>
          <a:xfrm>
            <a:off x="6859044" y="4179807"/>
            <a:ext cx="1128735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5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D</a:t>
            </a:r>
            <a:r>
              <a:rPr sz="1361" spc="91" dirty="0">
                <a:solidFill>
                  <a:srgbClr val="FFFFFF"/>
                </a:solidFill>
                <a:latin typeface="微软雅黑"/>
                <a:cs typeface="微软雅黑"/>
              </a:rPr>
              <a:t>组织调</a:t>
            </a:r>
            <a:r>
              <a:rPr lang="zh-CN" altLang="en-US" sz="1361" spc="91" dirty="0">
                <a:solidFill>
                  <a:srgbClr val="FFFFFF"/>
                </a:solidFill>
                <a:latin typeface="微软雅黑"/>
                <a:cs typeface="微软雅黑"/>
              </a:rPr>
              <a:t>整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5" name="object 17">
            <a:extLst>
              <a:ext uri="{FF2B5EF4-FFF2-40B4-BE49-F238E27FC236}">
                <a16:creationId xmlns:a16="http://schemas.microsoft.com/office/drawing/2014/main" id="{5FF722E1-A4BA-416E-B295-952A4866871A}"/>
              </a:ext>
            </a:extLst>
          </p:cNvPr>
          <p:cNvSpPr/>
          <p:nvPr/>
        </p:nvSpPr>
        <p:spPr>
          <a:xfrm>
            <a:off x="9229933" y="3953074"/>
            <a:ext cx="1277663" cy="656409"/>
          </a:xfrm>
          <a:custGeom>
            <a:avLst/>
            <a:gdLst/>
            <a:ahLst/>
            <a:cxnLst/>
            <a:rect l="l" t="t" r="r" b="b"/>
            <a:pathLst>
              <a:path w="1407795" h="723264">
                <a:moveTo>
                  <a:pt x="1151806" y="0"/>
                </a:moveTo>
                <a:lnTo>
                  <a:pt x="255939" y="0"/>
                </a:lnTo>
                <a:lnTo>
                  <a:pt x="209933" y="4126"/>
                </a:lnTo>
                <a:lnTo>
                  <a:pt x="166633" y="16025"/>
                </a:lnTo>
                <a:lnTo>
                  <a:pt x="126761" y="34971"/>
                </a:lnTo>
                <a:lnTo>
                  <a:pt x="91041" y="60243"/>
                </a:lnTo>
                <a:lnTo>
                  <a:pt x="60193" y="91115"/>
                </a:lnTo>
                <a:lnTo>
                  <a:pt x="34943" y="126866"/>
                </a:lnTo>
                <a:lnTo>
                  <a:pt x="16012" y="166771"/>
                </a:lnTo>
                <a:lnTo>
                  <a:pt x="4123" y="210106"/>
                </a:lnTo>
                <a:lnTo>
                  <a:pt x="0" y="256150"/>
                </a:lnTo>
                <a:lnTo>
                  <a:pt x="0" y="467089"/>
                </a:lnTo>
                <a:lnTo>
                  <a:pt x="4123" y="513132"/>
                </a:lnTo>
                <a:lnTo>
                  <a:pt x="16012" y="556468"/>
                </a:lnTo>
                <a:lnTo>
                  <a:pt x="34943" y="596373"/>
                </a:lnTo>
                <a:lnTo>
                  <a:pt x="60193" y="632123"/>
                </a:lnTo>
                <a:lnTo>
                  <a:pt x="91041" y="662996"/>
                </a:lnTo>
                <a:lnTo>
                  <a:pt x="126761" y="688267"/>
                </a:lnTo>
                <a:lnTo>
                  <a:pt x="166633" y="707214"/>
                </a:lnTo>
                <a:lnTo>
                  <a:pt x="209933" y="719112"/>
                </a:lnTo>
                <a:lnTo>
                  <a:pt x="255939" y="723239"/>
                </a:lnTo>
                <a:lnTo>
                  <a:pt x="1151806" y="723239"/>
                </a:lnTo>
                <a:lnTo>
                  <a:pt x="1197811" y="719112"/>
                </a:lnTo>
                <a:lnTo>
                  <a:pt x="1241111" y="707214"/>
                </a:lnTo>
                <a:lnTo>
                  <a:pt x="1280983" y="688267"/>
                </a:lnTo>
                <a:lnTo>
                  <a:pt x="1316704" y="662996"/>
                </a:lnTo>
                <a:lnTo>
                  <a:pt x="1347551" y="632123"/>
                </a:lnTo>
                <a:lnTo>
                  <a:pt x="1372802" y="596373"/>
                </a:lnTo>
                <a:lnTo>
                  <a:pt x="1391733" y="556468"/>
                </a:lnTo>
                <a:lnTo>
                  <a:pt x="1403621" y="513132"/>
                </a:lnTo>
                <a:lnTo>
                  <a:pt x="1407745" y="467089"/>
                </a:lnTo>
                <a:lnTo>
                  <a:pt x="1407745" y="256150"/>
                </a:lnTo>
                <a:lnTo>
                  <a:pt x="1403621" y="210106"/>
                </a:lnTo>
                <a:lnTo>
                  <a:pt x="1391733" y="166771"/>
                </a:lnTo>
                <a:lnTo>
                  <a:pt x="1372802" y="126866"/>
                </a:lnTo>
                <a:lnTo>
                  <a:pt x="1347551" y="91115"/>
                </a:lnTo>
                <a:lnTo>
                  <a:pt x="1316704" y="60243"/>
                </a:lnTo>
                <a:lnTo>
                  <a:pt x="1280983" y="34971"/>
                </a:lnTo>
                <a:lnTo>
                  <a:pt x="1241111" y="16025"/>
                </a:lnTo>
                <a:lnTo>
                  <a:pt x="1197811" y="4126"/>
                </a:lnTo>
                <a:lnTo>
                  <a:pt x="1151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18">
            <a:extLst>
              <a:ext uri="{FF2B5EF4-FFF2-40B4-BE49-F238E27FC236}">
                <a16:creationId xmlns:a16="http://schemas.microsoft.com/office/drawing/2014/main" id="{FFAFE101-CF40-4564-B129-8AE1F3F1A1CA}"/>
              </a:ext>
            </a:extLst>
          </p:cNvPr>
          <p:cNvSpPr txBox="1"/>
          <p:nvPr/>
        </p:nvSpPr>
        <p:spPr>
          <a:xfrm>
            <a:off x="9366121" y="4069226"/>
            <a:ext cx="1003919" cy="411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 indent="53021" defTabSz="829909" eaLnBrk="1" fontAlgn="auto" hangingPunct="1">
              <a:lnSpc>
                <a:spcPct val="101299"/>
              </a:lnSpc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钉钉定期检 查清理</a:t>
            </a:r>
            <a:r>
              <a:rPr sz="1361" spc="-145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1361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sz="1361" dirty="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7" name="object 19">
            <a:extLst>
              <a:ext uri="{FF2B5EF4-FFF2-40B4-BE49-F238E27FC236}">
                <a16:creationId xmlns:a16="http://schemas.microsoft.com/office/drawing/2014/main" id="{59B5EE52-3D4D-482A-8245-4A9298F3B071}"/>
              </a:ext>
            </a:extLst>
          </p:cNvPr>
          <p:cNvSpPr txBox="1"/>
          <p:nvPr/>
        </p:nvSpPr>
        <p:spPr>
          <a:xfrm>
            <a:off x="1715817" y="2863755"/>
            <a:ext cx="1246296" cy="586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71" spc="-45" dirty="0">
                <a:solidFill>
                  <a:srgbClr val="767171"/>
                </a:solidFill>
                <a:latin typeface="微软雅黑"/>
              </a:rPr>
              <a:t>手动开启自动同步功能，实现实时同步</a:t>
            </a:r>
            <a:endParaRPr sz="1271" spc="-45" dirty="0">
              <a:solidFill>
                <a:srgbClr val="767171"/>
              </a:solidFill>
              <a:latin typeface="微软雅黑"/>
            </a:endParaRPr>
          </a:p>
        </p:txBody>
      </p:sp>
      <p:sp>
        <p:nvSpPr>
          <p:cNvPr id="98" name="object 20">
            <a:extLst>
              <a:ext uri="{FF2B5EF4-FFF2-40B4-BE49-F238E27FC236}">
                <a16:creationId xmlns:a16="http://schemas.microsoft.com/office/drawing/2014/main" id="{4FBA4906-4CBC-47EB-98C5-CCFF36A60FE9}"/>
              </a:ext>
            </a:extLst>
          </p:cNvPr>
          <p:cNvSpPr txBox="1"/>
          <p:nvPr/>
        </p:nvSpPr>
        <p:spPr>
          <a:xfrm>
            <a:off x="6563735" y="2793543"/>
            <a:ext cx="1424044" cy="555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11527" marR="4611" indent="128521" algn="ctr" defTabSz="82990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271" spc="-45">
                <a:solidFill>
                  <a:srgbClr val="767171"/>
                </a:solidFill>
                <a:latin typeface="微软雅黑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加入钉钉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完成手机验证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object 21">
            <a:extLst>
              <a:ext uri="{FF2B5EF4-FFF2-40B4-BE49-F238E27FC236}">
                <a16:creationId xmlns:a16="http://schemas.microsoft.com/office/drawing/2014/main" id="{2F3E6F29-544E-45D8-830C-7F287F3F8089}"/>
              </a:ext>
            </a:extLst>
          </p:cNvPr>
          <p:cNvSpPr txBox="1"/>
          <p:nvPr/>
        </p:nvSpPr>
        <p:spPr>
          <a:xfrm>
            <a:off x="9312610" y="2788843"/>
            <a:ext cx="1194986" cy="555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 indent="128521" defTabSz="82990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71" spc="-36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</a:t>
            </a:r>
            <a:r>
              <a:rPr lang="en-US" sz="1271" spc="-36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sz="1271" spc="7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修改</a:t>
            </a:r>
            <a:r>
              <a:rPr lang="zh-CN" altLang="en-US" sz="1271" spc="7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部门</a:t>
            </a:r>
            <a:r>
              <a:rPr sz="1271" spc="32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</a:t>
            </a:r>
            <a:r>
              <a:rPr lang="zh-CN" altLang="en-US" sz="1271" spc="2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自动</a:t>
            </a:r>
            <a:r>
              <a:rPr sz="1271" spc="2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同步至钉钉</a:t>
            </a:r>
            <a:endParaRPr sz="127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0" name="object 22">
            <a:extLst>
              <a:ext uri="{FF2B5EF4-FFF2-40B4-BE49-F238E27FC236}">
                <a16:creationId xmlns:a16="http://schemas.microsoft.com/office/drawing/2014/main" id="{F81FBE32-45E9-402A-8CBD-4BFCA7FC015D}"/>
              </a:ext>
            </a:extLst>
          </p:cNvPr>
          <p:cNvSpPr txBox="1"/>
          <p:nvPr/>
        </p:nvSpPr>
        <p:spPr>
          <a:xfrm>
            <a:off x="1654071" y="4885663"/>
            <a:ext cx="1338751" cy="779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71" spc="-36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</a:t>
            </a:r>
            <a:r>
              <a:rPr lang="zh-CN" altLang="en-US" sz="1271" spc="-36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职务自动同步</a:t>
            </a:r>
            <a:endParaRPr sz="127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 defTabSz="829909" eaLnBrk="1" fontAlgn="auto" hangingPunct="1">
              <a:spcBef>
                <a:spcPts val="762"/>
              </a:spcBef>
              <a:spcAft>
                <a:spcPts val="0"/>
              </a:spcAft>
            </a:pPr>
            <a:r>
              <a:rPr sz="1271" spc="-45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手机变更不能同步</a:t>
            </a:r>
            <a:endParaRPr sz="127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 defTabSz="829909" eaLnBrk="1" fontAlgn="auto" hangingPunct="1">
              <a:spcBef>
                <a:spcPts val="653"/>
              </a:spcBef>
              <a:spcAft>
                <a:spcPts val="0"/>
              </a:spcAft>
            </a:pPr>
            <a:r>
              <a:rPr sz="1271" spc="-45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固定电话不同步</a:t>
            </a:r>
            <a:endParaRPr sz="127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1" name="object 23">
            <a:extLst>
              <a:ext uri="{FF2B5EF4-FFF2-40B4-BE49-F238E27FC236}">
                <a16:creationId xmlns:a16="http://schemas.microsoft.com/office/drawing/2014/main" id="{3E67C3A7-733F-42FB-8486-0BE8A67CF6A7}"/>
              </a:ext>
            </a:extLst>
          </p:cNvPr>
          <p:cNvSpPr txBox="1"/>
          <p:nvPr/>
        </p:nvSpPr>
        <p:spPr>
          <a:xfrm>
            <a:off x="4047881" y="4785495"/>
            <a:ext cx="1562449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558" marR="160219" indent="128521" defTabSz="82990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71" spc="-14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</a:t>
            </a:r>
            <a:r>
              <a:rPr lang="zh-CN" altLang="en-US" sz="1271" spc="-14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挪出</a:t>
            </a:r>
            <a:r>
              <a:rPr sz="1271" spc="54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成员 </a:t>
            </a:r>
            <a:r>
              <a:rPr sz="1271" spc="2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</a:t>
            </a:r>
            <a:r>
              <a:rPr lang="zh-CN" altLang="en-US" sz="1271" spc="2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动</a:t>
            </a:r>
            <a:r>
              <a:rPr sz="1271" spc="2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同步至钉钉</a:t>
            </a:r>
            <a:endParaRPr sz="127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defTabSz="829909" eaLnBrk="1" fontAlgn="auto" hangingPunct="1">
              <a:spcBef>
                <a:spcPts val="653"/>
              </a:spcBef>
              <a:spcAft>
                <a:spcPts val="0"/>
              </a:spcAft>
            </a:pPr>
            <a:r>
              <a:rPr sz="1271" spc="54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</a:t>
            </a:r>
            <a:r>
              <a:rPr lang="zh-CN" altLang="en-US" sz="1271" spc="54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动</a:t>
            </a:r>
            <a:r>
              <a:rPr sz="1271" spc="54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禁用</a:t>
            </a:r>
            <a:r>
              <a:rPr lang="zh-CN" altLang="en-US" sz="1271" spc="54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</a:t>
            </a:r>
            <a:r>
              <a:rPr sz="1271" spc="54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出的成员</a:t>
            </a:r>
            <a:endParaRPr sz="127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2" name="object 24">
            <a:extLst>
              <a:ext uri="{FF2B5EF4-FFF2-40B4-BE49-F238E27FC236}">
                <a16:creationId xmlns:a16="http://schemas.microsoft.com/office/drawing/2014/main" id="{01B104F8-FC89-4EC7-96D0-7DD66F3238FB}"/>
              </a:ext>
            </a:extLst>
          </p:cNvPr>
          <p:cNvSpPr txBox="1"/>
          <p:nvPr/>
        </p:nvSpPr>
        <p:spPr>
          <a:xfrm>
            <a:off x="4108409" y="2788843"/>
            <a:ext cx="1277663" cy="55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 indent="128521" algn="ctr" defTabSz="82990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71" spc="-45" dirty="0">
                <a:solidFill>
                  <a:srgbClr val="767171"/>
                </a:solidFill>
                <a:latin typeface="微软雅黑"/>
              </a:rPr>
              <a:t>A</a:t>
            </a:r>
            <a:r>
              <a:rPr lang="en-US" sz="1271" spc="-45" dirty="0">
                <a:solidFill>
                  <a:srgbClr val="767171"/>
                </a:solidFill>
                <a:latin typeface="微软雅黑"/>
              </a:rPr>
              <a:t>D</a:t>
            </a:r>
            <a:r>
              <a:rPr sz="1271" spc="-45" dirty="0">
                <a:solidFill>
                  <a:srgbClr val="767171"/>
                </a:solidFill>
                <a:latin typeface="微软雅黑"/>
              </a:rPr>
              <a:t>新建成员 </a:t>
            </a:r>
            <a:endParaRPr lang="en-US" altLang="zh-CN" sz="1271" spc="-45" dirty="0">
              <a:solidFill>
                <a:srgbClr val="767171"/>
              </a:solidFill>
              <a:latin typeface="微软雅黑"/>
            </a:endParaRPr>
          </a:p>
          <a:p>
            <a:pPr marL="11527" marR="4611" indent="128521" algn="ctr" defTabSz="82990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71" spc="-45" dirty="0">
                <a:solidFill>
                  <a:srgbClr val="767171"/>
                </a:solidFill>
                <a:latin typeface="微软雅黑"/>
              </a:rPr>
              <a:t>自</a:t>
            </a:r>
            <a:r>
              <a:rPr lang="zh-CN" altLang="en-US" sz="1271" spc="-45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sz="1271" spc="-45" dirty="0">
                <a:solidFill>
                  <a:srgbClr val="767171"/>
                </a:solidFill>
                <a:latin typeface="微软雅黑"/>
              </a:rPr>
              <a:t>同步至钉钉</a:t>
            </a:r>
          </a:p>
        </p:txBody>
      </p:sp>
      <p:sp>
        <p:nvSpPr>
          <p:cNvPr id="103" name="object 25">
            <a:extLst>
              <a:ext uri="{FF2B5EF4-FFF2-40B4-BE49-F238E27FC236}">
                <a16:creationId xmlns:a16="http://schemas.microsoft.com/office/drawing/2014/main" id="{7A90A050-052B-4592-8060-9F66112774FC}"/>
              </a:ext>
            </a:extLst>
          </p:cNvPr>
          <p:cNvSpPr txBox="1"/>
          <p:nvPr/>
        </p:nvSpPr>
        <p:spPr>
          <a:xfrm>
            <a:off x="9148116" y="4885662"/>
            <a:ext cx="1424044" cy="391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271" spc="73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手</a:t>
            </a:r>
            <a:r>
              <a:rPr lang="zh-CN" altLang="en-US" sz="1271" spc="73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动</a:t>
            </a:r>
            <a:r>
              <a:rPr sz="1271" spc="73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检查并批量</a:t>
            </a:r>
            <a:r>
              <a:rPr lang="zh-CN" altLang="en-US" sz="1271" spc="73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删除</a:t>
            </a:r>
            <a:r>
              <a:rPr sz="1271" spc="-172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</a:t>
            </a:r>
            <a:r>
              <a:rPr sz="1271" spc="-2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</a:t>
            </a:r>
            <a:r>
              <a:rPr sz="1271" spc="-45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</a:t>
            </a:r>
            <a:r>
              <a:rPr sz="1271" spc="-27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</a:t>
            </a:r>
            <a:r>
              <a:rPr sz="1271" spc="-45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成员</a:t>
            </a:r>
            <a:endParaRPr sz="127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4" name="object 26">
            <a:extLst>
              <a:ext uri="{FF2B5EF4-FFF2-40B4-BE49-F238E27FC236}">
                <a16:creationId xmlns:a16="http://schemas.microsoft.com/office/drawing/2014/main" id="{64A53AB4-8E97-43B3-ACE3-A7B7DDA63218}"/>
              </a:ext>
            </a:extLst>
          </p:cNvPr>
          <p:cNvSpPr txBox="1"/>
          <p:nvPr/>
        </p:nvSpPr>
        <p:spPr>
          <a:xfrm>
            <a:off x="6581673" y="4795815"/>
            <a:ext cx="1743462" cy="82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0" marR="4611" algn="ctr" defTabSz="829909" eaLnBrk="1" fontAlgn="auto" hangingPunct="1">
              <a:lnSpc>
                <a:spcPct val="146400"/>
              </a:lnSpc>
              <a:spcBef>
                <a:spcPts val="0"/>
              </a:spcBef>
              <a:spcAft>
                <a:spcPts val="0"/>
              </a:spcAft>
            </a:pPr>
            <a:r>
              <a:rPr sz="1271" spc="-36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</a:t>
            </a:r>
            <a:r>
              <a:rPr sz="1271" spc="5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</a:t>
            </a:r>
            <a:r>
              <a:rPr lang="zh-CN" altLang="en-US" sz="1271" spc="5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调整</a:t>
            </a:r>
            <a:r>
              <a:rPr sz="1271" spc="5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组织自</a:t>
            </a:r>
            <a:r>
              <a:rPr lang="zh-CN" altLang="en-US" sz="1271" spc="5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动</a:t>
            </a:r>
            <a:r>
              <a:rPr sz="1271" spc="5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同步</a:t>
            </a:r>
            <a:endParaRPr lang="en-US" altLang="zh-CN" sz="1271" spc="50" dirty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0950" marR="4611" algn="ctr" defTabSz="829909" eaLnBrk="1" fontAlgn="auto" hangingPunct="1">
              <a:lnSpc>
                <a:spcPct val="146400"/>
              </a:lnSpc>
              <a:spcBef>
                <a:spcPts val="0"/>
              </a:spcBef>
              <a:spcAft>
                <a:spcPts val="0"/>
              </a:spcAft>
            </a:pPr>
            <a:r>
              <a:rPr sz="1271" spc="5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271" spc="-45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根</a:t>
            </a:r>
            <a:r>
              <a:rPr lang="zh-CN" altLang="en-US" sz="1271" spc="-45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据</a:t>
            </a:r>
            <a:r>
              <a:rPr sz="1271" spc="-45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组织变更需配置同 </a:t>
            </a:r>
            <a:r>
              <a:rPr sz="1271" spc="132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步</a:t>
            </a:r>
            <a:r>
              <a:rPr lang="zh-CN" altLang="en-US" sz="1271" spc="132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程序</a:t>
            </a:r>
            <a:endParaRPr sz="127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484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016740B-32F1-4CFF-868F-5C304AC8FAD5}"/>
              </a:ext>
            </a:extLst>
          </p:cNvPr>
          <p:cNvSpPr/>
          <p:nvPr/>
        </p:nvSpPr>
        <p:spPr>
          <a:xfrm>
            <a:off x="1493023" y="319976"/>
            <a:ext cx="3305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同步日志</a:t>
            </a: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752768AA-8BAE-4C08-943E-B911F2C5EC8F}"/>
              </a:ext>
            </a:extLst>
          </p:cNvPr>
          <p:cNvSpPr/>
          <p:nvPr/>
        </p:nvSpPr>
        <p:spPr>
          <a:xfrm>
            <a:off x="7381603" y="1498387"/>
            <a:ext cx="4046912" cy="4724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A92CDBAD-A7E5-4733-B571-78A9CCF309EA}"/>
              </a:ext>
            </a:extLst>
          </p:cNvPr>
          <p:cNvSpPr/>
          <p:nvPr/>
        </p:nvSpPr>
        <p:spPr>
          <a:xfrm>
            <a:off x="517825" y="1711634"/>
            <a:ext cx="6278759" cy="4511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4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37AF69AE-7900-46B9-8ED7-8EA238490F78}"/>
              </a:ext>
            </a:extLst>
          </p:cNvPr>
          <p:cNvSpPr/>
          <p:nvPr/>
        </p:nvSpPr>
        <p:spPr>
          <a:xfrm>
            <a:off x="1493023" y="319976"/>
            <a:ext cx="6612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维护建议：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、钉钉差异化定位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C361345-5436-4B91-859A-99BD71886579}"/>
              </a:ext>
            </a:extLst>
          </p:cNvPr>
          <p:cNvSpPr/>
          <p:nvPr/>
        </p:nvSpPr>
        <p:spPr>
          <a:xfrm>
            <a:off x="1802787" y="2432640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5" h="814704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8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3"/>
                </a:lnTo>
                <a:lnTo>
                  <a:pt x="32177" y="155928"/>
                </a:lnTo>
                <a:lnTo>
                  <a:pt x="14696" y="197325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7"/>
                </a:lnTo>
                <a:lnTo>
                  <a:pt x="3773" y="572917"/>
                </a:lnTo>
                <a:lnTo>
                  <a:pt x="14696" y="617312"/>
                </a:lnTo>
                <a:lnTo>
                  <a:pt x="32177" y="658709"/>
                </a:lnTo>
                <a:lnTo>
                  <a:pt x="55621" y="696514"/>
                </a:lnTo>
                <a:lnTo>
                  <a:pt x="84436" y="730133"/>
                </a:lnTo>
                <a:lnTo>
                  <a:pt x="118027" y="758971"/>
                </a:lnTo>
                <a:lnTo>
                  <a:pt x="155800" y="782434"/>
                </a:lnTo>
                <a:lnTo>
                  <a:pt x="197163" y="799929"/>
                </a:lnTo>
                <a:lnTo>
                  <a:pt x="241522" y="810862"/>
                </a:lnTo>
                <a:lnTo>
                  <a:pt x="288283" y="814638"/>
                </a:lnTo>
                <a:lnTo>
                  <a:pt x="875141" y="814638"/>
                </a:lnTo>
                <a:lnTo>
                  <a:pt x="921902" y="810862"/>
                </a:lnTo>
                <a:lnTo>
                  <a:pt x="966261" y="799929"/>
                </a:lnTo>
                <a:lnTo>
                  <a:pt x="1007624" y="782434"/>
                </a:lnTo>
                <a:lnTo>
                  <a:pt x="1045398" y="758971"/>
                </a:lnTo>
                <a:lnTo>
                  <a:pt x="1078989" y="730133"/>
                </a:lnTo>
                <a:lnTo>
                  <a:pt x="1107803" y="696514"/>
                </a:lnTo>
                <a:lnTo>
                  <a:pt x="1131247" y="658709"/>
                </a:lnTo>
                <a:lnTo>
                  <a:pt x="1148728" y="617312"/>
                </a:lnTo>
                <a:lnTo>
                  <a:pt x="1159652" y="572917"/>
                </a:lnTo>
                <a:lnTo>
                  <a:pt x="1163425" y="526117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5"/>
                </a:lnTo>
                <a:lnTo>
                  <a:pt x="1131247" y="155928"/>
                </a:lnTo>
                <a:lnTo>
                  <a:pt x="1107803" y="118123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8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F9C251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140A2C7-0D56-4AA9-B424-83B32A9CC9DE}"/>
              </a:ext>
            </a:extLst>
          </p:cNvPr>
          <p:cNvSpPr txBox="1"/>
          <p:nvPr/>
        </p:nvSpPr>
        <p:spPr>
          <a:xfrm>
            <a:off x="2180620" y="2676432"/>
            <a:ext cx="301406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FFFFFF"/>
                </a:solidFill>
                <a:latin typeface="微软雅黑"/>
                <a:cs typeface="微软雅黑"/>
              </a:rPr>
              <a:t>HR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01382A2E-DB40-461D-A71E-FCF7EE9C8FC8}"/>
              </a:ext>
            </a:extLst>
          </p:cNvPr>
          <p:cNvSpPr/>
          <p:nvPr/>
        </p:nvSpPr>
        <p:spPr>
          <a:xfrm>
            <a:off x="4953907" y="2423750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4" h="814704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8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3"/>
                </a:lnTo>
                <a:lnTo>
                  <a:pt x="32177" y="155928"/>
                </a:lnTo>
                <a:lnTo>
                  <a:pt x="14696" y="197325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7"/>
                </a:lnTo>
                <a:lnTo>
                  <a:pt x="3773" y="572917"/>
                </a:lnTo>
                <a:lnTo>
                  <a:pt x="14696" y="617312"/>
                </a:lnTo>
                <a:lnTo>
                  <a:pt x="32177" y="658709"/>
                </a:lnTo>
                <a:lnTo>
                  <a:pt x="55621" y="696514"/>
                </a:lnTo>
                <a:lnTo>
                  <a:pt x="84436" y="730133"/>
                </a:lnTo>
                <a:lnTo>
                  <a:pt x="118027" y="758971"/>
                </a:lnTo>
                <a:lnTo>
                  <a:pt x="155800" y="782434"/>
                </a:lnTo>
                <a:lnTo>
                  <a:pt x="197163" y="799929"/>
                </a:lnTo>
                <a:lnTo>
                  <a:pt x="241522" y="810862"/>
                </a:lnTo>
                <a:lnTo>
                  <a:pt x="288283" y="814638"/>
                </a:lnTo>
                <a:lnTo>
                  <a:pt x="875141" y="814638"/>
                </a:lnTo>
                <a:lnTo>
                  <a:pt x="921902" y="810862"/>
                </a:lnTo>
                <a:lnTo>
                  <a:pt x="966261" y="799929"/>
                </a:lnTo>
                <a:lnTo>
                  <a:pt x="1007624" y="782434"/>
                </a:lnTo>
                <a:lnTo>
                  <a:pt x="1045398" y="758971"/>
                </a:lnTo>
                <a:lnTo>
                  <a:pt x="1078989" y="730133"/>
                </a:lnTo>
                <a:lnTo>
                  <a:pt x="1107803" y="696514"/>
                </a:lnTo>
                <a:lnTo>
                  <a:pt x="1131247" y="658709"/>
                </a:lnTo>
                <a:lnTo>
                  <a:pt x="1148728" y="617312"/>
                </a:lnTo>
                <a:lnTo>
                  <a:pt x="1159652" y="572917"/>
                </a:lnTo>
                <a:lnTo>
                  <a:pt x="1163425" y="526117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5"/>
                </a:lnTo>
                <a:lnTo>
                  <a:pt x="1131247" y="155928"/>
                </a:lnTo>
                <a:lnTo>
                  <a:pt x="1107803" y="118123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8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F9C251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FC4B682-B367-41AC-9B96-39F64B40FDFE}"/>
              </a:ext>
            </a:extLst>
          </p:cNvPr>
          <p:cNvSpPr txBox="1"/>
          <p:nvPr/>
        </p:nvSpPr>
        <p:spPr>
          <a:xfrm>
            <a:off x="5327485" y="2665367"/>
            <a:ext cx="309474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5" dirty="0">
                <a:solidFill>
                  <a:srgbClr val="FFFFFF"/>
                </a:solidFill>
                <a:latin typeface="微软雅黑"/>
                <a:cs typeface="微软雅黑"/>
              </a:rPr>
              <a:t>AD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E32F986-CB93-4D52-8531-B7255E5841E4}"/>
              </a:ext>
            </a:extLst>
          </p:cNvPr>
          <p:cNvSpPr/>
          <p:nvPr/>
        </p:nvSpPr>
        <p:spPr>
          <a:xfrm>
            <a:off x="8105028" y="2432640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4" h="814704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8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3"/>
                </a:lnTo>
                <a:lnTo>
                  <a:pt x="32177" y="155928"/>
                </a:lnTo>
                <a:lnTo>
                  <a:pt x="14696" y="197325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7"/>
                </a:lnTo>
                <a:lnTo>
                  <a:pt x="3773" y="572917"/>
                </a:lnTo>
                <a:lnTo>
                  <a:pt x="14696" y="617312"/>
                </a:lnTo>
                <a:lnTo>
                  <a:pt x="32177" y="658709"/>
                </a:lnTo>
                <a:lnTo>
                  <a:pt x="55621" y="696514"/>
                </a:lnTo>
                <a:lnTo>
                  <a:pt x="84436" y="730133"/>
                </a:lnTo>
                <a:lnTo>
                  <a:pt x="118027" y="758971"/>
                </a:lnTo>
                <a:lnTo>
                  <a:pt x="155800" y="782434"/>
                </a:lnTo>
                <a:lnTo>
                  <a:pt x="197163" y="799929"/>
                </a:lnTo>
                <a:lnTo>
                  <a:pt x="241522" y="810862"/>
                </a:lnTo>
                <a:lnTo>
                  <a:pt x="288283" y="814638"/>
                </a:lnTo>
                <a:lnTo>
                  <a:pt x="875141" y="814638"/>
                </a:lnTo>
                <a:lnTo>
                  <a:pt x="921902" y="810862"/>
                </a:lnTo>
                <a:lnTo>
                  <a:pt x="966261" y="799929"/>
                </a:lnTo>
                <a:lnTo>
                  <a:pt x="1007624" y="782434"/>
                </a:lnTo>
                <a:lnTo>
                  <a:pt x="1045398" y="758971"/>
                </a:lnTo>
                <a:lnTo>
                  <a:pt x="1078989" y="730133"/>
                </a:lnTo>
                <a:lnTo>
                  <a:pt x="1107803" y="696514"/>
                </a:lnTo>
                <a:lnTo>
                  <a:pt x="1131247" y="658709"/>
                </a:lnTo>
                <a:lnTo>
                  <a:pt x="1148728" y="617312"/>
                </a:lnTo>
                <a:lnTo>
                  <a:pt x="1159652" y="572917"/>
                </a:lnTo>
                <a:lnTo>
                  <a:pt x="1163425" y="526117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5"/>
                </a:lnTo>
                <a:lnTo>
                  <a:pt x="1131247" y="155928"/>
                </a:lnTo>
                <a:lnTo>
                  <a:pt x="1107803" y="118123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8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F9C251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E9BE4C49-2EBE-49C2-B1A8-36BACBD2FD03}"/>
              </a:ext>
            </a:extLst>
          </p:cNvPr>
          <p:cNvSpPr txBox="1"/>
          <p:nvPr/>
        </p:nvSpPr>
        <p:spPr>
          <a:xfrm>
            <a:off x="8426940" y="2676432"/>
            <a:ext cx="412056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FFFFFF"/>
                </a:solidFill>
                <a:latin typeface="微软雅黑"/>
                <a:cs typeface="微软雅黑"/>
              </a:rPr>
              <a:t>钉钉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C9B10AC0-3F05-4D6F-B148-E8CF49FFB639}"/>
              </a:ext>
            </a:extLst>
          </p:cNvPr>
          <p:cNvSpPr txBox="1"/>
          <p:nvPr/>
        </p:nvSpPr>
        <p:spPr>
          <a:xfrm>
            <a:off x="1698016" y="3526593"/>
            <a:ext cx="1267866" cy="8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正式员工</a:t>
            </a:r>
            <a:endParaRPr sz="245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 defTabSz="829909" eaLnBrk="1" fontAlgn="auto" hangingPunct="1">
              <a:spcBef>
                <a:spcPts val="2169"/>
              </a:spcBef>
              <a:spcAft>
                <a:spcPts val="0"/>
              </a:spcAft>
            </a:pPr>
            <a:r>
              <a:rPr lang="zh-CN" altLang="en-US" sz="1543" spc="15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组织、职务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E75D4257-B7F9-4647-ADAE-8749E0E44383}"/>
              </a:ext>
            </a:extLst>
          </p:cNvPr>
          <p:cNvSpPr txBox="1"/>
          <p:nvPr/>
        </p:nvSpPr>
        <p:spPr>
          <a:xfrm>
            <a:off x="4175016" y="3526593"/>
            <a:ext cx="2613666" cy="1526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正式＋</a:t>
            </a:r>
            <a:r>
              <a:rPr lang="zh-CN" altLang="en-US" sz="245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sz="245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＋虚拟</a:t>
            </a:r>
          </a:p>
          <a:p>
            <a:pPr marL="592463" marR="585547" algn="ctr" defTabSz="829909" eaLnBrk="1" fontAlgn="auto" hangingPunct="1">
              <a:lnSpc>
                <a:spcPct val="147100"/>
              </a:lnSpc>
              <a:spcBef>
                <a:spcPts val="1865"/>
              </a:spcBef>
              <a:spcAft>
                <a:spcPts val="0"/>
              </a:spcAft>
            </a:pPr>
            <a:r>
              <a:rPr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内部</a:t>
            </a:r>
            <a:r>
              <a:rPr lang="zh-CN" altLang="en-US"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人员账号</a:t>
            </a:r>
            <a:endParaRPr lang="en-US" altLang="zh-CN" sz="1543" spc="4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592463" marR="585547" algn="ctr" defTabSz="829909" eaLnBrk="1" fontAlgn="auto" hangingPunct="1">
              <a:lnSpc>
                <a:spcPct val="147100"/>
              </a:lnSpc>
              <a:spcBef>
                <a:spcPts val="1865"/>
              </a:spcBef>
              <a:spcAft>
                <a:spcPts val="0"/>
              </a:spcAft>
            </a:pPr>
            <a:r>
              <a:rPr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虚拟</a:t>
            </a:r>
            <a:r>
              <a:rPr lang="zh-CN" altLang="en-US"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账号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097073B8-C856-4945-AB7F-4C8B7B43D5A5}"/>
              </a:ext>
            </a:extLst>
          </p:cNvPr>
          <p:cNvSpPr txBox="1"/>
          <p:nvPr/>
        </p:nvSpPr>
        <p:spPr>
          <a:xfrm>
            <a:off x="7456734" y="3526593"/>
            <a:ext cx="2492482" cy="199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dirty="0">
                <a:solidFill>
                  <a:srgbClr val="4285F4"/>
                </a:solidFill>
                <a:latin typeface="微软雅黑"/>
                <a:cs typeface="微软雅黑"/>
              </a:rPr>
              <a:t>正式</a:t>
            </a:r>
            <a:r>
              <a:rPr sz="2451" spc="-635" dirty="0">
                <a:solidFill>
                  <a:srgbClr val="4285F4"/>
                </a:solidFill>
                <a:latin typeface="微软雅黑"/>
                <a:cs typeface="微软雅黑"/>
              </a:rPr>
              <a:t>＋</a:t>
            </a:r>
            <a:r>
              <a:rPr sz="2451" dirty="0">
                <a:solidFill>
                  <a:srgbClr val="4285F4"/>
                </a:solidFill>
                <a:latin typeface="微软雅黑"/>
                <a:cs typeface="微软雅黑"/>
              </a:rPr>
              <a:t>临时</a:t>
            </a:r>
            <a:r>
              <a:rPr sz="2451" spc="-635" dirty="0">
                <a:solidFill>
                  <a:srgbClr val="4285F4"/>
                </a:solidFill>
                <a:latin typeface="微软雅黑"/>
                <a:cs typeface="微软雅黑"/>
              </a:rPr>
              <a:t>＋</a:t>
            </a:r>
            <a:r>
              <a:rPr sz="2451" dirty="0">
                <a:solidFill>
                  <a:srgbClr val="4285F4"/>
                </a:solidFill>
                <a:latin typeface="微软雅黑"/>
                <a:cs typeface="微软雅黑"/>
              </a:rPr>
              <a:t>伙伴</a:t>
            </a:r>
            <a:endParaRPr sz="2451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592463" marR="585547" algn="ctr" defTabSz="829909" eaLnBrk="1" fontAlgn="auto" hangingPunct="1">
              <a:lnSpc>
                <a:spcPct val="150000"/>
              </a:lnSpc>
              <a:spcBef>
                <a:spcPts val="1529"/>
              </a:spcBef>
              <a:spcAft>
                <a:spcPts val="0"/>
              </a:spcAft>
            </a:pPr>
            <a:r>
              <a:rPr sz="1543" spc="36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内部人的</a:t>
            </a:r>
            <a:r>
              <a:rPr lang="zh-CN" altLang="en-US" sz="1543" spc="36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帐</a:t>
            </a:r>
            <a:r>
              <a:rPr sz="1543" spc="36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号 外部人的</a:t>
            </a:r>
            <a:r>
              <a:rPr lang="zh-CN" altLang="en-US" sz="1543" spc="36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帐</a:t>
            </a:r>
            <a:r>
              <a:rPr sz="1543" spc="36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号 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成员标签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 defTabSz="829909" eaLnBrk="1" fontAlgn="auto" hangingPunct="1">
              <a:spcBef>
                <a:spcPts val="871"/>
              </a:spcBef>
              <a:spcAft>
                <a:spcPts val="0"/>
              </a:spcAft>
            </a:pPr>
            <a:r>
              <a:rPr lang="zh-CN" altLang="en-US" sz="1543" spc="1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</a:t>
            </a:r>
            <a:r>
              <a:rPr sz="1543" spc="1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排序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6070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37AF69AE-7900-46B9-8ED7-8EA238490F78}"/>
              </a:ext>
            </a:extLst>
          </p:cNvPr>
          <p:cNvSpPr/>
          <p:nvPr/>
        </p:nvSpPr>
        <p:spPr>
          <a:xfrm>
            <a:off x="1493023" y="319976"/>
            <a:ext cx="4602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维护建议：单向同步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1B17414-2C8D-4DB0-83D8-CCD229FFCEB4}"/>
              </a:ext>
            </a:extLst>
          </p:cNvPr>
          <p:cNvSpPr/>
          <p:nvPr/>
        </p:nvSpPr>
        <p:spPr>
          <a:xfrm>
            <a:off x="2239515" y="1900373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5" h="814704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8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3"/>
                </a:lnTo>
                <a:lnTo>
                  <a:pt x="32177" y="155928"/>
                </a:lnTo>
                <a:lnTo>
                  <a:pt x="14696" y="197325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7"/>
                </a:lnTo>
                <a:lnTo>
                  <a:pt x="3773" y="572917"/>
                </a:lnTo>
                <a:lnTo>
                  <a:pt x="14696" y="617312"/>
                </a:lnTo>
                <a:lnTo>
                  <a:pt x="32177" y="658709"/>
                </a:lnTo>
                <a:lnTo>
                  <a:pt x="55621" y="696514"/>
                </a:lnTo>
                <a:lnTo>
                  <a:pt x="84436" y="730133"/>
                </a:lnTo>
                <a:lnTo>
                  <a:pt x="118027" y="758971"/>
                </a:lnTo>
                <a:lnTo>
                  <a:pt x="155800" y="782434"/>
                </a:lnTo>
                <a:lnTo>
                  <a:pt x="197163" y="799929"/>
                </a:lnTo>
                <a:lnTo>
                  <a:pt x="241522" y="810862"/>
                </a:lnTo>
                <a:lnTo>
                  <a:pt x="288283" y="814638"/>
                </a:lnTo>
                <a:lnTo>
                  <a:pt x="875141" y="814638"/>
                </a:lnTo>
                <a:lnTo>
                  <a:pt x="921902" y="810862"/>
                </a:lnTo>
                <a:lnTo>
                  <a:pt x="966261" y="799929"/>
                </a:lnTo>
                <a:lnTo>
                  <a:pt x="1007624" y="782434"/>
                </a:lnTo>
                <a:lnTo>
                  <a:pt x="1045398" y="758971"/>
                </a:lnTo>
                <a:lnTo>
                  <a:pt x="1078989" y="730133"/>
                </a:lnTo>
                <a:lnTo>
                  <a:pt x="1107803" y="696514"/>
                </a:lnTo>
                <a:lnTo>
                  <a:pt x="1131247" y="658709"/>
                </a:lnTo>
                <a:lnTo>
                  <a:pt x="1148728" y="617312"/>
                </a:lnTo>
                <a:lnTo>
                  <a:pt x="1159652" y="572917"/>
                </a:lnTo>
                <a:lnTo>
                  <a:pt x="1163425" y="526117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5"/>
                </a:lnTo>
                <a:lnTo>
                  <a:pt x="1131247" y="155928"/>
                </a:lnTo>
                <a:lnTo>
                  <a:pt x="1107803" y="118123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8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F9C251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8B0A63-A7B0-4145-9419-1742F6E8C8EC}"/>
              </a:ext>
            </a:extLst>
          </p:cNvPr>
          <p:cNvSpPr txBox="1"/>
          <p:nvPr/>
        </p:nvSpPr>
        <p:spPr>
          <a:xfrm>
            <a:off x="2617348" y="2144165"/>
            <a:ext cx="301406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FFFFFF"/>
                </a:solidFill>
                <a:latin typeface="微软雅黑"/>
                <a:cs typeface="微软雅黑"/>
              </a:rPr>
              <a:t>HR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CC43055B-EBBE-4B9F-84AF-C74EFD5B0D0A}"/>
              </a:ext>
            </a:extLst>
          </p:cNvPr>
          <p:cNvSpPr/>
          <p:nvPr/>
        </p:nvSpPr>
        <p:spPr>
          <a:xfrm>
            <a:off x="5390635" y="1891483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4" h="814704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8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3"/>
                </a:lnTo>
                <a:lnTo>
                  <a:pt x="32177" y="155928"/>
                </a:lnTo>
                <a:lnTo>
                  <a:pt x="14696" y="197325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7"/>
                </a:lnTo>
                <a:lnTo>
                  <a:pt x="3773" y="572917"/>
                </a:lnTo>
                <a:lnTo>
                  <a:pt x="14696" y="617312"/>
                </a:lnTo>
                <a:lnTo>
                  <a:pt x="32177" y="658709"/>
                </a:lnTo>
                <a:lnTo>
                  <a:pt x="55621" y="696514"/>
                </a:lnTo>
                <a:lnTo>
                  <a:pt x="84436" y="730133"/>
                </a:lnTo>
                <a:lnTo>
                  <a:pt x="118027" y="758971"/>
                </a:lnTo>
                <a:lnTo>
                  <a:pt x="155800" y="782434"/>
                </a:lnTo>
                <a:lnTo>
                  <a:pt x="197163" y="799929"/>
                </a:lnTo>
                <a:lnTo>
                  <a:pt x="241522" y="810862"/>
                </a:lnTo>
                <a:lnTo>
                  <a:pt x="288283" y="814638"/>
                </a:lnTo>
                <a:lnTo>
                  <a:pt x="875141" y="814638"/>
                </a:lnTo>
                <a:lnTo>
                  <a:pt x="921902" y="810862"/>
                </a:lnTo>
                <a:lnTo>
                  <a:pt x="966261" y="799929"/>
                </a:lnTo>
                <a:lnTo>
                  <a:pt x="1007624" y="782434"/>
                </a:lnTo>
                <a:lnTo>
                  <a:pt x="1045398" y="758971"/>
                </a:lnTo>
                <a:lnTo>
                  <a:pt x="1078989" y="730133"/>
                </a:lnTo>
                <a:lnTo>
                  <a:pt x="1107803" y="696514"/>
                </a:lnTo>
                <a:lnTo>
                  <a:pt x="1131247" y="658709"/>
                </a:lnTo>
                <a:lnTo>
                  <a:pt x="1148728" y="617312"/>
                </a:lnTo>
                <a:lnTo>
                  <a:pt x="1159652" y="572917"/>
                </a:lnTo>
                <a:lnTo>
                  <a:pt x="1163425" y="526117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5"/>
                </a:lnTo>
                <a:lnTo>
                  <a:pt x="1131247" y="155928"/>
                </a:lnTo>
                <a:lnTo>
                  <a:pt x="1107803" y="118123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8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F9C251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A65CFED-D21F-4F33-9494-FE5C8E7077BA}"/>
              </a:ext>
            </a:extLst>
          </p:cNvPr>
          <p:cNvSpPr txBox="1"/>
          <p:nvPr/>
        </p:nvSpPr>
        <p:spPr>
          <a:xfrm>
            <a:off x="5764213" y="2133100"/>
            <a:ext cx="309474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5" dirty="0">
                <a:solidFill>
                  <a:srgbClr val="FFFFFF"/>
                </a:solidFill>
                <a:latin typeface="微软雅黑"/>
                <a:cs typeface="微软雅黑"/>
              </a:rPr>
              <a:t>AD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4757ACE3-0193-4418-88A4-F061FC9C5848}"/>
              </a:ext>
            </a:extLst>
          </p:cNvPr>
          <p:cNvSpPr/>
          <p:nvPr/>
        </p:nvSpPr>
        <p:spPr>
          <a:xfrm>
            <a:off x="8541756" y="1900373"/>
            <a:ext cx="1056363" cy="739396"/>
          </a:xfrm>
          <a:custGeom>
            <a:avLst/>
            <a:gdLst/>
            <a:ahLst/>
            <a:cxnLst/>
            <a:rect l="l" t="t" r="r" b="b"/>
            <a:pathLst>
              <a:path w="1163954" h="814704">
                <a:moveTo>
                  <a:pt x="875141" y="0"/>
                </a:moveTo>
                <a:lnTo>
                  <a:pt x="288283" y="0"/>
                </a:lnTo>
                <a:lnTo>
                  <a:pt x="241522" y="3776"/>
                </a:lnTo>
                <a:lnTo>
                  <a:pt x="197163" y="14708"/>
                </a:lnTo>
                <a:lnTo>
                  <a:pt x="155800" y="32204"/>
                </a:lnTo>
                <a:lnTo>
                  <a:pt x="118027" y="55667"/>
                </a:lnTo>
                <a:lnTo>
                  <a:pt x="84436" y="84505"/>
                </a:lnTo>
                <a:lnTo>
                  <a:pt x="55621" y="118123"/>
                </a:lnTo>
                <a:lnTo>
                  <a:pt x="32177" y="155928"/>
                </a:lnTo>
                <a:lnTo>
                  <a:pt x="14696" y="197325"/>
                </a:lnTo>
                <a:lnTo>
                  <a:pt x="3773" y="241721"/>
                </a:lnTo>
                <a:lnTo>
                  <a:pt x="0" y="288521"/>
                </a:lnTo>
                <a:lnTo>
                  <a:pt x="0" y="526117"/>
                </a:lnTo>
                <a:lnTo>
                  <a:pt x="3773" y="572917"/>
                </a:lnTo>
                <a:lnTo>
                  <a:pt x="14696" y="617312"/>
                </a:lnTo>
                <a:lnTo>
                  <a:pt x="32177" y="658709"/>
                </a:lnTo>
                <a:lnTo>
                  <a:pt x="55621" y="696514"/>
                </a:lnTo>
                <a:lnTo>
                  <a:pt x="84436" y="730133"/>
                </a:lnTo>
                <a:lnTo>
                  <a:pt x="118027" y="758971"/>
                </a:lnTo>
                <a:lnTo>
                  <a:pt x="155800" y="782434"/>
                </a:lnTo>
                <a:lnTo>
                  <a:pt x="197163" y="799929"/>
                </a:lnTo>
                <a:lnTo>
                  <a:pt x="241522" y="810862"/>
                </a:lnTo>
                <a:lnTo>
                  <a:pt x="288283" y="814638"/>
                </a:lnTo>
                <a:lnTo>
                  <a:pt x="875141" y="814638"/>
                </a:lnTo>
                <a:lnTo>
                  <a:pt x="921902" y="810862"/>
                </a:lnTo>
                <a:lnTo>
                  <a:pt x="966261" y="799929"/>
                </a:lnTo>
                <a:lnTo>
                  <a:pt x="1007624" y="782434"/>
                </a:lnTo>
                <a:lnTo>
                  <a:pt x="1045398" y="758971"/>
                </a:lnTo>
                <a:lnTo>
                  <a:pt x="1078989" y="730133"/>
                </a:lnTo>
                <a:lnTo>
                  <a:pt x="1107803" y="696514"/>
                </a:lnTo>
                <a:lnTo>
                  <a:pt x="1131247" y="658709"/>
                </a:lnTo>
                <a:lnTo>
                  <a:pt x="1148728" y="617312"/>
                </a:lnTo>
                <a:lnTo>
                  <a:pt x="1159652" y="572917"/>
                </a:lnTo>
                <a:lnTo>
                  <a:pt x="1163425" y="526117"/>
                </a:lnTo>
                <a:lnTo>
                  <a:pt x="1163425" y="288521"/>
                </a:lnTo>
                <a:lnTo>
                  <a:pt x="1159652" y="241721"/>
                </a:lnTo>
                <a:lnTo>
                  <a:pt x="1148728" y="197325"/>
                </a:lnTo>
                <a:lnTo>
                  <a:pt x="1131247" y="155928"/>
                </a:lnTo>
                <a:lnTo>
                  <a:pt x="1107803" y="118123"/>
                </a:lnTo>
                <a:lnTo>
                  <a:pt x="1078989" y="84505"/>
                </a:lnTo>
                <a:lnTo>
                  <a:pt x="1045398" y="55667"/>
                </a:lnTo>
                <a:lnTo>
                  <a:pt x="1007624" y="32204"/>
                </a:lnTo>
                <a:lnTo>
                  <a:pt x="966261" y="14708"/>
                </a:lnTo>
                <a:lnTo>
                  <a:pt x="921902" y="3776"/>
                </a:lnTo>
                <a:lnTo>
                  <a:pt x="875141" y="0"/>
                </a:lnTo>
                <a:close/>
              </a:path>
            </a:pathLst>
          </a:custGeom>
          <a:solidFill>
            <a:srgbClr val="F9C251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E618163-5219-4910-B657-BFCE5D449A93}"/>
              </a:ext>
            </a:extLst>
          </p:cNvPr>
          <p:cNvSpPr txBox="1"/>
          <p:nvPr/>
        </p:nvSpPr>
        <p:spPr>
          <a:xfrm>
            <a:off x="8863668" y="2144165"/>
            <a:ext cx="412056" cy="23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-14" dirty="0">
                <a:solidFill>
                  <a:srgbClr val="FFFFFF"/>
                </a:solidFill>
                <a:latin typeface="微软雅黑"/>
                <a:cs typeface="微软雅黑"/>
              </a:rPr>
              <a:t>钉钉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6D95BC21-2805-4383-9186-5DD698138BD4}"/>
              </a:ext>
            </a:extLst>
          </p:cNvPr>
          <p:cNvSpPr/>
          <p:nvPr/>
        </p:nvSpPr>
        <p:spPr>
          <a:xfrm>
            <a:off x="3767630" y="2032383"/>
            <a:ext cx="1150876" cy="475450"/>
          </a:xfrm>
          <a:custGeom>
            <a:avLst/>
            <a:gdLst/>
            <a:ahLst/>
            <a:cxnLst/>
            <a:rect l="l" t="t" r="r" b="b"/>
            <a:pathLst>
              <a:path w="1268095" h="523875">
                <a:moveTo>
                  <a:pt x="1006336" y="0"/>
                </a:moveTo>
                <a:lnTo>
                  <a:pt x="1006336" y="130931"/>
                </a:lnTo>
                <a:lnTo>
                  <a:pt x="0" y="130931"/>
                </a:lnTo>
                <a:lnTo>
                  <a:pt x="0" y="392794"/>
                </a:lnTo>
                <a:lnTo>
                  <a:pt x="1006336" y="392794"/>
                </a:lnTo>
                <a:lnTo>
                  <a:pt x="1006336" y="523726"/>
                </a:lnTo>
                <a:lnTo>
                  <a:pt x="1267983" y="261863"/>
                </a:lnTo>
                <a:lnTo>
                  <a:pt x="100633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6522DF2B-4DEE-4127-93A3-E2A8118BAF93}"/>
              </a:ext>
            </a:extLst>
          </p:cNvPr>
          <p:cNvSpPr txBox="1"/>
          <p:nvPr/>
        </p:nvSpPr>
        <p:spPr>
          <a:xfrm>
            <a:off x="4097073" y="2167216"/>
            <a:ext cx="37344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单向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41238E9B-ED97-4BCA-B24B-9C9B2F32B386}"/>
              </a:ext>
            </a:extLst>
          </p:cNvPr>
          <p:cNvSpPr/>
          <p:nvPr/>
        </p:nvSpPr>
        <p:spPr>
          <a:xfrm>
            <a:off x="7013642" y="2032383"/>
            <a:ext cx="1150876" cy="475450"/>
          </a:xfrm>
          <a:custGeom>
            <a:avLst/>
            <a:gdLst/>
            <a:ahLst/>
            <a:cxnLst/>
            <a:rect l="l" t="t" r="r" b="b"/>
            <a:pathLst>
              <a:path w="1268095" h="523875">
                <a:moveTo>
                  <a:pt x="1006337" y="0"/>
                </a:moveTo>
                <a:lnTo>
                  <a:pt x="1006337" y="130931"/>
                </a:lnTo>
                <a:lnTo>
                  <a:pt x="0" y="130931"/>
                </a:lnTo>
                <a:lnTo>
                  <a:pt x="0" y="392794"/>
                </a:lnTo>
                <a:lnTo>
                  <a:pt x="1006337" y="392794"/>
                </a:lnTo>
                <a:lnTo>
                  <a:pt x="1006337" y="523726"/>
                </a:lnTo>
                <a:lnTo>
                  <a:pt x="1267984" y="261863"/>
                </a:lnTo>
                <a:lnTo>
                  <a:pt x="1006337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86DA34B6-78C7-4EB6-8518-A742856DE34E}"/>
              </a:ext>
            </a:extLst>
          </p:cNvPr>
          <p:cNvSpPr txBox="1"/>
          <p:nvPr/>
        </p:nvSpPr>
        <p:spPr>
          <a:xfrm>
            <a:off x="7343087" y="2167216"/>
            <a:ext cx="37344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单向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A789F546-3DA2-4F83-B53D-5B2C2A777313}"/>
              </a:ext>
            </a:extLst>
          </p:cNvPr>
          <p:cNvSpPr/>
          <p:nvPr/>
        </p:nvSpPr>
        <p:spPr>
          <a:xfrm>
            <a:off x="2058926" y="3403942"/>
            <a:ext cx="1311088" cy="889235"/>
          </a:xfrm>
          <a:custGeom>
            <a:avLst/>
            <a:gdLst/>
            <a:ahLst/>
            <a:cxnLst/>
            <a:rect l="l" t="t" r="r" b="b"/>
            <a:pathLst>
              <a:path w="1444625" h="979804">
                <a:moveTo>
                  <a:pt x="0" y="0"/>
                </a:moveTo>
                <a:lnTo>
                  <a:pt x="1444164" y="0"/>
                </a:lnTo>
                <a:lnTo>
                  <a:pt x="1444164" y="979713"/>
                </a:lnTo>
                <a:lnTo>
                  <a:pt x="0" y="979713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47A26D29-8C81-4CD1-8604-14CB827C8F98}"/>
              </a:ext>
            </a:extLst>
          </p:cNvPr>
          <p:cNvSpPr/>
          <p:nvPr/>
        </p:nvSpPr>
        <p:spPr>
          <a:xfrm>
            <a:off x="2058926" y="3403942"/>
            <a:ext cx="1311088" cy="889235"/>
          </a:xfrm>
          <a:custGeom>
            <a:avLst/>
            <a:gdLst/>
            <a:ahLst/>
            <a:cxnLst/>
            <a:rect l="l" t="t" r="r" b="b"/>
            <a:pathLst>
              <a:path w="1444625" h="979804">
                <a:moveTo>
                  <a:pt x="0" y="0"/>
                </a:moveTo>
                <a:lnTo>
                  <a:pt x="1444163" y="0"/>
                </a:lnTo>
                <a:lnTo>
                  <a:pt x="1444163" y="979713"/>
                </a:lnTo>
                <a:lnTo>
                  <a:pt x="0" y="979713"/>
                </a:lnTo>
                <a:lnTo>
                  <a:pt x="0" y="0"/>
                </a:lnTo>
                <a:close/>
              </a:path>
            </a:pathLst>
          </a:custGeom>
          <a:ln w="1270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EB4B7FB4-23B2-4C9F-9581-1A81FF1E0B07}"/>
              </a:ext>
            </a:extLst>
          </p:cNvPr>
          <p:cNvSpPr txBox="1"/>
          <p:nvPr/>
        </p:nvSpPr>
        <p:spPr>
          <a:xfrm>
            <a:off x="2352630" y="3744205"/>
            <a:ext cx="7232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行政组织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121B26EF-1333-47E2-8724-7B6B2A5FD553}"/>
              </a:ext>
            </a:extLst>
          </p:cNvPr>
          <p:cNvSpPr/>
          <p:nvPr/>
        </p:nvSpPr>
        <p:spPr>
          <a:xfrm>
            <a:off x="3369596" y="3403942"/>
            <a:ext cx="1311088" cy="889235"/>
          </a:xfrm>
          <a:custGeom>
            <a:avLst/>
            <a:gdLst/>
            <a:ahLst/>
            <a:cxnLst/>
            <a:rect l="l" t="t" r="r" b="b"/>
            <a:pathLst>
              <a:path w="1444625" h="979804">
                <a:moveTo>
                  <a:pt x="0" y="0"/>
                </a:moveTo>
                <a:lnTo>
                  <a:pt x="1444163" y="0"/>
                </a:lnTo>
                <a:lnTo>
                  <a:pt x="1444163" y="979713"/>
                </a:lnTo>
                <a:lnTo>
                  <a:pt x="0" y="979713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A6AAC39F-1EA6-4292-9E68-28BE8A47D0A1}"/>
              </a:ext>
            </a:extLst>
          </p:cNvPr>
          <p:cNvSpPr/>
          <p:nvPr/>
        </p:nvSpPr>
        <p:spPr>
          <a:xfrm>
            <a:off x="3369596" y="3403942"/>
            <a:ext cx="1311088" cy="889235"/>
          </a:xfrm>
          <a:custGeom>
            <a:avLst/>
            <a:gdLst/>
            <a:ahLst/>
            <a:cxnLst/>
            <a:rect l="l" t="t" r="r" b="b"/>
            <a:pathLst>
              <a:path w="1444625" h="979804">
                <a:moveTo>
                  <a:pt x="0" y="0"/>
                </a:moveTo>
                <a:lnTo>
                  <a:pt x="1444163" y="0"/>
                </a:lnTo>
                <a:lnTo>
                  <a:pt x="1444163" y="979713"/>
                </a:lnTo>
                <a:lnTo>
                  <a:pt x="0" y="979713"/>
                </a:lnTo>
                <a:lnTo>
                  <a:pt x="0" y="0"/>
                </a:lnTo>
                <a:close/>
              </a:path>
            </a:pathLst>
          </a:custGeom>
          <a:ln w="1270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B9B6636E-D57E-482F-B4ED-43501B5FE09C}"/>
              </a:ext>
            </a:extLst>
          </p:cNvPr>
          <p:cNvSpPr txBox="1"/>
          <p:nvPr/>
        </p:nvSpPr>
        <p:spPr>
          <a:xfrm>
            <a:off x="3663300" y="3744205"/>
            <a:ext cx="7232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行政组织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5DA74C1F-987E-49A0-9B9B-3A5BACB8E0D7}"/>
              </a:ext>
            </a:extLst>
          </p:cNvPr>
          <p:cNvSpPr/>
          <p:nvPr/>
        </p:nvSpPr>
        <p:spPr>
          <a:xfrm>
            <a:off x="4686105" y="3403942"/>
            <a:ext cx="1311088" cy="889235"/>
          </a:xfrm>
          <a:custGeom>
            <a:avLst/>
            <a:gdLst/>
            <a:ahLst/>
            <a:cxnLst/>
            <a:rect l="l" t="t" r="r" b="b"/>
            <a:pathLst>
              <a:path w="1444625" h="979804">
                <a:moveTo>
                  <a:pt x="0" y="0"/>
                </a:moveTo>
                <a:lnTo>
                  <a:pt x="1444163" y="0"/>
                </a:lnTo>
                <a:lnTo>
                  <a:pt x="1444163" y="979713"/>
                </a:lnTo>
                <a:lnTo>
                  <a:pt x="0" y="979713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6CD1812E-E7A3-4C1A-95EC-E06DC8D1F63E}"/>
              </a:ext>
            </a:extLst>
          </p:cNvPr>
          <p:cNvSpPr/>
          <p:nvPr/>
        </p:nvSpPr>
        <p:spPr>
          <a:xfrm>
            <a:off x="4686105" y="3403942"/>
            <a:ext cx="1311088" cy="889235"/>
          </a:xfrm>
          <a:custGeom>
            <a:avLst/>
            <a:gdLst/>
            <a:ahLst/>
            <a:cxnLst/>
            <a:rect l="l" t="t" r="r" b="b"/>
            <a:pathLst>
              <a:path w="1444625" h="979804">
                <a:moveTo>
                  <a:pt x="0" y="0"/>
                </a:moveTo>
                <a:lnTo>
                  <a:pt x="1444163" y="0"/>
                </a:lnTo>
                <a:lnTo>
                  <a:pt x="1444163" y="979713"/>
                </a:lnTo>
                <a:lnTo>
                  <a:pt x="0" y="979713"/>
                </a:lnTo>
                <a:lnTo>
                  <a:pt x="0" y="0"/>
                </a:lnTo>
                <a:close/>
              </a:path>
            </a:pathLst>
          </a:custGeom>
          <a:ln w="1270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25900A9F-EBD4-4FEC-BD6C-40E1C3A5139B}"/>
              </a:ext>
            </a:extLst>
          </p:cNvPr>
          <p:cNvSpPr txBox="1"/>
          <p:nvPr/>
        </p:nvSpPr>
        <p:spPr>
          <a:xfrm>
            <a:off x="4979809" y="3744205"/>
            <a:ext cx="7232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行政组织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5A796BB5-7D84-4D34-B01E-0E2D0D653415}"/>
              </a:ext>
            </a:extLst>
          </p:cNvPr>
          <p:cNvSpPr/>
          <p:nvPr/>
        </p:nvSpPr>
        <p:spPr>
          <a:xfrm>
            <a:off x="3369596" y="4293095"/>
            <a:ext cx="1311088" cy="542301"/>
          </a:xfrm>
          <a:custGeom>
            <a:avLst/>
            <a:gdLst/>
            <a:ahLst/>
            <a:cxnLst/>
            <a:rect l="l" t="t" r="r" b="b"/>
            <a:pathLst>
              <a:path w="1444625" h="597535">
                <a:moveTo>
                  <a:pt x="0" y="0"/>
                </a:moveTo>
                <a:lnTo>
                  <a:pt x="1444163" y="0"/>
                </a:lnTo>
                <a:lnTo>
                  <a:pt x="1444163" y="597500"/>
                </a:lnTo>
                <a:lnTo>
                  <a:pt x="0" y="597500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D580F80D-9E99-4096-A098-2284DF799F5F}"/>
              </a:ext>
            </a:extLst>
          </p:cNvPr>
          <p:cNvSpPr/>
          <p:nvPr/>
        </p:nvSpPr>
        <p:spPr>
          <a:xfrm>
            <a:off x="3369596" y="4293095"/>
            <a:ext cx="1311088" cy="542301"/>
          </a:xfrm>
          <a:custGeom>
            <a:avLst/>
            <a:gdLst/>
            <a:ahLst/>
            <a:cxnLst/>
            <a:rect l="l" t="t" r="r" b="b"/>
            <a:pathLst>
              <a:path w="1444625" h="597535">
                <a:moveTo>
                  <a:pt x="0" y="0"/>
                </a:moveTo>
                <a:lnTo>
                  <a:pt x="1444163" y="0"/>
                </a:lnTo>
                <a:lnTo>
                  <a:pt x="1444163" y="597500"/>
                </a:lnTo>
                <a:lnTo>
                  <a:pt x="0" y="597500"/>
                </a:lnTo>
                <a:lnTo>
                  <a:pt x="0" y="0"/>
                </a:lnTo>
                <a:close/>
              </a:path>
            </a:pathLst>
          </a:custGeom>
          <a:ln w="127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E75526E5-22CC-4F36-91A6-4BB891A8E72A}"/>
              </a:ext>
            </a:extLst>
          </p:cNvPr>
          <p:cNvSpPr txBox="1"/>
          <p:nvPr/>
        </p:nvSpPr>
        <p:spPr>
          <a:xfrm>
            <a:off x="3663299" y="4460665"/>
            <a:ext cx="782409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61" spc="9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虚拟</a:t>
            </a:r>
            <a:r>
              <a:rPr sz="1361" spc="9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</a:t>
            </a:r>
            <a:endParaRPr sz="13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509C740A-B86D-4D28-9B23-67601F87DAF1}"/>
              </a:ext>
            </a:extLst>
          </p:cNvPr>
          <p:cNvSpPr/>
          <p:nvPr/>
        </p:nvSpPr>
        <p:spPr>
          <a:xfrm>
            <a:off x="4686105" y="4293095"/>
            <a:ext cx="1311088" cy="542301"/>
          </a:xfrm>
          <a:custGeom>
            <a:avLst/>
            <a:gdLst/>
            <a:ahLst/>
            <a:cxnLst/>
            <a:rect l="l" t="t" r="r" b="b"/>
            <a:pathLst>
              <a:path w="1444625" h="597535">
                <a:moveTo>
                  <a:pt x="0" y="0"/>
                </a:moveTo>
                <a:lnTo>
                  <a:pt x="1444163" y="0"/>
                </a:lnTo>
                <a:lnTo>
                  <a:pt x="1444163" y="597500"/>
                </a:lnTo>
                <a:lnTo>
                  <a:pt x="0" y="597500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1973FCBB-EFBE-4630-858C-D83ECBF3AF15}"/>
              </a:ext>
            </a:extLst>
          </p:cNvPr>
          <p:cNvSpPr/>
          <p:nvPr/>
        </p:nvSpPr>
        <p:spPr>
          <a:xfrm>
            <a:off x="4686105" y="4293095"/>
            <a:ext cx="1311088" cy="542301"/>
          </a:xfrm>
          <a:custGeom>
            <a:avLst/>
            <a:gdLst/>
            <a:ahLst/>
            <a:cxnLst/>
            <a:rect l="l" t="t" r="r" b="b"/>
            <a:pathLst>
              <a:path w="1444625" h="597535">
                <a:moveTo>
                  <a:pt x="0" y="0"/>
                </a:moveTo>
                <a:lnTo>
                  <a:pt x="1444163" y="0"/>
                </a:lnTo>
                <a:lnTo>
                  <a:pt x="1444163" y="597500"/>
                </a:lnTo>
                <a:lnTo>
                  <a:pt x="0" y="597500"/>
                </a:lnTo>
                <a:lnTo>
                  <a:pt x="0" y="0"/>
                </a:lnTo>
                <a:close/>
              </a:path>
            </a:pathLst>
          </a:custGeom>
          <a:ln w="127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5450FF7F-DB39-4DFD-82CA-19324343A37F}"/>
              </a:ext>
            </a:extLst>
          </p:cNvPr>
          <p:cNvSpPr txBox="1"/>
          <p:nvPr/>
        </p:nvSpPr>
        <p:spPr>
          <a:xfrm>
            <a:off x="4926345" y="4460665"/>
            <a:ext cx="830452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61" spc="-145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1361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sz="1361" spc="9" dirty="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sz="1361" spc="14" dirty="0">
                <a:solidFill>
                  <a:srgbClr val="FFFFFF"/>
                </a:solidFill>
                <a:latin typeface="微软雅黑"/>
                <a:cs typeface="微软雅黑"/>
              </a:rPr>
              <a:t>组织</a:t>
            </a:r>
            <a:endParaRPr sz="1361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F09D4B17-0EE0-49C0-A4FC-F87A6876A277}"/>
              </a:ext>
            </a:extLst>
          </p:cNvPr>
          <p:cNvSpPr/>
          <p:nvPr/>
        </p:nvSpPr>
        <p:spPr>
          <a:xfrm>
            <a:off x="4686105" y="4835363"/>
            <a:ext cx="1311088" cy="542301"/>
          </a:xfrm>
          <a:custGeom>
            <a:avLst/>
            <a:gdLst/>
            <a:ahLst/>
            <a:cxnLst/>
            <a:rect l="l" t="t" r="r" b="b"/>
            <a:pathLst>
              <a:path w="1444625" h="597535">
                <a:moveTo>
                  <a:pt x="0" y="0"/>
                </a:moveTo>
                <a:lnTo>
                  <a:pt x="1444163" y="0"/>
                </a:lnTo>
                <a:lnTo>
                  <a:pt x="1444163" y="597500"/>
                </a:lnTo>
                <a:lnTo>
                  <a:pt x="0" y="597500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1">
            <a:extLst>
              <a:ext uri="{FF2B5EF4-FFF2-40B4-BE49-F238E27FC236}">
                <a16:creationId xmlns:a16="http://schemas.microsoft.com/office/drawing/2014/main" id="{182EE6A4-4B53-42F9-8D20-62CF04DCE208}"/>
              </a:ext>
            </a:extLst>
          </p:cNvPr>
          <p:cNvSpPr/>
          <p:nvPr/>
        </p:nvSpPr>
        <p:spPr>
          <a:xfrm>
            <a:off x="4686105" y="4835363"/>
            <a:ext cx="1311088" cy="542301"/>
          </a:xfrm>
          <a:custGeom>
            <a:avLst/>
            <a:gdLst/>
            <a:ahLst/>
            <a:cxnLst/>
            <a:rect l="l" t="t" r="r" b="b"/>
            <a:pathLst>
              <a:path w="1444625" h="597535">
                <a:moveTo>
                  <a:pt x="0" y="0"/>
                </a:moveTo>
                <a:lnTo>
                  <a:pt x="1444163" y="0"/>
                </a:lnTo>
                <a:lnTo>
                  <a:pt x="1444163" y="597500"/>
                </a:lnTo>
                <a:lnTo>
                  <a:pt x="0" y="597500"/>
                </a:lnTo>
                <a:lnTo>
                  <a:pt x="0" y="0"/>
                </a:lnTo>
                <a:close/>
              </a:path>
            </a:pathLst>
          </a:custGeom>
          <a:ln w="127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D9A57A40-09C5-4798-AB8F-8E2B280022A3}"/>
              </a:ext>
            </a:extLst>
          </p:cNvPr>
          <p:cNvSpPr txBox="1"/>
          <p:nvPr/>
        </p:nvSpPr>
        <p:spPr>
          <a:xfrm>
            <a:off x="4944310" y="5002851"/>
            <a:ext cx="79425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61" spc="15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外部</a:t>
            </a:r>
            <a:r>
              <a:rPr sz="1361" spc="15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</a:t>
            </a:r>
            <a:endParaRPr sz="136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40" name="object 33">
            <a:extLst>
              <a:ext uri="{FF2B5EF4-FFF2-40B4-BE49-F238E27FC236}">
                <a16:creationId xmlns:a16="http://schemas.microsoft.com/office/drawing/2014/main" id="{F7419D48-463D-471F-AE36-039E2EF873F3}"/>
              </a:ext>
            </a:extLst>
          </p:cNvPr>
          <p:cNvSpPr/>
          <p:nvPr/>
        </p:nvSpPr>
        <p:spPr>
          <a:xfrm>
            <a:off x="3239762" y="3738829"/>
            <a:ext cx="292185" cy="219571"/>
          </a:xfrm>
          <a:custGeom>
            <a:avLst/>
            <a:gdLst/>
            <a:ahLst/>
            <a:cxnLst/>
            <a:rect l="l" t="t" r="r" b="b"/>
            <a:pathLst>
              <a:path w="321944" h="241935">
                <a:moveTo>
                  <a:pt x="200994" y="0"/>
                </a:moveTo>
                <a:lnTo>
                  <a:pt x="200994" y="60430"/>
                </a:lnTo>
                <a:lnTo>
                  <a:pt x="0" y="60430"/>
                </a:lnTo>
                <a:lnTo>
                  <a:pt x="0" y="181289"/>
                </a:lnTo>
                <a:lnTo>
                  <a:pt x="200994" y="181289"/>
                </a:lnTo>
                <a:lnTo>
                  <a:pt x="200994" y="241720"/>
                </a:lnTo>
                <a:lnTo>
                  <a:pt x="321754" y="120860"/>
                </a:lnTo>
                <a:lnTo>
                  <a:pt x="200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34">
            <a:extLst>
              <a:ext uri="{FF2B5EF4-FFF2-40B4-BE49-F238E27FC236}">
                <a16:creationId xmlns:a16="http://schemas.microsoft.com/office/drawing/2014/main" id="{777F5F7B-18C4-415F-8CBB-B5F72B585601}"/>
              </a:ext>
            </a:extLst>
          </p:cNvPr>
          <p:cNvSpPr/>
          <p:nvPr/>
        </p:nvSpPr>
        <p:spPr>
          <a:xfrm>
            <a:off x="3239762" y="3738829"/>
            <a:ext cx="292185" cy="219571"/>
          </a:xfrm>
          <a:custGeom>
            <a:avLst/>
            <a:gdLst/>
            <a:ahLst/>
            <a:cxnLst/>
            <a:rect l="l" t="t" r="r" b="b"/>
            <a:pathLst>
              <a:path w="321944" h="241935">
                <a:moveTo>
                  <a:pt x="0" y="60430"/>
                </a:moveTo>
                <a:lnTo>
                  <a:pt x="200993" y="60430"/>
                </a:lnTo>
                <a:lnTo>
                  <a:pt x="200993" y="0"/>
                </a:lnTo>
                <a:lnTo>
                  <a:pt x="321753" y="120860"/>
                </a:lnTo>
                <a:lnTo>
                  <a:pt x="200993" y="241719"/>
                </a:lnTo>
                <a:lnTo>
                  <a:pt x="200993" y="181289"/>
                </a:lnTo>
                <a:lnTo>
                  <a:pt x="0" y="181289"/>
                </a:lnTo>
                <a:lnTo>
                  <a:pt x="0" y="60430"/>
                </a:lnTo>
                <a:close/>
              </a:path>
            </a:pathLst>
          </a:custGeom>
          <a:ln w="12706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35">
            <a:extLst>
              <a:ext uri="{FF2B5EF4-FFF2-40B4-BE49-F238E27FC236}">
                <a16:creationId xmlns:a16="http://schemas.microsoft.com/office/drawing/2014/main" id="{12093966-20F7-4F19-9799-EFA4B68F4B1C}"/>
              </a:ext>
            </a:extLst>
          </p:cNvPr>
          <p:cNvSpPr/>
          <p:nvPr/>
        </p:nvSpPr>
        <p:spPr>
          <a:xfrm>
            <a:off x="4556271" y="3738829"/>
            <a:ext cx="292185" cy="219571"/>
          </a:xfrm>
          <a:custGeom>
            <a:avLst/>
            <a:gdLst/>
            <a:ahLst/>
            <a:cxnLst/>
            <a:rect l="l" t="t" r="r" b="b"/>
            <a:pathLst>
              <a:path w="321945" h="241935">
                <a:moveTo>
                  <a:pt x="200994" y="0"/>
                </a:moveTo>
                <a:lnTo>
                  <a:pt x="200994" y="60429"/>
                </a:lnTo>
                <a:lnTo>
                  <a:pt x="0" y="60429"/>
                </a:lnTo>
                <a:lnTo>
                  <a:pt x="0" y="181288"/>
                </a:lnTo>
                <a:lnTo>
                  <a:pt x="200994" y="181288"/>
                </a:lnTo>
                <a:lnTo>
                  <a:pt x="200994" y="241719"/>
                </a:lnTo>
                <a:lnTo>
                  <a:pt x="321753" y="120859"/>
                </a:lnTo>
                <a:lnTo>
                  <a:pt x="200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36">
            <a:extLst>
              <a:ext uri="{FF2B5EF4-FFF2-40B4-BE49-F238E27FC236}">
                <a16:creationId xmlns:a16="http://schemas.microsoft.com/office/drawing/2014/main" id="{27DC997F-B437-48A2-B31A-BA1C86FD4E1A}"/>
              </a:ext>
            </a:extLst>
          </p:cNvPr>
          <p:cNvSpPr/>
          <p:nvPr/>
        </p:nvSpPr>
        <p:spPr>
          <a:xfrm>
            <a:off x="4556271" y="3738829"/>
            <a:ext cx="292185" cy="219571"/>
          </a:xfrm>
          <a:custGeom>
            <a:avLst/>
            <a:gdLst/>
            <a:ahLst/>
            <a:cxnLst/>
            <a:rect l="l" t="t" r="r" b="b"/>
            <a:pathLst>
              <a:path w="321945" h="241935">
                <a:moveTo>
                  <a:pt x="0" y="60430"/>
                </a:moveTo>
                <a:lnTo>
                  <a:pt x="200993" y="60430"/>
                </a:lnTo>
                <a:lnTo>
                  <a:pt x="200993" y="0"/>
                </a:lnTo>
                <a:lnTo>
                  <a:pt x="321753" y="120860"/>
                </a:lnTo>
                <a:lnTo>
                  <a:pt x="200993" y="241719"/>
                </a:lnTo>
                <a:lnTo>
                  <a:pt x="200993" y="181289"/>
                </a:lnTo>
                <a:lnTo>
                  <a:pt x="0" y="181289"/>
                </a:lnTo>
                <a:lnTo>
                  <a:pt x="0" y="60430"/>
                </a:lnTo>
                <a:close/>
              </a:path>
            </a:pathLst>
          </a:custGeom>
          <a:ln w="12706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37">
            <a:extLst>
              <a:ext uri="{FF2B5EF4-FFF2-40B4-BE49-F238E27FC236}">
                <a16:creationId xmlns:a16="http://schemas.microsoft.com/office/drawing/2014/main" id="{C1D5F203-C7E0-4EE1-A53E-D0F2BC27186A}"/>
              </a:ext>
            </a:extLst>
          </p:cNvPr>
          <p:cNvSpPr txBox="1"/>
          <p:nvPr/>
        </p:nvSpPr>
        <p:spPr>
          <a:xfrm>
            <a:off x="6417935" y="3270157"/>
            <a:ext cx="3954363" cy="1063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101433" defTabSz="829909" eaLnBrk="1" fontAlgn="auto" hangingPunct="1">
              <a:lnSpc>
                <a:spcPct val="147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HR</a:t>
            </a:r>
            <a:r>
              <a:rPr lang="zh-CN" altLang="en-US"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首次同步</a:t>
            </a:r>
            <a:r>
              <a:rPr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</a:t>
            </a:r>
            <a:r>
              <a:rPr lang="zh-CN" altLang="en-US"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</a:t>
            </a:r>
            <a:r>
              <a:rPr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，最好先</a:t>
            </a:r>
            <a:r>
              <a:rPr lang="zh-CN" altLang="en-US" sz="1543" spc="11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关联</a:t>
            </a:r>
            <a:r>
              <a:rPr lang="en-US" altLang="zh-CN" sz="1543" spc="-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AD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 但估计缺少主键比较复杂。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defTabSz="829909" eaLnBrk="1" fontAlgn="auto" hangingPunct="1">
              <a:spcBef>
                <a:spcPts val="958"/>
              </a:spcBef>
              <a:spcAft>
                <a:spcPts val="0"/>
              </a:spcAft>
            </a:pPr>
            <a:r>
              <a:rPr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不能全</a:t>
            </a:r>
            <a:r>
              <a:rPr lang="zh-CN" altLang="en-US"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部</a:t>
            </a:r>
            <a:r>
              <a:rPr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覆盖式同步，建议</a:t>
            </a:r>
            <a:r>
              <a:rPr lang="en-US" sz="1543" spc="-5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HR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先评估</a:t>
            </a:r>
            <a:r>
              <a:rPr sz="1543" spc="-14" dirty="0">
                <a:solidFill>
                  <a:srgbClr val="0D0D0D"/>
                </a:solidFill>
                <a:latin typeface="微软雅黑"/>
                <a:cs typeface="微软雅黑"/>
              </a:rPr>
              <a:t>。</a:t>
            </a:r>
            <a:endParaRPr sz="1543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DEC3E21D-C610-4103-B26C-CC53227764CB}"/>
              </a:ext>
            </a:extLst>
          </p:cNvPr>
          <p:cNvSpPr txBox="1"/>
          <p:nvPr/>
        </p:nvSpPr>
        <p:spPr>
          <a:xfrm>
            <a:off x="6417935" y="4766796"/>
            <a:ext cx="4159079" cy="93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43" spc="27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组织架构调整</a:t>
            </a:r>
            <a:r>
              <a:rPr lang="zh-CN" altLang="en-US" sz="1543" spc="27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</a:t>
            </a:r>
            <a:r>
              <a:rPr sz="1543" spc="27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1527" marR="4611" defTabSz="829909" eaLnBrk="1" fontAlgn="auto" hangingPunct="1">
              <a:lnSpc>
                <a:spcPts val="2814"/>
              </a:lnSpc>
              <a:spcBef>
                <a:spcPts val="182"/>
              </a:spcBef>
              <a:spcAft>
                <a:spcPts val="0"/>
              </a:spcAft>
            </a:pP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建</a:t>
            </a:r>
            <a:r>
              <a:rPr sz="154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议</a:t>
            </a:r>
            <a:r>
              <a:rPr sz="1543" spc="-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543" spc="-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1543" spc="-9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sz="1543" spc="-14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新建组</a:t>
            </a:r>
            <a:r>
              <a:rPr sz="154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织</a:t>
            </a:r>
            <a:r>
              <a:rPr sz="1543" spc="-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1543" spc="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、移动</a:t>
            </a:r>
            <a:r>
              <a:rPr sz="1543" spc="16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</a:t>
            </a:r>
            <a:r>
              <a:rPr sz="1543" spc="182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员</a:t>
            </a:r>
            <a:r>
              <a:rPr sz="1543" spc="-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543" spc="1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1543" spc="14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、删除</a:t>
            </a:r>
            <a:r>
              <a:rPr sz="1543" spc="368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组织 </a:t>
            </a:r>
            <a:r>
              <a:rPr sz="1543" spc="16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这样</a:t>
            </a:r>
            <a:r>
              <a:rPr lang="zh-CN" altLang="en-US" sz="1543" spc="16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当出现异常时好查</a:t>
            </a:r>
            <a:r>
              <a:rPr sz="1543" spc="163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154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F2C3644B-C63D-4FB8-8011-68A5513151E5}"/>
              </a:ext>
            </a:extLst>
          </p:cNvPr>
          <p:cNvSpPr txBox="1"/>
          <p:nvPr/>
        </p:nvSpPr>
        <p:spPr>
          <a:xfrm>
            <a:off x="2529627" y="5509533"/>
            <a:ext cx="476138" cy="279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15" spc="9" dirty="0">
                <a:solidFill>
                  <a:srgbClr val="0D0D0D"/>
                </a:solidFill>
                <a:latin typeface="微软雅黑"/>
                <a:cs typeface="微软雅黑"/>
              </a:rPr>
              <a:t>HR</a:t>
            </a:r>
            <a:endParaRPr sz="1815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7" name="object 40">
            <a:extLst>
              <a:ext uri="{FF2B5EF4-FFF2-40B4-BE49-F238E27FC236}">
                <a16:creationId xmlns:a16="http://schemas.microsoft.com/office/drawing/2014/main" id="{8AB1F267-6C73-4576-A825-BFD10CF2ED9E}"/>
              </a:ext>
            </a:extLst>
          </p:cNvPr>
          <p:cNvSpPr txBox="1"/>
          <p:nvPr/>
        </p:nvSpPr>
        <p:spPr>
          <a:xfrm>
            <a:off x="3842530" y="5509535"/>
            <a:ext cx="364799" cy="279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15" spc="14" dirty="0">
                <a:solidFill>
                  <a:srgbClr val="0D0D0D"/>
                </a:solidFill>
                <a:latin typeface="微软雅黑"/>
                <a:cs typeface="微软雅黑"/>
              </a:rPr>
              <a:t>AD</a:t>
            </a:r>
            <a:endParaRPr sz="1815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EF75E2A4-A212-4AE8-8A7D-680411795646}"/>
              </a:ext>
            </a:extLst>
          </p:cNvPr>
          <p:cNvSpPr txBox="1"/>
          <p:nvPr/>
        </p:nvSpPr>
        <p:spPr>
          <a:xfrm>
            <a:off x="5096510" y="5509534"/>
            <a:ext cx="489857" cy="279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15" spc="23" dirty="0">
                <a:solidFill>
                  <a:srgbClr val="0D0D0D"/>
                </a:solidFill>
                <a:latin typeface="微软雅黑"/>
                <a:cs typeface="微软雅黑"/>
              </a:rPr>
              <a:t>钉钉</a:t>
            </a:r>
            <a:endParaRPr sz="1815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00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清风素材 https://12sc.taobao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5653</TotalTime>
  <Words>965</Words>
  <Application>Microsoft Office PowerPoint</Application>
  <PresentationFormat>宽屏</PresentationFormat>
  <Paragraphs>191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方正兰亭超细黑简体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清风素材 https://12sc.taobao.com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unine</dc:title>
  <dc:creator>12sc.taobao.com</dc:creator>
  <cp:lastModifiedBy>张 志豪</cp:lastModifiedBy>
  <cp:revision>544</cp:revision>
  <dcterms:created xsi:type="dcterms:W3CDTF">2014-12-03T01:56:27Z</dcterms:created>
  <dcterms:modified xsi:type="dcterms:W3CDTF">2019-02-25T08:41:47Z</dcterms:modified>
</cp:coreProperties>
</file>