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8"/>
  </p:notesMasterIdLst>
  <p:sldIdLst>
    <p:sldId id="256" r:id="rId2"/>
    <p:sldId id="262" r:id="rId3"/>
    <p:sldId id="273" r:id="rId4"/>
    <p:sldId id="274" r:id="rId5"/>
    <p:sldId id="263" r:id="rId6"/>
    <p:sldId id="261" r:id="rId7"/>
    <p:sldId id="260" r:id="rId8"/>
    <p:sldId id="265" r:id="rId9"/>
    <p:sldId id="275" r:id="rId10"/>
    <p:sldId id="267" r:id="rId11"/>
    <p:sldId id="264" r:id="rId12"/>
    <p:sldId id="266" r:id="rId13"/>
    <p:sldId id="271" r:id="rId14"/>
    <p:sldId id="272" r:id="rId15"/>
    <p:sldId id="268" r:id="rId16"/>
    <p:sldId id="25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589" autoAdjust="0"/>
  </p:normalViewPr>
  <p:slideViewPr>
    <p:cSldViewPr snapToGrid="0">
      <p:cViewPr varScale="1">
        <p:scale>
          <a:sx n="52" d="100"/>
          <a:sy n="52" d="100"/>
        </p:scale>
        <p:origin x="116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179B3C-A371-4C8E-A65F-A2A0CCC4F609}" type="datetimeFigureOut">
              <a:rPr lang="en-US" smtClean="0"/>
              <a:t>5/10/2018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12C92-64DC-4FCA-8F64-A1A83A850961}" type="slidenum">
              <a:rPr lang="en-US" smtClean="0"/>
              <a:t>‹#›</a:t>
            </a:fld>
            <a:endParaRPr lang="en-US"/>
          </a:p>
        </p:txBody>
      </p:sp>
    </p:spTree>
    <p:extLst>
      <p:ext uri="{BB962C8B-B14F-4D97-AF65-F5344CB8AC3E}">
        <p14:creationId xmlns:p14="http://schemas.microsoft.com/office/powerpoint/2010/main" val="3484561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12C92-64DC-4FCA-8F64-A1A83A850961}" type="slidenum">
              <a:rPr lang="en-US" smtClean="0"/>
              <a:t>2</a:t>
            </a:fld>
            <a:endParaRPr lang="en-US"/>
          </a:p>
        </p:txBody>
      </p:sp>
    </p:spTree>
    <p:extLst>
      <p:ext uri="{BB962C8B-B14F-4D97-AF65-F5344CB8AC3E}">
        <p14:creationId xmlns:p14="http://schemas.microsoft.com/office/powerpoint/2010/main" val="1291805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famous DOS Attacks – DYN, brought down the DNS Infrastructure of DYN a major internet performance management firm. Major sites like </a:t>
            </a:r>
            <a:r>
              <a:rPr lang="en-US" dirty="0" err="1"/>
              <a:t>Github</a:t>
            </a:r>
            <a:r>
              <a:rPr lang="en-US" dirty="0"/>
              <a:t>, Spotify and Twitter were down for hours</a:t>
            </a:r>
          </a:p>
        </p:txBody>
      </p:sp>
      <p:sp>
        <p:nvSpPr>
          <p:cNvPr id="4" name="Slide Number Placeholder 3"/>
          <p:cNvSpPr>
            <a:spLocks noGrp="1"/>
          </p:cNvSpPr>
          <p:nvPr>
            <p:ph type="sldNum" sz="quarter" idx="10"/>
          </p:nvPr>
        </p:nvSpPr>
        <p:spPr/>
        <p:txBody>
          <a:bodyPr/>
          <a:lstStyle/>
          <a:p>
            <a:fld id="{C9012C92-64DC-4FCA-8F64-A1A83A850961}" type="slidenum">
              <a:rPr lang="en-US" smtClean="0"/>
              <a:t>3</a:t>
            </a:fld>
            <a:endParaRPr lang="en-US"/>
          </a:p>
        </p:txBody>
      </p:sp>
    </p:spTree>
    <p:extLst>
      <p:ext uri="{BB962C8B-B14F-4D97-AF65-F5344CB8AC3E}">
        <p14:creationId xmlns:p14="http://schemas.microsoft.com/office/powerpoint/2010/main" val="3999695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12C92-64DC-4FCA-8F64-A1A83A850961}" type="slidenum">
              <a:rPr lang="en-US" smtClean="0"/>
              <a:t>8</a:t>
            </a:fld>
            <a:endParaRPr lang="en-US"/>
          </a:p>
        </p:txBody>
      </p:sp>
    </p:spTree>
    <p:extLst>
      <p:ext uri="{BB962C8B-B14F-4D97-AF65-F5344CB8AC3E}">
        <p14:creationId xmlns:p14="http://schemas.microsoft.com/office/powerpoint/2010/main" val="1214598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Generalizability – this means that any model is best trained on the network that it will be deployed on</a:t>
            </a:r>
          </a:p>
          <a:p>
            <a:r>
              <a:rPr lang="en-US" dirty="0"/>
              <a:t>Training Time – you sometimes have to make a tradeoff between accuracy and response time. If accuracy is of the utmost importance, the response time can be longer. If accuracy is not the highest priority because the network has relatively unsensitive data, then it may be too inconvenient for the vast majority of non-harmful users to interact</a:t>
            </a:r>
          </a:p>
          <a:p>
            <a:r>
              <a:rPr lang="en-US" dirty="0"/>
              <a:t>Technology Progression – at one point basically by accident I encoded the Testing set so that the attacks only have the same attacks as the test set. The accuracy of that model was almost perfect. This further showcases this point. It would be best to have domain experts to help configure features for reasons that may not show in the data.</a:t>
            </a:r>
          </a:p>
        </p:txBody>
      </p:sp>
      <p:sp>
        <p:nvSpPr>
          <p:cNvPr id="4" name="Slide Number Placeholder 3"/>
          <p:cNvSpPr>
            <a:spLocks noGrp="1"/>
          </p:cNvSpPr>
          <p:nvPr>
            <p:ph type="sldNum" sz="quarter" idx="10"/>
          </p:nvPr>
        </p:nvSpPr>
        <p:spPr/>
        <p:txBody>
          <a:bodyPr/>
          <a:lstStyle/>
          <a:p>
            <a:fld id="{C9012C92-64DC-4FCA-8F64-A1A83A850961}" type="slidenum">
              <a:rPr lang="en-US" smtClean="0"/>
              <a:t>15</a:t>
            </a:fld>
            <a:endParaRPr lang="en-US"/>
          </a:p>
        </p:txBody>
      </p:sp>
    </p:spTree>
    <p:extLst>
      <p:ext uri="{BB962C8B-B14F-4D97-AF65-F5344CB8AC3E}">
        <p14:creationId xmlns:p14="http://schemas.microsoft.com/office/powerpoint/2010/main" val="3101013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BCB86B-1661-4D80-8D3E-97D2301ECAEA}" type="datetime1">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378CA-3A4E-42C6-857B-1FCA12853FF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854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D476A8-4951-41DA-B024-ABB16531E053}" type="datetime1">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378CA-3A4E-42C6-857B-1FCA12853FF2}" type="slidenum">
              <a:rPr lang="en-US" smtClean="0"/>
              <a:t>‹#›</a:t>
            </a:fld>
            <a:endParaRPr lang="en-US"/>
          </a:p>
        </p:txBody>
      </p:sp>
    </p:spTree>
    <p:extLst>
      <p:ext uri="{BB962C8B-B14F-4D97-AF65-F5344CB8AC3E}">
        <p14:creationId xmlns:p14="http://schemas.microsoft.com/office/powerpoint/2010/main" val="60622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347CF3-28BF-40C6-9EE1-6CF63FD0E0E5}" type="datetime1">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378CA-3A4E-42C6-857B-1FCA12853FF2}" type="slidenum">
              <a:rPr lang="en-US" smtClean="0"/>
              <a:t>‹#›</a:t>
            </a:fld>
            <a:endParaRPr lang="en-US"/>
          </a:p>
        </p:txBody>
      </p:sp>
    </p:spTree>
    <p:extLst>
      <p:ext uri="{BB962C8B-B14F-4D97-AF65-F5344CB8AC3E}">
        <p14:creationId xmlns:p14="http://schemas.microsoft.com/office/powerpoint/2010/main" val="205985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A0F544-F761-4AEC-A8A0-6A7409FED777}" type="datetime1">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378CA-3A4E-42C6-857B-1FCA12853FF2}" type="slidenum">
              <a:rPr lang="en-US" smtClean="0"/>
              <a:t>‹#›</a:t>
            </a:fld>
            <a:endParaRPr lang="en-US"/>
          </a:p>
        </p:txBody>
      </p:sp>
    </p:spTree>
    <p:extLst>
      <p:ext uri="{BB962C8B-B14F-4D97-AF65-F5344CB8AC3E}">
        <p14:creationId xmlns:p14="http://schemas.microsoft.com/office/powerpoint/2010/main" val="331496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77DE9E-D01E-46DE-A2BA-A644DD476D49}" type="datetime1">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378CA-3A4E-42C6-857B-1FCA12853FF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55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D4E9F-5F87-4018-A781-16B25EFC2029}" type="datetime1">
              <a:rPr lang="en-US" smtClean="0"/>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378CA-3A4E-42C6-857B-1FCA12853FF2}" type="slidenum">
              <a:rPr lang="en-US" smtClean="0"/>
              <a:t>‹#›</a:t>
            </a:fld>
            <a:endParaRPr lang="en-US"/>
          </a:p>
        </p:txBody>
      </p:sp>
    </p:spTree>
    <p:extLst>
      <p:ext uri="{BB962C8B-B14F-4D97-AF65-F5344CB8AC3E}">
        <p14:creationId xmlns:p14="http://schemas.microsoft.com/office/powerpoint/2010/main" val="815074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E32E8B-FAC0-40E3-AC92-4958D58F779E}" type="datetime1">
              <a:rPr lang="en-US" smtClean="0"/>
              <a:t>5/10/2018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3378CA-3A4E-42C6-857B-1FCA12853FF2}" type="slidenum">
              <a:rPr lang="en-US" smtClean="0"/>
              <a:t>‹#›</a:t>
            </a:fld>
            <a:endParaRPr lang="en-US"/>
          </a:p>
        </p:txBody>
      </p:sp>
    </p:spTree>
    <p:extLst>
      <p:ext uri="{BB962C8B-B14F-4D97-AF65-F5344CB8AC3E}">
        <p14:creationId xmlns:p14="http://schemas.microsoft.com/office/powerpoint/2010/main" val="2442488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80EEC3-39C2-4554-BEF0-F5375347B914}" type="datetime1">
              <a:rPr lang="en-US" smtClean="0"/>
              <a:t>5/10/2018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3378CA-3A4E-42C6-857B-1FCA12853FF2}" type="slidenum">
              <a:rPr lang="en-US" smtClean="0"/>
              <a:t>‹#›</a:t>
            </a:fld>
            <a:endParaRPr lang="en-US"/>
          </a:p>
        </p:txBody>
      </p:sp>
    </p:spTree>
    <p:extLst>
      <p:ext uri="{BB962C8B-B14F-4D97-AF65-F5344CB8AC3E}">
        <p14:creationId xmlns:p14="http://schemas.microsoft.com/office/powerpoint/2010/main" val="374868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EFC8F54-57E0-42DE-9729-8899F0138F88}" type="datetime1">
              <a:rPr lang="en-US" smtClean="0"/>
              <a:t>5/10/2018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D3378CA-3A4E-42C6-857B-1FCA12853FF2}" type="slidenum">
              <a:rPr lang="en-US" smtClean="0"/>
              <a:t>‹#›</a:t>
            </a:fld>
            <a:endParaRPr lang="en-US"/>
          </a:p>
        </p:txBody>
      </p:sp>
    </p:spTree>
    <p:extLst>
      <p:ext uri="{BB962C8B-B14F-4D97-AF65-F5344CB8AC3E}">
        <p14:creationId xmlns:p14="http://schemas.microsoft.com/office/powerpoint/2010/main" val="2866960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0546C30-375D-4DD9-90CE-A7329638AE9F}" type="datetime1">
              <a:rPr lang="en-US" smtClean="0"/>
              <a:t>5/10/2018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D3378CA-3A4E-42C6-857B-1FCA12853FF2}" type="slidenum">
              <a:rPr lang="en-US" smtClean="0"/>
              <a:t>‹#›</a:t>
            </a:fld>
            <a:endParaRPr lang="en-US"/>
          </a:p>
        </p:txBody>
      </p:sp>
    </p:spTree>
    <p:extLst>
      <p:ext uri="{BB962C8B-B14F-4D97-AF65-F5344CB8AC3E}">
        <p14:creationId xmlns:p14="http://schemas.microsoft.com/office/powerpoint/2010/main" val="4004455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5B7BD64-64EF-4171-AAF6-655FBF90B0C6}" type="datetime1">
              <a:rPr lang="en-US" smtClean="0"/>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378CA-3A4E-42C6-857B-1FCA12853FF2}" type="slidenum">
              <a:rPr lang="en-US" smtClean="0"/>
              <a:t>‹#›</a:t>
            </a:fld>
            <a:endParaRPr lang="en-US"/>
          </a:p>
        </p:txBody>
      </p:sp>
    </p:spTree>
    <p:extLst>
      <p:ext uri="{BB962C8B-B14F-4D97-AF65-F5344CB8AC3E}">
        <p14:creationId xmlns:p14="http://schemas.microsoft.com/office/powerpoint/2010/main" val="2645111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40F7994-9BEC-4972-A7AB-11ED5AA8CFEE}" type="datetime1">
              <a:rPr lang="en-US" smtClean="0"/>
              <a:t>5/10/2018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D3378CA-3A4E-42C6-857B-1FCA12853FF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45696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hyperlink" Target="https://pdfs.semanticscholar.org/1b34/80021c4ab0f632efa99e01a9b073903c5554.pdf?_ga=2.265703823.103867871.1500221431-557851010.149988653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B84E5-E6D5-4D0D-9D17-0455765226E9}"/>
              </a:ext>
            </a:extLst>
          </p:cNvPr>
          <p:cNvSpPr>
            <a:spLocks noGrp="1"/>
          </p:cNvSpPr>
          <p:nvPr>
            <p:ph type="ctrTitle"/>
          </p:nvPr>
        </p:nvSpPr>
        <p:spPr/>
        <p:txBody>
          <a:bodyPr/>
          <a:lstStyle/>
          <a:p>
            <a:r>
              <a:rPr lang="en-US" dirty="0"/>
              <a:t>Anomaly Detection for Denial of Service Attacks</a:t>
            </a:r>
          </a:p>
        </p:txBody>
      </p:sp>
      <p:sp>
        <p:nvSpPr>
          <p:cNvPr id="3" name="Subtitle 2">
            <a:extLst>
              <a:ext uri="{FF2B5EF4-FFF2-40B4-BE49-F238E27FC236}">
                <a16:creationId xmlns:a16="http://schemas.microsoft.com/office/drawing/2014/main" id="{9F6322DF-4D39-4092-B207-C89DBDBFD971}"/>
              </a:ext>
            </a:extLst>
          </p:cNvPr>
          <p:cNvSpPr>
            <a:spLocks noGrp="1"/>
          </p:cNvSpPr>
          <p:nvPr>
            <p:ph type="subTitle" idx="1"/>
          </p:nvPr>
        </p:nvSpPr>
        <p:spPr/>
        <p:txBody>
          <a:bodyPr/>
          <a:lstStyle/>
          <a:p>
            <a:r>
              <a:rPr lang="en-US" dirty="0"/>
              <a:t>By: Andrew jones</a:t>
            </a:r>
          </a:p>
        </p:txBody>
      </p:sp>
      <p:sp>
        <p:nvSpPr>
          <p:cNvPr id="5" name="Date Placeholder 4">
            <a:extLst>
              <a:ext uri="{FF2B5EF4-FFF2-40B4-BE49-F238E27FC236}">
                <a16:creationId xmlns:a16="http://schemas.microsoft.com/office/drawing/2014/main" id="{BA91E21B-3A29-4A0D-BB76-F773D9B50643}"/>
              </a:ext>
            </a:extLst>
          </p:cNvPr>
          <p:cNvSpPr>
            <a:spLocks noGrp="1"/>
          </p:cNvSpPr>
          <p:nvPr>
            <p:ph type="dt" sz="half" idx="10"/>
          </p:nvPr>
        </p:nvSpPr>
        <p:spPr/>
        <p:txBody>
          <a:bodyPr/>
          <a:lstStyle/>
          <a:p>
            <a:fld id="{FCDEA2CE-CF99-4988-B02A-DE31F8A79048}" type="datetime1">
              <a:rPr lang="en-US" smtClean="0"/>
              <a:t>5/10/2018</a:t>
            </a:fld>
            <a:endParaRPr lang="en-US"/>
          </a:p>
        </p:txBody>
      </p:sp>
      <p:sp>
        <p:nvSpPr>
          <p:cNvPr id="6" name="Slide Number Placeholder 5">
            <a:extLst>
              <a:ext uri="{FF2B5EF4-FFF2-40B4-BE49-F238E27FC236}">
                <a16:creationId xmlns:a16="http://schemas.microsoft.com/office/drawing/2014/main" id="{FA1829B3-5BFD-4786-870A-B6C43EBD4CDF}"/>
              </a:ext>
            </a:extLst>
          </p:cNvPr>
          <p:cNvSpPr>
            <a:spLocks noGrp="1"/>
          </p:cNvSpPr>
          <p:nvPr>
            <p:ph type="sldNum" sz="quarter" idx="12"/>
          </p:nvPr>
        </p:nvSpPr>
        <p:spPr/>
        <p:txBody>
          <a:bodyPr/>
          <a:lstStyle/>
          <a:p>
            <a:fld id="{5D3378CA-3A4E-42C6-857B-1FCA12853FF2}" type="slidenum">
              <a:rPr lang="en-US" smtClean="0"/>
              <a:t>1</a:t>
            </a:fld>
            <a:endParaRPr lang="en-US"/>
          </a:p>
        </p:txBody>
      </p:sp>
    </p:spTree>
    <p:extLst>
      <p:ext uri="{BB962C8B-B14F-4D97-AF65-F5344CB8AC3E}">
        <p14:creationId xmlns:p14="http://schemas.microsoft.com/office/powerpoint/2010/main" val="3562594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134C1-70EB-47D9-9D4D-6E248DE956EE}"/>
              </a:ext>
            </a:extLst>
          </p:cNvPr>
          <p:cNvSpPr>
            <a:spLocks noGrp="1"/>
          </p:cNvSpPr>
          <p:nvPr>
            <p:ph type="title"/>
          </p:nvPr>
        </p:nvSpPr>
        <p:spPr/>
        <p:txBody>
          <a:bodyPr/>
          <a:lstStyle/>
          <a:p>
            <a:r>
              <a:rPr lang="en-US" dirty="0"/>
              <a:t>Resulting One Tree Example (entropy)</a:t>
            </a:r>
          </a:p>
        </p:txBody>
      </p:sp>
      <p:sp>
        <p:nvSpPr>
          <p:cNvPr id="3" name="Content Placeholder 2">
            <a:extLst>
              <a:ext uri="{FF2B5EF4-FFF2-40B4-BE49-F238E27FC236}">
                <a16:creationId xmlns:a16="http://schemas.microsoft.com/office/drawing/2014/main" id="{E0D09AD3-BEF1-4512-93CD-C9AA6D8832C5}"/>
              </a:ext>
            </a:extLst>
          </p:cNvPr>
          <p:cNvSpPr>
            <a:spLocks noGrp="1"/>
          </p:cNvSpPr>
          <p:nvPr>
            <p:ph idx="1"/>
          </p:nvPr>
        </p:nvSpPr>
        <p:spPr/>
        <p:txBody>
          <a:bodyPr>
            <a:normAutofit/>
          </a:bodyPr>
          <a:lstStyle/>
          <a:p>
            <a:pPr lvl="1" indent="-274320">
              <a:lnSpc>
                <a:spcPct val="110000"/>
              </a:lnSpc>
              <a:spcBef>
                <a:spcPts val="600"/>
              </a:spcBef>
              <a:buFont typeface="Arial" panose="020B0604020202020204" pitchFamily="34" charset="0"/>
              <a:buChar char="•"/>
            </a:pPr>
            <a:endParaRPr lang="en-US" dirty="0">
              <a:solidFill>
                <a:schemeClr val="tx1"/>
              </a:solidFill>
            </a:endParaRPr>
          </a:p>
          <a:p>
            <a:pPr indent="-274320">
              <a:lnSpc>
                <a:spcPct val="110000"/>
              </a:lnSpc>
              <a:spcBef>
                <a:spcPts val="600"/>
              </a:spcBef>
              <a:buFont typeface="Arial" panose="020B0604020202020204" pitchFamily="34" charset="0"/>
              <a:buChar char="•"/>
            </a:pPr>
            <a:endParaRPr lang="en-US" dirty="0">
              <a:solidFill>
                <a:schemeClr val="tx1"/>
              </a:solidFill>
            </a:endParaRPr>
          </a:p>
        </p:txBody>
      </p:sp>
      <p:sp>
        <p:nvSpPr>
          <p:cNvPr id="4" name="Date Placeholder 3">
            <a:extLst>
              <a:ext uri="{FF2B5EF4-FFF2-40B4-BE49-F238E27FC236}">
                <a16:creationId xmlns:a16="http://schemas.microsoft.com/office/drawing/2014/main" id="{0D1BFCFE-3F0D-45C0-BD25-7458CED24F04}"/>
              </a:ext>
            </a:extLst>
          </p:cNvPr>
          <p:cNvSpPr>
            <a:spLocks noGrp="1"/>
          </p:cNvSpPr>
          <p:nvPr>
            <p:ph type="dt" sz="half" idx="10"/>
          </p:nvPr>
        </p:nvSpPr>
        <p:spPr/>
        <p:txBody>
          <a:bodyPr/>
          <a:lstStyle/>
          <a:p>
            <a:fld id="{13768086-FF6D-448F-B3EE-BCB4D9434F1F}" type="datetime1">
              <a:rPr lang="en-US" smtClean="0"/>
              <a:t>5/10/2018</a:t>
            </a:fld>
            <a:endParaRPr lang="en-US"/>
          </a:p>
        </p:txBody>
      </p:sp>
      <p:sp>
        <p:nvSpPr>
          <p:cNvPr id="5" name="Slide Number Placeholder 4">
            <a:extLst>
              <a:ext uri="{FF2B5EF4-FFF2-40B4-BE49-F238E27FC236}">
                <a16:creationId xmlns:a16="http://schemas.microsoft.com/office/drawing/2014/main" id="{A1D0E206-9C53-4539-9035-6E866ABE489E}"/>
              </a:ext>
            </a:extLst>
          </p:cNvPr>
          <p:cNvSpPr>
            <a:spLocks noGrp="1"/>
          </p:cNvSpPr>
          <p:nvPr>
            <p:ph type="sldNum" sz="quarter" idx="12"/>
          </p:nvPr>
        </p:nvSpPr>
        <p:spPr/>
        <p:txBody>
          <a:bodyPr/>
          <a:lstStyle/>
          <a:p>
            <a:fld id="{5D3378CA-3A4E-42C6-857B-1FCA12853FF2}" type="slidenum">
              <a:rPr lang="en-US" smtClean="0"/>
              <a:t>10</a:t>
            </a:fld>
            <a:endParaRPr lang="en-US"/>
          </a:p>
        </p:txBody>
      </p:sp>
      <p:pic>
        <p:nvPicPr>
          <p:cNvPr id="7" name="Picture 6">
            <a:extLst>
              <a:ext uri="{FF2B5EF4-FFF2-40B4-BE49-F238E27FC236}">
                <a16:creationId xmlns:a16="http://schemas.microsoft.com/office/drawing/2014/main" id="{161C8A59-AEC6-475C-AE92-69D348E33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13" y="2148726"/>
            <a:ext cx="12032974" cy="3720368"/>
          </a:xfrm>
          <a:prstGeom prst="rect">
            <a:avLst/>
          </a:prstGeom>
        </p:spPr>
      </p:pic>
    </p:spTree>
    <p:extLst>
      <p:ext uri="{BB962C8B-B14F-4D97-AF65-F5344CB8AC3E}">
        <p14:creationId xmlns:p14="http://schemas.microsoft.com/office/powerpoint/2010/main" val="1304788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134C1-70EB-47D9-9D4D-6E248DE956EE}"/>
              </a:ext>
            </a:extLst>
          </p:cNvPr>
          <p:cNvSpPr>
            <a:spLocks noGrp="1"/>
          </p:cNvSpPr>
          <p:nvPr>
            <p:ph type="title"/>
          </p:nvPr>
        </p:nvSpPr>
        <p:spPr/>
        <p:txBody>
          <a:bodyPr/>
          <a:lstStyle/>
          <a:p>
            <a:r>
              <a:rPr lang="en-US" dirty="0"/>
              <a:t>Decision Tree Results</a:t>
            </a:r>
          </a:p>
        </p:txBody>
      </p:sp>
      <p:sp>
        <p:nvSpPr>
          <p:cNvPr id="3" name="Content Placeholder 2">
            <a:extLst>
              <a:ext uri="{FF2B5EF4-FFF2-40B4-BE49-F238E27FC236}">
                <a16:creationId xmlns:a16="http://schemas.microsoft.com/office/drawing/2014/main" id="{E0D09AD3-BEF1-4512-93CD-C9AA6D8832C5}"/>
              </a:ext>
            </a:extLst>
          </p:cNvPr>
          <p:cNvSpPr>
            <a:spLocks noGrp="1"/>
          </p:cNvSpPr>
          <p:nvPr>
            <p:ph idx="1"/>
          </p:nvPr>
        </p:nvSpPr>
        <p:spPr/>
        <p:txBody>
          <a:bodyPr>
            <a:normAutofit/>
          </a:bodyPr>
          <a:lstStyle/>
          <a:p>
            <a:pPr lvl="1" indent="-274320">
              <a:lnSpc>
                <a:spcPct val="110000"/>
              </a:lnSpc>
              <a:spcBef>
                <a:spcPts val="600"/>
              </a:spcBef>
              <a:buFont typeface="Arial" panose="020B0604020202020204" pitchFamily="34" charset="0"/>
              <a:buChar char="•"/>
            </a:pPr>
            <a:r>
              <a:rPr lang="en-US" dirty="0">
                <a:solidFill>
                  <a:schemeClr val="tx1"/>
                </a:solidFill>
              </a:rPr>
              <a:t>Entropy</a:t>
            </a:r>
          </a:p>
          <a:p>
            <a:pPr lvl="1" indent="-274320">
              <a:lnSpc>
                <a:spcPct val="110000"/>
              </a:lnSpc>
              <a:spcBef>
                <a:spcPts val="600"/>
              </a:spcBef>
              <a:buFont typeface="Arial" panose="020B0604020202020204" pitchFamily="34" charset="0"/>
              <a:buChar char="•"/>
            </a:pPr>
            <a:endParaRPr lang="en-US" dirty="0">
              <a:solidFill>
                <a:schemeClr val="tx1"/>
              </a:solidFill>
            </a:endParaRPr>
          </a:p>
          <a:p>
            <a:pPr lvl="1" indent="-274320">
              <a:lnSpc>
                <a:spcPct val="110000"/>
              </a:lnSpc>
              <a:spcBef>
                <a:spcPts val="600"/>
              </a:spcBef>
              <a:buFont typeface="Arial" panose="020B0604020202020204" pitchFamily="34" charset="0"/>
              <a:buChar char="•"/>
            </a:pPr>
            <a:endParaRPr lang="en-US" dirty="0">
              <a:solidFill>
                <a:schemeClr val="tx1"/>
              </a:solidFill>
            </a:endParaRPr>
          </a:p>
          <a:p>
            <a:pPr lvl="1" indent="-274320">
              <a:lnSpc>
                <a:spcPct val="110000"/>
              </a:lnSpc>
              <a:spcBef>
                <a:spcPts val="600"/>
              </a:spcBef>
              <a:buFont typeface="Arial" panose="020B0604020202020204" pitchFamily="34" charset="0"/>
              <a:buChar char="•"/>
            </a:pPr>
            <a:endParaRPr lang="en-US" dirty="0">
              <a:solidFill>
                <a:schemeClr val="tx1"/>
              </a:solidFill>
            </a:endParaRPr>
          </a:p>
          <a:p>
            <a:pPr lvl="1" indent="-274320">
              <a:lnSpc>
                <a:spcPct val="110000"/>
              </a:lnSpc>
              <a:spcBef>
                <a:spcPts val="600"/>
              </a:spcBef>
              <a:buFont typeface="Arial" panose="020B0604020202020204" pitchFamily="34" charset="0"/>
              <a:buChar char="•"/>
            </a:pPr>
            <a:endParaRPr lang="en-US" dirty="0">
              <a:solidFill>
                <a:schemeClr val="tx1"/>
              </a:solidFill>
            </a:endParaRPr>
          </a:p>
          <a:p>
            <a:pPr lvl="1" indent="-274320">
              <a:lnSpc>
                <a:spcPct val="110000"/>
              </a:lnSpc>
              <a:spcBef>
                <a:spcPts val="600"/>
              </a:spcBef>
              <a:buFont typeface="Arial" panose="020B0604020202020204" pitchFamily="34" charset="0"/>
              <a:buChar char="•"/>
            </a:pPr>
            <a:endParaRPr lang="en-US" dirty="0">
              <a:solidFill>
                <a:schemeClr val="tx1"/>
              </a:solidFill>
            </a:endParaRPr>
          </a:p>
          <a:p>
            <a:pPr lvl="1" indent="-274320">
              <a:lnSpc>
                <a:spcPct val="110000"/>
              </a:lnSpc>
              <a:spcBef>
                <a:spcPts val="600"/>
              </a:spcBef>
              <a:buFont typeface="Arial" panose="020B0604020202020204" pitchFamily="34" charset="0"/>
              <a:buChar char="•"/>
            </a:pPr>
            <a:r>
              <a:rPr lang="en-US" dirty="0">
                <a:solidFill>
                  <a:schemeClr val="tx1"/>
                </a:solidFill>
              </a:rPr>
              <a:t>Gini</a:t>
            </a:r>
          </a:p>
          <a:p>
            <a:pPr indent="-274320">
              <a:lnSpc>
                <a:spcPct val="110000"/>
              </a:lnSpc>
              <a:spcBef>
                <a:spcPts val="600"/>
              </a:spcBef>
              <a:buFont typeface="Arial" panose="020B0604020202020204" pitchFamily="34" charset="0"/>
              <a:buChar char="•"/>
            </a:pPr>
            <a:endParaRPr lang="en-US" dirty="0">
              <a:solidFill>
                <a:schemeClr val="tx1"/>
              </a:solidFill>
            </a:endParaRPr>
          </a:p>
        </p:txBody>
      </p:sp>
      <p:sp>
        <p:nvSpPr>
          <p:cNvPr id="4" name="Date Placeholder 3">
            <a:extLst>
              <a:ext uri="{FF2B5EF4-FFF2-40B4-BE49-F238E27FC236}">
                <a16:creationId xmlns:a16="http://schemas.microsoft.com/office/drawing/2014/main" id="{0D1BFCFE-3F0D-45C0-BD25-7458CED24F04}"/>
              </a:ext>
            </a:extLst>
          </p:cNvPr>
          <p:cNvSpPr>
            <a:spLocks noGrp="1"/>
          </p:cNvSpPr>
          <p:nvPr>
            <p:ph type="dt" sz="half" idx="10"/>
          </p:nvPr>
        </p:nvSpPr>
        <p:spPr/>
        <p:txBody>
          <a:bodyPr/>
          <a:lstStyle/>
          <a:p>
            <a:fld id="{13768086-FF6D-448F-B3EE-BCB4D9434F1F}" type="datetime1">
              <a:rPr lang="en-US" smtClean="0"/>
              <a:t>5/10/2018</a:t>
            </a:fld>
            <a:endParaRPr lang="en-US"/>
          </a:p>
        </p:txBody>
      </p:sp>
      <p:sp>
        <p:nvSpPr>
          <p:cNvPr id="5" name="Slide Number Placeholder 4">
            <a:extLst>
              <a:ext uri="{FF2B5EF4-FFF2-40B4-BE49-F238E27FC236}">
                <a16:creationId xmlns:a16="http://schemas.microsoft.com/office/drawing/2014/main" id="{A1D0E206-9C53-4539-9035-6E866ABE489E}"/>
              </a:ext>
            </a:extLst>
          </p:cNvPr>
          <p:cNvSpPr>
            <a:spLocks noGrp="1"/>
          </p:cNvSpPr>
          <p:nvPr>
            <p:ph type="sldNum" sz="quarter" idx="12"/>
          </p:nvPr>
        </p:nvSpPr>
        <p:spPr/>
        <p:txBody>
          <a:bodyPr/>
          <a:lstStyle/>
          <a:p>
            <a:fld id="{5D3378CA-3A4E-42C6-857B-1FCA12853FF2}" type="slidenum">
              <a:rPr lang="en-US" smtClean="0"/>
              <a:t>11</a:t>
            </a:fld>
            <a:endParaRPr lang="en-US"/>
          </a:p>
        </p:txBody>
      </p:sp>
      <p:graphicFrame>
        <p:nvGraphicFramePr>
          <p:cNvPr id="6" name="Table 5">
            <a:extLst>
              <a:ext uri="{FF2B5EF4-FFF2-40B4-BE49-F238E27FC236}">
                <a16:creationId xmlns:a16="http://schemas.microsoft.com/office/drawing/2014/main" id="{DC840DC1-9311-4D6C-9423-2E9FD4DB3C48}"/>
              </a:ext>
            </a:extLst>
          </p:cNvPr>
          <p:cNvGraphicFramePr>
            <a:graphicFrameLocks noGrp="1"/>
          </p:cNvGraphicFramePr>
          <p:nvPr>
            <p:extLst>
              <p:ext uri="{D42A27DB-BD31-4B8C-83A1-F6EECF244321}">
                <p14:modId xmlns:p14="http://schemas.microsoft.com/office/powerpoint/2010/main" val="662000384"/>
              </p:ext>
            </p:extLst>
          </p:nvPr>
        </p:nvGraphicFramePr>
        <p:xfrm>
          <a:off x="1451727" y="2197160"/>
          <a:ext cx="8830821" cy="1483360"/>
        </p:xfrm>
        <a:graphic>
          <a:graphicData uri="http://schemas.openxmlformats.org/drawingml/2006/table">
            <a:tbl>
              <a:tblPr firstRow="1" firstCol="1" bandRow="1">
                <a:tableStyleId>{073A0DAA-6AF3-43AB-8588-CEC1D06C72B9}</a:tableStyleId>
              </a:tblPr>
              <a:tblGrid>
                <a:gridCol w="2943607">
                  <a:extLst>
                    <a:ext uri="{9D8B030D-6E8A-4147-A177-3AD203B41FA5}">
                      <a16:colId xmlns:a16="http://schemas.microsoft.com/office/drawing/2014/main" val="1657307705"/>
                    </a:ext>
                  </a:extLst>
                </a:gridCol>
                <a:gridCol w="2943607">
                  <a:extLst>
                    <a:ext uri="{9D8B030D-6E8A-4147-A177-3AD203B41FA5}">
                      <a16:colId xmlns:a16="http://schemas.microsoft.com/office/drawing/2014/main" val="3603745316"/>
                    </a:ext>
                  </a:extLst>
                </a:gridCol>
                <a:gridCol w="2943607">
                  <a:extLst>
                    <a:ext uri="{9D8B030D-6E8A-4147-A177-3AD203B41FA5}">
                      <a16:colId xmlns:a16="http://schemas.microsoft.com/office/drawing/2014/main" val="2493724144"/>
                    </a:ext>
                  </a:extLst>
                </a:gridCol>
              </a:tblGrid>
              <a:tr h="370840">
                <a:tc>
                  <a:txBody>
                    <a:bodyPr/>
                    <a:lstStyle/>
                    <a:p>
                      <a:endParaRPr lang="en-US" dirty="0"/>
                    </a:p>
                  </a:txBody>
                  <a:tcPr>
                    <a:solidFill>
                      <a:schemeClr val="bg1"/>
                    </a:solidFill>
                  </a:tcPr>
                </a:tc>
                <a:tc>
                  <a:txBody>
                    <a:bodyPr/>
                    <a:lstStyle/>
                    <a:p>
                      <a:r>
                        <a:rPr lang="en-US" dirty="0"/>
                        <a:t>Predicted DOS Attack</a:t>
                      </a:r>
                    </a:p>
                  </a:txBody>
                  <a:tcPr/>
                </a:tc>
                <a:tc>
                  <a:txBody>
                    <a:bodyPr/>
                    <a:lstStyle/>
                    <a:p>
                      <a:r>
                        <a:rPr lang="en-US" dirty="0"/>
                        <a:t>Predicted Not a DOS Attack</a:t>
                      </a:r>
                    </a:p>
                  </a:txBody>
                  <a:tcPr/>
                </a:tc>
                <a:extLst>
                  <a:ext uri="{0D108BD9-81ED-4DB2-BD59-A6C34878D82A}">
                    <a16:rowId xmlns:a16="http://schemas.microsoft.com/office/drawing/2014/main" val="3038990946"/>
                  </a:ext>
                </a:extLst>
              </a:tr>
              <a:tr h="370840">
                <a:tc>
                  <a:txBody>
                    <a:bodyPr/>
                    <a:lstStyle/>
                    <a:p>
                      <a:r>
                        <a:rPr lang="en-US" dirty="0"/>
                        <a:t>DOS attack</a:t>
                      </a:r>
                    </a:p>
                  </a:txBody>
                  <a:tcPr/>
                </a:tc>
                <a:tc>
                  <a:txBody>
                    <a:bodyPr/>
                    <a:lstStyle/>
                    <a:p>
                      <a:r>
                        <a:rPr lang="en-US" dirty="0"/>
                        <a:t>5751</a:t>
                      </a:r>
                    </a:p>
                  </a:txBody>
                  <a:tcPr/>
                </a:tc>
                <a:tc>
                  <a:txBody>
                    <a:bodyPr/>
                    <a:lstStyle/>
                    <a:p>
                      <a:r>
                        <a:rPr lang="en-US" dirty="0"/>
                        <a:t>1416</a:t>
                      </a:r>
                    </a:p>
                  </a:txBody>
                  <a:tcPr/>
                </a:tc>
                <a:extLst>
                  <a:ext uri="{0D108BD9-81ED-4DB2-BD59-A6C34878D82A}">
                    <a16:rowId xmlns:a16="http://schemas.microsoft.com/office/drawing/2014/main" val="2235983113"/>
                  </a:ext>
                </a:extLst>
              </a:tr>
              <a:tr h="370840">
                <a:tc>
                  <a:txBody>
                    <a:bodyPr/>
                    <a:lstStyle/>
                    <a:p>
                      <a:r>
                        <a:rPr lang="en-US" dirty="0"/>
                        <a:t>Not a DOS attack</a:t>
                      </a:r>
                    </a:p>
                  </a:txBody>
                  <a:tcPr/>
                </a:tc>
                <a:tc>
                  <a:txBody>
                    <a:bodyPr/>
                    <a:lstStyle/>
                    <a:p>
                      <a:r>
                        <a:rPr lang="en-US" dirty="0"/>
                        <a:t>191</a:t>
                      </a:r>
                    </a:p>
                  </a:txBody>
                  <a:tcPr/>
                </a:tc>
                <a:tc>
                  <a:txBody>
                    <a:bodyPr/>
                    <a:lstStyle/>
                    <a:p>
                      <a:r>
                        <a:rPr lang="en-US" dirty="0"/>
                        <a:t>15185</a:t>
                      </a:r>
                    </a:p>
                  </a:txBody>
                  <a:tcPr/>
                </a:tc>
                <a:extLst>
                  <a:ext uri="{0D108BD9-81ED-4DB2-BD59-A6C34878D82A}">
                    <a16:rowId xmlns:a16="http://schemas.microsoft.com/office/drawing/2014/main" val="426533393"/>
                  </a:ext>
                </a:extLst>
              </a:tr>
              <a:tr h="370840">
                <a:tc>
                  <a:txBody>
                    <a:bodyPr/>
                    <a:lstStyle/>
                    <a:p>
                      <a:r>
                        <a:rPr lang="en-US" dirty="0"/>
                        <a:t>Accuracy</a:t>
                      </a:r>
                    </a:p>
                  </a:txBody>
                  <a:tcPr/>
                </a:tc>
                <a:tc gridSpan="2">
                  <a:txBody>
                    <a:bodyPr/>
                    <a:lstStyle/>
                    <a:p>
                      <a:pPr algn="ctr"/>
                      <a:r>
                        <a:rPr lang="en-US" b="1" dirty="0"/>
                        <a:t>92.87%</a:t>
                      </a:r>
                    </a:p>
                  </a:txBody>
                  <a:tcPr/>
                </a:tc>
                <a:tc hMerge="1">
                  <a:txBody>
                    <a:bodyPr/>
                    <a:lstStyle/>
                    <a:p>
                      <a:endParaRPr lang="en-US" dirty="0"/>
                    </a:p>
                  </a:txBody>
                  <a:tcPr/>
                </a:tc>
                <a:extLst>
                  <a:ext uri="{0D108BD9-81ED-4DB2-BD59-A6C34878D82A}">
                    <a16:rowId xmlns:a16="http://schemas.microsoft.com/office/drawing/2014/main" val="3624399886"/>
                  </a:ext>
                </a:extLst>
              </a:tr>
            </a:tbl>
          </a:graphicData>
        </a:graphic>
      </p:graphicFrame>
      <p:graphicFrame>
        <p:nvGraphicFramePr>
          <p:cNvPr id="13" name="Table 12">
            <a:extLst>
              <a:ext uri="{FF2B5EF4-FFF2-40B4-BE49-F238E27FC236}">
                <a16:creationId xmlns:a16="http://schemas.microsoft.com/office/drawing/2014/main" id="{64C82147-ACF7-4CDD-9B4C-86978BB10F98}"/>
              </a:ext>
            </a:extLst>
          </p:cNvPr>
          <p:cNvGraphicFramePr>
            <a:graphicFrameLocks noGrp="1"/>
          </p:cNvGraphicFramePr>
          <p:nvPr>
            <p:extLst>
              <p:ext uri="{D42A27DB-BD31-4B8C-83A1-F6EECF244321}">
                <p14:modId xmlns:p14="http://schemas.microsoft.com/office/powerpoint/2010/main" val="307567906"/>
              </p:ext>
            </p:extLst>
          </p:nvPr>
        </p:nvGraphicFramePr>
        <p:xfrm>
          <a:off x="1451727" y="4773625"/>
          <a:ext cx="8830821" cy="1483360"/>
        </p:xfrm>
        <a:graphic>
          <a:graphicData uri="http://schemas.openxmlformats.org/drawingml/2006/table">
            <a:tbl>
              <a:tblPr firstRow="1" firstCol="1" bandRow="1">
                <a:tableStyleId>{073A0DAA-6AF3-43AB-8588-CEC1D06C72B9}</a:tableStyleId>
              </a:tblPr>
              <a:tblGrid>
                <a:gridCol w="2943607">
                  <a:extLst>
                    <a:ext uri="{9D8B030D-6E8A-4147-A177-3AD203B41FA5}">
                      <a16:colId xmlns:a16="http://schemas.microsoft.com/office/drawing/2014/main" val="1657307705"/>
                    </a:ext>
                  </a:extLst>
                </a:gridCol>
                <a:gridCol w="2943607">
                  <a:extLst>
                    <a:ext uri="{9D8B030D-6E8A-4147-A177-3AD203B41FA5}">
                      <a16:colId xmlns:a16="http://schemas.microsoft.com/office/drawing/2014/main" val="3603745316"/>
                    </a:ext>
                  </a:extLst>
                </a:gridCol>
                <a:gridCol w="2943607">
                  <a:extLst>
                    <a:ext uri="{9D8B030D-6E8A-4147-A177-3AD203B41FA5}">
                      <a16:colId xmlns:a16="http://schemas.microsoft.com/office/drawing/2014/main" val="2493724144"/>
                    </a:ext>
                  </a:extLst>
                </a:gridCol>
              </a:tblGrid>
              <a:tr h="370840">
                <a:tc>
                  <a:txBody>
                    <a:bodyPr/>
                    <a:lstStyle/>
                    <a:p>
                      <a:endParaRPr lang="en-US" dirty="0"/>
                    </a:p>
                  </a:txBody>
                  <a:tcPr>
                    <a:solidFill>
                      <a:schemeClr val="bg1"/>
                    </a:solidFill>
                  </a:tcPr>
                </a:tc>
                <a:tc>
                  <a:txBody>
                    <a:bodyPr/>
                    <a:lstStyle/>
                    <a:p>
                      <a:r>
                        <a:rPr lang="en-US" dirty="0"/>
                        <a:t>Predicted DOS Attack</a:t>
                      </a:r>
                    </a:p>
                  </a:txBody>
                  <a:tcPr/>
                </a:tc>
                <a:tc>
                  <a:txBody>
                    <a:bodyPr/>
                    <a:lstStyle/>
                    <a:p>
                      <a:r>
                        <a:rPr lang="en-US" dirty="0"/>
                        <a:t>Predicted Not a DOS Attack</a:t>
                      </a:r>
                    </a:p>
                  </a:txBody>
                  <a:tcPr/>
                </a:tc>
                <a:extLst>
                  <a:ext uri="{0D108BD9-81ED-4DB2-BD59-A6C34878D82A}">
                    <a16:rowId xmlns:a16="http://schemas.microsoft.com/office/drawing/2014/main" val="3038990946"/>
                  </a:ext>
                </a:extLst>
              </a:tr>
              <a:tr h="370840">
                <a:tc>
                  <a:txBody>
                    <a:bodyPr/>
                    <a:lstStyle/>
                    <a:p>
                      <a:r>
                        <a:rPr lang="en-US" dirty="0"/>
                        <a:t>DOS attack</a:t>
                      </a:r>
                    </a:p>
                  </a:txBody>
                  <a:tcPr/>
                </a:tc>
                <a:tc>
                  <a:txBody>
                    <a:bodyPr/>
                    <a:lstStyle/>
                    <a:p>
                      <a:r>
                        <a:rPr lang="en-US" dirty="0"/>
                        <a:t>5699</a:t>
                      </a:r>
                    </a:p>
                  </a:txBody>
                  <a:tcPr/>
                </a:tc>
                <a:tc>
                  <a:txBody>
                    <a:bodyPr/>
                    <a:lstStyle/>
                    <a:p>
                      <a:r>
                        <a:rPr lang="en-US" dirty="0"/>
                        <a:t>1468</a:t>
                      </a:r>
                    </a:p>
                  </a:txBody>
                  <a:tcPr/>
                </a:tc>
                <a:extLst>
                  <a:ext uri="{0D108BD9-81ED-4DB2-BD59-A6C34878D82A}">
                    <a16:rowId xmlns:a16="http://schemas.microsoft.com/office/drawing/2014/main" val="2235983113"/>
                  </a:ext>
                </a:extLst>
              </a:tr>
              <a:tr h="370840">
                <a:tc>
                  <a:txBody>
                    <a:bodyPr/>
                    <a:lstStyle/>
                    <a:p>
                      <a:r>
                        <a:rPr lang="en-US" dirty="0"/>
                        <a:t>Not a DOS attack</a:t>
                      </a:r>
                    </a:p>
                  </a:txBody>
                  <a:tcPr/>
                </a:tc>
                <a:tc>
                  <a:txBody>
                    <a:bodyPr/>
                    <a:lstStyle/>
                    <a:p>
                      <a:r>
                        <a:rPr lang="en-US" dirty="0"/>
                        <a:t>329</a:t>
                      </a:r>
                    </a:p>
                  </a:txBody>
                  <a:tcPr/>
                </a:tc>
                <a:tc>
                  <a:txBody>
                    <a:bodyPr/>
                    <a:lstStyle/>
                    <a:p>
                      <a:r>
                        <a:rPr lang="en-US" dirty="0"/>
                        <a:t>15047</a:t>
                      </a:r>
                    </a:p>
                  </a:txBody>
                  <a:tcPr/>
                </a:tc>
                <a:extLst>
                  <a:ext uri="{0D108BD9-81ED-4DB2-BD59-A6C34878D82A}">
                    <a16:rowId xmlns:a16="http://schemas.microsoft.com/office/drawing/2014/main" val="426533393"/>
                  </a:ext>
                </a:extLst>
              </a:tr>
              <a:tr h="370840">
                <a:tc>
                  <a:txBody>
                    <a:bodyPr/>
                    <a:lstStyle/>
                    <a:p>
                      <a:r>
                        <a:rPr lang="en-US" dirty="0"/>
                        <a:t>Accuracy</a:t>
                      </a:r>
                    </a:p>
                  </a:txBody>
                  <a:tcPr/>
                </a:tc>
                <a:tc gridSpan="2">
                  <a:txBody>
                    <a:bodyPr/>
                    <a:lstStyle/>
                    <a:p>
                      <a:pPr algn="ctr"/>
                      <a:r>
                        <a:rPr lang="en-US" b="1" dirty="0"/>
                        <a:t>92.03%</a:t>
                      </a:r>
                    </a:p>
                  </a:txBody>
                  <a:tcPr/>
                </a:tc>
                <a:tc hMerge="1">
                  <a:txBody>
                    <a:bodyPr/>
                    <a:lstStyle/>
                    <a:p>
                      <a:endParaRPr lang="en-US" dirty="0"/>
                    </a:p>
                  </a:txBody>
                  <a:tcPr/>
                </a:tc>
                <a:extLst>
                  <a:ext uri="{0D108BD9-81ED-4DB2-BD59-A6C34878D82A}">
                    <a16:rowId xmlns:a16="http://schemas.microsoft.com/office/drawing/2014/main" val="1690105461"/>
                  </a:ext>
                </a:extLst>
              </a:tr>
            </a:tbl>
          </a:graphicData>
        </a:graphic>
      </p:graphicFrame>
    </p:spTree>
    <p:extLst>
      <p:ext uri="{BB962C8B-B14F-4D97-AF65-F5344CB8AC3E}">
        <p14:creationId xmlns:p14="http://schemas.microsoft.com/office/powerpoint/2010/main" val="2704780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134C1-70EB-47D9-9D4D-6E248DE956EE}"/>
              </a:ext>
            </a:extLst>
          </p:cNvPr>
          <p:cNvSpPr>
            <a:spLocks noGrp="1"/>
          </p:cNvSpPr>
          <p:nvPr>
            <p:ph type="title"/>
          </p:nvPr>
        </p:nvSpPr>
        <p:spPr/>
        <p:txBody>
          <a:bodyPr/>
          <a:lstStyle/>
          <a:p>
            <a:r>
              <a:rPr lang="en-US" dirty="0"/>
              <a:t>Random Forest Results</a:t>
            </a:r>
          </a:p>
        </p:txBody>
      </p:sp>
      <p:sp>
        <p:nvSpPr>
          <p:cNvPr id="3" name="Content Placeholder 2">
            <a:extLst>
              <a:ext uri="{FF2B5EF4-FFF2-40B4-BE49-F238E27FC236}">
                <a16:creationId xmlns:a16="http://schemas.microsoft.com/office/drawing/2014/main" id="{E0D09AD3-BEF1-4512-93CD-C9AA6D8832C5}"/>
              </a:ext>
            </a:extLst>
          </p:cNvPr>
          <p:cNvSpPr>
            <a:spLocks noGrp="1"/>
          </p:cNvSpPr>
          <p:nvPr>
            <p:ph idx="1"/>
          </p:nvPr>
        </p:nvSpPr>
        <p:spPr/>
        <p:txBody>
          <a:bodyPr>
            <a:normAutofit/>
          </a:bodyPr>
          <a:lstStyle/>
          <a:p>
            <a:pPr indent="-274320">
              <a:lnSpc>
                <a:spcPct val="110000"/>
              </a:lnSpc>
              <a:spcBef>
                <a:spcPts val="600"/>
              </a:spcBef>
              <a:buFont typeface="Arial" panose="020B0604020202020204" pitchFamily="34" charset="0"/>
              <a:buChar char="•"/>
            </a:pPr>
            <a:r>
              <a:rPr lang="en-US" dirty="0">
                <a:solidFill>
                  <a:schemeClr val="tx1"/>
                </a:solidFill>
              </a:rPr>
              <a:t>Entropy</a:t>
            </a:r>
          </a:p>
          <a:p>
            <a:pPr indent="-274320">
              <a:lnSpc>
                <a:spcPct val="110000"/>
              </a:lnSpc>
              <a:spcBef>
                <a:spcPts val="600"/>
              </a:spcBef>
              <a:buFont typeface="Arial" panose="020B0604020202020204" pitchFamily="34" charset="0"/>
              <a:buChar char="•"/>
            </a:pPr>
            <a:endParaRPr lang="en-US" dirty="0">
              <a:solidFill>
                <a:schemeClr val="tx1"/>
              </a:solidFill>
            </a:endParaRPr>
          </a:p>
          <a:p>
            <a:pPr indent="-274320">
              <a:lnSpc>
                <a:spcPct val="110000"/>
              </a:lnSpc>
              <a:spcBef>
                <a:spcPts val="600"/>
              </a:spcBef>
              <a:buFont typeface="Arial" panose="020B0604020202020204" pitchFamily="34" charset="0"/>
              <a:buChar char="•"/>
            </a:pPr>
            <a:endParaRPr lang="en-US" dirty="0">
              <a:solidFill>
                <a:schemeClr val="tx1"/>
              </a:solidFill>
            </a:endParaRPr>
          </a:p>
          <a:p>
            <a:pPr indent="-274320">
              <a:lnSpc>
                <a:spcPct val="110000"/>
              </a:lnSpc>
              <a:spcBef>
                <a:spcPts val="600"/>
              </a:spcBef>
              <a:buFont typeface="Arial" panose="020B0604020202020204" pitchFamily="34" charset="0"/>
              <a:buChar char="•"/>
            </a:pPr>
            <a:endParaRPr lang="en-US" dirty="0">
              <a:solidFill>
                <a:schemeClr val="tx1"/>
              </a:solidFill>
            </a:endParaRPr>
          </a:p>
          <a:p>
            <a:pPr indent="-274320">
              <a:lnSpc>
                <a:spcPct val="110000"/>
              </a:lnSpc>
              <a:spcBef>
                <a:spcPts val="600"/>
              </a:spcBef>
              <a:buFont typeface="Arial" panose="020B0604020202020204" pitchFamily="34" charset="0"/>
              <a:buChar char="•"/>
            </a:pPr>
            <a:endParaRPr lang="en-US" dirty="0">
              <a:solidFill>
                <a:schemeClr val="tx1"/>
              </a:solidFill>
            </a:endParaRPr>
          </a:p>
          <a:p>
            <a:pPr indent="-274320">
              <a:lnSpc>
                <a:spcPct val="110000"/>
              </a:lnSpc>
              <a:spcBef>
                <a:spcPts val="600"/>
              </a:spcBef>
              <a:buFont typeface="Arial" panose="020B0604020202020204" pitchFamily="34" charset="0"/>
              <a:buChar char="•"/>
            </a:pPr>
            <a:r>
              <a:rPr lang="en-US" dirty="0">
                <a:solidFill>
                  <a:schemeClr val="tx1"/>
                </a:solidFill>
              </a:rPr>
              <a:t>Gini</a:t>
            </a:r>
          </a:p>
        </p:txBody>
      </p:sp>
      <p:sp>
        <p:nvSpPr>
          <p:cNvPr id="4" name="Date Placeholder 3">
            <a:extLst>
              <a:ext uri="{FF2B5EF4-FFF2-40B4-BE49-F238E27FC236}">
                <a16:creationId xmlns:a16="http://schemas.microsoft.com/office/drawing/2014/main" id="{0D1BFCFE-3F0D-45C0-BD25-7458CED24F04}"/>
              </a:ext>
            </a:extLst>
          </p:cNvPr>
          <p:cNvSpPr>
            <a:spLocks noGrp="1"/>
          </p:cNvSpPr>
          <p:nvPr>
            <p:ph type="dt" sz="half" idx="10"/>
          </p:nvPr>
        </p:nvSpPr>
        <p:spPr/>
        <p:txBody>
          <a:bodyPr/>
          <a:lstStyle/>
          <a:p>
            <a:fld id="{13768086-FF6D-448F-B3EE-BCB4D9434F1F}" type="datetime1">
              <a:rPr lang="en-US" smtClean="0"/>
              <a:t>5/10/2018</a:t>
            </a:fld>
            <a:endParaRPr lang="en-US"/>
          </a:p>
        </p:txBody>
      </p:sp>
      <p:sp>
        <p:nvSpPr>
          <p:cNvPr id="5" name="Slide Number Placeholder 4">
            <a:extLst>
              <a:ext uri="{FF2B5EF4-FFF2-40B4-BE49-F238E27FC236}">
                <a16:creationId xmlns:a16="http://schemas.microsoft.com/office/drawing/2014/main" id="{A1D0E206-9C53-4539-9035-6E866ABE489E}"/>
              </a:ext>
            </a:extLst>
          </p:cNvPr>
          <p:cNvSpPr>
            <a:spLocks noGrp="1"/>
          </p:cNvSpPr>
          <p:nvPr>
            <p:ph type="sldNum" sz="quarter" idx="12"/>
          </p:nvPr>
        </p:nvSpPr>
        <p:spPr/>
        <p:txBody>
          <a:bodyPr/>
          <a:lstStyle/>
          <a:p>
            <a:fld id="{5D3378CA-3A4E-42C6-857B-1FCA12853FF2}" type="slidenum">
              <a:rPr lang="en-US" smtClean="0"/>
              <a:t>12</a:t>
            </a:fld>
            <a:endParaRPr lang="en-US"/>
          </a:p>
        </p:txBody>
      </p:sp>
      <p:pic>
        <p:nvPicPr>
          <p:cNvPr id="10" name="Picture 9">
            <a:extLst>
              <a:ext uri="{FF2B5EF4-FFF2-40B4-BE49-F238E27FC236}">
                <a16:creationId xmlns:a16="http://schemas.microsoft.com/office/drawing/2014/main" id="{FF8D31A2-D9CE-473B-A24E-F9BCB0CF2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9615" y="4906493"/>
            <a:ext cx="1832385" cy="1375420"/>
          </a:xfrm>
          <a:prstGeom prst="rect">
            <a:avLst/>
          </a:prstGeom>
        </p:spPr>
      </p:pic>
      <p:graphicFrame>
        <p:nvGraphicFramePr>
          <p:cNvPr id="7" name="Table 6">
            <a:extLst>
              <a:ext uri="{FF2B5EF4-FFF2-40B4-BE49-F238E27FC236}">
                <a16:creationId xmlns:a16="http://schemas.microsoft.com/office/drawing/2014/main" id="{4D6C9815-BA3F-442D-8E88-ED47775DE800}"/>
              </a:ext>
            </a:extLst>
          </p:cNvPr>
          <p:cNvGraphicFramePr>
            <a:graphicFrameLocks noGrp="1"/>
          </p:cNvGraphicFramePr>
          <p:nvPr>
            <p:extLst>
              <p:ext uri="{D42A27DB-BD31-4B8C-83A1-F6EECF244321}">
                <p14:modId xmlns:p14="http://schemas.microsoft.com/office/powerpoint/2010/main" val="216856390"/>
              </p:ext>
            </p:extLst>
          </p:nvPr>
        </p:nvGraphicFramePr>
        <p:xfrm>
          <a:off x="1451728" y="2316480"/>
          <a:ext cx="8830821" cy="1483360"/>
        </p:xfrm>
        <a:graphic>
          <a:graphicData uri="http://schemas.openxmlformats.org/drawingml/2006/table">
            <a:tbl>
              <a:tblPr firstRow="1" firstCol="1" bandRow="1">
                <a:tableStyleId>{073A0DAA-6AF3-43AB-8588-CEC1D06C72B9}</a:tableStyleId>
              </a:tblPr>
              <a:tblGrid>
                <a:gridCol w="2943607">
                  <a:extLst>
                    <a:ext uri="{9D8B030D-6E8A-4147-A177-3AD203B41FA5}">
                      <a16:colId xmlns:a16="http://schemas.microsoft.com/office/drawing/2014/main" val="1657307705"/>
                    </a:ext>
                  </a:extLst>
                </a:gridCol>
                <a:gridCol w="2943607">
                  <a:extLst>
                    <a:ext uri="{9D8B030D-6E8A-4147-A177-3AD203B41FA5}">
                      <a16:colId xmlns:a16="http://schemas.microsoft.com/office/drawing/2014/main" val="3603745316"/>
                    </a:ext>
                  </a:extLst>
                </a:gridCol>
                <a:gridCol w="2943607">
                  <a:extLst>
                    <a:ext uri="{9D8B030D-6E8A-4147-A177-3AD203B41FA5}">
                      <a16:colId xmlns:a16="http://schemas.microsoft.com/office/drawing/2014/main" val="2493724144"/>
                    </a:ext>
                  </a:extLst>
                </a:gridCol>
              </a:tblGrid>
              <a:tr h="370840">
                <a:tc>
                  <a:txBody>
                    <a:bodyPr/>
                    <a:lstStyle/>
                    <a:p>
                      <a:endParaRPr lang="en-US" dirty="0"/>
                    </a:p>
                  </a:txBody>
                  <a:tcPr>
                    <a:solidFill>
                      <a:schemeClr val="bg1"/>
                    </a:solidFill>
                  </a:tcPr>
                </a:tc>
                <a:tc>
                  <a:txBody>
                    <a:bodyPr/>
                    <a:lstStyle/>
                    <a:p>
                      <a:r>
                        <a:rPr lang="en-US" dirty="0"/>
                        <a:t>Predicted DOS Attack</a:t>
                      </a:r>
                    </a:p>
                  </a:txBody>
                  <a:tcPr/>
                </a:tc>
                <a:tc>
                  <a:txBody>
                    <a:bodyPr/>
                    <a:lstStyle/>
                    <a:p>
                      <a:r>
                        <a:rPr lang="en-US" dirty="0"/>
                        <a:t>Predicted Not a DOS Attack</a:t>
                      </a:r>
                    </a:p>
                  </a:txBody>
                  <a:tcPr/>
                </a:tc>
                <a:extLst>
                  <a:ext uri="{0D108BD9-81ED-4DB2-BD59-A6C34878D82A}">
                    <a16:rowId xmlns:a16="http://schemas.microsoft.com/office/drawing/2014/main" val="3038990946"/>
                  </a:ext>
                </a:extLst>
              </a:tr>
              <a:tr h="370840">
                <a:tc>
                  <a:txBody>
                    <a:bodyPr/>
                    <a:lstStyle/>
                    <a:p>
                      <a:r>
                        <a:rPr lang="en-US" dirty="0"/>
                        <a:t>DOS attack</a:t>
                      </a:r>
                    </a:p>
                  </a:txBody>
                  <a:tcPr/>
                </a:tc>
                <a:tc>
                  <a:txBody>
                    <a:bodyPr/>
                    <a:lstStyle/>
                    <a:p>
                      <a:r>
                        <a:rPr lang="en-US" dirty="0"/>
                        <a:t>5861</a:t>
                      </a:r>
                    </a:p>
                  </a:txBody>
                  <a:tcPr/>
                </a:tc>
                <a:tc>
                  <a:txBody>
                    <a:bodyPr/>
                    <a:lstStyle/>
                    <a:p>
                      <a:r>
                        <a:rPr lang="en-US" dirty="0"/>
                        <a:t>1306</a:t>
                      </a:r>
                    </a:p>
                  </a:txBody>
                  <a:tcPr/>
                </a:tc>
                <a:extLst>
                  <a:ext uri="{0D108BD9-81ED-4DB2-BD59-A6C34878D82A}">
                    <a16:rowId xmlns:a16="http://schemas.microsoft.com/office/drawing/2014/main" val="2235983113"/>
                  </a:ext>
                </a:extLst>
              </a:tr>
              <a:tr h="370840">
                <a:tc>
                  <a:txBody>
                    <a:bodyPr/>
                    <a:lstStyle/>
                    <a:p>
                      <a:r>
                        <a:rPr lang="en-US" dirty="0"/>
                        <a:t>Not a DOS attack</a:t>
                      </a:r>
                    </a:p>
                  </a:txBody>
                  <a:tcPr/>
                </a:tc>
                <a:tc>
                  <a:txBody>
                    <a:bodyPr/>
                    <a:lstStyle/>
                    <a:p>
                      <a:r>
                        <a:rPr lang="en-US" dirty="0"/>
                        <a:t>219</a:t>
                      </a:r>
                    </a:p>
                  </a:txBody>
                  <a:tcPr/>
                </a:tc>
                <a:tc>
                  <a:txBody>
                    <a:bodyPr/>
                    <a:lstStyle/>
                    <a:p>
                      <a:r>
                        <a:rPr lang="en-US" dirty="0"/>
                        <a:t>15157</a:t>
                      </a:r>
                    </a:p>
                  </a:txBody>
                  <a:tcPr/>
                </a:tc>
                <a:extLst>
                  <a:ext uri="{0D108BD9-81ED-4DB2-BD59-A6C34878D82A}">
                    <a16:rowId xmlns:a16="http://schemas.microsoft.com/office/drawing/2014/main" val="426533393"/>
                  </a:ext>
                </a:extLst>
              </a:tr>
              <a:tr h="370840">
                <a:tc>
                  <a:txBody>
                    <a:bodyPr/>
                    <a:lstStyle/>
                    <a:p>
                      <a:r>
                        <a:rPr lang="en-US" dirty="0"/>
                        <a:t>Accuracy</a:t>
                      </a:r>
                    </a:p>
                  </a:txBody>
                  <a:tcPr/>
                </a:tc>
                <a:tc gridSpan="2">
                  <a:txBody>
                    <a:bodyPr/>
                    <a:lstStyle/>
                    <a:p>
                      <a:pPr algn="ctr"/>
                      <a:r>
                        <a:rPr lang="en-US" b="1" dirty="0"/>
                        <a:t>93.24%</a:t>
                      </a:r>
                    </a:p>
                  </a:txBody>
                  <a:tcPr/>
                </a:tc>
                <a:tc hMerge="1">
                  <a:txBody>
                    <a:bodyPr/>
                    <a:lstStyle/>
                    <a:p>
                      <a:endParaRPr lang="en-US" dirty="0"/>
                    </a:p>
                  </a:txBody>
                  <a:tcPr/>
                </a:tc>
                <a:extLst>
                  <a:ext uri="{0D108BD9-81ED-4DB2-BD59-A6C34878D82A}">
                    <a16:rowId xmlns:a16="http://schemas.microsoft.com/office/drawing/2014/main" val="1001754559"/>
                  </a:ext>
                </a:extLst>
              </a:tr>
            </a:tbl>
          </a:graphicData>
        </a:graphic>
      </p:graphicFrame>
      <p:graphicFrame>
        <p:nvGraphicFramePr>
          <p:cNvPr id="8" name="Table 7">
            <a:extLst>
              <a:ext uri="{FF2B5EF4-FFF2-40B4-BE49-F238E27FC236}">
                <a16:creationId xmlns:a16="http://schemas.microsoft.com/office/drawing/2014/main" id="{AE4FCB41-9FD0-4A15-B444-FF0D31CFEDEE}"/>
              </a:ext>
            </a:extLst>
          </p:cNvPr>
          <p:cNvGraphicFramePr>
            <a:graphicFrameLocks noGrp="1"/>
          </p:cNvGraphicFramePr>
          <p:nvPr>
            <p:extLst>
              <p:ext uri="{D42A27DB-BD31-4B8C-83A1-F6EECF244321}">
                <p14:modId xmlns:p14="http://schemas.microsoft.com/office/powerpoint/2010/main" val="878413097"/>
              </p:ext>
            </p:extLst>
          </p:nvPr>
        </p:nvGraphicFramePr>
        <p:xfrm>
          <a:off x="1451728" y="4350233"/>
          <a:ext cx="8830821" cy="1483360"/>
        </p:xfrm>
        <a:graphic>
          <a:graphicData uri="http://schemas.openxmlformats.org/drawingml/2006/table">
            <a:tbl>
              <a:tblPr firstRow="1" firstCol="1" bandRow="1">
                <a:tableStyleId>{073A0DAA-6AF3-43AB-8588-CEC1D06C72B9}</a:tableStyleId>
              </a:tblPr>
              <a:tblGrid>
                <a:gridCol w="2943607">
                  <a:extLst>
                    <a:ext uri="{9D8B030D-6E8A-4147-A177-3AD203B41FA5}">
                      <a16:colId xmlns:a16="http://schemas.microsoft.com/office/drawing/2014/main" val="1657307705"/>
                    </a:ext>
                  </a:extLst>
                </a:gridCol>
                <a:gridCol w="2943607">
                  <a:extLst>
                    <a:ext uri="{9D8B030D-6E8A-4147-A177-3AD203B41FA5}">
                      <a16:colId xmlns:a16="http://schemas.microsoft.com/office/drawing/2014/main" val="3603745316"/>
                    </a:ext>
                  </a:extLst>
                </a:gridCol>
                <a:gridCol w="2943607">
                  <a:extLst>
                    <a:ext uri="{9D8B030D-6E8A-4147-A177-3AD203B41FA5}">
                      <a16:colId xmlns:a16="http://schemas.microsoft.com/office/drawing/2014/main" val="2493724144"/>
                    </a:ext>
                  </a:extLst>
                </a:gridCol>
              </a:tblGrid>
              <a:tr h="370840">
                <a:tc>
                  <a:txBody>
                    <a:bodyPr/>
                    <a:lstStyle/>
                    <a:p>
                      <a:endParaRPr lang="en-US" dirty="0"/>
                    </a:p>
                  </a:txBody>
                  <a:tcPr>
                    <a:solidFill>
                      <a:schemeClr val="bg1"/>
                    </a:solidFill>
                  </a:tcPr>
                </a:tc>
                <a:tc>
                  <a:txBody>
                    <a:bodyPr/>
                    <a:lstStyle/>
                    <a:p>
                      <a:r>
                        <a:rPr lang="en-US" dirty="0"/>
                        <a:t>Predicted DOS Attack</a:t>
                      </a:r>
                    </a:p>
                  </a:txBody>
                  <a:tcPr/>
                </a:tc>
                <a:tc>
                  <a:txBody>
                    <a:bodyPr/>
                    <a:lstStyle/>
                    <a:p>
                      <a:r>
                        <a:rPr lang="en-US" dirty="0"/>
                        <a:t>Predicted Not a DOS Attack</a:t>
                      </a:r>
                    </a:p>
                  </a:txBody>
                  <a:tcPr/>
                </a:tc>
                <a:extLst>
                  <a:ext uri="{0D108BD9-81ED-4DB2-BD59-A6C34878D82A}">
                    <a16:rowId xmlns:a16="http://schemas.microsoft.com/office/drawing/2014/main" val="3038990946"/>
                  </a:ext>
                </a:extLst>
              </a:tr>
              <a:tr h="370840">
                <a:tc>
                  <a:txBody>
                    <a:bodyPr/>
                    <a:lstStyle/>
                    <a:p>
                      <a:r>
                        <a:rPr lang="en-US" dirty="0"/>
                        <a:t>DOS attack</a:t>
                      </a:r>
                    </a:p>
                  </a:txBody>
                  <a:tcPr/>
                </a:tc>
                <a:tc>
                  <a:txBody>
                    <a:bodyPr/>
                    <a:lstStyle/>
                    <a:p>
                      <a:r>
                        <a:rPr lang="en-US" dirty="0"/>
                        <a:t>5790</a:t>
                      </a:r>
                    </a:p>
                  </a:txBody>
                  <a:tcPr/>
                </a:tc>
                <a:tc>
                  <a:txBody>
                    <a:bodyPr/>
                    <a:lstStyle/>
                    <a:p>
                      <a:r>
                        <a:rPr lang="en-US" dirty="0"/>
                        <a:t>1377</a:t>
                      </a:r>
                    </a:p>
                  </a:txBody>
                  <a:tcPr/>
                </a:tc>
                <a:extLst>
                  <a:ext uri="{0D108BD9-81ED-4DB2-BD59-A6C34878D82A}">
                    <a16:rowId xmlns:a16="http://schemas.microsoft.com/office/drawing/2014/main" val="2235983113"/>
                  </a:ext>
                </a:extLst>
              </a:tr>
              <a:tr h="370840">
                <a:tc>
                  <a:txBody>
                    <a:bodyPr/>
                    <a:lstStyle/>
                    <a:p>
                      <a:r>
                        <a:rPr lang="en-US" dirty="0"/>
                        <a:t>Not a DOS attack</a:t>
                      </a:r>
                    </a:p>
                  </a:txBody>
                  <a:tcPr/>
                </a:tc>
                <a:tc>
                  <a:txBody>
                    <a:bodyPr/>
                    <a:lstStyle/>
                    <a:p>
                      <a:r>
                        <a:rPr lang="en-US" dirty="0"/>
                        <a:t>197</a:t>
                      </a:r>
                    </a:p>
                  </a:txBody>
                  <a:tcPr/>
                </a:tc>
                <a:tc>
                  <a:txBody>
                    <a:bodyPr/>
                    <a:lstStyle/>
                    <a:p>
                      <a:r>
                        <a:rPr lang="en-US" dirty="0"/>
                        <a:t>15179</a:t>
                      </a:r>
                    </a:p>
                  </a:txBody>
                  <a:tcPr/>
                </a:tc>
                <a:extLst>
                  <a:ext uri="{0D108BD9-81ED-4DB2-BD59-A6C34878D82A}">
                    <a16:rowId xmlns:a16="http://schemas.microsoft.com/office/drawing/2014/main" val="426533393"/>
                  </a:ext>
                </a:extLst>
              </a:tr>
              <a:tr h="370840">
                <a:tc>
                  <a:txBody>
                    <a:bodyPr/>
                    <a:lstStyle/>
                    <a:p>
                      <a:r>
                        <a:rPr lang="en-US" dirty="0"/>
                        <a:t>Accuracy</a:t>
                      </a:r>
                    </a:p>
                  </a:txBody>
                  <a:tcPr/>
                </a:tc>
                <a:tc gridSpan="2">
                  <a:txBody>
                    <a:bodyPr/>
                    <a:lstStyle/>
                    <a:p>
                      <a:pPr algn="ctr"/>
                      <a:r>
                        <a:rPr lang="en-US" b="1" dirty="0"/>
                        <a:t>93.02%</a:t>
                      </a:r>
                    </a:p>
                  </a:txBody>
                  <a:tcPr/>
                </a:tc>
                <a:tc hMerge="1">
                  <a:txBody>
                    <a:bodyPr/>
                    <a:lstStyle/>
                    <a:p>
                      <a:endParaRPr lang="en-US" dirty="0"/>
                    </a:p>
                  </a:txBody>
                  <a:tcPr/>
                </a:tc>
                <a:extLst>
                  <a:ext uri="{0D108BD9-81ED-4DB2-BD59-A6C34878D82A}">
                    <a16:rowId xmlns:a16="http://schemas.microsoft.com/office/drawing/2014/main" val="927651398"/>
                  </a:ext>
                </a:extLst>
              </a:tr>
            </a:tbl>
          </a:graphicData>
        </a:graphic>
      </p:graphicFrame>
    </p:spTree>
    <p:extLst>
      <p:ext uri="{BB962C8B-B14F-4D97-AF65-F5344CB8AC3E}">
        <p14:creationId xmlns:p14="http://schemas.microsoft.com/office/powerpoint/2010/main" val="1910480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134C1-70EB-47D9-9D4D-6E248DE956EE}"/>
              </a:ext>
            </a:extLst>
          </p:cNvPr>
          <p:cNvSpPr>
            <a:spLocks noGrp="1"/>
          </p:cNvSpPr>
          <p:nvPr>
            <p:ph type="title"/>
          </p:nvPr>
        </p:nvSpPr>
        <p:spPr/>
        <p:txBody>
          <a:bodyPr/>
          <a:lstStyle/>
          <a:p>
            <a:r>
              <a:rPr lang="en-US" dirty="0"/>
              <a:t>Extra Random Forest Results</a:t>
            </a:r>
          </a:p>
        </p:txBody>
      </p:sp>
      <p:sp>
        <p:nvSpPr>
          <p:cNvPr id="3" name="Content Placeholder 2">
            <a:extLst>
              <a:ext uri="{FF2B5EF4-FFF2-40B4-BE49-F238E27FC236}">
                <a16:creationId xmlns:a16="http://schemas.microsoft.com/office/drawing/2014/main" id="{E0D09AD3-BEF1-4512-93CD-C9AA6D8832C5}"/>
              </a:ext>
            </a:extLst>
          </p:cNvPr>
          <p:cNvSpPr>
            <a:spLocks noGrp="1"/>
          </p:cNvSpPr>
          <p:nvPr>
            <p:ph idx="1"/>
          </p:nvPr>
        </p:nvSpPr>
        <p:spPr/>
        <p:txBody>
          <a:bodyPr>
            <a:normAutofit/>
          </a:bodyPr>
          <a:lstStyle/>
          <a:p>
            <a:pPr indent="-274320">
              <a:lnSpc>
                <a:spcPct val="110000"/>
              </a:lnSpc>
              <a:spcBef>
                <a:spcPts val="600"/>
              </a:spcBef>
              <a:buFont typeface="Arial" panose="020B0604020202020204" pitchFamily="34" charset="0"/>
              <a:buChar char="•"/>
            </a:pPr>
            <a:r>
              <a:rPr lang="en-US" dirty="0">
                <a:solidFill>
                  <a:schemeClr val="tx1"/>
                </a:solidFill>
              </a:rPr>
              <a:t>Gini</a:t>
            </a:r>
          </a:p>
          <a:p>
            <a:pPr indent="-274320">
              <a:lnSpc>
                <a:spcPct val="110000"/>
              </a:lnSpc>
              <a:spcBef>
                <a:spcPts val="600"/>
              </a:spcBef>
              <a:buFont typeface="Arial" panose="020B0604020202020204" pitchFamily="34" charset="0"/>
              <a:buChar char="•"/>
            </a:pPr>
            <a:endParaRPr lang="en-US" dirty="0">
              <a:solidFill>
                <a:schemeClr val="tx1"/>
              </a:solidFill>
            </a:endParaRPr>
          </a:p>
          <a:p>
            <a:pPr indent="-274320">
              <a:lnSpc>
                <a:spcPct val="110000"/>
              </a:lnSpc>
              <a:spcBef>
                <a:spcPts val="600"/>
              </a:spcBef>
              <a:buFont typeface="Arial" panose="020B0604020202020204" pitchFamily="34" charset="0"/>
              <a:buChar char="•"/>
            </a:pPr>
            <a:endParaRPr lang="en-US" dirty="0">
              <a:solidFill>
                <a:schemeClr val="tx1"/>
              </a:solidFill>
            </a:endParaRPr>
          </a:p>
          <a:p>
            <a:pPr indent="-274320">
              <a:lnSpc>
                <a:spcPct val="110000"/>
              </a:lnSpc>
              <a:spcBef>
                <a:spcPts val="600"/>
              </a:spcBef>
              <a:buFont typeface="Arial" panose="020B0604020202020204" pitchFamily="34" charset="0"/>
              <a:buChar char="•"/>
            </a:pPr>
            <a:endParaRPr lang="en-US" dirty="0">
              <a:solidFill>
                <a:schemeClr val="tx1"/>
              </a:solidFill>
            </a:endParaRPr>
          </a:p>
          <a:p>
            <a:pPr marL="0" indent="0">
              <a:lnSpc>
                <a:spcPct val="110000"/>
              </a:lnSpc>
              <a:spcBef>
                <a:spcPts val="600"/>
              </a:spcBef>
              <a:buNone/>
            </a:pPr>
            <a:endParaRPr lang="en-US" dirty="0">
              <a:solidFill>
                <a:schemeClr val="tx1"/>
              </a:solidFill>
            </a:endParaRPr>
          </a:p>
        </p:txBody>
      </p:sp>
      <p:sp>
        <p:nvSpPr>
          <p:cNvPr id="4" name="Date Placeholder 3">
            <a:extLst>
              <a:ext uri="{FF2B5EF4-FFF2-40B4-BE49-F238E27FC236}">
                <a16:creationId xmlns:a16="http://schemas.microsoft.com/office/drawing/2014/main" id="{0D1BFCFE-3F0D-45C0-BD25-7458CED24F04}"/>
              </a:ext>
            </a:extLst>
          </p:cNvPr>
          <p:cNvSpPr>
            <a:spLocks noGrp="1"/>
          </p:cNvSpPr>
          <p:nvPr>
            <p:ph type="dt" sz="half" idx="10"/>
          </p:nvPr>
        </p:nvSpPr>
        <p:spPr/>
        <p:txBody>
          <a:bodyPr/>
          <a:lstStyle/>
          <a:p>
            <a:fld id="{13768086-FF6D-448F-B3EE-BCB4D9434F1F}" type="datetime1">
              <a:rPr lang="en-US" smtClean="0"/>
              <a:t>5/10/2018</a:t>
            </a:fld>
            <a:endParaRPr lang="en-US"/>
          </a:p>
        </p:txBody>
      </p:sp>
      <p:sp>
        <p:nvSpPr>
          <p:cNvPr id="5" name="Slide Number Placeholder 4">
            <a:extLst>
              <a:ext uri="{FF2B5EF4-FFF2-40B4-BE49-F238E27FC236}">
                <a16:creationId xmlns:a16="http://schemas.microsoft.com/office/drawing/2014/main" id="{A1D0E206-9C53-4539-9035-6E866ABE489E}"/>
              </a:ext>
            </a:extLst>
          </p:cNvPr>
          <p:cNvSpPr>
            <a:spLocks noGrp="1"/>
          </p:cNvSpPr>
          <p:nvPr>
            <p:ph type="sldNum" sz="quarter" idx="12"/>
          </p:nvPr>
        </p:nvSpPr>
        <p:spPr/>
        <p:txBody>
          <a:bodyPr/>
          <a:lstStyle/>
          <a:p>
            <a:fld id="{5D3378CA-3A4E-42C6-857B-1FCA12853FF2}" type="slidenum">
              <a:rPr lang="en-US" smtClean="0"/>
              <a:t>13</a:t>
            </a:fld>
            <a:endParaRPr lang="en-US"/>
          </a:p>
        </p:txBody>
      </p:sp>
      <p:pic>
        <p:nvPicPr>
          <p:cNvPr id="10" name="Picture 9">
            <a:extLst>
              <a:ext uri="{FF2B5EF4-FFF2-40B4-BE49-F238E27FC236}">
                <a16:creationId xmlns:a16="http://schemas.microsoft.com/office/drawing/2014/main" id="{FF8D31A2-D9CE-473B-A24E-F9BCB0CF2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9615" y="4906493"/>
            <a:ext cx="1832385" cy="1375420"/>
          </a:xfrm>
          <a:prstGeom prst="rect">
            <a:avLst/>
          </a:prstGeom>
        </p:spPr>
      </p:pic>
      <p:graphicFrame>
        <p:nvGraphicFramePr>
          <p:cNvPr id="7" name="Table 6">
            <a:extLst>
              <a:ext uri="{FF2B5EF4-FFF2-40B4-BE49-F238E27FC236}">
                <a16:creationId xmlns:a16="http://schemas.microsoft.com/office/drawing/2014/main" id="{4D6C9815-BA3F-442D-8E88-ED47775DE800}"/>
              </a:ext>
            </a:extLst>
          </p:cNvPr>
          <p:cNvGraphicFramePr>
            <a:graphicFrameLocks noGrp="1"/>
          </p:cNvGraphicFramePr>
          <p:nvPr>
            <p:extLst>
              <p:ext uri="{D42A27DB-BD31-4B8C-83A1-F6EECF244321}">
                <p14:modId xmlns:p14="http://schemas.microsoft.com/office/powerpoint/2010/main" val="2358073923"/>
              </p:ext>
            </p:extLst>
          </p:nvPr>
        </p:nvGraphicFramePr>
        <p:xfrm>
          <a:off x="1451728" y="2328051"/>
          <a:ext cx="8830821" cy="1483360"/>
        </p:xfrm>
        <a:graphic>
          <a:graphicData uri="http://schemas.openxmlformats.org/drawingml/2006/table">
            <a:tbl>
              <a:tblPr firstRow="1" firstCol="1" bandRow="1">
                <a:tableStyleId>{073A0DAA-6AF3-43AB-8588-CEC1D06C72B9}</a:tableStyleId>
              </a:tblPr>
              <a:tblGrid>
                <a:gridCol w="2943607">
                  <a:extLst>
                    <a:ext uri="{9D8B030D-6E8A-4147-A177-3AD203B41FA5}">
                      <a16:colId xmlns:a16="http://schemas.microsoft.com/office/drawing/2014/main" val="1657307705"/>
                    </a:ext>
                  </a:extLst>
                </a:gridCol>
                <a:gridCol w="2943607">
                  <a:extLst>
                    <a:ext uri="{9D8B030D-6E8A-4147-A177-3AD203B41FA5}">
                      <a16:colId xmlns:a16="http://schemas.microsoft.com/office/drawing/2014/main" val="3603745316"/>
                    </a:ext>
                  </a:extLst>
                </a:gridCol>
                <a:gridCol w="2943607">
                  <a:extLst>
                    <a:ext uri="{9D8B030D-6E8A-4147-A177-3AD203B41FA5}">
                      <a16:colId xmlns:a16="http://schemas.microsoft.com/office/drawing/2014/main" val="2493724144"/>
                    </a:ext>
                  </a:extLst>
                </a:gridCol>
              </a:tblGrid>
              <a:tr h="370840">
                <a:tc>
                  <a:txBody>
                    <a:bodyPr/>
                    <a:lstStyle/>
                    <a:p>
                      <a:endParaRPr lang="en-US" dirty="0"/>
                    </a:p>
                  </a:txBody>
                  <a:tcPr>
                    <a:solidFill>
                      <a:schemeClr val="bg1"/>
                    </a:solidFill>
                  </a:tcPr>
                </a:tc>
                <a:tc>
                  <a:txBody>
                    <a:bodyPr/>
                    <a:lstStyle/>
                    <a:p>
                      <a:r>
                        <a:rPr lang="en-US" dirty="0"/>
                        <a:t>Predicted DOS Attack</a:t>
                      </a:r>
                    </a:p>
                  </a:txBody>
                  <a:tcPr/>
                </a:tc>
                <a:tc>
                  <a:txBody>
                    <a:bodyPr/>
                    <a:lstStyle/>
                    <a:p>
                      <a:r>
                        <a:rPr lang="en-US" dirty="0"/>
                        <a:t>Predicted Not a DOS Attack</a:t>
                      </a:r>
                    </a:p>
                  </a:txBody>
                  <a:tcPr/>
                </a:tc>
                <a:extLst>
                  <a:ext uri="{0D108BD9-81ED-4DB2-BD59-A6C34878D82A}">
                    <a16:rowId xmlns:a16="http://schemas.microsoft.com/office/drawing/2014/main" val="3038990946"/>
                  </a:ext>
                </a:extLst>
              </a:tr>
              <a:tr h="370840">
                <a:tc>
                  <a:txBody>
                    <a:bodyPr/>
                    <a:lstStyle/>
                    <a:p>
                      <a:r>
                        <a:rPr lang="en-US" dirty="0"/>
                        <a:t>DOS attack</a:t>
                      </a:r>
                    </a:p>
                  </a:txBody>
                  <a:tcPr/>
                </a:tc>
                <a:tc>
                  <a:txBody>
                    <a:bodyPr/>
                    <a:lstStyle/>
                    <a:p>
                      <a:r>
                        <a:rPr lang="en-US" dirty="0"/>
                        <a:t>5762</a:t>
                      </a:r>
                    </a:p>
                  </a:txBody>
                  <a:tcPr/>
                </a:tc>
                <a:tc>
                  <a:txBody>
                    <a:bodyPr/>
                    <a:lstStyle/>
                    <a:p>
                      <a:r>
                        <a:rPr lang="en-US" dirty="0"/>
                        <a:t>1405</a:t>
                      </a:r>
                    </a:p>
                  </a:txBody>
                  <a:tcPr/>
                </a:tc>
                <a:extLst>
                  <a:ext uri="{0D108BD9-81ED-4DB2-BD59-A6C34878D82A}">
                    <a16:rowId xmlns:a16="http://schemas.microsoft.com/office/drawing/2014/main" val="2235983113"/>
                  </a:ext>
                </a:extLst>
              </a:tr>
              <a:tr h="370840">
                <a:tc>
                  <a:txBody>
                    <a:bodyPr/>
                    <a:lstStyle/>
                    <a:p>
                      <a:r>
                        <a:rPr lang="en-US" dirty="0"/>
                        <a:t>Not a DOS attack</a:t>
                      </a:r>
                    </a:p>
                  </a:txBody>
                  <a:tcPr/>
                </a:tc>
                <a:tc>
                  <a:txBody>
                    <a:bodyPr/>
                    <a:lstStyle/>
                    <a:p>
                      <a:r>
                        <a:rPr lang="en-US" dirty="0"/>
                        <a:t>229</a:t>
                      </a:r>
                    </a:p>
                  </a:txBody>
                  <a:tcPr/>
                </a:tc>
                <a:tc>
                  <a:txBody>
                    <a:bodyPr/>
                    <a:lstStyle/>
                    <a:p>
                      <a:r>
                        <a:rPr lang="en-US" dirty="0"/>
                        <a:t>15147</a:t>
                      </a:r>
                    </a:p>
                  </a:txBody>
                  <a:tcPr/>
                </a:tc>
                <a:extLst>
                  <a:ext uri="{0D108BD9-81ED-4DB2-BD59-A6C34878D82A}">
                    <a16:rowId xmlns:a16="http://schemas.microsoft.com/office/drawing/2014/main" val="426533393"/>
                  </a:ext>
                </a:extLst>
              </a:tr>
              <a:tr h="370840">
                <a:tc>
                  <a:txBody>
                    <a:bodyPr/>
                    <a:lstStyle/>
                    <a:p>
                      <a:r>
                        <a:rPr lang="en-US" dirty="0"/>
                        <a:t>Accuracy</a:t>
                      </a:r>
                    </a:p>
                  </a:txBody>
                  <a:tcPr/>
                </a:tc>
                <a:tc gridSpan="2">
                  <a:txBody>
                    <a:bodyPr/>
                    <a:lstStyle/>
                    <a:p>
                      <a:pPr algn="ctr"/>
                      <a:r>
                        <a:rPr lang="en-US" b="1" dirty="0"/>
                        <a:t>92.75%</a:t>
                      </a:r>
                    </a:p>
                  </a:txBody>
                  <a:tcPr/>
                </a:tc>
                <a:tc hMerge="1">
                  <a:txBody>
                    <a:bodyPr/>
                    <a:lstStyle/>
                    <a:p>
                      <a:endParaRPr lang="en-US" dirty="0"/>
                    </a:p>
                  </a:txBody>
                  <a:tcPr/>
                </a:tc>
                <a:extLst>
                  <a:ext uri="{0D108BD9-81ED-4DB2-BD59-A6C34878D82A}">
                    <a16:rowId xmlns:a16="http://schemas.microsoft.com/office/drawing/2014/main" val="4064509207"/>
                  </a:ext>
                </a:extLst>
              </a:tr>
            </a:tbl>
          </a:graphicData>
        </a:graphic>
      </p:graphicFrame>
    </p:spTree>
    <p:extLst>
      <p:ext uri="{BB962C8B-B14F-4D97-AF65-F5344CB8AC3E}">
        <p14:creationId xmlns:p14="http://schemas.microsoft.com/office/powerpoint/2010/main" val="839214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134C1-70EB-47D9-9D4D-6E248DE956EE}"/>
              </a:ext>
            </a:extLst>
          </p:cNvPr>
          <p:cNvSpPr>
            <a:spLocks noGrp="1"/>
          </p:cNvSpPr>
          <p:nvPr>
            <p:ph type="title"/>
          </p:nvPr>
        </p:nvSpPr>
        <p:spPr/>
        <p:txBody>
          <a:bodyPr/>
          <a:lstStyle/>
          <a:p>
            <a:r>
              <a:rPr lang="en-US" dirty="0"/>
              <a:t>Gradient Boosting Results</a:t>
            </a:r>
          </a:p>
        </p:txBody>
      </p:sp>
      <p:sp>
        <p:nvSpPr>
          <p:cNvPr id="3" name="Content Placeholder 2">
            <a:extLst>
              <a:ext uri="{FF2B5EF4-FFF2-40B4-BE49-F238E27FC236}">
                <a16:creationId xmlns:a16="http://schemas.microsoft.com/office/drawing/2014/main" id="{E0D09AD3-BEF1-4512-93CD-C9AA6D8832C5}"/>
              </a:ext>
            </a:extLst>
          </p:cNvPr>
          <p:cNvSpPr>
            <a:spLocks noGrp="1"/>
          </p:cNvSpPr>
          <p:nvPr>
            <p:ph idx="1"/>
          </p:nvPr>
        </p:nvSpPr>
        <p:spPr/>
        <p:txBody>
          <a:bodyPr>
            <a:normAutofit/>
          </a:bodyPr>
          <a:lstStyle/>
          <a:p>
            <a:pPr indent="-274320">
              <a:lnSpc>
                <a:spcPct val="110000"/>
              </a:lnSpc>
              <a:spcBef>
                <a:spcPts val="600"/>
              </a:spcBef>
              <a:buFont typeface="Arial" panose="020B0604020202020204" pitchFamily="34" charset="0"/>
              <a:buChar char="•"/>
            </a:pPr>
            <a:r>
              <a:rPr lang="en-US" dirty="0">
                <a:solidFill>
                  <a:schemeClr val="tx1"/>
                </a:solidFill>
              </a:rPr>
              <a:t>Gini</a:t>
            </a:r>
          </a:p>
          <a:p>
            <a:pPr indent="-274320">
              <a:lnSpc>
                <a:spcPct val="110000"/>
              </a:lnSpc>
              <a:spcBef>
                <a:spcPts val="600"/>
              </a:spcBef>
              <a:buFont typeface="Arial" panose="020B0604020202020204" pitchFamily="34" charset="0"/>
              <a:buChar char="•"/>
            </a:pPr>
            <a:endParaRPr lang="en-US" dirty="0">
              <a:solidFill>
                <a:schemeClr val="tx1"/>
              </a:solidFill>
            </a:endParaRPr>
          </a:p>
          <a:p>
            <a:pPr indent="-274320">
              <a:lnSpc>
                <a:spcPct val="110000"/>
              </a:lnSpc>
              <a:spcBef>
                <a:spcPts val="600"/>
              </a:spcBef>
              <a:buFont typeface="Arial" panose="020B0604020202020204" pitchFamily="34" charset="0"/>
              <a:buChar char="•"/>
            </a:pPr>
            <a:endParaRPr lang="en-US" dirty="0">
              <a:solidFill>
                <a:schemeClr val="tx1"/>
              </a:solidFill>
            </a:endParaRPr>
          </a:p>
          <a:p>
            <a:pPr indent="-274320">
              <a:lnSpc>
                <a:spcPct val="110000"/>
              </a:lnSpc>
              <a:spcBef>
                <a:spcPts val="600"/>
              </a:spcBef>
              <a:buFont typeface="Arial" panose="020B0604020202020204" pitchFamily="34" charset="0"/>
              <a:buChar char="•"/>
            </a:pPr>
            <a:endParaRPr lang="en-US" dirty="0">
              <a:solidFill>
                <a:schemeClr val="tx1"/>
              </a:solidFill>
            </a:endParaRPr>
          </a:p>
          <a:p>
            <a:pPr indent="-274320">
              <a:lnSpc>
                <a:spcPct val="110000"/>
              </a:lnSpc>
              <a:spcBef>
                <a:spcPts val="600"/>
              </a:spcBef>
              <a:buFont typeface="Arial" panose="020B0604020202020204" pitchFamily="34" charset="0"/>
              <a:buChar char="•"/>
            </a:pPr>
            <a:endParaRPr lang="en-US" dirty="0">
              <a:solidFill>
                <a:schemeClr val="tx1"/>
              </a:solidFill>
            </a:endParaRPr>
          </a:p>
        </p:txBody>
      </p:sp>
      <p:sp>
        <p:nvSpPr>
          <p:cNvPr id="4" name="Date Placeholder 3">
            <a:extLst>
              <a:ext uri="{FF2B5EF4-FFF2-40B4-BE49-F238E27FC236}">
                <a16:creationId xmlns:a16="http://schemas.microsoft.com/office/drawing/2014/main" id="{0D1BFCFE-3F0D-45C0-BD25-7458CED24F04}"/>
              </a:ext>
            </a:extLst>
          </p:cNvPr>
          <p:cNvSpPr>
            <a:spLocks noGrp="1"/>
          </p:cNvSpPr>
          <p:nvPr>
            <p:ph type="dt" sz="half" idx="10"/>
          </p:nvPr>
        </p:nvSpPr>
        <p:spPr/>
        <p:txBody>
          <a:bodyPr/>
          <a:lstStyle/>
          <a:p>
            <a:fld id="{13768086-FF6D-448F-B3EE-BCB4D9434F1F}" type="datetime1">
              <a:rPr lang="en-US" smtClean="0"/>
              <a:t>5/10/2018</a:t>
            </a:fld>
            <a:endParaRPr lang="en-US"/>
          </a:p>
        </p:txBody>
      </p:sp>
      <p:sp>
        <p:nvSpPr>
          <p:cNvPr id="5" name="Slide Number Placeholder 4">
            <a:extLst>
              <a:ext uri="{FF2B5EF4-FFF2-40B4-BE49-F238E27FC236}">
                <a16:creationId xmlns:a16="http://schemas.microsoft.com/office/drawing/2014/main" id="{A1D0E206-9C53-4539-9035-6E866ABE489E}"/>
              </a:ext>
            </a:extLst>
          </p:cNvPr>
          <p:cNvSpPr>
            <a:spLocks noGrp="1"/>
          </p:cNvSpPr>
          <p:nvPr>
            <p:ph type="sldNum" sz="quarter" idx="12"/>
          </p:nvPr>
        </p:nvSpPr>
        <p:spPr/>
        <p:txBody>
          <a:bodyPr/>
          <a:lstStyle/>
          <a:p>
            <a:fld id="{5D3378CA-3A4E-42C6-857B-1FCA12853FF2}" type="slidenum">
              <a:rPr lang="en-US" smtClean="0"/>
              <a:t>14</a:t>
            </a:fld>
            <a:endParaRPr lang="en-US"/>
          </a:p>
        </p:txBody>
      </p:sp>
      <p:graphicFrame>
        <p:nvGraphicFramePr>
          <p:cNvPr id="7" name="Table 6">
            <a:extLst>
              <a:ext uri="{FF2B5EF4-FFF2-40B4-BE49-F238E27FC236}">
                <a16:creationId xmlns:a16="http://schemas.microsoft.com/office/drawing/2014/main" id="{4D6C9815-BA3F-442D-8E88-ED47775DE800}"/>
              </a:ext>
            </a:extLst>
          </p:cNvPr>
          <p:cNvGraphicFramePr>
            <a:graphicFrameLocks noGrp="1"/>
          </p:cNvGraphicFramePr>
          <p:nvPr>
            <p:extLst>
              <p:ext uri="{D42A27DB-BD31-4B8C-83A1-F6EECF244321}">
                <p14:modId xmlns:p14="http://schemas.microsoft.com/office/powerpoint/2010/main" val="2096645361"/>
              </p:ext>
            </p:extLst>
          </p:nvPr>
        </p:nvGraphicFramePr>
        <p:xfrm>
          <a:off x="1451728" y="2328051"/>
          <a:ext cx="8830821" cy="1483360"/>
        </p:xfrm>
        <a:graphic>
          <a:graphicData uri="http://schemas.openxmlformats.org/drawingml/2006/table">
            <a:tbl>
              <a:tblPr firstRow="1" firstCol="1" bandRow="1">
                <a:tableStyleId>{073A0DAA-6AF3-43AB-8588-CEC1D06C72B9}</a:tableStyleId>
              </a:tblPr>
              <a:tblGrid>
                <a:gridCol w="2943607">
                  <a:extLst>
                    <a:ext uri="{9D8B030D-6E8A-4147-A177-3AD203B41FA5}">
                      <a16:colId xmlns:a16="http://schemas.microsoft.com/office/drawing/2014/main" val="1657307705"/>
                    </a:ext>
                  </a:extLst>
                </a:gridCol>
                <a:gridCol w="2943607">
                  <a:extLst>
                    <a:ext uri="{9D8B030D-6E8A-4147-A177-3AD203B41FA5}">
                      <a16:colId xmlns:a16="http://schemas.microsoft.com/office/drawing/2014/main" val="3603745316"/>
                    </a:ext>
                  </a:extLst>
                </a:gridCol>
                <a:gridCol w="2943607">
                  <a:extLst>
                    <a:ext uri="{9D8B030D-6E8A-4147-A177-3AD203B41FA5}">
                      <a16:colId xmlns:a16="http://schemas.microsoft.com/office/drawing/2014/main" val="2493724144"/>
                    </a:ext>
                  </a:extLst>
                </a:gridCol>
              </a:tblGrid>
              <a:tr h="370840">
                <a:tc>
                  <a:txBody>
                    <a:bodyPr/>
                    <a:lstStyle/>
                    <a:p>
                      <a:endParaRPr lang="en-US" dirty="0"/>
                    </a:p>
                  </a:txBody>
                  <a:tcPr>
                    <a:solidFill>
                      <a:schemeClr val="bg1"/>
                    </a:solidFill>
                  </a:tcPr>
                </a:tc>
                <a:tc>
                  <a:txBody>
                    <a:bodyPr/>
                    <a:lstStyle/>
                    <a:p>
                      <a:r>
                        <a:rPr lang="en-US" dirty="0"/>
                        <a:t>Predicted DOS Attack</a:t>
                      </a:r>
                    </a:p>
                  </a:txBody>
                  <a:tcPr/>
                </a:tc>
                <a:tc>
                  <a:txBody>
                    <a:bodyPr/>
                    <a:lstStyle/>
                    <a:p>
                      <a:r>
                        <a:rPr lang="en-US" dirty="0"/>
                        <a:t>Predicted Not a DOS Attack</a:t>
                      </a:r>
                    </a:p>
                  </a:txBody>
                  <a:tcPr/>
                </a:tc>
                <a:extLst>
                  <a:ext uri="{0D108BD9-81ED-4DB2-BD59-A6C34878D82A}">
                    <a16:rowId xmlns:a16="http://schemas.microsoft.com/office/drawing/2014/main" val="3038990946"/>
                  </a:ext>
                </a:extLst>
              </a:tr>
              <a:tr h="370840">
                <a:tc>
                  <a:txBody>
                    <a:bodyPr/>
                    <a:lstStyle/>
                    <a:p>
                      <a:r>
                        <a:rPr lang="en-US" dirty="0"/>
                        <a:t>DOS attack</a:t>
                      </a:r>
                    </a:p>
                  </a:txBody>
                  <a:tcPr/>
                </a:tc>
                <a:tc>
                  <a:txBody>
                    <a:bodyPr/>
                    <a:lstStyle/>
                    <a:p>
                      <a:r>
                        <a:rPr lang="en-US" dirty="0"/>
                        <a:t>5793</a:t>
                      </a:r>
                    </a:p>
                  </a:txBody>
                  <a:tcPr/>
                </a:tc>
                <a:tc>
                  <a:txBody>
                    <a:bodyPr/>
                    <a:lstStyle/>
                    <a:p>
                      <a:r>
                        <a:rPr lang="en-US" dirty="0"/>
                        <a:t>1374</a:t>
                      </a:r>
                    </a:p>
                  </a:txBody>
                  <a:tcPr/>
                </a:tc>
                <a:extLst>
                  <a:ext uri="{0D108BD9-81ED-4DB2-BD59-A6C34878D82A}">
                    <a16:rowId xmlns:a16="http://schemas.microsoft.com/office/drawing/2014/main" val="2235983113"/>
                  </a:ext>
                </a:extLst>
              </a:tr>
              <a:tr h="370840">
                <a:tc>
                  <a:txBody>
                    <a:bodyPr/>
                    <a:lstStyle/>
                    <a:p>
                      <a:r>
                        <a:rPr lang="en-US" dirty="0"/>
                        <a:t>Not a DOS attack</a:t>
                      </a:r>
                    </a:p>
                  </a:txBody>
                  <a:tcPr/>
                </a:tc>
                <a:tc>
                  <a:txBody>
                    <a:bodyPr/>
                    <a:lstStyle/>
                    <a:p>
                      <a:r>
                        <a:rPr lang="en-US" dirty="0"/>
                        <a:t>236</a:t>
                      </a:r>
                    </a:p>
                  </a:txBody>
                  <a:tcPr/>
                </a:tc>
                <a:tc>
                  <a:txBody>
                    <a:bodyPr/>
                    <a:lstStyle/>
                    <a:p>
                      <a:r>
                        <a:rPr lang="en-US" dirty="0"/>
                        <a:t>15140</a:t>
                      </a:r>
                    </a:p>
                  </a:txBody>
                  <a:tcPr/>
                </a:tc>
                <a:extLst>
                  <a:ext uri="{0D108BD9-81ED-4DB2-BD59-A6C34878D82A}">
                    <a16:rowId xmlns:a16="http://schemas.microsoft.com/office/drawing/2014/main" val="426533393"/>
                  </a:ext>
                </a:extLst>
              </a:tr>
              <a:tr h="370840">
                <a:tc>
                  <a:txBody>
                    <a:bodyPr/>
                    <a:lstStyle/>
                    <a:p>
                      <a:r>
                        <a:rPr lang="en-US" dirty="0"/>
                        <a:t>Accuracy</a:t>
                      </a:r>
                    </a:p>
                  </a:txBody>
                  <a:tcPr/>
                </a:tc>
                <a:tc gridSpan="2">
                  <a:txBody>
                    <a:bodyPr/>
                    <a:lstStyle/>
                    <a:p>
                      <a:pPr algn="ctr"/>
                      <a:r>
                        <a:rPr lang="en-US" b="1" dirty="0"/>
                        <a:t>92.85%</a:t>
                      </a:r>
                    </a:p>
                  </a:txBody>
                  <a:tcPr/>
                </a:tc>
                <a:tc hMerge="1">
                  <a:txBody>
                    <a:bodyPr/>
                    <a:lstStyle/>
                    <a:p>
                      <a:endParaRPr lang="en-US" dirty="0"/>
                    </a:p>
                  </a:txBody>
                  <a:tcPr/>
                </a:tc>
                <a:extLst>
                  <a:ext uri="{0D108BD9-81ED-4DB2-BD59-A6C34878D82A}">
                    <a16:rowId xmlns:a16="http://schemas.microsoft.com/office/drawing/2014/main" val="2145951361"/>
                  </a:ext>
                </a:extLst>
              </a:tr>
            </a:tbl>
          </a:graphicData>
        </a:graphic>
      </p:graphicFrame>
      <p:sp>
        <p:nvSpPr>
          <p:cNvPr id="6" name="TextBox 5">
            <a:extLst>
              <a:ext uri="{FF2B5EF4-FFF2-40B4-BE49-F238E27FC236}">
                <a16:creationId xmlns:a16="http://schemas.microsoft.com/office/drawing/2014/main" id="{CB2A23E8-F6C8-44F3-9EC1-989246878830}"/>
              </a:ext>
            </a:extLst>
          </p:cNvPr>
          <p:cNvSpPr txBox="1"/>
          <p:nvPr/>
        </p:nvSpPr>
        <p:spPr>
          <a:xfrm>
            <a:off x="1451728" y="5394148"/>
            <a:ext cx="8830821" cy="400110"/>
          </a:xfrm>
          <a:prstGeom prst="rect">
            <a:avLst/>
          </a:prstGeom>
          <a:noFill/>
          <a:ln w="38100">
            <a:solidFill>
              <a:schemeClr val="accent1"/>
            </a:solidFill>
          </a:ln>
        </p:spPr>
        <p:txBody>
          <a:bodyPr wrap="square" rtlCol="0">
            <a:spAutoFit/>
          </a:bodyPr>
          <a:lstStyle/>
          <a:p>
            <a:pPr algn="ctr"/>
            <a:r>
              <a:rPr lang="en-US" sz="2000" b="1" dirty="0"/>
              <a:t>Only </a:t>
            </a:r>
            <a:r>
              <a:rPr lang="en-US" sz="2000" b="1" i="1" dirty="0"/>
              <a:t>marginal</a:t>
            </a:r>
            <a:r>
              <a:rPr lang="en-US" sz="2000" b="1" dirty="0"/>
              <a:t> improvements obtained via different methods &amp; criterions</a:t>
            </a:r>
          </a:p>
        </p:txBody>
      </p:sp>
    </p:spTree>
    <p:extLst>
      <p:ext uri="{BB962C8B-B14F-4D97-AF65-F5344CB8AC3E}">
        <p14:creationId xmlns:p14="http://schemas.microsoft.com/office/powerpoint/2010/main" val="2247268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2D9C2-D5B0-410E-9B6C-D087FD909A47}"/>
              </a:ext>
            </a:extLst>
          </p:cNvPr>
          <p:cNvSpPr>
            <a:spLocks noGrp="1"/>
          </p:cNvSpPr>
          <p:nvPr>
            <p:ph type="title"/>
          </p:nvPr>
        </p:nvSpPr>
        <p:spPr/>
        <p:txBody>
          <a:bodyPr/>
          <a:lstStyle/>
          <a:p>
            <a:r>
              <a:rPr lang="en-US" dirty="0"/>
              <a:t>Detection System Shortcomings</a:t>
            </a:r>
          </a:p>
        </p:txBody>
      </p:sp>
      <p:sp>
        <p:nvSpPr>
          <p:cNvPr id="3" name="Content Placeholder 2">
            <a:extLst>
              <a:ext uri="{FF2B5EF4-FFF2-40B4-BE49-F238E27FC236}">
                <a16:creationId xmlns:a16="http://schemas.microsoft.com/office/drawing/2014/main" id="{A2505C5D-2748-4060-B9CD-F07CD159303E}"/>
              </a:ext>
            </a:extLst>
          </p:cNvPr>
          <p:cNvSpPr>
            <a:spLocks noGrp="1"/>
          </p:cNvSpPr>
          <p:nvPr>
            <p:ph idx="1"/>
          </p:nvPr>
        </p:nvSpPr>
        <p:spPr>
          <a:xfrm>
            <a:off x="2067338" y="1938498"/>
            <a:ext cx="9088341" cy="4023360"/>
          </a:xfrm>
        </p:spPr>
        <p:txBody>
          <a:bodyPr>
            <a:normAutofit lnSpcReduction="10000"/>
          </a:bodyPr>
          <a:lstStyle/>
          <a:p>
            <a:pPr marL="0" indent="0">
              <a:buNone/>
            </a:pPr>
            <a:r>
              <a:rPr lang="en-US" dirty="0"/>
              <a:t>Inherent Low Generalizability – networks have many different traffic pattern types depending on their purpose</a:t>
            </a:r>
          </a:p>
          <a:p>
            <a:pPr marL="0" indent="0">
              <a:buNone/>
            </a:pPr>
            <a:endParaRPr lang="en-US" dirty="0"/>
          </a:p>
          <a:p>
            <a:pPr marL="0" indent="0">
              <a:buNone/>
            </a:pPr>
            <a:r>
              <a:rPr lang="en-US" dirty="0"/>
              <a:t>Training / Response Time – many more advanced network intrusion algorithms can be computationally expensive</a:t>
            </a:r>
          </a:p>
          <a:p>
            <a:pPr marL="0" indent="0">
              <a:buNone/>
            </a:pPr>
            <a:endParaRPr lang="en-US" dirty="0"/>
          </a:p>
          <a:p>
            <a:pPr marL="0" indent="0">
              <a:buNone/>
            </a:pPr>
            <a:r>
              <a:rPr lang="en-US" dirty="0"/>
              <a:t>Feature Extraction and Consistency – different server types &amp; ages can have different extracts that have to be configured to match the algorithms training procedures</a:t>
            </a:r>
          </a:p>
          <a:p>
            <a:pPr marL="0" indent="0">
              <a:buNone/>
            </a:pPr>
            <a:endParaRPr lang="en-US" dirty="0"/>
          </a:p>
          <a:p>
            <a:pPr marL="0" indent="0">
              <a:buNone/>
            </a:pPr>
            <a:r>
              <a:rPr lang="en-US" dirty="0"/>
              <a:t>Technology Progression – obviously training on historical data is unlikely to pick up new attack vectors which are constantly created</a:t>
            </a:r>
          </a:p>
        </p:txBody>
      </p:sp>
      <p:sp>
        <p:nvSpPr>
          <p:cNvPr id="4" name="Date Placeholder 3">
            <a:extLst>
              <a:ext uri="{FF2B5EF4-FFF2-40B4-BE49-F238E27FC236}">
                <a16:creationId xmlns:a16="http://schemas.microsoft.com/office/drawing/2014/main" id="{C5207AB4-B683-4709-9BB3-A7F2C8EE0E19}"/>
              </a:ext>
            </a:extLst>
          </p:cNvPr>
          <p:cNvSpPr>
            <a:spLocks noGrp="1"/>
          </p:cNvSpPr>
          <p:nvPr>
            <p:ph type="dt" sz="half" idx="10"/>
          </p:nvPr>
        </p:nvSpPr>
        <p:spPr/>
        <p:txBody>
          <a:bodyPr/>
          <a:lstStyle/>
          <a:p>
            <a:fld id="{45A0F544-F761-4AEC-A8A0-6A7409FED777}" type="datetime1">
              <a:rPr lang="en-US" smtClean="0"/>
              <a:t>5/10/2018</a:t>
            </a:fld>
            <a:endParaRPr lang="en-US"/>
          </a:p>
        </p:txBody>
      </p:sp>
      <p:sp>
        <p:nvSpPr>
          <p:cNvPr id="5" name="Slide Number Placeholder 4">
            <a:extLst>
              <a:ext uri="{FF2B5EF4-FFF2-40B4-BE49-F238E27FC236}">
                <a16:creationId xmlns:a16="http://schemas.microsoft.com/office/drawing/2014/main" id="{7F912E08-E246-49B8-BA96-AB5B90E00DE1}"/>
              </a:ext>
            </a:extLst>
          </p:cNvPr>
          <p:cNvSpPr>
            <a:spLocks noGrp="1"/>
          </p:cNvSpPr>
          <p:nvPr>
            <p:ph type="sldNum" sz="quarter" idx="12"/>
          </p:nvPr>
        </p:nvSpPr>
        <p:spPr/>
        <p:txBody>
          <a:bodyPr/>
          <a:lstStyle/>
          <a:p>
            <a:fld id="{5D3378CA-3A4E-42C6-857B-1FCA12853FF2}" type="slidenum">
              <a:rPr lang="en-US" smtClean="0"/>
              <a:t>15</a:t>
            </a:fld>
            <a:endParaRPr lang="en-US"/>
          </a:p>
        </p:txBody>
      </p:sp>
      <p:pic>
        <p:nvPicPr>
          <p:cNvPr id="7" name="Graphic 6" descr="Stopwatch">
            <a:extLst>
              <a:ext uri="{FF2B5EF4-FFF2-40B4-BE49-F238E27FC236}">
                <a16:creationId xmlns:a16="http://schemas.microsoft.com/office/drawing/2014/main" id="{EECF8175-60D4-4037-9020-B744F80F2C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6319" y="2839277"/>
            <a:ext cx="914400" cy="914400"/>
          </a:xfrm>
          <a:prstGeom prst="rect">
            <a:avLst/>
          </a:prstGeom>
        </p:spPr>
      </p:pic>
      <p:pic>
        <p:nvPicPr>
          <p:cNvPr id="9" name="Graphic 8" descr="Download from cloud">
            <a:extLst>
              <a:ext uri="{FF2B5EF4-FFF2-40B4-BE49-F238E27FC236}">
                <a16:creationId xmlns:a16="http://schemas.microsoft.com/office/drawing/2014/main" id="{2291F0D6-1EFE-4922-9B2F-DC80FF964BF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6319" y="3950178"/>
            <a:ext cx="914400" cy="914400"/>
          </a:xfrm>
          <a:prstGeom prst="rect">
            <a:avLst/>
          </a:prstGeom>
        </p:spPr>
      </p:pic>
      <p:pic>
        <p:nvPicPr>
          <p:cNvPr id="13" name="Graphic 12" descr="Radio">
            <a:extLst>
              <a:ext uri="{FF2B5EF4-FFF2-40B4-BE49-F238E27FC236}">
                <a16:creationId xmlns:a16="http://schemas.microsoft.com/office/drawing/2014/main" id="{F355DE67-6631-4622-9E12-75CABD5EE7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6319" y="4891745"/>
            <a:ext cx="914400" cy="914400"/>
          </a:xfrm>
          <a:prstGeom prst="rect">
            <a:avLst/>
          </a:prstGeom>
        </p:spPr>
      </p:pic>
      <p:pic>
        <p:nvPicPr>
          <p:cNvPr id="15" name="Graphic 14" descr="Bullseye">
            <a:extLst>
              <a:ext uri="{FF2B5EF4-FFF2-40B4-BE49-F238E27FC236}">
                <a16:creationId xmlns:a16="http://schemas.microsoft.com/office/drawing/2014/main" id="{0A888B68-9DB2-4B3E-8678-B45EB05950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36319" y="1773802"/>
            <a:ext cx="914400" cy="914400"/>
          </a:xfrm>
          <a:prstGeom prst="rect">
            <a:avLst/>
          </a:prstGeom>
        </p:spPr>
      </p:pic>
    </p:spTree>
    <p:extLst>
      <p:ext uri="{BB962C8B-B14F-4D97-AF65-F5344CB8AC3E}">
        <p14:creationId xmlns:p14="http://schemas.microsoft.com/office/powerpoint/2010/main" val="926063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134C1-70EB-47D9-9D4D-6E248DE956EE}"/>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E0D09AD3-BEF1-4512-93CD-C9AA6D8832C5}"/>
              </a:ext>
            </a:extLst>
          </p:cNvPr>
          <p:cNvSpPr>
            <a:spLocks noGrp="1"/>
          </p:cNvSpPr>
          <p:nvPr>
            <p:ph idx="1"/>
          </p:nvPr>
        </p:nvSpPr>
        <p:spPr/>
        <p:txBody>
          <a:bodyPr>
            <a:normAutofit/>
          </a:bodyPr>
          <a:lstStyle/>
          <a:p>
            <a:pPr>
              <a:buFont typeface="Arial" panose="020B0604020202020204" pitchFamily="34" charset="0"/>
              <a:buChar char="•"/>
            </a:pPr>
            <a:endParaRPr lang="en-US" dirty="0">
              <a:hlinkClick r:id="rId2"/>
            </a:endParaRPr>
          </a:p>
          <a:p>
            <a:pPr indent="-274320">
              <a:buFont typeface="Arial" panose="020B0604020202020204" pitchFamily="34" charset="0"/>
              <a:buChar char="•"/>
            </a:pPr>
            <a:r>
              <a:rPr lang="en-US" dirty="0"/>
              <a:t>Data Source - https://github.com/defcom17/NSL_KDD</a:t>
            </a:r>
          </a:p>
          <a:p>
            <a:pPr indent="-274320">
              <a:buFont typeface="Arial" panose="020B0604020202020204" pitchFamily="34" charset="0"/>
              <a:buChar char="•"/>
            </a:pPr>
            <a:r>
              <a:rPr lang="en-US" dirty="0"/>
              <a:t>Data Dictionary- </a:t>
            </a:r>
            <a:r>
              <a:rPr lang="en-US" dirty="0">
                <a:hlinkClick r:id="rId2"/>
              </a:rPr>
              <a:t>https://pdfs.semanticscholar.org/1b34/80021c4ab0f632efa99e01a9b073903c5554.pdf?_ga=2.265703823.103867871.1500221431-557851010.1499886538</a:t>
            </a:r>
            <a:endParaRPr lang="en-US" dirty="0"/>
          </a:p>
          <a:p>
            <a:pPr indent="-274320">
              <a:buFont typeface="Arial" panose="020B0604020202020204" pitchFamily="34" charset="0"/>
              <a:buChar char="•"/>
            </a:pPr>
            <a:r>
              <a:rPr lang="en-US" dirty="0"/>
              <a:t>Attack Types - https://www.ll.mit.edu/ideval/docs/attackDB.html</a:t>
            </a:r>
          </a:p>
        </p:txBody>
      </p:sp>
      <p:sp>
        <p:nvSpPr>
          <p:cNvPr id="4" name="Date Placeholder 3">
            <a:extLst>
              <a:ext uri="{FF2B5EF4-FFF2-40B4-BE49-F238E27FC236}">
                <a16:creationId xmlns:a16="http://schemas.microsoft.com/office/drawing/2014/main" id="{FC7F1984-929C-43BF-B7B7-705F79054BC4}"/>
              </a:ext>
            </a:extLst>
          </p:cNvPr>
          <p:cNvSpPr>
            <a:spLocks noGrp="1"/>
          </p:cNvSpPr>
          <p:nvPr>
            <p:ph type="dt" sz="half" idx="10"/>
          </p:nvPr>
        </p:nvSpPr>
        <p:spPr/>
        <p:txBody>
          <a:bodyPr/>
          <a:lstStyle/>
          <a:p>
            <a:fld id="{59785094-C2D7-47D2-915F-20988773E298}" type="datetime1">
              <a:rPr lang="en-US" smtClean="0"/>
              <a:t>5/10/2018</a:t>
            </a:fld>
            <a:endParaRPr lang="en-US"/>
          </a:p>
        </p:txBody>
      </p:sp>
      <p:sp>
        <p:nvSpPr>
          <p:cNvPr id="5" name="Slide Number Placeholder 4">
            <a:extLst>
              <a:ext uri="{FF2B5EF4-FFF2-40B4-BE49-F238E27FC236}">
                <a16:creationId xmlns:a16="http://schemas.microsoft.com/office/drawing/2014/main" id="{F1F46100-23FE-4DBA-A1D6-9AF80B570D1A}"/>
              </a:ext>
            </a:extLst>
          </p:cNvPr>
          <p:cNvSpPr>
            <a:spLocks noGrp="1"/>
          </p:cNvSpPr>
          <p:nvPr>
            <p:ph type="sldNum" sz="quarter" idx="12"/>
          </p:nvPr>
        </p:nvSpPr>
        <p:spPr/>
        <p:txBody>
          <a:bodyPr/>
          <a:lstStyle/>
          <a:p>
            <a:fld id="{5D3378CA-3A4E-42C6-857B-1FCA12853FF2}" type="slidenum">
              <a:rPr lang="en-US" smtClean="0"/>
              <a:t>16</a:t>
            </a:fld>
            <a:endParaRPr lang="en-US"/>
          </a:p>
        </p:txBody>
      </p:sp>
    </p:spTree>
    <p:extLst>
      <p:ext uri="{BB962C8B-B14F-4D97-AF65-F5344CB8AC3E}">
        <p14:creationId xmlns:p14="http://schemas.microsoft.com/office/powerpoint/2010/main" val="437993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2F9F31CD-2740-48FC-8ED6-445E1666555D}"/>
              </a:ext>
            </a:extLst>
          </p:cNvPr>
          <p:cNvCxnSpPr/>
          <p:nvPr/>
        </p:nvCxnSpPr>
        <p:spPr>
          <a:xfrm>
            <a:off x="265043" y="3034619"/>
            <a:ext cx="11410122"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1E134C1-70EB-47D9-9D4D-6E248DE956EE}"/>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E0D09AD3-BEF1-4512-93CD-C9AA6D8832C5}"/>
              </a:ext>
            </a:extLst>
          </p:cNvPr>
          <p:cNvSpPr>
            <a:spLocks noGrp="1"/>
          </p:cNvSpPr>
          <p:nvPr>
            <p:ph idx="1"/>
          </p:nvPr>
        </p:nvSpPr>
        <p:spPr>
          <a:xfrm>
            <a:off x="1097279" y="1845734"/>
            <a:ext cx="10708898" cy="968586"/>
          </a:xfrm>
        </p:spPr>
        <p:txBody>
          <a:bodyPr>
            <a:normAutofit/>
          </a:bodyPr>
          <a:lstStyle/>
          <a:p>
            <a:r>
              <a:rPr lang="en-US" dirty="0"/>
              <a:t>NSL-KDD dataset for network intrusion detection</a:t>
            </a:r>
          </a:p>
          <a:p>
            <a:r>
              <a:rPr lang="en-US" dirty="0"/>
              <a:t>Dataset was created by the MIT Lincoln lab under contract to DARPA on a U.S. Air Force base network</a:t>
            </a:r>
          </a:p>
          <a:p>
            <a:endParaRPr lang="en-US" dirty="0"/>
          </a:p>
          <a:p>
            <a:endParaRPr lang="en-US" dirty="0"/>
          </a:p>
          <a:p>
            <a:pPr lvl="1"/>
            <a:endParaRPr lang="en-US" dirty="0">
              <a:solidFill>
                <a:srgbClr val="FF0000"/>
              </a:solidFill>
            </a:endParaRPr>
          </a:p>
        </p:txBody>
      </p:sp>
      <p:sp>
        <p:nvSpPr>
          <p:cNvPr id="4" name="Date Placeholder 3">
            <a:extLst>
              <a:ext uri="{FF2B5EF4-FFF2-40B4-BE49-F238E27FC236}">
                <a16:creationId xmlns:a16="http://schemas.microsoft.com/office/drawing/2014/main" id="{5AAE3AD7-E203-413E-89B9-5A972CD95C70}"/>
              </a:ext>
            </a:extLst>
          </p:cNvPr>
          <p:cNvSpPr>
            <a:spLocks noGrp="1"/>
          </p:cNvSpPr>
          <p:nvPr>
            <p:ph type="dt" sz="half" idx="10"/>
          </p:nvPr>
        </p:nvSpPr>
        <p:spPr/>
        <p:txBody>
          <a:bodyPr/>
          <a:lstStyle/>
          <a:p>
            <a:fld id="{F8688C69-6715-4D08-A809-D9EC3616E1DB}" type="datetime1">
              <a:rPr lang="en-US" smtClean="0"/>
              <a:t>5/10/2018</a:t>
            </a:fld>
            <a:endParaRPr lang="en-US"/>
          </a:p>
        </p:txBody>
      </p:sp>
      <p:sp>
        <p:nvSpPr>
          <p:cNvPr id="5" name="Slide Number Placeholder 4">
            <a:extLst>
              <a:ext uri="{FF2B5EF4-FFF2-40B4-BE49-F238E27FC236}">
                <a16:creationId xmlns:a16="http://schemas.microsoft.com/office/drawing/2014/main" id="{1EC6CEC0-F3B6-43A6-9532-79A6B303E895}"/>
              </a:ext>
            </a:extLst>
          </p:cNvPr>
          <p:cNvSpPr>
            <a:spLocks noGrp="1"/>
          </p:cNvSpPr>
          <p:nvPr>
            <p:ph type="sldNum" sz="quarter" idx="12"/>
          </p:nvPr>
        </p:nvSpPr>
        <p:spPr/>
        <p:txBody>
          <a:bodyPr/>
          <a:lstStyle/>
          <a:p>
            <a:fld id="{5D3378CA-3A4E-42C6-857B-1FCA12853FF2}" type="slidenum">
              <a:rPr lang="en-US" smtClean="0"/>
              <a:t>2</a:t>
            </a:fld>
            <a:endParaRPr lang="en-US"/>
          </a:p>
        </p:txBody>
      </p:sp>
      <p:sp>
        <p:nvSpPr>
          <p:cNvPr id="30" name="Oval 29">
            <a:extLst>
              <a:ext uri="{FF2B5EF4-FFF2-40B4-BE49-F238E27FC236}">
                <a16:creationId xmlns:a16="http://schemas.microsoft.com/office/drawing/2014/main" id="{C4F606A5-8B56-43C5-9BDF-C2E30EA60A09}"/>
              </a:ext>
            </a:extLst>
          </p:cNvPr>
          <p:cNvSpPr/>
          <p:nvPr/>
        </p:nvSpPr>
        <p:spPr>
          <a:xfrm>
            <a:off x="567150" y="3182066"/>
            <a:ext cx="2736381" cy="2849215"/>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000" b="1" dirty="0">
                <a:solidFill>
                  <a:schemeClr val="tx1"/>
                </a:solidFill>
              </a:rPr>
              <a:t>Our Focus</a:t>
            </a:r>
          </a:p>
        </p:txBody>
      </p:sp>
      <p:grpSp>
        <p:nvGrpSpPr>
          <p:cNvPr id="12" name="Group 11">
            <a:extLst>
              <a:ext uri="{FF2B5EF4-FFF2-40B4-BE49-F238E27FC236}">
                <a16:creationId xmlns:a16="http://schemas.microsoft.com/office/drawing/2014/main" id="{86BE1B0C-731B-432B-9254-E406CEA4E3C8}"/>
              </a:ext>
            </a:extLst>
          </p:cNvPr>
          <p:cNvGrpSpPr/>
          <p:nvPr/>
        </p:nvGrpSpPr>
        <p:grpSpPr>
          <a:xfrm>
            <a:off x="980389" y="3457723"/>
            <a:ext cx="2064471" cy="1699141"/>
            <a:chOff x="980389" y="3429000"/>
            <a:chExt cx="2064471" cy="1699141"/>
          </a:xfrm>
        </p:grpSpPr>
        <p:pic>
          <p:nvPicPr>
            <p:cNvPr id="9" name="Picture 8">
              <a:extLst>
                <a:ext uri="{FF2B5EF4-FFF2-40B4-BE49-F238E27FC236}">
                  <a16:creationId xmlns:a16="http://schemas.microsoft.com/office/drawing/2014/main" id="{5D7A5D90-6BFF-483E-9C03-97A6D42DD9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825" y="3613666"/>
              <a:ext cx="1514475" cy="1514475"/>
            </a:xfrm>
            <a:prstGeom prst="rect">
              <a:avLst/>
            </a:prstGeom>
          </p:spPr>
        </p:pic>
        <p:sp>
          <p:nvSpPr>
            <p:cNvPr id="11" name="TextBox 10">
              <a:extLst>
                <a:ext uri="{FF2B5EF4-FFF2-40B4-BE49-F238E27FC236}">
                  <a16:creationId xmlns:a16="http://schemas.microsoft.com/office/drawing/2014/main" id="{ABBBDA25-245B-4612-8CCC-4B0B9DEBE9AC}"/>
                </a:ext>
              </a:extLst>
            </p:cNvPr>
            <p:cNvSpPr txBox="1"/>
            <p:nvPr/>
          </p:nvSpPr>
          <p:spPr>
            <a:xfrm>
              <a:off x="980389" y="3429000"/>
              <a:ext cx="2064471" cy="400110"/>
            </a:xfrm>
            <a:prstGeom prst="rect">
              <a:avLst/>
            </a:prstGeom>
            <a:noFill/>
          </p:spPr>
          <p:txBody>
            <a:bodyPr wrap="square" rtlCol="0">
              <a:spAutoFit/>
            </a:bodyPr>
            <a:lstStyle/>
            <a:p>
              <a:r>
                <a:rPr lang="en-US" sz="2000" b="1" dirty="0"/>
                <a:t>Denial of Service</a:t>
              </a:r>
            </a:p>
          </p:txBody>
        </p:sp>
      </p:grpSp>
      <p:grpSp>
        <p:nvGrpSpPr>
          <p:cNvPr id="16" name="Group 15">
            <a:extLst>
              <a:ext uri="{FF2B5EF4-FFF2-40B4-BE49-F238E27FC236}">
                <a16:creationId xmlns:a16="http://schemas.microsoft.com/office/drawing/2014/main" id="{54313B6B-DD89-4A72-9BFB-157014C7F963}"/>
              </a:ext>
            </a:extLst>
          </p:cNvPr>
          <p:cNvGrpSpPr/>
          <p:nvPr/>
        </p:nvGrpSpPr>
        <p:grpSpPr>
          <a:xfrm>
            <a:off x="3582592" y="3457723"/>
            <a:ext cx="1781175" cy="2859573"/>
            <a:chOff x="3582592" y="3497055"/>
            <a:chExt cx="1781175" cy="2859573"/>
          </a:xfrm>
        </p:grpSpPr>
        <p:pic>
          <p:nvPicPr>
            <p:cNvPr id="14" name="Picture 13">
              <a:extLst>
                <a:ext uri="{FF2B5EF4-FFF2-40B4-BE49-F238E27FC236}">
                  <a16:creationId xmlns:a16="http://schemas.microsoft.com/office/drawing/2014/main" id="{DC6565FB-59D9-41D4-A9C7-1B95378EBC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2592" y="3784878"/>
              <a:ext cx="1781175" cy="2571750"/>
            </a:xfrm>
            <a:prstGeom prst="rect">
              <a:avLst/>
            </a:prstGeom>
          </p:spPr>
        </p:pic>
        <p:sp>
          <p:nvSpPr>
            <p:cNvPr id="15" name="TextBox 14">
              <a:extLst>
                <a:ext uri="{FF2B5EF4-FFF2-40B4-BE49-F238E27FC236}">
                  <a16:creationId xmlns:a16="http://schemas.microsoft.com/office/drawing/2014/main" id="{2525B01D-11D3-45CB-9696-27A393F01ACC}"/>
                </a:ext>
              </a:extLst>
            </p:cNvPr>
            <p:cNvSpPr txBox="1"/>
            <p:nvPr/>
          </p:nvSpPr>
          <p:spPr>
            <a:xfrm>
              <a:off x="4004851" y="3497055"/>
              <a:ext cx="936656" cy="400110"/>
            </a:xfrm>
            <a:prstGeom prst="rect">
              <a:avLst/>
            </a:prstGeom>
            <a:noFill/>
          </p:spPr>
          <p:txBody>
            <a:bodyPr wrap="square" rtlCol="0">
              <a:spAutoFit/>
            </a:bodyPr>
            <a:lstStyle/>
            <a:p>
              <a:r>
                <a:rPr lang="en-US" sz="2000" b="1" dirty="0"/>
                <a:t>Probe</a:t>
              </a:r>
            </a:p>
          </p:txBody>
        </p:sp>
      </p:grpSp>
      <p:grpSp>
        <p:nvGrpSpPr>
          <p:cNvPr id="24" name="Group 23">
            <a:extLst>
              <a:ext uri="{FF2B5EF4-FFF2-40B4-BE49-F238E27FC236}">
                <a16:creationId xmlns:a16="http://schemas.microsoft.com/office/drawing/2014/main" id="{65899DC5-6B89-4257-B17B-0FD8E611B3DB}"/>
              </a:ext>
            </a:extLst>
          </p:cNvPr>
          <p:cNvGrpSpPr/>
          <p:nvPr/>
        </p:nvGrpSpPr>
        <p:grpSpPr>
          <a:xfrm>
            <a:off x="5776551" y="3457723"/>
            <a:ext cx="2486025" cy="2259193"/>
            <a:chOff x="5776551" y="3297022"/>
            <a:chExt cx="2486025" cy="2259193"/>
          </a:xfrm>
        </p:grpSpPr>
        <p:sp>
          <p:nvSpPr>
            <p:cNvPr id="17" name="TextBox 16">
              <a:extLst>
                <a:ext uri="{FF2B5EF4-FFF2-40B4-BE49-F238E27FC236}">
                  <a16:creationId xmlns:a16="http://schemas.microsoft.com/office/drawing/2014/main" id="{07EC4A9A-9817-4C98-B696-A2314B094971}"/>
                </a:ext>
              </a:extLst>
            </p:cNvPr>
            <p:cNvSpPr txBox="1"/>
            <p:nvPr/>
          </p:nvSpPr>
          <p:spPr>
            <a:xfrm>
              <a:off x="6067456" y="3297022"/>
              <a:ext cx="1904215" cy="400110"/>
            </a:xfrm>
            <a:prstGeom prst="rect">
              <a:avLst/>
            </a:prstGeom>
            <a:noFill/>
          </p:spPr>
          <p:txBody>
            <a:bodyPr wrap="square" rtlCol="0">
              <a:spAutoFit/>
            </a:bodyPr>
            <a:lstStyle/>
            <a:p>
              <a:r>
                <a:rPr lang="en-US" sz="2000" b="1" dirty="0"/>
                <a:t>Remote to User</a:t>
              </a:r>
            </a:p>
          </p:txBody>
        </p:sp>
        <p:pic>
          <p:nvPicPr>
            <p:cNvPr id="19" name="Picture 18">
              <a:extLst>
                <a:ext uri="{FF2B5EF4-FFF2-40B4-BE49-F238E27FC236}">
                  <a16:creationId xmlns:a16="http://schemas.microsoft.com/office/drawing/2014/main" id="{2BDF1F6B-9D56-4E5E-B3F3-D7CC2A579D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6551" y="3717890"/>
              <a:ext cx="2486025" cy="1838325"/>
            </a:xfrm>
            <a:prstGeom prst="rect">
              <a:avLst/>
            </a:prstGeom>
          </p:spPr>
        </p:pic>
      </p:grpSp>
      <p:grpSp>
        <p:nvGrpSpPr>
          <p:cNvPr id="23" name="Group 22">
            <a:extLst>
              <a:ext uri="{FF2B5EF4-FFF2-40B4-BE49-F238E27FC236}">
                <a16:creationId xmlns:a16="http://schemas.microsoft.com/office/drawing/2014/main" id="{2C00556E-0A83-4764-B320-7700CE37D3C5}"/>
              </a:ext>
            </a:extLst>
          </p:cNvPr>
          <p:cNvGrpSpPr/>
          <p:nvPr/>
        </p:nvGrpSpPr>
        <p:grpSpPr>
          <a:xfrm>
            <a:off x="8768080" y="3457723"/>
            <a:ext cx="2525232" cy="2186288"/>
            <a:chOff x="8768080" y="3429000"/>
            <a:chExt cx="2525232" cy="2186288"/>
          </a:xfrm>
        </p:grpSpPr>
        <p:pic>
          <p:nvPicPr>
            <p:cNvPr id="21" name="Picture 20">
              <a:extLst>
                <a:ext uri="{FF2B5EF4-FFF2-40B4-BE49-F238E27FC236}">
                  <a16:creationId xmlns:a16="http://schemas.microsoft.com/office/drawing/2014/main" id="{956DFD5A-9865-4844-9189-F80A17F05F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3896" y="3481688"/>
              <a:ext cx="2133600" cy="2133600"/>
            </a:xfrm>
            <a:prstGeom prst="rect">
              <a:avLst/>
            </a:prstGeom>
          </p:spPr>
        </p:pic>
        <p:sp>
          <p:nvSpPr>
            <p:cNvPr id="22" name="TextBox 21">
              <a:extLst>
                <a:ext uri="{FF2B5EF4-FFF2-40B4-BE49-F238E27FC236}">
                  <a16:creationId xmlns:a16="http://schemas.microsoft.com/office/drawing/2014/main" id="{D1E7BBFE-8136-44A2-A35B-E30B46B20CAA}"/>
                </a:ext>
              </a:extLst>
            </p:cNvPr>
            <p:cNvSpPr txBox="1"/>
            <p:nvPr/>
          </p:nvSpPr>
          <p:spPr>
            <a:xfrm>
              <a:off x="8768080" y="3429000"/>
              <a:ext cx="2525232" cy="400110"/>
            </a:xfrm>
            <a:prstGeom prst="rect">
              <a:avLst/>
            </a:prstGeom>
            <a:noFill/>
          </p:spPr>
          <p:txBody>
            <a:bodyPr wrap="square" rtlCol="0">
              <a:spAutoFit/>
            </a:bodyPr>
            <a:lstStyle/>
            <a:p>
              <a:r>
                <a:rPr lang="en-US" sz="2000" b="1" dirty="0"/>
                <a:t>Root Admin Privileges</a:t>
              </a:r>
            </a:p>
          </p:txBody>
        </p:sp>
      </p:grpSp>
      <p:sp>
        <p:nvSpPr>
          <p:cNvPr id="27" name="TextBox 26">
            <a:extLst>
              <a:ext uri="{FF2B5EF4-FFF2-40B4-BE49-F238E27FC236}">
                <a16:creationId xmlns:a16="http://schemas.microsoft.com/office/drawing/2014/main" id="{CAF94909-3B77-4E3C-AB8F-E90A43951542}"/>
              </a:ext>
            </a:extLst>
          </p:cNvPr>
          <p:cNvSpPr txBox="1"/>
          <p:nvPr/>
        </p:nvSpPr>
        <p:spPr>
          <a:xfrm>
            <a:off x="4329953" y="2805198"/>
            <a:ext cx="3532093" cy="461665"/>
          </a:xfrm>
          <a:prstGeom prst="rect">
            <a:avLst/>
          </a:prstGeom>
          <a:solidFill>
            <a:schemeClr val="bg1"/>
          </a:solidFill>
        </p:spPr>
        <p:txBody>
          <a:bodyPr wrap="square" rtlCol="0">
            <a:spAutoFit/>
          </a:bodyPr>
          <a:lstStyle/>
          <a:p>
            <a:pPr algn="ctr"/>
            <a:r>
              <a:rPr lang="en-US" sz="2400" b="1" dirty="0"/>
              <a:t>Network Attack Types</a:t>
            </a:r>
          </a:p>
        </p:txBody>
      </p:sp>
    </p:spTree>
    <p:extLst>
      <p:ext uri="{BB962C8B-B14F-4D97-AF65-F5344CB8AC3E}">
        <p14:creationId xmlns:p14="http://schemas.microsoft.com/office/powerpoint/2010/main" val="93651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42E4-9B36-4E00-AC3F-E4D1DF4E7CF0}"/>
              </a:ext>
            </a:extLst>
          </p:cNvPr>
          <p:cNvSpPr>
            <a:spLocks noGrp="1"/>
          </p:cNvSpPr>
          <p:nvPr>
            <p:ph type="title"/>
          </p:nvPr>
        </p:nvSpPr>
        <p:spPr/>
        <p:txBody>
          <a:bodyPr/>
          <a:lstStyle/>
          <a:p>
            <a:r>
              <a:rPr lang="en-US" dirty="0"/>
              <a:t>Denial of Service Attacks</a:t>
            </a:r>
          </a:p>
        </p:txBody>
      </p:sp>
      <p:sp>
        <p:nvSpPr>
          <p:cNvPr id="3" name="Content Placeholder 2">
            <a:extLst>
              <a:ext uri="{FF2B5EF4-FFF2-40B4-BE49-F238E27FC236}">
                <a16:creationId xmlns:a16="http://schemas.microsoft.com/office/drawing/2014/main" id="{8D57CE35-917C-4902-A905-265C05ADC1AD}"/>
              </a:ext>
            </a:extLst>
          </p:cNvPr>
          <p:cNvSpPr>
            <a:spLocks noGrp="1"/>
          </p:cNvSpPr>
          <p:nvPr>
            <p:ph idx="1"/>
          </p:nvPr>
        </p:nvSpPr>
        <p:spPr>
          <a:xfrm>
            <a:off x="1097280" y="1845734"/>
            <a:ext cx="10058400" cy="4023360"/>
          </a:xfrm>
        </p:spPr>
        <p:txBody>
          <a:bodyPr>
            <a:normAutofit/>
          </a:bodyPr>
          <a:lstStyle/>
          <a:p>
            <a:r>
              <a:rPr lang="en-US" sz="2400" dirty="0"/>
              <a:t>“Cyber attack in which the perpetrator seeks to make a machine or network resource unavailable to the intended users by temporarily or indefinitely disrupting services of a host connected to the internet”</a:t>
            </a:r>
          </a:p>
          <a:p>
            <a:pPr indent="-182880">
              <a:buFont typeface="Arial" panose="020B0604020202020204" pitchFamily="34" charset="0"/>
              <a:buChar char="•"/>
            </a:pPr>
            <a:r>
              <a:rPr lang="en-US" sz="2400" dirty="0"/>
              <a:t>Very common type of attack in general and the most popular within our dataset</a:t>
            </a:r>
          </a:p>
          <a:p>
            <a:pPr indent="-182880">
              <a:buFont typeface="Arial" panose="020B0604020202020204" pitchFamily="34" charset="0"/>
              <a:buChar char="•"/>
            </a:pPr>
            <a:r>
              <a:rPr lang="en-US" sz="2400" dirty="0"/>
              <a:t>Sophistication has increased into using Distributed Denial of Service Attacks (DDOS) using cloud computing resources to scale up the outbound signal</a:t>
            </a:r>
          </a:p>
        </p:txBody>
      </p:sp>
      <p:sp>
        <p:nvSpPr>
          <p:cNvPr id="4" name="Date Placeholder 3">
            <a:extLst>
              <a:ext uri="{FF2B5EF4-FFF2-40B4-BE49-F238E27FC236}">
                <a16:creationId xmlns:a16="http://schemas.microsoft.com/office/drawing/2014/main" id="{ACB62CAC-5208-4DA1-B85D-83F810E8201A}"/>
              </a:ext>
            </a:extLst>
          </p:cNvPr>
          <p:cNvSpPr>
            <a:spLocks noGrp="1"/>
          </p:cNvSpPr>
          <p:nvPr>
            <p:ph type="dt" sz="half" idx="10"/>
          </p:nvPr>
        </p:nvSpPr>
        <p:spPr/>
        <p:txBody>
          <a:bodyPr/>
          <a:lstStyle/>
          <a:p>
            <a:fld id="{45A0F544-F761-4AEC-A8A0-6A7409FED777}" type="datetime1">
              <a:rPr lang="en-US" smtClean="0"/>
              <a:t>5/10/2018</a:t>
            </a:fld>
            <a:endParaRPr lang="en-US"/>
          </a:p>
        </p:txBody>
      </p:sp>
      <p:sp>
        <p:nvSpPr>
          <p:cNvPr id="5" name="Slide Number Placeholder 4">
            <a:extLst>
              <a:ext uri="{FF2B5EF4-FFF2-40B4-BE49-F238E27FC236}">
                <a16:creationId xmlns:a16="http://schemas.microsoft.com/office/drawing/2014/main" id="{E9CDFFE0-9C96-4981-B723-840E60C3565E}"/>
              </a:ext>
            </a:extLst>
          </p:cNvPr>
          <p:cNvSpPr>
            <a:spLocks noGrp="1"/>
          </p:cNvSpPr>
          <p:nvPr>
            <p:ph type="sldNum" sz="quarter" idx="12"/>
          </p:nvPr>
        </p:nvSpPr>
        <p:spPr/>
        <p:txBody>
          <a:bodyPr/>
          <a:lstStyle/>
          <a:p>
            <a:fld id="{5D3378CA-3A4E-42C6-857B-1FCA12853FF2}" type="slidenum">
              <a:rPr lang="en-US" smtClean="0"/>
              <a:t>3</a:t>
            </a:fld>
            <a:endParaRPr lang="en-US"/>
          </a:p>
        </p:txBody>
      </p:sp>
      <p:pic>
        <p:nvPicPr>
          <p:cNvPr id="7" name="Picture 6">
            <a:extLst>
              <a:ext uri="{FF2B5EF4-FFF2-40B4-BE49-F238E27FC236}">
                <a16:creationId xmlns:a16="http://schemas.microsoft.com/office/drawing/2014/main" id="{FD71C9AE-B38F-445F-B750-D4B9CA4B4D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5808" y="4367526"/>
            <a:ext cx="2438400" cy="1876425"/>
          </a:xfrm>
          <a:prstGeom prst="rect">
            <a:avLst/>
          </a:prstGeom>
        </p:spPr>
      </p:pic>
      <p:pic>
        <p:nvPicPr>
          <p:cNvPr id="9" name="Picture 8">
            <a:extLst>
              <a:ext uri="{FF2B5EF4-FFF2-40B4-BE49-F238E27FC236}">
                <a16:creationId xmlns:a16="http://schemas.microsoft.com/office/drawing/2014/main" id="{7906D278-D646-4731-BA23-93AA8C0F50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9081" y="4367526"/>
            <a:ext cx="2390775" cy="1914525"/>
          </a:xfrm>
          <a:prstGeom prst="rect">
            <a:avLst/>
          </a:prstGeom>
        </p:spPr>
      </p:pic>
    </p:spTree>
    <p:extLst>
      <p:ext uri="{BB962C8B-B14F-4D97-AF65-F5344CB8AC3E}">
        <p14:creationId xmlns:p14="http://schemas.microsoft.com/office/powerpoint/2010/main" val="1060133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134C1-70EB-47D9-9D4D-6E248DE956EE}"/>
              </a:ext>
            </a:extLst>
          </p:cNvPr>
          <p:cNvSpPr>
            <a:spLocks noGrp="1"/>
          </p:cNvSpPr>
          <p:nvPr>
            <p:ph type="title"/>
          </p:nvPr>
        </p:nvSpPr>
        <p:spPr/>
        <p:txBody>
          <a:bodyPr/>
          <a:lstStyle/>
          <a:p>
            <a:r>
              <a:rPr lang="en-US" dirty="0"/>
              <a:t>Key Attack Types detected (All DOS)</a:t>
            </a:r>
          </a:p>
        </p:txBody>
      </p:sp>
      <p:sp>
        <p:nvSpPr>
          <p:cNvPr id="3" name="Content Placeholder 2">
            <a:extLst>
              <a:ext uri="{FF2B5EF4-FFF2-40B4-BE49-F238E27FC236}">
                <a16:creationId xmlns:a16="http://schemas.microsoft.com/office/drawing/2014/main" id="{E0D09AD3-BEF1-4512-93CD-C9AA6D8832C5}"/>
              </a:ext>
            </a:extLst>
          </p:cNvPr>
          <p:cNvSpPr>
            <a:spLocks noGrp="1"/>
          </p:cNvSpPr>
          <p:nvPr>
            <p:ph idx="1"/>
          </p:nvPr>
        </p:nvSpPr>
        <p:spPr/>
        <p:txBody>
          <a:bodyPr>
            <a:normAutofit/>
          </a:bodyPr>
          <a:lstStyle/>
          <a:p>
            <a:pPr indent="-274320">
              <a:lnSpc>
                <a:spcPct val="110000"/>
              </a:lnSpc>
              <a:spcBef>
                <a:spcPts val="600"/>
              </a:spcBef>
              <a:buFont typeface="Arial" panose="020B0604020202020204" pitchFamily="34" charset="0"/>
              <a:buChar char="•"/>
            </a:pPr>
            <a:r>
              <a:rPr lang="en-US" dirty="0">
                <a:solidFill>
                  <a:schemeClr val="tx1"/>
                </a:solidFill>
              </a:rPr>
              <a:t>Neptune – create too many partially open connections</a:t>
            </a:r>
          </a:p>
          <a:p>
            <a:pPr indent="-274320">
              <a:lnSpc>
                <a:spcPct val="110000"/>
              </a:lnSpc>
              <a:spcBef>
                <a:spcPts val="600"/>
              </a:spcBef>
              <a:buFont typeface="Arial" panose="020B0604020202020204" pitchFamily="34" charset="0"/>
              <a:buChar char="•"/>
            </a:pPr>
            <a:r>
              <a:rPr lang="en-US" dirty="0">
                <a:solidFill>
                  <a:schemeClr val="tx1"/>
                </a:solidFill>
              </a:rPr>
              <a:t>Smurf – uses intermediary broadcaster to amplify packets quantity</a:t>
            </a:r>
          </a:p>
          <a:p>
            <a:pPr indent="-274320">
              <a:lnSpc>
                <a:spcPct val="110000"/>
              </a:lnSpc>
              <a:spcBef>
                <a:spcPts val="600"/>
              </a:spcBef>
              <a:buFont typeface="Arial" panose="020B0604020202020204" pitchFamily="34" charset="0"/>
              <a:buChar char="•"/>
            </a:pPr>
            <a:r>
              <a:rPr lang="en-US" dirty="0">
                <a:solidFill>
                  <a:schemeClr val="tx1"/>
                </a:solidFill>
              </a:rPr>
              <a:t>Back – submit URL with many front-slashes to apache web server</a:t>
            </a:r>
          </a:p>
          <a:p>
            <a:pPr indent="-274320">
              <a:lnSpc>
                <a:spcPct val="110000"/>
              </a:lnSpc>
              <a:spcBef>
                <a:spcPts val="600"/>
              </a:spcBef>
              <a:buFont typeface="Arial" panose="020B0604020202020204" pitchFamily="34" charset="0"/>
              <a:buChar char="•"/>
            </a:pPr>
            <a:r>
              <a:rPr lang="en-US" dirty="0">
                <a:solidFill>
                  <a:schemeClr val="tx1"/>
                </a:solidFill>
              </a:rPr>
              <a:t>Land – send a spoofed packet with equal source &amp; destination addresses</a:t>
            </a:r>
          </a:p>
          <a:p>
            <a:pPr indent="-274320">
              <a:lnSpc>
                <a:spcPct val="110000"/>
              </a:lnSpc>
              <a:spcBef>
                <a:spcPts val="600"/>
              </a:spcBef>
              <a:buFont typeface="Arial" panose="020B0604020202020204" pitchFamily="34" charset="0"/>
              <a:buChar char="•"/>
            </a:pPr>
            <a:r>
              <a:rPr lang="en-US" dirty="0">
                <a:solidFill>
                  <a:schemeClr val="tx1"/>
                </a:solidFill>
              </a:rPr>
              <a:t>Teardrop – sending mangled IP fragments with overlapping payloads</a:t>
            </a:r>
          </a:p>
          <a:p>
            <a:pPr indent="-274320">
              <a:lnSpc>
                <a:spcPct val="110000"/>
              </a:lnSpc>
              <a:spcBef>
                <a:spcPts val="600"/>
              </a:spcBef>
              <a:buFont typeface="Arial" panose="020B0604020202020204" pitchFamily="34" charset="0"/>
              <a:buChar char="•"/>
            </a:pPr>
            <a:r>
              <a:rPr lang="en-US" b="1" dirty="0">
                <a:solidFill>
                  <a:schemeClr val="tx1"/>
                </a:solidFill>
              </a:rPr>
              <a:t>Apache2</a:t>
            </a:r>
            <a:r>
              <a:rPr lang="en-US" dirty="0">
                <a:solidFill>
                  <a:schemeClr val="tx1"/>
                </a:solidFill>
              </a:rPr>
              <a:t> – sends request to apache server with many http headers</a:t>
            </a:r>
          </a:p>
          <a:p>
            <a:pPr indent="-274320">
              <a:lnSpc>
                <a:spcPct val="110000"/>
              </a:lnSpc>
              <a:spcBef>
                <a:spcPts val="600"/>
              </a:spcBef>
              <a:buFont typeface="Arial" panose="020B0604020202020204" pitchFamily="34" charset="0"/>
              <a:buChar char="•"/>
            </a:pPr>
            <a:r>
              <a:rPr lang="en-US" b="1" dirty="0" err="1">
                <a:solidFill>
                  <a:schemeClr val="tx1"/>
                </a:solidFill>
              </a:rPr>
              <a:t>Udpstorm</a:t>
            </a:r>
            <a:r>
              <a:rPr lang="en-US" dirty="0">
                <a:solidFill>
                  <a:schemeClr val="tx1"/>
                </a:solidFill>
              </a:rPr>
              <a:t> – floods target with User Datagram Protocol (UDP) packets</a:t>
            </a:r>
          </a:p>
          <a:p>
            <a:pPr indent="-274320">
              <a:lnSpc>
                <a:spcPct val="110000"/>
              </a:lnSpc>
              <a:spcBef>
                <a:spcPts val="600"/>
              </a:spcBef>
              <a:buFont typeface="Arial" panose="020B0604020202020204" pitchFamily="34" charset="0"/>
              <a:buChar char="•"/>
            </a:pPr>
            <a:r>
              <a:rPr lang="en-US" b="1" dirty="0" err="1">
                <a:solidFill>
                  <a:schemeClr val="tx1"/>
                </a:solidFill>
              </a:rPr>
              <a:t>Processtable</a:t>
            </a:r>
            <a:r>
              <a:rPr lang="en-US" dirty="0">
                <a:solidFill>
                  <a:schemeClr val="tx1"/>
                </a:solidFill>
              </a:rPr>
              <a:t> – fill targets process table with multiple instantiations of servers</a:t>
            </a:r>
          </a:p>
          <a:p>
            <a:pPr marL="0" indent="0">
              <a:lnSpc>
                <a:spcPct val="110000"/>
              </a:lnSpc>
              <a:spcBef>
                <a:spcPts val="600"/>
              </a:spcBef>
              <a:buNone/>
            </a:pPr>
            <a:r>
              <a:rPr lang="en-US" sz="1600" b="1" dirty="0">
                <a:solidFill>
                  <a:schemeClr val="tx1"/>
                </a:solidFill>
              </a:rPr>
              <a:t>*bold = attack type not in training set</a:t>
            </a:r>
          </a:p>
        </p:txBody>
      </p:sp>
      <p:sp>
        <p:nvSpPr>
          <p:cNvPr id="4" name="Date Placeholder 3">
            <a:extLst>
              <a:ext uri="{FF2B5EF4-FFF2-40B4-BE49-F238E27FC236}">
                <a16:creationId xmlns:a16="http://schemas.microsoft.com/office/drawing/2014/main" id="{0D1BFCFE-3F0D-45C0-BD25-7458CED24F04}"/>
              </a:ext>
            </a:extLst>
          </p:cNvPr>
          <p:cNvSpPr>
            <a:spLocks noGrp="1"/>
          </p:cNvSpPr>
          <p:nvPr>
            <p:ph type="dt" sz="half" idx="10"/>
          </p:nvPr>
        </p:nvSpPr>
        <p:spPr/>
        <p:txBody>
          <a:bodyPr/>
          <a:lstStyle/>
          <a:p>
            <a:fld id="{13768086-FF6D-448F-B3EE-BCB4D9434F1F}" type="datetime1">
              <a:rPr lang="en-US" smtClean="0"/>
              <a:t>5/10/2018</a:t>
            </a:fld>
            <a:endParaRPr lang="en-US"/>
          </a:p>
        </p:txBody>
      </p:sp>
      <p:sp>
        <p:nvSpPr>
          <p:cNvPr id="5" name="Slide Number Placeholder 4">
            <a:extLst>
              <a:ext uri="{FF2B5EF4-FFF2-40B4-BE49-F238E27FC236}">
                <a16:creationId xmlns:a16="http://schemas.microsoft.com/office/drawing/2014/main" id="{A1D0E206-9C53-4539-9035-6E866ABE489E}"/>
              </a:ext>
            </a:extLst>
          </p:cNvPr>
          <p:cNvSpPr>
            <a:spLocks noGrp="1"/>
          </p:cNvSpPr>
          <p:nvPr>
            <p:ph type="sldNum" sz="quarter" idx="12"/>
          </p:nvPr>
        </p:nvSpPr>
        <p:spPr/>
        <p:txBody>
          <a:bodyPr/>
          <a:lstStyle/>
          <a:p>
            <a:fld id="{5D3378CA-3A4E-42C6-857B-1FCA12853FF2}" type="slidenum">
              <a:rPr lang="en-US" smtClean="0"/>
              <a:t>4</a:t>
            </a:fld>
            <a:endParaRPr lang="en-US"/>
          </a:p>
        </p:txBody>
      </p:sp>
      <p:pic>
        <p:nvPicPr>
          <p:cNvPr id="9" name="Picture 8">
            <a:extLst>
              <a:ext uri="{FF2B5EF4-FFF2-40B4-BE49-F238E27FC236}">
                <a16:creationId xmlns:a16="http://schemas.microsoft.com/office/drawing/2014/main" id="{5C41D370-9F2C-4E97-BF3C-B96384AD5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7715" y="3717132"/>
            <a:ext cx="1762125" cy="2600325"/>
          </a:xfrm>
          <a:prstGeom prst="rect">
            <a:avLst/>
          </a:prstGeom>
        </p:spPr>
      </p:pic>
      <p:pic>
        <p:nvPicPr>
          <p:cNvPr id="11" name="Picture 10">
            <a:extLst>
              <a:ext uri="{FF2B5EF4-FFF2-40B4-BE49-F238E27FC236}">
                <a16:creationId xmlns:a16="http://schemas.microsoft.com/office/drawing/2014/main" id="{42DEB654-FF92-41A7-A27B-BBAE12905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5100" y="1984129"/>
            <a:ext cx="2628900" cy="1743075"/>
          </a:xfrm>
          <a:prstGeom prst="rect">
            <a:avLst/>
          </a:prstGeom>
        </p:spPr>
      </p:pic>
      <p:sp>
        <p:nvSpPr>
          <p:cNvPr id="12" name="TextBox 11">
            <a:extLst>
              <a:ext uri="{FF2B5EF4-FFF2-40B4-BE49-F238E27FC236}">
                <a16:creationId xmlns:a16="http://schemas.microsoft.com/office/drawing/2014/main" id="{10893D9E-8D88-4009-8CB0-9EF351BEC622}"/>
              </a:ext>
            </a:extLst>
          </p:cNvPr>
          <p:cNvSpPr txBox="1"/>
          <p:nvPr/>
        </p:nvSpPr>
        <p:spPr>
          <a:xfrm>
            <a:off x="9458960" y="1718139"/>
            <a:ext cx="1087120" cy="369332"/>
          </a:xfrm>
          <a:prstGeom prst="rect">
            <a:avLst/>
          </a:prstGeom>
          <a:noFill/>
        </p:spPr>
        <p:txBody>
          <a:bodyPr wrap="square" rtlCol="0">
            <a:spAutoFit/>
          </a:bodyPr>
          <a:lstStyle/>
          <a:p>
            <a:r>
              <a:rPr lang="en-US" dirty="0"/>
              <a:t>Neptune</a:t>
            </a:r>
          </a:p>
        </p:txBody>
      </p:sp>
      <p:sp>
        <p:nvSpPr>
          <p:cNvPr id="14" name="TextBox 13">
            <a:extLst>
              <a:ext uri="{FF2B5EF4-FFF2-40B4-BE49-F238E27FC236}">
                <a16:creationId xmlns:a16="http://schemas.microsoft.com/office/drawing/2014/main" id="{1914036F-5683-48E6-A494-ED42BB34F931}"/>
              </a:ext>
            </a:extLst>
          </p:cNvPr>
          <p:cNvSpPr txBox="1"/>
          <p:nvPr/>
        </p:nvSpPr>
        <p:spPr>
          <a:xfrm>
            <a:off x="11065124" y="2323843"/>
            <a:ext cx="751840" cy="369332"/>
          </a:xfrm>
          <a:prstGeom prst="rect">
            <a:avLst/>
          </a:prstGeom>
          <a:noFill/>
        </p:spPr>
        <p:txBody>
          <a:bodyPr wrap="square" rtlCol="0">
            <a:spAutoFit/>
          </a:bodyPr>
          <a:lstStyle/>
          <a:p>
            <a:r>
              <a:rPr lang="en-US" dirty="0"/>
              <a:t>Earth</a:t>
            </a:r>
          </a:p>
        </p:txBody>
      </p:sp>
    </p:spTree>
    <p:extLst>
      <p:ext uri="{BB962C8B-B14F-4D97-AF65-F5344CB8AC3E}">
        <p14:creationId xmlns:p14="http://schemas.microsoft.com/office/powerpoint/2010/main" val="335796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E3978-D59C-4106-A57C-07E9048B4905}"/>
              </a:ext>
            </a:extLst>
          </p:cNvPr>
          <p:cNvSpPr>
            <a:spLocks noGrp="1"/>
          </p:cNvSpPr>
          <p:nvPr>
            <p:ph type="title"/>
          </p:nvPr>
        </p:nvSpPr>
        <p:spPr>
          <a:xfrm>
            <a:off x="306371" y="1185303"/>
            <a:ext cx="3577472" cy="2286000"/>
          </a:xfrm>
        </p:spPr>
        <p:txBody>
          <a:bodyPr/>
          <a:lstStyle/>
          <a:p>
            <a:r>
              <a:rPr lang="en-US" dirty="0"/>
              <a:t>Problem Definition</a:t>
            </a:r>
          </a:p>
        </p:txBody>
      </p:sp>
      <p:sp>
        <p:nvSpPr>
          <p:cNvPr id="3" name="Content Placeholder 2">
            <a:extLst>
              <a:ext uri="{FF2B5EF4-FFF2-40B4-BE49-F238E27FC236}">
                <a16:creationId xmlns:a16="http://schemas.microsoft.com/office/drawing/2014/main" id="{BAEE89EF-4A8E-46AD-B1F2-C8BA9A898275}"/>
              </a:ext>
            </a:extLst>
          </p:cNvPr>
          <p:cNvSpPr>
            <a:spLocks noGrp="1"/>
          </p:cNvSpPr>
          <p:nvPr>
            <p:ph idx="1"/>
          </p:nvPr>
        </p:nvSpPr>
        <p:spPr>
          <a:xfrm>
            <a:off x="4100660" y="2429903"/>
            <a:ext cx="8091340" cy="2201394"/>
          </a:xfrm>
        </p:spPr>
        <p:txBody>
          <a:bodyPr>
            <a:normAutofit/>
          </a:bodyPr>
          <a:lstStyle/>
          <a:p>
            <a:r>
              <a:rPr lang="en-US" sz="3600" dirty="0"/>
              <a:t>Can we correctly identify Denial of Service Attacks by features included in the interaction on the network?</a:t>
            </a:r>
          </a:p>
        </p:txBody>
      </p:sp>
      <p:sp>
        <p:nvSpPr>
          <p:cNvPr id="5" name="Date Placeholder 4">
            <a:extLst>
              <a:ext uri="{FF2B5EF4-FFF2-40B4-BE49-F238E27FC236}">
                <a16:creationId xmlns:a16="http://schemas.microsoft.com/office/drawing/2014/main" id="{CD967EB0-A225-411F-910A-CDD8906FE982}"/>
              </a:ext>
            </a:extLst>
          </p:cNvPr>
          <p:cNvSpPr>
            <a:spLocks noGrp="1"/>
          </p:cNvSpPr>
          <p:nvPr>
            <p:ph type="dt" sz="half" idx="10"/>
          </p:nvPr>
        </p:nvSpPr>
        <p:spPr/>
        <p:txBody>
          <a:bodyPr/>
          <a:lstStyle/>
          <a:p>
            <a:fld id="{D711B913-2A0F-410F-9C2B-5F5EEDEAA3F3}" type="datetime1">
              <a:rPr lang="en-US" smtClean="0"/>
              <a:t>5/10/2018</a:t>
            </a:fld>
            <a:endParaRPr lang="en-US"/>
          </a:p>
        </p:txBody>
      </p:sp>
      <p:sp>
        <p:nvSpPr>
          <p:cNvPr id="6" name="Slide Number Placeholder 5">
            <a:extLst>
              <a:ext uri="{FF2B5EF4-FFF2-40B4-BE49-F238E27FC236}">
                <a16:creationId xmlns:a16="http://schemas.microsoft.com/office/drawing/2014/main" id="{C7485546-4E8B-4B39-807D-BBE3A1DF07BA}"/>
              </a:ext>
            </a:extLst>
          </p:cNvPr>
          <p:cNvSpPr>
            <a:spLocks noGrp="1"/>
          </p:cNvSpPr>
          <p:nvPr>
            <p:ph type="sldNum" sz="quarter" idx="12"/>
          </p:nvPr>
        </p:nvSpPr>
        <p:spPr/>
        <p:txBody>
          <a:bodyPr/>
          <a:lstStyle/>
          <a:p>
            <a:fld id="{5D3378CA-3A4E-42C6-857B-1FCA12853FF2}" type="slidenum">
              <a:rPr lang="en-US" smtClean="0"/>
              <a:t>5</a:t>
            </a:fld>
            <a:endParaRPr lang="en-US"/>
          </a:p>
        </p:txBody>
      </p:sp>
    </p:spTree>
    <p:extLst>
      <p:ext uri="{BB962C8B-B14F-4D97-AF65-F5344CB8AC3E}">
        <p14:creationId xmlns:p14="http://schemas.microsoft.com/office/powerpoint/2010/main" val="1235233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134C1-70EB-47D9-9D4D-6E248DE956EE}"/>
              </a:ext>
            </a:extLst>
          </p:cNvPr>
          <p:cNvSpPr>
            <a:spLocks noGrp="1"/>
          </p:cNvSpPr>
          <p:nvPr>
            <p:ph type="title"/>
          </p:nvPr>
        </p:nvSpPr>
        <p:spPr/>
        <p:txBody>
          <a:bodyPr/>
          <a:lstStyle/>
          <a:p>
            <a:r>
              <a:rPr lang="en-US" dirty="0"/>
              <a:t>Data Manipulation Procedures</a:t>
            </a:r>
          </a:p>
        </p:txBody>
      </p:sp>
      <p:sp>
        <p:nvSpPr>
          <p:cNvPr id="3" name="Content Placeholder 2">
            <a:extLst>
              <a:ext uri="{FF2B5EF4-FFF2-40B4-BE49-F238E27FC236}">
                <a16:creationId xmlns:a16="http://schemas.microsoft.com/office/drawing/2014/main" id="{E0D09AD3-BEF1-4512-93CD-C9AA6D8832C5}"/>
              </a:ext>
            </a:extLst>
          </p:cNvPr>
          <p:cNvSpPr>
            <a:spLocks noGrp="1"/>
          </p:cNvSpPr>
          <p:nvPr>
            <p:ph idx="1"/>
          </p:nvPr>
        </p:nvSpPr>
        <p:spPr/>
        <p:txBody>
          <a:bodyPr>
            <a:normAutofit/>
          </a:bodyPr>
          <a:lstStyle/>
          <a:p>
            <a:pPr marL="457200" indent="-457200">
              <a:buFont typeface="+mj-lt"/>
              <a:buAutoNum type="arabicPeriod"/>
            </a:pPr>
            <a:endParaRPr lang="en-US" dirty="0"/>
          </a:p>
          <a:p>
            <a:pPr marL="457200" indent="-457200">
              <a:buFont typeface="+mj-lt"/>
              <a:buAutoNum type="arabicPeriod"/>
            </a:pPr>
            <a:r>
              <a:rPr lang="en-US" dirty="0"/>
              <a:t>Dataset was already split into testing and training sets</a:t>
            </a:r>
          </a:p>
          <a:p>
            <a:pPr marL="457200" indent="-457200">
              <a:buFont typeface="+mj-lt"/>
              <a:buAutoNum type="arabicPeriod"/>
            </a:pPr>
            <a:r>
              <a:rPr lang="en-US" dirty="0"/>
              <a:t>Transformed the </a:t>
            </a:r>
            <a:r>
              <a:rPr lang="en-US" dirty="0" err="1"/>
              <a:t>Attack_Types</a:t>
            </a:r>
            <a:r>
              <a:rPr lang="en-US" dirty="0"/>
              <a:t> target variable as “1” for DOS attacks &amp; “0” for everything else including other attack types and normal traffic</a:t>
            </a:r>
          </a:p>
          <a:p>
            <a:pPr marL="457200" indent="-457200">
              <a:buFont typeface="+mj-lt"/>
              <a:buAutoNum type="arabicPeriod"/>
            </a:pPr>
            <a:r>
              <a:rPr lang="en-US" dirty="0"/>
              <a:t>Chose to use one hot encoding (</a:t>
            </a:r>
            <a:r>
              <a:rPr lang="en-US" dirty="0" err="1"/>
              <a:t>pd.get_dummies</a:t>
            </a:r>
            <a:r>
              <a:rPr lang="en-US" dirty="0"/>
              <a:t>) to handle the 3 categorical features</a:t>
            </a:r>
          </a:p>
          <a:p>
            <a:pPr marL="457200" indent="-457200">
              <a:buFont typeface="+mj-lt"/>
              <a:buAutoNum type="arabicPeriod"/>
            </a:pPr>
            <a:r>
              <a:rPr lang="en-US" dirty="0"/>
              <a:t>After using One Hot Encoding, still had to eliminate some features which were not available in both the given test and training sets, or that produced too many features (80+)</a:t>
            </a:r>
          </a:p>
          <a:p>
            <a:endParaRPr lang="en-US" dirty="0"/>
          </a:p>
          <a:p>
            <a:pPr marL="0" indent="0">
              <a:buNone/>
            </a:pPr>
            <a:endParaRPr lang="en-US" dirty="0"/>
          </a:p>
          <a:p>
            <a:pPr lvl="1"/>
            <a:endParaRPr lang="en-US" dirty="0">
              <a:solidFill>
                <a:srgbClr val="FF0000"/>
              </a:solidFill>
            </a:endParaRPr>
          </a:p>
        </p:txBody>
      </p:sp>
      <p:sp>
        <p:nvSpPr>
          <p:cNvPr id="4" name="Date Placeholder 3">
            <a:extLst>
              <a:ext uri="{FF2B5EF4-FFF2-40B4-BE49-F238E27FC236}">
                <a16:creationId xmlns:a16="http://schemas.microsoft.com/office/drawing/2014/main" id="{5977F1E1-B81B-4E99-8295-0F48EEA9EE96}"/>
              </a:ext>
            </a:extLst>
          </p:cNvPr>
          <p:cNvSpPr>
            <a:spLocks noGrp="1"/>
          </p:cNvSpPr>
          <p:nvPr>
            <p:ph type="dt" sz="half" idx="10"/>
          </p:nvPr>
        </p:nvSpPr>
        <p:spPr/>
        <p:txBody>
          <a:bodyPr/>
          <a:lstStyle/>
          <a:p>
            <a:fld id="{2AFCA952-7177-48EB-BBCC-B7E2D3D66057}" type="datetime1">
              <a:rPr lang="en-US" smtClean="0"/>
              <a:t>5/10/2018</a:t>
            </a:fld>
            <a:endParaRPr lang="en-US"/>
          </a:p>
        </p:txBody>
      </p:sp>
      <p:sp>
        <p:nvSpPr>
          <p:cNvPr id="5" name="Slide Number Placeholder 4">
            <a:extLst>
              <a:ext uri="{FF2B5EF4-FFF2-40B4-BE49-F238E27FC236}">
                <a16:creationId xmlns:a16="http://schemas.microsoft.com/office/drawing/2014/main" id="{A6504ECF-4B4B-4D6D-8E32-15C03BB65F86}"/>
              </a:ext>
            </a:extLst>
          </p:cNvPr>
          <p:cNvSpPr>
            <a:spLocks noGrp="1"/>
          </p:cNvSpPr>
          <p:nvPr>
            <p:ph type="sldNum" sz="quarter" idx="12"/>
          </p:nvPr>
        </p:nvSpPr>
        <p:spPr/>
        <p:txBody>
          <a:bodyPr/>
          <a:lstStyle/>
          <a:p>
            <a:fld id="{5D3378CA-3A4E-42C6-857B-1FCA12853FF2}" type="slidenum">
              <a:rPr lang="en-US" smtClean="0"/>
              <a:t>6</a:t>
            </a:fld>
            <a:endParaRPr lang="en-US"/>
          </a:p>
        </p:txBody>
      </p:sp>
    </p:spTree>
    <p:extLst>
      <p:ext uri="{BB962C8B-B14F-4D97-AF65-F5344CB8AC3E}">
        <p14:creationId xmlns:p14="http://schemas.microsoft.com/office/powerpoint/2010/main" val="2725118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134C1-70EB-47D9-9D4D-6E248DE956EE}"/>
              </a:ext>
            </a:extLst>
          </p:cNvPr>
          <p:cNvSpPr>
            <a:spLocks noGrp="1"/>
          </p:cNvSpPr>
          <p:nvPr>
            <p:ph type="title"/>
          </p:nvPr>
        </p:nvSpPr>
        <p:spPr/>
        <p:txBody>
          <a:bodyPr/>
          <a:lstStyle/>
          <a:p>
            <a:r>
              <a:rPr lang="en-US" dirty="0"/>
              <a:t>Data Dictionary (key features)</a:t>
            </a:r>
          </a:p>
        </p:txBody>
      </p:sp>
      <p:graphicFrame>
        <p:nvGraphicFramePr>
          <p:cNvPr id="5" name="Content Placeholder 4">
            <a:extLst>
              <a:ext uri="{FF2B5EF4-FFF2-40B4-BE49-F238E27FC236}">
                <a16:creationId xmlns:a16="http://schemas.microsoft.com/office/drawing/2014/main" id="{D71BD0F6-FA91-45FE-8CF5-F74C3282751A}"/>
              </a:ext>
            </a:extLst>
          </p:cNvPr>
          <p:cNvGraphicFramePr>
            <a:graphicFrameLocks noGrp="1"/>
          </p:cNvGraphicFramePr>
          <p:nvPr>
            <p:ph idx="1"/>
            <p:extLst>
              <p:ext uri="{D42A27DB-BD31-4B8C-83A1-F6EECF244321}">
                <p14:modId xmlns:p14="http://schemas.microsoft.com/office/powerpoint/2010/main" val="2040576888"/>
              </p:ext>
            </p:extLst>
          </p:nvPr>
        </p:nvGraphicFramePr>
        <p:xfrm>
          <a:off x="711641" y="1791694"/>
          <a:ext cx="10829677" cy="4358012"/>
        </p:xfrm>
        <a:graphic>
          <a:graphicData uri="http://schemas.openxmlformats.org/drawingml/2006/table">
            <a:tbl>
              <a:tblPr firstRow="1" bandRow="1">
                <a:tableStyleId>{073A0DAA-6AF3-43AB-8588-CEC1D06C72B9}</a:tableStyleId>
              </a:tblPr>
              <a:tblGrid>
                <a:gridCol w="2417766">
                  <a:extLst>
                    <a:ext uri="{9D8B030D-6E8A-4147-A177-3AD203B41FA5}">
                      <a16:colId xmlns:a16="http://schemas.microsoft.com/office/drawing/2014/main" val="2424986452"/>
                    </a:ext>
                  </a:extLst>
                </a:gridCol>
                <a:gridCol w="8411911">
                  <a:extLst>
                    <a:ext uri="{9D8B030D-6E8A-4147-A177-3AD203B41FA5}">
                      <a16:colId xmlns:a16="http://schemas.microsoft.com/office/drawing/2014/main" val="2215529370"/>
                    </a:ext>
                  </a:extLst>
                </a:gridCol>
              </a:tblGrid>
              <a:tr h="304805">
                <a:tc>
                  <a:txBody>
                    <a:bodyPr/>
                    <a:lstStyle/>
                    <a:p>
                      <a:r>
                        <a:rPr lang="en-US" dirty="0"/>
                        <a:t>Field</a:t>
                      </a:r>
                    </a:p>
                  </a:txBody>
                  <a:tcPr/>
                </a:tc>
                <a:tc>
                  <a:txBody>
                    <a:bodyPr/>
                    <a:lstStyle/>
                    <a:p>
                      <a:r>
                        <a:rPr lang="en-US" dirty="0"/>
                        <a:t>Description</a:t>
                      </a:r>
                    </a:p>
                  </a:txBody>
                  <a:tcPr/>
                </a:tc>
                <a:extLst>
                  <a:ext uri="{0D108BD9-81ED-4DB2-BD59-A6C34878D82A}">
                    <a16:rowId xmlns:a16="http://schemas.microsoft.com/office/drawing/2014/main" val="1781165631"/>
                  </a:ext>
                </a:extLst>
              </a:tr>
              <a:tr h="304805">
                <a:tc>
                  <a:txBody>
                    <a:bodyPr/>
                    <a:lstStyle/>
                    <a:p>
                      <a:r>
                        <a:rPr lang="en-US" dirty="0"/>
                        <a:t>Flag</a:t>
                      </a:r>
                    </a:p>
                  </a:txBody>
                  <a:tcPr/>
                </a:tc>
                <a:tc>
                  <a:txBody>
                    <a:bodyPr/>
                    <a:lstStyle/>
                    <a:p>
                      <a:r>
                        <a:rPr lang="en-US" dirty="0"/>
                        <a:t>Status of connection as normal or flagged</a:t>
                      </a:r>
                    </a:p>
                  </a:txBody>
                  <a:tcPr/>
                </a:tc>
                <a:extLst>
                  <a:ext uri="{0D108BD9-81ED-4DB2-BD59-A6C34878D82A}">
                    <a16:rowId xmlns:a16="http://schemas.microsoft.com/office/drawing/2014/main" val="3474002646"/>
                  </a:ext>
                </a:extLst>
              </a:tr>
              <a:tr h="304805">
                <a:tc>
                  <a:txBody>
                    <a:bodyPr/>
                    <a:lstStyle/>
                    <a:p>
                      <a:r>
                        <a:rPr lang="en-US" dirty="0"/>
                        <a:t>Service </a:t>
                      </a:r>
                      <a:r>
                        <a:rPr lang="en-US" dirty="0" err="1"/>
                        <a:t>Serror</a:t>
                      </a:r>
                      <a:r>
                        <a:rPr lang="en-US" dirty="0"/>
                        <a:t> Rate</a:t>
                      </a:r>
                    </a:p>
                  </a:txBody>
                  <a:tcPr/>
                </a:tc>
                <a:tc>
                  <a:txBody>
                    <a:bodyPr/>
                    <a:lstStyle/>
                    <a:p>
                      <a:r>
                        <a:rPr lang="en-US" dirty="0"/>
                        <a:t>The % of connections that have an active flag among the aggregated connections</a:t>
                      </a:r>
                    </a:p>
                  </a:txBody>
                  <a:tcPr/>
                </a:tc>
                <a:extLst>
                  <a:ext uri="{0D108BD9-81ED-4DB2-BD59-A6C34878D82A}">
                    <a16:rowId xmlns:a16="http://schemas.microsoft.com/office/drawing/2014/main" val="2042344245"/>
                  </a:ext>
                </a:extLst>
              </a:tr>
              <a:tr h="304805">
                <a:tc>
                  <a:txBody>
                    <a:bodyPr/>
                    <a:lstStyle/>
                    <a:p>
                      <a:r>
                        <a:rPr lang="en-US" dirty="0"/>
                        <a:t>Destination Host Same Service Rate</a:t>
                      </a:r>
                    </a:p>
                  </a:txBody>
                  <a:tcPr/>
                </a:tc>
                <a:tc>
                  <a:txBody>
                    <a:bodyPr/>
                    <a:lstStyle/>
                    <a:p>
                      <a:r>
                        <a:rPr lang="en-US" dirty="0"/>
                        <a:t>The % of connections that were to the same service among the aggregated connections</a:t>
                      </a:r>
                    </a:p>
                  </a:txBody>
                  <a:tcPr/>
                </a:tc>
                <a:extLst>
                  <a:ext uri="{0D108BD9-81ED-4DB2-BD59-A6C34878D82A}">
                    <a16:rowId xmlns:a16="http://schemas.microsoft.com/office/drawing/2014/main" val="3658005251"/>
                  </a:ext>
                </a:extLst>
              </a:tr>
              <a:tr h="304805">
                <a:tc>
                  <a:txBody>
                    <a:bodyPr/>
                    <a:lstStyle/>
                    <a:p>
                      <a:r>
                        <a:rPr lang="en-US" dirty="0"/>
                        <a:t>Count</a:t>
                      </a:r>
                    </a:p>
                  </a:txBody>
                  <a:tcPr/>
                </a:tc>
                <a:tc>
                  <a:txBody>
                    <a:bodyPr/>
                    <a:lstStyle/>
                    <a:p>
                      <a:r>
                        <a:rPr lang="en-US" dirty="0"/>
                        <a:t>Number of connections to the same destination host as the current connection</a:t>
                      </a:r>
                    </a:p>
                  </a:txBody>
                  <a:tcPr/>
                </a:tc>
                <a:extLst>
                  <a:ext uri="{0D108BD9-81ED-4DB2-BD59-A6C34878D82A}">
                    <a16:rowId xmlns:a16="http://schemas.microsoft.com/office/drawing/2014/main" val="1887711993"/>
                  </a:ext>
                </a:extLst>
              </a:tr>
              <a:tr h="304805">
                <a:tc>
                  <a:txBody>
                    <a:bodyPr/>
                    <a:lstStyle/>
                    <a:p>
                      <a:r>
                        <a:rPr lang="en-US" dirty="0"/>
                        <a:t>Destination Host Service </a:t>
                      </a:r>
                      <a:r>
                        <a:rPr lang="en-US" dirty="0" err="1"/>
                        <a:t>Serror</a:t>
                      </a:r>
                      <a:r>
                        <a:rPr lang="en-US" dirty="0"/>
                        <a:t> Rate</a:t>
                      </a:r>
                    </a:p>
                  </a:txBody>
                  <a:tcPr/>
                </a:tc>
                <a:tc>
                  <a:txBody>
                    <a:bodyPr/>
                    <a:lstStyle/>
                    <a:p>
                      <a:r>
                        <a:rPr lang="en-US" dirty="0"/>
                        <a:t>The % of connections that have activated the flag among the aggregated connections</a:t>
                      </a:r>
                    </a:p>
                  </a:txBody>
                  <a:tcPr/>
                </a:tc>
                <a:extLst>
                  <a:ext uri="{0D108BD9-81ED-4DB2-BD59-A6C34878D82A}">
                    <a16:rowId xmlns:a16="http://schemas.microsoft.com/office/drawing/2014/main" val="407844635"/>
                  </a:ext>
                </a:extLst>
              </a:tr>
              <a:tr h="517532">
                <a:tc>
                  <a:txBody>
                    <a:bodyPr/>
                    <a:lstStyle/>
                    <a:p>
                      <a:r>
                        <a:rPr lang="en-US" dirty="0"/>
                        <a:t>Destination Bytes</a:t>
                      </a:r>
                    </a:p>
                  </a:txBody>
                  <a:tcPr/>
                </a:tc>
                <a:tc>
                  <a:txBody>
                    <a:bodyPr/>
                    <a:lstStyle/>
                    <a:p>
                      <a:r>
                        <a:rPr lang="en-US" dirty="0"/>
                        <a:t>Number of bytes transferred from destination to source in a single connection</a:t>
                      </a:r>
                    </a:p>
                  </a:txBody>
                  <a:tcPr/>
                </a:tc>
                <a:extLst>
                  <a:ext uri="{0D108BD9-81ED-4DB2-BD59-A6C34878D82A}">
                    <a16:rowId xmlns:a16="http://schemas.microsoft.com/office/drawing/2014/main" val="3848963141"/>
                  </a:ext>
                </a:extLst>
              </a:tr>
              <a:tr h="304805">
                <a:tc>
                  <a:txBody>
                    <a:bodyPr/>
                    <a:lstStyle/>
                    <a:p>
                      <a:r>
                        <a:rPr lang="en-US" dirty="0"/>
                        <a:t>Source Bytes</a:t>
                      </a:r>
                    </a:p>
                  </a:txBody>
                  <a:tcPr/>
                </a:tc>
                <a:tc>
                  <a:txBody>
                    <a:bodyPr/>
                    <a:lstStyle/>
                    <a:p>
                      <a:r>
                        <a:rPr lang="en-US" dirty="0"/>
                        <a:t>Number of bytes transferred from source to destination in a single connection</a:t>
                      </a:r>
                    </a:p>
                  </a:txBody>
                  <a:tcPr/>
                </a:tc>
                <a:extLst>
                  <a:ext uri="{0D108BD9-81ED-4DB2-BD59-A6C34878D82A}">
                    <a16:rowId xmlns:a16="http://schemas.microsoft.com/office/drawing/2014/main" val="816081551"/>
                  </a:ext>
                </a:extLst>
              </a:tr>
              <a:tr h="304805">
                <a:tc>
                  <a:txBody>
                    <a:bodyPr/>
                    <a:lstStyle/>
                    <a:p>
                      <a:r>
                        <a:rPr lang="en-US" dirty="0"/>
                        <a:t>Different Service Rate</a:t>
                      </a:r>
                    </a:p>
                  </a:txBody>
                  <a:tcPr/>
                </a:tc>
                <a:tc>
                  <a:txBody>
                    <a:bodyPr/>
                    <a:lstStyle/>
                    <a:p>
                      <a:r>
                        <a:rPr lang="en-US" dirty="0"/>
                        <a:t>The % of connections that were to different services</a:t>
                      </a:r>
                    </a:p>
                  </a:txBody>
                  <a:tcPr/>
                </a:tc>
                <a:extLst>
                  <a:ext uri="{0D108BD9-81ED-4DB2-BD59-A6C34878D82A}">
                    <a16:rowId xmlns:a16="http://schemas.microsoft.com/office/drawing/2014/main" val="404083668"/>
                  </a:ext>
                </a:extLst>
              </a:tr>
              <a:tr h="3048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Count</a:t>
                      </a:r>
                    </a:p>
                  </a:txBody>
                  <a:tcPr/>
                </a:tc>
                <a:tc>
                  <a:txBody>
                    <a:bodyPr/>
                    <a:lstStyle/>
                    <a:p>
                      <a:r>
                        <a:rPr lang="en-US" dirty="0"/>
                        <a:t>The number of connections to the same service (port #) in the past two seconds</a:t>
                      </a:r>
                    </a:p>
                  </a:txBody>
                  <a:tcPr/>
                </a:tc>
                <a:extLst>
                  <a:ext uri="{0D108BD9-81ED-4DB2-BD59-A6C34878D82A}">
                    <a16:rowId xmlns:a16="http://schemas.microsoft.com/office/drawing/2014/main" val="2238895405"/>
                  </a:ext>
                </a:extLst>
              </a:tr>
            </a:tbl>
          </a:graphicData>
        </a:graphic>
      </p:graphicFrame>
      <p:sp>
        <p:nvSpPr>
          <p:cNvPr id="7" name="Date Placeholder 6">
            <a:extLst>
              <a:ext uri="{FF2B5EF4-FFF2-40B4-BE49-F238E27FC236}">
                <a16:creationId xmlns:a16="http://schemas.microsoft.com/office/drawing/2014/main" id="{9CD6F21E-CE4C-4597-A3BF-89E805656129}"/>
              </a:ext>
            </a:extLst>
          </p:cNvPr>
          <p:cNvSpPr>
            <a:spLocks noGrp="1"/>
          </p:cNvSpPr>
          <p:nvPr>
            <p:ph type="dt" sz="half" idx="10"/>
          </p:nvPr>
        </p:nvSpPr>
        <p:spPr/>
        <p:txBody>
          <a:bodyPr/>
          <a:lstStyle/>
          <a:p>
            <a:fld id="{86310CC9-3904-4E2C-8C53-7552756E0375}" type="datetime1">
              <a:rPr lang="en-US" smtClean="0"/>
              <a:t>5/10/2018</a:t>
            </a:fld>
            <a:endParaRPr lang="en-US"/>
          </a:p>
        </p:txBody>
      </p:sp>
      <p:sp>
        <p:nvSpPr>
          <p:cNvPr id="9" name="Slide Number Placeholder 8">
            <a:extLst>
              <a:ext uri="{FF2B5EF4-FFF2-40B4-BE49-F238E27FC236}">
                <a16:creationId xmlns:a16="http://schemas.microsoft.com/office/drawing/2014/main" id="{B541CEDF-64A1-4FF3-B894-25A349621C5A}"/>
              </a:ext>
            </a:extLst>
          </p:cNvPr>
          <p:cNvSpPr>
            <a:spLocks noGrp="1"/>
          </p:cNvSpPr>
          <p:nvPr>
            <p:ph type="sldNum" sz="quarter" idx="12"/>
          </p:nvPr>
        </p:nvSpPr>
        <p:spPr/>
        <p:txBody>
          <a:bodyPr/>
          <a:lstStyle/>
          <a:p>
            <a:fld id="{5D3378CA-3A4E-42C6-857B-1FCA12853FF2}" type="slidenum">
              <a:rPr lang="en-US" smtClean="0"/>
              <a:t>7</a:t>
            </a:fld>
            <a:endParaRPr lang="en-US"/>
          </a:p>
        </p:txBody>
      </p:sp>
    </p:spTree>
    <p:extLst>
      <p:ext uri="{BB962C8B-B14F-4D97-AF65-F5344CB8AC3E}">
        <p14:creationId xmlns:p14="http://schemas.microsoft.com/office/powerpoint/2010/main" val="4231492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D443C-0D59-4B05-B520-2E2B0E7AF3E1}"/>
              </a:ext>
            </a:extLst>
          </p:cNvPr>
          <p:cNvSpPr>
            <a:spLocks noGrp="1"/>
          </p:cNvSpPr>
          <p:nvPr>
            <p:ph type="title"/>
          </p:nvPr>
        </p:nvSpPr>
        <p:spPr/>
        <p:txBody>
          <a:bodyPr/>
          <a:lstStyle/>
          <a:p>
            <a:r>
              <a:rPr lang="en-US" dirty="0"/>
              <a:t>Exploratory Data Analysis</a:t>
            </a:r>
          </a:p>
        </p:txBody>
      </p:sp>
      <p:sp>
        <p:nvSpPr>
          <p:cNvPr id="3" name="Text Placeholder 2">
            <a:extLst>
              <a:ext uri="{FF2B5EF4-FFF2-40B4-BE49-F238E27FC236}">
                <a16:creationId xmlns:a16="http://schemas.microsoft.com/office/drawing/2014/main" id="{0666C283-A4B8-47D9-A2C1-F2CBEF563624}"/>
              </a:ext>
            </a:extLst>
          </p:cNvPr>
          <p:cNvSpPr>
            <a:spLocks noGrp="1"/>
          </p:cNvSpPr>
          <p:nvPr>
            <p:ph type="body" idx="1"/>
          </p:nvPr>
        </p:nvSpPr>
        <p:spPr/>
        <p:txBody>
          <a:bodyPr/>
          <a:lstStyle/>
          <a:p>
            <a:r>
              <a:rPr lang="en-US" dirty="0"/>
              <a:t>How saturated is the dataset with Dos Attacks?</a:t>
            </a:r>
          </a:p>
        </p:txBody>
      </p:sp>
      <p:pic>
        <p:nvPicPr>
          <p:cNvPr id="12" name="Content Placeholder 11">
            <a:extLst>
              <a:ext uri="{FF2B5EF4-FFF2-40B4-BE49-F238E27FC236}">
                <a16:creationId xmlns:a16="http://schemas.microsoft.com/office/drawing/2014/main" id="{0707A273-5355-4797-A99C-55F7532592A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96963" y="2685807"/>
            <a:ext cx="4938712" cy="3172311"/>
          </a:xfrm>
        </p:spPr>
      </p:pic>
      <p:sp>
        <p:nvSpPr>
          <p:cNvPr id="5" name="Text Placeholder 4">
            <a:extLst>
              <a:ext uri="{FF2B5EF4-FFF2-40B4-BE49-F238E27FC236}">
                <a16:creationId xmlns:a16="http://schemas.microsoft.com/office/drawing/2014/main" id="{0201C90F-EB55-44BB-998F-2395A1FDA59E}"/>
              </a:ext>
            </a:extLst>
          </p:cNvPr>
          <p:cNvSpPr>
            <a:spLocks noGrp="1"/>
          </p:cNvSpPr>
          <p:nvPr>
            <p:ph type="body" sz="quarter" idx="3"/>
          </p:nvPr>
        </p:nvSpPr>
        <p:spPr/>
        <p:txBody>
          <a:bodyPr/>
          <a:lstStyle/>
          <a:p>
            <a:r>
              <a:rPr lang="en-US" dirty="0"/>
              <a:t>How are the different types of dos attacks distributed?</a:t>
            </a:r>
          </a:p>
        </p:txBody>
      </p:sp>
      <p:pic>
        <p:nvPicPr>
          <p:cNvPr id="14" name="Content Placeholder 13">
            <a:extLst>
              <a:ext uri="{FF2B5EF4-FFF2-40B4-BE49-F238E27FC236}">
                <a16:creationId xmlns:a16="http://schemas.microsoft.com/office/drawing/2014/main" id="{E352AC60-CDAB-4081-AD58-E9E75B40FA70}"/>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218238" y="2662826"/>
            <a:ext cx="4937125" cy="3218274"/>
          </a:xfrm>
        </p:spPr>
      </p:pic>
      <p:sp>
        <p:nvSpPr>
          <p:cNvPr id="7" name="Date Placeholder 6">
            <a:extLst>
              <a:ext uri="{FF2B5EF4-FFF2-40B4-BE49-F238E27FC236}">
                <a16:creationId xmlns:a16="http://schemas.microsoft.com/office/drawing/2014/main" id="{8406CB41-0D12-4440-BD3D-26AC66FF43F9}"/>
              </a:ext>
            </a:extLst>
          </p:cNvPr>
          <p:cNvSpPr>
            <a:spLocks noGrp="1"/>
          </p:cNvSpPr>
          <p:nvPr>
            <p:ph type="dt" sz="half" idx="10"/>
          </p:nvPr>
        </p:nvSpPr>
        <p:spPr/>
        <p:txBody>
          <a:bodyPr/>
          <a:lstStyle/>
          <a:p>
            <a:fld id="{B9E32E8B-FAC0-40E3-AC92-4958D58F779E}" type="datetime1">
              <a:rPr lang="en-US" smtClean="0"/>
              <a:t>5/10/2018</a:t>
            </a:fld>
            <a:endParaRPr lang="en-US"/>
          </a:p>
        </p:txBody>
      </p:sp>
      <p:sp>
        <p:nvSpPr>
          <p:cNvPr id="8" name="Slide Number Placeholder 7">
            <a:extLst>
              <a:ext uri="{FF2B5EF4-FFF2-40B4-BE49-F238E27FC236}">
                <a16:creationId xmlns:a16="http://schemas.microsoft.com/office/drawing/2014/main" id="{0A5F52CC-B520-4C62-B4EF-62080A0D9395}"/>
              </a:ext>
            </a:extLst>
          </p:cNvPr>
          <p:cNvSpPr>
            <a:spLocks noGrp="1"/>
          </p:cNvSpPr>
          <p:nvPr>
            <p:ph type="sldNum" sz="quarter" idx="12"/>
          </p:nvPr>
        </p:nvSpPr>
        <p:spPr/>
        <p:txBody>
          <a:bodyPr/>
          <a:lstStyle/>
          <a:p>
            <a:fld id="{5D3378CA-3A4E-42C6-857B-1FCA12853FF2}" type="slidenum">
              <a:rPr lang="en-US" smtClean="0"/>
              <a:t>8</a:t>
            </a:fld>
            <a:endParaRPr lang="en-US"/>
          </a:p>
        </p:txBody>
      </p:sp>
    </p:spTree>
    <p:extLst>
      <p:ext uri="{BB962C8B-B14F-4D97-AF65-F5344CB8AC3E}">
        <p14:creationId xmlns:p14="http://schemas.microsoft.com/office/powerpoint/2010/main" val="305275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ED79-5B5A-4C50-9384-576D65CBDD47}"/>
              </a:ext>
            </a:extLst>
          </p:cNvPr>
          <p:cNvSpPr>
            <a:spLocks noGrp="1"/>
          </p:cNvSpPr>
          <p:nvPr>
            <p:ph type="title"/>
          </p:nvPr>
        </p:nvSpPr>
        <p:spPr/>
        <p:txBody>
          <a:bodyPr/>
          <a:lstStyle/>
          <a:p>
            <a:r>
              <a:rPr lang="en-US" dirty="0"/>
              <a:t>Training</a:t>
            </a:r>
          </a:p>
        </p:txBody>
      </p:sp>
      <p:sp>
        <p:nvSpPr>
          <p:cNvPr id="4" name="Text Placeholder 3">
            <a:extLst>
              <a:ext uri="{FF2B5EF4-FFF2-40B4-BE49-F238E27FC236}">
                <a16:creationId xmlns:a16="http://schemas.microsoft.com/office/drawing/2014/main" id="{12DB3E6E-29CD-4185-B96B-26C8C54DFDE6}"/>
              </a:ext>
            </a:extLst>
          </p:cNvPr>
          <p:cNvSpPr>
            <a:spLocks noGrp="1"/>
          </p:cNvSpPr>
          <p:nvPr>
            <p:ph type="body" sz="half" idx="2"/>
          </p:nvPr>
        </p:nvSpPr>
        <p:spPr/>
        <p:txBody>
          <a:bodyPr/>
          <a:lstStyle/>
          <a:p>
            <a:r>
              <a:rPr lang="en-US" dirty="0"/>
              <a:t>Variety of hyper-parameters and features were tested such as:</a:t>
            </a:r>
          </a:p>
          <a:p>
            <a:pPr marL="285750" indent="-285750">
              <a:buFont typeface="Arial" panose="020B0604020202020204" pitchFamily="34" charset="0"/>
              <a:buChar char="•"/>
            </a:pPr>
            <a:r>
              <a:rPr lang="en-US" dirty="0" err="1"/>
              <a:t>max_features</a:t>
            </a:r>
            <a:endParaRPr lang="en-US" dirty="0"/>
          </a:p>
          <a:p>
            <a:pPr marL="285750" indent="-285750">
              <a:buFont typeface="Arial" panose="020B0604020202020204" pitchFamily="34" charset="0"/>
              <a:buChar char="•"/>
            </a:pPr>
            <a:r>
              <a:rPr lang="en-US" dirty="0" err="1"/>
              <a:t>max_depth</a:t>
            </a:r>
            <a:endParaRPr lang="en-US" dirty="0"/>
          </a:p>
          <a:p>
            <a:pPr marL="285750" indent="-285750">
              <a:buFont typeface="Arial" panose="020B0604020202020204" pitchFamily="34" charset="0"/>
              <a:buChar char="•"/>
            </a:pPr>
            <a:r>
              <a:rPr lang="en-US" dirty="0" err="1"/>
              <a:t>n_estimators</a:t>
            </a:r>
            <a:endParaRPr lang="en-US" dirty="0"/>
          </a:p>
          <a:p>
            <a:pPr marL="285750" indent="-285750">
              <a:buFont typeface="Arial" panose="020B0604020202020204" pitchFamily="34" charset="0"/>
              <a:buChar char="•"/>
            </a:pPr>
            <a:r>
              <a:rPr lang="en-US" dirty="0"/>
              <a:t>Feature selection (top 10 /42)</a:t>
            </a:r>
          </a:p>
          <a:p>
            <a:pPr marL="285750" indent="-285750">
              <a:buFont typeface="Arial" panose="020B0604020202020204" pitchFamily="34" charset="0"/>
              <a:buChar char="•"/>
            </a:pPr>
            <a:endParaRPr lang="en-US" dirty="0"/>
          </a:p>
        </p:txBody>
      </p:sp>
      <p:sp>
        <p:nvSpPr>
          <p:cNvPr id="5" name="Date Placeholder 4">
            <a:extLst>
              <a:ext uri="{FF2B5EF4-FFF2-40B4-BE49-F238E27FC236}">
                <a16:creationId xmlns:a16="http://schemas.microsoft.com/office/drawing/2014/main" id="{02CC4D42-599F-42C8-BA3D-A58AC7608595}"/>
              </a:ext>
            </a:extLst>
          </p:cNvPr>
          <p:cNvSpPr>
            <a:spLocks noGrp="1"/>
          </p:cNvSpPr>
          <p:nvPr>
            <p:ph type="dt" sz="half" idx="10"/>
          </p:nvPr>
        </p:nvSpPr>
        <p:spPr/>
        <p:txBody>
          <a:bodyPr/>
          <a:lstStyle/>
          <a:p>
            <a:fld id="{20546C30-375D-4DD9-90CE-A7329638AE9F}" type="datetime1">
              <a:rPr lang="en-US" smtClean="0"/>
              <a:t>5/10/2018</a:t>
            </a:fld>
            <a:endParaRPr lang="en-US"/>
          </a:p>
        </p:txBody>
      </p:sp>
      <p:sp>
        <p:nvSpPr>
          <p:cNvPr id="6" name="Slide Number Placeholder 5">
            <a:extLst>
              <a:ext uri="{FF2B5EF4-FFF2-40B4-BE49-F238E27FC236}">
                <a16:creationId xmlns:a16="http://schemas.microsoft.com/office/drawing/2014/main" id="{3A83FF86-5636-43DE-AC4D-D38DF144227A}"/>
              </a:ext>
            </a:extLst>
          </p:cNvPr>
          <p:cNvSpPr>
            <a:spLocks noGrp="1"/>
          </p:cNvSpPr>
          <p:nvPr>
            <p:ph type="sldNum" sz="quarter" idx="12"/>
          </p:nvPr>
        </p:nvSpPr>
        <p:spPr/>
        <p:txBody>
          <a:bodyPr/>
          <a:lstStyle/>
          <a:p>
            <a:fld id="{5D3378CA-3A4E-42C6-857B-1FCA12853FF2}" type="slidenum">
              <a:rPr lang="en-US" smtClean="0"/>
              <a:t>9</a:t>
            </a:fld>
            <a:endParaRPr lang="en-US"/>
          </a:p>
        </p:txBody>
      </p:sp>
      <p:pic>
        <p:nvPicPr>
          <p:cNvPr id="12" name="Content Placeholder 11">
            <a:extLst>
              <a:ext uri="{FF2B5EF4-FFF2-40B4-BE49-F238E27FC236}">
                <a16:creationId xmlns:a16="http://schemas.microsoft.com/office/drawing/2014/main" id="{060F5A10-754F-42D1-8BC6-01B3322661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1149" y="287059"/>
            <a:ext cx="6492875" cy="4328583"/>
          </a:xfrm>
        </p:spPr>
      </p:pic>
      <p:sp>
        <p:nvSpPr>
          <p:cNvPr id="13" name="TextBox 12">
            <a:extLst>
              <a:ext uri="{FF2B5EF4-FFF2-40B4-BE49-F238E27FC236}">
                <a16:creationId xmlns:a16="http://schemas.microsoft.com/office/drawing/2014/main" id="{63531059-71B9-4CB7-8AEF-83CC3E3C53BA}"/>
              </a:ext>
            </a:extLst>
          </p:cNvPr>
          <p:cNvSpPr txBox="1"/>
          <p:nvPr/>
        </p:nvSpPr>
        <p:spPr>
          <a:xfrm>
            <a:off x="4821149" y="4695290"/>
            <a:ext cx="6492875" cy="1477328"/>
          </a:xfrm>
          <a:prstGeom prst="rect">
            <a:avLst/>
          </a:prstGeom>
          <a:noFill/>
        </p:spPr>
        <p:txBody>
          <a:bodyPr wrap="square" rtlCol="0">
            <a:spAutoFit/>
          </a:bodyPr>
          <a:lstStyle/>
          <a:p>
            <a:r>
              <a:rPr lang="en-US" dirty="0">
                <a:solidFill>
                  <a:srgbClr val="002060"/>
                </a:solidFill>
              </a:rPr>
              <a:t>from</a:t>
            </a:r>
            <a:r>
              <a:rPr lang="en-US" dirty="0"/>
              <a:t> </a:t>
            </a:r>
            <a:r>
              <a:rPr lang="en-US" dirty="0" err="1"/>
              <a:t>sklearn</a:t>
            </a:r>
            <a:r>
              <a:rPr lang="en-US" dirty="0"/>
              <a:t> </a:t>
            </a:r>
            <a:r>
              <a:rPr lang="en-US" dirty="0">
                <a:solidFill>
                  <a:srgbClr val="002060"/>
                </a:solidFill>
              </a:rPr>
              <a:t>import</a:t>
            </a:r>
            <a:r>
              <a:rPr lang="en-US" dirty="0"/>
              <a:t> tree</a:t>
            </a:r>
          </a:p>
          <a:p>
            <a:r>
              <a:rPr lang="en-US" dirty="0">
                <a:solidFill>
                  <a:srgbClr val="002060"/>
                </a:solidFill>
              </a:rPr>
              <a:t>from</a:t>
            </a:r>
            <a:r>
              <a:rPr lang="en-US" dirty="0"/>
              <a:t> </a:t>
            </a:r>
            <a:r>
              <a:rPr lang="en-US" dirty="0" err="1"/>
              <a:t>sklearn.ensemble</a:t>
            </a:r>
            <a:r>
              <a:rPr lang="en-US" dirty="0"/>
              <a:t> </a:t>
            </a:r>
            <a:r>
              <a:rPr lang="en-US" dirty="0">
                <a:solidFill>
                  <a:srgbClr val="002060"/>
                </a:solidFill>
              </a:rPr>
              <a:t>import</a:t>
            </a:r>
            <a:r>
              <a:rPr lang="en-US" dirty="0"/>
              <a:t> </a:t>
            </a:r>
            <a:r>
              <a:rPr lang="en-US" dirty="0" err="1"/>
              <a:t>RandomForestClassifier</a:t>
            </a:r>
            <a:endParaRPr lang="en-US" dirty="0"/>
          </a:p>
          <a:p>
            <a:r>
              <a:rPr lang="en-US" dirty="0">
                <a:solidFill>
                  <a:srgbClr val="002060"/>
                </a:solidFill>
              </a:rPr>
              <a:t>from</a:t>
            </a:r>
            <a:r>
              <a:rPr lang="en-US" dirty="0"/>
              <a:t> </a:t>
            </a:r>
            <a:r>
              <a:rPr lang="en-US" dirty="0" err="1"/>
              <a:t>sklearn.ensemble</a:t>
            </a:r>
            <a:r>
              <a:rPr lang="en-US" dirty="0"/>
              <a:t> </a:t>
            </a:r>
            <a:r>
              <a:rPr lang="en-US" dirty="0">
                <a:solidFill>
                  <a:srgbClr val="002060"/>
                </a:solidFill>
              </a:rPr>
              <a:t>import</a:t>
            </a:r>
            <a:r>
              <a:rPr lang="en-US" dirty="0"/>
              <a:t> </a:t>
            </a:r>
            <a:r>
              <a:rPr lang="en-US" dirty="0" err="1"/>
              <a:t>ExtraTreesClassifier</a:t>
            </a:r>
            <a:endParaRPr lang="en-US" dirty="0"/>
          </a:p>
          <a:p>
            <a:r>
              <a:rPr lang="en-US" dirty="0">
                <a:solidFill>
                  <a:srgbClr val="002060"/>
                </a:solidFill>
              </a:rPr>
              <a:t>from</a:t>
            </a:r>
            <a:r>
              <a:rPr lang="en-US" dirty="0"/>
              <a:t> </a:t>
            </a:r>
            <a:r>
              <a:rPr lang="en-US" dirty="0" err="1"/>
              <a:t>sklearn.ensemble</a:t>
            </a:r>
            <a:r>
              <a:rPr lang="en-US" dirty="0"/>
              <a:t> </a:t>
            </a:r>
            <a:r>
              <a:rPr lang="en-US" dirty="0">
                <a:solidFill>
                  <a:srgbClr val="002060"/>
                </a:solidFill>
              </a:rPr>
              <a:t>import</a:t>
            </a:r>
            <a:r>
              <a:rPr lang="en-US" dirty="0"/>
              <a:t> </a:t>
            </a:r>
            <a:r>
              <a:rPr lang="en-US" dirty="0" err="1"/>
              <a:t>GradientBoostingClassifier</a:t>
            </a:r>
            <a:endParaRPr lang="en-US" dirty="0"/>
          </a:p>
          <a:p>
            <a:endParaRPr lang="en-US" dirty="0"/>
          </a:p>
        </p:txBody>
      </p:sp>
    </p:spTree>
    <p:extLst>
      <p:ext uri="{BB962C8B-B14F-4D97-AF65-F5344CB8AC3E}">
        <p14:creationId xmlns:p14="http://schemas.microsoft.com/office/powerpoint/2010/main" val="24313062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9872</TotalTime>
  <Words>1063</Words>
  <Application>Microsoft Office PowerPoint</Application>
  <PresentationFormat>Widescreen</PresentationFormat>
  <Paragraphs>209</Paragraphs>
  <Slides>16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Retrospect</vt:lpstr>
      <vt:lpstr>Anomaly Detection for Denial of Service Attacks</vt:lpstr>
      <vt:lpstr>Dataset</vt:lpstr>
      <vt:lpstr>Denial of Service Attacks</vt:lpstr>
      <vt:lpstr>Key Attack Types detected (All DOS)</vt:lpstr>
      <vt:lpstr>Problem Definition</vt:lpstr>
      <vt:lpstr>Data Manipulation Procedures</vt:lpstr>
      <vt:lpstr>Data Dictionary (key features)</vt:lpstr>
      <vt:lpstr>Exploratory Data Analysis</vt:lpstr>
      <vt:lpstr>Training</vt:lpstr>
      <vt:lpstr>Resulting One Tree Example (entropy)</vt:lpstr>
      <vt:lpstr>Decision Tree Results</vt:lpstr>
      <vt:lpstr>Random Forest Results</vt:lpstr>
      <vt:lpstr>Extra Random Forest Results</vt:lpstr>
      <vt:lpstr>Gradient Boosting Results</vt:lpstr>
      <vt:lpstr>Detection System Shortcomings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on Network</dc:title>
  <dc:creator>Andrew Jones</dc:creator>
  <cp:lastModifiedBy>Andrew Jones</cp:lastModifiedBy>
  <cp:revision>88</cp:revision>
  <dcterms:created xsi:type="dcterms:W3CDTF">2018-04-08T20:12:48Z</dcterms:created>
  <dcterms:modified xsi:type="dcterms:W3CDTF">2018-05-10T16:08:11Z</dcterms:modified>
</cp:coreProperties>
</file>