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7"/>
  </p:notesMasterIdLst>
  <p:handoutMasterIdLst>
    <p:handoutMasterId r:id="rId68"/>
  </p:handoutMasterIdLst>
  <p:sldIdLst>
    <p:sldId id="257" r:id="rId2"/>
    <p:sldId id="408" r:id="rId3"/>
    <p:sldId id="405" r:id="rId4"/>
    <p:sldId id="266" r:id="rId5"/>
    <p:sldId id="406" r:id="rId6"/>
    <p:sldId id="407" r:id="rId7"/>
    <p:sldId id="403" r:id="rId8"/>
    <p:sldId id="317" r:id="rId9"/>
    <p:sldId id="409" r:id="rId10"/>
    <p:sldId id="411" r:id="rId11"/>
    <p:sldId id="304" r:id="rId12"/>
    <p:sldId id="312" r:id="rId13"/>
    <p:sldId id="306" r:id="rId14"/>
    <p:sldId id="307" r:id="rId15"/>
    <p:sldId id="328" r:id="rId16"/>
    <p:sldId id="329" r:id="rId17"/>
    <p:sldId id="330" r:id="rId18"/>
    <p:sldId id="331" r:id="rId19"/>
    <p:sldId id="344" r:id="rId20"/>
    <p:sldId id="345" r:id="rId21"/>
    <p:sldId id="332" r:id="rId22"/>
    <p:sldId id="333" r:id="rId23"/>
    <p:sldId id="308" r:id="rId24"/>
    <p:sldId id="334" r:id="rId25"/>
    <p:sldId id="412" r:id="rId26"/>
    <p:sldId id="413" r:id="rId27"/>
    <p:sldId id="335" r:id="rId28"/>
    <p:sldId id="395" r:id="rId29"/>
    <p:sldId id="337" r:id="rId30"/>
    <p:sldId id="338" r:id="rId31"/>
    <p:sldId id="340" r:id="rId32"/>
    <p:sldId id="342" r:id="rId33"/>
    <p:sldId id="348" r:id="rId34"/>
    <p:sldId id="349" r:id="rId35"/>
    <p:sldId id="350" r:id="rId36"/>
    <p:sldId id="352" r:id="rId37"/>
    <p:sldId id="343" r:id="rId38"/>
    <p:sldId id="354" r:id="rId39"/>
    <p:sldId id="360" r:id="rId40"/>
    <p:sldId id="309" r:id="rId41"/>
    <p:sldId id="362" r:id="rId42"/>
    <p:sldId id="364" r:id="rId43"/>
    <p:sldId id="365" r:id="rId44"/>
    <p:sldId id="367" r:id="rId45"/>
    <p:sldId id="368" r:id="rId46"/>
    <p:sldId id="370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10" r:id="rId58"/>
    <p:sldId id="386" r:id="rId59"/>
    <p:sldId id="387" r:id="rId60"/>
    <p:sldId id="388" r:id="rId61"/>
    <p:sldId id="389" r:id="rId62"/>
    <p:sldId id="398" r:id="rId63"/>
    <p:sldId id="399" r:id="rId64"/>
    <p:sldId id="392" r:id="rId65"/>
    <p:sldId id="402" r:id="rId66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kumimoji="1" sz="2400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kumimoji="1" sz="2400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kumimoji="1" sz="2400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kumimoji="1" sz="2400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kumimoji="1" sz="2400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hlink"/>
        </a:solidFill>
        <a:latin typeface="Arial" panose="020B0604020202020204" pitchFamily="34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61E6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15" autoAdjust="0"/>
    <p:restoredTop sz="90929"/>
  </p:normalViewPr>
  <p:slideViewPr>
    <p:cSldViewPr>
      <p:cViewPr varScale="1">
        <p:scale>
          <a:sx n="131" d="100"/>
          <a:sy n="131" d="100"/>
        </p:scale>
        <p:origin x="4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05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t" anchorCtr="0" compatLnSpc="1">
            <a:prstTxWarp prst="textNoShape">
              <a:avLst/>
            </a:prstTxWarp>
          </a:bodyPr>
          <a:lstStyle>
            <a:lvl1pPr defTabSz="927975">
              <a:defRPr sz="130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625" y="1"/>
            <a:ext cx="294505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t" anchorCtr="0" compatLnSpc="1">
            <a:prstTxWarp prst="textNoShape">
              <a:avLst/>
            </a:prstTxWarp>
          </a:bodyPr>
          <a:lstStyle>
            <a:lvl1pPr algn="r" defTabSz="927975">
              <a:defRPr sz="130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814"/>
            <a:ext cx="294505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b" anchorCtr="0" compatLnSpc="1">
            <a:prstTxWarp prst="textNoShape">
              <a:avLst/>
            </a:prstTxWarp>
          </a:bodyPr>
          <a:lstStyle>
            <a:lvl1pPr defTabSz="927975">
              <a:defRPr sz="1300" b="1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625" y="9431814"/>
            <a:ext cx="294505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b" anchorCtr="0" compatLnSpc="1">
            <a:prstTxWarp prst="textNoShape">
              <a:avLst/>
            </a:prstTxWarp>
          </a:bodyPr>
          <a:lstStyle>
            <a:lvl1pPr algn="r" defTabSz="927975">
              <a:defRPr sz="1300" b="1"/>
            </a:lvl1pPr>
          </a:lstStyle>
          <a:p>
            <a:fld id="{76EF1BC6-677D-4BB8-8566-18C8FC4DFD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944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05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t" anchorCtr="0" compatLnSpc="1">
            <a:prstTxWarp prst="textNoShape">
              <a:avLst/>
            </a:prstTxWarp>
          </a:bodyPr>
          <a:lstStyle>
            <a:lvl1pPr defTabSz="927975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625" y="1"/>
            <a:ext cx="294505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t" anchorCtr="0" compatLnSpc="1">
            <a:prstTxWarp prst="textNoShape">
              <a:avLst/>
            </a:prstTxWarp>
          </a:bodyPr>
          <a:lstStyle>
            <a:lvl1pPr algn="r" defTabSz="927975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053" y="4715908"/>
            <a:ext cx="4985571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14"/>
            <a:ext cx="294505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b" anchorCtr="0" compatLnSpc="1">
            <a:prstTxWarp prst="textNoShape">
              <a:avLst/>
            </a:prstTxWarp>
          </a:bodyPr>
          <a:lstStyle>
            <a:lvl1pPr defTabSz="927975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625" y="9431814"/>
            <a:ext cx="294505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5" tIns="46428" rIns="92855" bIns="46428" numCol="1" anchor="b" anchorCtr="0" compatLnSpc="1">
            <a:prstTxWarp prst="textNoShape">
              <a:avLst/>
            </a:prstTxWarp>
          </a:bodyPr>
          <a:lstStyle>
            <a:lvl1pPr algn="r" defTabSz="927975">
              <a:spcBef>
                <a:spcPct val="0"/>
              </a:spcBef>
              <a:buClrTx/>
              <a:buSzTx/>
              <a:buFontTx/>
              <a:buNone/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81EDDB7-7ACD-46FD-B6BB-A29E37A19A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87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9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7838" indent="-276092" defTabSz="9279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4367" indent="-220873" defTabSz="9279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6113" indent="-220873" defTabSz="9279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7860" indent="-220873" defTabSz="9279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9607" indent="-220873" defTabSz="9279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71353" indent="-220873" defTabSz="9279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13100" indent="-220873" defTabSz="9279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54846" indent="-220873" defTabSz="9279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EE9D048-214B-4DC9-934D-81FAB7BC57F7}" type="slidenum">
              <a:rPr lang="en-US" altLang="zh-CN" sz="1300"/>
              <a:pPr eaLnBrk="1" hangingPunct="1"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1105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590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F2D3E-47C9-4260-941F-859D81A2E94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07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9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7838" indent="-276092" defTabSz="9279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4367" indent="-220873" defTabSz="9279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6113" indent="-220873" defTabSz="9279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7860" indent="-220873" defTabSz="9279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9607" indent="-220873" defTabSz="9279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71353" indent="-220873" defTabSz="9279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13100" indent="-220873" defTabSz="9279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54846" indent="-220873" defTabSz="9279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027828F-FB90-47BB-8004-9CEB297CE328}" type="slidenum">
              <a:rPr lang="en-US" altLang="zh-CN" sz="1300"/>
              <a:pPr eaLnBrk="1" hangingPunct="1">
                <a:spcBef>
                  <a:spcPct val="0"/>
                </a:spcBef>
              </a:pPr>
              <a:t>24</a:t>
            </a:fld>
            <a:endParaRPr lang="en-US" altLang="zh-CN" sz="13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包孕</a:t>
            </a:r>
          </a:p>
        </p:txBody>
      </p:sp>
    </p:spTree>
    <p:extLst>
      <p:ext uri="{BB962C8B-B14F-4D97-AF65-F5344CB8AC3E}">
        <p14:creationId xmlns:p14="http://schemas.microsoft.com/office/powerpoint/2010/main" val="18078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9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7838" indent="-276092" defTabSz="9279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4367" indent="-220873" defTabSz="9279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6113" indent="-220873" defTabSz="9279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7860" indent="-220873" defTabSz="9279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9607" indent="-220873" defTabSz="9279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71353" indent="-220873" defTabSz="9279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13100" indent="-220873" defTabSz="9279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54846" indent="-220873" defTabSz="9279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027828F-FB90-47BB-8004-9CEB297CE328}" type="slidenum">
              <a:rPr lang="en-US" altLang="zh-CN" sz="1300"/>
              <a:pPr eaLnBrk="1" hangingPunct="1">
                <a:spcBef>
                  <a:spcPct val="0"/>
                </a:spcBef>
              </a:pPr>
              <a:t>25</a:t>
            </a:fld>
            <a:endParaRPr lang="en-US" altLang="zh-CN" sz="13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包孕</a:t>
            </a:r>
          </a:p>
        </p:txBody>
      </p:sp>
    </p:spTree>
    <p:extLst>
      <p:ext uri="{BB962C8B-B14F-4D97-AF65-F5344CB8AC3E}">
        <p14:creationId xmlns:p14="http://schemas.microsoft.com/office/powerpoint/2010/main" val="70135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581400" y="5638800"/>
            <a:ext cx="51816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48200" y="3352800"/>
            <a:ext cx="4114800" cy="20510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066800"/>
            <a:ext cx="7772400" cy="18288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19C04E9-874D-4871-B45A-8E7A8C39EC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74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FDD7A7-6D7F-4815-B6BC-9749CB18A7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488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203835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228600"/>
            <a:ext cx="596265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26F600-1FBB-45B7-B7F5-FBDF5DFAA7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82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01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00500" cy="5029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914900" y="1295400"/>
            <a:ext cx="4000500" cy="5029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B92A9D-2F14-4119-BB49-3C96E22667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09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C44E7-4784-44E0-8F22-7E55D6AC9E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51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6A862D-BABE-47BE-A77A-943CD5B4D8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9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743375-8104-4531-83C8-427FAC3193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87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ED803F-04D6-45D2-8ECE-D4F53A92AD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10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7DBF16-A9FF-4E38-B203-E6E2D22BBE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26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F73C3C-7120-49CC-8B8F-9A347478F3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96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70BCD3-94FD-4C7F-8262-CEAE1A9683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28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45EDBD-66E8-4046-9F5F-965DC57B5B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64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286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308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2600" b="1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2383613A-D4B7-488C-A58C-D0A4520E6F3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685800" y="990600"/>
            <a:ext cx="6934200" cy="152400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>
                  <a:solidFill>
                    <a:schemeClr val="hlink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Arial" charset="0"/>
          <a:ea typeface="黑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Arial" charset="0"/>
          <a:ea typeface="黑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Arial" charset="0"/>
          <a:ea typeface="黑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Arial" charset="0"/>
          <a:ea typeface="黑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0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400" b="1">
          <a:solidFill>
            <a:schemeClr val="hlink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 b="1">
          <a:solidFill>
            <a:schemeClr val="hlink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 b="1">
          <a:solidFill>
            <a:schemeClr val="hlink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 b="1">
          <a:solidFill>
            <a:schemeClr val="hlink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bsumption_architec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s.brown.edu/~tld/courses/cs148/02/architectures.html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intelligenc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tint.info/html/ArtInt.html" TargetMode="Externa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.com/talks/raffaello_d_andrea_the_astounding_athletic_power_of_quadcopters" TargetMode="External"/><Relationship Id="rId2" Type="http://schemas.openxmlformats.org/officeDocument/2006/relationships/hyperlink" Target="https://en.wikipedia.org/wiki/Software_enginee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stributed_comput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gent_(economics)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igh-frequency_trading" TargetMode="External"/><Relationship Id="rId5" Type="http://schemas.openxmlformats.org/officeDocument/2006/relationships/hyperlink" Target="https://en.wikipedia.org/wiki/Algorithmic_trading" TargetMode="External"/><Relationship Id="rId4" Type="http://schemas.openxmlformats.org/officeDocument/2006/relationships/hyperlink" Target="https://en.wikipedia.org/wiki/Program_trading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summary?doi=10.1.1.55.270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summary?doi=10.1.1.55.270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98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/>
              <a:t>Agent Architectures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00600" y="3505200"/>
            <a:ext cx="4114800" cy="2051050"/>
          </a:xfrm>
        </p:spPr>
        <p:txBody>
          <a:bodyPr/>
          <a:lstStyle/>
          <a:p>
            <a:pPr algn="ctr" eaLnBrk="1" hangingPunct="1"/>
            <a:r>
              <a:rPr lang="en-US" altLang="zh-CN" dirty="0"/>
              <a:t>NJU</a:t>
            </a:r>
          </a:p>
          <a:p>
            <a:pPr algn="ctr" eaLnBrk="1" hangingPunct="1"/>
            <a:r>
              <a:rPr lang="en-US" altLang="zh-CN" dirty="0"/>
              <a:t>March,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10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07450" y="1317443"/>
            <a:ext cx="8074745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b="1" kern="0" dirty="0">
                <a:solidFill>
                  <a:srgbClr val="000000"/>
                </a:solidFill>
              </a:rPr>
              <a:t>For some researchers — particularly those in AI — the term ‘agent’ has a stronger meaning. </a:t>
            </a:r>
          </a:p>
          <a:p>
            <a:pPr algn="just" eaLnBrk="1" hangingPunct="1"/>
            <a:r>
              <a:rPr lang="en-US" altLang="zh-CN" b="1" kern="0" dirty="0">
                <a:solidFill>
                  <a:srgbClr val="000000"/>
                </a:solidFill>
              </a:rPr>
              <a:t>These researchers generally mean an agent to be a computer system that, in addition to having the properties identified above, is either </a:t>
            </a:r>
            <a:r>
              <a:rPr lang="en-US" altLang="zh-CN" b="1" kern="0" dirty="0" err="1">
                <a:solidFill>
                  <a:srgbClr val="000000"/>
                </a:solidFill>
              </a:rPr>
              <a:t>conceptualised</a:t>
            </a:r>
            <a:r>
              <a:rPr lang="en-US" altLang="zh-CN" b="1" kern="0" dirty="0">
                <a:solidFill>
                  <a:srgbClr val="000000"/>
                </a:solidFill>
              </a:rPr>
              <a:t> or implemented using concepts usually applied to people:</a:t>
            </a:r>
          </a:p>
          <a:p>
            <a:pPr lvl="1" algn="just" eaLnBrk="1" hangingPunct="1"/>
            <a:r>
              <a:rPr lang="en-US" altLang="zh-CN" b="1" kern="0" dirty="0">
                <a:solidFill>
                  <a:srgbClr val="000000"/>
                </a:solidFill>
              </a:rPr>
              <a:t>mentalistic</a:t>
            </a:r>
            <a:r>
              <a:rPr lang="zh-CN" altLang="en-US" b="1" kern="0" dirty="0">
                <a:solidFill>
                  <a:srgbClr val="000000"/>
                </a:solidFill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</a:rPr>
              <a:t>notions (belief, desire, obligation, choice</a:t>
            </a:r>
          </a:p>
          <a:p>
            <a:pPr lvl="1" algn="just" eaLnBrk="1" hangingPunct="1"/>
            <a:r>
              <a:rPr lang="en-US" altLang="zh-CN" b="1" kern="0" dirty="0">
                <a:solidFill>
                  <a:srgbClr val="000000"/>
                </a:solidFill>
              </a:rPr>
              <a:t>rationality</a:t>
            </a:r>
          </a:p>
          <a:p>
            <a:pPr lvl="1" algn="just" eaLnBrk="1" hangingPunct="1"/>
            <a:r>
              <a:rPr lang="en-US" altLang="zh-CN" b="1" kern="0" dirty="0">
                <a:solidFill>
                  <a:srgbClr val="000000"/>
                </a:solidFill>
              </a:rPr>
              <a:t>veracity</a:t>
            </a:r>
          </a:p>
          <a:p>
            <a:pPr lvl="1" algn="just" eaLnBrk="1" hangingPunct="1"/>
            <a:r>
              <a:rPr lang="en-US" altLang="zh-CN" b="1" kern="0" dirty="0">
                <a:solidFill>
                  <a:srgbClr val="000000"/>
                </a:solidFill>
              </a:rPr>
              <a:t>adaptability/learning.</a:t>
            </a:r>
          </a:p>
          <a:p>
            <a:pPr lvl="1" algn="just" eaLnBrk="1" hangingPunct="1"/>
            <a:endParaRPr lang="en-US" altLang="zh-CN" b="1" kern="0" dirty="0">
              <a:solidFill>
                <a:srgbClr val="000000"/>
              </a:solidFill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zh-CN" dirty="0"/>
              <a:t>A Strong Notion of Agency </a:t>
            </a:r>
          </a:p>
        </p:txBody>
      </p:sp>
    </p:spTree>
    <p:extLst>
      <p:ext uri="{BB962C8B-B14F-4D97-AF65-F5344CB8AC3E}">
        <p14:creationId xmlns:p14="http://schemas.microsoft.com/office/powerpoint/2010/main" val="211629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950E59-07B2-4E8F-BF2A-A7CC12856704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11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Agent Architectures 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808"/>
            <a:ext cx="7266384" cy="4464496"/>
          </a:xfrm>
        </p:spPr>
        <p:txBody>
          <a:bodyPr/>
          <a:lstStyle/>
          <a:p>
            <a:pPr algn="just" eaLnBrk="1" hangingPunct="1"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We want to build agents, that enjoy the properties of autonomy, reactiveness, pro-activeness, and social ability that we talked about earlier. 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How do we do this?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What software/hardware structures are appropriate? 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What is an appropriate separation of concerns? </a:t>
            </a:r>
          </a:p>
          <a:p>
            <a:pPr algn="just" eaLnBrk="1" hangingPunct="1"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• This is the area of agent architectures. </a:t>
            </a:r>
          </a:p>
          <a:p>
            <a:pPr algn="just" eaLnBrk="1" hangingPunct="1">
              <a:spcBef>
                <a:spcPts val="1800"/>
              </a:spcBef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74A529-4497-4BBA-98A0-1767291B94D1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12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Definitions of agent architectures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32896"/>
            <a:ext cx="7698432" cy="3157694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zh-CN" dirty="0">
                <a:solidFill>
                  <a:srgbClr val="000000"/>
                </a:solidFill>
              </a:rPr>
              <a:t>Leslie P. </a:t>
            </a:r>
            <a:r>
              <a:rPr lang="en-US" altLang="zh-CN" dirty="0" err="1">
                <a:solidFill>
                  <a:srgbClr val="000000"/>
                </a:solidFill>
              </a:rPr>
              <a:t>Kaelbling</a:t>
            </a:r>
            <a:endParaRPr lang="en-US" altLang="zh-CN" dirty="0">
              <a:solidFill>
                <a:srgbClr val="000000"/>
              </a:solidFill>
            </a:endParaRPr>
          </a:p>
          <a:p>
            <a:pPr lvl="1" algn="just" eaLnBrk="1" hangingPunct="1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A specific collection of software (or hardware) </a:t>
            </a:r>
            <a:r>
              <a:rPr lang="en-US" altLang="zh-CN" sz="2000" dirty="0">
                <a:solidFill>
                  <a:srgbClr val="0070C0"/>
                </a:solidFill>
              </a:rPr>
              <a:t>modules</a:t>
            </a:r>
            <a:r>
              <a:rPr lang="en-US" altLang="zh-CN" sz="2000" dirty="0">
                <a:solidFill>
                  <a:srgbClr val="000000"/>
                </a:solidFill>
              </a:rPr>
              <a:t>, typically designated by the boxes with arrows indicating the </a:t>
            </a:r>
            <a:r>
              <a:rPr lang="en-US" altLang="zh-CN" sz="2000" dirty="0">
                <a:solidFill>
                  <a:srgbClr val="0070C0"/>
                </a:solidFill>
              </a:rPr>
              <a:t>data and control flow</a:t>
            </a:r>
            <a:r>
              <a:rPr lang="en-US" altLang="zh-CN" sz="2000" dirty="0">
                <a:solidFill>
                  <a:srgbClr val="000000"/>
                </a:solidFill>
              </a:rPr>
              <a:t> among the modules.</a:t>
            </a:r>
          </a:p>
          <a:p>
            <a:pPr lvl="1" algn="just" eaLnBrk="1" hangingPunct="1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A more abstract view of architecture is as a general methodology for designing particular modular decompositions for particular tasks.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665174" y="214140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Kaelbling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1991]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2"/>
          <p:cNvSpPr txBox="1"/>
          <p:nvPr/>
        </p:nvSpPr>
        <p:spPr>
          <a:xfrm>
            <a:off x="1053035" y="6279095"/>
            <a:ext cx="740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Kaelbling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1991] L. P.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Kaelbling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 situated automata approach to the design of embedded agents. </a:t>
            </a:r>
            <a:r>
              <a:rPr lang="en-US" altLang="zh-CN" sz="1200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SIGART Bulletin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2(4): 85-88, 1991.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0B878C-CEAF-446D-B0B4-73FD09DAE07D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13</a:t>
            </a:fld>
            <a:endParaRPr kumimoji="0" lang="en-US" altLang="zh-CN" sz="26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Concrete architectures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700808"/>
            <a:ext cx="7732340" cy="504056"/>
          </a:xfrm>
        </p:spPr>
        <p:txBody>
          <a:bodyPr/>
          <a:lstStyle/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</a:rPr>
              <a:t>How to implement the abstract architecture of intelligent agents?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37878" y="2348880"/>
            <a:ext cx="739456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1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sz="2000" b="1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1800"/>
              </a:spcBef>
            </a:pPr>
            <a:r>
              <a:rPr lang="en-US" altLang="zh-CN" sz="1800" u="sng" kern="0" dirty="0">
                <a:solidFill>
                  <a:srgbClr val="000000"/>
                </a:solidFill>
              </a:rPr>
              <a:t>Logic-based architectures</a:t>
            </a:r>
            <a:r>
              <a:rPr lang="en-US" altLang="zh-CN" sz="1800" kern="0" dirty="0">
                <a:solidFill>
                  <a:srgbClr val="000000"/>
                </a:solidFill>
              </a:rPr>
              <a:t>: decision-making is via logical deduction</a:t>
            </a:r>
          </a:p>
          <a:p>
            <a:pPr algn="just" eaLnBrk="1" hangingPunct="1">
              <a:spcBef>
                <a:spcPts val="1800"/>
              </a:spcBef>
            </a:pPr>
            <a:r>
              <a:rPr lang="en-US" altLang="zh-CN" sz="1800" u="sng" kern="0" dirty="0">
                <a:solidFill>
                  <a:srgbClr val="000000"/>
                </a:solidFill>
              </a:rPr>
              <a:t>Reactive architectures</a:t>
            </a:r>
            <a:r>
              <a:rPr lang="en-US" altLang="zh-CN" sz="1800" kern="0" dirty="0">
                <a:solidFill>
                  <a:srgbClr val="000000"/>
                </a:solidFill>
              </a:rPr>
              <a:t>:  decision-making is implemented in some form of direct mapping from situation to action (e.g., rules).</a:t>
            </a:r>
          </a:p>
          <a:p>
            <a:pPr algn="just" eaLnBrk="1" hangingPunct="1">
              <a:spcBef>
                <a:spcPts val="1800"/>
              </a:spcBef>
            </a:pPr>
            <a:r>
              <a:rPr lang="en-US" altLang="zh-CN" sz="1800" u="sng" kern="0" dirty="0">
                <a:solidFill>
                  <a:srgbClr val="000000"/>
                </a:solidFill>
              </a:rPr>
              <a:t>Decision-theoretic architectures </a:t>
            </a:r>
            <a:r>
              <a:rPr lang="en-US" altLang="zh-CN" sz="1800" kern="0" dirty="0">
                <a:solidFill>
                  <a:srgbClr val="000000"/>
                </a:solidFill>
              </a:rPr>
              <a:t>: decision-making is based on some decision theories.</a:t>
            </a:r>
          </a:p>
          <a:p>
            <a:pPr algn="just" eaLnBrk="1" hangingPunct="1">
              <a:spcBef>
                <a:spcPts val="1800"/>
              </a:spcBef>
            </a:pPr>
            <a:r>
              <a:rPr lang="en-US" altLang="zh-CN" sz="1800" u="sng" kern="0" dirty="0">
                <a:solidFill>
                  <a:srgbClr val="000000"/>
                </a:solidFill>
              </a:rPr>
              <a:t>Belief-desire-intention agents</a:t>
            </a:r>
            <a:r>
              <a:rPr lang="en-US" altLang="zh-CN" sz="1800" kern="0" dirty="0">
                <a:solidFill>
                  <a:srgbClr val="000000"/>
                </a:solidFill>
              </a:rPr>
              <a:t>:  decision-making depends on the data structures representing the beliefs, desires, and intention. </a:t>
            </a:r>
          </a:p>
          <a:p>
            <a:pPr algn="just" eaLnBrk="1" hangingPunct="1">
              <a:spcBef>
                <a:spcPts val="1800"/>
              </a:spcBef>
            </a:pPr>
            <a:r>
              <a:rPr lang="en-US" altLang="zh-CN" sz="1800" u="sng" kern="0" dirty="0">
                <a:solidFill>
                  <a:srgbClr val="000000"/>
                </a:solidFill>
              </a:rPr>
              <a:t>Layered architectures</a:t>
            </a:r>
            <a:r>
              <a:rPr lang="en-US" altLang="zh-CN" sz="1800" kern="0" dirty="0">
                <a:solidFill>
                  <a:srgbClr val="000000"/>
                </a:solidFill>
              </a:rPr>
              <a:t>:  decision-making is realized via various software layers.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95735A-7D25-4554-A069-B4795D2EA5E5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14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Logic-based architectures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72816"/>
            <a:ext cx="7986464" cy="4551784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Symbolic AI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</a:rPr>
              <a:t>The intelligent behavior can be generated by giving a </a:t>
            </a:r>
            <a:r>
              <a:rPr lang="en-US" altLang="zh-CN" sz="2000" dirty="0">
                <a:solidFill>
                  <a:srgbClr val="0070C0"/>
                </a:solidFill>
              </a:rPr>
              <a:t>symbolic representation</a:t>
            </a:r>
            <a:r>
              <a:rPr lang="en-US" altLang="zh-CN" sz="2000" dirty="0">
                <a:solidFill>
                  <a:srgbClr val="000000"/>
                </a:solidFill>
              </a:rPr>
              <a:t> of its environment and its desired behavior, and then </a:t>
            </a:r>
            <a:r>
              <a:rPr lang="en-US" altLang="zh-CN" sz="2000" dirty="0">
                <a:solidFill>
                  <a:srgbClr val="0070C0"/>
                </a:solidFill>
              </a:rPr>
              <a:t>syntactically manipulating</a:t>
            </a:r>
            <a:r>
              <a:rPr lang="en-US" altLang="zh-CN" sz="2000" dirty="0">
                <a:solidFill>
                  <a:srgbClr val="000000"/>
                </a:solidFill>
              </a:rPr>
              <a:t> this representation.</a:t>
            </a:r>
          </a:p>
          <a:p>
            <a:pPr lvl="1" eaLnBrk="1" hangingPunct="1"/>
            <a:endParaRPr lang="en-US" altLang="zh-CN" sz="2000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Logic-based architectures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</a:rPr>
              <a:t>Agents use a </a:t>
            </a:r>
            <a:r>
              <a:rPr lang="en-US" altLang="zh-CN" sz="2000" dirty="0">
                <a:solidFill>
                  <a:srgbClr val="0070C0"/>
                </a:solidFill>
              </a:rPr>
              <a:t>symbolic representation</a:t>
            </a:r>
            <a:r>
              <a:rPr lang="en-US" altLang="zh-CN" sz="2000" dirty="0">
                <a:solidFill>
                  <a:srgbClr val="000000"/>
                </a:solidFill>
              </a:rPr>
              <a:t> of their environment and behavior.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</a:rPr>
              <a:t>The symbols correspond to </a:t>
            </a:r>
            <a:r>
              <a:rPr lang="en-US" altLang="zh-CN" sz="2000" dirty="0">
                <a:solidFill>
                  <a:srgbClr val="0070C0"/>
                </a:solidFill>
              </a:rPr>
              <a:t>logical formulas</a:t>
            </a:r>
            <a:r>
              <a:rPr lang="en-US" altLang="zh-CN" sz="2000" dirty="0">
                <a:solidFill>
                  <a:srgbClr val="000000"/>
                </a:solidFill>
              </a:rPr>
              <a:t> and the agent reasons using </a:t>
            </a:r>
            <a:r>
              <a:rPr lang="en-US" altLang="zh-CN" sz="2000" dirty="0">
                <a:solidFill>
                  <a:srgbClr val="0070C0"/>
                </a:solidFill>
              </a:rPr>
              <a:t>logical deduction</a:t>
            </a:r>
            <a:r>
              <a:rPr lang="en-US" altLang="zh-CN" sz="2000" dirty="0">
                <a:solidFill>
                  <a:srgbClr val="000000"/>
                </a:solidFill>
              </a:rPr>
              <a:t> or </a:t>
            </a:r>
            <a:r>
              <a:rPr lang="en-US" altLang="zh-CN" sz="2000" dirty="0">
                <a:solidFill>
                  <a:srgbClr val="0070C0"/>
                </a:solidFill>
              </a:rPr>
              <a:t>theorem proving</a:t>
            </a:r>
            <a:r>
              <a:rPr lang="en-US" altLang="zh-CN" sz="2000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325368-93B5-446B-8D30-8FA369B1B820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15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zh-CN" dirty="0"/>
              <a:t>Logic-based architectures: a simple model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28800"/>
            <a:ext cx="7770440" cy="4695800"/>
          </a:xfrm>
        </p:spPr>
        <p:txBody>
          <a:bodyPr/>
          <a:lstStyle/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</a:rPr>
              <a:t>The internal state of agent is assumed to be a database of formulae of classical </a:t>
            </a:r>
            <a:r>
              <a:rPr lang="en-US" altLang="zh-CN" sz="2000" dirty="0">
                <a:solidFill>
                  <a:srgbClr val="0070C0"/>
                </a:solidFill>
              </a:rPr>
              <a:t>first-order predicates</a:t>
            </a:r>
            <a:r>
              <a:rPr lang="en-US" altLang="zh-CN" sz="2000" dirty="0">
                <a:solidFill>
                  <a:srgbClr val="000000"/>
                </a:solidFill>
              </a:rPr>
              <a:t>.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</a:rPr>
              <a:t>This database is the information that the agent has about its environment.</a:t>
            </a:r>
          </a:p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</a:rPr>
              <a:t>This database plays a somewhat analogous role to that of </a:t>
            </a:r>
            <a:r>
              <a:rPr lang="en-US" altLang="zh-CN" sz="2000" dirty="0">
                <a:solidFill>
                  <a:srgbClr val="0070C0"/>
                </a:solidFill>
              </a:rPr>
              <a:t>belief</a:t>
            </a:r>
            <a:r>
              <a:rPr lang="en-US" altLang="zh-CN" sz="2000" dirty="0">
                <a:solidFill>
                  <a:srgbClr val="000000"/>
                </a:solidFill>
              </a:rPr>
              <a:t> in humans.</a:t>
            </a:r>
          </a:p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</a:rPr>
              <a:t>Deduction rules determine the agent’s behavior, e.g.,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987824" y="2395714"/>
            <a:ext cx="4067309" cy="1177302"/>
            <a:chOff x="5684328" y="2809322"/>
            <a:chExt cx="2913728" cy="1177302"/>
          </a:xfrm>
        </p:grpSpPr>
        <p:grpSp>
          <p:nvGrpSpPr>
            <p:cNvPr id="7" name="组合 6"/>
            <p:cNvGrpSpPr/>
            <p:nvPr/>
          </p:nvGrpSpPr>
          <p:grpSpPr>
            <a:xfrm>
              <a:off x="5770232" y="2809322"/>
              <a:ext cx="2016843" cy="1177302"/>
              <a:chOff x="4853406" y="4595454"/>
              <a:chExt cx="2016843" cy="1177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4853406" y="4595454"/>
                    <a:ext cx="1490871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b="1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𝐎𝐩𝐞𝐧</m:t>
                          </m:r>
                          <m:d>
                            <m:dPr>
                              <m:ctrlPr>
                                <a:rPr lang="en-US" altLang="zh-CN" sz="18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𝐯𝐚𝐥𝐮𝐞</m:t>
                              </m:r>
                              <m:r>
                                <a:rPr lang="en-US" altLang="zh-CN" sz="18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𝟐𝟐𝟏</m:t>
                              </m:r>
                            </m:e>
                          </m:d>
                        </m:oMath>
                      </m:oMathPara>
                    </a14:m>
                    <a:endParaRPr lang="en-US" altLang="zh-CN" sz="18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3406" y="4595454"/>
                    <a:ext cx="1490871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/>
                  <p:cNvSpPr/>
                  <p:nvPr/>
                </p:nvSpPr>
                <p:spPr>
                  <a:xfrm>
                    <a:off x="4853407" y="5403424"/>
                    <a:ext cx="2016842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b="1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𝐏𝐫𝐞𝐬𝐬𝐮𝐫𝐞</m:t>
                          </m:r>
                          <m:d>
                            <m:dPr>
                              <m:ctrlPr>
                                <a:rPr lang="en-US" altLang="zh-CN" sz="18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𝐭𝐚𝐧𝐤𝟕𝟕𝟔</m:t>
                              </m:r>
                              <m:r>
                                <a:rPr lang="en-US" altLang="zh-CN" sz="1800" b="1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800" b="1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</m:e>
                          </m:d>
                        </m:oMath>
                      </m:oMathPara>
                    </a14:m>
                    <a:endParaRPr lang="en-US" altLang="zh-CN" sz="18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矩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3407" y="5403424"/>
                    <a:ext cx="2016842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5684328" y="3210002"/>
                  <a:ext cx="29137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𝐓𝐞𝐦𝐩𝐞𝐫𝐚𝐭𝐮𝐫𝐞</m:t>
                        </m:r>
                        <m:d>
                          <m:dPr>
                            <m:ctrlPr>
                              <a:rPr lang="en-US" altLang="zh-CN" sz="18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𝐫𝐞𝐚𝐜𝐭𝐨𝐫𝟒𝟕𝟐𝟔</m:t>
                            </m:r>
                            <m:r>
                              <a:rPr lang="en-US" altLang="zh-CN" sz="18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8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𝟑𝟐𝟏</m:t>
                            </m:r>
                          </m:e>
                        </m:d>
                      </m:oMath>
                    </m:oMathPara>
                  </a14:m>
                  <a:endParaRPr lang="en-US" altLang="zh-CN" sz="18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328" y="3210002"/>
                  <a:ext cx="291372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411760" y="5661248"/>
                <a:ext cx="5040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𝐎𝐩𝐞𝐧</m:t>
                      </m:r>
                      <m:d>
                        <m:dPr>
                          <m:ctrlP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US" altLang="zh-CN" sz="1800" b="1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𝐏𝐫𝐞𝐬𝐬𝐮𝐫𝐞</m:t>
                      </m:r>
                      <m:d>
                        <m:dPr>
                          <m:ctrlP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800" b="1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800" b="1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𝐃𝐨</m:t>
                      </m:r>
                      <m:d>
                        <m:dPr>
                          <m:ctrlP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𝐆𝐞𝐭𝐑𝐞𝐰𝐚𝐫𝐝</m:t>
                          </m:r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661248"/>
                <a:ext cx="504056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29AB09-1494-4CBB-A33B-8A03DFC3683E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16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Logic-based architectures: some notions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412776"/>
                <a:ext cx="7842448" cy="4911824"/>
              </a:xfrm>
            </p:spPr>
            <p:txBody>
              <a:bodyPr/>
              <a:lstStyle/>
              <a:p>
                <a:pPr algn="just" eaLnBrk="1" hangingPunct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be the set of sentences of classic first-order logic.</a:t>
                </a: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𝕻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be the set of sets of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-formulae.</a:t>
                </a: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Write 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for members of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.</a:t>
                </a: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An agent’s decision making process is modelled through a set of deduction rules</a:t>
                </a: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We write 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𝝆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if the formula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can be proved from the database 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using only the deduction rules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.</a:t>
                </a:r>
              </a:p>
              <a:p>
                <a:pPr algn="just" eaLnBrk="1" hangingPunct="1">
                  <a:lnSpc>
                    <a:spcPct val="150000"/>
                  </a:lnSpc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37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412776"/>
                <a:ext cx="7842448" cy="4911824"/>
              </a:xfrm>
              <a:blipFill rotWithShape="0">
                <a:blip r:embed="rId2"/>
                <a:stretch>
                  <a:fillRect l="-233" r="-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5796136" y="5074163"/>
            <a:ext cx="2254447" cy="1269487"/>
            <a:chOff x="5404108" y="2809322"/>
            <a:chExt cx="2254447" cy="1269487"/>
          </a:xfrm>
        </p:grpSpPr>
        <p:grpSp>
          <p:nvGrpSpPr>
            <p:cNvPr id="15" name="组合 14"/>
            <p:cNvGrpSpPr/>
            <p:nvPr/>
          </p:nvGrpSpPr>
          <p:grpSpPr>
            <a:xfrm>
              <a:off x="5404108" y="2809322"/>
              <a:ext cx="1933615" cy="1269487"/>
              <a:chOff x="4487282" y="4595454"/>
              <a:chExt cx="1933615" cy="12694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/>
                  <p:cNvSpPr/>
                  <p:nvPr/>
                </p:nvSpPr>
                <p:spPr>
                  <a:xfrm>
                    <a:off x="4902096" y="4595454"/>
                    <a:ext cx="1490871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𝐬𝐞𝐞</m:t>
                          </m:r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oMath>
                      </m:oMathPara>
                    </a14:m>
                    <a:endParaRPr lang="en-US" altLang="zh-CN" sz="20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矩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2096" y="4595454"/>
                    <a:ext cx="1490871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/>
                  <p:cNvSpPr/>
                  <p:nvPr/>
                </p:nvSpPr>
                <p:spPr>
                  <a:xfrm>
                    <a:off x="4487282" y="5464831"/>
                    <a:ext cx="1933615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𝐚𝐜𝐭𝐢𝐨𝐧</m:t>
                          </m:r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oMath>
                      </m:oMathPara>
                    </a14:m>
                    <a:endParaRPr lang="en-US" altLang="zh-CN" sz="20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矩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282" y="5464831"/>
                    <a:ext cx="1933615" cy="40011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5724940" y="3235766"/>
                  <a:ext cx="193361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1" hangingPunct="1"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𝐧𝐞𝐱𝐭</m:t>
                        </m:r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oMath>
                    </m:oMathPara>
                  </a14:m>
                  <a:endParaRPr lang="en-US" altLang="zh-CN" sz="20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940" y="3235766"/>
                  <a:ext cx="1933615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60B9BE-D7F4-4A1E-B30A-0BFFC5AD719A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17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Logic-based architecture: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2483768" y="1700808"/>
                <a:ext cx="3960440" cy="4582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kumimoji="1" sz="24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0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9pPr>
              </a:lstStyle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461E64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altLang="zh-CN" sz="2000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𝐚𝐜𝐭𝐢𝐨𝐧</m:t>
                    </m:r>
                    <m:d>
                      <m:dPr>
                        <m:ctrlPr>
                          <a:rPr lang="en-US" altLang="zh-CN" sz="20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  <m:r>
                          <a:rPr lang="en-US" altLang="zh-CN" sz="20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altLang="zh-CN" sz="20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000" kern="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461E64"/>
                    </a:solidFill>
                  </a:rPr>
                  <a:t>begin</a:t>
                </a: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        </a:t>
                </a:r>
                <a:r>
                  <a:rPr lang="en-US" altLang="zh-CN" sz="2000" kern="0" dirty="0">
                    <a:solidFill>
                      <a:srgbClr val="461E64"/>
                    </a:solidFill>
                  </a:rPr>
                  <a:t>for</a:t>
                </a:r>
                <a:r>
                  <a:rPr lang="en-US" altLang="zh-CN" sz="2000" kern="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kern="0" dirty="0">
                    <a:solidFill>
                      <a:srgbClr val="461E64"/>
                    </a:solidFill>
                  </a:rPr>
                  <a:t>each</a:t>
                </a:r>
                <a:r>
                  <a:rPr lang="en-US" altLang="zh-CN" sz="2000" kern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000" kern="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000" kern="0" dirty="0">
                    <a:solidFill>
                      <a:srgbClr val="461E64"/>
                    </a:solidFill>
                  </a:rPr>
                  <a:t>do</a:t>
                </a: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                </a:t>
                </a:r>
                <a:r>
                  <a:rPr lang="en-US" altLang="zh-CN" sz="2000" kern="0" dirty="0">
                    <a:solidFill>
                      <a:srgbClr val="461E64"/>
                    </a:solidFill>
                  </a:rPr>
                  <a:t>if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𝝆</m:t>
                        </m:r>
                      </m:sub>
                    </m:sSub>
                    <m:r>
                      <a:rPr lang="en-US" altLang="zh-CN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𝐃𝐨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000" kern="0" dirty="0">
                    <a:solidFill>
                      <a:srgbClr val="461E64"/>
                    </a:solidFill>
                  </a:rPr>
                  <a:t>then</a:t>
                </a: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461E64"/>
                    </a:solidFill>
                  </a:rPr>
                  <a:t>                        return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CN" sz="2000" kern="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        </a:t>
                </a:r>
                <a:r>
                  <a:rPr lang="en-US" altLang="zh-CN" sz="2000" kern="0" dirty="0">
                    <a:solidFill>
                      <a:srgbClr val="461E64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000" kern="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000" kern="0" dirty="0">
                    <a:solidFill>
                      <a:srgbClr val="461E64"/>
                    </a:solidFill>
                  </a:rPr>
                  <a:t>do</a:t>
                </a: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461E64"/>
                    </a:solidFill>
                  </a:rPr>
                  <a:t>                if </a:t>
                </a:r>
                <a14:m>
                  <m:oMath xmlns:m="http://schemas.openxmlformats.org/officeDocument/2006/math">
                    <m:r>
                      <a:rPr lang="zh-CN" altLang="en-US" sz="20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altLang="zh-CN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⊬</m:t>
                        </m:r>
                      </m:e>
                      <m:sub>
                        <m:r>
                          <a:rPr lang="zh-CN" altLang="en-US" sz="20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𝝆</m:t>
                        </m:r>
                      </m:sub>
                    </m:sSub>
                    <m:r>
                      <a:rPr lang="en-US" altLang="zh-CN" sz="20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sz="20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𝐃𝐨</m:t>
                    </m:r>
                    <m:d>
                      <m:dPr>
                        <m:ctrlPr>
                          <a:rPr lang="en-US" altLang="zh-CN" sz="20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altLang="zh-CN" sz="2000" kern="0" dirty="0">
                    <a:solidFill>
                      <a:srgbClr val="461E64"/>
                    </a:solidFill>
                  </a:rPr>
                  <a:t> then</a:t>
                </a: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461E64"/>
                    </a:solidFill>
                  </a:rPr>
                  <a:t>                        return </a:t>
                </a:r>
                <a14:m>
                  <m:oMath xmlns:m="http://schemas.openxmlformats.org/officeDocument/2006/math">
                    <m:r>
                      <a:rPr lang="en-US" altLang="zh-CN" sz="200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CN" sz="2000" kern="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461E64"/>
                    </a:solidFill>
                  </a:rPr>
                  <a:t>        return null</a:t>
                </a: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461E64"/>
                    </a:solidFill>
                  </a:rPr>
                  <a:t>end function </a:t>
                </a:r>
                <a14:m>
                  <m:oMath xmlns:m="http://schemas.openxmlformats.org/officeDocument/2006/math">
                    <m:r>
                      <a:rPr lang="en-US" altLang="zh-CN" sz="200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𝐚𝐜𝐭𝐢𝐨𝐧</m:t>
                    </m:r>
                  </m:oMath>
                </a14:m>
                <a:endParaRPr lang="en-US" altLang="zh-CN" sz="2000" kern="0" dirty="0">
                  <a:solidFill>
                    <a:srgbClr val="461E64"/>
                  </a:solidFill>
                </a:endParaRP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endParaRPr lang="en-US" altLang="zh-CN" sz="20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3768" y="1700808"/>
                <a:ext cx="3960440" cy="4582571"/>
              </a:xfrm>
              <a:prstGeom prst="rect">
                <a:avLst/>
              </a:prstGeom>
              <a:blipFill rotWithShape="0">
                <a:blip r:embed="rId2"/>
                <a:stretch>
                  <a:fillRect l="-1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581098-CD87-4733-B27C-81070ED45434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18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Example: vacuum world </a:t>
            </a:r>
          </a:p>
        </p:txBody>
      </p:sp>
      <p:graphicFrame>
        <p:nvGraphicFramePr>
          <p:cNvPr id="35845" name="Object 2048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65357534"/>
              </p:ext>
            </p:extLst>
          </p:nvPr>
        </p:nvGraphicFramePr>
        <p:xfrm>
          <a:off x="1138237" y="1318260"/>
          <a:ext cx="740092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06" name="VISIO" r:id="rId3" imgW="4130040" imgH="2816352" progId="Visio.Drawing.5">
                  <p:embed/>
                </p:oleObj>
              </mc:Choice>
              <mc:Fallback>
                <p:oleObj name="VISIO" r:id="rId3" imgW="4130040" imgH="2816352" progId="Visio.Drawing.5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7" y="1318260"/>
                        <a:ext cx="7400925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12D0D2-7821-484E-B151-00AE5D7588C8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19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Vacuum world: perceptions and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15616" y="1772816"/>
                <a:ext cx="7194376" cy="4570834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Perceptions</a:t>
                </a:r>
              </a:p>
              <a:p>
                <a:pPr lvl="1" eaLnBrk="1" hangingPunct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𝐝𝐢𝐫𝐭</m:t>
                    </m:r>
                  </m:oMath>
                </a14:m>
                <a:r>
                  <a:rPr lang="en-US" altLang="zh-CN" sz="2000" i="1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𝐧𝐮𝐥𝐥</m:t>
                    </m:r>
                  </m:oMath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Actions</a:t>
                </a:r>
              </a:p>
              <a:p>
                <a:pPr lvl="1" eaLnBrk="1" hangingPunct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𝐟𝐨𝐫𝐰𝐚𝐫𝐝</m:t>
                    </m:r>
                  </m:oMath>
                </a14:m>
                <a:r>
                  <a:rPr lang="en-US" altLang="zh-CN" sz="2000" i="1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𝐬𝐮𝐜𝐤</m:t>
                    </m:r>
                  </m:oMath>
                </a14:m>
                <a:r>
                  <a:rPr lang="en-US" altLang="zh-CN" sz="2000" i="1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𝐭𝐮𝐫𝐧</m:t>
                    </m:r>
                  </m:oMath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altLang="zh-CN" dirty="0">
                    <a:solidFill>
                      <a:srgbClr val="000000"/>
                    </a:solidFill>
                  </a:rPr>
                  <a:t>Domain predicates</a:t>
                </a:r>
              </a:p>
              <a:p>
                <a:pPr lvl="1" eaLnBrk="1" hangingPunct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𝐈𝐧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 agent is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lvl="1" eaLnBrk="1" hangingPunct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𝐃𝐢𝐫𝐭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 there is dirt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lvl="1" eaLnBrk="1" hangingPunct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𝐅𝐚𝐜𝐢𝐧𝐠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 the agent is facing direction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68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5616" y="1772816"/>
                <a:ext cx="7194376" cy="4570834"/>
              </a:xfrm>
              <a:blipFill rotWithShape="0">
                <a:blip r:embed="rId2"/>
                <a:stretch>
                  <a:fillRect l="-508" t="-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5FCFC-6F2E-4440-AD31-04F0B1DC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890D5F-913F-3C4C-A9F8-D5082476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44E7-4784-44E0-8F22-7E55D6AC9EF8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117762" name="Picture 2">
            <a:extLst>
              <a:ext uri="{FF2B5EF4-FFF2-40B4-BE49-F238E27FC236}">
                <a16:creationId xmlns:a16="http://schemas.microsoft.com/office/drawing/2014/main" id="{9767246D-1A86-A44D-AE96-13FB26BC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474" y="1700808"/>
            <a:ext cx="2660645" cy="335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4" name="Picture 4" descr="Cover">
            <a:extLst>
              <a:ext uri="{FF2B5EF4-FFF2-40B4-BE49-F238E27FC236}">
                <a16:creationId xmlns:a16="http://schemas.microsoft.com/office/drawing/2014/main" id="{6A4A375D-8C94-E448-B41A-71557BCB7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28800"/>
            <a:ext cx="2376264" cy="342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FEA2CDC-00D6-8642-816C-D59D8265A2D8}"/>
              </a:ext>
            </a:extLst>
          </p:cNvPr>
          <p:cNvSpPr txBox="1"/>
          <p:nvPr/>
        </p:nvSpPr>
        <p:spPr>
          <a:xfrm>
            <a:off x="971600" y="5236649"/>
            <a:ext cx="4572000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+mn-lt"/>
              </a:rPr>
              <a:t>MULTIAGENT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n-lt"/>
              </a:rPr>
              <a:t>SYSTEMS</a:t>
            </a:r>
          </a:p>
          <a:p>
            <a:pPr algn="l">
              <a:buNone/>
            </a:pPr>
            <a:r>
              <a:rPr lang="en-US" altLang="zh-CN" sz="1800" b="1" i="0" dirty="0">
                <a:solidFill>
                  <a:srgbClr val="000000"/>
                </a:solidFill>
                <a:effectLst/>
                <a:latin typeface="+mn-lt"/>
              </a:rPr>
              <a:t>edited by Gerhard Weiss</a:t>
            </a:r>
            <a:endParaRPr lang="en-US" altLang="zh-CN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>
              <a:buNone/>
            </a:pPr>
            <a:r>
              <a:rPr lang="en-US" altLang="zh-CN" sz="1800" b="1" i="0" dirty="0">
                <a:solidFill>
                  <a:srgbClr val="000000"/>
                </a:solidFill>
                <a:effectLst/>
                <a:latin typeface="+mn-lt"/>
              </a:rPr>
              <a:t>MIT Press, 2013, 2nd edition</a:t>
            </a:r>
            <a:endParaRPr lang="en-US" altLang="zh-CN" sz="18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475020-DC36-D54F-8475-08075FAA5E8A}"/>
              </a:ext>
            </a:extLst>
          </p:cNvPr>
          <p:cNvSpPr txBox="1"/>
          <p:nvPr/>
        </p:nvSpPr>
        <p:spPr>
          <a:xfrm>
            <a:off x="5148064" y="5229200"/>
            <a:ext cx="4572000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Multiagent Systems Algorithmic, Game-Theoretic, and Logical Foundations 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Yoav Shoham Kevin Leyton-Brown Cambridge University Press, 2009</a:t>
            </a:r>
          </a:p>
        </p:txBody>
      </p:sp>
    </p:spTree>
    <p:extLst>
      <p:ext uri="{BB962C8B-B14F-4D97-AF65-F5344CB8AC3E}">
        <p14:creationId xmlns:p14="http://schemas.microsoft.com/office/powerpoint/2010/main" val="132779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02571F-DDF8-4780-9604-25AB2AAE1F6E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20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Vacuum world: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𝐧𝐞𝐱𝐭</m:t>
                    </m:r>
                  </m:oMath>
                </a14:m>
                <a:r>
                  <a:rPr lang="en-US" altLang="zh-CN" dirty="0"/>
                  <a:t> function and deduction</a:t>
                </a:r>
              </a:p>
            </p:txBody>
          </p:sp>
        </mc:Choice>
        <mc:Fallback xmlns="">
          <p:sp>
            <p:nvSpPr>
              <p:cNvPr id="3789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982" t="-9000" r="-1601" b="-3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9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71600" y="1412776"/>
                <a:ext cx="7434944" cy="4752528"/>
              </a:xfrm>
            </p:spPr>
            <p:txBody>
              <a:bodyPr/>
              <a:lstStyle/>
              <a:p>
                <a:pPr algn="just" eaLnBrk="1" hangingPunct="1"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𝐨𝐥𝐝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𝜟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to denote the set of “old” information in a database.</a:t>
                </a:r>
              </a:p>
              <a:p>
                <a:pPr marL="0" indent="0" algn="just" eaLnBrk="1" hangingPunct="1"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algn="just" eaLnBrk="1" hangingPunct="1"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Discover the set of new predicates to add to the database.</a:t>
                </a:r>
              </a:p>
              <a:p>
                <a:pPr algn="just" eaLnBrk="1" hangingPunct="1">
                  <a:spcBef>
                    <a:spcPts val="600"/>
                  </a:spcBef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algn="just" eaLnBrk="1" hangingPunct="1"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Given the new and old functions, the next function is defined as follows.</a:t>
                </a:r>
              </a:p>
              <a:p>
                <a:pPr marL="0" indent="0" algn="just" eaLnBrk="1" hangingPunct="1">
                  <a:spcBef>
                    <a:spcPts val="600"/>
                  </a:spcBef>
                  <a:buNone/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spcBef>
                    <a:spcPts val="600"/>
                  </a:spcBef>
                  <a:buNone/>
                </a:pPr>
                <a:endParaRPr lang="en-US" altLang="zh-CN" sz="700" dirty="0">
                  <a:solidFill>
                    <a:srgbClr val="000000"/>
                  </a:solidFill>
                </a:endParaRPr>
              </a:p>
              <a:p>
                <a:pPr algn="just" eaLnBrk="1" hangingPunct="1">
                  <a:spcBef>
                    <a:spcPts val="600"/>
                  </a:spcBef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Deduction rules (examples)</a:t>
                </a:r>
              </a:p>
            </p:txBody>
          </p:sp>
        </mc:Choice>
        <mc:Fallback xmlns="">
          <p:sp>
            <p:nvSpPr>
              <p:cNvPr id="3789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412776"/>
                <a:ext cx="7434944" cy="4752528"/>
              </a:xfrm>
              <a:blipFill rotWithShape="0">
                <a:blip r:embed="rId3"/>
                <a:stretch>
                  <a:fillRect l="-246" t="-770" r="-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925824" y="1886352"/>
                <a:ext cx="62619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𝐨𝐥𝐝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𝜟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</m:e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𝐈𝐧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𝐃𝐢𝐫𝐭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𝐅𝐚𝐜𝐢𝐧𝐠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824" y="1886352"/>
                <a:ext cx="6261948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86104" y="2935104"/>
                <a:ext cx="258124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𝐧𝐞𝐰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04" y="2935104"/>
                <a:ext cx="258124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86104" y="4354944"/>
                <a:ext cx="5526856" cy="439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𝐧𝐞𝐱𝐭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𝐧𝐞𝐰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04" y="4354944"/>
                <a:ext cx="5526856" cy="439736"/>
              </a:xfrm>
              <a:prstGeom prst="rect">
                <a:avLst/>
              </a:prstGeom>
              <a:blipFill rotWithShape="0"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582008" y="3253616"/>
            <a:ext cx="4470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eaLnBrk="1" hangingPunct="1"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difficult to implement, but rather lengthy.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586104" y="5404140"/>
                <a:ext cx="43540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𝐈𝐧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zh-CN" alt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𝐃𝐢𝐫𝐭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𝐃𝐨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𝐬𝐮𝐜𝐤</m:t>
                          </m:r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04" y="5404140"/>
                <a:ext cx="4354048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588272" y="5909210"/>
                <a:ext cx="69441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𝐈𝐧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zh-CN" alt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𝐅𝐚𝐜𝐢𝐧𝐠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𝐧𝐨𝐫𝐭𝐡</m:t>
                          </m:r>
                        </m:e>
                      </m:d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sz="20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𝐃𝐢𝐫𝐭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𝐃𝐨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𝐟𝐨𝐫𝐰𝐚𝐫𝐝</m:t>
                          </m:r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72" y="5909210"/>
                <a:ext cx="6944168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0F97E0-B74F-4623-8FDA-E0673D92533D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21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Comments on logic-based approaches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12776"/>
            <a:ext cx="7914456" cy="4911824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Logical approach brings simple and elegant semantics – the agent’s behavior can be guaranteed. This may be useful for safety-critical applications.</a:t>
            </a: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But </a:t>
            </a:r>
            <a:r>
              <a:rPr lang="en-US" altLang="zh-CN" sz="2000" dirty="0">
                <a:solidFill>
                  <a:srgbClr val="C00000"/>
                </a:solidFill>
              </a:rPr>
              <a:t>theorem proving takes time </a:t>
            </a:r>
            <a:r>
              <a:rPr lang="en-US" altLang="zh-CN" sz="2000" dirty="0">
                <a:solidFill>
                  <a:srgbClr val="000000"/>
                </a:solidFill>
              </a:rPr>
              <a:t>– during the time the agent proves which action is optimal the environment may have changed.</a:t>
            </a: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This leads to the problem of </a:t>
            </a:r>
            <a:r>
              <a:rPr lang="en-US" altLang="zh-CN" sz="2000" dirty="0">
                <a:solidFill>
                  <a:srgbClr val="C00000"/>
                </a:solidFill>
              </a:rPr>
              <a:t>calculative rationality</a:t>
            </a:r>
            <a:r>
              <a:rPr lang="en-US" altLang="zh-CN" sz="2000" dirty="0">
                <a:solidFill>
                  <a:srgbClr val="000000"/>
                </a:solidFill>
              </a:rPr>
              <a:t> – the decision making apparatus produces action that </a:t>
            </a:r>
            <a:r>
              <a:rPr lang="en-US" altLang="zh-CN" sz="2000" i="1" dirty="0">
                <a:solidFill>
                  <a:srgbClr val="C00000"/>
                </a:solidFill>
              </a:rPr>
              <a:t>was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optimal when decision making process began.</a:t>
            </a: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Only suitable when the environment doesn’t change faster than the agent can make decisions.</a:t>
            </a:r>
          </a:p>
        </p:txBody>
      </p:sp>
      <p:sp>
        <p:nvSpPr>
          <p:cNvPr id="6" name="矩形 5"/>
          <p:cNvSpPr/>
          <p:nvPr/>
        </p:nvSpPr>
        <p:spPr>
          <a:xfrm>
            <a:off x="3343312" y="5517232"/>
            <a:ext cx="5261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eaLnBrk="1" hangingPunct="1"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implying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 of the environments and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deduction process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9B0533-5B8C-4648-B88F-F3665BF29D29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22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Comments on logic-based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772816"/>
                <a:ext cx="7838256" cy="4104456"/>
              </a:xfrm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𝐬𝐞𝐞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function maps the environment into a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symbolic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 percept. It is often not obvious how to realize this.</a:t>
                </a:r>
              </a:p>
              <a:p>
                <a:pPr lvl="1" algn="just" eaLnBrk="1" hangingPunct="1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1800" dirty="0">
                    <a:solidFill>
                      <a:srgbClr val="000000"/>
                    </a:solidFill>
                  </a:rPr>
                  <a:t>E.g., How can an </a:t>
                </a:r>
                <a:r>
                  <a:rPr lang="en-US" altLang="zh-CN" sz="1800" i="1" dirty="0">
                    <a:solidFill>
                      <a:srgbClr val="C00000"/>
                    </a:solidFill>
                  </a:rPr>
                  <a:t>image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000000"/>
                    </a:solidFill>
                  </a:rPr>
                  <a:t>be transformed into a declarative statement?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Representing and reasoning about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temporal information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 – how a situation changes over time – is extraordinarily difficult.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ts val="18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Representing even simple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procedural knowledge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 can be unintuitive and cumbersome.</a:t>
                </a:r>
              </a:p>
            </p:txBody>
          </p:sp>
        </mc:Choice>
        <mc:Fallback xmlns="">
          <p:sp>
            <p:nvSpPr>
              <p:cNvPr id="409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772816"/>
                <a:ext cx="7838256" cy="4104456"/>
              </a:xfrm>
              <a:blipFill rotWithShape="0">
                <a:blip r:embed="rId2"/>
                <a:stretch>
                  <a:fillRect l="-233" t="-149" r="-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890622-C56D-46E0-BBB2-4D63F6093DA6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23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Reactive architectures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44824"/>
            <a:ext cx="7698432" cy="388843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0000"/>
                </a:solidFill>
              </a:rPr>
              <a:t>Motivations for reactive agents</a:t>
            </a:r>
          </a:p>
          <a:p>
            <a:pPr lvl="1" algn="just"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</a:rPr>
              <a:t>Rejects decision-making based on syntactic manipulation of symbolic representations of knowledge.</a:t>
            </a:r>
          </a:p>
          <a:p>
            <a:pPr lvl="1" algn="just"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</a:rPr>
              <a:t>Believes the </a:t>
            </a:r>
            <a:r>
              <a:rPr lang="en-US" altLang="zh-CN" sz="2000" i="1" dirty="0">
                <a:solidFill>
                  <a:srgbClr val="000000"/>
                </a:solidFill>
              </a:rPr>
              <a:t>rational behavior</a:t>
            </a:r>
            <a:r>
              <a:rPr lang="en-US" altLang="zh-CN" sz="2000" dirty="0">
                <a:solidFill>
                  <a:srgbClr val="000000"/>
                </a:solidFill>
              </a:rPr>
              <a:t> cannot be </a:t>
            </a:r>
            <a:r>
              <a:rPr lang="en-US" altLang="zh-CN" sz="2000" i="1" dirty="0">
                <a:solidFill>
                  <a:srgbClr val="000000"/>
                </a:solidFill>
              </a:rPr>
              <a:t>disembodied</a:t>
            </a:r>
            <a:r>
              <a:rPr lang="en-US" altLang="zh-CN" sz="2000" dirty="0">
                <a:solidFill>
                  <a:srgbClr val="000000"/>
                </a:solidFill>
              </a:rPr>
              <a:t> but is a product of the </a:t>
            </a:r>
            <a:r>
              <a:rPr lang="en-US" altLang="zh-CN" sz="2000" i="1" dirty="0">
                <a:solidFill>
                  <a:srgbClr val="000000"/>
                </a:solidFill>
              </a:rPr>
              <a:t>interaction </a:t>
            </a:r>
            <a:r>
              <a:rPr lang="en-US" altLang="zh-CN" sz="2000" dirty="0">
                <a:solidFill>
                  <a:srgbClr val="000000"/>
                </a:solidFill>
              </a:rPr>
              <a:t>the agent maintains with its environment.</a:t>
            </a:r>
          </a:p>
          <a:p>
            <a:pPr lvl="1" algn="just" eaLnBrk="1" hangingPunct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</a:rPr>
              <a:t>Believes that intelligent behavior </a:t>
            </a:r>
            <a:r>
              <a:rPr lang="en-US" altLang="zh-CN" sz="2000" i="1" dirty="0">
                <a:solidFill>
                  <a:srgbClr val="000000"/>
                </a:solidFill>
              </a:rPr>
              <a:t>emerges</a:t>
            </a:r>
            <a:r>
              <a:rPr lang="en-US" altLang="zh-CN" sz="2000" dirty="0">
                <a:solidFill>
                  <a:srgbClr val="000000"/>
                </a:solidFill>
              </a:rPr>
              <a:t> from the interaction of various simpler behaviors.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BC7B03-F72B-4CC4-B8ED-0E65012A6F7A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24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Reactive architectures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72816"/>
            <a:ext cx="7914456" cy="4551784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Sometimes called: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Behavioral</a:t>
            </a:r>
            <a:r>
              <a:rPr lang="en-US" altLang="zh-CN" sz="2000" dirty="0">
                <a:solidFill>
                  <a:srgbClr val="000000"/>
                </a:solidFill>
              </a:rPr>
              <a:t>: developing and combining individual behaviors.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Situated</a:t>
            </a:r>
            <a:r>
              <a:rPr lang="en-US" altLang="zh-CN" sz="2000" dirty="0">
                <a:solidFill>
                  <a:srgbClr val="000000"/>
                </a:solidFill>
              </a:rPr>
              <a:t>: agent is situated in  its environment – not disembodied.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Reactive</a:t>
            </a:r>
            <a:r>
              <a:rPr lang="en-US" altLang="zh-CN" sz="2000" dirty="0">
                <a:solidFill>
                  <a:srgbClr val="000000"/>
                </a:solidFill>
              </a:rPr>
              <a:t>: reacts to changes in the environment without explicitly reasoning about it.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40000"/>
              </a:lnSpc>
            </a:pPr>
            <a:endParaRPr lang="en-US" altLang="zh-CN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Let’s look at the </a:t>
            </a:r>
            <a:r>
              <a:rPr lang="en-US" altLang="zh-CN" dirty="0" err="1">
                <a:solidFill>
                  <a:srgbClr val="000000"/>
                </a:solidFill>
                <a:hlinkClick r:id="rId3"/>
              </a:rPr>
              <a:t>subsumption</a:t>
            </a:r>
            <a:r>
              <a:rPr lang="en-US" altLang="zh-CN" dirty="0">
                <a:solidFill>
                  <a:srgbClr val="000000"/>
                </a:solidFill>
                <a:hlinkClick r:id="rId3"/>
              </a:rPr>
              <a:t> architecture</a:t>
            </a:r>
            <a:r>
              <a:rPr lang="en-US" altLang="zh-CN" dirty="0">
                <a:solidFill>
                  <a:srgbClr val="000000"/>
                </a:solidFill>
              </a:rPr>
              <a:t> of Rodney Brooks.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BC7B03-F72B-4CC4-B8ED-0E65012A6F7A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25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Reactive architectures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744" y="1268760"/>
            <a:ext cx="7914456" cy="4551784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Brooks has put forward three theses: 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Intelligent </a:t>
            </a:r>
            <a:r>
              <a:rPr lang="en-US" altLang="zh-CN" sz="2000" dirty="0" err="1">
                <a:solidFill>
                  <a:srgbClr val="000000"/>
                </a:solidFill>
              </a:rPr>
              <a:t>behaviour</a:t>
            </a:r>
            <a:r>
              <a:rPr lang="en-US" altLang="zh-CN" sz="2000" dirty="0">
                <a:solidFill>
                  <a:srgbClr val="000000"/>
                </a:solidFill>
              </a:rPr>
              <a:t> can be generated without explicit representations of the kind that symbolic AI proposes. 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Intelligent </a:t>
            </a:r>
            <a:r>
              <a:rPr lang="en-US" altLang="zh-CN" sz="2000" dirty="0" err="1">
                <a:solidFill>
                  <a:srgbClr val="000000"/>
                </a:solidFill>
              </a:rPr>
              <a:t>behaviour</a:t>
            </a:r>
            <a:r>
              <a:rPr lang="en-US" altLang="zh-CN" sz="2000" dirty="0">
                <a:solidFill>
                  <a:srgbClr val="000000"/>
                </a:solidFill>
              </a:rPr>
              <a:t> can be generated without explicit abstract reasoning of the kind that symbolic AI proposes. 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Intelligence is an emergent property of certain complex systems.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57734A-2391-3B47-9316-B92980225D0D}"/>
              </a:ext>
            </a:extLst>
          </p:cNvPr>
          <p:cNvSpPr txBox="1"/>
          <p:nvPr/>
        </p:nvSpPr>
        <p:spPr>
          <a:xfrm>
            <a:off x="1043608" y="5563488"/>
            <a:ext cx="8208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Intelligence without Representation</a:t>
            </a:r>
            <a:r>
              <a:rPr lang="en-US" altLang="zh-CN" sz="1600" dirty="0">
                <a:solidFill>
                  <a:srgbClr val="000000"/>
                </a:solidFill>
              </a:rPr>
              <a:t>,</a:t>
            </a:r>
            <a:r>
              <a:rPr lang="zh-CN" altLang="en-US" sz="1600" dirty="0">
                <a:solidFill>
                  <a:srgbClr val="000000"/>
                </a:solidFill>
              </a:rPr>
              <a:t> RA Brooks</a:t>
            </a:r>
            <a:r>
              <a:rPr lang="en-US" altLang="zh-CN" sz="1600" dirty="0">
                <a:solidFill>
                  <a:srgbClr val="000000"/>
                </a:solidFill>
              </a:rPr>
              <a:t>,</a:t>
            </a:r>
            <a:r>
              <a:rPr lang="zh-CN" altLang="en-US" sz="1600" dirty="0">
                <a:solidFill>
                  <a:srgbClr val="000000"/>
                </a:solidFill>
              </a:rPr>
              <a:t> 1991</a:t>
            </a:r>
          </a:p>
        </p:txBody>
      </p:sp>
    </p:spTree>
    <p:extLst>
      <p:ext uri="{BB962C8B-B14F-4D97-AF65-F5344CB8AC3E}">
        <p14:creationId xmlns:p14="http://schemas.microsoft.com/office/powerpoint/2010/main" val="1763548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FB7E2-DF09-994D-8622-C451676C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Subsumption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5A8B3-C049-AB41-9FB7-FFC0122D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000000"/>
                </a:solidFill>
              </a:rPr>
              <a:t>He identifies two key ideas that have informed his research: </a:t>
            </a:r>
          </a:p>
          <a:p>
            <a:pPr lvl="1"/>
            <a:r>
              <a:rPr kumimoji="1" lang="en-US" altLang="zh-CN" sz="2000" dirty="0">
                <a:solidFill>
                  <a:srgbClr val="000000"/>
                </a:solidFill>
              </a:rPr>
              <a:t>Situatedness and embodiment: ‘Real’ intelligence is situated in the world, not in disembodied systems such as theorem provers or expert systems. </a:t>
            </a:r>
          </a:p>
          <a:p>
            <a:pPr lvl="1"/>
            <a:r>
              <a:rPr kumimoji="1" lang="en-US" altLang="zh-CN" sz="2000" dirty="0">
                <a:solidFill>
                  <a:srgbClr val="000000"/>
                </a:solidFill>
              </a:rPr>
              <a:t>Intelligence and emergence: ‘Intelligent’ </a:t>
            </a:r>
            <a:r>
              <a:rPr kumimoji="1" lang="en-US" altLang="zh-CN" sz="2000" dirty="0" err="1">
                <a:solidFill>
                  <a:srgbClr val="000000"/>
                </a:solidFill>
              </a:rPr>
              <a:t>behaviour</a:t>
            </a:r>
            <a:r>
              <a:rPr kumimoji="1" lang="en-US" altLang="zh-CN" sz="2000" dirty="0">
                <a:solidFill>
                  <a:srgbClr val="000000"/>
                </a:solidFill>
              </a:rPr>
              <a:t> arises as a result of an agent’s interaction with its environment. Also, intelligence is ‘in the eye of the beholder’; it is not an innate, isolated property. </a:t>
            </a:r>
          </a:p>
          <a:p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0AD748-BA16-F749-9330-F68181FE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44E7-4784-44E0-8F22-7E55D6AC9EF8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749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948B94E-D38F-4063-8274-3E213DAA71A5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27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Subsumption</a:t>
            </a:r>
            <a:r>
              <a:rPr lang="en-US" altLang="zh-CN" dirty="0"/>
              <a:t> architecture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484784"/>
            <a:ext cx="7056784" cy="4479776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An agent’s decision-making is realized through a set of </a:t>
            </a:r>
            <a:r>
              <a:rPr lang="en-US" altLang="zh-CN" sz="2000" dirty="0">
                <a:solidFill>
                  <a:srgbClr val="0070C0"/>
                </a:solidFill>
              </a:rPr>
              <a:t>task accomplishing behaviors</a:t>
            </a:r>
            <a:r>
              <a:rPr lang="en-US" altLang="zh-CN" sz="2000" dirty="0">
                <a:solidFill>
                  <a:srgbClr val="000000"/>
                </a:solidFill>
              </a:rPr>
              <a:t>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Each behavior is like an individual action function, continually taking perceptual input and mapping it onto an action to perform.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No complex symbolic representations and no</a:t>
            </a:r>
            <a:r>
              <a:rPr lang="en-US" altLang="zh-CN" sz="2000" i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symbolic reasoning at all.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Mainly implemented through rules like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707904" y="5445224"/>
                <a:ext cx="24482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𝐬𝐢𝐭𝐮𝐚𝐭𝐢𝐨𝐧</m:t>
                      </m:r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𝐚𝐜𝐭𝐢𝐨𝐧</m:t>
                      </m:r>
                    </m:oMath>
                  </m:oMathPara>
                </a14:m>
                <a:endParaRPr lang="zh-CN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445224"/>
                <a:ext cx="2448272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524912-B573-4052-B710-C751163F8F7D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28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Subsumption architecture</a:t>
            </a:r>
          </a:p>
        </p:txBody>
      </p:sp>
      <p:pic>
        <p:nvPicPr>
          <p:cNvPr id="104450" name="Picture 2" descr="http://cs.brown.edu/~tld/courses/cs148/02/images/subsumpti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" y="1916832"/>
            <a:ext cx="805705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917348" y="6176337"/>
            <a:ext cx="7759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from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http://cs.brown.edu/~tld/courses/cs148/02/architectures.html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accessed: Dec 13, 2015.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095BC9-8188-4067-BB8D-2469514EAEDB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29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Rule firing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772816"/>
            <a:ext cx="7914456" cy="4551784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Many behaviors can be fired simultaneously.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The </a:t>
            </a:r>
            <a:r>
              <a:rPr lang="en-US" altLang="zh-CN" sz="2000" dirty="0" err="1">
                <a:solidFill>
                  <a:srgbClr val="0070C0"/>
                </a:solidFill>
              </a:rPr>
              <a:t>subsumption</a:t>
            </a:r>
            <a:r>
              <a:rPr lang="en-US" altLang="zh-CN" sz="2000" dirty="0">
                <a:solidFill>
                  <a:srgbClr val="0070C0"/>
                </a:solidFill>
              </a:rPr>
              <a:t> hierarchy</a:t>
            </a:r>
            <a:r>
              <a:rPr lang="en-US" altLang="zh-CN" sz="2000" dirty="0">
                <a:solidFill>
                  <a:srgbClr val="000000"/>
                </a:solidFill>
              </a:rPr>
              <a:t> arranges the behaviors in </a:t>
            </a:r>
            <a:r>
              <a:rPr lang="en-US" altLang="zh-CN" sz="2000" i="1" dirty="0">
                <a:solidFill>
                  <a:srgbClr val="000000"/>
                </a:solidFill>
              </a:rPr>
              <a:t>layers</a:t>
            </a:r>
            <a:r>
              <a:rPr lang="en-US" altLang="zh-CN" sz="2000" dirty="0">
                <a:solidFill>
                  <a:srgbClr val="000000"/>
                </a:solidFill>
              </a:rPr>
              <a:t> that are used to choose between actions.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Lower layers </a:t>
            </a:r>
            <a:r>
              <a:rPr lang="en-US" altLang="zh-CN" sz="2000" i="1" dirty="0">
                <a:solidFill>
                  <a:srgbClr val="000000"/>
                </a:solidFill>
              </a:rPr>
              <a:t>inhibit</a:t>
            </a:r>
            <a:r>
              <a:rPr lang="en-US" altLang="zh-CN" sz="2000" dirty="0">
                <a:solidFill>
                  <a:srgbClr val="000000"/>
                </a:solidFill>
              </a:rPr>
              <a:t> (have priority over) higher layers.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Higher layer represent more abstract behaviors.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[Example] A mobile robot might have a behavior “avoid obstacles” at a low layer (higher priority) and a behavior “fetch coffee” at a higher layer (lower priority).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3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What is an intelligent agent?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0440" cy="5029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00"/>
                </a:solidFill>
              </a:rPr>
              <a:t>Fields that motivate agent technologies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altLang="zh-CN" sz="2000" b="1" dirty="0">
                <a:solidFill>
                  <a:srgbClr val="000000"/>
                </a:solidFill>
              </a:rPr>
              <a:t>Artificial intelligence</a:t>
            </a:r>
          </a:p>
          <a:p>
            <a:pPr lvl="2" eaLnBrk="1" hangingPunct="1"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rgbClr val="000000"/>
                </a:solidFill>
              </a:rPr>
              <a:t>AI is the intelligence by machines or software</a:t>
            </a:r>
          </a:p>
          <a:p>
            <a:pPr lvl="2" algn="just" eaLnBrk="1" hangingPunct="1"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rgbClr val="000000"/>
                </a:solidFill>
              </a:rPr>
              <a:t>Major AI researchers and textbooks define this field as "</a:t>
            </a:r>
            <a:r>
              <a:rPr lang="en-US" altLang="zh-CN" b="1" dirty="0">
                <a:solidFill>
                  <a:srgbClr val="0070C0"/>
                </a:solidFill>
              </a:rPr>
              <a:t>the study and design of intelligent agents</a:t>
            </a:r>
            <a:r>
              <a:rPr lang="en-US" altLang="zh-CN" dirty="0">
                <a:solidFill>
                  <a:srgbClr val="000000"/>
                </a:solidFill>
              </a:rPr>
              <a:t>"</a:t>
            </a:r>
          </a:p>
          <a:p>
            <a:pPr lvl="1" eaLnBrk="1" hangingPunct="1"/>
            <a:endParaRPr lang="en-US" altLang="zh-CN" dirty="0">
              <a:solidFill>
                <a:srgbClr val="000000"/>
              </a:solidFill>
            </a:endParaRPr>
          </a:p>
          <a:p>
            <a:pPr eaLnBrk="1" hangingPunct="1"/>
            <a:endParaRPr lang="en-US" altLang="zh-CN" dirty="0"/>
          </a:p>
        </p:txBody>
      </p:sp>
      <p:pic>
        <p:nvPicPr>
          <p:cNvPr id="1064" name="Picture 40" descr="https://upload.wikimedia.org/wikipedia/commons/thumb/b/b3/Wikipedia-logo-v2-en.svg/2000px-Wikipedia-logo-v2-e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384266"/>
            <a:ext cx="931998" cy="106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05640" y="1777388"/>
            <a:ext cx="316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artificial intelligence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99" name="Picture 75" descr="Artificial Intelligence Foundations of Computational Agen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96" y="3699276"/>
            <a:ext cx="1276518" cy="201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512343" y="3571180"/>
            <a:ext cx="6048671" cy="1494954"/>
            <a:chOff x="2512343" y="3499172"/>
            <a:chExt cx="6048671" cy="1494954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 bwMode="auto">
            <a:xfrm>
              <a:off x="2512343" y="3499172"/>
              <a:ext cx="6048671" cy="73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2000" b="1" kern="0" dirty="0">
                  <a:solidFill>
                    <a:srgbClr val="000000"/>
                  </a:solidFill>
                  <a:ea typeface="楷体" panose="02010609060101010101" pitchFamily="49" charset="-122"/>
                </a:rPr>
                <a:t>Artificial Intelligence: Foundations of Computational Agents</a:t>
              </a:r>
              <a:r>
                <a:rPr lang="en-US" altLang="zh-CN" sz="2000" kern="0" dirty="0">
                  <a:solidFill>
                    <a:srgbClr val="000000"/>
                  </a:solidFill>
                  <a:ea typeface="楷体" panose="02010609060101010101" pitchFamily="49" charset="-122"/>
                </a:rPr>
                <a:t> </a:t>
              </a:r>
              <a:r>
                <a:rPr lang="en-US" altLang="zh-CN" sz="1800" b="1" kern="0" dirty="0">
                  <a:solidFill>
                    <a:srgbClr val="000000"/>
                  </a:solidFill>
                  <a:ea typeface="楷体" panose="02010609060101010101" pitchFamily="49" charset="-122"/>
                </a:rPr>
                <a:t>[</a:t>
              </a:r>
              <a:r>
                <a:rPr lang="en-US" altLang="zh-CN" sz="1800" b="1" kern="0" dirty="0">
                  <a:solidFill>
                    <a:srgbClr val="000000"/>
                  </a:solidFill>
                  <a:ea typeface="楷体" panose="02010609060101010101" pitchFamily="49" charset="-122"/>
                  <a:hlinkClick r:id="rId5"/>
                </a:rPr>
                <a:t>link</a:t>
              </a:r>
              <a:r>
                <a:rPr lang="en-US" altLang="zh-CN" sz="1800" b="1" kern="0" dirty="0">
                  <a:solidFill>
                    <a:srgbClr val="000000"/>
                  </a:solidFill>
                  <a:ea typeface="楷体" panose="02010609060101010101" pitchFamily="49" charset="-122"/>
                </a:rPr>
                <a:t>]</a:t>
              </a:r>
              <a:r>
                <a:rPr lang="en-US" altLang="zh-CN" sz="1800" kern="0" dirty="0">
                  <a:solidFill>
                    <a:srgbClr val="000000"/>
                  </a:solidFill>
                  <a:ea typeface="楷体" panose="02010609060101010101" pitchFamily="49" charset="-122"/>
                </a:rPr>
                <a:t>, </a:t>
              </a:r>
              <a:r>
                <a:rPr lang="en-US" altLang="zh-CN" sz="2000" kern="0" dirty="0">
                  <a:solidFill>
                    <a:srgbClr val="000000"/>
                  </a:solidFill>
                  <a:ea typeface="楷体" panose="02010609060101010101" pitchFamily="49" charset="-122"/>
                </a:rPr>
                <a:t>Cambridge University Press, 2010</a:t>
              </a:r>
            </a:p>
            <a:p>
              <a:endParaRPr lang="zh-CN" altLang="en-US" kern="0" dirty="0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 bwMode="auto">
            <a:xfrm>
              <a:off x="2952312" y="4295540"/>
              <a:ext cx="5247059" cy="698586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800" dirty="0">
                  <a:solidFill>
                    <a:srgbClr val="000000"/>
                  </a:solidFill>
                </a:rPr>
                <a:t>"</a:t>
              </a:r>
              <a:r>
                <a:rPr lang="en-US" altLang="zh-CN" sz="1800" kern="0" dirty="0">
                  <a:solidFill>
                    <a:srgbClr val="000000"/>
                  </a:solidFill>
                  <a:ea typeface="楷体" panose="02010609060101010101" pitchFamily="49" charset="-122"/>
                </a:rPr>
                <a:t>AI is the field that studies the synthesis and analysis of computational agents that act intelligently.</a:t>
              </a:r>
              <a:r>
                <a:rPr lang="en-US" altLang="zh-CN" sz="1800" dirty="0">
                  <a:solidFill>
                    <a:srgbClr val="000000"/>
                  </a:solidFill>
                </a:rPr>
                <a:t> "</a:t>
              </a: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3861445" y="3400425"/>
            <a:ext cx="351886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2"/>
          <p:cNvGrpSpPr/>
          <p:nvPr/>
        </p:nvGrpSpPr>
        <p:grpSpPr>
          <a:xfrm>
            <a:off x="2551584" y="5248250"/>
            <a:ext cx="5796136" cy="832430"/>
            <a:chOff x="2551584" y="5085184"/>
            <a:chExt cx="5796136" cy="832430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 bwMode="auto">
            <a:xfrm>
              <a:off x="3450035" y="5507060"/>
              <a:ext cx="4354431" cy="410554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1800" dirty="0">
                  <a:solidFill>
                    <a:srgbClr val="000000"/>
                  </a:solidFill>
                </a:rPr>
                <a:t>Agent is the carrier of artificial intelligence</a:t>
              </a:r>
              <a:r>
                <a:rPr lang="en-US" altLang="zh-CN" sz="1800" kern="0" dirty="0">
                  <a:solidFill>
                    <a:srgbClr val="000000"/>
                  </a:solidFill>
                  <a:ea typeface="楷体" panose="02010609060101010101" pitchFamily="49" charset="-122"/>
                </a:rPr>
                <a:t>.</a:t>
              </a:r>
            </a:p>
          </p:txBody>
        </p:sp>
        <p:sp>
          <p:nvSpPr>
            <p:cNvPr id="24" name="内容占位符 2"/>
            <p:cNvSpPr txBox="1">
              <a:spLocks/>
            </p:cNvSpPr>
            <p:nvPr/>
          </p:nvSpPr>
          <p:spPr bwMode="auto">
            <a:xfrm>
              <a:off x="2551584" y="5085184"/>
              <a:ext cx="5796136" cy="408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2000" kern="0" dirty="0">
                  <a:solidFill>
                    <a:srgbClr val="000000"/>
                  </a:solidFill>
                </a:rPr>
                <a:t>Topics in the book: reasoning, learning, planning, etc.</a:t>
              </a:r>
              <a:endParaRPr lang="zh-CN" altLang="en-US" sz="2000" kern="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0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B90F71-C3E0-4E31-86D4-9E56E0CEE7D2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30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Subsumption sub-systems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443122"/>
                <a:ext cx="7914456" cy="4911824"/>
              </a:xfrm>
            </p:spPr>
            <p:txBody>
              <a:bodyPr/>
              <a:lstStyle/>
              <a:p>
                <a:pPr algn="just" eaLnBrk="1" hangingPunct="1">
                  <a:spcBef>
                    <a:spcPts val="2400"/>
                  </a:spcBef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𝐬𝐞𝐞</m:t>
                    </m:r>
                    <m:r>
                      <a:rPr lang="en-US" altLang="zh-CN" sz="20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is unchanged, producing a set of percepts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. However, there is usually tight coupling between perception and action – 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raw sensor input is not processed or transformed much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(no symbols)</a:t>
                </a:r>
              </a:p>
              <a:p>
                <a:pPr algn="just" eaLnBrk="1" hangingPunct="1">
                  <a:spcBef>
                    <a:spcPts val="2400"/>
                  </a:spcBef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The function action is realized through a set of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behavior rules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, together with an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inhibition relation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, over time:</a:t>
                </a:r>
              </a:p>
              <a:p>
                <a:pPr marL="0" indent="0" algn="just" eaLnBrk="1" hangingPunct="1">
                  <a:spcBef>
                    <a:spcPts val="2400"/>
                  </a:spcBef>
                  <a:buNone/>
                </a:pPr>
                <a:endParaRPr lang="en-US" altLang="zh-CN" sz="700" dirty="0">
                  <a:solidFill>
                    <a:srgbClr val="000000"/>
                  </a:solidFill>
                </a:endParaRPr>
              </a:p>
              <a:p>
                <a:pPr marL="355600" indent="0" algn="just" eaLnBrk="1" hangingPunct="1">
                  <a:spcBef>
                    <a:spcPts val="2400"/>
                  </a:spcBef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is a set of percepts called the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condition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is an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action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55600" algn="just" eaLnBrk="1" hangingPunct="1">
                  <a:spcBef>
                    <a:spcPts val="2400"/>
                  </a:spcBef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A behavior will fire in state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𝐬𝐞𝐞</m:t>
                    </m:r>
                    <m:d>
                      <m:dPr>
                        <m:ctrlPr>
                          <a:rPr lang="en-US" altLang="zh-CN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000" i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(i.e., if the condition is satisfied by the percepts).</a:t>
                </a:r>
              </a:p>
              <a:p>
                <a:pPr marL="355600" algn="just" eaLnBrk="1" hangingPunct="1">
                  <a:spcBef>
                    <a:spcPts val="2400"/>
                  </a:spcBef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The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inhibition relation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is a </a:t>
                </a:r>
                <a:r>
                  <a:rPr lang="en-US" altLang="zh-CN" sz="2000" i="1" dirty="0">
                    <a:solidFill>
                      <a:srgbClr val="000000"/>
                    </a:solidFill>
                  </a:rPr>
                  <a:t>total ordering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 on the behavior rules.</a:t>
                </a:r>
              </a:p>
            </p:txBody>
          </p:sp>
        </mc:Choice>
        <mc:Fallback xmlns="">
          <p:sp>
            <p:nvSpPr>
              <p:cNvPr id="481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443122"/>
                <a:ext cx="7914456" cy="4911824"/>
              </a:xfrm>
              <a:blipFill rotWithShape="0">
                <a:blip r:embed="rId2"/>
                <a:stretch>
                  <a:fillRect l="-231" t="-745" r="-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81720" y="3727192"/>
                <a:ext cx="30370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,</a:t>
                </a:r>
                <a:endParaRPr lang="zh-CN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720" y="3727192"/>
                <a:ext cx="3037048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6061" r="-602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84BA30-5BD2-422D-A2EA-6F3D2B750E7F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31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838200" y="228600"/>
                <a:ext cx="7478216" cy="609600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/>
                  <a:t>Function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𝐚𝐜𝐭𝐢𝐨𝐧</m:t>
                    </m:r>
                  </m:oMath>
                </a14:m>
                <a:r>
                  <a:rPr lang="en-US" altLang="zh-CN" dirty="0"/>
                  <a:t> for a </a:t>
                </a:r>
                <a:r>
                  <a:rPr lang="en-US" altLang="zh-CN" dirty="0" err="1"/>
                  <a:t>subsumption</a:t>
                </a:r>
                <a:r>
                  <a:rPr lang="en-US" altLang="zh-CN" dirty="0"/>
                  <a:t> agent</a:t>
                </a:r>
              </a:p>
            </p:txBody>
          </p:sp>
        </mc:Choice>
        <mc:Fallback xmlns="">
          <p:sp>
            <p:nvSpPr>
              <p:cNvPr id="5018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28600"/>
                <a:ext cx="7478216" cy="609600"/>
              </a:xfrm>
              <a:blipFill rotWithShape="0">
                <a:blip r:embed="rId2"/>
                <a:stretch>
                  <a:fillRect l="-2121" t="-9000" r="-408" b="-3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1547664" y="1916832"/>
                <a:ext cx="5400600" cy="4097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kumimoji="1" sz="24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0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9pPr>
              </a:lstStyle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461E64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altLang="zh-CN" sz="2000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𝐚𝐜𝐭𝐢𝐨𝐧</m:t>
                    </m:r>
                    <m:d>
                      <m:dPr>
                        <m:ctrlPr>
                          <a:rPr lang="en-US" altLang="zh-CN" sz="20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altLang="zh-CN" sz="20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000" kern="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 err="1">
                    <a:solidFill>
                      <a:srgbClr val="461E64"/>
                    </a:solidFill>
                  </a:rPr>
                  <a:t>var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𝐟𝐢𝐫𝐞𝐝</m:t>
                    </m:r>
                    <m:r>
                      <a:rPr lang="en-US" altLang="zh-CN" sz="20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endParaRPr lang="en-US" altLang="zh-CN" sz="2000" kern="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461E64"/>
                    </a:solidFill>
                  </a:rPr>
                  <a:t>begin</a:t>
                </a: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461E64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𝐟𝐢𝐫𝐞𝐝</m:t>
                    </m:r>
                    <m:r>
                      <a:rPr lang="en-US" altLang="zh-CN" sz="2000" b="1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20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20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e>
                        <m:r>
                          <a:rPr lang="en-US" altLang="zh-CN" sz="20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0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n-US" altLang="zh-CN" sz="2000" kern="0" dirty="0">
                  <a:solidFill>
                    <a:srgbClr val="461E64"/>
                  </a:solidFill>
                </a:endParaRP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        </a:t>
                </a:r>
                <a:r>
                  <a:rPr lang="en-US" altLang="zh-CN" sz="2000" kern="0" dirty="0">
                    <a:solidFill>
                      <a:srgbClr val="461E64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0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𝐟𝐢𝐫𝐞𝐝</m:t>
                        </m:r>
                      </m:e>
                    </m:d>
                    <m:r>
                      <a:rPr lang="en-US" altLang="zh-CN" sz="20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kern="0" dirty="0">
                    <a:solidFill>
                      <a:srgbClr val="461E64"/>
                    </a:solidFill>
                  </a:rPr>
                  <a:t> then</a:t>
                </a: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000000"/>
                    </a:solidFill>
                  </a:rPr>
                  <a:t>                </a:t>
                </a:r>
                <a:r>
                  <a:rPr lang="en-US" altLang="zh-CN" sz="2000" kern="0" dirty="0">
                    <a:solidFill>
                      <a:srgbClr val="461E64"/>
                    </a:solidFill>
                  </a:rPr>
                  <a:t>find</a:t>
                </a:r>
                <a:r>
                  <a:rPr lang="en-US" altLang="zh-CN" sz="20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with “smallest”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000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𝐟𝐢𝐫𝐞𝐝</m:t>
                    </m:r>
                  </m:oMath>
                </a14:m>
                <a:endParaRPr lang="en-US" altLang="zh-CN" sz="2000" kern="0" dirty="0">
                  <a:solidFill>
                    <a:srgbClr val="461E64"/>
                  </a:solidFill>
                </a:endParaRP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461E64"/>
                    </a:solidFill>
                  </a:rPr>
                  <a:t>                return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CN" sz="2000" kern="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461E64"/>
                    </a:solidFill>
                  </a:rPr>
                  <a:t>        return null</a:t>
                </a: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r>
                  <a:rPr lang="en-US" altLang="zh-CN" sz="2000" kern="0" dirty="0">
                    <a:solidFill>
                      <a:srgbClr val="461E64"/>
                    </a:solidFill>
                  </a:rPr>
                  <a:t>end function </a:t>
                </a:r>
                <a14:m>
                  <m:oMath xmlns:m="http://schemas.openxmlformats.org/officeDocument/2006/math">
                    <m:r>
                      <a:rPr lang="en-US" altLang="zh-CN" sz="200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𝐚𝐜𝐭𝐢𝐨𝐧</m:t>
                    </m:r>
                  </m:oMath>
                </a14:m>
                <a:endParaRPr lang="en-US" altLang="zh-CN" sz="2000" kern="0" dirty="0">
                  <a:solidFill>
                    <a:srgbClr val="461E64"/>
                  </a:solidFill>
                </a:endParaRPr>
              </a:p>
              <a:p>
                <a:pPr marL="0" indent="0" algn="just" eaLnBrk="1" hangingPunct="1">
                  <a:lnSpc>
                    <a:spcPts val="3000"/>
                  </a:lnSpc>
                  <a:buNone/>
                </a:pPr>
                <a:endParaRPr lang="en-US" altLang="zh-CN" sz="20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1916832"/>
                <a:ext cx="5400600" cy="4097166"/>
              </a:xfrm>
              <a:prstGeom prst="rect">
                <a:avLst/>
              </a:prstGeom>
              <a:blipFill rotWithShape="0">
                <a:blip r:embed="rId3"/>
                <a:stretch>
                  <a:fillRect l="-12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868144" y="3388930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24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priority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5940152" y="3789040"/>
            <a:ext cx="144016" cy="36004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4241564" y="5486132"/>
            <a:ext cx="43564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24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fast response (nanoseconds) if used with the aid of hardware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5A78CF-D9FF-493E-8F77-B9C2CF75B0D2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32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Example: exploring a planet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72816"/>
            <a:ext cx="7986464" cy="433576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The task is for several </a:t>
            </a:r>
            <a:r>
              <a:rPr lang="en-US" altLang="zh-CN" sz="2000" dirty="0">
                <a:solidFill>
                  <a:srgbClr val="0070C0"/>
                </a:solidFill>
              </a:rPr>
              <a:t>robots</a:t>
            </a:r>
            <a:r>
              <a:rPr lang="en-US" altLang="zh-CN" sz="2000" dirty="0">
                <a:solidFill>
                  <a:srgbClr val="000000"/>
                </a:solidFill>
              </a:rPr>
              <a:t> to explore a distant </a:t>
            </a:r>
            <a:r>
              <a:rPr lang="en-US" altLang="zh-CN" sz="2000" dirty="0">
                <a:solidFill>
                  <a:srgbClr val="0070C0"/>
                </a:solidFill>
              </a:rPr>
              <a:t>planet</a:t>
            </a:r>
            <a:r>
              <a:rPr lang="en-US" altLang="zh-CN" sz="2000" dirty="0">
                <a:solidFill>
                  <a:srgbClr val="000000"/>
                </a:solidFill>
              </a:rPr>
              <a:t> and collect samples of precious </a:t>
            </a:r>
            <a:r>
              <a:rPr lang="en-US" altLang="zh-CN" sz="2000" dirty="0">
                <a:solidFill>
                  <a:srgbClr val="0070C0"/>
                </a:solidFill>
              </a:rPr>
              <a:t>rock</a:t>
            </a:r>
            <a:r>
              <a:rPr lang="en-US" altLang="zh-CN" sz="2000" dirty="0">
                <a:solidFill>
                  <a:srgbClr val="000000"/>
                </a:solidFill>
              </a:rPr>
              <a:t>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The location of the rock samples is unknown</a:t>
            </a:r>
            <a:r>
              <a:rPr lang="en-US" altLang="zh-CN" sz="2000" dirty="0">
                <a:solidFill>
                  <a:srgbClr val="000000"/>
                </a:solidFill>
              </a:rPr>
              <a:t>, but typically they are clustered.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Autonomous mobile robots drive around collecting samples and return to the </a:t>
            </a:r>
            <a:r>
              <a:rPr lang="en-US" altLang="zh-CN" sz="2000" dirty="0" err="1">
                <a:solidFill>
                  <a:srgbClr val="000000"/>
                </a:solidFill>
              </a:rPr>
              <a:t>mothership</a:t>
            </a:r>
            <a:r>
              <a:rPr lang="en-US" altLang="zh-CN" sz="2000" dirty="0">
                <a:solidFill>
                  <a:srgbClr val="000000"/>
                </a:solidFill>
              </a:rPr>
              <a:t> to deposit them.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No map is available</a:t>
            </a:r>
            <a:r>
              <a:rPr lang="en-US" altLang="zh-CN" sz="2000" dirty="0">
                <a:solidFill>
                  <a:srgbClr val="000000"/>
                </a:solidFill>
              </a:rPr>
              <a:t>, and the terrain is full of obstacles (hills, valleys), which prevent the robots exchanging information.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1E2881-2664-4D7F-8158-ACADEF408462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33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Robot’s sensors, action, goals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28800"/>
            <a:ext cx="8153400" cy="4695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Sensors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Can detect obstacles and rocks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Can detect signal from </a:t>
            </a:r>
            <a:r>
              <a:rPr lang="en-US" altLang="zh-CN" sz="2000" dirty="0" err="1">
                <a:solidFill>
                  <a:srgbClr val="000000"/>
                </a:solidFill>
              </a:rPr>
              <a:t>mothership</a:t>
            </a:r>
            <a:r>
              <a:rPr lang="en-US" altLang="zh-CN" sz="2000" dirty="0">
                <a:solidFill>
                  <a:srgbClr val="000000"/>
                </a:solidFill>
              </a:rPr>
              <a:t> (variable strengths)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sz="1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Actions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Can pick up and deposit samples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Can move around terrain</a:t>
            </a:r>
          </a:p>
          <a:p>
            <a:pPr lvl="1" eaLnBrk="1" hangingPunct="1">
              <a:lnSpc>
                <a:spcPct val="120000"/>
              </a:lnSpc>
            </a:pPr>
            <a:endParaRPr lang="en-US" altLang="zh-CN" sz="1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Goals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Avoid obstacles, pick up rocks, and return to the </a:t>
            </a:r>
            <a:r>
              <a:rPr lang="en-US" altLang="zh-CN" sz="2000" dirty="0" err="1">
                <a:solidFill>
                  <a:srgbClr val="000000"/>
                </a:solidFill>
              </a:rPr>
              <a:t>mothership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0C91E1-8404-4450-A681-77F79AE82D2E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34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Robot’s behaviors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920360" cy="36004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B1: if </a:t>
            </a:r>
            <a:r>
              <a:rPr lang="en-US" altLang="zh-CN" sz="2000" i="1" dirty="0">
                <a:solidFill>
                  <a:srgbClr val="002060"/>
                </a:solidFill>
              </a:rPr>
              <a:t>detect an obstacle</a:t>
            </a:r>
            <a:r>
              <a:rPr lang="en-US" altLang="zh-CN" sz="2000" dirty="0">
                <a:solidFill>
                  <a:srgbClr val="000000"/>
                </a:solidFill>
              </a:rPr>
              <a:t> then </a:t>
            </a:r>
            <a:r>
              <a:rPr lang="en-US" altLang="zh-CN" sz="2000" i="1" dirty="0">
                <a:solidFill>
                  <a:srgbClr val="002060"/>
                </a:solidFill>
              </a:rPr>
              <a:t>change direction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B2: if </a:t>
            </a:r>
            <a:r>
              <a:rPr lang="en-US" altLang="zh-CN" sz="2000" i="1" dirty="0">
                <a:solidFill>
                  <a:srgbClr val="002060"/>
                </a:solidFill>
              </a:rPr>
              <a:t>carrying samples</a:t>
            </a:r>
            <a:r>
              <a:rPr lang="en-US" altLang="zh-CN" sz="2000" dirty="0">
                <a:solidFill>
                  <a:srgbClr val="000000"/>
                </a:solidFill>
              </a:rPr>
              <a:t> and </a:t>
            </a:r>
            <a:r>
              <a:rPr lang="en-US" altLang="zh-CN" sz="2000" i="1" dirty="0">
                <a:solidFill>
                  <a:srgbClr val="002060"/>
                </a:solidFill>
              </a:rPr>
              <a:t>at base</a:t>
            </a:r>
            <a:r>
              <a:rPr lang="en-US" altLang="zh-CN" sz="2000" dirty="0">
                <a:solidFill>
                  <a:srgbClr val="000000"/>
                </a:solidFill>
              </a:rPr>
              <a:t> then </a:t>
            </a:r>
            <a:r>
              <a:rPr lang="en-US" altLang="zh-CN" sz="2000" i="1" dirty="0">
                <a:solidFill>
                  <a:srgbClr val="002060"/>
                </a:solidFill>
              </a:rPr>
              <a:t>drop samples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B3: if </a:t>
            </a:r>
            <a:r>
              <a:rPr lang="en-US" altLang="zh-CN" sz="2000" i="1" dirty="0">
                <a:solidFill>
                  <a:srgbClr val="002060"/>
                </a:solidFill>
              </a:rPr>
              <a:t>carrying samples</a:t>
            </a:r>
            <a:r>
              <a:rPr lang="en-US" altLang="zh-CN" sz="2000" dirty="0">
                <a:solidFill>
                  <a:srgbClr val="000000"/>
                </a:solidFill>
              </a:rPr>
              <a:t> and not </a:t>
            </a:r>
            <a:r>
              <a:rPr lang="en-US" altLang="zh-CN" sz="2000" i="1" dirty="0">
                <a:solidFill>
                  <a:srgbClr val="002060"/>
                </a:solidFill>
              </a:rPr>
              <a:t>at base</a:t>
            </a:r>
            <a:r>
              <a:rPr lang="en-US" altLang="zh-CN" sz="2000" dirty="0">
                <a:solidFill>
                  <a:srgbClr val="000000"/>
                </a:solidFill>
              </a:rPr>
              <a:t> then </a:t>
            </a:r>
            <a:r>
              <a:rPr lang="en-US" altLang="zh-CN" sz="2000" i="1" dirty="0">
                <a:solidFill>
                  <a:srgbClr val="002060"/>
                </a:solidFill>
              </a:rPr>
              <a:t>travel up signal gradient</a:t>
            </a:r>
            <a:r>
              <a:rPr lang="en-US" altLang="zh-CN" sz="2000" i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(i.e., go back to the </a:t>
            </a:r>
            <a:r>
              <a:rPr lang="en-US" altLang="zh-CN" sz="2000" dirty="0" err="1">
                <a:solidFill>
                  <a:srgbClr val="000000"/>
                </a:solidFill>
              </a:rPr>
              <a:t>mothership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B4: if </a:t>
            </a:r>
            <a:r>
              <a:rPr lang="en-US" altLang="zh-CN" sz="2000" i="1" dirty="0">
                <a:solidFill>
                  <a:srgbClr val="002060"/>
                </a:solidFill>
              </a:rPr>
              <a:t>detect a sample</a:t>
            </a:r>
            <a:r>
              <a:rPr lang="en-US" altLang="zh-CN" sz="2000" dirty="0">
                <a:solidFill>
                  <a:srgbClr val="000000"/>
                </a:solidFill>
              </a:rPr>
              <a:t> then </a:t>
            </a:r>
            <a:r>
              <a:rPr lang="en-US" altLang="zh-CN" sz="2000" i="1" dirty="0">
                <a:solidFill>
                  <a:srgbClr val="002060"/>
                </a:solidFill>
              </a:rPr>
              <a:t>pick up sample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B5: if </a:t>
            </a:r>
            <a:r>
              <a:rPr lang="en-US" altLang="zh-CN" sz="2000" i="1" dirty="0">
                <a:solidFill>
                  <a:srgbClr val="002060"/>
                </a:solidFill>
              </a:rPr>
              <a:t>true</a:t>
            </a:r>
            <a:r>
              <a:rPr lang="en-US" altLang="zh-CN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then </a:t>
            </a:r>
            <a:r>
              <a:rPr lang="en-US" altLang="zh-CN" sz="2000" i="1" dirty="0">
                <a:solidFill>
                  <a:srgbClr val="002060"/>
                </a:solidFill>
              </a:rPr>
              <a:t>randomly explore terrain</a:t>
            </a:r>
            <a:r>
              <a:rPr lang="en-US" altLang="zh-CN" sz="2000" dirty="0">
                <a:solidFill>
                  <a:srgbClr val="000000"/>
                </a:solidFill>
              </a:rPr>
              <a:t>	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Inhibition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320176" y="5445224"/>
                <a:ext cx="30370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76" y="5445224"/>
                <a:ext cx="3037048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05799D-BD54-4B9F-8599-3DB6C45D2285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35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53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Enhancing robot behavior</a:t>
            </a:r>
          </a:p>
        </p:txBody>
      </p:sp>
      <p:sp>
        <p:nvSpPr>
          <p:cNvPr id="5530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484784"/>
            <a:ext cx="7914456" cy="462379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Even though they cannot communication directly, by interacting with the environment, the mobile robots can communicate </a:t>
            </a:r>
            <a:r>
              <a:rPr lang="en-US" altLang="zh-CN" sz="2000" i="1" dirty="0">
                <a:solidFill>
                  <a:srgbClr val="000000"/>
                </a:solidFill>
              </a:rPr>
              <a:t>indirectly</a:t>
            </a:r>
            <a:r>
              <a:rPr lang="en-US" altLang="zh-CN" sz="2000" dirty="0">
                <a:solidFill>
                  <a:srgbClr val="000000"/>
                </a:solidFill>
              </a:rPr>
              <a:t>.</a:t>
            </a:r>
          </a:p>
          <a:p>
            <a:pPr algn="just"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Adjust behavior B3:</a:t>
            </a:r>
          </a:p>
          <a:p>
            <a:pPr lvl="1" algn="just"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B3’: if </a:t>
            </a:r>
            <a:r>
              <a:rPr lang="en-US" altLang="zh-CN" sz="2000" i="1" dirty="0">
                <a:solidFill>
                  <a:srgbClr val="002060"/>
                </a:solidFill>
              </a:rPr>
              <a:t>carrying samples</a:t>
            </a:r>
            <a:r>
              <a:rPr lang="en-US" altLang="zh-CN" sz="2000" dirty="0">
                <a:solidFill>
                  <a:srgbClr val="000000"/>
                </a:solidFill>
              </a:rPr>
              <a:t> and not </a:t>
            </a:r>
            <a:r>
              <a:rPr lang="en-US" altLang="zh-CN" sz="2000" i="1" dirty="0">
                <a:solidFill>
                  <a:srgbClr val="002060"/>
                </a:solidFill>
              </a:rPr>
              <a:t>at base</a:t>
            </a:r>
            <a:r>
              <a:rPr lang="en-US" altLang="zh-CN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then </a:t>
            </a:r>
            <a:r>
              <a:rPr lang="en-US" altLang="zh-CN" sz="2000" i="1" dirty="0">
                <a:solidFill>
                  <a:srgbClr val="002060"/>
                </a:solidFill>
              </a:rPr>
              <a:t>drop 2 crumbs</a:t>
            </a:r>
            <a:r>
              <a:rPr lang="en-US" altLang="zh-CN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and </a:t>
            </a:r>
            <a:r>
              <a:rPr lang="en-US" altLang="zh-CN" sz="2000" i="1" dirty="0">
                <a:solidFill>
                  <a:srgbClr val="002060"/>
                </a:solidFill>
              </a:rPr>
              <a:t>travel up signal gradient</a:t>
            </a:r>
            <a:r>
              <a:rPr lang="en-US" altLang="zh-CN" sz="2000" dirty="0">
                <a:solidFill>
                  <a:srgbClr val="000000"/>
                </a:solidFill>
              </a:rPr>
              <a:t>.</a:t>
            </a:r>
          </a:p>
          <a:p>
            <a:pPr algn="just"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Add behavior B6:</a:t>
            </a:r>
          </a:p>
          <a:p>
            <a:pPr lvl="1" algn="just"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B6: if </a:t>
            </a:r>
            <a:r>
              <a:rPr lang="en-US" altLang="zh-CN" sz="2000" i="1" dirty="0">
                <a:solidFill>
                  <a:srgbClr val="002060"/>
                </a:solidFill>
              </a:rPr>
              <a:t>sense crumbs</a:t>
            </a:r>
            <a:r>
              <a:rPr lang="en-US" altLang="zh-CN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then </a:t>
            </a:r>
            <a:r>
              <a:rPr lang="en-US" altLang="zh-CN" sz="2000" i="1" dirty="0">
                <a:solidFill>
                  <a:srgbClr val="002060"/>
                </a:solidFill>
              </a:rPr>
              <a:t>pick up 1 crumb</a:t>
            </a:r>
            <a:r>
              <a:rPr lang="en-US" altLang="zh-CN" sz="2000" dirty="0">
                <a:solidFill>
                  <a:srgbClr val="00206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and </a:t>
            </a:r>
            <a:r>
              <a:rPr lang="en-US" altLang="zh-CN" sz="2000" i="1" dirty="0">
                <a:solidFill>
                  <a:srgbClr val="002060"/>
                </a:solidFill>
              </a:rPr>
              <a:t>travel down signal gradient</a:t>
            </a:r>
            <a:r>
              <a:rPr lang="en-US" altLang="zh-CN" sz="2000" dirty="0">
                <a:solidFill>
                  <a:srgbClr val="00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131840" y="5589240"/>
                <a:ext cx="377210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≺</m:t>
                      </m:r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589240"/>
                <a:ext cx="3772104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D93513-F0DA-4B6B-83A3-F9AAB3DA03D0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36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Revised reactive behavior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0808"/>
            <a:ext cx="7766248" cy="4767808"/>
          </a:xfrm>
        </p:spPr>
        <p:txBody>
          <a:bodyPr/>
          <a:lstStyle/>
          <a:p>
            <a:pPr algn="just" eaLnBrk="1" hangingPunct="1"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With the simple adjustment, near-optimal performance can be achieved:</a:t>
            </a:r>
          </a:p>
          <a:p>
            <a:pPr lvl="1" algn="just" eaLnBrk="1" hangingPunct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</a:rPr>
              <a:t>Some robots drop a trail of crumbs that leads to the cluster of rocks;</a:t>
            </a:r>
          </a:p>
          <a:p>
            <a:pPr lvl="1" algn="just" eaLnBrk="1" hangingPunct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</a:rPr>
              <a:t>Other robots follow this to find more rock and reinforce the trail on the way back;</a:t>
            </a:r>
          </a:p>
          <a:p>
            <a:pPr lvl="1" algn="just" eaLnBrk="1" hangingPunct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</a:rPr>
              <a:t>When all rocks removed, the trail diminishes since it is no longer being reinforced.</a:t>
            </a:r>
          </a:p>
          <a:p>
            <a:pPr algn="just" eaLnBrk="1" hangingPunct="1"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This cooperative behavior </a:t>
            </a:r>
            <a:r>
              <a:rPr lang="en-US" altLang="zh-CN" sz="2000" i="1" dirty="0">
                <a:solidFill>
                  <a:srgbClr val="0070C0"/>
                </a:solidFill>
              </a:rPr>
              <a:t>emerges</a:t>
            </a:r>
            <a:r>
              <a:rPr lang="en-US" altLang="zh-CN" sz="2000" i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from simple reactive rules.</a:t>
            </a:r>
          </a:p>
          <a:p>
            <a:pPr algn="just" eaLnBrk="1" hangingPunct="1"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This is similar to </a:t>
            </a:r>
            <a:r>
              <a:rPr lang="en-US" altLang="zh-CN" sz="2000" dirty="0">
                <a:solidFill>
                  <a:srgbClr val="0070C0"/>
                </a:solidFill>
              </a:rPr>
              <a:t>ant-like behavior </a:t>
            </a:r>
            <a:r>
              <a:rPr lang="en-US" altLang="zh-CN" sz="2000" dirty="0">
                <a:solidFill>
                  <a:srgbClr val="000000"/>
                </a:solidFill>
              </a:rPr>
              <a:t>using </a:t>
            </a:r>
            <a:r>
              <a:rPr lang="en-US" altLang="zh-CN" sz="2000" i="1" dirty="0">
                <a:solidFill>
                  <a:srgbClr val="000000"/>
                </a:solidFill>
              </a:rPr>
              <a:t>pheromones</a:t>
            </a:r>
            <a:r>
              <a:rPr lang="en-US" altLang="zh-CN" sz="200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323827-7DCE-4C8B-A5BB-CD72C0AA9291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37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Reactive architectures: pros and cons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84784"/>
            <a:ext cx="7914456" cy="4839816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Advantages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</a:rPr>
              <a:t>Simple, economic, computationally tractable, robust against failure, elegant</a:t>
            </a:r>
          </a:p>
          <a:p>
            <a:pPr algn="just" eaLnBrk="1" hangingPunct="1">
              <a:lnSpc>
                <a:spcPct val="14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Disadvantages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Only react to </a:t>
            </a:r>
            <a:r>
              <a:rPr lang="en-US" altLang="zh-CN" sz="2000" i="1" dirty="0">
                <a:solidFill>
                  <a:srgbClr val="000000"/>
                </a:solidFill>
              </a:rPr>
              <a:t>local</a:t>
            </a:r>
            <a:r>
              <a:rPr lang="en-US" altLang="zh-CN" sz="2000" dirty="0">
                <a:solidFill>
                  <a:srgbClr val="000000"/>
                </a:solidFill>
              </a:rPr>
              <a:t> information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Short-term view of decision-making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Not capable of learning</a:t>
            </a:r>
            <a:r>
              <a:rPr lang="en-US" altLang="zh-CN" sz="2000" i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the environment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Difficult to fully understand emergent properties – engineering specific emergent behavior involves experimentation, trial and error.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96DB3D-A599-4079-9C0F-5029697C921E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38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Decision-theoretic architecture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6792"/>
            <a:ext cx="7704856" cy="462379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Agents use decision theory to determine the best action to take.</a:t>
            </a:r>
          </a:p>
          <a:p>
            <a:pPr lvl="1" algn="just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</a:rPr>
              <a:t>Decision theory = Probability Theory + Utility Theory</a:t>
            </a: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Decision-theoretic architecture is basically a state-based agent in which decision-theory is used in the action function.</a:t>
            </a: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Internal state of agent consists of current beliefs plus:</a:t>
            </a:r>
          </a:p>
          <a:p>
            <a:pPr lvl="1" algn="just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</a:rPr>
              <a:t>A probabilistic model of their environment</a:t>
            </a:r>
          </a:p>
          <a:p>
            <a:pPr lvl="1" algn="just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0000"/>
                </a:solidFill>
              </a:rPr>
              <a:t>A utility (or reward) function</a:t>
            </a: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The agent selects the action that maximizes its expected utility, given its belief.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F7662C-5672-44C5-A446-463F61C5770C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39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Decision-theoretic agent: pros and cons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72816"/>
            <a:ext cx="7704856" cy="4553714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Disadvantages</a:t>
            </a:r>
          </a:p>
          <a:p>
            <a:pPr lvl="1"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Requires complete probabilistic model of environment and reward</a:t>
            </a:r>
          </a:p>
          <a:p>
            <a:pPr lvl="1"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Markov decision processes (MDPs) are a powerful way of modeling decision problems but computing solutions (i.e. finding optimal policy) are computationally complex</a:t>
            </a: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Advantages</a:t>
            </a:r>
          </a:p>
          <a:p>
            <a:pPr lvl="1"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Can incorporate learning techniques (e.g., reinforcement learning)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4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What is an intelligent agent?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0440" cy="5029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00"/>
                </a:solidFill>
              </a:rPr>
              <a:t>Fields that motivate agent technologies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altLang="zh-CN" sz="2000" b="1" dirty="0">
                <a:solidFill>
                  <a:srgbClr val="000000"/>
                </a:solidFill>
              </a:rPr>
              <a:t>Software engineering</a:t>
            </a:r>
          </a:p>
          <a:p>
            <a:pPr lvl="2" algn="just" eaLnBrk="1" hangingPunct="1"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rgbClr val="000000"/>
                </a:solidFill>
              </a:rPr>
              <a:t>SE is the study and an application of engineering to the design, development, and maintenance of software.</a:t>
            </a:r>
          </a:p>
          <a:p>
            <a:pPr lvl="1" eaLnBrk="1" hangingPunct="1"/>
            <a:endParaRPr lang="en-US" altLang="zh-CN" dirty="0">
              <a:solidFill>
                <a:srgbClr val="000000"/>
              </a:solidFill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3905640" y="1777388"/>
            <a:ext cx="316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software engineering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3481762" y="2996952"/>
            <a:ext cx="3518867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1124557" y="3088010"/>
            <a:ext cx="4192675" cy="432048"/>
            <a:chOff x="1124557" y="3088010"/>
            <a:chExt cx="4192675" cy="43204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 bwMode="auto">
            <a:xfrm>
              <a:off x="1124557" y="3088010"/>
              <a:ext cx="2458381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b="0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sz="2000" b="1" kern="0" dirty="0">
                  <a:solidFill>
                    <a:srgbClr val="000000"/>
                  </a:solidFill>
                  <a:ea typeface="楷体" panose="02010609060101010101" pitchFamily="49" charset="-122"/>
                </a:rPr>
                <a:t>M. Wooldridge</a:t>
              </a:r>
              <a:endParaRPr lang="en-US" altLang="zh-CN" sz="2000" kern="0" dirty="0">
                <a:solidFill>
                  <a:srgbClr val="000000"/>
                </a:solidFill>
                <a:ea typeface="楷体" panose="02010609060101010101" pitchFamily="49" charset="-122"/>
              </a:endParaRPr>
            </a:p>
            <a:p>
              <a:endParaRPr lang="zh-CN" altLang="en-US" kern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15816" y="3145258"/>
              <a:ext cx="2401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[Wooldridge 1998]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98726" y="4433292"/>
            <a:ext cx="3587193" cy="1083940"/>
            <a:chOff x="1136507" y="3713212"/>
            <a:chExt cx="3587193" cy="1083940"/>
          </a:xfrm>
        </p:grpSpPr>
        <p:sp>
          <p:nvSpPr>
            <p:cNvPr id="6" name="矩形 5"/>
            <p:cNvSpPr/>
            <p:nvPr/>
          </p:nvSpPr>
          <p:spPr bwMode="auto">
            <a:xfrm>
              <a:off x="2105440" y="3713212"/>
              <a:ext cx="1602464" cy="36386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None/>
                <a:tabLst/>
              </a:pPr>
              <a:r>
                <a:rPr kumimoji="1" lang="en-US" altLang="zh-CN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endParaRPr kumimoji="1" lang="zh-CN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2105440" y="4433292"/>
              <a:ext cx="1602464" cy="363860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None/>
                <a:tabLst/>
              </a:pPr>
              <a:r>
                <a:rPr kumimoji="1" lang="en-US" altLang="zh-CN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kumimoji="1" lang="zh-CN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1136507" y="4043164"/>
              <a:ext cx="833680" cy="36386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None/>
                <a:tabLst/>
              </a:pPr>
              <a:r>
                <a:rPr kumimoji="1" lang="en-US" altLang="zh-CN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kumimoji="1" lang="zh-CN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3890020" y="4043164"/>
              <a:ext cx="833680" cy="36386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None/>
                <a:tabLst/>
              </a:pPr>
              <a:r>
                <a:rPr kumimoji="1" lang="en-US" altLang="zh-CN" sz="18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kumimoji="1" lang="zh-CN" altLang="en-US" sz="1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曲线连接符 8"/>
            <p:cNvCxnSpPr>
              <a:stCxn id="25" idx="1"/>
              <a:endCxn id="6" idx="1"/>
            </p:cNvCxnSpPr>
            <p:nvPr/>
          </p:nvCxnSpPr>
          <p:spPr bwMode="auto">
            <a:xfrm rot="10800000">
              <a:off x="2105440" y="3895142"/>
              <a:ext cx="12700" cy="720080"/>
            </a:xfrm>
            <a:prstGeom prst="curvedConnector3">
              <a:avLst>
                <a:gd name="adj1" fmla="val 180000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曲线连接符 27"/>
            <p:cNvCxnSpPr>
              <a:stCxn id="6" idx="3"/>
              <a:endCxn id="25" idx="3"/>
            </p:cNvCxnSpPr>
            <p:nvPr/>
          </p:nvCxnSpPr>
          <p:spPr bwMode="auto">
            <a:xfrm>
              <a:off x="3707904" y="3895142"/>
              <a:ext cx="12700" cy="720080"/>
            </a:xfrm>
            <a:prstGeom prst="curvedConnector3">
              <a:avLst>
                <a:gd name="adj1" fmla="val 180000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TextBox 39"/>
          <p:cNvSpPr txBox="1"/>
          <p:nvPr/>
        </p:nvSpPr>
        <p:spPr>
          <a:xfrm>
            <a:off x="756560" y="6176337"/>
            <a:ext cx="751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[Wooldridge 1998] M. Wooldridge, Agent and software engineering, in: AIIA, 1998.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1780952" y="5561622"/>
            <a:ext cx="249388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C00000"/>
                </a:solidFill>
              </a:rPr>
              <a:t>OS, physical world, ...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4535996" y="4473247"/>
            <a:ext cx="1322623" cy="104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C00000"/>
                </a:solidFill>
              </a:rPr>
              <a:t>functional,</a:t>
            </a:r>
          </a:p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C00000"/>
                </a:solidFill>
              </a:rPr>
              <a:t>reactive, </a:t>
            </a:r>
          </a:p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C00000"/>
                </a:solidFill>
              </a:rPr>
              <a:t>...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5576" y="6374605"/>
            <a:ext cx="8227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Image from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http://www.ted.com/talks/raffaello_d_andrea_the_astounding_athletic_power_of_quadcopters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Aug 4, 2015.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43846" y="4140202"/>
            <a:ext cx="2267164" cy="1604564"/>
            <a:chOff x="5999456" y="4142357"/>
            <a:chExt cx="2267164" cy="1604564"/>
          </a:xfrm>
        </p:grpSpPr>
        <p:pic>
          <p:nvPicPr>
            <p:cNvPr id="8194" name="Picture 2" descr="https://tedcdnpi-a.akamaihd.net/r/tedcdnpe-a.akamaihd.net/images/ted/e15213155418fc82875680062821e32eccd30a5f_1600x1200.jpg?ll=1&amp;quality=89&amp;w=8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9456" y="4238844"/>
              <a:ext cx="2010769" cy="1508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7965254" y="4142357"/>
              <a:ext cx="3013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内容占位符 2"/>
          <p:cNvSpPr txBox="1">
            <a:spLocks/>
          </p:cNvSpPr>
          <p:nvPr/>
        </p:nvSpPr>
        <p:spPr bwMode="auto">
          <a:xfrm>
            <a:off x="1908222" y="4012958"/>
            <a:ext cx="38159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C00000"/>
                </a:solidFill>
              </a:rPr>
              <a:t>What is a good software / system?</a:t>
            </a: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1133372" y="3518764"/>
            <a:ext cx="7301383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just">
              <a:buNone/>
            </a:pPr>
            <a:r>
              <a:rPr lang="en-US" altLang="zh-CN" sz="1800" b="1" kern="0" dirty="0">
                <a:solidFill>
                  <a:srgbClr val="C00000"/>
                </a:solidFill>
              </a:rPr>
              <a:t>Complexities</a:t>
            </a:r>
            <a:r>
              <a:rPr lang="en-US" altLang="zh-CN" sz="1800" kern="0" dirty="0">
                <a:solidFill>
                  <a:srgbClr val="C00000"/>
                </a:solidFill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</a:rPr>
              <a:t>come from: environment, interaction, system specification, …</a:t>
            </a:r>
          </a:p>
        </p:txBody>
      </p:sp>
      <p:pic>
        <p:nvPicPr>
          <p:cNvPr id="29" name="Picture 40" descr="https://upload.wikimedia.org/wikipedia/commons/thumb/b/b3/Wikipedia-logo-v2-en.svg/2000px-Wikipedia-logo-v2-e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98" y="980728"/>
            <a:ext cx="931998" cy="106993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2861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8" grpId="0"/>
      <p:bldP spid="22" grpId="0"/>
      <p:bldP spid="23" grpId="0"/>
      <p:bldP spid="26" grpId="0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5CB96D-67DE-4451-BC91-6D09E45912AC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40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Belief-desire-intention architecture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56792"/>
            <a:ext cx="7914456" cy="476780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The </a:t>
            </a:r>
            <a:r>
              <a:rPr lang="en-US" altLang="zh-CN" sz="2000" dirty="0">
                <a:solidFill>
                  <a:srgbClr val="0070C0"/>
                </a:solidFill>
              </a:rPr>
              <a:t>belief-desire-intention (BDI)</a:t>
            </a:r>
            <a:r>
              <a:rPr lang="en-US" altLang="zh-CN" sz="2000" dirty="0">
                <a:solidFill>
                  <a:srgbClr val="000000"/>
                </a:solidFill>
              </a:rPr>
              <a:t> architectures are examples of practical reasoning – the process of deciding, moment by moment, which action to perform in the furtherance of the goals.</a:t>
            </a:r>
          </a:p>
          <a:p>
            <a:pPr algn="just"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BDI agents use two important processes:</a:t>
            </a: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70C0"/>
                </a:solidFill>
              </a:rPr>
              <a:t>Deliberations</a:t>
            </a:r>
            <a:r>
              <a:rPr lang="en-US" altLang="zh-CN" sz="2000" dirty="0">
                <a:solidFill>
                  <a:srgbClr val="000000"/>
                </a:solidFill>
              </a:rPr>
              <a:t>: deciding what goals to achieve.</a:t>
            </a: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70C0"/>
                </a:solidFill>
              </a:rPr>
              <a:t>Means-ends reasoning</a:t>
            </a:r>
            <a:r>
              <a:rPr lang="en-US" altLang="zh-CN" sz="2000" dirty="0">
                <a:solidFill>
                  <a:srgbClr val="000000"/>
                </a:solidFill>
              </a:rPr>
              <a:t>: deciding how to achieve the goals.</a:t>
            </a:r>
          </a:p>
          <a:p>
            <a:pPr algn="just"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Agents not only strive to achieve their goals but must take time to consider whether their goals are still valid and possibly revise them.</a:t>
            </a:r>
          </a:p>
          <a:p>
            <a:pPr algn="just"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The BDI architecture is an example of 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</a:rPr>
              <a:t>balancing reactive behavior with goal-directed behaviors</a:t>
            </a:r>
            <a:r>
              <a:rPr lang="en-US" altLang="zh-CN" sz="200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C3D0A1-FBCD-4864-BF9B-8AFC5EE32A21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41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Beliefs, desires &amp; intentions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To differentiate between these three concepts, consider:</a:t>
            </a:r>
          </a:p>
          <a:p>
            <a:pPr lvl="1" eaLnBrk="1" hangingPunct="1"/>
            <a:r>
              <a:rPr lang="en-US" altLang="zh-CN" sz="2000" dirty="0">
                <a:solidFill>
                  <a:srgbClr val="000000"/>
                </a:solidFill>
              </a:rPr>
              <a:t>I </a:t>
            </a:r>
            <a:r>
              <a:rPr lang="en-US" altLang="zh-CN" sz="2000" i="1" dirty="0">
                <a:solidFill>
                  <a:srgbClr val="0070C0"/>
                </a:solidFill>
              </a:rPr>
              <a:t>believe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that if I study hard I will pass this course.</a:t>
            </a:r>
          </a:p>
          <a:p>
            <a:pPr lvl="1" eaLnBrk="1" hangingPunct="1"/>
            <a:r>
              <a:rPr lang="en-US" altLang="zh-CN" sz="2000" dirty="0">
                <a:solidFill>
                  <a:srgbClr val="000000"/>
                </a:solidFill>
              </a:rPr>
              <a:t>I </a:t>
            </a:r>
            <a:r>
              <a:rPr lang="en-US" altLang="zh-CN" sz="2000" i="1" dirty="0">
                <a:solidFill>
                  <a:srgbClr val="0070C0"/>
                </a:solidFill>
              </a:rPr>
              <a:t>desire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to pass this course.</a:t>
            </a:r>
          </a:p>
          <a:p>
            <a:pPr lvl="1" eaLnBrk="1" hangingPunct="1"/>
            <a:r>
              <a:rPr lang="en-US" altLang="zh-CN" sz="2000" dirty="0">
                <a:solidFill>
                  <a:srgbClr val="000000"/>
                </a:solidFill>
              </a:rPr>
              <a:t>I </a:t>
            </a:r>
            <a:r>
              <a:rPr lang="en-US" altLang="zh-CN" sz="2000" i="1" dirty="0">
                <a:solidFill>
                  <a:srgbClr val="0070C0"/>
                </a:solidFill>
              </a:rPr>
              <a:t>intend</a:t>
            </a:r>
            <a:r>
              <a:rPr lang="en-US" altLang="zh-CN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to study hard.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Beliefs and desires </a:t>
            </a:r>
            <a:r>
              <a:rPr lang="en-US" altLang="zh-CN" sz="2000" i="1" dirty="0">
                <a:solidFill>
                  <a:srgbClr val="000000"/>
                </a:solidFill>
              </a:rPr>
              <a:t>shape</a:t>
            </a:r>
            <a:r>
              <a:rPr lang="en-US" altLang="zh-CN" sz="2000" dirty="0">
                <a:solidFill>
                  <a:srgbClr val="000000"/>
                </a:solidFill>
              </a:rPr>
              <a:t> the intentions that agents adopt.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Intentions drive means-ends reasoning</a:t>
            </a:r>
            <a:r>
              <a:rPr lang="en-US" altLang="zh-CN" sz="2000" dirty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Having formed an intention, I will attempt to achieve it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This involved deciding how to achieve it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If one action fails, I will try another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</a:rPr>
              <a:t>Intentions constrain future deliberation</a:t>
            </a:r>
            <a:r>
              <a:rPr lang="en-US" altLang="zh-CN" sz="2000" dirty="0">
                <a:solidFill>
                  <a:srgbClr val="000000"/>
                </a:solidFill>
              </a:rPr>
              <a:t>: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I will not act inconsistently with my intentions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6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 eaLnBrk="1" hangingPunct="1"/>
            <a:endParaRPr lang="en-US" altLang="zh-CN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9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9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96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96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96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8E50A7-9D23-4C7B-A92D-2BE7E45C64ED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42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Role of intention in practical reasoning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72816"/>
            <a:ext cx="7770440" cy="432048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>
                <a:solidFill>
                  <a:srgbClr val="000000"/>
                </a:solidFill>
              </a:rPr>
              <a:t>Intentions persist:</a:t>
            </a: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C00000"/>
                </a:solidFill>
              </a:rPr>
              <a:t>I will not give up my intentions without good reason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Typically, they persist until either I believe they have been achieved or I believe they will never be achieved, or if the reason I had the intention is no longer present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US" altLang="zh-CN" dirty="0">
                <a:solidFill>
                  <a:srgbClr val="000000"/>
                </a:solidFill>
              </a:rPr>
              <a:t>Intentions influence beliefs on which future practical reasoning is based</a:t>
            </a:r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If I adopt an intention, I will plan for the future on the assumption that I will achieve that intention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2E9B09-FA47-4F54-939D-4EF5702B5C35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43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Balancing reactivity and deliberation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848" y="1655282"/>
            <a:ext cx="7780600" cy="468052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How often should an agent reconsider its intentions?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Bold agents</a:t>
            </a:r>
            <a:r>
              <a:rPr lang="en-US" altLang="zh-CN" sz="2000" dirty="0">
                <a:solidFill>
                  <a:srgbClr val="000000"/>
                </a:solidFill>
              </a:rPr>
              <a:t>: rarely stops to reconsider; will attempt to achieve intentions even after they are no longer possible or it has no reason for achieving them.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Cautious agents</a:t>
            </a:r>
            <a:r>
              <a:rPr lang="en-US" altLang="zh-CN" sz="2000" dirty="0">
                <a:solidFill>
                  <a:srgbClr val="000000"/>
                </a:solidFill>
              </a:rPr>
              <a:t>: constantly reconsiders; will spend insufficient time actually working to achieve its intentions, and hence may never achieve them.</a:t>
            </a:r>
          </a:p>
          <a:p>
            <a:pPr lvl="1" algn="just" eaLnBrk="1" hangingPunct="1">
              <a:lnSpc>
                <a:spcPct val="120000"/>
              </a:lnSpc>
            </a:pPr>
            <a:endParaRPr lang="en-US" altLang="zh-CN" sz="12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The main factor that affects how the agents perform in different environments is </a:t>
            </a:r>
            <a:r>
              <a:rPr lang="en-US" altLang="zh-CN" dirty="0">
                <a:solidFill>
                  <a:srgbClr val="C00000"/>
                </a:solidFill>
              </a:rPr>
              <a:t>how fast the world changes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F6F009-5195-4877-87E8-96611FE47795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44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BDI architecture</a:t>
            </a:r>
          </a:p>
        </p:txBody>
      </p:sp>
      <p:pic>
        <p:nvPicPr>
          <p:cNvPr id="74758" name="Picture 5" descr="BDIcycle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8064" y="248912"/>
            <a:ext cx="3419068" cy="6349125"/>
          </a:xfrm>
          <a:noFill/>
        </p:spPr>
      </p:pic>
      <p:sp>
        <p:nvSpPr>
          <p:cNvPr id="747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74517" y="1628800"/>
            <a:ext cx="4579411" cy="4767074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A BDI agent has 7 main components: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A </a:t>
            </a:r>
            <a:r>
              <a:rPr lang="en-US" altLang="zh-CN" sz="2000" dirty="0">
                <a:solidFill>
                  <a:srgbClr val="0070C0"/>
                </a:solidFill>
              </a:rPr>
              <a:t>belief revision function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A set of current </a:t>
            </a:r>
            <a:r>
              <a:rPr lang="en-US" altLang="zh-CN" sz="2000" dirty="0">
                <a:solidFill>
                  <a:srgbClr val="0070C0"/>
                </a:solidFill>
              </a:rPr>
              <a:t>beliefs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An </a:t>
            </a:r>
            <a:r>
              <a:rPr lang="en-US" altLang="zh-CN" sz="2000" dirty="0">
                <a:solidFill>
                  <a:srgbClr val="0070C0"/>
                </a:solidFill>
              </a:rPr>
              <a:t>option generation function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A set of current </a:t>
            </a:r>
            <a:r>
              <a:rPr lang="en-US" altLang="zh-CN" sz="2000" dirty="0">
                <a:solidFill>
                  <a:srgbClr val="0070C0"/>
                </a:solidFill>
              </a:rPr>
              <a:t>desires</a:t>
            </a:r>
            <a:r>
              <a:rPr lang="en-US" altLang="zh-CN" sz="2000" dirty="0">
                <a:solidFill>
                  <a:srgbClr val="000000"/>
                </a:solidFill>
              </a:rPr>
              <a:t> (</a:t>
            </a:r>
            <a:r>
              <a:rPr lang="en-US" altLang="zh-CN" sz="2000" dirty="0">
                <a:solidFill>
                  <a:srgbClr val="0070C0"/>
                </a:solidFill>
              </a:rPr>
              <a:t>options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A </a:t>
            </a:r>
            <a:r>
              <a:rPr lang="en-US" altLang="zh-CN" sz="2000" dirty="0">
                <a:solidFill>
                  <a:srgbClr val="0070C0"/>
                </a:solidFill>
              </a:rPr>
              <a:t>filter function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A set of current </a:t>
            </a:r>
            <a:r>
              <a:rPr lang="en-US" altLang="zh-CN" sz="2000" dirty="0">
                <a:solidFill>
                  <a:srgbClr val="0070C0"/>
                </a:solidFill>
              </a:rPr>
              <a:t>intentions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An </a:t>
            </a:r>
            <a:r>
              <a:rPr lang="en-US" altLang="zh-CN" sz="2000" dirty="0">
                <a:solidFill>
                  <a:srgbClr val="0070C0"/>
                </a:solidFill>
              </a:rPr>
              <a:t>action selection function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688475-E58A-42BD-AC0D-7A1889156EC4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45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Components of a BDI agent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40768"/>
            <a:ext cx="7914456" cy="511256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The </a:t>
            </a:r>
            <a:r>
              <a:rPr lang="en-US" altLang="zh-CN" sz="2000" dirty="0">
                <a:solidFill>
                  <a:srgbClr val="0070C0"/>
                </a:solidFill>
              </a:rPr>
              <a:t>beliefs </a:t>
            </a:r>
            <a:r>
              <a:rPr lang="en-US" altLang="zh-CN" sz="2000" dirty="0">
                <a:solidFill>
                  <a:srgbClr val="000000"/>
                </a:solidFill>
              </a:rPr>
              <a:t>are information about the current environment;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The </a:t>
            </a:r>
            <a:r>
              <a:rPr lang="en-US" altLang="zh-CN" sz="2000" dirty="0">
                <a:solidFill>
                  <a:srgbClr val="0070C0"/>
                </a:solidFill>
              </a:rPr>
              <a:t>belief revision function</a:t>
            </a:r>
            <a:r>
              <a:rPr lang="en-US" altLang="zh-CN" sz="2000" dirty="0">
                <a:solidFill>
                  <a:srgbClr val="000000"/>
                </a:solidFill>
              </a:rPr>
              <a:t> takes perceptual inputs and agent’s current beliefs and, using these, determines a new set of beliefs;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The </a:t>
            </a:r>
            <a:r>
              <a:rPr lang="en-US" altLang="zh-CN" sz="2000" dirty="0">
                <a:solidFill>
                  <a:srgbClr val="0070C0"/>
                </a:solidFill>
              </a:rPr>
              <a:t>option generation function </a:t>
            </a:r>
            <a:r>
              <a:rPr lang="en-US" altLang="zh-CN" sz="2000" dirty="0">
                <a:solidFill>
                  <a:srgbClr val="000000"/>
                </a:solidFill>
              </a:rPr>
              <a:t>determines options available to the agent, using current beliefs and intentions;</a:t>
            </a:r>
          </a:p>
          <a:p>
            <a:pPr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The set of current </a:t>
            </a:r>
            <a:r>
              <a:rPr lang="en-US" altLang="zh-CN" sz="2000" dirty="0">
                <a:solidFill>
                  <a:srgbClr val="0070C0"/>
                </a:solidFill>
              </a:rPr>
              <a:t>desires</a:t>
            </a:r>
            <a:r>
              <a:rPr lang="en-US" altLang="zh-CN" sz="2000" dirty="0">
                <a:solidFill>
                  <a:srgbClr val="000000"/>
                </a:solidFill>
              </a:rPr>
              <a:t> (</a:t>
            </a:r>
            <a:r>
              <a:rPr lang="en-US" altLang="zh-CN" sz="2000" dirty="0">
                <a:solidFill>
                  <a:srgbClr val="0070C0"/>
                </a:solidFill>
              </a:rPr>
              <a:t>options</a:t>
            </a:r>
            <a:r>
              <a:rPr lang="en-US" altLang="zh-CN" sz="2000" dirty="0">
                <a:solidFill>
                  <a:srgbClr val="000000"/>
                </a:solidFill>
              </a:rPr>
              <a:t>) represent possible courses of actions available to the agent;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The </a:t>
            </a:r>
            <a:r>
              <a:rPr lang="en-US" altLang="zh-CN" sz="2000" dirty="0">
                <a:solidFill>
                  <a:srgbClr val="0070C0"/>
                </a:solidFill>
              </a:rPr>
              <a:t>filter function</a:t>
            </a:r>
            <a:r>
              <a:rPr lang="en-US" altLang="zh-CN" sz="2000" i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represents the agent’s deliberation process and determines agent’s intentions on the basis of current beliefs, desires and intentions;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The set of current </a:t>
            </a:r>
            <a:r>
              <a:rPr lang="en-US" altLang="zh-CN" sz="2000" dirty="0">
                <a:solidFill>
                  <a:srgbClr val="0070C0"/>
                </a:solidFill>
              </a:rPr>
              <a:t>intentions</a:t>
            </a:r>
            <a:r>
              <a:rPr lang="en-US" altLang="zh-CN" sz="2000" i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represent the agent’s current focus – those states of affairs that it has committed to trying to bring about;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The </a:t>
            </a:r>
            <a:r>
              <a:rPr lang="en-US" altLang="zh-CN" sz="2000" dirty="0">
                <a:solidFill>
                  <a:srgbClr val="0070C0"/>
                </a:solidFill>
              </a:rPr>
              <a:t>action selection function</a:t>
            </a:r>
            <a:r>
              <a:rPr lang="en-US" altLang="zh-CN" sz="2000" dirty="0">
                <a:solidFill>
                  <a:srgbClr val="000000"/>
                </a:solidFill>
              </a:rPr>
              <a:t> determines an action to perform on the basis of current intentions.</a:t>
            </a:r>
          </a:p>
          <a:p>
            <a:pPr lvl="1" algn="just" eaLnBrk="1" hangingPunct="1">
              <a:lnSpc>
                <a:spcPct val="90000"/>
              </a:lnSpc>
              <a:spcBef>
                <a:spcPts val="1200"/>
              </a:spcBef>
            </a:pPr>
            <a:endParaRPr lang="en-US" altLang="zh-CN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73750B-6FA7-4CFF-B52C-7F1AD078566A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46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Formalising the BDI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484784"/>
                <a:ext cx="7698432" cy="4695800"/>
              </a:xfrm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𝐁𝐞𝐥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𝐃𝐞𝐬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𝐈𝐧𝐭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be the sets of all possible beliefs, desires and intentions</a:t>
                </a:r>
              </a:p>
              <a:p>
                <a:pPr lvl="1" algn="just" eaLnBrk="1" hangingPunct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The contents of these sets are often logical formulas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The internal state of a BDI agent at a given instant is a triplet,</a:t>
                </a:r>
              </a:p>
              <a:p>
                <a:pPr lvl="1" eaLnBrk="1" hangingPunct="1">
                  <a:lnSpc>
                    <a:spcPct val="120000"/>
                  </a:lnSpc>
                </a:pPr>
                <a:endParaRPr lang="en-US" altLang="zh-CN" sz="2000" dirty="0"/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The belief revision function (</a:t>
                </a:r>
                <a:r>
                  <a:rPr lang="en-US" altLang="zh-CN" sz="2000" dirty="0" err="1">
                    <a:solidFill>
                      <a:srgbClr val="0070C0"/>
                    </a:solidFill>
                  </a:rPr>
                  <a:t>brf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) is a mapping:</a:t>
                </a:r>
              </a:p>
              <a:p>
                <a:pPr eaLnBrk="1" hangingPunct="1">
                  <a:lnSpc>
                    <a:spcPct val="120000"/>
                  </a:lnSpc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The option generation function (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options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) is a mapping:</a:t>
                </a:r>
              </a:p>
              <a:p>
                <a:pPr eaLnBrk="1" hangingPunct="1">
                  <a:lnSpc>
                    <a:spcPct val="120000"/>
                  </a:lnSpc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The agent’s deliberation process (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filter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) is a mapping:</a:t>
                </a:r>
              </a:p>
              <a:p>
                <a:pPr eaLnBrk="1" hangingPunct="1">
                  <a:lnSpc>
                    <a:spcPct val="120000"/>
                  </a:lnSpc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eaLnBrk="1" hangingPunct="1">
                  <a:lnSpc>
                    <a:spcPct val="120000"/>
                  </a:lnSpc>
                </a:pPr>
                <a:endParaRPr lang="en-US" altLang="zh-CN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782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484784"/>
                <a:ext cx="7698432" cy="4695800"/>
              </a:xfrm>
              <a:blipFill rotWithShape="0">
                <a:blip r:embed="rId2"/>
                <a:stretch>
                  <a:fillRect l="-238" t="-130" r="-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15764" y="3119025"/>
                <a:ext cx="331647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altLang="zh-CN" sz="2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𝐁𝐞𝐥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𝐃𝐞𝐬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𝐈𝐧𝐭</m:t>
                      </m:r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764" y="3119025"/>
                <a:ext cx="3316476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430032" y="4005064"/>
                <a:ext cx="25821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𝐛𝐫𝐟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0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𝐁𝐞𝐥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𝐁𝐞𝐥</m:t>
                      </m:r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32" y="4005064"/>
                <a:ext cx="258212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997984" y="4869160"/>
                <a:ext cx="351823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𝐨𝐩𝐭𝐢𝐨𝐧𝐬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0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𝐁𝐞𝐥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𝐈𝐧𝐭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𝐃𝐞𝐬</m:t>
                      </m:r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984" y="4869160"/>
                <a:ext cx="3518232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029352" y="5784944"/>
                <a:ext cx="370288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𝐟𝐢𝐥𝐭𝐞𝐫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0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𝐁𝐞𝐥</m:t>
                      </m:r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𝐃𝐞𝐬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𝐈𝐧𝐭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𝐈𝐧𝐭</m:t>
                      </m:r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352" y="5784944"/>
                <a:ext cx="370288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7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049265-F29F-49DE-AC60-08B204A099FD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47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4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Function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𝐚𝐜𝐭𝐢𝐨𝐧</m:t>
                    </m:r>
                  </m:oMath>
                </a14:m>
                <a:r>
                  <a:rPr lang="en-US" altLang="zh-CN" dirty="0"/>
                  <a:t> for a BDI agent</a:t>
                </a:r>
              </a:p>
            </p:txBody>
          </p:sp>
        </mc:Choice>
        <mc:Fallback xmlns="">
          <p:sp>
            <p:nvSpPr>
              <p:cNvPr id="8294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982" t="-9000" b="-3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2627784" y="1988840"/>
                <a:ext cx="4104456" cy="3816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kumimoji="1" sz="24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 sz="2000" b="1">
                    <a:solidFill>
                      <a:schemeClr val="hlink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宋体" pitchFamily="2" charset="-122"/>
                  </a:defRPr>
                </a:lvl9pPr>
              </a:lstStyle>
              <a:p>
                <a:pPr marL="0" indent="0" algn="just" eaLnBrk="1" hangingPunct="1">
                  <a:lnSpc>
                    <a:spcPct val="150000"/>
                  </a:lnSpc>
                  <a:buNone/>
                </a:pPr>
                <a:r>
                  <a:rPr lang="en-US" altLang="zh-CN" kern="0" dirty="0">
                    <a:solidFill>
                      <a:srgbClr val="461E64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altLang="zh-CN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𝐚𝐜𝐭𝐢𝐨𝐧</m:t>
                    </m:r>
                    <m:d>
                      <m:dPr>
                        <m:ctrlPr>
                          <a:rPr lang="en-US" altLang="zh-CN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altLang="zh-CN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kern="0" dirty="0">
                  <a:solidFill>
                    <a:srgbClr val="000000"/>
                  </a:solidFill>
                </a:endParaRPr>
              </a:p>
              <a:p>
                <a:pPr marL="0" indent="0" algn="just" eaLnBrk="1" hangingPunct="1">
                  <a:lnSpc>
                    <a:spcPct val="150000"/>
                  </a:lnSpc>
                  <a:buNone/>
                </a:pPr>
                <a:r>
                  <a:rPr lang="en-US" altLang="zh-CN" kern="0" dirty="0">
                    <a:solidFill>
                      <a:srgbClr val="461E64"/>
                    </a:solidFill>
                  </a:rPr>
                  <a:t>begin</a:t>
                </a:r>
              </a:p>
              <a:p>
                <a:pPr marL="0" indent="0" algn="just" eaLnBrk="1" hangingPunct="1">
                  <a:lnSpc>
                    <a:spcPct val="150000"/>
                  </a:lnSpc>
                  <a:buNone/>
                </a:pPr>
                <a:r>
                  <a:rPr lang="en-US" altLang="zh-CN" kern="0" dirty="0">
                    <a:solidFill>
                      <a:srgbClr val="461E64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1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𝐛𝐫𝐟</m:t>
                    </m:r>
                    <m:d>
                      <m:dPr>
                        <m:ctrlPr>
                          <a:rPr lang="en-US" altLang="zh-CN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endParaRPr lang="en-US" altLang="zh-CN" kern="0" dirty="0">
                  <a:solidFill>
                    <a:srgbClr val="461E64"/>
                  </a:solidFill>
                </a:endParaRPr>
              </a:p>
              <a:p>
                <a:pPr marL="0" indent="0" algn="just" eaLnBrk="1" hangingPunct="1">
                  <a:lnSpc>
                    <a:spcPct val="150000"/>
                  </a:lnSpc>
                  <a:buNone/>
                </a:pPr>
                <a:r>
                  <a:rPr lang="en-US" altLang="zh-CN" kern="0" dirty="0">
                    <a:solidFill>
                      <a:srgbClr val="461E64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1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𝐨𝐩𝐭𝐢𝐨𝐧𝐬</m:t>
                    </m:r>
                    <m:d>
                      <m:dPr>
                        <m:ctrlPr>
                          <a:rPr lang="en-US" altLang="zh-CN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endParaRPr lang="en-US" altLang="zh-CN" kern="0" dirty="0">
                  <a:solidFill>
                    <a:srgbClr val="461E64"/>
                  </a:solidFill>
                </a:endParaRPr>
              </a:p>
              <a:p>
                <a:pPr marL="0" indent="0" algn="just" eaLnBrk="1" hangingPunct="1">
                  <a:lnSpc>
                    <a:spcPct val="150000"/>
                  </a:lnSpc>
                  <a:buNone/>
                </a:pPr>
                <a:r>
                  <a:rPr lang="en-US" altLang="zh-CN" kern="0" dirty="0">
                    <a:solidFill>
                      <a:srgbClr val="461E64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1" i="0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𝐟𝐢𝐥𝐭𝐞𝐫</m:t>
                    </m:r>
                    <m:d>
                      <m:dPr>
                        <m:ctrlPr>
                          <a:rPr lang="en-US" altLang="zh-CN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zh-CN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endParaRPr lang="en-US" altLang="zh-CN" kern="0" dirty="0">
                  <a:solidFill>
                    <a:srgbClr val="461E64"/>
                  </a:solidFill>
                </a:endParaRPr>
              </a:p>
              <a:p>
                <a:pPr marL="0" indent="0" algn="just" eaLnBrk="1" hangingPunct="1">
                  <a:lnSpc>
                    <a:spcPct val="150000"/>
                  </a:lnSpc>
                  <a:buNone/>
                </a:pPr>
                <a:r>
                  <a:rPr lang="en-US" altLang="zh-CN" kern="0" dirty="0">
                    <a:solidFill>
                      <a:srgbClr val="461E64"/>
                    </a:solidFill>
                  </a:rPr>
                  <a:t>end function </a:t>
                </a:r>
                <a14:m>
                  <m:oMath xmlns:m="http://schemas.openxmlformats.org/officeDocument/2006/math">
                    <m:r>
                      <a:rPr lang="en-US" altLang="zh-CN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𝐚𝐜𝐭𝐢𝐨𝐧</m:t>
                    </m:r>
                  </m:oMath>
                </a14:m>
                <a:endParaRPr lang="en-US" altLang="zh-CN" kern="0" dirty="0">
                  <a:solidFill>
                    <a:srgbClr val="461E64"/>
                  </a:solidFill>
                </a:endParaRPr>
              </a:p>
              <a:p>
                <a:pPr marL="0" indent="0" algn="just" eaLnBrk="1" hangingPunct="1">
                  <a:lnSpc>
                    <a:spcPct val="150000"/>
                  </a:lnSpc>
                  <a:buNone/>
                </a:pPr>
                <a:endParaRPr lang="en-US" altLang="zh-CN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784" y="1988840"/>
                <a:ext cx="4104456" cy="3816424"/>
              </a:xfrm>
              <a:prstGeom prst="rect">
                <a:avLst/>
              </a:prstGeom>
              <a:blipFill rotWithShape="0">
                <a:blip r:embed="rId3"/>
                <a:stretch>
                  <a:fillRect l="-2229" b="-3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95F71C-7DB0-435F-A6D9-3F045C5AD289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48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Representation of intentions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72816"/>
            <a:ext cx="7554416" cy="4551784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Note that representing intentions as a </a:t>
            </a:r>
            <a:r>
              <a:rPr lang="en-US" altLang="zh-CN" sz="2000" dirty="0">
                <a:solidFill>
                  <a:srgbClr val="C00000"/>
                </a:solidFill>
              </a:rPr>
              <a:t>set</a:t>
            </a:r>
            <a:r>
              <a:rPr lang="en-US" altLang="zh-CN" sz="2000" dirty="0">
                <a:solidFill>
                  <a:srgbClr val="000000"/>
                </a:solidFill>
              </a:rPr>
              <a:t> is generally too simple. Usually, each intention has a </a:t>
            </a:r>
            <a:r>
              <a:rPr lang="en-US" altLang="zh-CN" sz="2000" dirty="0">
                <a:solidFill>
                  <a:srgbClr val="0070C0"/>
                </a:solidFill>
              </a:rPr>
              <a:t>priority</a:t>
            </a:r>
            <a:r>
              <a:rPr lang="en-US" altLang="zh-CN" sz="2000" i="1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indicating its relative importance.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sz="15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Alternatively, intentions might be stored on a </a:t>
            </a:r>
            <a:r>
              <a:rPr lang="en-US" altLang="zh-CN" sz="2000" dirty="0">
                <a:solidFill>
                  <a:srgbClr val="0070C0"/>
                </a:solidFill>
              </a:rPr>
              <a:t>stack</a:t>
            </a:r>
            <a:r>
              <a:rPr lang="en-US" altLang="zh-CN" sz="2000" dirty="0">
                <a:solidFill>
                  <a:srgbClr val="000000"/>
                </a:solidFill>
              </a:rPr>
              <a:t> – pushed on when adopted and popped off when either achieved or dropped; more abstract intentions will tend to be at the bottom of the stack and more concrete (executable) intentions at the top.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450E5A-E8ED-4BD5-9AE3-FE1F8328D56E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49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 of BDI architecture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8840"/>
            <a:ext cx="7842448" cy="433576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It is a practical reasoning architecture.</a:t>
            </a:r>
          </a:p>
          <a:p>
            <a:pPr algn="just"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Basic component are data structures representing beliefs, desires and intentions of agent, and functions representing its deliberation and means-ends reasoning.</a:t>
            </a:r>
          </a:p>
          <a:p>
            <a:pPr algn="just"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Intentions play a central role: proving stability for decision-making and focus for practical reasoning (or planning).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5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What is an intelligent agent?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338392" cy="5029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00"/>
                </a:solidFill>
              </a:rPr>
              <a:t>Fields that motivate agent technologies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altLang="zh-CN" sz="2000" b="1" dirty="0">
                <a:solidFill>
                  <a:srgbClr val="000000"/>
                </a:solidFill>
              </a:rPr>
              <a:t>Distributed system</a:t>
            </a:r>
          </a:p>
          <a:p>
            <a:pPr lvl="2" algn="just" eaLnBrk="1" hangingPunct="1"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rgbClr val="000000"/>
                </a:solidFill>
              </a:rPr>
              <a:t>A software system in which components located on </a:t>
            </a:r>
            <a:r>
              <a:rPr lang="en-US" altLang="zh-CN" b="1" dirty="0">
                <a:solidFill>
                  <a:srgbClr val="0070C0"/>
                </a:solidFill>
              </a:rPr>
              <a:t>networked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computers </a:t>
            </a:r>
            <a:r>
              <a:rPr lang="en-US" altLang="zh-CN" b="1" dirty="0">
                <a:solidFill>
                  <a:srgbClr val="0070C0"/>
                </a:solidFill>
              </a:rPr>
              <a:t>communicate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and </a:t>
            </a:r>
            <a:r>
              <a:rPr lang="en-US" altLang="zh-CN" b="1" dirty="0">
                <a:solidFill>
                  <a:srgbClr val="0070C0"/>
                </a:solidFill>
              </a:rPr>
              <a:t>coordinate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their </a:t>
            </a:r>
            <a:r>
              <a:rPr lang="en-US" altLang="zh-CN" b="1" dirty="0">
                <a:solidFill>
                  <a:srgbClr val="0070C0"/>
                </a:solidFill>
              </a:rPr>
              <a:t>actions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by passing messages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29" name="Picture 40" descr="https://upload.wikimedia.org/wikipedia/commons/thumb/b/b3/Wikipedia-logo-v2-en.svg/2000px-Wikipedia-logo-v2-e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980728"/>
            <a:ext cx="931998" cy="10699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TextBox 29"/>
          <p:cNvSpPr txBox="1"/>
          <p:nvPr/>
        </p:nvSpPr>
        <p:spPr>
          <a:xfrm>
            <a:off x="3681270" y="1755060"/>
            <a:ext cx="316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distributed computing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http://album.udn.com/community/img/PSN_PHOTO/YST2000/f_5135619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43" y="3224209"/>
            <a:ext cx="5040560" cy="312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8"/>
          <p:cNvSpPr txBox="1"/>
          <p:nvPr/>
        </p:nvSpPr>
        <p:spPr>
          <a:xfrm>
            <a:off x="6270779" y="5862191"/>
            <a:ext cx="162223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战区高空防御导弹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7592" y="5862191"/>
            <a:ext cx="187096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战区防空与导弹防御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1249248" y="4016515"/>
            <a:ext cx="201639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军事战略战术中继卫星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5448846" y="4561845"/>
            <a:ext cx="237215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联合监测目标攻击雷达系统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6270779" y="3794138"/>
            <a:ext cx="128666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天基红外系统</a:t>
            </a:r>
            <a:endParaRPr lang="en-US" altLang="zh-CN" sz="14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54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5A6805-AAF6-4A15-8B4D-AF00EF2AFAE9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50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 of BDI architecture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94024"/>
            <a:ext cx="7770440" cy="440776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Must consider the type of environment (rate of world change) to enable a good balance between being committed to intentions and reconsidering them.</a:t>
            </a:r>
          </a:p>
          <a:p>
            <a:pPr algn="just" eaLnBrk="1" hangingPunct="1">
              <a:lnSpc>
                <a:spcPct val="14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BDI model is appealing because:</a:t>
            </a:r>
          </a:p>
          <a:p>
            <a:pPr lvl="1" algn="just" eaLnBrk="1" hangingPunct="1">
              <a:lnSpc>
                <a:spcPct val="14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It is intuitive – we can recognize the decision process</a:t>
            </a:r>
          </a:p>
          <a:p>
            <a:pPr lvl="1" algn="just" eaLnBrk="1" hangingPunct="1">
              <a:lnSpc>
                <a:spcPct val="14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It gives a clear functional decomposition, indicating what sorts of subsystems are required to build an agent</a:t>
            </a:r>
          </a:p>
          <a:p>
            <a:pPr algn="just" eaLnBrk="1" hangingPunct="1">
              <a:lnSpc>
                <a:spcPct val="14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Main drawback – how to implement it efficiently?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75E1C9-E9D3-45A1-A30C-53E133455D10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51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Passing this course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84784"/>
            <a:ext cx="7914456" cy="4839816"/>
          </a:xfrm>
        </p:spPr>
        <p:txBody>
          <a:bodyPr/>
          <a:lstStyle/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</a:rPr>
              <a:t>A student agent perceives the following beliefs:</a:t>
            </a:r>
          </a:p>
          <a:p>
            <a:pPr algn="just" eaLnBrk="1" hangingPunct="1"/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/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/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/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/>
            <a:endParaRPr lang="en-US" altLang="zh-CN" sz="1500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</a:rPr>
              <a:t>The agent has an initial intention to pass the course:</a:t>
            </a:r>
          </a:p>
          <a:p>
            <a:pPr algn="just" eaLnBrk="1" hangingPunct="1"/>
            <a:endParaRPr lang="en-US" altLang="zh-CN" sz="2600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</a:rPr>
              <a:t>Assume that the agent’s desires are freshly generated each cycle (i.e., they do not persist). The option generation function leads to desires to pass the course and its consequence:</a:t>
            </a:r>
          </a:p>
          <a:p>
            <a:pPr algn="just" eaLnBrk="1" hangingPunct="1"/>
            <a:endParaRPr lang="en-US" altLang="zh-CN" sz="2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68520" y="3953376"/>
                <a:ext cx="29849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𝐈𝐧𝐭</m:t>
                          </m:r>
                        </m:e>
                        <m:sub>
                          <m:r>
                            <a:rPr lang="en-US" altLang="zh-CN" sz="18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𝐩𝐚𝐬𝐬𝐂𝐨𝐮𝐫𝐬𝐞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520" y="3953376"/>
                <a:ext cx="298493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390307" y="5465544"/>
            <a:ext cx="6784815" cy="801380"/>
            <a:chOff x="1181721" y="5301208"/>
            <a:chExt cx="6784815" cy="8013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1181721" y="5301208"/>
                  <a:ext cx="368942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𝐃𝐞𝐬</m:t>
                            </m:r>
                          </m:e>
                          <m:sub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𝐨𝐩𝐭𝐢𝐨𝐧𝐬</m:t>
                        </m:r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𝐁𝐞𝐥</m:t>
                                </m:r>
                              </m:e>
                              <m:sub>
                                <m:r>
                                  <a:rPr lang="en-US" altLang="zh-CN" sz="18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𝐈𝐧𝐭</m:t>
                                </m:r>
                              </m:e>
                              <m:sub>
                                <m:r>
                                  <a:rPr lang="en-US" altLang="zh-CN" sz="18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721" y="5301208"/>
                  <a:ext cx="368942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1773848" y="5733256"/>
                  <a:ext cx="619268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𝐨𝐫𝐤𝐇𝐚𝐫𝐝</m:t>
                            </m:r>
                            <m: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𝐚𝐭𝐭𝐞𝐧𝐝𝐋𝐞𝐜𝐭𝐮𝐫𝐞𝐬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𝐝𝐨𝐏𝐫𝐨𝐣𝐞𝐜𝐭𝐬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𝐫𝐞𝐯𝐢𝐞𝐰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3848" y="5733256"/>
                  <a:ext cx="619268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951280" y="1957472"/>
            <a:ext cx="7622231" cy="1307685"/>
            <a:chOff x="854080" y="1957472"/>
            <a:chExt cx="7622231" cy="1307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854080" y="1957472"/>
                  <a:ext cx="7622231" cy="6209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𝐁𝐞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𝐥</m:t>
                            </m:r>
                          </m:e>
                          <m:sub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𝐛𝐫𝐟</m:t>
                        </m:r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∅,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18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𝐨𝐫𝐤𝐇𝐚𝐫𝐝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𝐩𝐚𝐬𝐬𝐂𝐨𝐮𝐫𝐬𝐞</m:t>
                                      </m:r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                                                 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𝐚𝐭𝐭𝐞𝐧𝐝𝐋𝐞𝐜𝐭𝐮𝐫𝐞𝐬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𝐝𝐨𝐏𝐫𝐨𝐣𝐞𝐜𝐭𝐬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𝐫𝐞𝐯𝐢𝐞𝐰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𝐰𝐨𝐫𝐤𝐇𝐚𝐫𝐝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80" y="1957472"/>
                  <a:ext cx="7622231" cy="6209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1403648" y="2644218"/>
                  <a:ext cx="6320281" cy="6209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  <m: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𝐨𝐫𝐤𝐇𝐚𝐫𝐝</m:t>
                                  </m:r>
                                  <m:r>
                                    <a:rPr lang="en-US" altLang="zh-CN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𝐩𝐚𝐬𝐬𝐂𝐨𝐮𝐫𝐬𝐞</m:t>
                                  </m:r>
                                  <m: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                                                        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𝐚𝐭𝐭𝐞𝐧𝐝𝐋𝐞𝐜𝐭𝐮𝐫𝐞𝐬</m:t>
                                  </m:r>
                                  <m:r>
                                    <a:rPr lang="en-US" altLang="zh-CN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𝐝𝐨𝐏𝐫𝐨𝐣𝐞𝐜𝐭𝐬</m:t>
                                  </m:r>
                                  <m:r>
                                    <a:rPr lang="en-US" altLang="zh-CN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𝐫𝐞𝐯𝐢𝐞𝐰</m:t>
                                  </m:r>
                                  <m:r>
                                    <a:rPr lang="en-US" altLang="zh-CN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𝐰𝐨𝐫𝐤𝐇𝐚𝐫𝐝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648" y="2644218"/>
                  <a:ext cx="6320281" cy="6209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0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A2A4B8-3F2B-4103-BAA0-68227A4047DA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52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Generating intentions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60848"/>
            <a:ext cx="7986464" cy="4263752"/>
          </a:xfrm>
        </p:spPr>
        <p:txBody>
          <a:bodyPr/>
          <a:lstStyle/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</a:rPr>
              <a:t>The filter function leads to some new intentions being added:</a:t>
            </a:r>
          </a:p>
          <a:p>
            <a:pPr algn="just" eaLnBrk="1" hangingPunct="1"/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/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/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/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/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</a:rPr>
              <a:t>One or more of which will then be executed before the agent’s deliberation cycle recommences.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22040" y="2736324"/>
            <a:ext cx="7512888" cy="836692"/>
            <a:chOff x="1122040" y="2464719"/>
            <a:chExt cx="7512888" cy="8366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122040" y="2464719"/>
                  <a:ext cx="337376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𝐈𝐧𝐭</m:t>
                            </m:r>
                          </m:e>
                          <m:sub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𝐟𝐢𝐥𝐭𝐞𝐫</m:t>
                        </m:r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𝐁𝐞𝐥</m:t>
                                </m:r>
                              </m:e>
                              <m:sub>
                                <m:r>
                                  <a:rPr lang="en-US" altLang="zh-CN" sz="18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𝐃𝐞𝐬</m:t>
                                </m:r>
                              </m:e>
                              <m:sub>
                                <m:r>
                                  <a:rPr lang="en-US" altLang="zh-CN" sz="18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𝐈𝐧𝐭</m:t>
                                </m:r>
                              </m:e>
                              <m:sub>
                                <m:r>
                                  <a:rPr lang="en-US" altLang="zh-CN" sz="18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040" y="2464719"/>
                  <a:ext cx="337376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578144" y="2932079"/>
                  <a:ext cx="705678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𝐩𝐚𝐬𝐬𝐂𝐨𝐮𝐫𝐬𝐞</m:t>
                            </m:r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brk m:alnAt="7"/>
                              </m:rP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𝐨𝐫𝐤𝐇𝐚𝐫𝐝</m:t>
                            </m:r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𝐚𝐭𝐭𝐞𝐧𝐝𝐋𝐞𝐜𝐭𝐮𝐫𝐞𝐬</m:t>
                            </m:r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𝐝𝐨𝐏𝐫𝐨𝐣𝐞𝐜𝐭𝐬</m:t>
                            </m:r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𝐫𝐞𝐯𝐢𝐞𝐰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144" y="2932079"/>
                  <a:ext cx="70567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920C43-6515-46AF-8032-39F82E95DDE9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53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Obtaining new beliefs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8840"/>
            <a:ext cx="7770440" cy="4335760"/>
          </a:xfrm>
        </p:spPr>
        <p:txBody>
          <a:bodyPr/>
          <a:lstStyle/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</a:rPr>
              <a:t>Suppose the agent perceives new information which leads to his beliefs being revised:</a:t>
            </a:r>
          </a:p>
          <a:p>
            <a:pPr algn="just" eaLnBrk="1" hangingPunct="1"/>
            <a:endParaRPr lang="en-US" altLang="zh-CN" sz="2000" dirty="0">
              <a:solidFill>
                <a:srgbClr val="0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9512" y="3068960"/>
            <a:ext cx="6858375" cy="1889779"/>
            <a:chOff x="1179372" y="2580201"/>
            <a:chExt cx="6858375" cy="18897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179372" y="2580201"/>
                  <a:ext cx="4544756" cy="5861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𝐁𝐞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𝐥</m:t>
                            </m:r>
                          </m:e>
                          <m:sub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𝐛𝐫𝐟</m:t>
                        </m:r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𝐁𝐞𝐥</m:t>
                                </m:r>
                              </m:e>
                              <m:sub>
                                <m:r>
                                  <a:rPr lang="en-US" altLang="zh-CN" sz="18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18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𝐜𝐡𝐞𝐚𝐭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𝐩𝐚𝐬𝐬𝐂𝐨𝐮𝐫𝐬𝐞</m:t>
                                      </m:r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𝐜𝐡𝐞𝐚𝐭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≺</m:t>
                                      </m:r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𝐰𝐨𝐫𝐤𝐇𝐚𝐫𝐝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372" y="2580201"/>
                  <a:ext cx="4544756" cy="5861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639652" y="3312419"/>
                  <a:ext cx="6398095" cy="11575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  <m: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𝐨𝐫𝐤𝐇𝐚𝐫𝐝</m:t>
                                  </m:r>
                                  <m:r>
                                    <a:rPr lang="en-US" altLang="zh-CN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𝐩𝐚𝐬𝐬𝐂𝐨𝐮𝐫𝐬𝐞</m:t>
                                  </m:r>
                                  <m: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                                                         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altLang="zh-CN" sz="1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1800" b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𝐚𝐭𝐭𝐞𝐧𝐝𝐋𝐞𝐜𝐭𝐮𝐫𝐞𝐬</m:t>
                                      </m:r>
                                      <m:r>
                                        <a:rPr lang="en-US" altLang="zh-CN" sz="1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r>
                                        <a:rPr lang="en-US" altLang="zh-CN" sz="1800" b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𝐝𝐨𝐏𝐫𝐨𝐣𝐞𝐜𝐭𝐬</m:t>
                                      </m:r>
                                      <m:r>
                                        <a:rPr lang="en-US" altLang="zh-CN" sz="1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r>
                                        <a:rPr lang="en-US" altLang="zh-CN" sz="1800" b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𝐫𝐞𝐯𝐢𝐞𝐰</m:t>
                                      </m:r>
                                      <m:r>
                                        <a:rPr lang="en-US" altLang="zh-CN" sz="1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CN" sz="1800" b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𝐰𝐨𝐫𝐤𝐇𝐚𝐫𝐝</m:t>
                                      </m:r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1800" b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𝐜𝐡𝐞𝐚𝐭</m:t>
                                      </m:r>
                                      <m:r>
                                        <a:rPr lang="en-US" altLang="zh-CN" sz="1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CN" sz="1800" b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𝐩𝐚𝐬𝐬𝐂𝐨𝐮𝐫𝐬𝐞</m:t>
                                      </m:r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                                                         </m:t>
                                      </m:r>
                                    </m:e>
                                    <m:e>
                                      <m:r>
                                        <a:rPr lang="en-US" altLang="zh-CN" sz="1800" b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𝐜𝐡𝐞𝐚𝐭</m:t>
                                      </m:r>
                                      <m:r>
                                        <a:rPr lang="en-US" altLang="zh-CN" sz="1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≺</m:t>
                                      </m:r>
                                      <m:r>
                                        <a:rPr lang="en-US" altLang="zh-CN" sz="1800" b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𝐰𝐨𝐫𝐤𝐇𝐚𝐫𝐝</m:t>
                                      </m:r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                                                          </m:t>
                                      </m:r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9652" y="3312419"/>
                  <a:ext cx="6398095" cy="115756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40851F-63B0-4D94-8427-122290842873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54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Revising desires and intentions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60848"/>
            <a:ext cx="7482408" cy="3528392"/>
          </a:xfrm>
        </p:spPr>
        <p:txBody>
          <a:bodyPr/>
          <a:lstStyle/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</a:rPr>
              <a:t>The agent </a:t>
            </a:r>
            <a:r>
              <a:rPr lang="en-US" altLang="zh-CN" sz="2000" dirty="0" err="1">
                <a:solidFill>
                  <a:srgbClr val="000000"/>
                </a:solidFill>
              </a:rPr>
              <a:t>recomputes</a:t>
            </a:r>
            <a:r>
              <a:rPr lang="en-US" altLang="zh-CN" sz="2000" dirty="0">
                <a:solidFill>
                  <a:srgbClr val="000000"/>
                </a:solidFill>
              </a:rPr>
              <a:t> his desires</a:t>
            </a:r>
          </a:p>
          <a:p>
            <a:pPr algn="just" eaLnBrk="1" hangingPunct="1"/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/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</a:rPr>
              <a:t>And intentions</a:t>
            </a:r>
          </a:p>
          <a:p>
            <a:pPr algn="just" eaLnBrk="1" hangingPunct="1"/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/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/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n-US" altLang="zh-CN" sz="2000" dirty="0">
                <a:solidFill>
                  <a:srgbClr val="000000"/>
                </a:solidFill>
              </a:rPr>
              <a:t>The agent drops his original intention to work hard (and its consequences) and adopts a new one to cheat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123728" y="2494384"/>
                <a:ext cx="489654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𝐃𝐞𝐬</m:t>
                          </m:r>
                        </m:e>
                        <m:sub>
                          <m:r>
                            <a:rPr lang="en-US" altLang="zh-CN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𝐨𝐩𝐭𝐢𝐨𝐧𝐬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𝐁𝐞𝐥</m:t>
                              </m:r>
                            </m:e>
                            <m:sub>
                              <m:r>
                                <a:rPr lang="en-US" altLang="zh-CN" sz="2000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𝐈𝐧𝐭</m:t>
                              </m:r>
                            </m:e>
                            <m:sub>
                              <m:r>
                                <a:rPr lang="en-US" altLang="zh-CN" sz="2000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𝐜𝐡𝐞𝐚𝐭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494384"/>
                <a:ext cx="4896544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72444" y="3717032"/>
                <a:ext cx="648491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𝐈𝐧𝐭</m:t>
                          </m:r>
                        </m:e>
                        <m:sub>
                          <m:r>
                            <a:rPr lang="en-US" altLang="zh-CN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𝐟𝐢𝐥𝐭𝐞𝐫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𝐁𝐞𝐥</m:t>
                              </m:r>
                            </m:e>
                            <m:sub>
                              <m:r>
                                <a:rPr lang="en-US" altLang="zh-CN" sz="2000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𝐃𝐞𝐬</m:t>
                              </m:r>
                            </m:e>
                            <m:sub>
                              <m:r>
                                <a:rPr lang="en-US" altLang="zh-CN" sz="2000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𝐈𝐧𝐭</m:t>
                              </m:r>
                            </m:e>
                            <m:sub>
                              <m:r>
                                <a:rPr lang="en-US" altLang="zh-CN" sz="2000" b="1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𝐩𝐚𝐬𝐬𝐂𝐨𝐮𝐫𝐬𝐞</m:t>
                          </m:r>
                          <m:r>
                            <a:rPr lang="en-US" altLang="zh-CN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𝐜𝐡𝐞𝐚𝐭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44" y="3717032"/>
                <a:ext cx="6484912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7D3453-5492-4362-91FE-B8AE84483078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55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Adding more beliefs…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4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9977" y="1916832"/>
                <a:ext cx="7770440" cy="3816424"/>
              </a:xfrm>
            </p:spPr>
            <p:txBody>
              <a:bodyPr/>
              <a:lstStyle/>
              <a:p>
                <a:pPr algn="just" eaLnBrk="1" hangingPunct="1"/>
                <a:r>
                  <a:rPr lang="en-US" altLang="zh-CN" sz="2000" dirty="0">
                    <a:solidFill>
                      <a:srgbClr val="000000"/>
                    </a:solidFill>
                  </a:rPr>
                  <a:t>Subsequently, the agent perceives that if caught cheating, he will no longer pass the course. Moreover, he will certainly be caught.</a:t>
                </a:r>
              </a:p>
              <a:p>
                <a:pPr algn="just" eaLnBrk="1" hangingPunct="1"/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algn="just" eaLnBrk="1" hangingPunct="1"/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algn="just" eaLnBrk="1" hangingPunct="1"/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algn="just" eaLnBrk="1" hangingPunct="1"/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algn="just" eaLnBrk="1" hangingPunct="1"/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algn="just" eaLnBrk="1" hangingPunct="1"/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marL="342900" lvl="1" indent="-342900" algn="just" eaLnBrk="1" hangingPunct="1"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Because the new beliefs lead to an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inconsistency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, the agent has to drop his belief in </a:t>
                </a:r>
                <a14:m>
                  <m:oMath xmlns:m="http://schemas.openxmlformats.org/officeDocument/2006/math">
                    <m:r>
                      <a:rPr lang="en-US" altLang="zh-CN" sz="1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𝐜𝐡𝐞𝐚𝐭</m:t>
                    </m:r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𝐩𝐚𝐬𝐬𝐂𝐨𝐮𝐫𝐬𝐞</m:t>
                    </m:r>
                  </m:oMath>
                </a14:m>
                <a:r>
                  <a:rPr lang="en-US" altLang="zh-CN" sz="1800" dirty="0">
                    <a:solidFill>
                      <a:srgbClr val="002060"/>
                    </a:solidFill>
                  </a:rPr>
                  <a:t>.</a:t>
                </a:r>
                <a:endParaRPr lang="zh-CN" alt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11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9977" y="1916832"/>
                <a:ext cx="7770440" cy="3816424"/>
              </a:xfrm>
              <a:blipFill rotWithShape="0">
                <a:blip r:embed="rId2"/>
                <a:stretch>
                  <a:fillRect l="-235" t="-799" r="-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872305" y="2852936"/>
            <a:ext cx="7886319" cy="1319384"/>
            <a:chOff x="747924" y="4235151"/>
            <a:chExt cx="7886319" cy="1319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47924" y="4235151"/>
                  <a:ext cx="5680795" cy="6234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𝐁𝐞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𝐥</m:t>
                            </m:r>
                          </m:e>
                          <m:sub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𝐛𝐫𝐟</m:t>
                        </m:r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𝐁𝐞𝐥</m:t>
                                </m:r>
                              </m:e>
                              <m:sub>
                                <m:r>
                                  <a:rPr lang="en-US" altLang="zh-CN" sz="18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18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𝐜𝐡𝐞𝐚𝐭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𝐜𝐚𝐮𝐠𝐡𝐭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→¬</m:t>
                                      </m:r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𝐩𝐚𝐬𝐬𝐂𝐨𝐮𝐫𝐬𝐞</m:t>
                                      </m:r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800" b="1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𝐜𝐚𝐮𝐠𝐡𝐭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24" y="4235151"/>
                  <a:ext cx="5680795" cy="62344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1246764" y="4931095"/>
                  <a:ext cx="7387479" cy="6234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𝐁𝐞𝐥</m:t>
                            </m:r>
                          </m:e>
                          <m:sub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𝐜𝐡𝐞𝐚𝐭</m:t>
                            </m:r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𝐩𝐚𝐬𝐬𝐂𝐨𝐮𝐫𝐬𝐞</m:t>
                            </m:r>
                          </m:e>
                        </m:d>
                        <m:r>
                          <a:rPr lang="en-US" altLang="zh-CN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𝐜𝐡𝐞𝐚𝐭</m:t>
                                  </m:r>
                                  <m:r>
                                    <a:rPr lang="en-US" altLang="zh-CN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𝐜𝐚𝐮𝐠𝐡𝐭</m:t>
                                  </m:r>
                                  <m:r>
                                    <a:rPr lang="en-US" altLang="zh-CN" sz="1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→¬</m:t>
                                  </m:r>
                                  <m: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𝐩𝐚𝐬𝐬𝐂𝐨𝐮𝐫𝐬𝐞</m:t>
                                  </m:r>
                                  <m: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𝐜𝐚𝐮𝐠𝐡𝐭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764" y="4931095"/>
                  <a:ext cx="7387479" cy="6234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CCA9A0-00DC-4892-902E-D955F34571E9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56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Revising desires and intentions, again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00808"/>
            <a:ext cx="7626424" cy="462379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The agent </a:t>
            </a:r>
            <a:r>
              <a:rPr lang="en-US" altLang="zh-CN" sz="2000" dirty="0" err="1">
                <a:solidFill>
                  <a:srgbClr val="000000"/>
                </a:solidFill>
              </a:rPr>
              <a:t>recomputes</a:t>
            </a:r>
            <a:r>
              <a:rPr lang="en-US" altLang="zh-CN" sz="2000" dirty="0">
                <a:solidFill>
                  <a:srgbClr val="000000"/>
                </a:solidFill>
              </a:rPr>
              <a:t> his desires and intentions</a:t>
            </a:r>
          </a:p>
          <a:p>
            <a:pPr algn="just" eaLnBrk="1" hangingPunct="1">
              <a:lnSpc>
                <a:spcPct val="9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Because it’s no longer consistent to cheat (even through it may be preferable to working hard), the agent drops that intention and re-adopts working hard (and its consequences).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74768" y="2285444"/>
            <a:ext cx="6502816" cy="732716"/>
            <a:chOff x="1181721" y="5449520"/>
            <a:chExt cx="6502816" cy="7327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181721" y="5449520"/>
                  <a:ext cx="368942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𝐃𝐞𝐬</m:t>
                            </m:r>
                          </m:e>
                          <m:sub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𝐨𝐩𝐭𝐢𝐨𝐧𝐬</m:t>
                        </m:r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𝐁𝐞𝐥</m:t>
                                </m:r>
                              </m:e>
                              <m:sub>
                                <m:r>
                                  <a:rPr lang="en-US" altLang="zh-CN" sz="18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𝐈𝐧𝐭</m:t>
                                </m:r>
                              </m:e>
                              <m:sub>
                                <m:r>
                                  <a:rPr lang="en-US" altLang="zh-CN" sz="18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721" y="5449520"/>
                  <a:ext cx="368942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2062768" y="5812904"/>
                  <a:ext cx="562176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𝐨𝐫𝐤𝐇𝐚𝐫𝐝</m:t>
                            </m:r>
                            <m: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𝐚𝐭𝐭𝐞𝐧𝐝𝐋𝐞𝐜𝐭𝐮𝐫𝐞𝐬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𝐝𝐨𝐏𝐫𝐨𝐣𝐞𝐜𝐭𝐬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𝐫𝐞𝐯𝐢𝐞𝐰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2768" y="5812904"/>
                  <a:ext cx="562176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/>
          <p:cNvGrpSpPr/>
          <p:nvPr/>
        </p:nvGrpSpPr>
        <p:grpSpPr>
          <a:xfrm>
            <a:off x="1526456" y="3216057"/>
            <a:ext cx="6512088" cy="768687"/>
            <a:chOff x="1764576" y="5820738"/>
            <a:chExt cx="6512088" cy="7686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1764576" y="5820738"/>
                  <a:ext cx="403156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𝐈𝐧𝐭</m:t>
                            </m:r>
                          </m:e>
                          <m:sub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𝐟𝐢𝐥𝐭𝐞𝐫</m:t>
                        </m:r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𝐁𝐞𝐥</m:t>
                                </m:r>
                              </m:e>
                              <m:sub>
                                <m:r>
                                  <a:rPr lang="en-US" altLang="zh-CN" sz="18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𝐃𝐞𝐬</m:t>
                                </m:r>
                              </m:e>
                              <m:sub>
                                <m:r>
                                  <a:rPr lang="en-US" altLang="zh-CN" sz="18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𝐈𝐧𝐭</m:t>
                                </m:r>
                              </m:e>
                              <m:sub>
                                <m:r>
                                  <a:rPr lang="en-US" altLang="zh-CN" sz="1800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576" y="5820738"/>
                  <a:ext cx="403156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2597304" y="6220093"/>
                  <a:ext cx="567936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altLang="zh-CN" sz="18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𝐨𝐫𝐤𝐇𝐚𝐫𝐝</m:t>
                            </m:r>
                            <m:r>
                              <a:rPr lang="en-US" altLang="zh-CN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𝐚𝐭𝐭𝐞𝐧𝐝𝐋𝐞𝐜𝐭𝐮𝐫𝐞𝐬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𝐝𝐨𝐏𝐫𝐨𝐣𝐞𝐜𝐭𝐬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𝐫𝐞𝐯𝐢𝐞𝐰</m:t>
                            </m:r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304" y="6220093"/>
                  <a:ext cx="56793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F046A9-3187-4CE1-AD19-71842D140CD3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57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Layered architectures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72816"/>
            <a:ext cx="7842448" cy="4551784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Aim is to decompose agent into separate subsystems that deal with different types of behavior.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Arranged in a hierarchy of interacting layers.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At least two layers – reactive and proactive – often many other layers.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Characterized by the information and control flows within them.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97F6B3-6D1C-4DAB-854F-2F774C5CF72D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58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Types of layering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84784"/>
            <a:ext cx="7986464" cy="483981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In general two types of layered agent architecture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Horizontal layering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The software layers are each directly connected to sensory input and action output.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Each layer acts like agent, producing suggestions of which action to perform.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Vertical layering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Sensory input and actions output dealt with by one only each.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5D7C80-37D1-4E45-8795-FC266918A06A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59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Horizontally layered architectures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26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838200" y="1628800"/>
                <a:ext cx="7719764" cy="4623792"/>
              </a:xfrm>
            </p:spPr>
            <p:txBody>
              <a:bodyPr/>
              <a:lstStyle/>
              <a:p>
                <a:pPr algn="just" eaLnBrk="1" hangingPunct="1">
                  <a:lnSpc>
                    <a:spcPct val="13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Conceptually simple – an agent with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different types of behaviors can be implemented in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different layers.</a:t>
                </a:r>
              </a:p>
              <a:p>
                <a:pPr algn="just" eaLnBrk="1" hangingPunct="1">
                  <a:lnSpc>
                    <a:spcPct val="13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Layers compete with one another to generate action suggestions </a:t>
                </a:r>
              </a:p>
              <a:p>
                <a:pPr lvl="1" algn="just" eaLnBrk="1" hangingPunct="1">
                  <a:lnSpc>
                    <a:spcPct val="130000"/>
                  </a:lnSpc>
                </a:pPr>
                <a:r>
                  <a:rPr lang="en-US" altLang="zh-CN" sz="1800" dirty="0">
                    <a:solidFill>
                      <a:srgbClr val="000000"/>
                    </a:solidFill>
                  </a:rPr>
                  <a:t>must ensure that the overall behavior of agent is coherent</a:t>
                </a:r>
              </a:p>
              <a:p>
                <a:pPr lvl="1" algn="just" eaLnBrk="1" hangingPunct="1">
                  <a:lnSpc>
                    <a:spcPct val="130000"/>
                  </a:lnSpc>
                </a:pPr>
                <a:r>
                  <a:rPr lang="en-US" altLang="zh-CN" sz="1800" dirty="0">
                    <a:solidFill>
                      <a:srgbClr val="000000"/>
                    </a:solidFill>
                  </a:rPr>
                  <a:t>generalizes </a:t>
                </a:r>
                <a:r>
                  <a:rPr lang="en-US" altLang="zh-CN" sz="1800" dirty="0" err="1">
                    <a:solidFill>
                      <a:srgbClr val="000000"/>
                    </a:solidFill>
                  </a:rPr>
                  <a:t>subsumption</a:t>
                </a:r>
                <a:r>
                  <a:rPr lang="en-US" altLang="zh-CN" sz="1800" dirty="0">
                    <a:solidFill>
                      <a:srgbClr val="000000"/>
                    </a:solidFill>
                  </a:rPr>
                  <a:t> architecture</a:t>
                </a:r>
              </a:p>
            </p:txBody>
          </p:sp>
        </mc:Choice>
        <mc:Fallback xmlns="">
          <p:sp>
            <p:nvSpPr>
              <p:cNvPr id="9626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838200" y="1628800"/>
                <a:ext cx="7719764" cy="4623792"/>
              </a:xfrm>
              <a:blipFill rotWithShape="0">
                <a:blip r:embed="rId3"/>
                <a:stretch>
                  <a:fillRect l="-237" r="-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6262" name="Object 0"/>
          <p:cNvGraphicFramePr>
            <a:graphicFrameLocks noGrp="1"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3414038860"/>
              </p:ext>
            </p:extLst>
          </p:nvPr>
        </p:nvGraphicFramePr>
        <p:xfrm>
          <a:off x="5152256" y="3573016"/>
          <a:ext cx="3405708" cy="2617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22" name="VISIO" r:id="rId4" imgW="3561588" imgH="1944624" progId="Visio.Drawing.5">
                  <p:embed/>
                </p:oleObj>
              </mc:Choice>
              <mc:Fallback>
                <p:oleObj name="VISIO" r:id="rId4" imgW="3561588" imgH="1944624" progId="Visio.Drawing.5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256" y="3573016"/>
                        <a:ext cx="3405708" cy="2617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6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What is an intelligent agent?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99" y="1295400"/>
            <a:ext cx="7698433" cy="50292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00"/>
                </a:solidFill>
              </a:rPr>
              <a:t>Fields that motivate agent technologies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US" altLang="zh-CN" sz="2000" b="1" dirty="0">
                <a:solidFill>
                  <a:srgbClr val="000000"/>
                </a:solidFill>
              </a:rPr>
              <a:t>Economics</a:t>
            </a:r>
          </a:p>
          <a:p>
            <a:pPr lvl="2" algn="just" eaLnBrk="1" hangingPunct="1">
              <a:buFont typeface="Wingdings" panose="05000000000000000000" pitchFamily="2" charset="2"/>
              <a:buChar char="v"/>
            </a:pPr>
            <a:r>
              <a:rPr lang="en-US" altLang="zh-CN" dirty="0">
                <a:solidFill>
                  <a:srgbClr val="000000"/>
                </a:solidFill>
              </a:rPr>
              <a:t>In economics, an agent is an actor and more specifically a </a:t>
            </a:r>
            <a:r>
              <a:rPr lang="en-US" altLang="zh-CN" b="1" dirty="0">
                <a:solidFill>
                  <a:srgbClr val="0070C0"/>
                </a:solidFill>
              </a:rPr>
              <a:t>decision maker</a:t>
            </a:r>
            <a:r>
              <a:rPr lang="en-US" altLang="zh-CN" dirty="0">
                <a:solidFill>
                  <a:srgbClr val="000000"/>
                </a:solidFill>
              </a:rPr>
              <a:t> in a model of some aspect of the economy.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29" name="Picture 40" descr="https://upload.wikimedia.org/wikipedia/commons/thumb/b/b3/Wikipedia-logo-v2-en.svg/2000px-Wikipedia-logo-v2-e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980728"/>
            <a:ext cx="931998" cy="10699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0" name="TextBox 29"/>
          <p:cNvSpPr txBox="1"/>
          <p:nvPr/>
        </p:nvSpPr>
        <p:spPr>
          <a:xfrm>
            <a:off x="5588990" y="2720544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agent (economics)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18748" y="3373770"/>
            <a:ext cx="7125949" cy="2862320"/>
            <a:chOff x="854218" y="3285228"/>
            <a:chExt cx="7125949" cy="2862320"/>
          </a:xfrm>
        </p:grpSpPr>
        <p:sp>
          <p:nvSpPr>
            <p:cNvPr id="9" name="TextBox 8"/>
            <p:cNvSpPr txBox="1"/>
            <p:nvPr/>
          </p:nvSpPr>
          <p:spPr>
            <a:xfrm>
              <a:off x="855202" y="3536704"/>
              <a:ext cx="2880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wikipedia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4"/>
                </a:rPr>
                <a:t>program trading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1952" y="3864657"/>
              <a:ext cx="3007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wikipedia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5"/>
                </a:rPr>
                <a:t>algorithmic trading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54218" y="4197200"/>
              <a:ext cx="3276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wikipedia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hlinkClick r:id="rId6"/>
                </a:rPr>
                <a:t>high-frequency trading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194" name="Picture 2" descr="http://4.bp.blogspot.com/-_GtNNLDiJpg/TiSrLOLR5UI/AAAAAAAAKOA/ebl6MZPBDoo/s1600/CHART+INDUSTRIES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743" y="3285228"/>
              <a:ext cx="3816424" cy="2862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403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E1D611-D274-4D8B-89A7-1F22DEC0C017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60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Horizontally layered architectures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8840"/>
            <a:ext cx="7842448" cy="352839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Generally include a </a:t>
            </a:r>
            <a:r>
              <a:rPr lang="en-US" altLang="zh-CN" sz="2000" dirty="0">
                <a:solidFill>
                  <a:srgbClr val="0070C0"/>
                </a:solidFill>
              </a:rPr>
              <a:t>mediator</a:t>
            </a:r>
            <a:r>
              <a:rPr lang="en-US" altLang="zh-CN" sz="2000" dirty="0">
                <a:solidFill>
                  <a:srgbClr val="000000"/>
                </a:solidFill>
              </a:rPr>
              <a:t> that determines which layer has control of agent at any given time – can cause problems as all possible interactions need to be considered at design time.</a:t>
            </a:r>
          </a:p>
          <a:p>
            <a:pPr algn="just" eaLnBrk="1" hangingPunct="1"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000" i="1" dirty="0" err="1">
                <a:solidFill>
                  <a:srgbClr val="000000"/>
                </a:solidFill>
              </a:rPr>
              <a:t>Centralised</a:t>
            </a:r>
            <a:r>
              <a:rPr lang="en-US" altLang="zh-CN" sz="2000" i="1" dirty="0">
                <a:solidFill>
                  <a:srgbClr val="000000"/>
                </a:solidFill>
              </a:rPr>
              <a:t> control</a:t>
            </a:r>
            <a:r>
              <a:rPr lang="en-US" altLang="zh-CN" sz="2000" dirty="0">
                <a:solidFill>
                  <a:srgbClr val="000000"/>
                </a:solidFill>
              </a:rPr>
              <a:t> may also lead to a </a:t>
            </a:r>
            <a:r>
              <a:rPr lang="en-US" altLang="zh-CN" sz="2000" i="1" dirty="0">
                <a:solidFill>
                  <a:srgbClr val="C00000"/>
                </a:solidFill>
              </a:rPr>
              <a:t>bottleneck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in the agent’s decision-making.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143E2A-00DD-479A-864E-B48F7B151F6B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61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Vertically layered architectures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40768"/>
            <a:ext cx="4957936" cy="2016224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</a:rPr>
              <a:t>Two types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</a:rPr>
              <a:t>One-pass control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</a:rPr>
              <a:t>Control flows sequentially through each layer; the final layer generates the output.</a:t>
            </a:r>
          </a:p>
        </p:txBody>
      </p:sp>
      <p:graphicFrame>
        <p:nvGraphicFramePr>
          <p:cNvPr id="7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007335"/>
              </p:ext>
            </p:extLst>
          </p:nvPr>
        </p:nvGraphicFramePr>
        <p:xfrm>
          <a:off x="5292080" y="1340768"/>
          <a:ext cx="3382055" cy="3218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8" name="VISIO" r:id="rId3" imgW="3561588" imgH="2770632" progId="Visio.Drawing.5">
                  <p:embed/>
                </p:oleObj>
              </mc:Choice>
              <mc:Fallback>
                <p:oleObj name="VISIO" r:id="rId3" imgW="3561588" imgH="2770632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340768"/>
                        <a:ext cx="3382055" cy="3218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71240" y="3576964"/>
            <a:ext cx="7301160" cy="2766686"/>
            <a:chOff x="871240" y="3576964"/>
            <a:chExt cx="7301160" cy="2766686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3131840" y="4365104"/>
              <a:ext cx="5040560" cy="187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kumimoji="1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kumimoji="1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 sz="2000" b="1">
                  <a:solidFill>
                    <a:schemeClr val="hlink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 kumimoji="1">
                  <a:solidFill>
                    <a:schemeClr val="tx1"/>
                  </a:solidFill>
                  <a:latin typeface="+mn-lt"/>
                  <a:ea typeface="宋体" pitchFamily="2" charset="-122"/>
                </a:defRPr>
              </a:lvl9pPr>
            </a:lstStyle>
            <a:p>
              <a:pPr lvl="1" algn="just" eaLnBrk="1" hangingPunct="1">
                <a:lnSpc>
                  <a:spcPct val="150000"/>
                </a:lnSpc>
                <a:buFontTx/>
              </a:pPr>
              <a:r>
                <a:rPr lang="en-US" altLang="zh-CN" sz="2000" kern="0" dirty="0">
                  <a:solidFill>
                    <a:srgbClr val="0070C0"/>
                  </a:solidFill>
                </a:rPr>
                <a:t>Two-pass control</a:t>
              </a:r>
            </a:p>
            <a:p>
              <a:pPr lvl="2" algn="just" eaLnBrk="1" hangingPunct="1">
                <a:lnSpc>
                  <a:spcPct val="150000"/>
                </a:lnSpc>
              </a:pPr>
              <a:r>
                <a:rPr lang="en-US" altLang="zh-CN" sz="1800" kern="0" dirty="0">
                  <a:solidFill>
                    <a:srgbClr val="000000"/>
                  </a:solidFill>
                </a:rPr>
                <a:t>Information flows up the architecture (first pass) and control then flows back down (second pass).</a:t>
              </a:r>
            </a:p>
          </p:txBody>
        </p:sp>
        <p:graphicFrame>
          <p:nvGraphicFramePr>
            <p:cNvPr id="8" name="Object 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0897849"/>
                </p:ext>
              </p:extLst>
            </p:nvPr>
          </p:nvGraphicFramePr>
          <p:xfrm>
            <a:off x="871240" y="3576964"/>
            <a:ext cx="3549923" cy="2766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09" name="VISIO" r:id="rId5" imgW="3561588" imgH="2770632" progId="Visio.Drawing.5">
                    <p:embed/>
                  </p:oleObj>
                </mc:Choice>
                <mc:Fallback>
                  <p:oleObj name="VISIO" r:id="rId5" imgW="3561588" imgH="2770632" progId="Visio.Drawing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240" y="3576964"/>
                          <a:ext cx="3549923" cy="2766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F22C39-7DF9-4172-BE28-C87E7A548C09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62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TouringMachine</a:t>
            </a:r>
          </a:p>
        </p:txBody>
      </p:sp>
      <p:graphicFrame>
        <p:nvGraphicFramePr>
          <p:cNvPr id="101381" name="Object 5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476026189"/>
              </p:ext>
            </p:extLst>
          </p:nvPr>
        </p:nvGraphicFramePr>
        <p:xfrm>
          <a:off x="1481931" y="1554733"/>
          <a:ext cx="6713537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41" name="VISIO" r:id="rId3" imgW="4704588" imgH="3537204" progId="Visio.Drawing.5">
                  <p:embed/>
                </p:oleObj>
              </mc:Choice>
              <mc:Fallback>
                <p:oleObj name="VISIO" r:id="rId3" imgW="4704588" imgH="3537204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931" y="1554733"/>
                        <a:ext cx="6713537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F51954-BE15-4B2A-977C-36DC2BDDBB83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63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InteRRap</a:t>
            </a:r>
          </a:p>
        </p:txBody>
      </p:sp>
      <p:graphicFrame>
        <p:nvGraphicFramePr>
          <p:cNvPr id="102405" name="Object 5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057023886"/>
              </p:ext>
            </p:extLst>
          </p:nvPr>
        </p:nvGraphicFramePr>
        <p:xfrm>
          <a:off x="2185193" y="1412776"/>
          <a:ext cx="5307013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5" name="VISIO" r:id="rId3" imgW="3718560" imgH="3537204" progId="Visio.Drawing.5">
                  <p:embed/>
                </p:oleObj>
              </mc:Choice>
              <mc:Fallback>
                <p:oleObj name="VISIO" r:id="rId3" imgW="3718560" imgH="3537204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193" y="1412776"/>
                        <a:ext cx="5307013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F8F7D9-DA23-4700-8988-1B1122EDAB5F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64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Layered architectures: pros and cons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48880"/>
            <a:ext cx="7554416" cy="3456384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24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Pros: in both versions of vertically layered architecture, the complexity of interactions between the layers is reduced.</a:t>
            </a:r>
          </a:p>
          <a:p>
            <a:pPr algn="just" eaLnBrk="1" hangingPunct="1">
              <a:lnSpc>
                <a:spcPct val="150000"/>
              </a:lnSpc>
              <a:spcBef>
                <a:spcPts val="24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Cons: control must pass through each different layer – not very robust if a layer fails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buChar char="–"/>
              <a:defRPr kumimoji="1" sz="24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buSzPct val="80000"/>
              <a:buChar char="–"/>
              <a:defRPr kumimoji="1" sz="2000" b="1">
                <a:solidFill>
                  <a:schemeClr val="hlink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buSzPct val="65000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D4CDFD-C9B8-44A6-8989-95D0BDCABE55}" type="slidenum">
              <a:rPr kumimoji="0" lang="en-US" altLang="zh-CN" sz="2600">
                <a:solidFill>
                  <a:schemeClr val="bg1"/>
                </a:solidFill>
                <a:ea typeface="宋体" panose="02010600030101010101" pitchFamily="2" charset="-122"/>
              </a:rPr>
              <a:pPr eaLnBrk="1" hangingPunct="1"/>
              <a:t>65</a:t>
            </a:fld>
            <a:endParaRPr kumimoji="0" lang="en-US" altLang="zh-CN" sz="2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Summary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72816"/>
            <a:ext cx="6906344" cy="432048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Abstract architectures for intelligent agents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Concrete architectures for intelligent agents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Logic-based architectures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Reactive architectures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Decision-theoretic architectures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00"/>
                </a:solidFill>
              </a:rPr>
              <a:t>Belief-desire-intention architectures </a:t>
            </a:r>
          </a:p>
          <a:p>
            <a:pPr lvl="1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>
                <a:solidFill>
                  <a:srgbClr val="000000"/>
                </a:solidFill>
              </a:rPr>
              <a:t>Layered architectures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4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B8B5F-394F-3348-AE7F-EFB6066B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Defining Agency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E185DA-CDB3-A44B-8150-E9156CE6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44E7-4784-44E0-8F22-7E55D6AC9EF8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116749" name="Picture 13" descr="page2image39007648">
            <a:extLst>
              <a:ext uri="{FF2B5EF4-FFF2-40B4-BE49-F238E27FC236}">
                <a16:creationId xmlns:a16="http://schemas.microsoft.com/office/drawing/2014/main" id="{8806A763-6046-E44D-83D0-98091F1C1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88" y="1629544"/>
            <a:ext cx="381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50" name="Picture 14" descr="page2image39008688">
            <a:extLst>
              <a:ext uri="{FF2B5EF4-FFF2-40B4-BE49-F238E27FC236}">
                <a16:creationId xmlns:a16="http://schemas.microsoft.com/office/drawing/2014/main" id="{CE82916E-42AF-BD49-AEBB-EC471A340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88" y="1629544"/>
            <a:ext cx="381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5">
            <a:extLst>
              <a:ext uri="{FF2B5EF4-FFF2-40B4-BE49-F238E27FC236}">
                <a16:creationId xmlns:a16="http://schemas.microsoft.com/office/drawing/2014/main" id="{4B68BCFE-476B-E649-B21E-6BA02D192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90" y="1332681"/>
            <a:ext cx="8000999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MSY10"/>
              </a:rPr>
              <a:t>•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What are the characteristics of an agent? 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MSY10"/>
              </a:rPr>
              <a:t>•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This is a question that gets a lot of discussion! (Compare </a:t>
            </a:r>
            <a:r>
              <a:rPr kumimoji="0" lang="zh-CN" altLang="zh-CN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object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.) 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MSY10"/>
              </a:rPr>
              <a:t>•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For our purposes, we find it useful to introduce two increasingly strong notions of agency: 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None/>
            </a:pPr>
            <a:r>
              <a:rPr kumimoji="0" lang="zh-CN" altLang="zh-CN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– </a:t>
            </a:r>
            <a:r>
              <a:rPr kumimoji="0" lang="zh-CN" altLang="zh-CN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weak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agency;</a:t>
            </a:r>
            <a:b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itchFamily="2" charset="0"/>
              </a:rPr>
            </a:b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(primarily the </a:t>
            </a:r>
            <a:r>
              <a:rPr kumimoji="0" lang="zh-CN" altLang="zh-CN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software agents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community) 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hangingPunct="0">
              <a:spcBef>
                <a:spcPct val="0"/>
              </a:spcBef>
              <a:buClrTx/>
              <a:buSzTx/>
              <a:buNone/>
            </a:pPr>
            <a:r>
              <a:rPr kumimoji="0" lang="zh-CN" altLang="zh-CN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– </a:t>
            </a:r>
            <a:r>
              <a:rPr kumimoji="0" lang="zh-CN" altLang="zh-CN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strong </a:t>
            </a:r>
            <a:r>
              <a:rPr kumimoji="0" lang="zh-CN" altLang="zh-CN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itchFamily="2" charset="0"/>
              </a:rPr>
              <a:t>agency; (primarily AI).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6752" name="Picture 16" descr="page2image39007024">
            <a:extLst>
              <a:ext uri="{FF2B5EF4-FFF2-40B4-BE49-F238E27FC236}">
                <a16:creationId xmlns:a16="http://schemas.microsoft.com/office/drawing/2014/main" id="{50EF06C3-C1BF-1344-8991-B0F705D05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88" y="723081"/>
            <a:ext cx="22479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2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8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7348" y="6253069"/>
            <a:ext cx="775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Wooldridge&amp;Jennings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1995] M. Wooldridge &amp; N. R. Jennings,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Intelligent agents: theory and practice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Knowledge Engineering Review, 10: 115-152, 1995.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64455" y="1898360"/>
            <a:ext cx="75519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b="1" kern="0" dirty="0">
                <a:solidFill>
                  <a:srgbClr val="000000"/>
                </a:solidFill>
              </a:rPr>
              <a:t>An agent is a hardware or (more usually) software-based computer system that enjoys the following properties:</a:t>
            </a:r>
          </a:p>
          <a:p>
            <a:pPr lvl="1" algn="just" eaLnBrk="1" hangingPunct="1"/>
            <a:endParaRPr lang="en-US" altLang="zh-CN" sz="1100" b="1" kern="0" dirty="0">
              <a:solidFill>
                <a:srgbClr val="000000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r>
              <a:rPr lang="en-US" altLang="zh-CN" sz="2000" b="1" kern="0" dirty="0">
                <a:solidFill>
                  <a:srgbClr val="0070C0"/>
                </a:solidFill>
              </a:rPr>
              <a:t>Autonomy</a:t>
            </a:r>
            <a:r>
              <a:rPr lang="en-US" altLang="zh-CN" sz="2000" b="1" kern="0" dirty="0">
                <a:solidFill>
                  <a:srgbClr val="000000"/>
                </a:solidFill>
              </a:rPr>
              <a:t>: agents operate without the direct intervention of humans or others, and have some kind of </a:t>
            </a:r>
            <a:r>
              <a:rPr lang="en-US" altLang="zh-CN" sz="2000" b="1" kern="0" dirty="0">
                <a:solidFill>
                  <a:srgbClr val="00B050"/>
                </a:solidFill>
              </a:rPr>
              <a:t>control</a:t>
            </a:r>
            <a:r>
              <a:rPr lang="en-US" altLang="zh-CN" sz="2000" b="1" kern="0" dirty="0">
                <a:solidFill>
                  <a:schemeClr val="tx1"/>
                </a:solidFill>
              </a:rPr>
              <a:t> </a:t>
            </a:r>
            <a:r>
              <a:rPr lang="en-US" altLang="zh-CN" sz="2000" b="1" kern="0" dirty="0">
                <a:solidFill>
                  <a:srgbClr val="00B050"/>
                </a:solidFill>
              </a:rPr>
              <a:t>over their actions and internal state</a:t>
            </a:r>
            <a:r>
              <a:rPr lang="en-US" altLang="zh-CN" sz="2000" b="1" kern="0" dirty="0">
                <a:solidFill>
                  <a:srgbClr val="000000"/>
                </a:solidFill>
              </a:rPr>
              <a:t>;</a:t>
            </a:r>
            <a:endParaRPr lang="en-US" sz="2000" b="1" kern="0" dirty="0">
              <a:solidFill>
                <a:srgbClr val="000000"/>
              </a:solidFill>
            </a:endParaRPr>
          </a:p>
          <a:p>
            <a:pPr lvl="1" algn="just" eaLnBrk="1" hangingPunct="1">
              <a:buFont typeface="Wingdings" panose="05000000000000000000" pitchFamily="2" charset="2"/>
              <a:buChar char="v"/>
            </a:pPr>
            <a:endParaRPr lang="en-US" sz="1100" b="1" kern="0" dirty="0">
              <a:solidFill>
                <a:srgbClr val="000000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000" b="1" kern="0" dirty="0">
                <a:solidFill>
                  <a:srgbClr val="0070C0"/>
                </a:solidFill>
              </a:rPr>
              <a:t>Reactivity</a:t>
            </a:r>
            <a:r>
              <a:rPr lang="en-US" sz="2000" b="1" kern="0" dirty="0">
                <a:solidFill>
                  <a:srgbClr val="000000"/>
                </a:solidFill>
              </a:rPr>
              <a:t>: agents perceive their environment, and </a:t>
            </a:r>
            <a:r>
              <a:rPr lang="en-US" sz="2000" b="1" kern="0" dirty="0">
                <a:solidFill>
                  <a:srgbClr val="00B050"/>
                </a:solidFill>
              </a:rPr>
              <a:t>respond in a timely fashion</a:t>
            </a:r>
            <a:r>
              <a:rPr lang="en-US" sz="2000" b="1" kern="0" dirty="0">
                <a:solidFill>
                  <a:srgbClr val="000000"/>
                </a:solidFill>
              </a:rPr>
              <a:t> to changes that occur in it;</a:t>
            </a:r>
            <a:endParaRPr lang="en-US" altLang="zh-CN" sz="2000" b="1" kern="0" dirty="0">
              <a:solidFill>
                <a:srgbClr val="000000"/>
              </a:solidFill>
            </a:endParaRPr>
          </a:p>
          <a:p>
            <a:pPr algn="just" eaLnBrk="1" hangingPunct="1"/>
            <a:endParaRPr lang="en-US" altLang="zh-CN" kern="0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zh-CN" dirty="0"/>
              <a:t>A Weak Notion of Agency </a:t>
            </a:r>
          </a:p>
        </p:txBody>
      </p:sp>
    </p:spTree>
    <p:extLst>
      <p:ext uri="{BB962C8B-B14F-4D97-AF65-F5344CB8AC3E}">
        <p14:creationId xmlns:p14="http://schemas.microsoft.com/office/powerpoint/2010/main" val="28026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400" b="1">
                <a:solidFill>
                  <a:schemeClr val="hlink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/>
            <a:fld id="{9EF43221-D479-4D62-882C-B87FB130D316}" type="slidenum">
              <a:rPr kumimoji="0" lang="en-US" altLang="zh-CN" sz="2600" smtClean="0">
                <a:solidFill>
                  <a:schemeClr val="bg1"/>
                </a:solidFill>
                <a:ea typeface="宋体" charset="-122"/>
              </a:rPr>
              <a:pPr eaLnBrk="1" hangingPunct="1"/>
              <a:t>9</a:t>
            </a:fld>
            <a:endParaRPr kumimoji="0" lang="en-US" altLang="zh-CN" sz="260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7348" y="6253069"/>
            <a:ext cx="775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Wooldridge&amp;Jennings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1995] M. Wooldridge &amp; N. R. Jennings,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Intelligent agents: theory and practice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Knowledge Engineering Review, 10: 115-152, 1995.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64455" y="1916832"/>
            <a:ext cx="755196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 b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b="1" kern="0" dirty="0">
                <a:solidFill>
                  <a:srgbClr val="000000"/>
                </a:solidFill>
              </a:rPr>
              <a:t>… the term agent is used to denote a hardware or (more usually) software-based computer system that enjoys the following properties:</a:t>
            </a:r>
            <a:endParaRPr lang="en-US" sz="2000" b="1" kern="0" dirty="0">
              <a:solidFill>
                <a:srgbClr val="000000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endParaRPr lang="en-US" sz="1100" b="1" kern="0" dirty="0">
              <a:solidFill>
                <a:srgbClr val="000000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000" b="1" kern="0" dirty="0" err="1">
                <a:solidFill>
                  <a:srgbClr val="0070C0"/>
                </a:solidFill>
              </a:rPr>
              <a:t>Proactiveness</a:t>
            </a:r>
            <a:r>
              <a:rPr lang="en-US" sz="2000" b="1" kern="0" dirty="0">
                <a:solidFill>
                  <a:srgbClr val="000000"/>
                </a:solidFill>
              </a:rPr>
              <a:t>: agents do not simply act in response to their environment; they are able to exhibit </a:t>
            </a:r>
            <a:r>
              <a:rPr lang="en-US" sz="2000" b="1" kern="0" dirty="0">
                <a:solidFill>
                  <a:srgbClr val="00B050"/>
                </a:solidFill>
              </a:rPr>
              <a:t>goal-directed</a:t>
            </a:r>
            <a:r>
              <a:rPr lang="en-US" sz="2000" b="1" kern="0" dirty="0">
                <a:solidFill>
                  <a:srgbClr val="000000"/>
                </a:solidFill>
              </a:rPr>
              <a:t> behavior by taking the initiative;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en-US" sz="1100" b="1" kern="0" dirty="0">
              <a:solidFill>
                <a:srgbClr val="000000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000" b="1" kern="0" dirty="0">
                <a:solidFill>
                  <a:srgbClr val="0070C0"/>
                </a:solidFill>
              </a:rPr>
              <a:t>Social ability</a:t>
            </a:r>
            <a:r>
              <a:rPr lang="en-US" sz="2000" b="1" kern="0" dirty="0">
                <a:solidFill>
                  <a:srgbClr val="000000"/>
                </a:solidFill>
              </a:rPr>
              <a:t>: agents </a:t>
            </a:r>
            <a:r>
              <a:rPr lang="en-US" sz="2000" b="1" kern="0" dirty="0">
                <a:solidFill>
                  <a:srgbClr val="00B050"/>
                </a:solidFill>
              </a:rPr>
              <a:t>interact with other agents</a:t>
            </a:r>
            <a:r>
              <a:rPr lang="en-US" sz="2000" b="1" kern="0" dirty="0">
                <a:solidFill>
                  <a:srgbClr val="000000"/>
                </a:solidFill>
              </a:rPr>
              <a:t> (and possibly humans) via some kind of agent-communication language.</a:t>
            </a:r>
            <a:endParaRPr lang="en-US" altLang="zh-CN" sz="2000" b="1" kern="0" dirty="0">
              <a:solidFill>
                <a:srgbClr val="000000"/>
              </a:solidFill>
            </a:endParaRPr>
          </a:p>
          <a:p>
            <a:pPr algn="just" eaLnBrk="1" hangingPunct="1"/>
            <a:endParaRPr lang="en-US" altLang="zh-CN" kern="0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zh-CN" dirty="0"/>
              <a:t>A Weak Notion of Agency </a:t>
            </a:r>
          </a:p>
        </p:txBody>
      </p:sp>
    </p:spTree>
    <p:extLst>
      <p:ext uri="{BB962C8B-B14F-4D97-AF65-F5344CB8AC3E}">
        <p14:creationId xmlns:p14="http://schemas.microsoft.com/office/powerpoint/2010/main" val="12386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黑体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  <a:ea typeface="隶书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Designs\Capsules.pot</Template>
  <TotalTime>4179</TotalTime>
  <Words>4373</Words>
  <Application>Microsoft Macintosh PowerPoint</Application>
  <PresentationFormat>全屏显示(4:3)</PresentationFormat>
  <Paragraphs>556</Paragraphs>
  <Slides>65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2" baseType="lpstr">
      <vt:lpstr>楷体</vt:lpstr>
      <vt:lpstr>Arial</vt:lpstr>
      <vt:lpstr>Cambria Math</vt:lpstr>
      <vt:lpstr>Times New Roman</vt:lpstr>
      <vt:lpstr>Wingdings</vt:lpstr>
      <vt:lpstr>Capsules</vt:lpstr>
      <vt:lpstr>VISIO</vt:lpstr>
      <vt:lpstr>Agent Architectures</vt:lpstr>
      <vt:lpstr>Agent</vt:lpstr>
      <vt:lpstr>What is an intelligent agent?</vt:lpstr>
      <vt:lpstr>What is an intelligent agent?</vt:lpstr>
      <vt:lpstr>What is an intelligent agent?</vt:lpstr>
      <vt:lpstr>What is an intelligent agent?</vt:lpstr>
      <vt:lpstr>Defining Agency </vt:lpstr>
      <vt:lpstr>A Weak Notion of Agency </vt:lpstr>
      <vt:lpstr>A Weak Notion of Agency </vt:lpstr>
      <vt:lpstr>A Strong Notion of Agency </vt:lpstr>
      <vt:lpstr>Agent Architectures </vt:lpstr>
      <vt:lpstr>Definitions of agent architectures</vt:lpstr>
      <vt:lpstr>Concrete architectures</vt:lpstr>
      <vt:lpstr>Logic-based architectures</vt:lpstr>
      <vt:lpstr>Logic-based architectures: a simple model</vt:lpstr>
      <vt:lpstr>Logic-based architectures: some notions</vt:lpstr>
      <vt:lpstr>Logic-based architecture: pseudo-code</vt:lpstr>
      <vt:lpstr>Example: vacuum world </vt:lpstr>
      <vt:lpstr>Vacuum world: perceptions and actions</vt:lpstr>
      <vt:lpstr>Vacuum world: next function and deduction</vt:lpstr>
      <vt:lpstr>Comments on logic-based approaches</vt:lpstr>
      <vt:lpstr>Comments on logic-based approach</vt:lpstr>
      <vt:lpstr>Reactive architectures</vt:lpstr>
      <vt:lpstr>Reactive architectures</vt:lpstr>
      <vt:lpstr>Reactive architectures</vt:lpstr>
      <vt:lpstr>Subsumption architecture</vt:lpstr>
      <vt:lpstr>Subsumption architecture</vt:lpstr>
      <vt:lpstr>Subsumption architecture</vt:lpstr>
      <vt:lpstr>Rule firing</vt:lpstr>
      <vt:lpstr>Subsumption sub-systems</vt:lpstr>
      <vt:lpstr>Function action for a subsumption agent</vt:lpstr>
      <vt:lpstr>Example: exploring a planet</vt:lpstr>
      <vt:lpstr>Robot’s sensors, action, goals</vt:lpstr>
      <vt:lpstr>Robot’s behaviors</vt:lpstr>
      <vt:lpstr>Enhancing robot behavior</vt:lpstr>
      <vt:lpstr>Revised reactive behavior</vt:lpstr>
      <vt:lpstr>Reactive architectures: pros and cons</vt:lpstr>
      <vt:lpstr>Decision-theoretic architecture</vt:lpstr>
      <vt:lpstr>Decision-theoretic agent: pros and cons</vt:lpstr>
      <vt:lpstr>Belief-desire-intention architecture</vt:lpstr>
      <vt:lpstr>Beliefs, desires &amp; intentions</vt:lpstr>
      <vt:lpstr>Role of intention in practical reasoning</vt:lpstr>
      <vt:lpstr>Balancing reactivity and deliberation</vt:lpstr>
      <vt:lpstr>BDI architecture</vt:lpstr>
      <vt:lpstr>Components of a BDI agent</vt:lpstr>
      <vt:lpstr>Formalising the BDI agent</vt:lpstr>
      <vt:lpstr>Function action for a BDI agent</vt:lpstr>
      <vt:lpstr>Representation of intentions</vt:lpstr>
      <vt:lpstr>Summary of BDI architecture</vt:lpstr>
      <vt:lpstr>Summary of BDI architecture</vt:lpstr>
      <vt:lpstr>Example: Passing this course</vt:lpstr>
      <vt:lpstr>Generating intentions</vt:lpstr>
      <vt:lpstr>Obtaining new beliefs</vt:lpstr>
      <vt:lpstr>Revising desires and intentions</vt:lpstr>
      <vt:lpstr>Adding more beliefs…</vt:lpstr>
      <vt:lpstr>Revising desires and intentions, again</vt:lpstr>
      <vt:lpstr>Layered architectures</vt:lpstr>
      <vt:lpstr>Types of layering</vt:lpstr>
      <vt:lpstr>Horizontally layered architectures</vt:lpstr>
      <vt:lpstr>Horizontally layered architectures</vt:lpstr>
      <vt:lpstr>Vertically layered architectures</vt:lpstr>
      <vt:lpstr>TouringMachine</vt:lpstr>
      <vt:lpstr>InteRRap</vt:lpstr>
      <vt:lpstr>Layered architectures: pros and cons</vt:lpstr>
      <vt:lpstr>Summary</vt:lpstr>
    </vt:vector>
  </TitlesOfParts>
  <Company>Nju Ailab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 Technology and Application</dc:title>
  <dc:subject>Lectures</dc:subject>
  <dc:creator>gaoyang</dc:creator>
  <cp:keywords>What is intelligent agent</cp:keywords>
  <cp:lastModifiedBy>张雷</cp:lastModifiedBy>
  <cp:revision>684</cp:revision>
  <cp:lastPrinted>2017-12-11T06:55:40Z</cp:lastPrinted>
  <dcterms:created xsi:type="dcterms:W3CDTF">2002-04-18T10:21:59Z</dcterms:created>
  <dcterms:modified xsi:type="dcterms:W3CDTF">2023-03-03T05:17:30Z</dcterms:modified>
  <cp:category>Graduated</cp:category>
</cp:coreProperties>
</file>