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7" r:id="rId2"/>
    <p:sldId id="310" r:id="rId3"/>
    <p:sldId id="343" r:id="rId4"/>
    <p:sldId id="349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605" r:id="rId13"/>
    <p:sldId id="370" r:id="rId14"/>
    <p:sldId id="606" r:id="rId15"/>
    <p:sldId id="607" r:id="rId16"/>
    <p:sldId id="369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385" r:id="rId27"/>
    <p:sldId id="384" r:id="rId28"/>
    <p:sldId id="383" r:id="rId29"/>
    <p:sldId id="604" r:id="rId30"/>
    <p:sldId id="601" r:id="rId31"/>
    <p:sldId id="603" r:id="rId32"/>
    <p:sldId id="307" r:id="rId33"/>
  </p:sldIdLst>
  <p:sldSz cx="9144000" cy="6858000" type="screen4x3"/>
  <p:notesSz cx="6667500" cy="980122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99"/>
    <a:srgbClr val="FFCCFF"/>
    <a:srgbClr val="FF99FF"/>
    <a:srgbClr val="CC99FF"/>
    <a:srgbClr val="FF99CC"/>
    <a:srgbClr val="FFFF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8948" autoAdjust="0"/>
  </p:normalViewPr>
  <p:slideViewPr>
    <p:cSldViewPr>
      <p:cViewPr varScale="1">
        <p:scale>
          <a:sx n="116" d="100"/>
          <a:sy n="116" d="100"/>
        </p:scale>
        <p:origin x="20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56" y="-102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824FD-ED30-4A97-8606-58FC0C9BD4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9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35013"/>
            <a:ext cx="4899025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6138"/>
            <a:ext cx="4889500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BDF2D3E-47C9-4260-941F-859D81A2E9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497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90EB922-BF60-4B24-8136-35AC2C7ED578}" type="slidenum"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7315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3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224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19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86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4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8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66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20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7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11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23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22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93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4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81400" y="5638800"/>
            <a:ext cx="51816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352800"/>
            <a:ext cx="4114800" cy="20510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066800"/>
            <a:ext cx="7772400" cy="18288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08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0FEC4-AA1E-4805-A8D2-A12B30B17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203835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6265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239B5-4822-4DF9-917B-1A8DF16CA1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13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914900" y="1295400"/>
            <a:ext cx="40005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D770E-5511-4442-A832-634F1B55AC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3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Sept. 2015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©Hao WANG, Ai Lab, NJU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9F355-B847-4AE8-8D76-60950087758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5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EC4D8-5836-4561-8B0F-0FE35C5E0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6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AF99B-CF9D-4C21-ADCE-1948D5180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77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F01A7-68BC-4D30-8E94-7DEE55D9E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6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DE965-39B3-41ED-8317-D531ADAEF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1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F1CD5-216C-46AD-B64A-5A9979C24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BC694-E15F-4643-89E5-D96B30E1B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5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34658-5152-4D3C-8FEF-22E6290115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7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b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7173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Sept. 2009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400800"/>
            <a:ext cx="3733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©Gao Yang, Ai Lab NJU</a:t>
            </a: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5C6FC9F5-9F07-432F-9700-885A887D08E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177" name="Group 1035"/>
          <p:cNvGrpSpPr>
            <a:grpSpLocks/>
          </p:cNvGrpSpPr>
          <p:nvPr/>
        </p:nvGrpSpPr>
        <p:grpSpPr bwMode="auto">
          <a:xfrm>
            <a:off x="685800" y="990600"/>
            <a:ext cx="6934200" cy="152400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 b="1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b="1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b="1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ohn_Forbes_Nash,_Jr._by_Peter_Badge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File:A_Beautiful_Mind_Poster.jpg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ar.com/company-news/blog-post/in-praise-of-extreme-strateg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1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ar.com/company-news/blog-post/in-praise-of-extreme-strategy/" TargetMode="External"/><Relationship Id="rId3" Type="http://schemas.openxmlformats.org/officeDocument/2006/relationships/image" Target="../media/image57.png"/><Relationship Id="rId7" Type="http://schemas.openxmlformats.org/officeDocument/2006/relationships/hyperlink" Target="https://en.wikipedia.org/wiki/Fair_u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kipedia:Non-free_content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en.wikipedia.org/wiki/File:Golden_Balls.jpg" TargetMode="External"/><Relationship Id="rId10" Type="http://schemas.openxmlformats.org/officeDocument/2006/relationships/hyperlink" Target="http://papers.ssrn.com/sol3/papers.cfm?abstract_id=1592456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6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l.acm.org/citation.cfm?id=872814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hyperlink" Target="https://commons.wikimedia.org/wiki/Category:CC-BY-SA-3.0" TargetMode="External"/><Relationship Id="rId4" Type="http://schemas.openxmlformats.org/officeDocument/2006/relationships/hyperlink" Target="https://commons.wikimedia.org/wiki/File:PareoEfficientFrontier1024x102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In memory of John F. Nash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939608" cy="432048"/>
          </a:xfrm>
        </p:spPr>
        <p:txBody>
          <a:bodyPr/>
          <a:lstStyle/>
          <a:p>
            <a:pPr algn="just" eaLnBrk="1" hangingPunct="1"/>
            <a:r>
              <a:rPr lang="en-US" altLang="zh-CN" sz="2000" b="1" dirty="0">
                <a:solidFill>
                  <a:srgbClr val="000000"/>
                </a:solidFill>
                <a:ea typeface="楷体" panose="02010609060101010101" pitchFamily="49" charset="-122"/>
              </a:rPr>
              <a:t>John F. Nash (1928 – 2015 </a:t>
            </a:r>
            <a:r>
              <a:rPr lang="en-US" altLang="zh-CN" sz="1400" b="1" dirty="0">
                <a:solidFill>
                  <a:srgbClr val="000000"/>
                </a:solidFill>
                <a:ea typeface="楷体" panose="02010609060101010101" pitchFamily="49" charset="-122"/>
              </a:rPr>
              <a:t>May 23</a:t>
            </a:r>
            <a:r>
              <a:rPr lang="en-US" altLang="zh-CN" sz="2000" b="1" dirty="0">
                <a:solidFill>
                  <a:srgbClr val="000000"/>
                </a:solidFill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3295880" y="3679520"/>
            <a:ext cx="4532861" cy="6486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600" b="1" kern="0" dirty="0">
                <a:solidFill>
                  <a:srgbClr val="0070C0"/>
                </a:solidFill>
              </a:rPr>
              <a:t>1994</a:t>
            </a:r>
            <a:r>
              <a:rPr lang="en-US" altLang="zh-CN" sz="1600" b="1" kern="0" dirty="0">
                <a:solidFill>
                  <a:srgbClr val="000000"/>
                </a:solidFill>
              </a:rPr>
              <a:t> </a:t>
            </a:r>
            <a:r>
              <a:rPr lang="en-US" altLang="zh-CN" sz="1600" b="1" kern="0" dirty="0">
                <a:solidFill>
                  <a:srgbClr val="0070C0"/>
                </a:solidFill>
              </a:rPr>
              <a:t>Nobel Memorial Prize in Economic Sciences</a:t>
            </a:r>
          </a:p>
          <a:p>
            <a:pPr marL="0" indent="0" algn="just">
              <a:buNone/>
            </a:pPr>
            <a:r>
              <a:rPr lang="en-US" altLang="zh-CN" sz="1600" b="1" kern="0" dirty="0">
                <a:solidFill>
                  <a:srgbClr val="0070C0"/>
                </a:solidFill>
              </a:rPr>
              <a:t>2015</a:t>
            </a:r>
            <a:r>
              <a:rPr lang="en-US" altLang="zh-CN" sz="1600" b="1" kern="0" dirty="0">
                <a:solidFill>
                  <a:srgbClr val="000000"/>
                </a:solidFill>
              </a:rPr>
              <a:t> </a:t>
            </a:r>
            <a:r>
              <a:rPr lang="en-US" altLang="zh-CN" sz="1600" b="1" kern="0" dirty="0">
                <a:solidFill>
                  <a:srgbClr val="0070C0"/>
                </a:solidFill>
              </a:rPr>
              <a:t>Abel Prize</a:t>
            </a:r>
            <a:r>
              <a:rPr lang="en-US" altLang="zh-CN" sz="1600" b="1" kern="0" dirty="0">
                <a:solidFill>
                  <a:srgbClr val="000000"/>
                </a:solidFill>
              </a:rPr>
              <a:t> for his work on </a:t>
            </a:r>
            <a:r>
              <a:rPr lang="en-US" altLang="zh-CN" sz="1600" b="1" kern="0" dirty="0">
                <a:solidFill>
                  <a:schemeClr val="accent2">
                    <a:lumMod val="50000"/>
                  </a:schemeClr>
                </a:solidFill>
              </a:rPr>
              <a:t>nonlinear PDEs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50405" y="1439579"/>
            <a:ext cx="5377686" cy="2007069"/>
            <a:chOff x="3050405" y="1439579"/>
            <a:chExt cx="5377686" cy="2007069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 bwMode="auto">
            <a:xfrm>
              <a:off x="3050405" y="2124731"/>
              <a:ext cx="2753600" cy="9864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game theory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differential geometry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partial differential equations</a:t>
              </a: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 bwMode="auto">
            <a:xfrm>
              <a:off x="6381536" y="1439579"/>
              <a:ext cx="2046555" cy="200706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economics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evolutionary biology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artificial intelligence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accounting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computer science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politics</a:t>
              </a:r>
            </a:p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military theory</a:t>
              </a:r>
            </a:p>
          </p:txBody>
        </p:sp>
        <p:sp>
          <p:nvSpPr>
            <p:cNvPr id="2" name="下箭头 1"/>
            <p:cNvSpPr/>
            <p:nvPr/>
          </p:nvSpPr>
          <p:spPr bwMode="auto">
            <a:xfrm rot="16200000">
              <a:off x="5826411" y="2286971"/>
              <a:ext cx="288032" cy="358818"/>
            </a:xfrm>
            <a:prstGeom prst="downArrow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隶书" pitchFamily="49" charset="-122"/>
              </a:endParaRPr>
            </a:p>
          </p:txBody>
        </p:sp>
      </p:grpSp>
      <p:sp>
        <p:nvSpPr>
          <p:cNvPr id="36" name="TextBox 22"/>
          <p:cNvSpPr txBox="1"/>
          <p:nvPr/>
        </p:nvSpPr>
        <p:spPr>
          <a:xfrm>
            <a:off x="871946" y="5848991"/>
            <a:ext cx="608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https://commons.wikimedia.org/wiki/File:John_Forbes_Nash,_Jr._by_Peter_Badge.jpg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(CC-BY-SA-3.0), Oct 26, 2015.</a:t>
            </a:r>
          </a:p>
        </p:txBody>
      </p:sp>
      <p:pic>
        <p:nvPicPr>
          <p:cNvPr id="5128" name="Picture 8" descr="File:John Forbes Nash, Jr. by Peter Bad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88" y="1865890"/>
            <a:ext cx="1560958" cy="23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2855534" y="1774548"/>
            <a:ext cx="330177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600" b="1" kern="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26222" y="4448272"/>
            <a:ext cx="7886908" cy="2231851"/>
            <a:chOff x="926222" y="4448272"/>
            <a:chExt cx="7886908" cy="2231851"/>
          </a:xfrm>
        </p:grpSpPr>
        <p:sp>
          <p:nvSpPr>
            <p:cNvPr id="37" name="TextBox 22"/>
            <p:cNvSpPr txBox="1"/>
            <p:nvPr/>
          </p:nvSpPr>
          <p:spPr>
            <a:xfrm>
              <a:off x="926222" y="6218458"/>
              <a:ext cx="5783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https://en.wikipedia.org/wiki/File:A_Beautiful_Mind_Poster.jpg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(non-free, fair use), Oct 26, 2015.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87624" y="4448272"/>
              <a:ext cx="7625506" cy="2161915"/>
              <a:chOff x="1187624" y="4448272"/>
              <a:chExt cx="7625506" cy="216191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187624" y="4531815"/>
                <a:ext cx="7271446" cy="2078372"/>
                <a:chOff x="1158489" y="4432495"/>
                <a:chExt cx="7271446" cy="2078372"/>
              </a:xfrm>
            </p:grpSpPr>
            <p:sp>
              <p:nvSpPr>
                <p:cNvPr id="34" name="内容占位符 2"/>
                <p:cNvSpPr txBox="1">
                  <a:spLocks/>
                </p:cNvSpPr>
                <p:nvPr/>
              </p:nvSpPr>
              <p:spPr bwMode="auto">
                <a:xfrm>
                  <a:off x="1158489" y="4660124"/>
                  <a:ext cx="5675563" cy="9361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1959 – mid 1980s Paranoid schizophrenia (</a:t>
                  </a:r>
                  <a:r>
                    <a:rPr lang="zh-CN" altLang="en-US" sz="1600" b="1" kern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偏执型精神分裂症</a:t>
                  </a: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)</a:t>
                  </a:r>
                </a:p>
                <a:p>
                  <a:pPr marL="0" indent="0" algn="just">
                    <a:buNone/>
                  </a:pP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1998 </a:t>
                  </a:r>
                  <a:r>
                    <a:rPr lang="en-US" altLang="zh-CN" sz="1600" b="1" i="1" kern="0" dirty="0">
                      <a:solidFill>
                        <a:srgbClr val="0070C0"/>
                      </a:solidFill>
                    </a:rPr>
                    <a:t>A Beautiful Mind</a:t>
                  </a: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(book) by Sylvia </a:t>
                  </a:r>
                  <a:r>
                    <a:rPr lang="en-US" altLang="zh-CN" sz="1600" b="1" kern="0" dirty="0" err="1">
                      <a:solidFill>
                        <a:srgbClr val="000000"/>
                      </a:solidFill>
                    </a:rPr>
                    <a:t>Nasar</a:t>
                  </a:r>
                  <a:endParaRPr lang="en-US" altLang="zh-CN" sz="1400" b="1" kern="0" dirty="0">
                    <a:solidFill>
                      <a:srgbClr val="000000"/>
                    </a:solidFill>
                  </a:endParaRPr>
                </a:p>
                <a:p>
                  <a:pPr marL="0" indent="0" algn="just">
                    <a:buNone/>
                  </a:pP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2001 </a:t>
                  </a:r>
                  <a:r>
                    <a:rPr lang="en-US" altLang="zh-CN" sz="1600" b="1" i="1" kern="0" dirty="0">
                      <a:solidFill>
                        <a:srgbClr val="0070C0"/>
                      </a:solidFill>
                    </a:rPr>
                    <a:t>A Beautiful Mind</a:t>
                  </a: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(film) directed by Ron Howard</a:t>
                  </a:r>
                  <a:endParaRPr lang="en-US" altLang="zh-CN" sz="1400" b="1" kern="0" dirty="0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5126" name="Picture 6" descr="File:A Beautiful Mind Poster.jp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34864" y="4432495"/>
                  <a:ext cx="1395071" cy="20783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内容占位符 2"/>
              <p:cNvSpPr txBox="1">
                <a:spLocks/>
              </p:cNvSpPr>
              <p:nvPr/>
            </p:nvSpPr>
            <p:spPr bwMode="auto">
              <a:xfrm>
                <a:off x="8399367" y="4448272"/>
                <a:ext cx="413763" cy="358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600" b="1" kern="0" dirty="0">
                    <a:solidFill>
                      <a:schemeClr val="bg1">
                        <a:lumMod val="50000"/>
                      </a:schemeClr>
                    </a:solidFill>
                  </a:rPr>
                  <a:t>**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2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Nash equilibrium (NE)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39B1E9-9B9A-8B4E-B8B5-8C64C8B0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8760"/>
            <a:ext cx="7406208" cy="5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823C-AE57-6C4D-A41D-2A41E4D1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Nash equilibrium (NE)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E0088-3AFF-E94F-A636-AC6D63A5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B09789-9EC8-CC4B-951C-32EE5414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8" y="1167989"/>
            <a:ext cx="6977210" cy="54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13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Computing Nash equilibria: linear prog.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2420EB-0243-B246-931F-E2A201FD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637"/>
            <a:ext cx="8004609" cy="51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BA89-4913-A148-A934-A89FA6D7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Minimax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1707F-6DA4-1345-AE97-2CCEC0C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B8FCE-5F4B-5E44-A162-A781C43A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1357596"/>
            <a:ext cx="7424747" cy="5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7AE8C-47BD-0945-BD42-2130E36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Minimax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82963-BCEF-0148-AE17-E6E7C73A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796F6-5DB1-AF41-92C3-86100163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3A4384-A99E-224B-B2BA-577C2D18F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4"/>
          <a:stretch/>
        </p:blipFill>
        <p:spPr>
          <a:xfrm>
            <a:off x="838200" y="1295400"/>
            <a:ext cx="8178800" cy="31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7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Nash equilibrium (NE)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03648" y="1556792"/>
            <a:ext cx="6710689" cy="753691"/>
            <a:chOff x="1763688" y="3673305"/>
            <a:chExt cx="6710689" cy="753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1763688" y="3674266"/>
                  <a:ext cx="4104456" cy="35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800" b="1" i="1" kern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sz="18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3688" y="3674266"/>
                  <a:ext cx="4104456" cy="35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62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内容占位符 2"/>
                <p:cNvSpPr txBox="1">
                  <a:spLocks/>
                </p:cNvSpPr>
                <p:nvPr/>
              </p:nvSpPr>
              <p:spPr bwMode="auto">
                <a:xfrm>
                  <a:off x="1775965" y="4065098"/>
                  <a:ext cx="4104456" cy="35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800" b="1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800" b="1" i="1" kern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1800" b="1" i="1" kern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sz="18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5965" y="4065098"/>
                  <a:ext cx="4104456" cy="35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内容占位符 2"/>
            <p:cNvSpPr txBox="1">
              <a:spLocks/>
            </p:cNvSpPr>
            <p:nvPr/>
          </p:nvSpPr>
          <p:spPr bwMode="auto">
            <a:xfrm>
              <a:off x="5786709" y="3673305"/>
              <a:ext cx="2664296" cy="35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(weak Nash equilibrium)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 bwMode="auto">
            <a:xfrm>
              <a:off x="5796136" y="4068442"/>
              <a:ext cx="2678241" cy="35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(strict Nash equilibrium)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roup 72"/>
              <p:cNvGraphicFramePr>
                <a:graphicFrameLocks noGrp="1"/>
              </p:cNvGraphicFramePr>
              <p:nvPr/>
            </p:nvGraphicFramePr>
            <p:xfrm>
              <a:off x="1043608" y="2636912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81519"/>
                  </p:ext>
                </p:extLst>
              </p:nvPr>
            </p:nvGraphicFramePr>
            <p:xfrm>
              <a:off x="1043608" y="2636912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13146" t="-209677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313146" t="-209677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13146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313146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72"/>
              <p:cNvGraphicFramePr>
                <a:graphicFrameLocks noGrp="1"/>
              </p:cNvGraphicFramePr>
              <p:nvPr/>
            </p:nvGraphicFramePr>
            <p:xfrm>
              <a:off x="1043608" y="462828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1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854676"/>
                  </p:ext>
                </p:extLst>
              </p:nvPr>
            </p:nvGraphicFramePr>
            <p:xfrm>
              <a:off x="1043608" y="462828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11268" t="-211290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11268" t="-211290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11268" t="-316393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11268" t="-316393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组合 2"/>
          <p:cNvGrpSpPr/>
          <p:nvPr/>
        </p:nvGrpSpPr>
        <p:grpSpPr>
          <a:xfrm>
            <a:off x="5157491" y="3723745"/>
            <a:ext cx="3568677" cy="503362"/>
            <a:chOff x="5157491" y="3723745"/>
            <a:chExt cx="3568677" cy="503362"/>
          </a:xfrm>
        </p:grpSpPr>
        <p:sp>
          <p:nvSpPr>
            <p:cNvPr id="2" name="椭圆 1"/>
            <p:cNvSpPr/>
            <p:nvPr/>
          </p:nvSpPr>
          <p:spPr bwMode="auto">
            <a:xfrm>
              <a:off x="5157491" y="3723745"/>
              <a:ext cx="1152128" cy="503362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隶书" pitchFamily="49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 bwMode="auto">
            <a:xfrm>
              <a:off x="6453076" y="3789832"/>
              <a:ext cx="2273092" cy="35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C00000"/>
                  </a:solidFill>
                </a:rPr>
                <a:t>strict Nash equilibrium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29934" y="5322525"/>
            <a:ext cx="4829282" cy="876254"/>
            <a:chOff x="3729934" y="5322525"/>
            <a:chExt cx="4829282" cy="876254"/>
          </a:xfrm>
        </p:grpSpPr>
        <p:sp>
          <p:nvSpPr>
            <p:cNvPr id="15" name="椭圆 14"/>
            <p:cNvSpPr/>
            <p:nvPr/>
          </p:nvSpPr>
          <p:spPr bwMode="auto">
            <a:xfrm>
              <a:off x="3729934" y="5695417"/>
              <a:ext cx="1339767" cy="503362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隶书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031191" y="5322525"/>
              <a:ext cx="1339767" cy="503362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隶书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031993" y="5694186"/>
              <a:ext cx="1339767" cy="503362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隶书" pitchFamily="49" charset="-122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 bwMode="auto">
            <a:xfrm>
              <a:off x="6470984" y="5546278"/>
              <a:ext cx="2088232" cy="35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C00000"/>
                  </a:solidFill>
                </a:rPr>
                <a:t>weak Nash equilibria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2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5EB0-3141-4149-8117-82A6EBC8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 for one shot game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97C3C-5DF2-FF49-8161-68F69509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Fictitious Play [Brown 1951]</a:t>
            </a:r>
          </a:p>
          <a:p>
            <a:r>
              <a:rPr lang="en-US" altLang="zh-CN" dirty="0"/>
              <a:t>double oracle [HB McMahan 2003]</a:t>
            </a:r>
          </a:p>
          <a:p>
            <a:r>
              <a:rPr lang="en-US" altLang="zh-CN" dirty="0"/>
              <a:t>regret matching </a:t>
            </a:r>
          </a:p>
          <a:p>
            <a:r>
              <a:rPr lang="en-US" altLang="zh-CN" dirty="0"/>
              <a:t>follow the </a:t>
            </a:r>
            <a:r>
              <a:rPr lang="en-US" altLang="zh-CN" dirty="0" err="1"/>
              <a:t>regularised</a:t>
            </a:r>
            <a:r>
              <a:rPr lang="en-US" altLang="zh-CN" dirty="0"/>
              <a:t> leader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6AEAA-42FB-CB40-A3BD-E724034D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3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5EB0-3141-4149-8117-82A6EBC8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Descent-Ascent(GDA)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6AEAA-42FB-CB40-A3BD-E724034D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DB97D-16CD-2C42-AAF7-FA1C7713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254981"/>
            <a:ext cx="75946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C95C-7589-5E49-8A38-F2203FB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Lorenz system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6A80E-76D4-424D-92E3-F70F281E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425255-F285-8E49-8739-E9BF1C9D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812"/>
            <a:ext cx="7118176" cy="54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2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Multiagent</a:t>
            </a:r>
            <a:r>
              <a:rPr lang="en-US" altLang="zh-CN" dirty="0"/>
              <a:t>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44823"/>
            <a:ext cx="7842447" cy="4508223"/>
          </a:xfrm>
        </p:spPr>
        <p:txBody>
          <a:bodyPr/>
          <a:lstStyle/>
          <a:p>
            <a:pPr algn="just" eaLnBrk="1" hangingPunct="1"/>
            <a:r>
              <a:rPr lang="en-US" altLang="zh-CN" b="1" dirty="0">
                <a:solidFill>
                  <a:srgbClr val="000000"/>
                </a:solidFill>
              </a:rPr>
              <a:t>There’s no such thing as a single agent system.</a:t>
            </a:r>
          </a:p>
          <a:p>
            <a:pPr algn="just" eaLnBrk="1" hangingPunct="1"/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b="1" dirty="0">
                <a:solidFill>
                  <a:srgbClr val="000000"/>
                </a:solidFill>
              </a:rPr>
              <a:t>Self-interested agents</a:t>
            </a:r>
          </a:p>
          <a:p>
            <a:pPr lvl="1" algn="just" eaLnBrk="1" hangingPunct="1"/>
            <a:r>
              <a:rPr lang="en-US" altLang="zh-CN" sz="2000" b="1" dirty="0">
                <a:solidFill>
                  <a:srgbClr val="000000"/>
                </a:solidFill>
              </a:rPr>
              <a:t>Each agent has his own description of which states of the world he likes</a:t>
            </a:r>
          </a:p>
          <a:p>
            <a:pPr lvl="1" algn="just" eaLnBrk="1" hangingPunct="1"/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dirty="0"/>
          </a:p>
          <a:p>
            <a:pPr algn="just" eaLnBrk="1" hangingPunct="1"/>
            <a:r>
              <a:rPr lang="en-US" altLang="zh-CN" b="1" dirty="0">
                <a:solidFill>
                  <a:srgbClr val="000000"/>
                </a:solidFill>
              </a:rPr>
              <a:t>Utility theory</a:t>
            </a:r>
          </a:p>
          <a:p>
            <a:pPr lvl="1" algn="just" eaLnBrk="1" hangingPunct="1"/>
            <a:r>
              <a:rPr lang="en-US" altLang="zh-CN" sz="2000" b="1" dirty="0">
                <a:solidFill>
                  <a:srgbClr val="000000"/>
                </a:solidFill>
              </a:rPr>
              <a:t>An utility is a mapping from states of the world to </a:t>
            </a:r>
            <a:r>
              <a:rPr lang="en-US" altLang="zh-CN" sz="2000" b="1" dirty="0">
                <a:solidFill>
                  <a:srgbClr val="0070C0"/>
                </a:solidFill>
              </a:rPr>
              <a:t>real numbers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6171" y="218754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[Wooldridge 2009]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917348" y="6392361"/>
            <a:ext cx="775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[Wooldridge 2009] M. Wooldridge,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altLang="zh-CN" sz="12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edition), John Wiley &amp; Sons,  2009.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268961" y="3627911"/>
            <a:ext cx="532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necessarily mean that they want to cause harm to each other or they care only about themselves</a:t>
            </a:r>
            <a:endParaRPr lang="zh-CN" altLang="en-US" sz="18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9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D1E6B-C3BC-804C-83C4-EDD9DD0B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Descent-Ascent(GDA)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B8C7D-DE81-CC4D-93D6-7D6A943C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CABFC2-7FB5-2B40-A89E-95408DA7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1245"/>
            <a:ext cx="7493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5B5E-D4BD-C046-8FBE-4B0E94A2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Analysis of GDA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E93CE-ADCE-2B43-AA33-F6427DB3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794989-40F4-B841-ADAE-7394EAF5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268760"/>
            <a:ext cx="3987335" cy="54501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3B17AC-930E-5C4F-B690-2961E92EDCA4}"/>
              </a:ext>
            </a:extLst>
          </p:cNvPr>
          <p:cNvSpPr txBox="1"/>
          <p:nvPr/>
        </p:nvSpPr>
        <p:spPr>
          <a:xfrm>
            <a:off x="5508104" y="6218793"/>
            <a:ext cx="3551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</a:rPr>
              <a:t>Negative momentum(</a:t>
            </a:r>
            <a:r>
              <a:rPr lang="en-US" altLang="zh-CN" sz="1800" b="0" dirty="0" err="1">
                <a:solidFill>
                  <a:srgbClr val="000000"/>
                </a:solidFill>
              </a:rPr>
              <a:t>Gidel</a:t>
            </a:r>
            <a:r>
              <a:rPr lang="en-US" altLang="zh-CN" sz="1800" b="0" dirty="0">
                <a:solidFill>
                  <a:srgbClr val="000000"/>
                </a:solidFill>
              </a:rPr>
              <a:t> 2019)</a:t>
            </a:r>
            <a:endParaRPr lang="zh-CN" alt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0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B96E-DF74-BC4D-A7B5-4BDC25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Analysis of GDA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CB666-E288-4848-A757-CF5A21D3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EF46BE-F4A4-8B4D-A3ED-813BE069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4744"/>
            <a:ext cx="7658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15-92CD-3041-AB48-4EDE65D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Alternating Gradient Descent-Ascent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334D-7C06-F249-84D3-80BF088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BE3815-58F1-BE48-8AF9-935F97F9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0" y="1181957"/>
            <a:ext cx="6951989" cy="55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57E48-8EE5-FD45-A03C-DA3AAF7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Alternating Gradient Descent-Ascent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BE320-854F-2942-B798-A695518F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59E8F7-AD8D-BE41-B385-BD5CD174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58900"/>
            <a:ext cx="76581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76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4C8E-0732-CF43-9FD2-A792710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between different algorithms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BFE2D-F4FD-0849-940F-9764F2B2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5AF4F1-F3B4-3749-9FD9-231827AD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4" y="1458432"/>
            <a:ext cx="8128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26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Back to Prisoners’ dilemma…</a:t>
            </a:r>
          </a:p>
        </p:txBody>
      </p:sp>
      <p:sp>
        <p:nvSpPr>
          <p:cNvPr id="13" name="TextBox 22"/>
          <p:cNvSpPr txBox="1"/>
          <p:nvPr/>
        </p:nvSpPr>
        <p:spPr>
          <a:xfrm>
            <a:off x="857054" y="6280497"/>
            <a:ext cx="715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http://www.doar.com/company-news/blog-post/in-praise-of-extreme-strategy/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Oct 25, 2015.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85514" y="1727063"/>
            <a:ext cx="3149499" cy="1521111"/>
            <a:chOff x="5178825" y="1488400"/>
            <a:chExt cx="3149499" cy="1521111"/>
          </a:xfrm>
        </p:grpSpPr>
        <p:pic>
          <p:nvPicPr>
            <p:cNvPr id="15" name="Picture 6" descr="The &quot;Golden Balls&quot; Game Sho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825" y="1519165"/>
              <a:ext cx="2699779" cy="149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内容占位符 2"/>
            <p:cNvSpPr txBox="1">
              <a:spLocks/>
            </p:cNvSpPr>
            <p:nvPr/>
          </p:nvSpPr>
          <p:spPr bwMode="auto">
            <a:xfrm>
              <a:off x="7872662" y="1488400"/>
              <a:ext cx="455662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771900"/>
                  </p:ext>
                </p:extLst>
              </p:nvPr>
            </p:nvGraphicFramePr>
            <p:xfrm>
              <a:off x="4293395" y="2107085"/>
              <a:ext cx="4096080" cy="1475358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Ibrahim</a:t>
                          </a:r>
                          <a:endParaRPr kumimoji="1" lang="en-US" altLang="zh-CN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Nick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6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6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6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6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endParaRPr kumimoji="1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6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1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6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6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771900"/>
                  </p:ext>
                </p:extLst>
              </p:nvPr>
            </p:nvGraphicFramePr>
            <p:xfrm>
              <a:off x="4293395" y="2107085"/>
              <a:ext cx="4096080" cy="1475358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640080"/>
                    <a:gridCol w="1152000"/>
                    <a:gridCol w="1152000"/>
                    <a:gridCol w="1152000"/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Ibrahim</a:t>
                          </a:r>
                          <a:endParaRPr kumimoji="1" lang="en-US" altLang="zh-CN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Nick</a:t>
                          </a:r>
                          <a:endParaRPr kumimoji="1" lang="en-US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54737" t="-206667" r="-10052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56085" t="-206667" r="-1058" b="-116667"/>
                          </a:stretch>
                        </a:blipFill>
                      </a:tcPr>
                    </a:tc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54737" t="-311864" r="-100526" b="-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56085" t="-311864" r="-1058" b="-186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115616" y="3830691"/>
            <a:ext cx="7365540" cy="228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70C0"/>
                </a:solidFill>
              </a:rPr>
              <a:t>“The weirdest split or steal ever”</a:t>
            </a:r>
            <a:r>
              <a:rPr lang="en-US" altLang="zh-CN" sz="1800" b="1" kern="0" dirty="0">
                <a:solidFill>
                  <a:srgbClr val="000000"/>
                </a:solidFill>
              </a:rPr>
              <a:t>: Nick Corrigan vs. Ibrahim Hussein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1600" b="1" kern="0" dirty="0">
                <a:solidFill>
                  <a:srgbClr val="000000"/>
                </a:solidFill>
              </a:rPr>
              <a:t>Nick insisted that he would </a:t>
            </a:r>
            <a:r>
              <a:rPr lang="en-US" altLang="zh-CN" sz="1600" b="1" kern="0" dirty="0">
                <a:solidFill>
                  <a:srgbClr val="C00000"/>
                </a:solidFill>
              </a:rPr>
              <a:t>Steal</a:t>
            </a:r>
            <a:r>
              <a:rPr lang="en-US" altLang="zh-CN" sz="1600" b="1" kern="0" dirty="0">
                <a:solidFill>
                  <a:srgbClr val="000000"/>
                </a:solidFill>
              </a:rPr>
              <a:t> regardless of what Ibrahim might do, but promised that he would give Ibrahim half of the money after he won.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1600" b="1" kern="0" dirty="0">
                <a:solidFill>
                  <a:srgbClr val="000000"/>
                </a:solidFill>
              </a:rPr>
              <a:t>Ibrahim’s best (rational) response becomes </a:t>
            </a:r>
            <a:r>
              <a:rPr lang="en-US" altLang="zh-CN" sz="1600" b="1" kern="0" dirty="0">
                <a:solidFill>
                  <a:srgbClr val="00B050"/>
                </a:solidFill>
              </a:rPr>
              <a:t>Split</a:t>
            </a:r>
            <a:r>
              <a:rPr lang="en-US" altLang="zh-CN" sz="1600" b="1" kern="0" dirty="0">
                <a:solidFill>
                  <a:srgbClr val="000000"/>
                </a:solidFill>
              </a:rPr>
              <a:t>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1600" b="1" kern="0" dirty="0">
                <a:solidFill>
                  <a:srgbClr val="000000"/>
                </a:solidFill>
              </a:rPr>
              <a:t>Nick chose </a:t>
            </a:r>
            <a:r>
              <a:rPr lang="en-US" altLang="zh-CN" sz="1600" b="1" kern="0" dirty="0">
                <a:solidFill>
                  <a:srgbClr val="00B050"/>
                </a:solidFill>
              </a:rPr>
              <a:t>Split</a:t>
            </a:r>
            <a:r>
              <a:rPr lang="en-US" altLang="zh-CN" sz="1600" b="1" kern="0" dirty="0">
                <a:solidFill>
                  <a:srgbClr val="000000"/>
                </a:solidFill>
              </a:rPr>
              <a:t> in the end.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1600" b="1" kern="0" dirty="0">
                <a:solidFill>
                  <a:srgbClr val="000000"/>
                </a:solidFill>
              </a:rPr>
              <a:t>In fact, Ibrahim was going to choose </a:t>
            </a:r>
            <a:r>
              <a:rPr lang="en-US" altLang="zh-CN" sz="1600" b="1" kern="0" dirty="0">
                <a:solidFill>
                  <a:srgbClr val="C00000"/>
                </a:solidFill>
              </a:rPr>
              <a:t>Steal</a:t>
            </a:r>
            <a:r>
              <a:rPr lang="en-US" altLang="zh-CN" sz="1600" b="1" kern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0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Back to Prisoners’ dilemma…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053035" y="1628800"/>
            <a:ext cx="676887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2000" b="1" kern="0" dirty="0">
                <a:solidFill>
                  <a:srgbClr val="0070C0"/>
                </a:solidFill>
              </a:rPr>
              <a:t>Iterated prisoners’ dilemma</a:t>
            </a:r>
            <a:r>
              <a:rPr lang="en-US" altLang="zh-CN" sz="2000" b="1" kern="0" dirty="0">
                <a:solidFill>
                  <a:srgbClr val="000000"/>
                </a:solidFill>
              </a:rPr>
              <a:t> (IPD)</a:t>
            </a:r>
          </a:p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A prisoner will have chance to </a:t>
            </a:r>
            <a:r>
              <a:rPr lang="en-US" altLang="zh-CN" sz="1800" b="1" kern="0" dirty="0">
                <a:solidFill>
                  <a:srgbClr val="C00000"/>
                </a:solidFill>
              </a:rPr>
              <a:t>retaliate</a:t>
            </a:r>
            <a:r>
              <a:rPr lang="en-US" altLang="zh-CN" sz="1800" b="1" kern="0" dirty="0">
                <a:solidFill>
                  <a:srgbClr val="000000"/>
                </a:solidFill>
              </a:rPr>
              <a:t> if her opponent betrays.</a:t>
            </a:r>
          </a:p>
          <a:p>
            <a:pPr marL="0" indent="0" algn="just">
              <a:buNone/>
            </a:pPr>
            <a:endParaRPr lang="en-US" altLang="zh-CN" sz="2000" b="1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 bwMode="auto">
              <a:xfrm>
                <a:off x="1067926" y="4437112"/>
                <a:ext cx="7551413" cy="1872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</a:rPr>
                  <a:t>When the total number of PD games is known: </a:t>
                </a:r>
                <a:r>
                  <a:rPr lang="en-US" altLang="zh-CN" sz="2000" b="1" kern="0" dirty="0">
                    <a:solidFill>
                      <a:srgbClr val="0070C0"/>
                    </a:solidFill>
                  </a:rPr>
                  <a:t>backward induction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Both prisoners’ optimal strategy for the last game is to betray;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The game before the last now becomes the </a:t>
                </a:r>
                <a:r>
                  <a:rPr lang="en-US" altLang="zh-CN" sz="1800" b="1" i="1" kern="0" dirty="0">
                    <a:solidFill>
                      <a:srgbClr val="000000"/>
                    </a:solidFill>
                  </a:rPr>
                  <a:t>de facto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last game;</a:t>
                </a:r>
              </a:p>
              <a:p>
                <a:pPr marL="0" indent="0" algn="just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1800" b="1" kern="0" dirty="0">
                  <a:solidFill>
                    <a:srgbClr val="00000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Conclusion: Both prisoners should </a:t>
                </a:r>
                <a:r>
                  <a:rPr lang="en-US" altLang="zh-CN" sz="1800" b="1" kern="0" dirty="0">
                    <a:solidFill>
                      <a:srgbClr val="C00000"/>
                    </a:solidFill>
                  </a:rPr>
                  <a:t>betray on every game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926" y="4437112"/>
                <a:ext cx="7551413" cy="1872208"/>
              </a:xfrm>
              <a:prstGeom prst="rect">
                <a:avLst/>
              </a:prstGeom>
              <a:blipFill rotWithShape="0">
                <a:blip r:embed="rId3"/>
                <a:stretch>
                  <a:fillRect l="-807" t="-1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4338"/>
                  </p:ext>
                </p:extLst>
              </p:nvPr>
            </p:nvGraphicFramePr>
            <p:xfrm>
              <a:off x="2166732" y="244182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4338"/>
                  </p:ext>
                </p:extLst>
              </p:nvPr>
            </p:nvGraphicFramePr>
            <p:xfrm>
              <a:off x="2166732" y="244182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13146" t="-209677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13146" t="-209677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13146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13146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弧形 7"/>
          <p:cNvSpPr/>
          <p:nvPr/>
        </p:nvSpPr>
        <p:spPr bwMode="auto">
          <a:xfrm flipH="1">
            <a:off x="7749779" y="4995696"/>
            <a:ext cx="432048" cy="386916"/>
          </a:xfrm>
          <a:prstGeom prst="arc">
            <a:avLst>
              <a:gd name="adj1" fmla="val 16403571"/>
              <a:gd name="adj2" fmla="val 5293981"/>
            </a:avLst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隶书" pitchFamily="49" charset="-122"/>
            </a:endParaRPr>
          </a:p>
        </p:txBody>
      </p:sp>
      <p:sp>
        <p:nvSpPr>
          <p:cNvPr id="9" name="弧形 8"/>
          <p:cNvSpPr/>
          <p:nvPr/>
        </p:nvSpPr>
        <p:spPr bwMode="auto">
          <a:xfrm rot="10800000" flipH="1">
            <a:off x="7768848" y="4995696"/>
            <a:ext cx="432048" cy="386916"/>
          </a:xfrm>
          <a:prstGeom prst="arc">
            <a:avLst>
              <a:gd name="adj1" fmla="val 16403571"/>
              <a:gd name="adj2" fmla="val 5463260"/>
            </a:avLst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5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9894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Back to Prisoners’ dilemma…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053035" y="1744535"/>
            <a:ext cx="6768870" cy="5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2000" b="1" kern="0" dirty="0">
                <a:solidFill>
                  <a:srgbClr val="000000"/>
                </a:solidFill>
              </a:rPr>
              <a:t>Axelrod’s tournament on </a:t>
            </a:r>
            <a:r>
              <a:rPr lang="en-US" altLang="zh-CN" sz="2000" b="1" kern="0" dirty="0">
                <a:solidFill>
                  <a:srgbClr val="0070C0"/>
                </a:solidFill>
              </a:rPr>
              <a:t>iterated prisoners’ dilemma</a:t>
            </a:r>
            <a:r>
              <a:rPr lang="en-US" altLang="zh-CN" sz="2000" b="1" kern="0" dirty="0">
                <a:solidFill>
                  <a:srgbClr val="000000"/>
                </a:solidFill>
              </a:rPr>
              <a:t> (IPD)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356513" y="2416547"/>
            <a:ext cx="6533874" cy="147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</a:rPr>
              <a:t>Tit for tat with forgiveness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Stays silent in the 1</a:t>
            </a:r>
            <a:r>
              <a:rPr lang="en-US" altLang="zh-CN" sz="1800" b="1" kern="0" baseline="30000" dirty="0">
                <a:solidFill>
                  <a:srgbClr val="000000"/>
                </a:solidFill>
              </a:rPr>
              <a:t>st</a:t>
            </a:r>
            <a:r>
              <a:rPr lang="en-US" altLang="zh-CN" sz="1800" b="1" kern="0" dirty="0">
                <a:solidFill>
                  <a:srgbClr val="000000"/>
                </a:solidFill>
              </a:rPr>
              <a:t> game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Does what her opponent did in the previous game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Sometimes </a:t>
            </a:r>
            <a:r>
              <a:rPr lang="en-US" altLang="zh-CN" sz="1600" b="1" kern="0" dirty="0">
                <a:solidFill>
                  <a:srgbClr val="000000"/>
                </a:solidFill>
              </a:rPr>
              <a:t>(i.e., w/prob. 1%-5%)</a:t>
            </a:r>
            <a:r>
              <a:rPr lang="en-US" altLang="zh-CN" sz="2000" b="1" kern="0" dirty="0">
                <a:solidFill>
                  <a:srgbClr val="000000"/>
                </a:solidFill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</a:rPr>
              <a:t>stays silent anyway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159179"/>
                  </p:ext>
                </p:extLst>
              </p:nvPr>
            </p:nvGraphicFramePr>
            <p:xfrm>
              <a:off x="3347864" y="4725144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159179"/>
                  </p:ext>
                </p:extLst>
              </p:nvPr>
            </p:nvGraphicFramePr>
            <p:xfrm>
              <a:off x="3347864" y="4725144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211290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211290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316393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316393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1356514" y="4130226"/>
            <a:ext cx="624584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</a:rPr>
              <a:t>Characteristics of successful programs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Nice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Retaliating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Forgiving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1800" b="1" kern="0" dirty="0">
                <a:solidFill>
                  <a:srgbClr val="000000"/>
                </a:solidFill>
              </a:rPr>
              <a:t>Non-envious</a:t>
            </a:r>
          </a:p>
        </p:txBody>
      </p:sp>
    </p:spTree>
    <p:extLst>
      <p:ext uri="{BB962C8B-B14F-4D97-AF65-F5344CB8AC3E}">
        <p14:creationId xmlns:p14="http://schemas.microsoft.com/office/powerpoint/2010/main" val="31993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Folk Theorem [</a:t>
            </a:r>
            <a:r>
              <a:rPr lang="en-US" altLang="zh-CN" b="0" dirty="0" err="1"/>
              <a:t>Aumann</a:t>
            </a:r>
            <a:r>
              <a:rPr lang="en-US" altLang="zh-CN" b="0" dirty="0"/>
              <a:t>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</a:rPr>
              <a:t>Can we somehow characterize the equilibria of infinitely repeated games?</a:t>
            </a:r>
            <a:endParaRPr lang="zh-CN" altLang="en-US" sz="1800" dirty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We characterize what (averaged) utilities (u1 , u2 , …, un ) the agents can get in equilibrium </a:t>
            </a:r>
            <a:endParaRPr lang="zh-CN" altLang="en-US" sz="1800" dirty="0">
              <a:solidFill>
                <a:srgbClr val="000000"/>
              </a:solidFill>
            </a:endParaRPr>
          </a:p>
          <a:p>
            <a:r>
              <a:rPr lang="en-US" altLang="zh-CN" sz="1800" b="1" dirty="0">
                <a:solidFill>
                  <a:srgbClr val="000000"/>
                </a:solidFill>
              </a:rPr>
              <a:t>Folk theorem: a utility vector can be realized by some Nash equilibrium if and only if it is both feasible and enforceable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The utilities must be </a:t>
            </a:r>
            <a:r>
              <a:rPr lang="en-US" altLang="zh-CN" sz="1800" b="1" dirty="0">
                <a:solidFill>
                  <a:srgbClr val="000000"/>
                </a:solidFill>
              </a:rPr>
              <a:t>feasible</a:t>
            </a:r>
            <a:r>
              <a:rPr lang="en-US" altLang="zh-CN" sz="1800" dirty="0">
                <a:solidFill>
                  <a:srgbClr val="000000"/>
                </a:solidFill>
              </a:rPr>
              <a:t>: there must be outcomes of the game such that the agents, on average, get these utilities 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</a:rPr>
              <a:t>In general, convex combinations of the outcomes of the game are feasible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They must also be </a:t>
            </a:r>
            <a:r>
              <a:rPr lang="en-US" altLang="zh-CN" sz="1800" b="1" dirty="0">
                <a:solidFill>
                  <a:srgbClr val="000000"/>
                </a:solidFill>
              </a:rPr>
              <a:t>enforceable</a:t>
            </a:r>
            <a:r>
              <a:rPr lang="en-US" altLang="zh-CN" sz="1800" dirty="0">
                <a:solidFill>
                  <a:srgbClr val="000000"/>
                </a:solidFill>
              </a:rPr>
              <a:t>: deviation should lead to punishment that outweighs the benefits of deviation 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</a:rPr>
              <a:t>A utility for an agent is not enforceable if the agent can guarantee herself a higher utility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>
                <a:solidFill>
                  <a:srgbClr val="FFFFFF"/>
                </a:solidFill>
              </a:rPr>
              <a:pPr/>
              <a:t>29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2050" name="Picture 2" descr="mage result for repeated games folk theore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2472710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5445224"/>
            <a:ext cx="1584176" cy="7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田忌赛马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7595265" cy="3960440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孫子見其馬足不甚相遠，馬有上、中、下輩。</a:t>
            </a:r>
            <a:r>
              <a:rPr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孫子曰：“今以君之下駟與彼上駟，取君上駟與彼中駟，取君中駟與彼下駟。”既馳三輩畢，而田忌一不勝而再勝，卒得王千金。</a:t>
            </a:r>
            <a:endParaRPr lang="en-US" altLang="zh-CN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360" y="3212976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史記卷六十五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列傳第五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孫子吳起列傳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62622"/>
              </p:ext>
            </p:extLst>
          </p:nvPr>
        </p:nvGraphicFramePr>
        <p:xfrm>
          <a:off x="1042419" y="3961337"/>
          <a:ext cx="7398957" cy="193895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0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田忌</a:t>
                      </a:r>
                      <a:endParaRPr kumimoji="1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9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9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9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9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9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齐威王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+1000</a:t>
                      </a:r>
                    </a:p>
                  </a:txBody>
                  <a:tcPr marT="48866" marB="4886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802844" cy="31945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Security games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kern="1200" dirty="0">
                <a:solidFill>
                  <a:srgbClr val="000000"/>
                </a:solidFill>
              </a:rPr>
              <a:t>Security Games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600" kern="1200" dirty="0">
                <a:solidFill>
                  <a:srgbClr val="000000"/>
                </a:solidFill>
              </a:rPr>
              <a:t>Defender (leader) has 𝑘 identical patrol units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600" kern="1200" dirty="0">
                <a:solidFill>
                  <a:srgbClr val="000000"/>
                </a:solidFill>
              </a:rPr>
              <a:t>Defender wants to defend a set of 𝑛 targets 𝑇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600" kern="1200" dirty="0">
                <a:solidFill>
                  <a:srgbClr val="000000"/>
                </a:solidFill>
              </a:rPr>
              <a:t>In a pure strategy, each resource can protect a subset of targets 𝑆 ⊆ 𝑇 from a given collection 𝒮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600" kern="1200" dirty="0">
                <a:solidFill>
                  <a:srgbClr val="000000"/>
                </a:solidFill>
              </a:rPr>
              <a:t>A target is covered if it is protected by at least one resource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pPr lvl="1"/>
            <a:r>
              <a:rPr lang="en-US" altLang="zh-CN" sz="1600" kern="1200" dirty="0">
                <a:solidFill>
                  <a:srgbClr val="000000"/>
                </a:solidFill>
              </a:rPr>
              <a:t>Attacker wants to select a target to attack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endParaRPr lang="zh-CN" altLang="en-US" sz="1600" kern="1200" dirty="0">
              <a:solidFill>
                <a:srgbClr val="000000"/>
              </a:solidFill>
            </a:endParaRPr>
          </a:p>
          <a:p>
            <a:r>
              <a:rPr lang="en-US" altLang="zh-CN" sz="1600" kern="1200" dirty="0">
                <a:solidFill>
                  <a:srgbClr val="000000"/>
                </a:solidFill>
              </a:rPr>
              <a:t>For each target, the defender and the attacker have</a:t>
            </a:r>
            <a:r>
              <a:rPr lang="zh-CN" altLang="en-US" sz="1600" kern="1200" dirty="0">
                <a:solidFill>
                  <a:srgbClr val="000000"/>
                </a:solidFill>
              </a:rPr>
              <a:t>                                                                         </a:t>
            </a:r>
            <a:r>
              <a:rPr lang="en-US" altLang="zh-CN" sz="1600" kern="1200" dirty="0">
                <a:solidFill>
                  <a:srgbClr val="000000"/>
                </a:solidFill>
              </a:rPr>
              <a:t> two utilities: one if the target is covered, one if it is not. 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r>
              <a:rPr lang="en-US" altLang="zh-CN" sz="1600" kern="1200" dirty="0">
                <a:solidFill>
                  <a:srgbClr val="FF0000"/>
                </a:solidFill>
              </a:rPr>
              <a:t>Defender commits to a mixed strategy</a:t>
            </a:r>
            <a:r>
              <a:rPr lang="en-US" altLang="zh-CN" sz="1600" kern="1200" dirty="0">
                <a:solidFill>
                  <a:srgbClr val="000000"/>
                </a:solidFill>
              </a:rPr>
              <a:t>; attacker </a:t>
            </a:r>
            <a:r>
              <a:rPr lang="zh-CN" altLang="en-US" sz="1600" kern="1200" dirty="0">
                <a:solidFill>
                  <a:srgbClr val="000000"/>
                </a:solidFill>
              </a:rPr>
              <a:t>                                                                                    </a:t>
            </a:r>
            <a:r>
              <a:rPr lang="en-US" altLang="zh-CN" sz="1600" kern="1200" dirty="0">
                <a:solidFill>
                  <a:srgbClr val="000000"/>
                </a:solidFill>
              </a:rPr>
              <a:t>follows by choosing a target to attack.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endParaRPr lang="zh-CN" altLang="en-US" sz="1600" kern="1200" dirty="0">
              <a:solidFill>
                <a:srgbClr val="000000"/>
              </a:solidFill>
            </a:endParaRPr>
          </a:p>
          <a:p>
            <a:endParaRPr lang="zh-CN" altLang="en-US" sz="1600" kern="1200" dirty="0">
              <a:solidFill>
                <a:srgbClr val="000000"/>
              </a:solidFill>
            </a:endParaRPr>
          </a:p>
          <a:p>
            <a:r>
              <a:rPr lang="en-US" altLang="zh-CN" sz="1600" kern="1200" dirty="0">
                <a:solidFill>
                  <a:srgbClr val="000000"/>
                </a:solidFill>
              </a:rPr>
              <a:t>Q: Can the leader lose in </a:t>
            </a:r>
            <a:r>
              <a:rPr lang="en-US" altLang="zh-CN" sz="1600" kern="1200" dirty="0" err="1">
                <a:solidFill>
                  <a:srgbClr val="000000"/>
                </a:solidFill>
              </a:rPr>
              <a:t>Stackelberg</a:t>
            </a:r>
            <a:r>
              <a:rPr lang="en-US" altLang="zh-CN" sz="1600" kern="1200" dirty="0">
                <a:solidFill>
                  <a:srgbClr val="000000"/>
                </a:solidFill>
              </a:rPr>
              <a:t> equilibrium </a:t>
            </a:r>
            <a:r>
              <a:rPr lang="zh-CN" altLang="en-US" sz="1600" kern="1200" dirty="0">
                <a:solidFill>
                  <a:srgbClr val="000000"/>
                </a:solidFill>
              </a:rPr>
              <a:t>                                                                </a:t>
            </a:r>
            <a:r>
              <a:rPr lang="en-US" altLang="zh-CN" sz="1600" kern="1200" dirty="0">
                <a:solidFill>
                  <a:srgbClr val="000000"/>
                </a:solidFill>
              </a:rPr>
              <a:t>compared to a Nash equilibrium?</a:t>
            </a:r>
            <a:endParaRPr lang="zh-CN" altLang="en-US" sz="1600" kern="1200" dirty="0">
              <a:solidFill>
                <a:srgbClr val="000000"/>
              </a:solidFill>
            </a:endParaRPr>
          </a:p>
          <a:p>
            <a:r>
              <a:rPr lang="hr-HR" altLang="zh-CN" sz="1600" kern="1200" dirty="0">
                <a:solidFill>
                  <a:srgbClr val="000000"/>
                </a:solidFill>
              </a:rPr>
              <a:t>A: No.</a:t>
            </a:r>
            <a:endParaRPr lang="zh-CN" altLang="en-US" sz="1600" kern="1200" dirty="0">
              <a:solidFill>
                <a:srgbClr val="0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>
                <a:solidFill>
                  <a:srgbClr val="FFFFFF"/>
                </a:solidFill>
              </a:rPr>
              <a:pPr/>
              <a:t>30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6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Correlated equilibrium</a:t>
            </a:r>
            <a:endParaRPr kumimoji="1" lang="zh-CN" altLang="en-US" b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355-B847-4AE8-8D76-60950087758E}" type="slidenum">
              <a:rPr lang="en-US" altLang="zh-CN" smtClean="0">
                <a:solidFill>
                  <a:srgbClr val="FFFFFF"/>
                </a:solidFill>
              </a:rPr>
              <a:pPr/>
              <a:t>31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616847" cy="42484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68760"/>
            <a:ext cx="373937" cy="3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C0439CAB-6A01-4D08-B9DD-8211DB14120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Summary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215" y="1206179"/>
            <a:ext cx="7344816" cy="522225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</a:rPr>
              <a:t>Multiagent</a:t>
            </a:r>
            <a:r>
              <a:rPr lang="en-US" altLang="zh-CN" sz="2000" b="1" dirty="0">
                <a:solidFill>
                  <a:srgbClr val="000000"/>
                </a:solidFill>
              </a:rPr>
              <a:t> interactions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Game theory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00"/>
                </a:solidFill>
              </a:rPr>
              <a:t>Representation of games (SNF, general form, GNF)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00"/>
                </a:solidFill>
              </a:rPr>
              <a:t>Rationality / optimality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00"/>
                </a:solidFill>
              </a:rPr>
              <a:t>Nash equilibria</a:t>
            </a:r>
          </a:p>
          <a:p>
            <a:pPr lvl="2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0000"/>
                </a:solidFill>
              </a:rPr>
              <a:t>Existence: hardness in deciding existence</a:t>
            </a:r>
          </a:p>
          <a:p>
            <a:pPr lvl="2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0000"/>
                </a:solidFill>
              </a:rPr>
              <a:t>Computation: hardness in computing NEs, algorithms, and tools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00"/>
                </a:solidFill>
              </a:rPr>
              <a:t>Iterative / repeating games</a:t>
            </a:r>
          </a:p>
          <a:p>
            <a:pPr lvl="2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0000"/>
                </a:solidFill>
              </a:rPr>
              <a:t>Backward induction</a:t>
            </a:r>
          </a:p>
          <a:p>
            <a:pPr lvl="2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0000"/>
                </a:solidFill>
              </a:rPr>
              <a:t>The power of “tit for tat”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00"/>
                </a:solidFill>
              </a:rPr>
              <a:t>Bayesian games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0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Games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939608" cy="1008112"/>
          </a:xfrm>
        </p:spPr>
        <p:txBody>
          <a:bodyPr/>
          <a:lstStyle/>
          <a:p>
            <a:pPr algn="just" eaLnBrk="1" hangingPunct="1"/>
            <a:r>
              <a:rPr lang="en-US" altLang="zh-CN" sz="2000" b="1" dirty="0">
                <a:solidFill>
                  <a:srgbClr val="000000"/>
                </a:solidFill>
                <a:ea typeface="楷体" panose="02010609060101010101" pitchFamily="49" charset="-122"/>
              </a:rPr>
              <a:t>So far we have assumed that the opponents’ strategy or the environment is </a:t>
            </a:r>
            <a:r>
              <a:rPr lang="en-US" altLang="zh-CN" sz="2000" b="1" dirty="0">
                <a:solidFill>
                  <a:srgbClr val="00B050"/>
                </a:solidFill>
                <a:ea typeface="楷体" panose="02010609060101010101" pitchFamily="49" charset="-122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ea typeface="楷体" panose="02010609060101010101" pitchFamily="49" charset="-122"/>
              </a:rPr>
              <a:t> such that we can decide </a:t>
            </a:r>
            <a:r>
              <a:rPr lang="en-US" altLang="zh-CN" sz="2000" b="1" dirty="0">
                <a:solidFill>
                  <a:srgbClr val="00B050"/>
                </a:solidFill>
                <a:ea typeface="楷体" panose="02010609060101010101" pitchFamily="49" charset="-122"/>
              </a:rPr>
              <a:t>best response</a:t>
            </a:r>
            <a:r>
              <a:rPr lang="en-US" altLang="zh-CN" sz="2000" b="1" dirty="0">
                <a:solidFill>
                  <a:srgbClr val="000000"/>
                </a:solidFill>
                <a:ea typeface="楷体" panose="02010609060101010101" pitchFamily="49" charset="-122"/>
              </a:rPr>
              <a:t> actions, but what if they are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121543"/>
                  </p:ext>
                </p:extLst>
              </p:nvPr>
            </p:nvGraphicFramePr>
            <p:xfrm>
              <a:off x="2237562" y="3999015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121543"/>
                  </p:ext>
                </p:extLst>
              </p:nvPr>
            </p:nvGraphicFramePr>
            <p:xfrm>
              <a:off x="2237562" y="3999015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214754" r="-1009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214754" r="-939" b="-124590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9592" y="2492896"/>
            <a:ext cx="7939608" cy="10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Two thieves are arrested and imprisoned.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608930" y="2980521"/>
            <a:ext cx="2914360" cy="1882590"/>
            <a:chOff x="2495096" y="2986570"/>
            <a:chExt cx="2914360" cy="1882590"/>
          </a:xfrm>
        </p:grpSpPr>
        <p:grpSp>
          <p:nvGrpSpPr>
            <p:cNvPr id="19" name="组合 18"/>
            <p:cNvGrpSpPr/>
            <p:nvPr/>
          </p:nvGrpSpPr>
          <p:grpSpPr>
            <a:xfrm>
              <a:off x="2495096" y="2986570"/>
              <a:ext cx="2914360" cy="1078216"/>
              <a:chOff x="3292517" y="3481349"/>
              <a:chExt cx="2914360" cy="1078216"/>
            </a:xfrm>
          </p:grpSpPr>
          <p:cxnSp>
            <p:nvCxnSpPr>
              <p:cNvPr id="21" name="直接箭头连接符 20"/>
              <p:cNvCxnSpPr/>
              <p:nvPr/>
            </p:nvCxnSpPr>
            <p:spPr bwMode="auto">
              <a:xfrm>
                <a:off x="4505325" y="3829334"/>
                <a:ext cx="1701552" cy="73023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内容占位符 2"/>
              <p:cNvSpPr txBox="1">
                <a:spLocks/>
              </p:cNvSpPr>
              <p:nvPr/>
            </p:nvSpPr>
            <p:spPr bwMode="auto">
              <a:xfrm>
                <a:off x="3292517" y="3481349"/>
                <a:ext cx="2118414" cy="36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600" b="1" kern="0" dirty="0">
                    <a:solidFill>
                      <a:srgbClr val="0070C0"/>
                    </a:solidFill>
                  </a:rPr>
                  <a:t>1. players (</a:t>
                </a:r>
                <a:r>
                  <a:rPr lang="zh-CN" altLang="en-US" sz="1600" b="1" kern="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局中人</a:t>
                </a:r>
                <a:r>
                  <a:rPr lang="en-US" altLang="zh-CN" sz="1600" b="1" kern="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2771800" y="3405891"/>
              <a:ext cx="360040" cy="1463269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/>
          <p:cNvGrpSpPr/>
          <p:nvPr/>
        </p:nvGrpSpPr>
        <p:grpSpPr>
          <a:xfrm>
            <a:off x="4672514" y="3210771"/>
            <a:ext cx="2899994" cy="1543308"/>
            <a:chOff x="4181469" y="2530701"/>
            <a:chExt cx="2899994" cy="1543308"/>
          </a:xfrm>
        </p:grpSpPr>
        <p:grpSp>
          <p:nvGrpSpPr>
            <p:cNvPr id="30" name="组合 29"/>
            <p:cNvGrpSpPr/>
            <p:nvPr/>
          </p:nvGrpSpPr>
          <p:grpSpPr>
            <a:xfrm>
              <a:off x="4410813" y="2530701"/>
              <a:ext cx="2670650" cy="1214514"/>
              <a:chOff x="5208234" y="3025480"/>
              <a:chExt cx="2670650" cy="1214514"/>
            </a:xfrm>
          </p:grpSpPr>
          <p:cxnSp>
            <p:nvCxnSpPr>
              <p:cNvPr id="32" name="直接箭头连接符 31"/>
              <p:cNvCxnSpPr/>
              <p:nvPr/>
            </p:nvCxnSpPr>
            <p:spPr bwMode="auto">
              <a:xfrm>
                <a:off x="6680442" y="3403622"/>
                <a:ext cx="183976" cy="836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内容占位符 2"/>
              <p:cNvSpPr txBox="1">
                <a:spLocks/>
              </p:cNvSpPr>
              <p:nvPr/>
            </p:nvSpPr>
            <p:spPr bwMode="auto">
              <a:xfrm>
                <a:off x="5208234" y="3025480"/>
                <a:ext cx="2670650" cy="378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600" b="1" kern="0" dirty="0">
                    <a:solidFill>
                      <a:srgbClr val="0070C0"/>
                    </a:solidFill>
                  </a:rPr>
                  <a:t>2. actions / strategies (</a:t>
                </a:r>
                <a:r>
                  <a:rPr lang="zh-CN" altLang="en-US" sz="1600" b="1" kern="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策略</a:t>
                </a:r>
                <a:r>
                  <a:rPr lang="en-US" altLang="zh-CN" sz="1600" b="1" kern="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 bwMode="auto">
            <a:xfrm flipH="1">
              <a:off x="4181469" y="2908843"/>
              <a:ext cx="850776" cy="116516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/>
          <p:cNvGrpSpPr/>
          <p:nvPr/>
        </p:nvGrpSpPr>
        <p:grpSpPr>
          <a:xfrm>
            <a:off x="6622524" y="5582844"/>
            <a:ext cx="1686366" cy="745330"/>
            <a:chOff x="6103554" y="2553427"/>
            <a:chExt cx="1686366" cy="745330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6615136" y="2553427"/>
              <a:ext cx="144016" cy="37661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内容占位符 2"/>
            <p:cNvSpPr txBox="1">
              <a:spLocks/>
            </p:cNvSpPr>
            <p:nvPr/>
          </p:nvSpPr>
          <p:spPr bwMode="auto">
            <a:xfrm>
              <a:off x="6103554" y="2920615"/>
              <a:ext cx="1686366" cy="378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70C0"/>
                  </a:solidFill>
                </a:rPr>
                <a:t>3. payoffs (</a:t>
              </a:r>
              <a:r>
                <a:rPr lang="zh-CN" altLang="en-US" sz="1600" b="1" kern="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受付</a:t>
              </a:r>
              <a:r>
                <a:rPr lang="en-US" altLang="zh-CN" sz="1600" b="1" kern="0" dirty="0">
                  <a:solidFill>
                    <a:srgbClr val="0070C0"/>
                  </a:solidFill>
                </a:rPr>
                <a:t>)</a:t>
              </a:r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1278260" y="3700430"/>
            <a:ext cx="1529012" cy="358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Game (</a:t>
            </a:r>
            <a:r>
              <a:rPr lang="zh-CN" altLang="en-US" sz="1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博弈</a:t>
            </a:r>
            <a:r>
              <a:rPr lang="en-US" altLang="zh-CN" sz="1800" b="1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1868491" y="5741437"/>
            <a:ext cx="3230996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Prisoners’ dilemma (</a:t>
            </a:r>
            <a:r>
              <a:rPr lang="zh-CN" altLang="en-US" sz="1800" b="1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囚徒困境</a:t>
            </a:r>
            <a:r>
              <a:rPr lang="en-US" altLang="zh-CN" sz="1800" b="1" kern="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1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Prisoners’ dilemma (PD)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858047"/>
                  </p:ext>
                </p:extLst>
              </p:nvPr>
            </p:nvGraphicFramePr>
            <p:xfrm>
              <a:off x="2080001" y="1484784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858047"/>
                  </p:ext>
                </p:extLst>
              </p:nvPr>
            </p:nvGraphicFramePr>
            <p:xfrm>
              <a:off x="2080001" y="1484784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209677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209677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1284505" y="3714479"/>
            <a:ext cx="4752528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1. If B </a:t>
            </a:r>
            <a:r>
              <a:rPr lang="en-US" altLang="zh-CN" sz="1800" b="1" kern="0" dirty="0">
                <a:solidFill>
                  <a:srgbClr val="00B050"/>
                </a:solidFill>
              </a:rPr>
              <a:t>stays silent</a:t>
            </a:r>
            <a:r>
              <a:rPr lang="en-US" altLang="zh-CN" sz="1800" b="1" kern="0" dirty="0">
                <a:solidFill>
                  <a:srgbClr val="000000"/>
                </a:solidFill>
              </a:rPr>
              <a:t>, my best action is to </a:t>
            </a:r>
            <a:r>
              <a:rPr lang="en-US" altLang="zh-CN" sz="1800" b="1" kern="0" dirty="0">
                <a:solidFill>
                  <a:srgbClr val="C00000"/>
                </a:solidFill>
              </a:rPr>
              <a:t>betray</a:t>
            </a:r>
            <a:r>
              <a:rPr lang="en-US" altLang="zh-CN" sz="1800" b="1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924465" y="3337422"/>
            <a:ext cx="2013047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What A thinks…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289177" y="4072786"/>
            <a:ext cx="4416097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2. If B </a:t>
            </a:r>
            <a:r>
              <a:rPr lang="en-US" altLang="zh-CN" sz="1800" b="1" kern="0" dirty="0">
                <a:solidFill>
                  <a:srgbClr val="C00000"/>
                </a:solidFill>
              </a:rPr>
              <a:t>betrays</a:t>
            </a:r>
            <a:r>
              <a:rPr lang="en-US" altLang="zh-CN" sz="1800" b="1" kern="0" dirty="0">
                <a:solidFill>
                  <a:srgbClr val="000000"/>
                </a:solidFill>
              </a:rPr>
              <a:t>, my best action is to </a:t>
            </a:r>
            <a:r>
              <a:rPr lang="en-US" altLang="zh-CN" sz="1800" b="1" kern="0" dirty="0">
                <a:solidFill>
                  <a:srgbClr val="C00000"/>
                </a:solidFill>
              </a:rPr>
              <a:t>betray</a:t>
            </a:r>
            <a:r>
              <a:rPr lang="en-US" altLang="zh-CN" sz="1800" b="1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1293139" y="4443628"/>
            <a:ext cx="1747839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3. I will </a:t>
            </a:r>
            <a:r>
              <a:rPr lang="en-US" altLang="zh-CN" sz="1800" b="1" kern="0" dirty="0">
                <a:solidFill>
                  <a:srgbClr val="C00000"/>
                </a:solidFill>
              </a:rPr>
              <a:t>betray</a:t>
            </a:r>
            <a:r>
              <a:rPr lang="en-US" altLang="zh-CN" sz="1800" b="1" kern="0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75088" y="3337740"/>
            <a:ext cx="2013047" cy="1486769"/>
            <a:chOff x="6275088" y="3337740"/>
            <a:chExt cx="2013047" cy="1486769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 bwMode="auto">
            <a:xfrm>
              <a:off x="6275088" y="3337740"/>
              <a:ext cx="2013047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What B thinks…</a:t>
              </a: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 bwMode="auto">
            <a:xfrm>
              <a:off x="6581732" y="3714479"/>
              <a:ext cx="1302636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1. ...</a:t>
              </a: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 bwMode="auto">
            <a:xfrm>
              <a:off x="6585056" y="4094821"/>
              <a:ext cx="1299312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2. ...</a:t>
              </a: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 bwMode="auto">
            <a:xfrm>
              <a:off x="6581732" y="4466202"/>
              <a:ext cx="1374644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3. ...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/>
              <p:cNvSpPr txBox="1">
                <a:spLocks/>
              </p:cNvSpPr>
              <p:nvPr/>
            </p:nvSpPr>
            <p:spPr bwMode="auto">
              <a:xfrm>
                <a:off x="1347253" y="5051834"/>
                <a:ext cx="6781587" cy="711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The actual outcome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𝐛𝐞𝐭𝐫𝐚𝐲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1" i="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𝐛𝐞𝐭𝐫𝐚𝐲</m:t>
                        </m:r>
                      </m:e>
                    </m:d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when there is clearly a better possibility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𝐬𝐭𝐚𝐲𝐬</m:t>
                        </m:r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𝐬𝐢𝐥𝐞𝐧𝐭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𝐬𝐭𝐚𝐲𝐬</m:t>
                        </m:r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0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𝐬𝐢𝐥𝐞𝐧𝐭</m:t>
                        </m:r>
                      </m:e>
                    </m:d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kern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253" y="5051834"/>
                <a:ext cx="6781587" cy="711236"/>
              </a:xfrm>
              <a:prstGeom prst="rect">
                <a:avLst/>
              </a:prstGeom>
              <a:blipFill rotWithShape="0">
                <a:blip r:embed="rId4"/>
                <a:stretch>
                  <a:fillRect l="-719" t="-5172" r="-809" b="-43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1359921" y="5896402"/>
            <a:ext cx="5300311" cy="37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Well, shall we make a deal? (PD + communication)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1475656" y="1484784"/>
            <a:ext cx="2592288" cy="38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“separate interrogation”</a:t>
            </a:r>
          </a:p>
        </p:txBody>
      </p:sp>
    </p:spTree>
    <p:extLst>
      <p:ext uri="{BB962C8B-B14F-4D97-AF65-F5344CB8AC3E}">
        <p14:creationId xmlns:p14="http://schemas.microsoft.com/office/powerpoint/2010/main" val="6002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Golden balls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37329"/>
                  </p:ext>
                </p:extLst>
              </p:nvPr>
            </p:nvGraphicFramePr>
            <p:xfrm>
              <a:off x="2117374" y="303534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𝟓𝟎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1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37329"/>
                  </p:ext>
                </p:extLst>
              </p:nvPr>
            </p:nvGraphicFramePr>
            <p:xfrm>
              <a:off x="2117374" y="3035340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Player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Split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1268" t="-209677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1268" t="-209677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Steal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1268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1268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组合 5"/>
          <p:cNvGrpSpPr/>
          <p:nvPr/>
        </p:nvGrpSpPr>
        <p:grpSpPr>
          <a:xfrm>
            <a:off x="1979712" y="1452969"/>
            <a:ext cx="2667870" cy="1322304"/>
            <a:chOff x="1370211" y="1518353"/>
            <a:chExt cx="2667870" cy="1322304"/>
          </a:xfrm>
        </p:grpSpPr>
        <p:pic>
          <p:nvPicPr>
            <p:cNvPr id="1026" name="Picture 2" descr="File:Golden Ball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211" y="1518353"/>
              <a:ext cx="2358856" cy="13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内容占位符 2"/>
            <p:cNvSpPr txBox="1">
              <a:spLocks/>
            </p:cNvSpPr>
            <p:nvPr/>
          </p:nvSpPr>
          <p:spPr bwMode="auto">
            <a:xfrm>
              <a:off x="3707904" y="1518353"/>
              <a:ext cx="330177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</a:p>
          </p:txBody>
        </p:sp>
      </p:grpSp>
      <p:sp>
        <p:nvSpPr>
          <p:cNvPr id="20" name="TextBox 22"/>
          <p:cNvSpPr txBox="1"/>
          <p:nvPr/>
        </p:nvSpPr>
        <p:spPr>
          <a:xfrm>
            <a:off x="746149" y="5865609"/>
            <a:ext cx="77591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https://en.wikipedia.org/wiki/File:Golden_Balls.jpg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license: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Non-free content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fair use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http://www.doar.com/company-news/blog-post/in-praise-of-extreme-strategy/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Oct 25, 2015.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78826" y="1422203"/>
            <a:ext cx="2830704" cy="1352256"/>
            <a:chOff x="5178826" y="1488400"/>
            <a:chExt cx="2830704" cy="1352256"/>
          </a:xfrm>
        </p:grpSpPr>
        <p:pic>
          <p:nvPicPr>
            <p:cNvPr id="4" name="Picture 6" descr="The &quot;Golden Balls&quot; Game Show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826" y="1519165"/>
              <a:ext cx="2393896" cy="1321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内容占位符 2"/>
            <p:cNvSpPr txBox="1">
              <a:spLocks/>
            </p:cNvSpPr>
            <p:nvPr/>
          </p:nvSpPr>
          <p:spPr bwMode="auto">
            <a:xfrm>
              <a:off x="7553868" y="1488400"/>
              <a:ext cx="455662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chemeClr val="bg1">
                      <a:lumMod val="50000"/>
                    </a:schemeClr>
                  </a:solidFill>
                </a:rPr>
                <a:t>**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15616" y="4823754"/>
            <a:ext cx="7397970" cy="358307"/>
            <a:chOff x="1115616" y="4556255"/>
            <a:chExt cx="7397970" cy="358307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 bwMode="auto">
            <a:xfrm>
              <a:off x="1115616" y="4556255"/>
              <a:ext cx="5184576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Within a sample of 574 players, 53% chose “split”.</a:t>
              </a: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6164090" y="4606785"/>
              <a:ext cx="2349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[van den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Assem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 2012]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22"/>
          <p:cNvSpPr txBox="1"/>
          <p:nvPr/>
        </p:nvSpPr>
        <p:spPr>
          <a:xfrm>
            <a:off x="899592" y="628913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[van den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2012] M. J. van den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van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Dolder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R. H.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Thaler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Split or steal? Cooperative behavior when the stakes are large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Science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58(1): 2-20, 2012.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 txBox="1">
                <a:spLocks/>
              </p:cNvSpPr>
              <p:nvPr/>
            </p:nvSpPr>
            <p:spPr bwMode="auto">
              <a:xfrm>
                <a:off x="1138148" y="5274660"/>
                <a:ext cx="5828970" cy="358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Probability of “happy ending” </a:t>
                </a:r>
                <a14:m>
                  <m:oMath xmlns:m="http://schemas.openxmlformats.org/officeDocument/2006/math"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𝟓𝟑</m:t>
                        </m:r>
                      </m:e>
                    </m:d>
                    <m:d>
                      <m:dPr>
                        <m:ctrlP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800" b="1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𝟓𝟑</m:t>
                        </m:r>
                      </m:e>
                    </m:d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8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𝟐𝟖</m:t>
                    </m:r>
                  </m:oMath>
                </a14:m>
                <a:endParaRPr lang="en-US" altLang="zh-CN" sz="1800" b="1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8148" y="5274660"/>
                <a:ext cx="5828970" cy="358307"/>
              </a:xfrm>
              <a:prstGeom prst="rect">
                <a:avLst/>
              </a:prstGeom>
              <a:blipFill rotWithShape="0">
                <a:blip r:embed="rId11"/>
                <a:stretch>
                  <a:fillRect l="-941" t="-8475" b="-28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103831" y="2774460"/>
            <a:ext cx="2002835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British game show</a:t>
            </a:r>
          </a:p>
        </p:txBody>
      </p:sp>
    </p:spTree>
    <p:extLst>
      <p:ext uri="{BB962C8B-B14F-4D97-AF65-F5344CB8AC3E}">
        <p14:creationId xmlns:p14="http://schemas.microsoft.com/office/powerpoint/2010/main" val="1263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7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Self-interest vs. the common 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32189"/>
                  </p:ext>
                </p:extLst>
              </p:nvPr>
            </p:nvGraphicFramePr>
            <p:xfrm>
              <a:off x="2051720" y="1441057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32189"/>
                  </p:ext>
                </p:extLst>
              </p:nvPr>
            </p:nvGraphicFramePr>
            <p:xfrm>
              <a:off x="2051720" y="1441057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211290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211290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316393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316393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948035" y="3303389"/>
            <a:ext cx="4272037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What do we mean by “optimal strategy”?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48035" y="3705728"/>
            <a:ext cx="7781330" cy="760646"/>
            <a:chOff x="948035" y="3705728"/>
            <a:chExt cx="7781330" cy="76064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 bwMode="auto">
            <a:xfrm>
              <a:off x="948035" y="3705728"/>
              <a:ext cx="7781330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Considering a prisoner’s </a:t>
              </a:r>
              <a:r>
                <a:rPr lang="en-US" altLang="zh-CN" sz="1800" b="1" kern="0" dirty="0">
                  <a:solidFill>
                    <a:srgbClr val="0070C0"/>
                  </a:solidFill>
                </a:rPr>
                <a:t>self-interest</a:t>
              </a:r>
              <a:r>
                <a:rPr lang="en-US" altLang="zh-CN" sz="1800" b="1" kern="0" dirty="0">
                  <a:solidFill>
                    <a:srgbClr val="000000"/>
                  </a:solidFill>
                </a:rPr>
                <a:t>, the optimal strategy is indeed to </a:t>
              </a:r>
              <a:r>
                <a:rPr lang="en-US" altLang="zh-CN" sz="1800" b="1" kern="0" dirty="0">
                  <a:solidFill>
                    <a:srgbClr val="C00000"/>
                  </a:solidFill>
                </a:rPr>
                <a:t>betray</a:t>
              </a:r>
              <a:r>
                <a:rPr lang="en-US" altLang="zh-CN" sz="1800" b="1" kern="0" dirty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 bwMode="auto">
            <a:xfrm>
              <a:off x="955640" y="4108067"/>
              <a:ext cx="5704592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b="1" kern="0" dirty="0">
                  <a:solidFill>
                    <a:srgbClr val="000000"/>
                  </a:solidFill>
                </a:rPr>
                <a:t>“Betray” is a </a:t>
              </a:r>
              <a:r>
                <a:rPr lang="en-US" altLang="zh-CN" sz="1800" b="1" kern="0" dirty="0">
                  <a:solidFill>
                    <a:schemeClr val="accent2">
                      <a:lumMod val="50000"/>
                    </a:schemeClr>
                  </a:solidFill>
                </a:rPr>
                <a:t>strictly dominant strategy</a:t>
              </a:r>
              <a:r>
                <a:rPr lang="en-US" altLang="zh-CN" sz="1800" b="1" kern="0" dirty="0">
                  <a:solidFill>
                    <a:srgbClr val="000000"/>
                  </a:solidFill>
                </a:rPr>
                <a:t> (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严格优超策略</a:t>
              </a:r>
              <a:r>
                <a:rPr lang="en-US" altLang="zh-CN" sz="1800" b="1" kern="0" dirty="0">
                  <a:solidFill>
                    <a:srgbClr val="000000"/>
                  </a:solidFill>
                </a:rPr>
                <a:t>).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5088" y="4743290"/>
            <a:ext cx="7744277" cy="1480804"/>
            <a:chOff x="985088" y="4743290"/>
            <a:chExt cx="7744277" cy="1480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内容占位符 2"/>
                <p:cNvSpPr txBox="1">
                  <a:spLocks/>
                </p:cNvSpPr>
                <p:nvPr/>
              </p:nvSpPr>
              <p:spPr bwMode="auto">
                <a:xfrm>
                  <a:off x="985088" y="4743290"/>
                  <a:ext cx="7744277" cy="9899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Assume that there are </a:t>
                  </a:r>
                  <a14:m>
                    <m:oMath xmlns:m="http://schemas.openxmlformats.org/officeDocument/2006/math"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players,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kern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600" b="1" i="1" kern="0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kern="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1600" b="1" i="1" kern="0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are two strategies of player </a:t>
                  </a:r>
                  <a14:m>
                    <m:oMath xmlns:m="http://schemas.openxmlformats.org/officeDocument/2006/math"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.</a:t>
                  </a:r>
                </a:p>
                <a:p>
                  <a:pPr marL="0" indent="0" algn="just">
                    <a:buNone/>
                  </a:pP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</m:t>
                      </m:r>
                      <m:r>
                        <a:rPr lang="en-US" altLang="zh-CN" sz="1600" b="1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1600" b="1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be the space of other players’ joint strategies.</a:t>
                  </a:r>
                </a:p>
                <a:p>
                  <a:pPr marL="0" indent="0" algn="just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is said to </a:t>
                  </a:r>
                  <a:r>
                    <a:rPr lang="en-US" altLang="zh-CN" sz="1600" b="1" kern="0" dirty="0">
                      <a:solidFill>
                        <a:srgbClr val="0070C0"/>
                      </a:solidFill>
                    </a:rPr>
                    <a:t>strictly / weakly dominate</a:t>
                  </a:r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if </a:t>
                  </a:r>
                </a:p>
              </p:txBody>
            </p:sp>
          </mc:Choice>
          <mc:Fallback xmlns="">
            <p:sp>
              <p:nvSpPr>
                <p:cNvPr id="37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5088" y="4743290"/>
                  <a:ext cx="7744277" cy="9899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72" t="-1852" r="-315" b="-12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1907704" y="5733256"/>
              <a:ext cx="6192688" cy="490838"/>
              <a:chOff x="1907704" y="5658951"/>
              <a:chExt cx="6192688" cy="49083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907704" y="5733256"/>
                <a:ext cx="3629744" cy="356121"/>
                <a:chOff x="1992151" y="4769738"/>
                <a:chExt cx="3629744" cy="3561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1992151" y="4769738"/>
                      <a:ext cx="1296144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6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 b="1" kern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992151" y="4769738"/>
                      <a:ext cx="1296144" cy="35612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3317639" y="4769738"/>
                      <a:ext cx="2304256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 kern="0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0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600" b="1" i="1" kern="0" dirty="0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sz="1600" b="1" i="1" kern="0" dirty="0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zh-CN" sz="1600" b="1" kern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17639" y="4769738"/>
                      <a:ext cx="2304256" cy="3561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内容占位符 2"/>
                  <p:cNvSpPr txBox="1">
                    <a:spLocks/>
                  </p:cNvSpPr>
                  <p:nvPr/>
                </p:nvSpPr>
                <p:spPr bwMode="auto">
                  <a:xfrm>
                    <a:off x="5796136" y="5732918"/>
                    <a:ext cx="2304256" cy="3561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 b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Char char="–"/>
                      <a:defRPr kumimoji="1" sz="2400" b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 b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–"/>
                      <a:defRPr kumimoji="1" b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 kumimoji="1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 kumimoji="1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 kumimoji="1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 kumimoji="1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kern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kern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kern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kern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1" i="1" kern="0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kern="0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kern="0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1600" b="1" i="1" kern="0" dirty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altLang="zh-CN" sz="1600" b="1" kern="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96136" y="5732918"/>
                    <a:ext cx="2304256" cy="3561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/>
              <p:cNvCxnSpPr/>
              <p:nvPr/>
            </p:nvCxnSpPr>
            <p:spPr bwMode="auto">
              <a:xfrm flipV="1">
                <a:off x="5620829" y="5658951"/>
                <a:ext cx="175307" cy="49083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182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Self-interest vs. the common 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07481"/>
                  </p:ext>
                </p:extLst>
              </p:nvPr>
            </p:nvGraphicFramePr>
            <p:xfrm>
              <a:off x="2051720" y="1485478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18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Group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07481"/>
                  </p:ext>
                </p:extLst>
              </p:nvPr>
            </p:nvGraphicFramePr>
            <p:xfrm>
              <a:off x="2051720" y="1485478"/>
              <a:ext cx="5334946" cy="1511474"/>
            </p:xfrm>
            <a:graphic>
              <a:graphicData uri="http://schemas.openxmlformats.org/drawingml/2006/table">
                <a:tbl>
                  <a:tblPr>
                    <a:effectLst/>
                  </a:tblPr>
                  <a:tblGrid>
                    <a:gridCol w="1283716"/>
                    <a:gridCol w="1459230"/>
                    <a:gridCol w="1296000"/>
                    <a:gridCol w="1296000"/>
                  </a:tblGrid>
                  <a:tr h="372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B</a:t>
                          </a:r>
                          <a:endParaRPr kumimoji="1" lang="en-US" altLang="zh-CN" sz="18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zh-CN" sz="19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>
                            <a:alpha val="50195"/>
                          </a:schemeClr>
                        </a:solidFill>
                      </a:tcPr>
                    </a:tc>
                  </a:tr>
                  <a:tr h="3953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205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Prisoner A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Stays silent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209677" r="-1009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209677" r="-939" b="-122581"/>
                          </a:stretch>
                        </a:blipFill>
                      </a:tcPr>
                    </a:tc>
                  </a:tr>
                  <a:tr h="37205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Betrays</a:t>
                          </a:r>
                          <a:endParaRPr kumimoji="1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3146" t="-314754" r="-1009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8866" marB="48866" anchor="ctr" anchorCtr="1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13146" t="-314754" r="-93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981027" y="3286717"/>
            <a:ext cx="4272037" cy="3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What do we mean by “optimal strategy”?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 txBox="1">
                <a:spLocks/>
              </p:cNvSpPr>
              <p:nvPr/>
            </p:nvSpPr>
            <p:spPr bwMode="auto">
              <a:xfrm>
                <a:off x="977900" y="3777736"/>
                <a:ext cx="7781330" cy="731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lvl="0" indent="0" algn="just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Considering </a:t>
                </a:r>
                <a:r>
                  <a:rPr lang="en-US" altLang="zh-CN" sz="1800" b="1" kern="0" dirty="0">
                    <a:solidFill>
                      <a:srgbClr val="0070C0"/>
                    </a:solidFill>
                  </a:rPr>
                  <a:t>social welfare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(i.e., </a:t>
                </a:r>
                <a:r>
                  <a:rPr lang="en-US" altLang="zh-CN" sz="1800" b="1" i="1" kern="0" dirty="0">
                    <a:solidFill>
                      <a:srgbClr val="000000"/>
                    </a:solidFill>
                  </a:rPr>
                  <a:t>total payoff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), </a:t>
                </a:r>
                <a:r>
                  <a:rPr lang="en-US" altLang="zh-CN" sz="1800" b="1" kern="0" dirty="0">
                    <a:solidFill>
                      <a:srgbClr val="00B050"/>
                    </a:solidFill>
                  </a:rPr>
                  <a:t>both staying silent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is the optimal strategy, with a total payoff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altLang="zh-CN" sz="1800" b="1" dirty="0">
                            <a:solidFill>
                              <a:srgbClr val="000000"/>
                            </a:solidFill>
                            <a:ea typeface="楷体" panose="02010609060101010101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8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altLang="zh-CN" sz="1800" b="1" dirty="0">
                            <a:solidFill>
                              <a:srgbClr val="000000"/>
                            </a:solidFill>
                            <a:ea typeface="楷体" panose="02010609060101010101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r>
                      <a:rPr lang="en-US" altLang="zh-CN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900" y="3777736"/>
                <a:ext cx="7781330" cy="731384"/>
              </a:xfrm>
              <a:prstGeom prst="rect">
                <a:avLst/>
              </a:prstGeom>
              <a:blipFill rotWithShape="1">
                <a:blip r:embed="rId4"/>
                <a:stretch>
                  <a:fillRect l="-626" t="-4167" r="-626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977900" y="4569824"/>
            <a:ext cx="7781330" cy="7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0" indent="0" algn="just">
              <a:buNone/>
            </a:pPr>
            <a:r>
              <a:rPr lang="en-US" altLang="zh-CN" sz="1800" b="1" kern="0" dirty="0">
                <a:solidFill>
                  <a:srgbClr val="000000"/>
                </a:solidFill>
              </a:rPr>
              <a:t>Considering </a:t>
            </a:r>
            <a:r>
              <a:rPr lang="en-US" altLang="zh-CN" sz="1800" b="1" kern="0" dirty="0">
                <a:solidFill>
                  <a:srgbClr val="0070C0"/>
                </a:solidFill>
              </a:rPr>
              <a:t>Pareto efficiency</a:t>
            </a:r>
            <a:r>
              <a:rPr lang="en-US" altLang="zh-CN" sz="1800" b="1" kern="0" dirty="0">
                <a:solidFill>
                  <a:srgbClr val="000000"/>
                </a:solidFill>
              </a:rPr>
              <a:t> (a.k.a. </a:t>
            </a:r>
            <a:r>
              <a:rPr lang="en-US" altLang="zh-CN" sz="1800" b="1" kern="0" dirty="0">
                <a:solidFill>
                  <a:srgbClr val="0070C0"/>
                </a:solidFill>
              </a:rPr>
              <a:t>Pareto optimality</a:t>
            </a:r>
            <a:r>
              <a:rPr lang="en-US" altLang="zh-CN" sz="1800" b="1" kern="0" dirty="0">
                <a:solidFill>
                  <a:srgbClr val="000000"/>
                </a:solidFill>
              </a:rPr>
              <a:t>), all strategies except for </a:t>
            </a:r>
            <a:r>
              <a:rPr lang="en-US" altLang="zh-CN" sz="1800" b="1" kern="0" dirty="0">
                <a:solidFill>
                  <a:srgbClr val="C00000"/>
                </a:solidFill>
              </a:rPr>
              <a:t>both betraying </a:t>
            </a:r>
            <a:r>
              <a:rPr lang="en-US" altLang="zh-CN" sz="1800" b="1" kern="0" dirty="0">
                <a:solidFill>
                  <a:srgbClr val="000000"/>
                </a:solidFill>
              </a:rPr>
              <a:t>is acceptable.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88805" y="5412268"/>
            <a:ext cx="7318762" cy="788507"/>
            <a:chOff x="1422502" y="5412268"/>
            <a:chExt cx="7318762" cy="788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2"/>
                <p:cNvSpPr txBox="1">
                  <a:spLocks/>
                </p:cNvSpPr>
                <p:nvPr/>
              </p:nvSpPr>
              <p:spPr bwMode="auto">
                <a:xfrm>
                  <a:off x="1422502" y="5412268"/>
                  <a:ext cx="7084255" cy="3561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 xmlns:m="http://schemas.openxmlformats.org/officeDocument/2006/math"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is Pareto optimal if there is no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6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sz="16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1600" b="1" kern="0" dirty="0">
                      <a:solidFill>
                        <a:srgbClr val="000000"/>
                      </a:solidFill>
                    </a:rPr>
                    <a:t> such that</a:t>
                  </a:r>
                </a:p>
              </p:txBody>
            </p:sp>
          </mc:Choice>
          <mc:Fallback xmlns="">
            <p:sp>
              <p:nvSpPr>
                <p:cNvPr id="19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2502" y="5412268"/>
                  <a:ext cx="7084255" cy="3561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172" b="-172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内容占位符 2"/>
            <p:cNvSpPr txBox="1">
              <a:spLocks/>
            </p:cNvSpPr>
            <p:nvPr/>
          </p:nvSpPr>
          <p:spPr bwMode="auto">
            <a:xfrm>
              <a:off x="7589136" y="5840459"/>
              <a:ext cx="1152128" cy="35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000000"/>
                  </a:solidFill>
                </a:rPr>
                <a:t>“</a:t>
              </a:r>
              <a:r>
                <a:rPr lang="en-US" altLang="zh-CN" sz="1600" b="1" kern="0" dirty="0">
                  <a:solidFill>
                    <a:srgbClr val="0070C0"/>
                  </a:solidFill>
                </a:rPr>
                <a:t>skylines</a:t>
              </a:r>
              <a:r>
                <a:rPr lang="en-US" altLang="zh-CN" sz="1600" b="1" kern="0" dirty="0">
                  <a:solidFill>
                    <a:srgbClr val="000000"/>
                  </a:solidFill>
                </a:rPr>
                <a:t>”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9440" y="5830007"/>
              <a:ext cx="4264848" cy="370768"/>
              <a:chOff x="2820483" y="5839434"/>
              <a:chExt cx="4264848" cy="37076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219752" y="5839434"/>
                <a:ext cx="1865579" cy="360316"/>
                <a:chOff x="5401133" y="5746959"/>
                <a:chExt cx="1865579" cy="360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5401133" y="5751154"/>
                      <a:ext cx="533400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 xmlns:m="http://schemas.openxmlformats.org/officeDocument/2006/math"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</p:txBody>
                </p:sp>
              </mc:Choice>
              <mc:Fallback xmlns="">
                <p:sp>
                  <p:nvSpPr>
                    <p:cNvPr id="16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401133" y="5751154"/>
                      <a:ext cx="533400" cy="3561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5172" b="-1724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5733212" y="5746959"/>
                      <a:ext cx="1533500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6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sz="1600" b="1" kern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33212" y="5746959"/>
                      <a:ext cx="1533500" cy="35612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组合 5"/>
              <p:cNvGrpSpPr/>
              <p:nvPr/>
            </p:nvGrpSpPr>
            <p:grpSpPr>
              <a:xfrm>
                <a:off x="2820483" y="5849886"/>
                <a:ext cx="1876800" cy="360316"/>
                <a:chOff x="5023094" y="6191878"/>
                <a:chExt cx="1876800" cy="360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5023094" y="6196073"/>
                      <a:ext cx="533400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 xmlns:m="http://schemas.openxmlformats.org/officeDocument/2006/math"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6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</p:txBody>
                </p:sp>
              </mc:Choice>
              <mc:Fallback xmlns="">
                <p:sp>
                  <p:nvSpPr>
                    <p:cNvPr id="29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023094" y="6196073"/>
                      <a:ext cx="533400" cy="35612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t="-5172" b="-1724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内容占位符 2"/>
                    <p:cNvSpPr txBox="1">
                      <a:spLocks/>
                    </p:cNvSpPr>
                    <p:nvPr/>
                  </p:nvSpPr>
                  <p:spPr bwMode="auto">
                    <a:xfrm>
                      <a:off x="5366394" y="6191878"/>
                      <a:ext cx="1533500" cy="3561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Char char="–"/>
                        <a:defRPr kumimoji="1" sz="24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–"/>
                        <a:defRPr kumimoji="1" b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6pPr>
                      <a:lvl7pPr marL="29718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7pPr>
                      <a:lvl8pPr marL="34290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8pPr>
                      <a:lvl9pPr marL="3886200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 kumimoji="1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</a:defRPr>
                      </a:lvl9pPr>
                    </a:lstStyle>
                    <a:p>
                      <a:pPr marL="0" indent="0" algn="just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zh-CN" sz="1600" b="1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6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sz="1600" b="1" kern="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内容占位符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66394" y="6191878"/>
                      <a:ext cx="1533500" cy="35612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4678429" y="5849886"/>
                <a:ext cx="643868" cy="356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1600" b="1" kern="0" dirty="0">
                    <a:solidFill>
                      <a:srgbClr val="000000"/>
                    </a:solidFill>
                  </a:rPr>
                  <a:t>and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6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9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</a:rPr>
              <a:t>Pareto optimality</a:t>
            </a:r>
          </a:p>
        </p:txBody>
      </p:sp>
      <p:pic>
        <p:nvPicPr>
          <p:cNvPr id="2050" name="Picture 2" descr="File:PareoEfficientFrontier1024x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57708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2"/>
          <p:cNvSpPr txBox="1"/>
          <p:nvPr/>
        </p:nvSpPr>
        <p:spPr>
          <a:xfrm>
            <a:off x="838200" y="6021288"/>
            <a:ext cx="783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https://commons.wikimedia.org/wiki/File:PareoEfficientFrontier1024x1024.png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license: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CC-BY-SA-3.0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316757" y="2464556"/>
            <a:ext cx="0" cy="1592069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 flipH="1">
            <a:off x="3544838" y="2464556"/>
            <a:ext cx="1771920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3707904" y="2464557"/>
            <a:ext cx="1608853" cy="14684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隶书" pitchFamily="49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1540430" y="3644283"/>
            <a:ext cx="2167474" cy="35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600" b="1" kern="0" dirty="0">
                <a:solidFill>
                  <a:srgbClr val="000000"/>
                </a:solidFill>
              </a:rPr>
              <a:t>N Pareto dominates K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299662" y="1221135"/>
            <a:ext cx="2016505" cy="856343"/>
            <a:chOff x="5299662" y="1221135"/>
            <a:chExt cx="2016505" cy="856343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 bwMode="auto">
            <a:xfrm>
              <a:off x="5803999" y="1221135"/>
              <a:ext cx="1512168" cy="35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C00000"/>
                  </a:solidFill>
                </a:rPr>
                <a:t>Pareto frontier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>
              <a:off x="5299662" y="1577256"/>
              <a:ext cx="504337" cy="500222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组合 12"/>
          <p:cNvGrpSpPr/>
          <p:nvPr/>
        </p:nvGrpSpPr>
        <p:grpSpPr>
          <a:xfrm>
            <a:off x="1356023" y="4383958"/>
            <a:ext cx="7128792" cy="662177"/>
            <a:chOff x="1403648" y="5247868"/>
            <a:chExt cx="7128792" cy="662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2"/>
                <p:cNvSpPr txBox="1">
                  <a:spLocks/>
                </p:cNvSpPr>
                <p:nvPr/>
              </p:nvSpPr>
              <p:spPr bwMode="auto">
                <a:xfrm>
                  <a:off x="1403648" y="5247868"/>
                  <a:ext cx="7128792" cy="620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altLang="zh-CN" sz="1800" b="1" kern="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If a joint strategy </a:t>
                  </a:r>
                  <a14:m>
                    <m:oMath xmlns:m="http://schemas.openxmlformats.org/officeDocument/2006/math">
                      <m:r>
                        <a:rPr lang="en-US" altLang="zh-CN" sz="18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8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18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1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1800" b="1" kern="0" dirty="0">
                      <a:solidFill>
                        <a:srgbClr val="000000"/>
                      </a:solidFill>
                    </a:rPr>
                    <a:t> maximizes the social welfare then it must be Pareto optimal.</a:t>
                  </a:r>
                </a:p>
              </p:txBody>
            </p:sp>
          </mc:Choice>
          <mc:Fallback xmlns="">
            <p:sp>
              <p:nvSpPr>
                <p:cNvPr id="19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5247868"/>
                  <a:ext cx="7128792" cy="6202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4" t="-4902" r="-684" b="-186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内容占位符 2"/>
            <p:cNvSpPr txBox="1">
              <a:spLocks/>
            </p:cNvSpPr>
            <p:nvPr/>
          </p:nvSpPr>
          <p:spPr bwMode="auto">
            <a:xfrm>
              <a:off x="4148098" y="5554950"/>
              <a:ext cx="864096" cy="355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600" b="1" kern="0" dirty="0">
                  <a:solidFill>
                    <a:srgbClr val="C00000"/>
                  </a:solidFill>
                  <a:ea typeface="Cambria Math" panose="02040503050406030204" pitchFamily="18" charset="0"/>
                </a:rPr>
                <a:t>Why?</a:t>
              </a:r>
              <a:endParaRPr lang="en-US" altLang="zh-CN" sz="1600" b="1" kern="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46498" y="5132319"/>
            <a:ext cx="7128792" cy="628058"/>
            <a:chOff x="1356023" y="5448488"/>
            <a:chExt cx="7128792" cy="628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内容占位符 2"/>
                <p:cNvSpPr txBox="1">
                  <a:spLocks/>
                </p:cNvSpPr>
                <p:nvPr/>
              </p:nvSpPr>
              <p:spPr bwMode="auto">
                <a:xfrm>
                  <a:off x="1356023" y="5448488"/>
                  <a:ext cx="7128792" cy="620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Char char="–"/>
                    <a:defRPr kumimoji="1" sz="24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 b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+mn-lt"/>
                      <a:ea typeface="宋体" pitchFamily="2" charset="-122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altLang="zh-CN" sz="1800" b="1" kern="0" dirty="0">
                      <a:solidFill>
                        <a:srgbClr val="C00000"/>
                      </a:solidFill>
                      <a:ea typeface="Cambria Math" panose="02040503050406030204" pitchFamily="18" charset="0"/>
                    </a:rPr>
                    <a:t>[Think]</a:t>
                  </a:r>
                  <a:r>
                    <a:rPr lang="en-US" altLang="zh-CN" sz="1800" b="1" kern="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How to </a:t>
                  </a:r>
                  <a:r>
                    <a:rPr lang="en-US" altLang="zh-CN" sz="1800" b="1" kern="0" dirty="0">
                      <a:solidFill>
                        <a:srgbClr val="0070C0"/>
                      </a:solidFill>
                      <a:ea typeface="Cambria Math" panose="02040503050406030204" pitchFamily="18" charset="0"/>
                    </a:rPr>
                    <a:t>efficiently </a:t>
                  </a:r>
                  <a:r>
                    <a:rPr lang="en-US" altLang="zh-CN" sz="1800" b="1" kern="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compute the Pareto frontier given a </a:t>
                  </a:r>
                  <a:r>
                    <a:rPr lang="en-US" altLang="zh-CN" sz="1800" b="1" kern="0" dirty="0">
                      <a:solidFill>
                        <a:srgbClr val="0070C0"/>
                      </a:solidFill>
                      <a:ea typeface="Cambria Math" panose="02040503050406030204" pitchFamily="18" charset="0"/>
                    </a:rPr>
                    <a:t>large </a:t>
                  </a:r>
                  <a:r>
                    <a:rPr lang="en-US" altLang="zh-CN" sz="1800" b="1" kern="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set of (</a:t>
                  </a:r>
                  <a14:m>
                    <m:oMath xmlns:m="http://schemas.openxmlformats.org/officeDocument/2006/math">
                      <m:r>
                        <a:rPr lang="en-US" altLang="zh-CN" sz="1800" b="1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en-US" altLang="zh-CN" sz="1800" b="1" kern="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-dimensional) points?</a:t>
                  </a:r>
                  <a:endParaRPr lang="en-US" altLang="zh-CN" sz="18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6023" y="5448488"/>
                  <a:ext cx="7128792" cy="6202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0" t="-5882" r="-684" b="-186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13"/>
            <p:cNvSpPr txBox="1"/>
            <p:nvPr/>
          </p:nvSpPr>
          <p:spPr>
            <a:xfrm>
              <a:off x="4041849" y="5768769"/>
              <a:ext cx="1845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Papadias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 2003]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22"/>
          <p:cNvSpPr txBox="1"/>
          <p:nvPr/>
        </p:nvSpPr>
        <p:spPr>
          <a:xfrm>
            <a:off x="904925" y="6263917"/>
            <a:ext cx="769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2003] D.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 Tao, G. Fu, and B. Seeger,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An optimal and progressive algorithm for skyline queries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in: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2003.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39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隶书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37461</TotalTime>
  <Words>2029</Words>
  <Application>Microsoft Macintosh PowerPoint</Application>
  <PresentationFormat>全屏显示(4:3)</PresentationFormat>
  <Paragraphs>347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楷体</vt:lpstr>
      <vt:lpstr>Arial</vt:lpstr>
      <vt:lpstr>Cambria Math</vt:lpstr>
      <vt:lpstr>Times New Roman</vt:lpstr>
      <vt:lpstr>Wingdings</vt:lpstr>
      <vt:lpstr>Capsules</vt:lpstr>
      <vt:lpstr>Games</vt:lpstr>
      <vt:lpstr>Multiagent interactions</vt:lpstr>
      <vt:lpstr>田忌赛马</vt:lpstr>
      <vt:lpstr>Games</vt:lpstr>
      <vt:lpstr>Prisoners’ dilemma (PD)</vt:lpstr>
      <vt:lpstr>Golden balls</vt:lpstr>
      <vt:lpstr>Self-interest vs. the common good</vt:lpstr>
      <vt:lpstr>Self-interest vs. the common good</vt:lpstr>
      <vt:lpstr>Pareto optimality</vt:lpstr>
      <vt:lpstr>In memory of John F. Nash</vt:lpstr>
      <vt:lpstr>Nash equilibrium (NE)</vt:lpstr>
      <vt:lpstr>Nash equilibrium (NE)</vt:lpstr>
      <vt:lpstr>Computing Nash equilibria: linear prog.</vt:lpstr>
      <vt:lpstr>Minimax 定理</vt:lpstr>
      <vt:lpstr>Minimax 定理</vt:lpstr>
      <vt:lpstr>Nash equilibrium (NE)</vt:lpstr>
      <vt:lpstr>Algorithms for one shot game</vt:lpstr>
      <vt:lpstr>Gradient Descent-Ascent(GDA)</vt:lpstr>
      <vt:lpstr>Lorenz system</vt:lpstr>
      <vt:lpstr>Gradient Descent-Ascent(GDA)</vt:lpstr>
      <vt:lpstr>Convergence Analysis of GDA</vt:lpstr>
      <vt:lpstr>Convergence Analysis of GDA</vt:lpstr>
      <vt:lpstr>Alternating Gradient Descent-Ascent</vt:lpstr>
      <vt:lpstr>Alternating Gradient Descent-Ascent</vt:lpstr>
      <vt:lpstr>Comparison between different algorithms</vt:lpstr>
      <vt:lpstr>Back to Prisoners’ dilemma…</vt:lpstr>
      <vt:lpstr>Back to Prisoners’ dilemma…</vt:lpstr>
      <vt:lpstr>Back to Prisoners’ dilemma…</vt:lpstr>
      <vt:lpstr>Folk Theorem [Aumann]</vt:lpstr>
      <vt:lpstr>Security games</vt:lpstr>
      <vt:lpstr>Correlated equilibrium</vt:lpstr>
      <vt:lpstr>Summary</vt:lpstr>
    </vt:vector>
  </TitlesOfParts>
  <Company>Nju Ailab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 Technology and Application</dc:title>
  <dc:subject>Lectures</dc:subject>
  <dc:creator>Hao Wang</dc:creator>
  <cp:keywords>What is intelligent agent</cp:keywords>
  <cp:lastModifiedBy>张雷</cp:lastModifiedBy>
  <cp:revision>5034</cp:revision>
  <dcterms:created xsi:type="dcterms:W3CDTF">2002-04-18T10:21:59Z</dcterms:created>
  <dcterms:modified xsi:type="dcterms:W3CDTF">2023-03-31T04:54:16Z</dcterms:modified>
  <cp:category>Graduated</cp:category>
</cp:coreProperties>
</file>