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81" r:id="rId2"/>
    <p:sldId id="282" r:id="rId3"/>
    <p:sldId id="294" r:id="rId4"/>
    <p:sldId id="310" r:id="rId5"/>
    <p:sldId id="284" r:id="rId6"/>
    <p:sldId id="295" r:id="rId7"/>
    <p:sldId id="290" r:id="rId8"/>
    <p:sldId id="308" r:id="rId9"/>
    <p:sldId id="292" r:id="rId10"/>
    <p:sldId id="296" r:id="rId11"/>
    <p:sldId id="289" r:id="rId12"/>
    <p:sldId id="286" r:id="rId13"/>
    <p:sldId id="309" r:id="rId14"/>
    <p:sldId id="311" r:id="rId15"/>
    <p:sldId id="312" r:id="rId16"/>
    <p:sldId id="297" r:id="rId17"/>
    <p:sldId id="300" r:id="rId18"/>
    <p:sldId id="314" r:id="rId19"/>
    <p:sldId id="305" r:id="rId20"/>
    <p:sldId id="306" r:id="rId21"/>
    <p:sldId id="307" r:id="rId22"/>
    <p:sldId id="304" r:id="rId2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p15:clr>
            <a:srgbClr val="A4A3A4"/>
          </p15:clr>
        </p15:guide>
        <p15:guide id="2" orient="horz" pos="1053">
          <p15:clr>
            <a:srgbClr val="A4A3A4"/>
          </p15:clr>
        </p15:guide>
        <p15:guide id="3" pos="3844">
          <p15:clr>
            <a:srgbClr val="A4A3A4"/>
          </p15:clr>
        </p15:guide>
        <p15:guide id="4" pos="191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8AC1"/>
    <a:srgbClr val="1A7BAE"/>
    <a:srgbClr val="95BC49"/>
    <a:srgbClr val="FDA907"/>
    <a:srgbClr val="E46C0A"/>
    <a:srgbClr val="898989"/>
    <a:srgbClr val="404040"/>
    <a:srgbClr val="062A3F"/>
    <a:srgbClr val="BF34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38980" autoAdjust="0"/>
  </p:normalViewPr>
  <p:slideViewPr>
    <p:cSldViewPr>
      <p:cViewPr varScale="1">
        <p:scale>
          <a:sx n="114" d="100"/>
          <a:sy n="114" d="100"/>
        </p:scale>
        <p:origin x="562" y="82"/>
      </p:cViewPr>
      <p:guideLst>
        <p:guide orient="horz" pos="2159"/>
        <p:guide orient="horz" pos="1053"/>
        <p:guide pos="3844"/>
        <p:guide pos="1916"/>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2" d="100"/>
          <a:sy n="52" d="100"/>
        </p:scale>
        <p:origin x="-284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6B56024-E033-460B-B461-F9C8C93C904B}" type="datetimeFigureOut">
              <a:rPr lang="zh-CN" altLang="en-US" smtClean="0"/>
              <a:pPr/>
              <a:t>2021/3/25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95472FC-EDD4-43B4-B218-6888597E2A21}" type="slidenum">
              <a:rPr lang="zh-CN" altLang="en-US" smtClean="0"/>
              <a:pPr/>
              <a:t>‹#›</a:t>
            </a:fld>
            <a:endParaRPr lang="zh-CN" altLang="en-US"/>
          </a:p>
        </p:txBody>
      </p:sp>
    </p:spTree>
    <p:extLst>
      <p:ext uri="{BB962C8B-B14F-4D97-AF65-F5344CB8AC3E}">
        <p14:creationId xmlns:p14="http://schemas.microsoft.com/office/powerpoint/2010/main" val="3702236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403541-C361-4440-AA44-DBB6527DDBFB}" type="datetimeFigureOut">
              <a:rPr lang="zh-CN" altLang="en-US" smtClean="0"/>
              <a:pPr/>
              <a:t>2021/3/25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9461BB-BB29-447B-86E6-652C097B04C1}" type="slidenum">
              <a:rPr lang="zh-CN" altLang="en-US" smtClean="0"/>
              <a:pPr/>
              <a:t>‹#›</a:t>
            </a:fld>
            <a:endParaRPr lang="zh-CN" altLang="en-US"/>
          </a:p>
        </p:txBody>
      </p:sp>
    </p:spTree>
    <p:extLst>
      <p:ext uri="{BB962C8B-B14F-4D97-AF65-F5344CB8AC3E}">
        <p14:creationId xmlns:p14="http://schemas.microsoft.com/office/powerpoint/2010/main" val="4105622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椭圆 1"/>
          <p:cNvSpPr/>
          <p:nvPr userDrawn="1"/>
        </p:nvSpPr>
        <p:spPr>
          <a:xfrm rot="5400000">
            <a:off x="1790966" y="425408"/>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BF3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7"/>
          <p:cNvSpPr/>
          <p:nvPr userDrawn="1"/>
        </p:nvSpPr>
        <p:spPr>
          <a:xfrm rot="5400000">
            <a:off x="2809827" y="584110"/>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FDA9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12"/>
          <p:cNvSpPr/>
          <p:nvPr userDrawn="1"/>
        </p:nvSpPr>
        <p:spPr>
          <a:xfrm rot="5400000">
            <a:off x="5324309" y="425407"/>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13"/>
          <p:cNvSpPr/>
          <p:nvPr userDrawn="1"/>
        </p:nvSpPr>
        <p:spPr>
          <a:xfrm rot="5400000">
            <a:off x="3987408" y="584418"/>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95BC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弧形 5"/>
          <p:cNvSpPr/>
          <p:nvPr userDrawn="1"/>
        </p:nvSpPr>
        <p:spPr>
          <a:xfrm>
            <a:off x="2074528" y="-2513200"/>
            <a:ext cx="4994940" cy="4994940"/>
          </a:xfrm>
          <a:prstGeom prst="arc">
            <a:avLst>
              <a:gd name="adj1" fmla="val 3404"/>
              <a:gd name="adj2" fmla="val 10819516"/>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椭圆 6"/>
          <p:cNvSpPr/>
          <p:nvPr userDrawn="1"/>
        </p:nvSpPr>
        <p:spPr>
          <a:xfrm>
            <a:off x="4493240" y="2414232"/>
            <a:ext cx="157518" cy="15751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88058450"/>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grpSp>
        <p:nvGrpSpPr>
          <p:cNvPr id="2" name="组合 1"/>
          <p:cNvGrpSpPr/>
          <p:nvPr userDrawn="1"/>
        </p:nvGrpSpPr>
        <p:grpSpPr>
          <a:xfrm>
            <a:off x="281524" y="0"/>
            <a:ext cx="105725" cy="721610"/>
            <a:chOff x="281524" y="0"/>
            <a:chExt cx="105725" cy="721610"/>
          </a:xfrm>
          <a:solidFill>
            <a:srgbClr val="1A7BAE"/>
          </a:solidFill>
        </p:grpSpPr>
        <p:sp>
          <p:nvSpPr>
            <p:cNvPr id="5" name="矩形 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userDrawn="1"/>
        </p:nvGrpSpPr>
        <p:grpSpPr>
          <a:xfrm rot="10800000">
            <a:off x="8801756" y="4963098"/>
            <a:ext cx="105725" cy="180402"/>
            <a:chOff x="281524" y="0"/>
            <a:chExt cx="105725" cy="721610"/>
          </a:xfrm>
          <a:solidFill>
            <a:srgbClr val="1A7BAE"/>
          </a:solidFill>
        </p:grpSpPr>
        <p:sp>
          <p:nvSpPr>
            <p:cNvPr id="10"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427067350"/>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grpSp>
        <p:nvGrpSpPr>
          <p:cNvPr id="2" name="组合 1"/>
          <p:cNvGrpSpPr/>
          <p:nvPr userDrawn="1"/>
        </p:nvGrpSpPr>
        <p:grpSpPr>
          <a:xfrm>
            <a:off x="281524" y="0"/>
            <a:ext cx="105725" cy="721610"/>
            <a:chOff x="281524" y="0"/>
            <a:chExt cx="105725" cy="721610"/>
          </a:xfrm>
          <a:solidFill>
            <a:srgbClr val="7030A0"/>
          </a:solidFill>
        </p:grpSpPr>
        <p:sp>
          <p:nvSpPr>
            <p:cNvPr id="5" name="矩形 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userDrawn="1"/>
        </p:nvGrpSpPr>
        <p:grpSpPr>
          <a:xfrm rot="10800000">
            <a:off x="8801756" y="4963098"/>
            <a:ext cx="105725" cy="180402"/>
            <a:chOff x="281524" y="0"/>
            <a:chExt cx="105725" cy="721610"/>
          </a:xfrm>
          <a:solidFill>
            <a:srgbClr val="95BC49"/>
          </a:solidFill>
        </p:grpSpPr>
        <p:sp>
          <p:nvSpPr>
            <p:cNvPr id="10"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5661893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grpSp>
        <p:nvGrpSpPr>
          <p:cNvPr id="2" name="组合 1"/>
          <p:cNvGrpSpPr/>
          <p:nvPr userDrawn="1"/>
        </p:nvGrpSpPr>
        <p:grpSpPr>
          <a:xfrm>
            <a:off x="281524" y="0"/>
            <a:ext cx="105725" cy="721610"/>
            <a:chOff x="281524" y="0"/>
            <a:chExt cx="105725" cy="721610"/>
          </a:xfrm>
          <a:solidFill>
            <a:srgbClr val="1D8AC1"/>
          </a:solidFill>
        </p:grpSpPr>
        <p:sp>
          <p:nvSpPr>
            <p:cNvPr id="5" name="矩形 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userDrawn="1"/>
        </p:nvGrpSpPr>
        <p:grpSpPr>
          <a:xfrm rot="10800000">
            <a:off x="8801756" y="4963098"/>
            <a:ext cx="105725" cy="180402"/>
            <a:chOff x="281524" y="0"/>
            <a:chExt cx="105725" cy="721610"/>
          </a:xfrm>
          <a:solidFill>
            <a:srgbClr val="FDA907"/>
          </a:solidFill>
        </p:grpSpPr>
        <p:sp>
          <p:nvSpPr>
            <p:cNvPr id="10"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596466869"/>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grpSp>
        <p:nvGrpSpPr>
          <p:cNvPr id="2" name="组合 1"/>
          <p:cNvGrpSpPr/>
          <p:nvPr userDrawn="1"/>
        </p:nvGrpSpPr>
        <p:grpSpPr>
          <a:xfrm>
            <a:off x="281524" y="0"/>
            <a:ext cx="105725" cy="721610"/>
            <a:chOff x="281524" y="0"/>
            <a:chExt cx="105725" cy="721610"/>
          </a:xfrm>
          <a:solidFill>
            <a:srgbClr val="BF3420"/>
          </a:solidFill>
        </p:grpSpPr>
        <p:sp>
          <p:nvSpPr>
            <p:cNvPr id="5" name="矩形 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userDrawn="1"/>
        </p:nvGrpSpPr>
        <p:grpSpPr>
          <a:xfrm rot="10800000">
            <a:off x="8801756" y="4963098"/>
            <a:ext cx="105725" cy="180402"/>
            <a:chOff x="281524" y="0"/>
            <a:chExt cx="105725" cy="721610"/>
          </a:xfrm>
          <a:solidFill>
            <a:srgbClr val="BF3420"/>
          </a:solidFill>
        </p:grpSpPr>
        <p:sp>
          <p:nvSpPr>
            <p:cNvPr id="10"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00572704"/>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grpSp>
        <p:nvGrpSpPr>
          <p:cNvPr id="2" name="组合 1"/>
          <p:cNvGrpSpPr/>
          <p:nvPr userDrawn="1"/>
        </p:nvGrpSpPr>
        <p:grpSpPr>
          <a:xfrm>
            <a:off x="161510" y="0"/>
            <a:ext cx="225739" cy="721610"/>
            <a:chOff x="161510" y="0"/>
            <a:chExt cx="225739" cy="721610"/>
          </a:xfrm>
        </p:grpSpPr>
        <p:sp>
          <p:nvSpPr>
            <p:cNvPr id="3" name="矩形 2"/>
            <p:cNvSpPr/>
            <p:nvPr/>
          </p:nvSpPr>
          <p:spPr>
            <a:xfrm>
              <a:off x="161510" y="0"/>
              <a:ext cx="45719" cy="721610"/>
            </a:xfrm>
            <a:prstGeom prst="rect">
              <a:avLst/>
            </a:pr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21517" y="0"/>
              <a:ext cx="45719" cy="721610"/>
            </a:xfrm>
            <a:prstGeom prst="rect">
              <a:avLst/>
            </a:prstGeom>
            <a:solidFill>
              <a:srgbClr val="95BC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81524" y="0"/>
              <a:ext cx="45719" cy="721610"/>
            </a:xfrm>
            <a:prstGeom prst="rect">
              <a:avLst/>
            </a:prstGeom>
            <a:solidFill>
              <a:srgbClr val="FDA9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1530" y="0"/>
              <a:ext cx="45719" cy="721610"/>
            </a:xfrm>
            <a:prstGeom prst="rect">
              <a:avLst/>
            </a:prstGeom>
            <a:solidFill>
              <a:srgbClr val="BF3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userDrawn="1"/>
        </p:nvGrpSpPr>
        <p:grpSpPr>
          <a:xfrm rot="10800000">
            <a:off x="8801756" y="4963098"/>
            <a:ext cx="225739" cy="180402"/>
            <a:chOff x="161510" y="0"/>
            <a:chExt cx="225739" cy="721610"/>
          </a:xfrm>
        </p:grpSpPr>
        <p:sp>
          <p:nvSpPr>
            <p:cNvPr id="8" name="矩形 7"/>
            <p:cNvSpPr/>
            <p:nvPr/>
          </p:nvSpPr>
          <p:spPr>
            <a:xfrm>
              <a:off x="161510" y="0"/>
              <a:ext cx="45719" cy="721610"/>
            </a:xfrm>
            <a:prstGeom prst="rect">
              <a:avLst/>
            </a:pr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21517" y="0"/>
              <a:ext cx="45719" cy="721610"/>
            </a:xfrm>
            <a:prstGeom prst="rect">
              <a:avLst/>
            </a:prstGeom>
            <a:solidFill>
              <a:srgbClr val="95BC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1524" y="0"/>
              <a:ext cx="45719" cy="721610"/>
            </a:xfrm>
            <a:prstGeom prst="rect">
              <a:avLst/>
            </a:prstGeom>
            <a:solidFill>
              <a:srgbClr val="FDA9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41530" y="0"/>
              <a:ext cx="45719" cy="721610"/>
            </a:xfrm>
            <a:prstGeom prst="rect">
              <a:avLst/>
            </a:prstGeom>
            <a:solidFill>
              <a:srgbClr val="BF3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818371333"/>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3392713"/>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12" name="矩形 11"/>
          <p:cNvSpPr/>
          <p:nvPr userDrawn="1"/>
        </p:nvSpPr>
        <p:spPr>
          <a:xfrm>
            <a:off x="0" y="2706765"/>
            <a:ext cx="9144000" cy="1350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Picture 2" descr="C:\Documents and Settings\yangweizhou\桌面\2.jpg"/>
          <p:cNvPicPr>
            <a:picLocks noChangeAspect="1" noChangeArrowheads="1"/>
          </p:cNvPicPr>
          <p:nvPr userDrawn="1"/>
        </p:nvPicPr>
        <p:blipFill rotWithShape="1">
          <a:blip r:embed="rId2"/>
          <a:srcRect b="20467"/>
          <a:stretch/>
        </p:blipFill>
        <p:spPr bwMode="auto">
          <a:xfrm>
            <a:off x="0" y="0"/>
            <a:ext cx="9144000" cy="5143500"/>
          </a:xfrm>
          <a:prstGeom prst="rect">
            <a:avLst/>
          </a:prstGeom>
          <a:noFill/>
        </p:spPr>
      </p:pic>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6" r:id="rId4"/>
    <p:sldLayoutId id="2147483665" r:id="rId5"/>
    <p:sldLayoutId id="2147483667" r:id="rId6"/>
    <p:sldLayoutId id="2147483653" r:id="rId7"/>
    <p:sldLayoutId id="2147483662" r:id="rId8"/>
    <p:sldLayoutId id="2147483654" r:id="rId9"/>
    <p:sldLayoutId id="2147483651" r:id="rId10"/>
    <p:sldLayoutId id="2147483655" r:id="rId11"/>
    <p:sldLayoutId id="2147483656" r:id="rId12"/>
    <p:sldLayoutId id="2147483657" r:id="rId13"/>
    <p:sldLayoutId id="2147483658" r:id="rId14"/>
    <p:sldLayoutId id="2147483659" r:id="rId15"/>
  </p:sldLayoutIdLst>
  <p:transition spd="slow">
    <p:push dir="u"/>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4.png"/><Relationship Id="rId5" Type="http://schemas.microsoft.com/office/2007/relationships/hdphoto" Target="../media/hdphoto2.wdp"/><Relationship Id="rId4" Type="http://schemas.openxmlformats.org/officeDocument/2006/relationships/image" Target="../media/image3.png"/><Relationship Id="rId9" Type="http://schemas.microsoft.com/office/2007/relationships/hdphoto" Target="../media/hdphoto4.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1623999" y="2814490"/>
            <a:ext cx="5895655" cy="646331"/>
          </a:xfrm>
          <a:prstGeom prst="rect">
            <a:avLst/>
          </a:prstGeom>
          <a:noFill/>
          <a:effectLst/>
        </p:spPr>
        <p:txBody>
          <a:bodyPr wrap="square" rtlCol="0">
            <a:spAutoFit/>
          </a:bodyPr>
          <a:lstStyle/>
          <a:p>
            <a:pPr algn="ctr"/>
            <a:r>
              <a:rPr lang="zh-CN" altLang="en-US" sz="3600" b="1" dirty="0">
                <a:solidFill>
                  <a:srgbClr val="BF3420"/>
                </a:solidFill>
              </a:rPr>
              <a:t>北斗卫星导航系统</a:t>
            </a:r>
            <a:endParaRPr lang="zh-CN" altLang="en-US" sz="3600" b="1" dirty="0">
              <a:solidFill>
                <a:srgbClr val="1A7BAE"/>
              </a:solidFill>
            </a:endParaRPr>
          </a:p>
        </p:txBody>
      </p:sp>
      <p:sp>
        <p:nvSpPr>
          <p:cNvPr id="26" name="矩形 25"/>
          <p:cNvSpPr/>
          <p:nvPr/>
        </p:nvSpPr>
        <p:spPr>
          <a:xfrm>
            <a:off x="6300192" y="3867894"/>
            <a:ext cx="2160240" cy="458459"/>
          </a:xfrm>
          <a:prstGeom prst="rect">
            <a:avLst/>
          </a:prstGeom>
        </p:spPr>
        <p:txBody>
          <a:bodyPr wrap="square">
            <a:spAutoFit/>
          </a:bodyPr>
          <a:lstStyle/>
          <a:p>
            <a:pPr algn="ctr">
              <a:lnSpc>
                <a:spcPct val="150000"/>
              </a:lnSpc>
            </a:pPr>
            <a:r>
              <a:rPr lang="en-US" altLang="zh-CN" b="1" dirty="0">
                <a:solidFill>
                  <a:schemeClr val="tx1">
                    <a:lumMod val="50000"/>
                    <a:lumOff val="50000"/>
                  </a:schemeClr>
                </a:solidFill>
              </a:rPr>
              <a:t>1853790 </a:t>
            </a:r>
            <a:r>
              <a:rPr lang="zh-CN" altLang="en-US" b="1" dirty="0">
                <a:solidFill>
                  <a:schemeClr val="tx1">
                    <a:lumMod val="50000"/>
                    <a:lumOff val="50000"/>
                  </a:schemeClr>
                </a:solidFill>
              </a:rPr>
              <a:t>庄镇华</a:t>
            </a:r>
            <a:r>
              <a:rPr lang="en-US" altLang="zh-CN" b="1" dirty="0">
                <a:solidFill>
                  <a:schemeClr val="tx1">
                    <a:lumMod val="50000"/>
                    <a:lumOff val="50000"/>
                  </a:schemeClr>
                </a:solidFill>
              </a:rPr>
              <a:t> </a:t>
            </a:r>
          </a:p>
        </p:txBody>
      </p:sp>
    </p:spTree>
    <p:extLst>
      <p:ext uri="{BB962C8B-B14F-4D97-AF65-F5344CB8AC3E}">
        <p14:creationId xmlns:p14="http://schemas.microsoft.com/office/powerpoint/2010/main" val="191778687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A907"/>
        </a:solidFill>
        <a:effectLst/>
      </p:bgPr>
    </p:bg>
    <p:spTree>
      <p:nvGrpSpPr>
        <p:cNvPr id="1" name=""/>
        <p:cNvGrpSpPr/>
        <p:nvPr/>
      </p:nvGrpSpPr>
      <p:grpSpPr>
        <a:xfrm>
          <a:off x="0" y="0"/>
          <a:ext cx="0" cy="0"/>
          <a:chOff x="0" y="0"/>
          <a:chExt cx="0" cy="0"/>
        </a:xfrm>
      </p:grpSpPr>
      <p:sp>
        <p:nvSpPr>
          <p:cNvPr id="6" name="矩形 5"/>
          <p:cNvSpPr/>
          <p:nvPr/>
        </p:nvSpPr>
        <p:spPr>
          <a:xfrm>
            <a:off x="1" y="2166704"/>
            <a:ext cx="9144000" cy="69627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26495" y="-1433695"/>
            <a:ext cx="3720890" cy="8094524"/>
          </a:xfrm>
          <a:prstGeom prst="rect">
            <a:avLst/>
          </a:prstGeom>
          <a:noFill/>
          <a:effectLst>
            <a:outerShdw blurRad="165100" dist="76200" dir="1200000" algn="tl" rotWithShape="0">
              <a:prstClr val="black">
                <a:alpha val="10000"/>
              </a:prstClr>
            </a:outerShdw>
          </a:effectLst>
        </p:spPr>
        <p:txBody>
          <a:bodyPr wrap="none" rtlCol="0">
            <a:spAutoFit/>
          </a:bodyPr>
          <a:lstStyle/>
          <a:p>
            <a:r>
              <a:rPr lang="en-US" altLang="zh-CN" sz="52000">
                <a:solidFill>
                  <a:schemeClr val="bg1"/>
                </a:solidFill>
                <a:latin typeface="+mj-lt"/>
              </a:rPr>
              <a:t>3</a:t>
            </a:r>
            <a:endParaRPr lang="zh-CN" altLang="en-US" sz="52000">
              <a:solidFill>
                <a:schemeClr val="bg1"/>
              </a:solidFill>
              <a:latin typeface="+mj-lt"/>
            </a:endParaRPr>
          </a:p>
        </p:txBody>
      </p:sp>
      <p:sp>
        <p:nvSpPr>
          <p:cNvPr id="5" name="矩形 4"/>
          <p:cNvSpPr/>
          <p:nvPr/>
        </p:nvSpPr>
        <p:spPr>
          <a:xfrm>
            <a:off x="3579089" y="2155090"/>
            <a:ext cx="5178376" cy="707886"/>
          </a:xfrm>
          <a:prstGeom prst="rect">
            <a:avLst/>
          </a:prstGeom>
        </p:spPr>
        <p:txBody>
          <a:bodyPr wrap="square">
            <a:spAutoFit/>
          </a:bodyPr>
          <a:lstStyle/>
          <a:p>
            <a:pPr algn="r"/>
            <a:r>
              <a:rPr lang="zh-CN" altLang="en-US" sz="4000" dirty="0">
                <a:solidFill>
                  <a:schemeClr val="bg1"/>
                </a:solidFill>
              </a:rPr>
              <a:t>定位原理</a:t>
            </a:r>
          </a:p>
        </p:txBody>
      </p:sp>
      <p:sp>
        <p:nvSpPr>
          <p:cNvPr id="3" name="矩形 2"/>
          <p:cNvSpPr/>
          <p:nvPr/>
        </p:nvSpPr>
        <p:spPr>
          <a:xfrm>
            <a:off x="6007610" y="1397264"/>
            <a:ext cx="2749855" cy="769441"/>
          </a:xfrm>
          <a:prstGeom prst="rect">
            <a:avLst/>
          </a:prstGeom>
        </p:spPr>
        <p:txBody>
          <a:bodyPr wrap="none">
            <a:spAutoFit/>
          </a:bodyPr>
          <a:lstStyle/>
          <a:p>
            <a:pPr lvl="0" algn="r"/>
            <a:r>
              <a:rPr lang="en-US" altLang="zh-CN" sz="4400">
                <a:solidFill>
                  <a:schemeClr val="bg1"/>
                </a:solidFill>
                <a:latin typeface="Impact"/>
              </a:rPr>
              <a:t>PART THREE</a:t>
            </a:r>
            <a:endParaRPr lang="zh-CN" altLang="en-US" sz="4400">
              <a:solidFill>
                <a:schemeClr val="bg1"/>
              </a:solidFill>
              <a:latin typeface="Impact"/>
            </a:endParaRPr>
          </a:p>
        </p:txBody>
      </p:sp>
    </p:spTree>
    <p:extLst>
      <p:ext uri="{BB962C8B-B14F-4D97-AF65-F5344CB8AC3E}">
        <p14:creationId xmlns:p14="http://schemas.microsoft.com/office/powerpoint/2010/main" val="422396699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521550" y="681540"/>
            <a:ext cx="351039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521550" y="1059582"/>
            <a:ext cx="2016224" cy="327636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36"/>
          <p:cNvSpPr/>
          <p:nvPr/>
        </p:nvSpPr>
        <p:spPr>
          <a:xfrm flipH="1">
            <a:off x="521550" y="1059582"/>
            <a:ext cx="2016224" cy="3276364"/>
          </a:xfrm>
          <a:prstGeom prst="rtTriangle">
            <a:avLst/>
          </a:pr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46238" y="2733187"/>
            <a:ext cx="1766848" cy="738664"/>
          </a:xfrm>
          <a:prstGeom prst="rect">
            <a:avLst/>
          </a:prstGeom>
        </p:spPr>
        <p:txBody>
          <a:bodyPr wrap="square">
            <a:spAutoFit/>
          </a:bodyPr>
          <a:lstStyle/>
          <a:p>
            <a:pPr algn="ctr"/>
            <a:r>
              <a:rPr lang="zh-CN" altLang="en-US" sz="1400" b="1" dirty="0">
                <a:solidFill>
                  <a:schemeClr val="bg1"/>
                </a:solidFill>
              </a:rPr>
              <a:t>北斗一号</a:t>
            </a:r>
            <a:endParaRPr lang="en-US" altLang="zh-CN" sz="1400" b="1" dirty="0">
              <a:solidFill>
                <a:schemeClr val="bg1"/>
              </a:solidFill>
            </a:endParaRPr>
          </a:p>
          <a:p>
            <a:pPr algn="ctr"/>
            <a:r>
              <a:rPr lang="zh-CN" altLang="en-US" sz="1400" b="1" dirty="0">
                <a:solidFill>
                  <a:schemeClr val="bg1"/>
                </a:solidFill>
              </a:rPr>
              <a:t>三球交会测量原理</a:t>
            </a:r>
            <a:endParaRPr lang="en-US" altLang="zh-CN" sz="1400" b="1" dirty="0">
              <a:solidFill>
                <a:schemeClr val="bg1"/>
              </a:solidFill>
            </a:endParaRPr>
          </a:p>
          <a:p>
            <a:pPr algn="ctr"/>
            <a:endParaRPr lang="en-US" altLang="zh-CN" sz="1400" b="1" dirty="0">
              <a:solidFill>
                <a:schemeClr val="bg1"/>
              </a:solidFill>
              <a:latin typeface="+mj-ea"/>
              <a:ea typeface="+mj-ea"/>
            </a:endParaRPr>
          </a:p>
        </p:txBody>
      </p:sp>
      <p:cxnSp>
        <p:nvCxnSpPr>
          <p:cNvPr id="40" name="直接连接符 39"/>
          <p:cNvCxnSpPr/>
          <p:nvPr/>
        </p:nvCxnSpPr>
        <p:spPr>
          <a:xfrm>
            <a:off x="827584" y="2265716"/>
            <a:ext cx="140415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4768696" y="2355726"/>
            <a:ext cx="1766848" cy="523220"/>
          </a:xfrm>
          <a:prstGeom prst="rect">
            <a:avLst/>
          </a:prstGeom>
        </p:spPr>
        <p:txBody>
          <a:bodyPr wrap="square">
            <a:spAutoFit/>
          </a:bodyPr>
          <a:lstStyle/>
          <a:p>
            <a:pPr algn="ctr"/>
            <a:r>
              <a:rPr lang="en-US" altLang="zh-CN" sz="1400" b="1">
                <a:solidFill>
                  <a:schemeClr val="bg1"/>
                </a:solidFill>
              </a:rPr>
              <a:t>Lorem Ipsum Dolor Sit</a:t>
            </a:r>
            <a:endParaRPr lang="en-US" altLang="zh-CN" sz="1400" b="1" dirty="0">
              <a:solidFill>
                <a:schemeClr val="bg1"/>
              </a:solidFill>
              <a:latin typeface="+mj-ea"/>
              <a:ea typeface="+mj-ea"/>
            </a:endParaRPr>
          </a:p>
        </p:txBody>
      </p:sp>
      <p:sp>
        <p:nvSpPr>
          <p:cNvPr id="47" name="直角三角形 46"/>
          <p:cNvSpPr/>
          <p:nvPr/>
        </p:nvSpPr>
        <p:spPr>
          <a:xfrm flipH="1">
            <a:off x="6768244" y="1023578"/>
            <a:ext cx="2016224" cy="3276364"/>
          </a:xfrm>
          <a:prstGeom prst="rtTriangle">
            <a:avLst/>
          </a:pr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6892932" y="2355726"/>
            <a:ext cx="1766848" cy="523220"/>
          </a:xfrm>
          <a:prstGeom prst="rect">
            <a:avLst/>
          </a:prstGeom>
        </p:spPr>
        <p:txBody>
          <a:bodyPr wrap="square">
            <a:spAutoFit/>
          </a:bodyPr>
          <a:lstStyle/>
          <a:p>
            <a:pPr algn="ctr"/>
            <a:r>
              <a:rPr lang="en-US" altLang="zh-CN" sz="1400" b="1">
                <a:solidFill>
                  <a:schemeClr val="bg1"/>
                </a:solidFill>
              </a:rPr>
              <a:t>Lorem Ipsum Dolor Sit</a:t>
            </a:r>
            <a:endParaRPr lang="en-US" altLang="zh-CN" sz="1400" b="1" dirty="0">
              <a:solidFill>
                <a:schemeClr val="bg1"/>
              </a:solidFill>
              <a:latin typeface="+mj-ea"/>
              <a:ea typeface="+mj-ea"/>
            </a:endParaRPr>
          </a:p>
        </p:txBody>
      </p:sp>
      <p:sp>
        <p:nvSpPr>
          <p:cNvPr id="49" name="TextBox 48"/>
          <p:cNvSpPr txBox="1"/>
          <p:nvPr/>
        </p:nvSpPr>
        <p:spPr>
          <a:xfrm>
            <a:off x="6892933" y="2913858"/>
            <a:ext cx="1766847" cy="1052596"/>
          </a:xfrm>
          <a:prstGeom prst="rect">
            <a:avLst/>
          </a:prstGeom>
          <a:noFill/>
        </p:spPr>
        <p:txBody>
          <a:bodyPr wrap="square" rtlCol="0">
            <a:spAutoFit/>
          </a:bodyPr>
          <a:lstStyle/>
          <a:p>
            <a:pPr algn="ctr">
              <a:lnSpc>
                <a:spcPct val="130000"/>
              </a:lnSpc>
              <a:spcBef>
                <a:spcPts val="600"/>
              </a:spcBef>
            </a:pPr>
            <a:r>
              <a:rPr lang="en-US" altLang="zh-CN" sz="1200">
                <a:solidFill>
                  <a:schemeClr val="bg1"/>
                </a:solidFill>
              </a:rPr>
              <a:t>Lorem Ipsum Dolor Sit Er Elit Lamet, Consectetaur Cillium Adipisicing Pecu.</a:t>
            </a:r>
            <a:endParaRPr lang="zh-CN" altLang="en-US" sz="1200">
              <a:solidFill>
                <a:schemeClr val="bg1"/>
              </a:solidFill>
            </a:endParaRPr>
          </a:p>
        </p:txBody>
      </p:sp>
      <p:pic>
        <p:nvPicPr>
          <p:cNvPr id="51" name="Picture 5" descr="C:\Documents and Settings\Administrator\桌面\图标\ico\trending-up.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93025" y="1215178"/>
            <a:ext cx="873274" cy="87327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9" name="TextBox 6">
            <a:extLst>
              <a:ext uri="{FF2B5EF4-FFF2-40B4-BE49-F238E27FC236}">
                <a16:creationId xmlns:a16="http://schemas.microsoft.com/office/drawing/2014/main" id="{077C515D-6046-40A0-9E6B-59174AE22AD8}"/>
              </a:ext>
            </a:extLst>
          </p:cNvPr>
          <p:cNvSpPr txBox="1"/>
          <p:nvPr/>
        </p:nvSpPr>
        <p:spPr>
          <a:xfrm>
            <a:off x="476520" y="96475"/>
            <a:ext cx="473896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black">
                    <a:lumMod val="85000"/>
                    <a:lumOff val="15000"/>
                  </a:prstClr>
                </a:solidFill>
                <a:latin typeface="Impact" pitchFamily="34" charset="0"/>
                <a:ea typeface="微软雅黑"/>
              </a:rPr>
              <a:t>定位原理</a:t>
            </a:r>
            <a:r>
              <a:rPr lang="en-US" altLang="zh-CN" sz="2000" dirty="0">
                <a:solidFill>
                  <a:prstClr val="black">
                    <a:lumMod val="85000"/>
                    <a:lumOff val="15000"/>
                  </a:prstClr>
                </a:solidFill>
                <a:latin typeface="Impact" pitchFamily="34" charset="0"/>
                <a:ea typeface="微软雅黑"/>
              </a:rPr>
              <a:t>—</a:t>
            </a:r>
            <a:r>
              <a:rPr lang="zh-CN" altLang="en-US" dirty="0">
                <a:solidFill>
                  <a:prstClr val="black">
                    <a:lumMod val="85000"/>
                    <a:lumOff val="15000"/>
                  </a:prstClr>
                </a:solidFill>
                <a:latin typeface="Impact" pitchFamily="34" charset="0"/>
                <a:ea typeface="微软雅黑"/>
              </a:rPr>
              <a:t>北斗一号的有源定位原理</a:t>
            </a:r>
            <a:endParaRPr kumimoji="0" lang="zh-CN" altLang="en-US" b="0" i="0" u="none" strike="noStrike" kern="1200" cap="none" spc="0" normalizeH="0" baseline="0" noProof="0" dirty="0">
              <a:ln>
                <a:noFill/>
              </a:ln>
              <a:solidFill>
                <a:prstClr val="black">
                  <a:lumMod val="85000"/>
                  <a:lumOff val="15000"/>
                </a:prstClr>
              </a:solidFill>
              <a:effectLst/>
              <a:uLnTx/>
              <a:uFillTx/>
              <a:latin typeface="Impact" pitchFamily="34" charset="0"/>
              <a:ea typeface="微软雅黑"/>
              <a:cs typeface="+mn-cs"/>
            </a:endParaRPr>
          </a:p>
        </p:txBody>
      </p:sp>
      <p:sp>
        <p:nvSpPr>
          <p:cNvPr id="3" name="文本框 2">
            <a:extLst>
              <a:ext uri="{FF2B5EF4-FFF2-40B4-BE49-F238E27FC236}">
                <a16:creationId xmlns:a16="http://schemas.microsoft.com/office/drawing/2014/main" id="{2B754DAE-1B1C-4FA9-902B-311BFBCC01EB}"/>
              </a:ext>
            </a:extLst>
          </p:cNvPr>
          <p:cNvSpPr txBox="1"/>
          <p:nvPr/>
        </p:nvSpPr>
        <p:spPr>
          <a:xfrm>
            <a:off x="3109249" y="1381131"/>
            <a:ext cx="4703111" cy="2585323"/>
          </a:xfrm>
          <a:prstGeom prst="rect">
            <a:avLst/>
          </a:prstGeom>
          <a:noFill/>
        </p:spPr>
        <p:txBody>
          <a:bodyPr wrap="square" rtlCol="0">
            <a:spAutoFit/>
          </a:bodyPr>
          <a:lstStyle/>
          <a:p>
            <a:pPr algn="just"/>
            <a:r>
              <a:rPr lang="zh-CN" altLang="en-US" b="1" dirty="0">
                <a:solidFill>
                  <a:srgbClr val="898989"/>
                </a:solidFill>
                <a:latin typeface="+mn-ea"/>
              </a:rPr>
              <a:t>       北斗一号的定位原理是，采用地面中心站的中心计算机根据已知准确位置的两颗地球同步卫星为球心以卫星到用户的距离为半径</a:t>
            </a:r>
            <a:r>
              <a:rPr lang="en-US" altLang="zh-CN" b="1" dirty="0">
                <a:solidFill>
                  <a:srgbClr val="898989"/>
                </a:solidFill>
                <a:latin typeface="+mn-ea"/>
              </a:rPr>
              <a:t>(</a:t>
            </a:r>
            <a:r>
              <a:rPr lang="zh-CN" altLang="en-US" b="1" dirty="0">
                <a:solidFill>
                  <a:srgbClr val="898989"/>
                </a:solidFill>
                <a:latin typeface="+mn-ea"/>
              </a:rPr>
              <a:t>用询问和应答信号测量得到，并可以用标校站信息消除误差</a:t>
            </a:r>
            <a:r>
              <a:rPr lang="en-US" altLang="zh-CN" b="1" dirty="0">
                <a:solidFill>
                  <a:srgbClr val="898989"/>
                </a:solidFill>
                <a:latin typeface="+mn-ea"/>
              </a:rPr>
              <a:t>)</a:t>
            </a:r>
            <a:r>
              <a:rPr lang="zh-CN" altLang="en-US" b="1" dirty="0">
                <a:solidFill>
                  <a:srgbClr val="898989"/>
                </a:solidFill>
                <a:latin typeface="+mn-ea"/>
              </a:rPr>
              <a:t>构造两个球面，以地球的半径加上用户的高程为半径</a:t>
            </a:r>
            <a:r>
              <a:rPr lang="en-US" altLang="zh-CN" b="1" dirty="0">
                <a:solidFill>
                  <a:srgbClr val="898989"/>
                </a:solidFill>
                <a:latin typeface="+mn-ea"/>
              </a:rPr>
              <a:t>(</a:t>
            </a:r>
            <a:r>
              <a:rPr lang="zh-CN" altLang="en-US" b="1" dirty="0">
                <a:solidFill>
                  <a:srgbClr val="898989"/>
                </a:solidFill>
                <a:latin typeface="+mn-ea"/>
              </a:rPr>
              <a:t>高程数据库提供</a:t>
            </a:r>
            <a:r>
              <a:rPr lang="en-US" altLang="zh-CN" b="1" dirty="0">
                <a:solidFill>
                  <a:srgbClr val="898989"/>
                </a:solidFill>
                <a:latin typeface="+mn-ea"/>
              </a:rPr>
              <a:t>)</a:t>
            </a:r>
            <a:r>
              <a:rPr lang="zh-CN" altLang="en-US" b="1" dirty="0">
                <a:solidFill>
                  <a:srgbClr val="898989"/>
                </a:solidFill>
                <a:latin typeface="+mn-ea"/>
              </a:rPr>
              <a:t>构造第三个球面，计算出这三个球面在地球的交会点</a:t>
            </a:r>
            <a:r>
              <a:rPr lang="en-US" altLang="zh-CN" b="1" dirty="0">
                <a:solidFill>
                  <a:srgbClr val="898989"/>
                </a:solidFill>
                <a:latin typeface="+mn-ea"/>
              </a:rPr>
              <a:t>(</a:t>
            </a:r>
            <a:r>
              <a:rPr lang="zh-CN" altLang="en-US" b="1" dirty="0">
                <a:solidFill>
                  <a:srgbClr val="898989"/>
                </a:solidFill>
                <a:latin typeface="+mn-ea"/>
              </a:rPr>
              <a:t>消除其镜象点</a:t>
            </a:r>
            <a:r>
              <a:rPr lang="en-US" altLang="zh-CN" b="1" dirty="0">
                <a:solidFill>
                  <a:srgbClr val="898989"/>
                </a:solidFill>
                <a:latin typeface="+mn-ea"/>
              </a:rPr>
              <a:t>)</a:t>
            </a:r>
            <a:r>
              <a:rPr lang="zh-CN" altLang="en-US" b="1" dirty="0">
                <a:solidFill>
                  <a:srgbClr val="898989"/>
                </a:solidFill>
                <a:latin typeface="+mn-ea"/>
              </a:rPr>
              <a:t>即为用户的位置，这就是“</a:t>
            </a:r>
            <a:r>
              <a:rPr lang="zh-CN" altLang="en-US" b="1" dirty="0">
                <a:solidFill>
                  <a:srgbClr val="E46C0A"/>
                </a:solidFill>
                <a:latin typeface="+mn-ea"/>
              </a:rPr>
              <a:t>三球交会测量原理</a:t>
            </a:r>
            <a:r>
              <a:rPr lang="zh-CN" altLang="en-US" b="1" dirty="0">
                <a:solidFill>
                  <a:srgbClr val="898989"/>
                </a:solidFill>
                <a:latin typeface="+mn-ea"/>
              </a:rPr>
              <a:t>”。</a:t>
            </a:r>
          </a:p>
        </p:txBody>
      </p:sp>
    </p:spTree>
    <p:extLst>
      <p:ext uri="{BB962C8B-B14F-4D97-AF65-F5344CB8AC3E}">
        <p14:creationId xmlns:p14="http://schemas.microsoft.com/office/powerpoint/2010/main" val="100545194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521550" y="681540"/>
            <a:ext cx="351039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9" name="直角三角形 28">
            <a:extLst>
              <a:ext uri="{FF2B5EF4-FFF2-40B4-BE49-F238E27FC236}">
                <a16:creationId xmlns:a16="http://schemas.microsoft.com/office/drawing/2014/main" id="{BF2B83D1-DE4A-4131-9126-3866B2B55206}"/>
              </a:ext>
            </a:extLst>
          </p:cNvPr>
          <p:cNvSpPr/>
          <p:nvPr/>
        </p:nvSpPr>
        <p:spPr>
          <a:xfrm flipH="1">
            <a:off x="395536" y="1023578"/>
            <a:ext cx="2016224" cy="3276364"/>
          </a:xfrm>
          <a:prstGeom prst="rtTriangle">
            <a:avLst/>
          </a:pr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a:extLst>
              <a:ext uri="{FF2B5EF4-FFF2-40B4-BE49-F238E27FC236}">
                <a16:creationId xmlns:a16="http://schemas.microsoft.com/office/drawing/2014/main" id="{E8C2802D-017C-4CD8-8D64-38125A418F04}"/>
              </a:ext>
            </a:extLst>
          </p:cNvPr>
          <p:cNvGrpSpPr/>
          <p:nvPr/>
        </p:nvGrpSpPr>
        <p:grpSpPr>
          <a:xfrm>
            <a:off x="547936" y="1175978"/>
            <a:ext cx="2016224" cy="3276364"/>
            <a:chOff x="395536" y="1023578"/>
            <a:chExt cx="2016224" cy="3276364"/>
          </a:xfrm>
        </p:grpSpPr>
        <p:sp>
          <p:nvSpPr>
            <p:cNvPr id="33" name="矩形 32">
              <a:extLst>
                <a:ext uri="{FF2B5EF4-FFF2-40B4-BE49-F238E27FC236}">
                  <a16:creationId xmlns:a16="http://schemas.microsoft.com/office/drawing/2014/main" id="{B7820CBA-5F22-4973-81B0-AB83062F72FE}"/>
                </a:ext>
              </a:extLst>
            </p:cNvPr>
            <p:cNvSpPr/>
            <p:nvPr/>
          </p:nvSpPr>
          <p:spPr>
            <a:xfrm>
              <a:off x="395536" y="1023578"/>
              <a:ext cx="2016224" cy="3276364"/>
            </a:xfrm>
            <a:prstGeom prst="rect">
              <a:avLst/>
            </a:prstGeom>
            <a:solidFill>
              <a:srgbClr val="FDA9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直角三角形 33">
              <a:extLst>
                <a:ext uri="{FF2B5EF4-FFF2-40B4-BE49-F238E27FC236}">
                  <a16:creationId xmlns:a16="http://schemas.microsoft.com/office/drawing/2014/main" id="{8E21B8A5-9E41-4525-B577-8EA965EF7A9B}"/>
                </a:ext>
              </a:extLst>
            </p:cNvPr>
            <p:cNvSpPr/>
            <p:nvPr/>
          </p:nvSpPr>
          <p:spPr>
            <a:xfrm flipH="1">
              <a:off x="395536" y="1023578"/>
              <a:ext cx="2016224" cy="3276364"/>
            </a:xfrm>
            <a:prstGeom prst="rtTriangle">
              <a:avLst/>
            </a:pr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5F114B33-7F28-4E8E-AD5C-2EA080A8EC5C}"/>
                </a:ext>
              </a:extLst>
            </p:cNvPr>
            <p:cNvSpPr/>
            <p:nvPr/>
          </p:nvSpPr>
          <p:spPr>
            <a:xfrm>
              <a:off x="492499" y="2661760"/>
              <a:ext cx="1766848" cy="523220"/>
            </a:xfrm>
            <a:prstGeom prst="rect">
              <a:avLst/>
            </a:prstGeom>
          </p:spPr>
          <p:txBody>
            <a:bodyPr wrap="square">
              <a:spAutoFit/>
            </a:bodyPr>
            <a:lstStyle/>
            <a:p>
              <a:pPr algn="ctr"/>
              <a:r>
                <a:rPr lang="zh-CN" altLang="en-US" sz="1400" b="1" dirty="0">
                  <a:solidFill>
                    <a:schemeClr val="bg1"/>
                  </a:solidFill>
                </a:rPr>
                <a:t>北斗一号</a:t>
              </a:r>
              <a:endParaRPr lang="en-US" altLang="zh-CN" sz="1400" b="1" dirty="0">
                <a:solidFill>
                  <a:schemeClr val="bg1"/>
                </a:solidFill>
              </a:endParaRPr>
            </a:p>
            <a:p>
              <a:pPr algn="ctr"/>
              <a:r>
                <a:rPr lang="zh-CN" altLang="en-US" sz="1400" b="1" dirty="0">
                  <a:solidFill>
                    <a:schemeClr val="bg1"/>
                  </a:solidFill>
                  <a:latin typeface="+mj-ea"/>
                  <a:ea typeface="+mj-ea"/>
                </a:rPr>
                <a:t>定位实现</a:t>
              </a:r>
              <a:endParaRPr lang="en-US" altLang="zh-CN" sz="1400" b="1" dirty="0">
                <a:solidFill>
                  <a:schemeClr val="bg1"/>
                </a:solidFill>
                <a:latin typeface="+mj-ea"/>
                <a:ea typeface="+mj-ea"/>
              </a:endParaRPr>
            </a:p>
          </p:txBody>
        </p:sp>
        <p:cxnSp>
          <p:nvCxnSpPr>
            <p:cNvPr id="39" name="直接连接符 38">
              <a:extLst>
                <a:ext uri="{FF2B5EF4-FFF2-40B4-BE49-F238E27FC236}">
                  <a16:creationId xmlns:a16="http://schemas.microsoft.com/office/drawing/2014/main" id="{6C4D4519-034C-4834-A8D0-231AE3E11EFD}"/>
                </a:ext>
              </a:extLst>
            </p:cNvPr>
            <p:cNvCxnSpPr/>
            <p:nvPr/>
          </p:nvCxnSpPr>
          <p:spPr>
            <a:xfrm>
              <a:off x="701570" y="2283718"/>
              <a:ext cx="140415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40" name="Picture 2" descr="C:\Documents and Settings\Administrator\桌面\图标\ico\verified-user.png">
              <a:extLst>
                <a:ext uri="{FF2B5EF4-FFF2-40B4-BE49-F238E27FC236}">
                  <a16:creationId xmlns:a16="http://schemas.microsoft.com/office/drawing/2014/main" id="{D8A6F2E2-E78B-4906-BB71-69BB3468D068}"/>
                </a:ext>
              </a:extLst>
            </p:cNvPr>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967011" y="1179174"/>
              <a:ext cx="873274" cy="87327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
        <p:nvSpPr>
          <p:cNvPr id="2" name="文本框 1">
            <a:extLst>
              <a:ext uri="{FF2B5EF4-FFF2-40B4-BE49-F238E27FC236}">
                <a16:creationId xmlns:a16="http://schemas.microsoft.com/office/drawing/2014/main" id="{83BC8401-E1E5-4A7E-941A-8CC80AF12B6D}"/>
              </a:ext>
            </a:extLst>
          </p:cNvPr>
          <p:cNvSpPr txBox="1"/>
          <p:nvPr/>
        </p:nvSpPr>
        <p:spPr>
          <a:xfrm>
            <a:off x="2956248" y="841470"/>
            <a:ext cx="5328592" cy="3754874"/>
          </a:xfrm>
          <a:prstGeom prst="rect">
            <a:avLst/>
          </a:prstGeom>
          <a:noFill/>
        </p:spPr>
        <p:txBody>
          <a:bodyPr wrap="square" rtlCol="0">
            <a:spAutoFit/>
          </a:bodyPr>
          <a:lstStyle/>
          <a:p>
            <a:pPr algn="just"/>
            <a:r>
              <a:rPr lang="zh-CN" altLang="en-US" sz="1400" b="1" dirty="0">
                <a:solidFill>
                  <a:srgbClr val="898989"/>
                </a:solidFill>
                <a:latin typeface="+mn-ea"/>
              </a:rPr>
              <a:t>①地面中心站向“北斗一号系统卫星发送询问信号，卫星将该询问信号以</a:t>
            </a:r>
            <a:r>
              <a:rPr lang="zh-CN" altLang="en-US" sz="1400" b="1" dirty="0">
                <a:solidFill>
                  <a:srgbClr val="FF0000"/>
                </a:solidFill>
                <a:latin typeface="+mn-ea"/>
              </a:rPr>
              <a:t>广播方式</a:t>
            </a:r>
            <a:r>
              <a:rPr lang="zh-CN" altLang="en-US" sz="1400" b="1" dirty="0">
                <a:solidFill>
                  <a:srgbClr val="898989"/>
                </a:solidFill>
                <a:latin typeface="+mn-ea"/>
              </a:rPr>
              <a:t>转发给服务区域内的各种用户机；</a:t>
            </a:r>
            <a:endParaRPr lang="en-US" altLang="zh-CN" sz="1400" b="1" dirty="0">
              <a:solidFill>
                <a:srgbClr val="898989"/>
              </a:solidFill>
              <a:latin typeface="+mn-ea"/>
            </a:endParaRPr>
          </a:p>
          <a:p>
            <a:pPr algn="just"/>
            <a:endParaRPr lang="en-US" altLang="zh-CN" sz="1400" b="1" dirty="0">
              <a:solidFill>
                <a:srgbClr val="898989"/>
              </a:solidFill>
              <a:latin typeface="+mn-ea"/>
            </a:endParaRPr>
          </a:p>
          <a:p>
            <a:pPr algn="just"/>
            <a:r>
              <a:rPr lang="zh-CN" altLang="en-US" sz="1400" b="1" dirty="0">
                <a:solidFill>
                  <a:srgbClr val="898989"/>
                </a:solidFill>
                <a:latin typeface="+mn-ea"/>
              </a:rPr>
              <a:t>②用户机接收到其中一颗卫星转发的信号以后，如果此时用户有定位请求，则用户机自动向两颗卫星播发自己的</a:t>
            </a:r>
            <a:r>
              <a:rPr lang="zh-CN" altLang="en-US" sz="1400" b="1" dirty="0">
                <a:solidFill>
                  <a:srgbClr val="FF0000"/>
                </a:solidFill>
                <a:latin typeface="+mn-ea"/>
              </a:rPr>
              <a:t>应答信号</a:t>
            </a:r>
            <a:r>
              <a:rPr lang="en-US" altLang="zh-CN" sz="1400" b="1" dirty="0">
                <a:solidFill>
                  <a:srgbClr val="898989"/>
                </a:solidFill>
                <a:latin typeface="+mn-ea"/>
              </a:rPr>
              <a:t>(</a:t>
            </a:r>
            <a:r>
              <a:rPr lang="zh-CN" altLang="en-US" sz="1400" b="1" dirty="0">
                <a:solidFill>
                  <a:srgbClr val="898989"/>
                </a:solidFill>
                <a:latin typeface="+mn-ea"/>
              </a:rPr>
              <a:t>应答信号中包含本机的识别号码</a:t>
            </a:r>
            <a:r>
              <a:rPr lang="en-US" altLang="zh-CN" sz="1400" b="1" dirty="0">
                <a:solidFill>
                  <a:srgbClr val="898989"/>
                </a:solidFill>
                <a:latin typeface="+mn-ea"/>
              </a:rPr>
              <a:t>D)</a:t>
            </a:r>
            <a:r>
              <a:rPr lang="zh-CN" altLang="en-US" sz="1400" b="1" dirty="0">
                <a:solidFill>
                  <a:srgbClr val="898989"/>
                </a:solidFill>
                <a:latin typeface="+mn-ea"/>
              </a:rPr>
              <a:t>：</a:t>
            </a:r>
            <a:endParaRPr lang="en-US" altLang="zh-CN" sz="1400" b="1" dirty="0">
              <a:solidFill>
                <a:srgbClr val="898989"/>
              </a:solidFill>
              <a:latin typeface="+mn-ea"/>
            </a:endParaRPr>
          </a:p>
          <a:p>
            <a:pPr algn="just"/>
            <a:endParaRPr lang="en-US" altLang="zh-CN" sz="1400" b="1" dirty="0">
              <a:solidFill>
                <a:srgbClr val="898989"/>
              </a:solidFill>
              <a:latin typeface="+mn-ea"/>
            </a:endParaRPr>
          </a:p>
          <a:p>
            <a:pPr algn="just"/>
            <a:r>
              <a:rPr lang="zh-CN" altLang="en-US" sz="1400" b="1" dirty="0">
                <a:solidFill>
                  <a:srgbClr val="898989"/>
                </a:solidFill>
                <a:latin typeface="+mn-ea"/>
              </a:rPr>
              <a:t>③地面中心站接收到该应答信号以后，测量整个应答信号的往返总时延，并根据地面中心站至两颗同步卫星的距离与保存在地面中心站的用户机所在区域的数字高程信息，以及其它修正数据信息等，进行选代计算</a:t>
            </a:r>
            <a:r>
              <a:rPr lang="zh-CN" altLang="en-US" sz="1400" b="1" dirty="0">
                <a:solidFill>
                  <a:srgbClr val="FF0000"/>
                </a:solidFill>
                <a:latin typeface="+mn-ea"/>
              </a:rPr>
              <a:t>解算</a:t>
            </a:r>
            <a:r>
              <a:rPr lang="zh-CN" altLang="en-US" sz="1400" b="1" dirty="0">
                <a:solidFill>
                  <a:srgbClr val="898989"/>
                </a:solidFill>
                <a:latin typeface="+mn-ea"/>
              </a:rPr>
              <a:t>出该用户机</a:t>
            </a:r>
            <a:r>
              <a:rPr lang="en-US" altLang="zh-CN" sz="1400" b="1" dirty="0">
                <a:solidFill>
                  <a:srgbClr val="898989"/>
                </a:solidFill>
                <a:latin typeface="+mn-ea"/>
              </a:rPr>
              <a:t>(</a:t>
            </a:r>
            <a:r>
              <a:rPr lang="zh-CN" altLang="en-US" sz="1400" b="1" dirty="0">
                <a:solidFill>
                  <a:srgbClr val="898989"/>
                </a:solidFill>
                <a:latin typeface="+mn-ea"/>
              </a:rPr>
              <a:t>载体</a:t>
            </a:r>
            <a:r>
              <a:rPr lang="en-US" altLang="zh-CN" sz="1400" b="1" dirty="0">
                <a:solidFill>
                  <a:srgbClr val="898989"/>
                </a:solidFill>
                <a:latin typeface="+mn-ea"/>
              </a:rPr>
              <a:t>)</a:t>
            </a:r>
            <a:r>
              <a:rPr lang="zh-CN" altLang="en-US" sz="1400" b="1" dirty="0">
                <a:solidFill>
                  <a:srgbClr val="898989"/>
                </a:solidFill>
                <a:latin typeface="+mn-ea"/>
              </a:rPr>
              <a:t>在地球表面或空中的</a:t>
            </a:r>
            <a:r>
              <a:rPr lang="zh-CN" altLang="en-US" sz="1400" b="1" dirty="0">
                <a:solidFill>
                  <a:srgbClr val="FF0000"/>
                </a:solidFill>
                <a:latin typeface="+mn-ea"/>
              </a:rPr>
              <a:t>位置</a:t>
            </a:r>
            <a:r>
              <a:rPr lang="zh-CN" altLang="en-US" sz="1400" b="1" dirty="0">
                <a:solidFill>
                  <a:srgbClr val="898989"/>
                </a:solidFill>
                <a:latin typeface="+mn-ea"/>
              </a:rPr>
              <a:t>；</a:t>
            </a:r>
            <a:endParaRPr lang="en-US" altLang="zh-CN" sz="1400" b="1" dirty="0">
              <a:solidFill>
                <a:srgbClr val="898989"/>
              </a:solidFill>
              <a:latin typeface="+mn-ea"/>
            </a:endParaRPr>
          </a:p>
          <a:p>
            <a:pPr algn="just"/>
            <a:endParaRPr lang="en-US" altLang="zh-CN" sz="1400" b="1" dirty="0">
              <a:solidFill>
                <a:srgbClr val="898989"/>
              </a:solidFill>
              <a:latin typeface="+mn-ea"/>
            </a:endParaRPr>
          </a:p>
          <a:p>
            <a:pPr algn="just"/>
            <a:r>
              <a:rPr lang="zh-CN" altLang="en-US" sz="1400" b="1" dirty="0">
                <a:solidFill>
                  <a:srgbClr val="898989"/>
                </a:solidFill>
                <a:latin typeface="+mn-ea"/>
              </a:rPr>
              <a:t>④地面中心站用</a:t>
            </a:r>
            <a:r>
              <a:rPr lang="zh-CN" altLang="en-US" sz="1400" b="1" dirty="0">
                <a:solidFill>
                  <a:srgbClr val="FF0000"/>
                </a:solidFill>
                <a:latin typeface="+mn-ea"/>
              </a:rPr>
              <a:t>短报文通信</a:t>
            </a:r>
            <a:r>
              <a:rPr lang="zh-CN" altLang="en-US" sz="1400" b="1" dirty="0">
                <a:solidFill>
                  <a:srgbClr val="898989"/>
                </a:solidFill>
                <a:latin typeface="+mn-ea"/>
              </a:rPr>
              <a:t>方式将该位置信息通过卫星</a:t>
            </a:r>
            <a:r>
              <a:rPr lang="zh-CN" altLang="en-US" sz="1400" b="1" dirty="0">
                <a:solidFill>
                  <a:srgbClr val="FF0000"/>
                </a:solidFill>
                <a:latin typeface="+mn-ea"/>
              </a:rPr>
              <a:t>传送给用户机</a:t>
            </a:r>
            <a:r>
              <a:rPr lang="zh-CN" altLang="en-US" sz="1400" b="1" dirty="0">
                <a:solidFill>
                  <a:srgbClr val="898989"/>
                </a:solidFill>
                <a:latin typeface="+mn-ea"/>
              </a:rPr>
              <a:t>；</a:t>
            </a:r>
            <a:endParaRPr lang="en-US" altLang="zh-CN" sz="1400" b="1" dirty="0">
              <a:solidFill>
                <a:srgbClr val="898989"/>
              </a:solidFill>
              <a:latin typeface="+mn-ea"/>
            </a:endParaRPr>
          </a:p>
          <a:p>
            <a:pPr algn="just"/>
            <a:endParaRPr lang="en-US" altLang="zh-CN" sz="1400" b="1" dirty="0">
              <a:solidFill>
                <a:srgbClr val="898989"/>
              </a:solidFill>
              <a:latin typeface="+mn-ea"/>
            </a:endParaRPr>
          </a:p>
          <a:p>
            <a:pPr algn="just"/>
            <a:r>
              <a:rPr lang="zh-CN" altLang="en-US" sz="1400" b="1" dirty="0">
                <a:solidFill>
                  <a:srgbClr val="898989"/>
                </a:solidFill>
                <a:latin typeface="+mn-ea"/>
              </a:rPr>
              <a:t>⑤用户机将该</a:t>
            </a:r>
            <a:r>
              <a:rPr lang="zh-CN" altLang="en-US" sz="1400" b="1" dirty="0">
                <a:solidFill>
                  <a:srgbClr val="FF0000"/>
                </a:solidFill>
                <a:latin typeface="+mn-ea"/>
              </a:rPr>
              <a:t>位置显示</a:t>
            </a:r>
            <a:r>
              <a:rPr lang="zh-CN" altLang="en-US" sz="1400" b="1" dirty="0">
                <a:solidFill>
                  <a:srgbClr val="898989"/>
                </a:solidFill>
                <a:latin typeface="+mn-ea"/>
              </a:rPr>
              <a:t>出来。</a:t>
            </a:r>
          </a:p>
        </p:txBody>
      </p:sp>
      <p:sp>
        <p:nvSpPr>
          <p:cNvPr id="44" name="TextBox 6">
            <a:extLst>
              <a:ext uri="{FF2B5EF4-FFF2-40B4-BE49-F238E27FC236}">
                <a16:creationId xmlns:a16="http://schemas.microsoft.com/office/drawing/2014/main" id="{DB4FE56C-E0F5-458F-BAC9-318A838A0BA3}"/>
              </a:ext>
            </a:extLst>
          </p:cNvPr>
          <p:cNvSpPr txBox="1"/>
          <p:nvPr/>
        </p:nvSpPr>
        <p:spPr>
          <a:xfrm>
            <a:off x="476520" y="96475"/>
            <a:ext cx="473896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black">
                    <a:lumMod val="85000"/>
                    <a:lumOff val="15000"/>
                  </a:prstClr>
                </a:solidFill>
                <a:latin typeface="Impact" pitchFamily="34" charset="0"/>
                <a:ea typeface="微软雅黑"/>
              </a:rPr>
              <a:t>定位原理</a:t>
            </a:r>
            <a:r>
              <a:rPr lang="en-US" altLang="zh-CN" sz="2000" dirty="0">
                <a:solidFill>
                  <a:prstClr val="black">
                    <a:lumMod val="85000"/>
                    <a:lumOff val="15000"/>
                  </a:prstClr>
                </a:solidFill>
                <a:latin typeface="Impact" pitchFamily="34" charset="0"/>
                <a:ea typeface="微软雅黑"/>
              </a:rPr>
              <a:t>—</a:t>
            </a:r>
            <a:r>
              <a:rPr lang="zh-CN" altLang="en-US" dirty="0">
                <a:solidFill>
                  <a:prstClr val="black">
                    <a:lumMod val="85000"/>
                    <a:lumOff val="15000"/>
                  </a:prstClr>
                </a:solidFill>
                <a:latin typeface="Impact" pitchFamily="34" charset="0"/>
                <a:ea typeface="微软雅黑"/>
              </a:rPr>
              <a:t>北斗一号的有源定位原理</a:t>
            </a:r>
            <a:endParaRPr kumimoji="0" lang="zh-CN" altLang="en-US" b="0" i="0" u="none" strike="noStrike" kern="1200" cap="none" spc="0" normalizeH="0" baseline="0" noProof="0" dirty="0">
              <a:ln>
                <a:noFill/>
              </a:ln>
              <a:solidFill>
                <a:prstClr val="black">
                  <a:lumMod val="85000"/>
                  <a:lumOff val="15000"/>
                </a:prstClr>
              </a:solidFill>
              <a:effectLst/>
              <a:uLnTx/>
              <a:uFillTx/>
              <a:latin typeface="Impact" pitchFamily="34" charset="0"/>
              <a:ea typeface="微软雅黑"/>
              <a:cs typeface="+mn-cs"/>
            </a:endParaRPr>
          </a:p>
        </p:txBody>
      </p:sp>
    </p:spTree>
    <p:extLst>
      <p:ext uri="{BB962C8B-B14F-4D97-AF65-F5344CB8AC3E}">
        <p14:creationId xmlns:p14="http://schemas.microsoft.com/office/powerpoint/2010/main" val="236945884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521550" y="681540"/>
            <a:ext cx="351039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8" name="TextBox 6">
            <a:extLst>
              <a:ext uri="{FF2B5EF4-FFF2-40B4-BE49-F238E27FC236}">
                <a16:creationId xmlns:a16="http://schemas.microsoft.com/office/drawing/2014/main" id="{C0E25408-3907-4842-BE5F-AA886AC9064F}"/>
              </a:ext>
            </a:extLst>
          </p:cNvPr>
          <p:cNvSpPr txBox="1"/>
          <p:nvPr/>
        </p:nvSpPr>
        <p:spPr>
          <a:xfrm>
            <a:off x="476520" y="96475"/>
            <a:ext cx="473896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black">
                    <a:lumMod val="85000"/>
                    <a:lumOff val="15000"/>
                  </a:prstClr>
                </a:solidFill>
                <a:latin typeface="Impact" pitchFamily="34" charset="0"/>
                <a:ea typeface="微软雅黑"/>
              </a:rPr>
              <a:t>定位原理</a:t>
            </a:r>
            <a:r>
              <a:rPr lang="en-US" altLang="zh-CN" sz="2000" dirty="0">
                <a:solidFill>
                  <a:prstClr val="black">
                    <a:lumMod val="85000"/>
                    <a:lumOff val="15000"/>
                  </a:prstClr>
                </a:solidFill>
                <a:latin typeface="Impact" pitchFamily="34" charset="0"/>
                <a:ea typeface="微软雅黑"/>
              </a:rPr>
              <a:t>—</a:t>
            </a:r>
            <a:r>
              <a:rPr lang="zh-CN" altLang="en-US" dirty="0">
                <a:solidFill>
                  <a:prstClr val="black">
                    <a:lumMod val="85000"/>
                    <a:lumOff val="15000"/>
                  </a:prstClr>
                </a:solidFill>
                <a:latin typeface="Impact" pitchFamily="34" charset="0"/>
                <a:ea typeface="微软雅黑"/>
              </a:rPr>
              <a:t>北斗二号的无源定位原理</a:t>
            </a:r>
            <a:endParaRPr kumimoji="0" lang="zh-CN" altLang="en-US" b="0" i="0" u="none" strike="noStrike" kern="1200" cap="none" spc="0" normalizeH="0" baseline="0" noProof="0" dirty="0">
              <a:ln>
                <a:noFill/>
              </a:ln>
              <a:solidFill>
                <a:prstClr val="black">
                  <a:lumMod val="85000"/>
                  <a:lumOff val="15000"/>
                </a:prstClr>
              </a:solidFill>
              <a:effectLst/>
              <a:uLnTx/>
              <a:uFillTx/>
              <a:latin typeface="Impact" pitchFamily="34" charset="0"/>
              <a:ea typeface="微软雅黑"/>
              <a:cs typeface="+mn-cs"/>
            </a:endParaRPr>
          </a:p>
        </p:txBody>
      </p:sp>
      <p:grpSp>
        <p:nvGrpSpPr>
          <p:cNvPr id="5" name="组合 4">
            <a:extLst>
              <a:ext uri="{FF2B5EF4-FFF2-40B4-BE49-F238E27FC236}">
                <a16:creationId xmlns:a16="http://schemas.microsoft.com/office/drawing/2014/main" id="{715F9C00-D6EA-42A1-808F-68A58D04ADEE}"/>
              </a:ext>
            </a:extLst>
          </p:cNvPr>
          <p:cNvGrpSpPr/>
          <p:nvPr/>
        </p:nvGrpSpPr>
        <p:grpSpPr>
          <a:xfrm>
            <a:off x="899592" y="989893"/>
            <a:ext cx="2961329" cy="3841226"/>
            <a:chOff x="386534" y="1015621"/>
            <a:chExt cx="2961329" cy="3841226"/>
          </a:xfrm>
        </p:grpSpPr>
        <p:sp>
          <p:nvSpPr>
            <p:cNvPr id="46" name="矩形 45"/>
            <p:cNvSpPr/>
            <p:nvPr/>
          </p:nvSpPr>
          <p:spPr>
            <a:xfrm>
              <a:off x="386535" y="1015621"/>
              <a:ext cx="2880320" cy="30729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a:solidFill>
                    <a:schemeClr val="bg1"/>
                  </a:solidFill>
                </a:rPr>
                <a:t>北斗一号系统的缺点与性能</a:t>
              </a:r>
              <a:endParaRPr lang="en-US" altLang="zh-CN" sz="1400" b="1" dirty="0">
                <a:solidFill>
                  <a:schemeClr val="bg1"/>
                </a:solidFill>
                <a:latin typeface="+mj-ea"/>
              </a:endParaRPr>
            </a:p>
          </p:txBody>
        </p:sp>
        <p:sp>
          <p:nvSpPr>
            <p:cNvPr id="2" name="文本框 1">
              <a:extLst>
                <a:ext uri="{FF2B5EF4-FFF2-40B4-BE49-F238E27FC236}">
                  <a16:creationId xmlns:a16="http://schemas.microsoft.com/office/drawing/2014/main" id="{65CFB820-5F75-46AC-B78D-E2CFD6A9AF27}"/>
                </a:ext>
              </a:extLst>
            </p:cNvPr>
            <p:cNvSpPr txBox="1"/>
            <p:nvPr/>
          </p:nvSpPr>
          <p:spPr>
            <a:xfrm>
              <a:off x="386534" y="1563638"/>
              <a:ext cx="2961329" cy="3293209"/>
            </a:xfrm>
            <a:prstGeom prst="rect">
              <a:avLst/>
            </a:prstGeom>
            <a:noFill/>
          </p:spPr>
          <p:txBody>
            <a:bodyPr wrap="square" rtlCol="0">
              <a:spAutoFit/>
            </a:bodyPr>
            <a:lstStyle/>
            <a:p>
              <a:pPr algn="just"/>
              <a:r>
                <a:rPr lang="zh-CN" altLang="en-US" sz="1600" b="1" dirty="0">
                  <a:solidFill>
                    <a:srgbClr val="898989"/>
                  </a:solidFill>
                </a:rPr>
                <a:t>      </a:t>
              </a:r>
              <a:r>
                <a:rPr lang="zh-CN" altLang="en-US" sz="1600" b="1" dirty="0">
                  <a:solidFill>
                    <a:srgbClr val="FDA907"/>
                  </a:solidFill>
                  <a:latin typeface="+mn-ea"/>
                </a:rPr>
                <a:t>北斗一号系统的缺点：</a:t>
              </a:r>
              <a:r>
                <a:rPr lang="zh-CN" altLang="en-US" sz="1600" b="1" dirty="0">
                  <a:solidFill>
                    <a:srgbClr val="898989"/>
                  </a:solidFill>
                  <a:latin typeface="+mn-ea"/>
                </a:rPr>
                <a:t>不能覆盖两极地区，赤道附近定位精度差，只能二维主动式定位，且需提供用户高程数据，不能满足高动态和保密的军事用户要求。</a:t>
              </a:r>
              <a:endParaRPr lang="en-US" altLang="zh-CN" sz="1600" b="1" dirty="0">
                <a:solidFill>
                  <a:srgbClr val="898989"/>
                </a:solidFill>
                <a:latin typeface="+mn-ea"/>
              </a:endParaRPr>
            </a:p>
            <a:p>
              <a:pPr algn="just"/>
              <a:r>
                <a:rPr lang="zh-CN" altLang="en-US" sz="1600" b="1" dirty="0">
                  <a:solidFill>
                    <a:srgbClr val="898989"/>
                  </a:solidFill>
                  <a:latin typeface="+mn-ea"/>
                </a:rPr>
                <a:t>●</a:t>
              </a:r>
              <a:r>
                <a:rPr lang="zh-CN" altLang="en-US" sz="1600" b="1" dirty="0">
                  <a:solidFill>
                    <a:srgbClr val="FDA907"/>
                  </a:solidFill>
                  <a:latin typeface="+mn-ea"/>
                </a:rPr>
                <a:t>服务功能</a:t>
              </a:r>
              <a:r>
                <a:rPr lang="zh-CN" altLang="en-US" sz="1600" b="1" dirty="0">
                  <a:solidFill>
                    <a:srgbClr val="898989"/>
                  </a:solidFill>
                  <a:latin typeface="+mn-ea"/>
                </a:rPr>
                <a:t>：定位、单双向授时、短报文通信；</a:t>
              </a:r>
            </a:p>
            <a:p>
              <a:pPr algn="just"/>
              <a:r>
                <a:rPr lang="zh-CN" altLang="en-US" sz="1600" b="1" dirty="0">
                  <a:solidFill>
                    <a:srgbClr val="898989"/>
                  </a:solidFill>
                  <a:latin typeface="+mn-ea"/>
                </a:rPr>
                <a:t>●</a:t>
              </a:r>
              <a:r>
                <a:rPr lang="zh-CN" altLang="en-US" sz="1600" b="1" dirty="0">
                  <a:solidFill>
                    <a:srgbClr val="FDA907"/>
                  </a:solidFill>
                  <a:latin typeface="+mn-ea"/>
                </a:rPr>
                <a:t>服务区域：中国及周边地；</a:t>
              </a:r>
            </a:p>
            <a:p>
              <a:pPr algn="just"/>
              <a:r>
                <a:rPr lang="zh-CN" altLang="en-US" sz="1600" b="1" dirty="0">
                  <a:solidFill>
                    <a:srgbClr val="898989"/>
                  </a:solidFill>
                  <a:latin typeface="+mn-ea"/>
                </a:rPr>
                <a:t>●定位精度：优于</a:t>
              </a:r>
              <a:r>
                <a:rPr lang="en-US" altLang="zh-CN" sz="1600" b="1" dirty="0">
                  <a:solidFill>
                    <a:srgbClr val="898989"/>
                  </a:solidFill>
                  <a:latin typeface="+mn-ea"/>
                </a:rPr>
                <a:t>20</a:t>
              </a:r>
              <a:r>
                <a:rPr lang="zh-CN" altLang="en-US" sz="1600" b="1" dirty="0">
                  <a:solidFill>
                    <a:srgbClr val="898989"/>
                  </a:solidFill>
                  <a:latin typeface="+mn-ea"/>
                </a:rPr>
                <a:t>米；</a:t>
              </a:r>
            </a:p>
            <a:p>
              <a:pPr algn="just"/>
              <a:r>
                <a:rPr lang="zh-CN" altLang="en-US" sz="1600" b="1" dirty="0">
                  <a:solidFill>
                    <a:srgbClr val="898989"/>
                  </a:solidFill>
                  <a:latin typeface="+mn-ea"/>
                </a:rPr>
                <a:t>●</a:t>
              </a:r>
              <a:r>
                <a:rPr lang="zh-CN" altLang="en-US" sz="1600" b="1" dirty="0">
                  <a:solidFill>
                    <a:srgbClr val="FDA907"/>
                  </a:solidFill>
                  <a:latin typeface="+mn-ea"/>
                </a:rPr>
                <a:t>授时精度：单向</a:t>
              </a:r>
              <a:r>
                <a:rPr lang="en-US" altLang="zh-CN" sz="1600" b="1" dirty="0">
                  <a:solidFill>
                    <a:srgbClr val="FDA907"/>
                  </a:solidFill>
                  <a:latin typeface="+mn-ea"/>
                </a:rPr>
                <a:t>100</a:t>
              </a:r>
              <a:r>
                <a:rPr lang="zh-CN" altLang="en-US" sz="1600" b="1" dirty="0">
                  <a:solidFill>
                    <a:srgbClr val="FDA907"/>
                  </a:solidFill>
                  <a:latin typeface="+mn-ea"/>
                </a:rPr>
                <a:t>纳秒，双向</a:t>
              </a:r>
              <a:r>
                <a:rPr lang="en-US" altLang="zh-CN" sz="1600" b="1" dirty="0">
                  <a:solidFill>
                    <a:srgbClr val="FDA907"/>
                  </a:solidFill>
                  <a:latin typeface="+mn-ea"/>
                </a:rPr>
                <a:t>20</a:t>
              </a:r>
              <a:r>
                <a:rPr lang="zh-CN" altLang="en-US" sz="1600" b="1" dirty="0">
                  <a:solidFill>
                    <a:srgbClr val="FDA907"/>
                  </a:solidFill>
                  <a:latin typeface="+mn-ea"/>
                </a:rPr>
                <a:t>纳秒；</a:t>
              </a:r>
            </a:p>
            <a:p>
              <a:pPr algn="just"/>
              <a:r>
                <a:rPr lang="zh-CN" altLang="en-US" sz="1600" b="1" dirty="0">
                  <a:solidFill>
                    <a:srgbClr val="898989"/>
                  </a:solidFill>
                  <a:latin typeface="+mn-ea"/>
                </a:rPr>
                <a:t>●短报文通信：</a:t>
              </a:r>
              <a:r>
                <a:rPr lang="en-US" altLang="zh-CN" sz="1600" b="1" dirty="0">
                  <a:solidFill>
                    <a:srgbClr val="898989"/>
                  </a:solidFill>
                  <a:latin typeface="+mn-ea"/>
                </a:rPr>
                <a:t>120</a:t>
              </a:r>
              <a:r>
                <a:rPr lang="zh-CN" altLang="en-US" sz="1600" b="1" dirty="0">
                  <a:solidFill>
                    <a:srgbClr val="898989"/>
                  </a:solidFill>
                  <a:latin typeface="+mn-ea"/>
                </a:rPr>
                <a:t>个汉字</a:t>
              </a:r>
              <a:r>
                <a:rPr lang="en-US" altLang="zh-CN" sz="1600" b="1" dirty="0">
                  <a:solidFill>
                    <a:srgbClr val="898989"/>
                  </a:solidFill>
                  <a:latin typeface="+mn-ea"/>
                </a:rPr>
                <a:t>/</a:t>
              </a:r>
              <a:r>
                <a:rPr lang="zh-CN" altLang="en-US" sz="1600" b="1" dirty="0">
                  <a:solidFill>
                    <a:srgbClr val="898989"/>
                  </a:solidFill>
                  <a:latin typeface="+mn-ea"/>
                </a:rPr>
                <a:t>次。</a:t>
              </a:r>
            </a:p>
          </p:txBody>
        </p:sp>
      </p:grpSp>
      <p:grpSp>
        <p:nvGrpSpPr>
          <p:cNvPr id="4" name="组合 3">
            <a:extLst>
              <a:ext uri="{FF2B5EF4-FFF2-40B4-BE49-F238E27FC236}">
                <a16:creationId xmlns:a16="http://schemas.microsoft.com/office/drawing/2014/main" id="{E5D042A4-84D5-48C5-9C15-718141D94773}"/>
              </a:ext>
            </a:extLst>
          </p:cNvPr>
          <p:cNvGrpSpPr/>
          <p:nvPr/>
        </p:nvGrpSpPr>
        <p:grpSpPr>
          <a:xfrm>
            <a:off x="4499992" y="963085"/>
            <a:ext cx="3600400" cy="3868034"/>
            <a:chOff x="3779912" y="988813"/>
            <a:chExt cx="3600400" cy="3868034"/>
          </a:xfrm>
        </p:grpSpPr>
        <p:sp>
          <p:nvSpPr>
            <p:cNvPr id="53" name="矩形 52"/>
            <p:cNvSpPr/>
            <p:nvPr/>
          </p:nvSpPr>
          <p:spPr>
            <a:xfrm>
              <a:off x="4207460" y="988813"/>
              <a:ext cx="2745303" cy="307296"/>
            </a:xfrm>
            <a:prstGeom prst="rect">
              <a:avLst/>
            </a:prstGeom>
            <a:solidFill>
              <a:srgbClr val="FDA9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a:solidFill>
                    <a:schemeClr val="bg1"/>
                  </a:solidFill>
                </a:rPr>
                <a:t>北斗二号系统的改进与性能</a:t>
              </a:r>
              <a:endParaRPr lang="en-US" altLang="zh-CN" sz="1400" b="1" dirty="0">
                <a:solidFill>
                  <a:schemeClr val="bg1"/>
                </a:solidFill>
                <a:latin typeface="+mj-ea"/>
              </a:endParaRPr>
            </a:p>
          </p:txBody>
        </p:sp>
        <p:sp>
          <p:nvSpPr>
            <p:cNvPr id="3" name="文本框 2">
              <a:extLst>
                <a:ext uri="{FF2B5EF4-FFF2-40B4-BE49-F238E27FC236}">
                  <a16:creationId xmlns:a16="http://schemas.microsoft.com/office/drawing/2014/main" id="{1D858546-2B4D-4E5B-A503-BAC62A056128}"/>
                </a:ext>
              </a:extLst>
            </p:cNvPr>
            <p:cNvSpPr txBox="1"/>
            <p:nvPr/>
          </p:nvSpPr>
          <p:spPr>
            <a:xfrm>
              <a:off x="3779912" y="1563638"/>
              <a:ext cx="3600400" cy="3293209"/>
            </a:xfrm>
            <a:prstGeom prst="rect">
              <a:avLst/>
            </a:prstGeom>
            <a:noFill/>
          </p:spPr>
          <p:txBody>
            <a:bodyPr wrap="square" rtlCol="0">
              <a:spAutoFit/>
            </a:bodyPr>
            <a:lstStyle/>
            <a:p>
              <a:pPr algn="just"/>
              <a:r>
                <a:rPr lang="zh-CN" altLang="en-US" sz="1600" b="1" dirty="0">
                  <a:solidFill>
                    <a:srgbClr val="898989"/>
                  </a:solidFill>
                  <a:latin typeface="+mn-ea"/>
                </a:rPr>
                <a:t>      </a:t>
              </a:r>
              <a:r>
                <a:rPr lang="zh-CN" altLang="en-US" sz="1600" b="1" dirty="0">
                  <a:solidFill>
                    <a:srgbClr val="FDA907"/>
                  </a:solidFill>
                  <a:latin typeface="+mn-ea"/>
                </a:rPr>
                <a:t>北斗二号</a:t>
              </a:r>
              <a:r>
                <a:rPr lang="zh-CN" altLang="en-US" sz="1600" b="1" dirty="0">
                  <a:solidFill>
                    <a:srgbClr val="898989"/>
                  </a:solidFill>
                  <a:latin typeface="+mn-ea"/>
                </a:rPr>
                <a:t>在位置报告服务中，为提高用户容量，降低发射功率，双星工作改为三星工作，即“</a:t>
              </a:r>
              <a:r>
                <a:rPr lang="zh-CN" altLang="en-US" sz="1600" b="1" dirty="0">
                  <a:solidFill>
                    <a:srgbClr val="FDA907"/>
                  </a:solidFill>
                  <a:latin typeface="+mn-ea"/>
                </a:rPr>
                <a:t>三收单发</a:t>
              </a:r>
              <a:r>
                <a:rPr lang="zh-CN" altLang="en-US" sz="1600" b="1" dirty="0">
                  <a:solidFill>
                    <a:srgbClr val="898989"/>
                  </a:solidFill>
                  <a:latin typeface="+mn-ea"/>
                </a:rPr>
                <a:t>”的工作模式，以满足快速定位与位置报告的要求。其主要功能和性能指标为：</a:t>
              </a:r>
            </a:p>
            <a:p>
              <a:endParaRPr lang="zh-CN" altLang="en-US" sz="1600" b="1" dirty="0">
                <a:solidFill>
                  <a:srgbClr val="898989"/>
                </a:solidFill>
                <a:latin typeface="+mn-ea"/>
              </a:endParaRPr>
            </a:p>
            <a:p>
              <a:r>
                <a:rPr lang="zh-CN" altLang="en-US" sz="1600" b="1" dirty="0">
                  <a:solidFill>
                    <a:srgbClr val="898989"/>
                  </a:solidFill>
                  <a:latin typeface="+mn-ea"/>
                </a:rPr>
                <a:t>●</a:t>
              </a:r>
              <a:r>
                <a:rPr lang="zh-CN" altLang="en-US" sz="1600" b="1" dirty="0">
                  <a:solidFill>
                    <a:srgbClr val="FDA907"/>
                  </a:solidFill>
                  <a:latin typeface="+mn-ea"/>
                </a:rPr>
                <a:t>主要功能</a:t>
              </a:r>
              <a:r>
                <a:rPr lang="zh-CN" altLang="en-US" sz="1600" b="1" dirty="0">
                  <a:solidFill>
                    <a:srgbClr val="898989"/>
                  </a:solidFill>
                  <a:latin typeface="+mn-ea"/>
                </a:rPr>
                <a:t>：定位、测速、单双向授时、短报文通信；</a:t>
              </a:r>
            </a:p>
            <a:p>
              <a:r>
                <a:rPr lang="zh-CN" altLang="en-US" sz="1600" b="1" dirty="0">
                  <a:solidFill>
                    <a:srgbClr val="898989"/>
                  </a:solidFill>
                  <a:latin typeface="+mn-ea"/>
                </a:rPr>
                <a:t>●</a:t>
              </a:r>
              <a:r>
                <a:rPr lang="zh-CN" altLang="en-US" sz="1600" b="1" dirty="0">
                  <a:solidFill>
                    <a:srgbClr val="FDA907"/>
                  </a:solidFill>
                  <a:latin typeface="+mn-ea"/>
                </a:rPr>
                <a:t>服务区域：中国及部分亚太地区；</a:t>
              </a:r>
            </a:p>
            <a:p>
              <a:r>
                <a:rPr lang="zh-CN" altLang="en-US" sz="1600" b="1" dirty="0">
                  <a:solidFill>
                    <a:srgbClr val="898989"/>
                  </a:solidFill>
                  <a:latin typeface="+mn-ea"/>
                </a:rPr>
                <a:t>●定位精度：优于</a:t>
              </a:r>
              <a:r>
                <a:rPr lang="en-US" altLang="zh-CN" sz="1600" b="1" dirty="0">
                  <a:solidFill>
                    <a:srgbClr val="898989"/>
                  </a:solidFill>
                  <a:latin typeface="+mn-ea"/>
                </a:rPr>
                <a:t>10m</a:t>
              </a:r>
              <a:r>
                <a:rPr lang="zh-CN" altLang="en-US" sz="1600" b="1" dirty="0">
                  <a:solidFill>
                    <a:srgbClr val="898989"/>
                  </a:solidFill>
                  <a:latin typeface="+mn-ea"/>
                </a:rPr>
                <a:t>；</a:t>
              </a:r>
            </a:p>
            <a:p>
              <a:r>
                <a:rPr lang="zh-CN" altLang="en-US" sz="1600" b="1" dirty="0">
                  <a:solidFill>
                    <a:srgbClr val="898989"/>
                  </a:solidFill>
                  <a:latin typeface="+mn-ea"/>
                </a:rPr>
                <a:t>●</a:t>
              </a:r>
              <a:r>
                <a:rPr lang="zh-CN" altLang="en-US" sz="1600" b="1" dirty="0">
                  <a:solidFill>
                    <a:srgbClr val="FDA907"/>
                  </a:solidFill>
                  <a:latin typeface="+mn-ea"/>
                </a:rPr>
                <a:t>测速精度：优于</a:t>
              </a:r>
              <a:r>
                <a:rPr lang="en-US" altLang="zh-CN" sz="1600" b="1" dirty="0">
                  <a:solidFill>
                    <a:srgbClr val="FDA907"/>
                  </a:solidFill>
                  <a:latin typeface="+mn-ea"/>
                </a:rPr>
                <a:t>02m/s</a:t>
              </a:r>
              <a:r>
                <a:rPr lang="zh-CN" altLang="en-US" sz="1600" b="1" dirty="0">
                  <a:solidFill>
                    <a:srgbClr val="FDA907"/>
                  </a:solidFill>
                  <a:latin typeface="+mn-ea"/>
                </a:rPr>
                <a:t>；</a:t>
              </a:r>
            </a:p>
            <a:p>
              <a:r>
                <a:rPr lang="zh-CN" altLang="en-US" sz="1600" b="1" dirty="0">
                  <a:solidFill>
                    <a:srgbClr val="898989"/>
                  </a:solidFill>
                  <a:latin typeface="+mn-ea"/>
                </a:rPr>
                <a:t>●投时精度：</a:t>
              </a:r>
              <a:r>
                <a:rPr lang="en-US" altLang="zh-CN" sz="1600" b="1" dirty="0">
                  <a:solidFill>
                    <a:srgbClr val="898989"/>
                  </a:solidFill>
                  <a:latin typeface="+mn-ea"/>
                </a:rPr>
                <a:t>50ns(</a:t>
              </a:r>
              <a:r>
                <a:rPr lang="zh-CN" altLang="en-US" sz="1600" b="1" dirty="0">
                  <a:solidFill>
                    <a:srgbClr val="898989"/>
                  </a:solidFill>
                  <a:latin typeface="+mn-ea"/>
                </a:rPr>
                <a:t>双向</a:t>
              </a:r>
              <a:r>
                <a:rPr lang="en-US" altLang="zh-CN" sz="1600" b="1" dirty="0">
                  <a:solidFill>
                    <a:srgbClr val="898989"/>
                  </a:solidFill>
                  <a:latin typeface="+mn-ea"/>
                </a:rPr>
                <a:t>10ns)</a:t>
              </a:r>
              <a:r>
                <a:rPr lang="zh-CN" altLang="en-US" sz="1600" b="1" dirty="0">
                  <a:solidFill>
                    <a:srgbClr val="898989"/>
                  </a:solidFill>
                  <a:latin typeface="+mn-ea"/>
                </a:rPr>
                <a:t>；</a:t>
              </a:r>
            </a:p>
            <a:p>
              <a:r>
                <a:rPr lang="zh-CN" altLang="en-US" sz="1600" b="1" dirty="0">
                  <a:solidFill>
                    <a:srgbClr val="898989"/>
                  </a:solidFill>
                  <a:latin typeface="+mn-ea"/>
                </a:rPr>
                <a:t>●短报文通信：</a:t>
              </a:r>
              <a:r>
                <a:rPr lang="en-US" altLang="zh-CN" sz="1600" b="1" dirty="0">
                  <a:solidFill>
                    <a:srgbClr val="898989"/>
                  </a:solidFill>
                  <a:latin typeface="+mn-ea"/>
                </a:rPr>
                <a:t>120</a:t>
              </a:r>
              <a:r>
                <a:rPr lang="zh-CN" altLang="en-US" sz="1600" b="1" dirty="0">
                  <a:solidFill>
                    <a:srgbClr val="898989"/>
                  </a:solidFill>
                  <a:latin typeface="+mn-ea"/>
                </a:rPr>
                <a:t>个汉字</a:t>
              </a:r>
              <a:r>
                <a:rPr lang="en-US" altLang="zh-CN" sz="1600" b="1" dirty="0">
                  <a:solidFill>
                    <a:srgbClr val="898989"/>
                  </a:solidFill>
                  <a:latin typeface="+mn-ea"/>
                </a:rPr>
                <a:t>/</a:t>
              </a:r>
              <a:r>
                <a:rPr lang="zh-CN" altLang="en-US" sz="1600" b="1" dirty="0">
                  <a:solidFill>
                    <a:srgbClr val="898989"/>
                  </a:solidFill>
                  <a:latin typeface="+mn-ea"/>
                </a:rPr>
                <a:t>次。</a:t>
              </a:r>
            </a:p>
          </p:txBody>
        </p:sp>
      </p:grpSp>
    </p:spTree>
    <p:extLst>
      <p:ext uri="{BB962C8B-B14F-4D97-AF65-F5344CB8AC3E}">
        <p14:creationId xmlns:p14="http://schemas.microsoft.com/office/powerpoint/2010/main" val="367903160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521550" y="681540"/>
            <a:ext cx="351039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521550" y="1059582"/>
            <a:ext cx="2016224" cy="327636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7" name="直角三角形 36"/>
          <p:cNvSpPr/>
          <p:nvPr/>
        </p:nvSpPr>
        <p:spPr>
          <a:xfrm flipH="1">
            <a:off x="521550" y="1059582"/>
            <a:ext cx="2016224" cy="3276364"/>
          </a:xfrm>
          <a:prstGeom prst="rtTriangle">
            <a:avLst/>
          </a:pr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8" name="矩形 37"/>
          <p:cNvSpPr/>
          <p:nvPr/>
        </p:nvSpPr>
        <p:spPr>
          <a:xfrm>
            <a:off x="646238" y="2733187"/>
            <a:ext cx="1766848" cy="73866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uLnTx/>
                <a:uFillTx/>
                <a:latin typeface="Arial"/>
                <a:ea typeface="微软雅黑"/>
                <a:cs typeface="+mn-cs"/>
              </a:rPr>
              <a:t>北斗二号</a:t>
            </a:r>
            <a:endParaRPr kumimoji="0" lang="en-US" altLang="zh-CN" sz="1400" b="1" i="0" u="none" strike="noStrike" kern="1200" cap="none" spc="0" normalizeH="0" baseline="0" noProof="0" dirty="0">
              <a:ln>
                <a:noFill/>
              </a:ln>
              <a:solidFill>
                <a:prstClr val="white"/>
              </a:solidFill>
              <a:effectLst/>
              <a:uLnTx/>
              <a:uFillTx/>
              <a:latin typeface="Arial"/>
              <a:ea typeface="微软雅黑"/>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1" dirty="0">
                <a:solidFill>
                  <a:prstClr val="white"/>
                </a:solidFill>
                <a:latin typeface="Arial"/>
                <a:ea typeface="微软雅黑"/>
              </a:rPr>
              <a:t>无线电伪距定位</a:t>
            </a:r>
            <a:endParaRPr kumimoji="0" lang="en-US" altLang="zh-CN" sz="1400" b="1" i="0" u="none" strike="noStrike" kern="1200" cap="none" spc="0" normalizeH="0" baseline="0" noProof="0" dirty="0">
              <a:ln>
                <a:noFill/>
              </a:ln>
              <a:solidFill>
                <a:prstClr val="white"/>
              </a:solidFill>
              <a:effectLst/>
              <a:uLnTx/>
              <a:uFillTx/>
              <a:latin typeface="Arial"/>
              <a:ea typeface="微软雅黑"/>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400" b="1" i="0" u="none" strike="noStrike" kern="1200" cap="none" spc="0" normalizeH="0" baseline="0" noProof="0" dirty="0">
              <a:ln>
                <a:noFill/>
              </a:ln>
              <a:solidFill>
                <a:prstClr val="white"/>
              </a:solidFill>
              <a:effectLst/>
              <a:uLnTx/>
              <a:uFillTx/>
              <a:latin typeface="微软雅黑"/>
              <a:ea typeface="微软雅黑"/>
              <a:cs typeface="+mn-cs"/>
            </a:endParaRPr>
          </a:p>
        </p:txBody>
      </p:sp>
      <p:cxnSp>
        <p:nvCxnSpPr>
          <p:cNvPr id="40" name="直接连接符 39"/>
          <p:cNvCxnSpPr/>
          <p:nvPr/>
        </p:nvCxnSpPr>
        <p:spPr>
          <a:xfrm>
            <a:off x="827584" y="2265716"/>
            <a:ext cx="140415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4768696" y="2355726"/>
            <a:ext cx="1766848"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a:ln>
                  <a:noFill/>
                </a:ln>
                <a:solidFill>
                  <a:prstClr val="white"/>
                </a:solidFill>
                <a:effectLst/>
                <a:uLnTx/>
                <a:uFillTx/>
                <a:latin typeface="Arial"/>
                <a:ea typeface="微软雅黑"/>
                <a:cs typeface="+mn-cs"/>
              </a:rPr>
              <a:t>Lorem Ipsum Dolor Sit</a:t>
            </a:r>
            <a:endParaRPr kumimoji="0" lang="en-US" altLang="zh-CN" sz="1400" b="1"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47" name="直角三角形 46"/>
          <p:cNvSpPr/>
          <p:nvPr/>
        </p:nvSpPr>
        <p:spPr>
          <a:xfrm flipH="1">
            <a:off x="6768244" y="1023578"/>
            <a:ext cx="2016224" cy="3276364"/>
          </a:xfrm>
          <a:prstGeom prst="rtTriangle">
            <a:avLst/>
          </a:pr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8" name="矩形 47"/>
          <p:cNvSpPr/>
          <p:nvPr/>
        </p:nvSpPr>
        <p:spPr>
          <a:xfrm>
            <a:off x="6892932" y="2355726"/>
            <a:ext cx="1766848"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a:ln>
                  <a:noFill/>
                </a:ln>
                <a:solidFill>
                  <a:prstClr val="white"/>
                </a:solidFill>
                <a:effectLst/>
                <a:uLnTx/>
                <a:uFillTx/>
                <a:latin typeface="Arial"/>
                <a:ea typeface="微软雅黑"/>
                <a:cs typeface="+mn-cs"/>
              </a:rPr>
              <a:t>Lorem Ipsum Dolor Sit</a:t>
            </a:r>
            <a:endParaRPr kumimoji="0" lang="en-US" altLang="zh-CN" sz="1400" b="1"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49" name="TextBox 48"/>
          <p:cNvSpPr txBox="1"/>
          <p:nvPr/>
        </p:nvSpPr>
        <p:spPr>
          <a:xfrm>
            <a:off x="6892933" y="2913858"/>
            <a:ext cx="1766847" cy="1052596"/>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600"/>
              </a:spcBef>
              <a:spcAft>
                <a:spcPts val="0"/>
              </a:spcAft>
              <a:buClrTx/>
              <a:buSzTx/>
              <a:buFontTx/>
              <a:buNone/>
              <a:tabLst/>
              <a:defRPr/>
            </a:pPr>
            <a:r>
              <a:rPr kumimoji="0" lang="en-US" altLang="zh-CN" sz="1200" b="0" i="0" u="none" strike="noStrike" kern="1200" cap="none" spc="0" normalizeH="0" baseline="0" noProof="0">
                <a:ln>
                  <a:noFill/>
                </a:ln>
                <a:solidFill>
                  <a:prstClr val="white"/>
                </a:solidFill>
                <a:effectLst/>
                <a:uLnTx/>
                <a:uFillTx/>
                <a:latin typeface="Arial"/>
                <a:ea typeface="微软雅黑"/>
                <a:cs typeface="+mn-cs"/>
              </a:rPr>
              <a:t>Lorem Ipsum Dolor Sit Er Elit Lamet, Consectetaur Cillium Adipisicing Pecu.</a:t>
            </a:r>
            <a:endParaRPr kumimoji="0" lang="zh-CN" altLang="en-US" sz="1200" b="0" i="0" u="none" strike="noStrike" kern="1200" cap="none" spc="0" normalizeH="0" baseline="0" noProof="0">
              <a:ln>
                <a:noFill/>
              </a:ln>
              <a:solidFill>
                <a:prstClr val="white"/>
              </a:solidFill>
              <a:effectLst/>
              <a:uLnTx/>
              <a:uFillTx/>
              <a:latin typeface="Arial"/>
              <a:ea typeface="微软雅黑"/>
              <a:cs typeface="+mn-cs"/>
            </a:endParaRPr>
          </a:p>
        </p:txBody>
      </p:sp>
      <p:pic>
        <p:nvPicPr>
          <p:cNvPr id="51" name="Picture 5" descr="C:\Documents and Settings\Administrator\桌面\图标\ico\trending-up.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93025" y="1215178"/>
            <a:ext cx="873274" cy="87327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9" name="TextBox 6">
            <a:extLst>
              <a:ext uri="{FF2B5EF4-FFF2-40B4-BE49-F238E27FC236}">
                <a16:creationId xmlns:a16="http://schemas.microsoft.com/office/drawing/2014/main" id="{077C515D-6046-40A0-9E6B-59174AE22AD8}"/>
              </a:ext>
            </a:extLst>
          </p:cNvPr>
          <p:cNvSpPr txBox="1"/>
          <p:nvPr/>
        </p:nvSpPr>
        <p:spPr>
          <a:xfrm>
            <a:off x="476520" y="96475"/>
            <a:ext cx="473896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lumMod val="85000"/>
                    <a:lumOff val="15000"/>
                  </a:prstClr>
                </a:solidFill>
                <a:effectLst/>
                <a:uLnTx/>
                <a:uFillTx/>
                <a:latin typeface="Impact" pitchFamily="34" charset="0"/>
                <a:ea typeface="微软雅黑"/>
                <a:cs typeface="+mn-cs"/>
              </a:rPr>
              <a:t>定位原理</a:t>
            </a:r>
            <a:r>
              <a:rPr kumimoji="0" lang="en-US" altLang="zh-CN" sz="2000" b="0" i="0" u="none" strike="noStrike" kern="1200" cap="none" spc="0" normalizeH="0" baseline="0" noProof="0" dirty="0">
                <a:ln>
                  <a:noFill/>
                </a:ln>
                <a:solidFill>
                  <a:prstClr val="black">
                    <a:lumMod val="85000"/>
                    <a:lumOff val="15000"/>
                  </a:prstClr>
                </a:solidFill>
                <a:effectLst/>
                <a:uLnTx/>
                <a:uFillTx/>
                <a:latin typeface="Impact" pitchFamily="34" charset="0"/>
                <a:ea typeface="微软雅黑"/>
                <a:cs typeface="+mn-cs"/>
              </a:rPr>
              <a:t>—</a:t>
            </a:r>
            <a:r>
              <a:rPr kumimoji="0" lang="zh-CN" altLang="en-US" sz="1800" b="0" i="0" u="none" strike="noStrike" kern="1200" cap="none" spc="0" normalizeH="0" baseline="0" noProof="0" dirty="0">
                <a:ln>
                  <a:noFill/>
                </a:ln>
                <a:solidFill>
                  <a:prstClr val="black">
                    <a:lumMod val="85000"/>
                    <a:lumOff val="15000"/>
                  </a:prstClr>
                </a:solidFill>
                <a:effectLst/>
                <a:uLnTx/>
                <a:uFillTx/>
                <a:latin typeface="Impact" pitchFamily="34" charset="0"/>
                <a:ea typeface="微软雅黑"/>
                <a:cs typeface="+mn-cs"/>
              </a:rPr>
              <a:t>北斗二号的无源定位原理</a:t>
            </a:r>
          </a:p>
        </p:txBody>
      </p:sp>
      <p:sp>
        <p:nvSpPr>
          <p:cNvPr id="3" name="文本框 2">
            <a:extLst>
              <a:ext uri="{FF2B5EF4-FFF2-40B4-BE49-F238E27FC236}">
                <a16:creationId xmlns:a16="http://schemas.microsoft.com/office/drawing/2014/main" id="{2B754DAE-1B1C-4FA9-902B-311BFBCC01EB}"/>
              </a:ext>
            </a:extLst>
          </p:cNvPr>
          <p:cNvSpPr txBox="1"/>
          <p:nvPr/>
        </p:nvSpPr>
        <p:spPr>
          <a:xfrm>
            <a:off x="3203848" y="1507598"/>
            <a:ext cx="4703111" cy="230832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898989"/>
                </a:solidFill>
                <a:effectLst/>
                <a:uLnTx/>
                <a:uFillTx/>
                <a:latin typeface="微软雅黑"/>
                <a:ea typeface="微软雅黑"/>
                <a:cs typeface="+mn-cs"/>
              </a:rPr>
              <a:t>    </a:t>
            </a:r>
            <a:r>
              <a:rPr kumimoji="0" lang="zh-CN" altLang="en-US" sz="1800" b="1" i="0" u="none" strike="noStrike" kern="1200" cap="none" spc="0" normalizeH="0" baseline="0" noProof="0" dirty="0">
                <a:ln>
                  <a:noFill/>
                </a:ln>
                <a:solidFill>
                  <a:srgbClr val="FDA907"/>
                </a:solidFill>
                <a:effectLst/>
                <a:uLnTx/>
                <a:uFillTx/>
                <a:latin typeface="微软雅黑"/>
                <a:ea typeface="微软雅黑"/>
                <a:cs typeface="+mn-cs"/>
              </a:rPr>
              <a:t>北斗</a:t>
            </a:r>
            <a:r>
              <a:rPr kumimoji="0" lang="en-US" altLang="zh-CN" sz="1800" b="1" i="0" u="none" strike="noStrike" kern="1200" cap="none" spc="0" normalizeH="0" baseline="0" noProof="0" dirty="0">
                <a:ln>
                  <a:noFill/>
                </a:ln>
                <a:solidFill>
                  <a:srgbClr val="FDA907"/>
                </a:solidFill>
                <a:effectLst/>
                <a:uLnTx/>
                <a:uFillTx/>
                <a:latin typeface="微软雅黑"/>
                <a:ea typeface="微软雅黑"/>
                <a:cs typeface="+mn-cs"/>
              </a:rPr>
              <a:t>2</a:t>
            </a:r>
            <a:r>
              <a:rPr kumimoji="0" lang="zh-CN" altLang="en-US" sz="1800" b="1" i="0" u="none" strike="noStrike" kern="1200" cap="none" spc="0" normalizeH="0" baseline="0" noProof="0" dirty="0">
                <a:ln>
                  <a:noFill/>
                </a:ln>
                <a:solidFill>
                  <a:srgbClr val="FDA907"/>
                </a:solidFill>
                <a:effectLst/>
                <a:uLnTx/>
                <a:uFillTx/>
                <a:latin typeface="微软雅黑"/>
                <a:ea typeface="微软雅黑"/>
                <a:cs typeface="+mn-cs"/>
              </a:rPr>
              <a:t>定位原理</a:t>
            </a:r>
            <a:r>
              <a:rPr kumimoji="0" lang="zh-CN" altLang="en-US" sz="1800" b="1" i="0" u="none" strike="noStrike" kern="1200" cap="none" spc="0" normalizeH="0" baseline="0" noProof="0" dirty="0">
                <a:ln>
                  <a:noFill/>
                </a:ln>
                <a:solidFill>
                  <a:srgbClr val="898989"/>
                </a:solidFill>
                <a:effectLst/>
                <a:uLnTx/>
                <a:uFillTx/>
                <a:latin typeface="微软雅黑"/>
                <a:ea typeface="微软雅黑"/>
                <a:cs typeface="+mn-cs"/>
              </a:rPr>
              <a:t>和</a:t>
            </a:r>
            <a:r>
              <a:rPr kumimoji="0" lang="en-US" altLang="zh-CN" sz="1800" b="1" i="0" u="none" strike="noStrike" kern="1200" cap="none" spc="0" normalizeH="0" baseline="0" noProof="0" dirty="0">
                <a:ln>
                  <a:noFill/>
                </a:ln>
                <a:solidFill>
                  <a:srgbClr val="898989"/>
                </a:solidFill>
                <a:effectLst/>
                <a:uLnTx/>
                <a:uFillTx/>
                <a:latin typeface="微软雅黑"/>
                <a:ea typeface="微软雅黑"/>
                <a:cs typeface="+mn-cs"/>
              </a:rPr>
              <a:t>GPS/GLONASS</a:t>
            </a:r>
            <a:r>
              <a:rPr kumimoji="0" lang="zh-CN" altLang="en-US" sz="1800" b="1" i="0" u="none" strike="noStrike" kern="1200" cap="none" spc="0" normalizeH="0" baseline="0" noProof="0" dirty="0">
                <a:ln>
                  <a:noFill/>
                </a:ln>
                <a:solidFill>
                  <a:srgbClr val="898989"/>
                </a:solidFill>
                <a:effectLst/>
                <a:uLnTx/>
                <a:uFillTx/>
                <a:latin typeface="微软雅黑"/>
                <a:ea typeface="微软雅黑"/>
                <a:cs typeface="+mn-cs"/>
              </a:rPr>
              <a:t>完全一样，</a:t>
            </a:r>
            <a:r>
              <a:rPr kumimoji="0" lang="zh-CN" altLang="en-US" sz="1800" b="1" i="0" u="none" strike="noStrike" kern="1200" cap="none" spc="0" normalizeH="0" baseline="0" noProof="0" dirty="0">
                <a:ln>
                  <a:noFill/>
                </a:ln>
                <a:solidFill>
                  <a:srgbClr val="FDA907"/>
                </a:solidFill>
                <a:effectLst/>
                <a:uLnTx/>
                <a:uFillTx/>
                <a:latin typeface="微软雅黑"/>
                <a:ea typeface="微软雅黑"/>
                <a:cs typeface="+mn-cs"/>
              </a:rPr>
              <a:t>无线电伪距定位</a:t>
            </a:r>
            <a:r>
              <a:rPr kumimoji="0" lang="zh-CN" altLang="en-US" sz="1800" b="1" i="0" u="none" strike="noStrike" kern="1200" cap="none" spc="0" normalizeH="0" baseline="0" noProof="0" dirty="0">
                <a:ln>
                  <a:noFill/>
                </a:ln>
                <a:solidFill>
                  <a:srgbClr val="898989"/>
                </a:solidFill>
                <a:effectLst/>
                <a:uLnTx/>
                <a:uFillTx/>
                <a:latin typeface="微软雅黑"/>
                <a:ea typeface="微软雅黑"/>
                <a:cs typeface="+mn-cs"/>
              </a:rPr>
              <a:t>。在太空中建立一个由多颗卫星所组成的卫星网络，通过对卫星轨道分布的合理化设计，用户在地球上任何一个位置都可以观测到至少三颗卫星，由于在某个具体时刻，某颗卫星的位置是确定的，因此用户只要测得与它们的距离，就可以解算出自身的坐标。</a:t>
            </a:r>
          </a:p>
        </p:txBody>
      </p:sp>
    </p:spTree>
    <p:extLst>
      <p:ext uri="{BB962C8B-B14F-4D97-AF65-F5344CB8AC3E}">
        <p14:creationId xmlns:p14="http://schemas.microsoft.com/office/powerpoint/2010/main" val="143826570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521550" y="681540"/>
            <a:ext cx="351039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9" name="直角三角形 28">
            <a:extLst>
              <a:ext uri="{FF2B5EF4-FFF2-40B4-BE49-F238E27FC236}">
                <a16:creationId xmlns:a16="http://schemas.microsoft.com/office/drawing/2014/main" id="{BF2B83D1-DE4A-4131-9126-3866B2B55206}"/>
              </a:ext>
            </a:extLst>
          </p:cNvPr>
          <p:cNvSpPr/>
          <p:nvPr/>
        </p:nvSpPr>
        <p:spPr>
          <a:xfrm flipH="1">
            <a:off x="395536" y="1023578"/>
            <a:ext cx="2016224" cy="3276364"/>
          </a:xfrm>
          <a:prstGeom prst="rtTriangle">
            <a:avLst/>
          </a:pr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31" name="组合 30">
            <a:extLst>
              <a:ext uri="{FF2B5EF4-FFF2-40B4-BE49-F238E27FC236}">
                <a16:creationId xmlns:a16="http://schemas.microsoft.com/office/drawing/2014/main" id="{E8C2802D-017C-4CD8-8D64-38125A418F04}"/>
              </a:ext>
            </a:extLst>
          </p:cNvPr>
          <p:cNvGrpSpPr/>
          <p:nvPr/>
        </p:nvGrpSpPr>
        <p:grpSpPr>
          <a:xfrm>
            <a:off x="547936" y="1175978"/>
            <a:ext cx="2016224" cy="3276364"/>
            <a:chOff x="395536" y="1023578"/>
            <a:chExt cx="2016224" cy="3276364"/>
          </a:xfrm>
        </p:grpSpPr>
        <p:sp>
          <p:nvSpPr>
            <p:cNvPr id="33" name="矩形 32">
              <a:extLst>
                <a:ext uri="{FF2B5EF4-FFF2-40B4-BE49-F238E27FC236}">
                  <a16:creationId xmlns:a16="http://schemas.microsoft.com/office/drawing/2014/main" id="{B7820CBA-5F22-4973-81B0-AB83062F72FE}"/>
                </a:ext>
              </a:extLst>
            </p:cNvPr>
            <p:cNvSpPr/>
            <p:nvPr/>
          </p:nvSpPr>
          <p:spPr>
            <a:xfrm>
              <a:off x="395536" y="1023578"/>
              <a:ext cx="2016224" cy="3276364"/>
            </a:xfrm>
            <a:prstGeom prst="rect">
              <a:avLst/>
            </a:prstGeom>
            <a:solidFill>
              <a:srgbClr val="FDA9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4" name="直角三角形 33">
              <a:extLst>
                <a:ext uri="{FF2B5EF4-FFF2-40B4-BE49-F238E27FC236}">
                  <a16:creationId xmlns:a16="http://schemas.microsoft.com/office/drawing/2014/main" id="{8E21B8A5-9E41-4525-B577-8EA965EF7A9B}"/>
                </a:ext>
              </a:extLst>
            </p:cNvPr>
            <p:cNvSpPr/>
            <p:nvPr/>
          </p:nvSpPr>
          <p:spPr>
            <a:xfrm flipH="1">
              <a:off x="395536" y="1023578"/>
              <a:ext cx="2016224" cy="3276364"/>
            </a:xfrm>
            <a:prstGeom prst="rtTriangle">
              <a:avLst/>
            </a:pr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6" name="矩形 35">
              <a:extLst>
                <a:ext uri="{FF2B5EF4-FFF2-40B4-BE49-F238E27FC236}">
                  <a16:creationId xmlns:a16="http://schemas.microsoft.com/office/drawing/2014/main" id="{5F114B33-7F28-4E8E-AD5C-2EA080A8EC5C}"/>
                </a:ext>
              </a:extLst>
            </p:cNvPr>
            <p:cNvSpPr/>
            <p:nvPr/>
          </p:nvSpPr>
          <p:spPr>
            <a:xfrm>
              <a:off x="492499" y="2661760"/>
              <a:ext cx="1766848"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uLnTx/>
                  <a:uFillTx/>
                  <a:latin typeface="Arial"/>
                  <a:ea typeface="微软雅黑"/>
                  <a:cs typeface="+mn-cs"/>
                </a:rPr>
                <a:t>北斗二号</a:t>
              </a:r>
              <a:endParaRPr kumimoji="0" lang="en-US" altLang="zh-CN" sz="1400" b="1" i="0" u="none" strike="noStrike" kern="1200" cap="none" spc="0" normalizeH="0" baseline="0" noProof="0" dirty="0">
                <a:ln>
                  <a:noFill/>
                </a:ln>
                <a:solidFill>
                  <a:prstClr val="white"/>
                </a:solidFill>
                <a:effectLst/>
                <a:uLnTx/>
                <a:uFillTx/>
                <a:latin typeface="Arial"/>
                <a:ea typeface="微软雅黑"/>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uLnTx/>
                  <a:uFillTx/>
                  <a:latin typeface="微软雅黑"/>
                  <a:ea typeface="微软雅黑"/>
                  <a:cs typeface="+mn-cs"/>
                </a:rPr>
                <a:t>定位实现</a:t>
              </a:r>
              <a:endParaRPr kumimoji="0" lang="en-US" altLang="zh-CN" sz="1400" b="1" i="0" u="none" strike="noStrike" kern="1200" cap="none" spc="0" normalizeH="0" baseline="0" noProof="0" dirty="0">
                <a:ln>
                  <a:noFill/>
                </a:ln>
                <a:solidFill>
                  <a:prstClr val="white"/>
                </a:solidFill>
                <a:effectLst/>
                <a:uLnTx/>
                <a:uFillTx/>
                <a:latin typeface="微软雅黑"/>
                <a:ea typeface="微软雅黑"/>
                <a:cs typeface="+mn-cs"/>
              </a:endParaRPr>
            </a:p>
          </p:txBody>
        </p:sp>
        <p:cxnSp>
          <p:nvCxnSpPr>
            <p:cNvPr id="39" name="直接连接符 38">
              <a:extLst>
                <a:ext uri="{FF2B5EF4-FFF2-40B4-BE49-F238E27FC236}">
                  <a16:creationId xmlns:a16="http://schemas.microsoft.com/office/drawing/2014/main" id="{6C4D4519-034C-4834-A8D0-231AE3E11EFD}"/>
                </a:ext>
              </a:extLst>
            </p:cNvPr>
            <p:cNvCxnSpPr/>
            <p:nvPr/>
          </p:nvCxnSpPr>
          <p:spPr>
            <a:xfrm>
              <a:off x="701570" y="2283718"/>
              <a:ext cx="140415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40" name="Picture 2" descr="C:\Documents and Settings\Administrator\桌面\图标\ico\verified-user.png">
              <a:extLst>
                <a:ext uri="{FF2B5EF4-FFF2-40B4-BE49-F238E27FC236}">
                  <a16:creationId xmlns:a16="http://schemas.microsoft.com/office/drawing/2014/main" id="{D8A6F2E2-E78B-4906-BB71-69BB3468D068}"/>
                </a:ext>
              </a:extLst>
            </p:cNvPr>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967011" y="1179174"/>
              <a:ext cx="873274" cy="87327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
        <p:nvSpPr>
          <p:cNvPr id="2" name="文本框 1">
            <a:extLst>
              <a:ext uri="{FF2B5EF4-FFF2-40B4-BE49-F238E27FC236}">
                <a16:creationId xmlns:a16="http://schemas.microsoft.com/office/drawing/2014/main" id="{83BC8401-E1E5-4A7E-941A-8CC80AF12B6D}"/>
              </a:ext>
            </a:extLst>
          </p:cNvPr>
          <p:cNvSpPr txBox="1"/>
          <p:nvPr/>
        </p:nvSpPr>
        <p:spPr>
          <a:xfrm>
            <a:off x="2949978" y="1168751"/>
            <a:ext cx="5328592" cy="329320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E46C0A"/>
                </a:solidFill>
                <a:effectLst/>
                <a:uLnTx/>
                <a:uFillTx/>
                <a:latin typeface="微软雅黑"/>
                <a:ea typeface="微软雅黑"/>
                <a:cs typeface="+mn-cs"/>
              </a:rPr>
              <a:t>用户如何测量与卫星的距离？</a:t>
            </a:r>
            <a:endParaRPr kumimoji="0" lang="en-US" altLang="zh-CN" sz="1600" b="1" i="0" u="none" strike="noStrike" kern="1200" cap="none" spc="0" normalizeH="0" baseline="0" noProof="0" dirty="0">
              <a:ln>
                <a:noFill/>
              </a:ln>
              <a:solidFill>
                <a:srgbClr val="E46C0A"/>
              </a:solidFill>
              <a:effectLst/>
              <a:uLnTx/>
              <a:uFillTx/>
              <a:latin typeface="微软雅黑"/>
              <a:ea typeface="微软雅黑"/>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898989"/>
                </a:solidFill>
                <a:effectLst/>
                <a:uLnTx/>
                <a:uFillTx/>
                <a:latin typeface="微软雅黑"/>
                <a:ea typeface="微软雅黑"/>
                <a:cs typeface="+mn-cs"/>
              </a:rPr>
              <a:t>       在卫星和用户机上各安装一个时钟，并在卫星发送的测距信号中包含发送时的时间信息。这样，用户机在接收到测距信号后，只要与自身时钟的时间对比，就可以获得发送时间与接收时间的时差，再乘以光速，就可以得到与卫星的距离了。</a:t>
            </a:r>
            <a:endParaRPr kumimoji="0" lang="en-US" altLang="zh-CN" sz="1600" b="1" i="0" u="none" strike="noStrike" kern="1200" cap="none" spc="0" normalizeH="0" baseline="0" noProof="0" dirty="0">
              <a:ln>
                <a:noFill/>
              </a:ln>
              <a:solidFill>
                <a:srgbClr val="898989"/>
              </a:solidFill>
              <a:effectLst/>
              <a:uLnTx/>
              <a:uFillTx/>
              <a:latin typeface="微软雅黑"/>
              <a:ea typeface="微软雅黑"/>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898989"/>
                </a:solidFill>
                <a:effectLst/>
                <a:uLnTx/>
                <a:uFillTx/>
                <a:latin typeface="微软雅黑"/>
                <a:ea typeface="微软雅黑"/>
                <a:cs typeface="+mn-cs"/>
              </a:rPr>
              <a:t>　</a:t>
            </a:r>
            <a:endParaRPr kumimoji="0" lang="en-US" altLang="zh-CN" sz="1600" b="1" i="0" u="none" strike="noStrike" kern="1200" cap="none" spc="0" normalizeH="0" baseline="0" noProof="0" dirty="0">
              <a:ln>
                <a:noFill/>
              </a:ln>
              <a:solidFill>
                <a:srgbClr val="898989"/>
              </a:solidFill>
              <a:effectLst/>
              <a:uLnTx/>
              <a:uFillTx/>
              <a:latin typeface="微软雅黑"/>
              <a:ea typeface="微软雅黑"/>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FDA907"/>
                </a:solidFill>
                <a:effectLst/>
                <a:uLnTx/>
                <a:uFillTx/>
                <a:latin typeface="微软雅黑"/>
                <a:ea typeface="微软雅黑"/>
                <a:cs typeface="+mn-cs"/>
              </a:rPr>
              <a:t>相对于一号系统的改进？</a:t>
            </a:r>
            <a:endParaRPr kumimoji="0" lang="en-US" altLang="zh-CN" sz="1600" b="1" i="0" u="none" strike="noStrike" kern="1200" cap="none" spc="0" normalizeH="0" baseline="0" noProof="0" dirty="0">
              <a:ln>
                <a:noFill/>
              </a:ln>
              <a:solidFill>
                <a:srgbClr val="FDA907"/>
              </a:solidFill>
              <a:effectLst/>
              <a:uLnTx/>
              <a:uFillTx/>
              <a:latin typeface="微软雅黑"/>
              <a:ea typeface="微软雅黑"/>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898989"/>
                </a:solidFill>
                <a:effectLst/>
                <a:uLnTx/>
                <a:uFillTx/>
                <a:latin typeface="微软雅黑"/>
                <a:ea typeface="微软雅黑"/>
                <a:cs typeface="+mn-cs"/>
              </a:rPr>
              <a:t>       在二号系统中，卫星只起到广播测距信号的作用，用户机根据接收到的测距信号自主解算坐标。因此该系统是一个</a:t>
            </a:r>
            <a:r>
              <a:rPr kumimoji="0" lang="zh-CN" altLang="en-US" sz="1600" b="1" i="0" u="none" strike="noStrike" kern="1200" cap="none" spc="0" normalizeH="0" baseline="0" noProof="0" dirty="0">
                <a:ln>
                  <a:noFill/>
                </a:ln>
                <a:solidFill>
                  <a:srgbClr val="FF0000"/>
                </a:solidFill>
                <a:effectLst/>
                <a:uLnTx/>
                <a:uFillTx/>
                <a:latin typeface="微软雅黑"/>
                <a:ea typeface="微软雅黑"/>
                <a:cs typeface="+mn-cs"/>
              </a:rPr>
              <a:t>开放系统</a:t>
            </a:r>
            <a:r>
              <a:rPr kumimoji="0" lang="zh-CN" altLang="en-US" sz="1600" b="1" i="0" u="none" strike="noStrike" kern="1200" cap="none" spc="0" normalizeH="0" baseline="0" noProof="0" dirty="0">
                <a:ln>
                  <a:noFill/>
                </a:ln>
                <a:solidFill>
                  <a:srgbClr val="898989"/>
                </a:solidFill>
                <a:effectLst/>
                <a:uLnTx/>
                <a:uFillTx/>
                <a:latin typeface="微软雅黑"/>
                <a:ea typeface="微软雅黑"/>
                <a:cs typeface="+mn-cs"/>
              </a:rPr>
              <a:t>，可容纳的</a:t>
            </a:r>
            <a:r>
              <a:rPr kumimoji="0" lang="zh-CN" altLang="en-US" sz="1600" b="1" i="0" u="none" strike="noStrike" kern="1200" cap="none" spc="0" normalizeH="0" baseline="0" noProof="0" dirty="0">
                <a:ln>
                  <a:noFill/>
                </a:ln>
                <a:solidFill>
                  <a:srgbClr val="FF0000"/>
                </a:solidFill>
                <a:effectLst/>
                <a:uLnTx/>
                <a:uFillTx/>
                <a:latin typeface="微软雅黑"/>
                <a:ea typeface="微软雅黑"/>
                <a:cs typeface="+mn-cs"/>
              </a:rPr>
              <a:t>用户机数量不受限制</a:t>
            </a:r>
            <a:r>
              <a:rPr kumimoji="0" lang="zh-CN" altLang="en-US" sz="1600" b="1" i="0" u="none" strike="noStrike" kern="1200" cap="none" spc="0" normalizeH="0" baseline="0" noProof="0" dirty="0">
                <a:ln>
                  <a:noFill/>
                </a:ln>
                <a:solidFill>
                  <a:srgbClr val="898989"/>
                </a:solidFill>
                <a:effectLst/>
                <a:uLnTx/>
                <a:uFillTx/>
                <a:latin typeface="微软雅黑"/>
                <a:ea typeface="微软雅黑"/>
                <a:cs typeface="+mn-cs"/>
              </a:rPr>
              <a:t>。同时由于用户机</a:t>
            </a:r>
            <a:r>
              <a:rPr kumimoji="0" lang="zh-CN" altLang="en-US" sz="1600" b="1" i="0" u="none" strike="noStrike" kern="1200" cap="none" spc="0" normalizeH="0" baseline="0" noProof="0" dirty="0">
                <a:ln>
                  <a:noFill/>
                </a:ln>
                <a:solidFill>
                  <a:srgbClr val="FF0000"/>
                </a:solidFill>
                <a:effectLst/>
                <a:uLnTx/>
                <a:uFillTx/>
                <a:latin typeface="微软雅黑"/>
                <a:ea typeface="微软雅黑"/>
                <a:cs typeface="+mn-cs"/>
              </a:rPr>
              <a:t>只接收信号，不需要发射信号</a:t>
            </a:r>
            <a:r>
              <a:rPr kumimoji="0" lang="zh-CN" altLang="en-US" sz="1600" b="1" i="0" u="none" strike="noStrike" kern="1200" cap="none" spc="0" normalizeH="0" baseline="0" noProof="0" dirty="0">
                <a:ln>
                  <a:noFill/>
                </a:ln>
                <a:solidFill>
                  <a:srgbClr val="898989"/>
                </a:solidFill>
                <a:effectLst/>
                <a:uLnTx/>
                <a:uFillTx/>
                <a:latin typeface="微软雅黑"/>
                <a:ea typeface="微软雅黑"/>
                <a:cs typeface="+mn-cs"/>
              </a:rPr>
              <a:t>，因此它的</a:t>
            </a:r>
            <a:r>
              <a:rPr kumimoji="0" lang="zh-CN" altLang="en-US" sz="1600" b="1" i="0" u="none" strike="noStrike" kern="1200" cap="none" spc="0" normalizeH="0" baseline="0" noProof="0" dirty="0">
                <a:ln>
                  <a:noFill/>
                </a:ln>
                <a:solidFill>
                  <a:srgbClr val="FF0000"/>
                </a:solidFill>
                <a:effectLst/>
                <a:uLnTx/>
                <a:uFillTx/>
                <a:latin typeface="微软雅黑"/>
                <a:ea typeface="微软雅黑"/>
                <a:cs typeface="+mn-cs"/>
              </a:rPr>
              <a:t>定位保密性强</a:t>
            </a:r>
            <a:r>
              <a:rPr kumimoji="0" lang="zh-CN" altLang="en-US" sz="1600" b="1" i="0" u="none" strike="noStrike" kern="1200" cap="none" spc="0" normalizeH="0" baseline="0" noProof="0" dirty="0">
                <a:ln>
                  <a:noFill/>
                </a:ln>
                <a:solidFill>
                  <a:srgbClr val="898989"/>
                </a:solidFill>
                <a:effectLst/>
                <a:uLnTx/>
                <a:uFillTx/>
                <a:latin typeface="微软雅黑"/>
                <a:ea typeface="微软雅黑"/>
                <a:cs typeface="+mn-cs"/>
              </a:rPr>
              <a:t>。这两点对于在</a:t>
            </a:r>
            <a:r>
              <a:rPr kumimoji="0" lang="zh-CN" altLang="en-US" sz="1600" b="1" i="0" u="none" strike="noStrike" kern="1200" cap="none" spc="0" normalizeH="0" baseline="0" noProof="0" dirty="0">
                <a:ln>
                  <a:noFill/>
                </a:ln>
                <a:solidFill>
                  <a:srgbClr val="FF0000"/>
                </a:solidFill>
                <a:effectLst/>
                <a:uLnTx/>
                <a:uFillTx/>
                <a:latin typeface="微软雅黑"/>
                <a:ea typeface="微软雅黑"/>
                <a:cs typeface="+mn-cs"/>
              </a:rPr>
              <a:t>军事上</a:t>
            </a:r>
            <a:r>
              <a:rPr kumimoji="0" lang="zh-CN" altLang="en-US" sz="1600" b="1" i="0" u="none" strike="noStrike" kern="1200" cap="none" spc="0" normalizeH="0" baseline="0" noProof="0" dirty="0">
                <a:ln>
                  <a:noFill/>
                </a:ln>
                <a:solidFill>
                  <a:srgbClr val="898989"/>
                </a:solidFill>
                <a:effectLst/>
                <a:uLnTx/>
                <a:uFillTx/>
                <a:latin typeface="微软雅黑"/>
                <a:ea typeface="微软雅黑"/>
                <a:cs typeface="+mn-cs"/>
              </a:rPr>
              <a:t>的应用尤其有价值。</a:t>
            </a:r>
          </a:p>
        </p:txBody>
      </p:sp>
      <p:sp>
        <p:nvSpPr>
          <p:cNvPr id="44" name="TextBox 6">
            <a:extLst>
              <a:ext uri="{FF2B5EF4-FFF2-40B4-BE49-F238E27FC236}">
                <a16:creationId xmlns:a16="http://schemas.microsoft.com/office/drawing/2014/main" id="{DB4FE56C-E0F5-458F-BAC9-318A838A0BA3}"/>
              </a:ext>
            </a:extLst>
          </p:cNvPr>
          <p:cNvSpPr txBox="1"/>
          <p:nvPr/>
        </p:nvSpPr>
        <p:spPr>
          <a:xfrm>
            <a:off x="476520" y="96475"/>
            <a:ext cx="473896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lumMod val="85000"/>
                    <a:lumOff val="15000"/>
                  </a:prstClr>
                </a:solidFill>
                <a:effectLst/>
                <a:uLnTx/>
                <a:uFillTx/>
                <a:latin typeface="Impact" pitchFamily="34" charset="0"/>
                <a:ea typeface="微软雅黑"/>
                <a:cs typeface="+mn-cs"/>
              </a:rPr>
              <a:t>定位原理</a:t>
            </a:r>
            <a:r>
              <a:rPr kumimoji="0" lang="en-US" altLang="zh-CN" sz="2000" b="0" i="0" u="none" strike="noStrike" kern="1200" cap="none" spc="0" normalizeH="0" baseline="0" noProof="0" dirty="0">
                <a:ln>
                  <a:noFill/>
                </a:ln>
                <a:solidFill>
                  <a:prstClr val="black">
                    <a:lumMod val="85000"/>
                    <a:lumOff val="15000"/>
                  </a:prstClr>
                </a:solidFill>
                <a:effectLst/>
                <a:uLnTx/>
                <a:uFillTx/>
                <a:latin typeface="Impact" pitchFamily="34" charset="0"/>
                <a:ea typeface="微软雅黑"/>
                <a:cs typeface="+mn-cs"/>
              </a:rPr>
              <a:t>—</a:t>
            </a:r>
            <a:r>
              <a:rPr kumimoji="0" lang="zh-CN" altLang="en-US" sz="1800" b="0" i="0" u="none" strike="noStrike" kern="1200" cap="none" spc="0" normalizeH="0" baseline="0" noProof="0" dirty="0">
                <a:ln>
                  <a:noFill/>
                </a:ln>
                <a:solidFill>
                  <a:prstClr val="black">
                    <a:lumMod val="85000"/>
                    <a:lumOff val="15000"/>
                  </a:prstClr>
                </a:solidFill>
                <a:effectLst/>
                <a:uLnTx/>
                <a:uFillTx/>
                <a:latin typeface="Impact" pitchFamily="34" charset="0"/>
                <a:ea typeface="微软雅黑"/>
                <a:cs typeface="+mn-cs"/>
              </a:rPr>
              <a:t>北斗二号的无源定位原理</a:t>
            </a:r>
          </a:p>
        </p:txBody>
      </p:sp>
    </p:spTree>
    <p:extLst>
      <p:ext uri="{BB962C8B-B14F-4D97-AF65-F5344CB8AC3E}">
        <p14:creationId xmlns:p14="http://schemas.microsoft.com/office/powerpoint/2010/main" val="377463821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BF3420"/>
        </a:solidFill>
        <a:effectLst/>
      </p:bgPr>
    </p:bg>
    <p:spTree>
      <p:nvGrpSpPr>
        <p:cNvPr id="1" name=""/>
        <p:cNvGrpSpPr/>
        <p:nvPr/>
      </p:nvGrpSpPr>
      <p:grpSpPr>
        <a:xfrm>
          <a:off x="0" y="0"/>
          <a:ext cx="0" cy="0"/>
          <a:chOff x="0" y="0"/>
          <a:chExt cx="0" cy="0"/>
        </a:xfrm>
      </p:grpSpPr>
      <p:sp>
        <p:nvSpPr>
          <p:cNvPr id="6" name="矩形 5"/>
          <p:cNvSpPr/>
          <p:nvPr/>
        </p:nvSpPr>
        <p:spPr>
          <a:xfrm>
            <a:off x="1" y="2166704"/>
            <a:ext cx="9144000" cy="7078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26495" y="-1433695"/>
            <a:ext cx="3515706" cy="8094524"/>
          </a:xfrm>
          <a:prstGeom prst="rect">
            <a:avLst/>
          </a:prstGeom>
          <a:noFill/>
          <a:effectLst>
            <a:outerShdw blurRad="165100" dist="76200" dir="1200000" algn="tl" rotWithShape="0">
              <a:prstClr val="black">
                <a:alpha val="10000"/>
              </a:prstClr>
            </a:outerShdw>
          </a:effectLst>
        </p:spPr>
        <p:txBody>
          <a:bodyPr wrap="none" rtlCol="0">
            <a:spAutoFit/>
          </a:bodyPr>
          <a:lstStyle/>
          <a:p>
            <a:r>
              <a:rPr lang="en-US" altLang="zh-CN" sz="52000" dirty="0">
                <a:solidFill>
                  <a:schemeClr val="bg1"/>
                </a:solidFill>
                <a:latin typeface="+mj-lt"/>
              </a:rPr>
              <a:t>4</a:t>
            </a:r>
            <a:endParaRPr lang="zh-CN" altLang="en-US" sz="52000" dirty="0">
              <a:solidFill>
                <a:schemeClr val="bg1"/>
              </a:solidFill>
              <a:latin typeface="+mj-lt"/>
            </a:endParaRPr>
          </a:p>
        </p:txBody>
      </p:sp>
      <p:sp>
        <p:nvSpPr>
          <p:cNvPr id="5" name="矩形 4"/>
          <p:cNvSpPr/>
          <p:nvPr/>
        </p:nvSpPr>
        <p:spPr>
          <a:xfrm>
            <a:off x="3579089" y="2155090"/>
            <a:ext cx="5178376" cy="707886"/>
          </a:xfrm>
          <a:prstGeom prst="rect">
            <a:avLst/>
          </a:prstGeom>
        </p:spPr>
        <p:txBody>
          <a:bodyPr wrap="square">
            <a:spAutoFit/>
          </a:bodyPr>
          <a:lstStyle/>
          <a:p>
            <a:pPr algn="r"/>
            <a:r>
              <a:rPr lang="zh-CN" altLang="en-US" sz="4000" dirty="0">
                <a:solidFill>
                  <a:schemeClr val="bg1"/>
                </a:solidFill>
                <a:latin typeface="幼圆" panose="02010509060101010101" pitchFamily="49" charset="-122"/>
                <a:ea typeface="幼圆" panose="02010509060101010101" pitchFamily="49" charset="-122"/>
              </a:rPr>
              <a:t>系统功能</a:t>
            </a:r>
          </a:p>
        </p:txBody>
      </p:sp>
      <p:sp>
        <p:nvSpPr>
          <p:cNvPr id="3" name="矩形 2"/>
          <p:cNvSpPr/>
          <p:nvPr/>
        </p:nvSpPr>
        <p:spPr>
          <a:xfrm>
            <a:off x="6007610" y="1397264"/>
            <a:ext cx="2749855" cy="769441"/>
          </a:xfrm>
          <a:prstGeom prst="rect">
            <a:avLst/>
          </a:prstGeom>
        </p:spPr>
        <p:txBody>
          <a:bodyPr wrap="none">
            <a:spAutoFit/>
          </a:bodyPr>
          <a:lstStyle/>
          <a:p>
            <a:pPr lvl="0" algn="r"/>
            <a:r>
              <a:rPr lang="en-US" altLang="zh-CN" sz="4400" dirty="0">
                <a:solidFill>
                  <a:schemeClr val="bg1"/>
                </a:solidFill>
                <a:latin typeface="Impact"/>
              </a:rPr>
              <a:t>PART THREE</a:t>
            </a:r>
            <a:endParaRPr lang="zh-CN" altLang="en-US" sz="4400" dirty="0">
              <a:solidFill>
                <a:schemeClr val="bg1"/>
              </a:solidFill>
              <a:latin typeface="Impact"/>
            </a:endParaRPr>
          </a:p>
        </p:txBody>
      </p:sp>
    </p:spTree>
    <p:extLst>
      <p:ext uri="{BB962C8B-B14F-4D97-AF65-F5344CB8AC3E}">
        <p14:creationId xmlns:p14="http://schemas.microsoft.com/office/powerpoint/2010/main" val="268172962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6520" y="96475"/>
            <a:ext cx="3870455" cy="400110"/>
          </a:xfrm>
          <a:prstGeom prst="rect">
            <a:avLst/>
          </a:prstGeom>
          <a:noFill/>
        </p:spPr>
        <p:txBody>
          <a:bodyPr wrap="square" rtlCol="0">
            <a:spAutoFit/>
          </a:bodyPr>
          <a:lstStyle/>
          <a:p>
            <a:r>
              <a:rPr lang="zh-CN" altLang="en-US" sz="2000" b="1" dirty="0">
                <a:solidFill>
                  <a:schemeClr val="tx1">
                    <a:lumMod val="85000"/>
                    <a:lumOff val="15000"/>
                  </a:schemeClr>
                </a:solidFill>
                <a:latin typeface="Impact" pitchFamily="34" charset="0"/>
                <a:ea typeface="+mj-ea"/>
              </a:rPr>
              <a:t>系统功能</a:t>
            </a:r>
          </a:p>
        </p:txBody>
      </p:sp>
      <p:cxnSp>
        <p:nvCxnSpPr>
          <p:cNvPr id="8" name="直接连接符 7"/>
          <p:cNvCxnSpPr/>
          <p:nvPr/>
        </p:nvCxnSpPr>
        <p:spPr>
          <a:xfrm>
            <a:off x="521550" y="681540"/>
            <a:ext cx="351039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8" name="五边形 27"/>
          <p:cNvSpPr/>
          <p:nvPr/>
        </p:nvSpPr>
        <p:spPr>
          <a:xfrm>
            <a:off x="611562" y="1131590"/>
            <a:ext cx="7894223" cy="315035"/>
          </a:xfrm>
          <a:prstGeom prst="homePlate">
            <a:avLst/>
          </a:prstGeom>
          <a:solidFill>
            <a:srgbClr val="BF3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a:latin typeface="+mj-lt"/>
              </a:rPr>
              <a:t>01</a:t>
            </a:r>
            <a:endParaRPr lang="zh-CN" altLang="en-US" sz="1600">
              <a:latin typeface="+mj-lt"/>
            </a:endParaRPr>
          </a:p>
        </p:txBody>
      </p:sp>
      <p:sp>
        <p:nvSpPr>
          <p:cNvPr id="29" name="五边形 28"/>
          <p:cNvSpPr/>
          <p:nvPr/>
        </p:nvSpPr>
        <p:spPr>
          <a:xfrm>
            <a:off x="4481989" y="1445851"/>
            <a:ext cx="4023795" cy="315035"/>
          </a:xfrm>
          <a:prstGeom prst="homePlat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a:latin typeface="+mj-lt"/>
              </a:rPr>
              <a:t>02</a:t>
            </a:r>
            <a:endParaRPr lang="zh-CN" altLang="en-US" sz="1600">
              <a:latin typeface="+mj-lt"/>
            </a:endParaRPr>
          </a:p>
        </p:txBody>
      </p:sp>
      <p:sp>
        <p:nvSpPr>
          <p:cNvPr id="36" name="矩形 35"/>
          <p:cNvSpPr/>
          <p:nvPr/>
        </p:nvSpPr>
        <p:spPr>
          <a:xfrm>
            <a:off x="1691680" y="1527342"/>
            <a:ext cx="1890208" cy="369332"/>
          </a:xfrm>
          <a:prstGeom prst="rect">
            <a:avLst/>
          </a:prstGeom>
        </p:spPr>
        <p:txBody>
          <a:bodyPr wrap="square">
            <a:spAutoFit/>
          </a:bodyPr>
          <a:lstStyle/>
          <a:p>
            <a:pPr lvl="0"/>
            <a:r>
              <a:rPr lang="zh-CN" altLang="en-US" b="1" dirty="0">
                <a:solidFill>
                  <a:srgbClr val="BF3420"/>
                </a:solidFill>
                <a:latin typeface="+mn-ea"/>
              </a:rPr>
              <a:t>短报文通信</a:t>
            </a:r>
            <a:r>
              <a:rPr lang="en-US" altLang="zh-CN" b="1" dirty="0">
                <a:solidFill>
                  <a:srgbClr val="BF3420"/>
                </a:solidFill>
                <a:latin typeface="+mn-ea"/>
              </a:rPr>
              <a:t> </a:t>
            </a:r>
            <a:endParaRPr lang="zh-CN" altLang="en-US" b="1" dirty="0">
              <a:solidFill>
                <a:srgbClr val="BF3420"/>
              </a:solidFill>
              <a:latin typeface="+mn-ea"/>
            </a:endParaRPr>
          </a:p>
        </p:txBody>
      </p:sp>
      <p:sp>
        <p:nvSpPr>
          <p:cNvPr id="38" name="矩形 37"/>
          <p:cNvSpPr/>
          <p:nvPr/>
        </p:nvSpPr>
        <p:spPr>
          <a:xfrm>
            <a:off x="4572000" y="2427734"/>
            <a:ext cx="3888441" cy="2509277"/>
          </a:xfrm>
          <a:prstGeom prst="rect">
            <a:avLst/>
          </a:prstGeom>
        </p:spPr>
        <p:txBody>
          <a:bodyPr wrap="square">
            <a:spAutoFit/>
          </a:bodyPr>
          <a:lstStyle/>
          <a:p>
            <a:pPr>
              <a:lnSpc>
                <a:spcPct val="150000"/>
              </a:lnSpc>
            </a:pPr>
            <a:r>
              <a:rPr lang="zh-CN" altLang="en-US" sz="1400" b="1" dirty="0">
                <a:solidFill>
                  <a:schemeClr val="tx1">
                    <a:lumMod val="65000"/>
                    <a:lumOff val="35000"/>
                  </a:schemeClr>
                </a:solidFill>
                <a:latin typeface="+mn-ea"/>
              </a:rPr>
              <a:t>       与北斗“</a:t>
            </a:r>
            <a:r>
              <a:rPr lang="zh-CN" altLang="en-US" sz="1400" b="1" dirty="0">
                <a:solidFill>
                  <a:srgbClr val="FF0000"/>
                </a:solidFill>
                <a:latin typeface="+mn-ea"/>
              </a:rPr>
              <a:t>有源定位</a:t>
            </a:r>
            <a:r>
              <a:rPr lang="zh-CN" altLang="en-US" sz="1400" b="1" dirty="0">
                <a:solidFill>
                  <a:schemeClr val="tx1">
                    <a:lumMod val="65000"/>
                    <a:lumOff val="35000"/>
                  </a:schemeClr>
                </a:solidFill>
                <a:latin typeface="+mn-ea"/>
              </a:rPr>
              <a:t>”的特性息息相关。有源定位是中国北斗的一大创举，利用无线电测定技术，通过两颗地球同步轨道卫星联手，不仅能回答用户“我在哪”，还能告诉关注用户行踪的相关方“你在哪”，广泛用于搜救、渔业等领域，是保障民生安全的“千里眼”。</a:t>
            </a:r>
          </a:p>
          <a:p>
            <a:pPr>
              <a:lnSpc>
                <a:spcPct val="150000"/>
              </a:lnSpc>
            </a:pPr>
            <a:endParaRPr lang="zh-CN" altLang="en-US" sz="1100" dirty="0">
              <a:solidFill>
                <a:schemeClr val="tx1">
                  <a:lumMod val="65000"/>
                  <a:lumOff val="35000"/>
                </a:schemeClr>
              </a:solidFill>
              <a:latin typeface="+mn-ea"/>
            </a:endParaRPr>
          </a:p>
          <a:p>
            <a:pPr>
              <a:lnSpc>
                <a:spcPct val="150000"/>
              </a:lnSpc>
            </a:pPr>
            <a:endParaRPr lang="zh-CN" altLang="en-US" sz="1100" dirty="0">
              <a:solidFill>
                <a:schemeClr val="tx1">
                  <a:lumMod val="65000"/>
                  <a:lumOff val="35000"/>
                </a:schemeClr>
              </a:solidFill>
              <a:latin typeface="+mn-ea"/>
            </a:endParaRPr>
          </a:p>
        </p:txBody>
      </p:sp>
      <p:sp>
        <p:nvSpPr>
          <p:cNvPr id="42" name="矩形 41"/>
          <p:cNvSpPr/>
          <p:nvPr/>
        </p:nvSpPr>
        <p:spPr>
          <a:xfrm>
            <a:off x="5868144" y="1855395"/>
            <a:ext cx="1890208" cy="369332"/>
          </a:xfrm>
          <a:prstGeom prst="rect">
            <a:avLst/>
          </a:prstGeom>
        </p:spPr>
        <p:txBody>
          <a:bodyPr wrap="square">
            <a:spAutoFit/>
          </a:bodyPr>
          <a:lstStyle/>
          <a:p>
            <a:pPr lvl="0"/>
            <a:r>
              <a:rPr lang="zh-CN" altLang="en-US" b="1" dirty="0">
                <a:solidFill>
                  <a:srgbClr val="FF0000"/>
                </a:solidFill>
              </a:rPr>
              <a:t>位置报告</a:t>
            </a:r>
          </a:p>
        </p:txBody>
      </p:sp>
      <p:sp>
        <p:nvSpPr>
          <p:cNvPr id="44" name="矩形 43"/>
          <p:cNvSpPr/>
          <p:nvPr/>
        </p:nvSpPr>
        <p:spPr>
          <a:xfrm>
            <a:off x="683555" y="1896674"/>
            <a:ext cx="3456384" cy="2639569"/>
          </a:xfrm>
          <a:prstGeom prst="rect">
            <a:avLst/>
          </a:prstGeom>
        </p:spPr>
        <p:txBody>
          <a:bodyPr wrap="square">
            <a:spAutoFit/>
          </a:bodyPr>
          <a:lstStyle/>
          <a:p>
            <a:pPr>
              <a:lnSpc>
                <a:spcPct val="150000"/>
              </a:lnSpc>
            </a:pPr>
            <a:r>
              <a:rPr lang="zh-CN" altLang="en-US" sz="1400" b="1" dirty="0">
                <a:solidFill>
                  <a:schemeClr val="tx1">
                    <a:lumMod val="65000"/>
                    <a:lumOff val="35000"/>
                  </a:schemeClr>
                </a:solidFill>
                <a:latin typeface="+mn-ea"/>
              </a:rPr>
              <a:t>       北斗系统的“</a:t>
            </a:r>
            <a:r>
              <a:rPr lang="zh-CN" altLang="en-US" sz="1400" b="1" dirty="0">
                <a:solidFill>
                  <a:srgbClr val="C00000"/>
                </a:solidFill>
                <a:latin typeface="+mn-ea"/>
              </a:rPr>
              <a:t>独门绝技</a:t>
            </a:r>
            <a:r>
              <a:rPr lang="zh-CN" altLang="en-US" sz="1400" b="1" dirty="0">
                <a:solidFill>
                  <a:schemeClr val="tx1">
                    <a:lumMod val="65000"/>
                    <a:lumOff val="35000"/>
                  </a:schemeClr>
                </a:solidFill>
                <a:latin typeface="+mn-ea"/>
              </a:rPr>
              <a:t>”。导航卫星和通信卫星是两种类型的卫星，但北斗导航卫星却附加了通信功能。北斗用户利用终端，不仅可以知道自己的位置，还可以通过短报文将自己的情况告诉他人。这个功能在沙漠、远洋、深山、森林等没有网络覆盖的地区，或者是灾害发生、通信受阻时至关重要。</a:t>
            </a:r>
          </a:p>
        </p:txBody>
      </p:sp>
      <p:cxnSp>
        <p:nvCxnSpPr>
          <p:cNvPr id="48" name="直接连接符 47"/>
          <p:cNvCxnSpPr/>
          <p:nvPr/>
        </p:nvCxnSpPr>
        <p:spPr>
          <a:xfrm>
            <a:off x="4481989" y="2494903"/>
            <a:ext cx="0" cy="140261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676216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6520" y="96475"/>
            <a:ext cx="387045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lumMod val="85000"/>
                    <a:lumOff val="15000"/>
                  </a:prstClr>
                </a:solidFill>
                <a:effectLst/>
                <a:uLnTx/>
                <a:uFillTx/>
                <a:latin typeface="Impact" pitchFamily="34" charset="0"/>
                <a:ea typeface="微软雅黑"/>
                <a:cs typeface="+mn-cs"/>
              </a:rPr>
              <a:t>系统功能</a:t>
            </a:r>
          </a:p>
        </p:txBody>
      </p:sp>
      <p:cxnSp>
        <p:nvCxnSpPr>
          <p:cNvPr id="8" name="直接连接符 7"/>
          <p:cNvCxnSpPr/>
          <p:nvPr/>
        </p:nvCxnSpPr>
        <p:spPr>
          <a:xfrm>
            <a:off x="521550" y="681540"/>
            <a:ext cx="351039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8" name="五边形 27"/>
          <p:cNvSpPr/>
          <p:nvPr/>
        </p:nvSpPr>
        <p:spPr>
          <a:xfrm>
            <a:off x="611562" y="1131590"/>
            <a:ext cx="7894223" cy="315035"/>
          </a:xfrm>
          <a:prstGeom prst="homePlate">
            <a:avLst/>
          </a:prstGeom>
          <a:solidFill>
            <a:srgbClr val="BF3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Impact"/>
                <a:ea typeface="微软雅黑"/>
                <a:cs typeface="+mn-cs"/>
              </a:rPr>
              <a:t>03</a:t>
            </a:r>
            <a:endParaRPr kumimoji="0" lang="zh-CN" altLang="en-US" sz="1600" b="0" i="0" u="none" strike="noStrike" kern="1200" cap="none" spc="0" normalizeH="0" baseline="0" noProof="0" dirty="0">
              <a:ln>
                <a:noFill/>
              </a:ln>
              <a:solidFill>
                <a:prstClr val="white"/>
              </a:solidFill>
              <a:effectLst/>
              <a:uLnTx/>
              <a:uFillTx/>
              <a:latin typeface="Impact"/>
              <a:ea typeface="微软雅黑"/>
              <a:cs typeface="+mn-cs"/>
            </a:endParaRPr>
          </a:p>
        </p:txBody>
      </p:sp>
      <p:sp>
        <p:nvSpPr>
          <p:cNvPr id="29" name="五边形 28"/>
          <p:cNvSpPr/>
          <p:nvPr/>
        </p:nvSpPr>
        <p:spPr>
          <a:xfrm>
            <a:off x="4481989" y="1445851"/>
            <a:ext cx="4023795" cy="315035"/>
          </a:xfrm>
          <a:prstGeom prst="homePlat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Impact"/>
                <a:ea typeface="微软雅黑"/>
                <a:cs typeface="+mn-cs"/>
              </a:rPr>
              <a:t>04</a:t>
            </a:r>
            <a:endParaRPr kumimoji="0" lang="zh-CN" altLang="en-US" sz="1600" b="0" i="0" u="none" strike="noStrike" kern="1200" cap="none" spc="0" normalizeH="0" baseline="0" noProof="0" dirty="0">
              <a:ln>
                <a:noFill/>
              </a:ln>
              <a:solidFill>
                <a:prstClr val="white"/>
              </a:solidFill>
              <a:effectLst/>
              <a:uLnTx/>
              <a:uFillTx/>
              <a:latin typeface="Impact"/>
              <a:ea typeface="微软雅黑"/>
              <a:cs typeface="+mn-cs"/>
            </a:endParaRPr>
          </a:p>
        </p:txBody>
      </p:sp>
      <p:sp>
        <p:nvSpPr>
          <p:cNvPr id="36" name="矩形 35"/>
          <p:cNvSpPr/>
          <p:nvPr/>
        </p:nvSpPr>
        <p:spPr>
          <a:xfrm>
            <a:off x="1691680" y="1527342"/>
            <a:ext cx="189020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solidFill>
                  <a:srgbClr val="BF3420"/>
                </a:solidFill>
                <a:latin typeface="微软雅黑"/>
                <a:ea typeface="微软雅黑"/>
              </a:rPr>
              <a:t>导航与快速定位</a:t>
            </a:r>
            <a:r>
              <a:rPr kumimoji="0" lang="en-US" altLang="zh-CN" sz="1800" b="1" i="0" u="none" strike="noStrike" kern="1200" cap="none" spc="0" normalizeH="0" baseline="0" noProof="0" dirty="0">
                <a:ln>
                  <a:noFill/>
                </a:ln>
                <a:solidFill>
                  <a:srgbClr val="BF3420"/>
                </a:solidFill>
                <a:effectLst/>
                <a:uLnTx/>
                <a:uFillTx/>
                <a:latin typeface="微软雅黑"/>
                <a:ea typeface="微软雅黑"/>
                <a:cs typeface="+mn-cs"/>
              </a:rPr>
              <a:t> </a:t>
            </a:r>
            <a:endParaRPr kumimoji="0" lang="zh-CN" altLang="en-US" sz="1800" b="1" i="0" u="none" strike="noStrike" kern="1200" cap="none" spc="0" normalizeH="0" baseline="0" noProof="0" dirty="0">
              <a:ln>
                <a:noFill/>
              </a:ln>
              <a:solidFill>
                <a:srgbClr val="BF3420"/>
              </a:solidFill>
              <a:effectLst/>
              <a:uLnTx/>
              <a:uFillTx/>
              <a:latin typeface="微软雅黑"/>
              <a:ea typeface="微软雅黑"/>
              <a:cs typeface="+mn-cs"/>
            </a:endParaRPr>
          </a:p>
        </p:txBody>
      </p:sp>
      <p:sp>
        <p:nvSpPr>
          <p:cNvPr id="38" name="矩形 37"/>
          <p:cNvSpPr/>
          <p:nvPr/>
        </p:nvSpPr>
        <p:spPr>
          <a:xfrm>
            <a:off x="4549665" y="2296850"/>
            <a:ext cx="3888441" cy="2832442"/>
          </a:xfrm>
          <a:prstGeom prst="rect">
            <a:avLst/>
          </a:prstGeom>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black">
                    <a:lumMod val="65000"/>
                    <a:lumOff val="35000"/>
                  </a:prstClr>
                </a:solidFill>
                <a:effectLst/>
                <a:uLnTx/>
                <a:uFillTx/>
                <a:latin typeface="微软雅黑"/>
                <a:ea typeface="微软雅黑"/>
                <a:cs typeface="+mn-cs"/>
              </a:rPr>
              <a:t>     北斗系统具有精密授时功能，可向用户提供</a:t>
            </a:r>
            <a:r>
              <a:rPr kumimoji="0" lang="en-US" altLang="zh-CN" sz="1400" b="1" i="0" u="none" strike="noStrike" kern="1200" cap="none" spc="0" normalizeH="0" baseline="0" noProof="0" dirty="0">
                <a:ln>
                  <a:noFill/>
                </a:ln>
                <a:solidFill>
                  <a:srgbClr val="FF0000"/>
                </a:solidFill>
                <a:effectLst/>
                <a:uLnTx/>
                <a:uFillTx/>
                <a:latin typeface="微软雅黑"/>
                <a:ea typeface="微软雅黑"/>
                <a:cs typeface="+mn-cs"/>
              </a:rPr>
              <a:t>20ns-100ns</a:t>
            </a:r>
            <a:r>
              <a:rPr kumimoji="0" lang="zh-CN" altLang="en-US" sz="1400" b="1" i="0" u="none" strike="noStrike" kern="1200" cap="none" spc="0" normalizeH="0" baseline="0" noProof="0" dirty="0">
                <a:ln>
                  <a:noFill/>
                </a:ln>
                <a:solidFill>
                  <a:prstClr val="black">
                    <a:lumMod val="65000"/>
                    <a:lumOff val="35000"/>
                  </a:prstClr>
                </a:solidFill>
                <a:effectLst/>
                <a:uLnTx/>
                <a:uFillTx/>
                <a:latin typeface="微软雅黑"/>
                <a:ea typeface="微软雅黑"/>
                <a:cs typeface="+mn-cs"/>
              </a:rPr>
              <a:t>时间同步精度。设备从北斗导航卫星的信号上获取标准的时间信息，将这些信息通过各种类型的接口传输给需要时间信息的设备，这样就可以达到单个设备的时间校准或者多个系统的时间同步，这个过程就是卫星导航系统的授时，也常称作</a:t>
            </a:r>
            <a:r>
              <a:rPr kumimoji="0" lang="zh-CN" altLang="en-US" sz="1400" b="1" i="0" u="none" strike="noStrike" kern="1200" cap="none" spc="0" normalizeH="0" baseline="0" noProof="0" dirty="0">
                <a:ln>
                  <a:noFill/>
                </a:ln>
                <a:solidFill>
                  <a:srgbClr val="FF0000"/>
                </a:solidFill>
                <a:effectLst/>
                <a:uLnTx/>
                <a:uFillTx/>
                <a:latin typeface="微软雅黑"/>
                <a:ea typeface="微软雅黑"/>
                <a:cs typeface="+mn-cs"/>
              </a:rPr>
              <a:t>卫星授时</a:t>
            </a:r>
            <a:r>
              <a:rPr kumimoji="0" lang="zh-CN" altLang="en-US" sz="1400" b="1" i="0" u="none" strike="noStrike" kern="1200" cap="none" spc="0" normalizeH="0" baseline="0" noProof="0" dirty="0">
                <a:ln>
                  <a:noFill/>
                </a:ln>
                <a:solidFill>
                  <a:prstClr val="black">
                    <a:lumMod val="65000"/>
                    <a:lumOff val="35000"/>
                  </a:prstClr>
                </a:solidFill>
                <a:effectLst/>
                <a:uLnTx/>
                <a:uFillTx/>
                <a:latin typeface="微软雅黑"/>
                <a:ea typeface="微软雅黑"/>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zh-CN" altLang="en-US" sz="1100" b="0" i="0" u="none" strike="noStrike" kern="1200" cap="none" spc="0" normalizeH="0" baseline="0" noProof="0" dirty="0">
              <a:ln>
                <a:noFill/>
              </a:ln>
              <a:solidFill>
                <a:prstClr val="black">
                  <a:lumMod val="65000"/>
                  <a:lumOff val="35000"/>
                </a:prstClr>
              </a:solidFill>
              <a:effectLst/>
              <a:uLnTx/>
              <a:uFillTx/>
              <a:latin typeface="微软雅黑"/>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zh-CN" altLang="en-US" sz="1100" b="0" i="0" u="none" strike="noStrike" kern="1200" cap="none" spc="0" normalizeH="0" baseline="0" noProof="0" dirty="0">
              <a:ln>
                <a:noFill/>
              </a:ln>
              <a:solidFill>
                <a:prstClr val="black">
                  <a:lumMod val="65000"/>
                  <a:lumOff val="35000"/>
                </a:prstClr>
              </a:solidFill>
              <a:effectLst/>
              <a:uLnTx/>
              <a:uFillTx/>
              <a:latin typeface="微软雅黑"/>
              <a:ea typeface="微软雅黑"/>
              <a:cs typeface="+mn-cs"/>
            </a:endParaRPr>
          </a:p>
        </p:txBody>
      </p:sp>
      <p:sp>
        <p:nvSpPr>
          <p:cNvPr id="42" name="矩形 41"/>
          <p:cNvSpPr/>
          <p:nvPr/>
        </p:nvSpPr>
        <p:spPr>
          <a:xfrm>
            <a:off x="5868144" y="1855395"/>
            <a:ext cx="189020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0000"/>
                </a:solidFill>
                <a:effectLst/>
                <a:uLnTx/>
                <a:uFillTx/>
                <a:latin typeface="Arial"/>
                <a:ea typeface="微软雅黑"/>
                <a:cs typeface="+mn-cs"/>
              </a:rPr>
              <a:t>精密授时</a:t>
            </a:r>
          </a:p>
        </p:txBody>
      </p:sp>
      <p:sp>
        <p:nvSpPr>
          <p:cNvPr id="44" name="矩形 43"/>
          <p:cNvSpPr/>
          <p:nvPr/>
        </p:nvSpPr>
        <p:spPr>
          <a:xfrm>
            <a:off x="705894" y="2027253"/>
            <a:ext cx="3528399" cy="2316403"/>
          </a:xfrm>
          <a:prstGeom prst="rect">
            <a:avLst/>
          </a:prstGeom>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black">
                    <a:lumMod val="65000"/>
                    <a:lumOff val="35000"/>
                  </a:prstClr>
                </a:solidFill>
                <a:effectLst/>
                <a:uLnTx/>
                <a:uFillTx/>
                <a:latin typeface="微软雅黑"/>
                <a:ea typeface="微软雅黑"/>
                <a:cs typeface="+mn-cs"/>
              </a:rPr>
              <a:t>      与</a:t>
            </a:r>
            <a:r>
              <a:rPr kumimoji="0" lang="en-US" altLang="zh-CN" sz="1400" b="1" i="0" u="none" strike="noStrike" kern="1200" cap="none" spc="0" normalizeH="0" baseline="0" noProof="0" dirty="0">
                <a:ln>
                  <a:noFill/>
                </a:ln>
                <a:solidFill>
                  <a:prstClr val="black">
                    <a:lumMod val="65000"/>
                    <a:lumOff val="35000"/>
                  </a:prstClr>
                </a:solidFill>
                <a:effectLst/>
                <a:uLnTx/>
                <a:uFillTx/>
                <a:latin typeface="微软雅黑"/>
                <a:ea typeface="微软雅黑"/>
                <a:cs typeface="+mn-cs"/>
              </a:rPr>
              <a:t>GPS</a:t>
            </a:r>
            <a:r>
              <a:rPr kumimoji="0" lang="zh-CN" altLang="en-US" sz="1400" b="1" i="0" u="none" strike="noStrike" kern="1200" cap="none" spc="0" normalizeH="0" baseline="0" noProof="0" dirty="0">
                <a:ln>
                  <a:noFill/>
                </a:ln>
                <a:solidFill>
                  <a:prstClr val="black">
                    <a:lumMod val="65000"/>
                    <a:lumOff val="35000"/>
                  </a:prstClr>
                </a:solidFill>
                <a:effectLst/>
                <a:uLnTx/>
                <a:uFillTx/>
                <a:latin typeface="微软雅黑"/>
                <a:ea typeface="微软雅黑"/>
                <a:cs typeface="+mn-cs"/>
              </a:rPr>
              <a:t>相比，北斗的优势在于</a:t>
            </a:r>
            <a:r>
              <a:rPr kumimoji="0" lang="zh-CN" altLang="en-US" sz="1400" b="1" i="0" u="none" strike="noStrike" kern="1200" cap="none" spc="0" normalizeH="0" baseline="0" noProof="0" dirty="0">
                <a:ln>
                  <a:noFill/>
                </a:ln>
                <a:solidFill>
                  <a:srgbClr val="FF0000"/>
                </a:solidFill>
                <a:effectLst/>
                <a:uLnTx/>
                <a:uFillTx/>
                <a:latin typeface="微软雅黑"/>
                <a:ea typeface="微软雅黑"/>
                <a:cs typeface="+mn-cs"/>
              </a:rPr>
              <a:t>短信服务和导航结合</a:t>
            </a:r>
            <a:r>
              <a:rPr kumimoji="0" lang="zh-CN" altLang="en-US" sz="1400" b="1" i="0" u="none" strike="noStrike" kern="1200" cap="none" spc="0" normalizeH="0" baseline="0" noProof="0" dirty="0">
                <a:ln>
                  <a:noFill/>
                </a:ln>
                <a:solidFill>
                  <a:prstClr val="black">
                    <a:lumMod val="65000"/>
                    <a:lumOff val="35000"/>
                  </a:prstClr>
                </a:solidFill>
                <a:effectLst/>
                <a:uLnTx/>
                <a:uFillTx/>
                <a:latin typeface="微软雅黑"/>
                <a:ea typeface="微软雅黑"/>
                <a:cs typeface="+mn-cs"/>
              </a:rPr>
              <a:t>，增加了通讯功能；</a:t>
            </a:r>
            <a:r>
              <a:rPr kumimoji="0" lang="zh-CN" altLang="en-US" sz="1400" b="1" i="0" u="none" strike="noStrike" kern="1200" cap="none" spc="0" normalizeH="0" baseline="0" noProof="0" dirty="0">
                <a:ln>
                  <a:noFill/>
                </a:ln>
                <a:solidFill>
                  <a:srgbClr val="FF0000"/>
                </a:solidFill>
                <a:effectLst/>
                <a:uLnTx/>
                <a:uFillTx/>
                <a:latin typeface="微软雅黑"/>
                <a:ea typeface="微软雅黑"/>
                <a:cs typeface="+mn-cs"/>
              </a:rPr>
              <a:t>全天候</a:t>
            </a:r>
            <a:r>
              <a:rPr kumimoji="0" lang="zh-CN" altLang="en-US" sz="1400" b="1" i="0" u="none" strike="noStrike" kern="1200" cap="none" spc="0" normalizeH="0" baseline="0" noProof="0" dirty="0">
                <a:ln>
                  <a:noFill/>
                </a:ln>
                <a:solidFill>
                  <a:prstClr val="black">
                    <a:lumMod val="65000"/>
                    <a:lumOff val="35000"/>
                  </a:prstClr>
                </a:solidFill>
                <a:effectLst/>
                <a:uLnTx/>
                <a:uFillTx/>
                <a:latin typeface="微软雅黑"/>
                <a:ea typeface="微软雅黑"/>
                <a:cs typeface="+mn-cs"/>
              </a:rPr>
              <a:t>快速定位，极少的通信盲区，精度与</a:t>
            </a:r>
            <a:r>
              <a:rPr kumimoji="0" lang="en-US" altLang="zh-CN" sz="1400" b="1" i="0" u="none" strike="noStrike" kern="1200" cap="none" spc="0" normalizeH="0" baseline="0" noProof="0" dirty="0">
                <a:ln>
                  <a:noFill/>
                </a:ln>
                <a:solidFill>
                  <a:prstClr val="black">
                    <a:lumMod val="65000"/>
                    <a:lumOff val="35000"/>
                  </a:prstClr>
                </a:solidFill>
                <a:effectLst/>
                <a:uLnTx/>
                <a:uFillTx/>
                <a:latin typeface="微软雅黑"/>
                <a:ea typeface="微软雅黑"/>
                <a:cs typeface="+mn-cs"/>
              </a:rPr>
              <a:t>GPS</a:t>
            </a:r>
            <a:r>
              <a:rPr kumimoji="0" lang="zh-CN" altLang="en-US" sz="1400" b="1" i="0" u="none" strike="noStrike" kern="1200" cap="none" spc="0" normalizeH="0" baseline="0" noProof="0" dirty="0">
                <a:ln>
                  <a:noFill/>
                </a:ln>
                <a:solidFill>
                  <a:prstClr val="black">
                    <a:lumMod val="65000"/>
                    <a:lumOff val="35000"/>
                  </a:prstClr>
                </a:solidFill>
                <a:effectLst/>
                <a:uLnTx/>
                <a:uFillTx/>
                <a:latin typeface="微软雅黑"/>
                <a:ea typeface="微软雅黑"/>
                <a:cs typeface="+mn-cs"/>
              </a:rPr>
              <a:t>相当，而在增强区域也就是亚太地区，甚至会超过</a:t>
            </a:r>
            <a:r>
              <a:rPr kumimoji="0" lang="en-US" altLang="zh-CN" sz="1400" b="1" i="0" u="none" strike="noStrike" kern="1200" cap="none" spc="0" normalizeH="0" baseline="0" noProof="0" dirty="0">
                <a:ln>
                  <a:noFill/>
                </a:ln>
                <a:solidFill>
                  <a:prstClr val="black">
                    <a:lumMod val="65000"/>
                    <a:lumOff val="35000"/>
                  </a:prstClr>
                </a:solidFill>
                <a:effectLst/>
                <a:uLnTx/>
                <a:uFillTx/>
                <a:latin typeface="微软雅黑"/>
                <a:ea typeface="微软雅黑"/>
                <a:cs typeface="+mn-cs"/>
              </a:rPr>
              <a:t>GPS</a:t>
            </a:r>
            <a:r>
              <a:rPr lang="zh-CN" altLang="en-US" sz="1400" b="1" dirty="0">
                <a:solidFill>
                  <a:prstClr val="black">
                    <a:lumMod val="65000"/>
                    <a:lumOff val="35000"/>
                  </a:prstClr>
                </a:solidFill>
                <a:latin typeface="微软雅黑"/>
                <a:ea typeface="微软雅黑"/>
              </a:rPr>
              <a:t>；</a:t>
            </a:r>
            <a:r>
              <a:rPr kumimoji="0" lang="zh-CN" altLang="en-US" sz="1400" b="1" i="0" u="none" strike="noStrike" kern="1200" cap="none" spc="0" normalizeH="0" baseline="0" noProof="0" dirty="0">
                <a:ln>
                  <a:noFill/>
                </a:ln>
                <a:solidFill>
                  <a:prstClr val="black">
                    <a:lumMod val="65000"/>
                    <a:lumOff val="35000"/>
                  </a:prstClr>
                </a:solidFill>
                <a:effectLst/>
                <a:uLnTx/>
                <a:uFillTx/>
                <a:latin typeface="微软雅黑"/>
                <a:ea typeface="微软雅黑"/>
                <a:cs typeface="+mn-cs"/>
              </a:rPr>
              <a:t>在提供无源定位导航和授时等服务时，用户数量没有限制，且与</a:t>
            </a:r>
            <a:r>
              <a:rPr kumimoji="0" lang="en-US" altLang="zh-CN" sz="1400" b="1" i="0" u="none" strike="noStrike" kern="1200" cap="none" spc="0" normalizeH="0" baseline="0" noProof="0" dirty="0">
                <a:ln>
                  <a:noFill/>
                </a:ln>
                <a:solidFill>
                  <a:prstClr val="black">
                    <a:lumMod val="65000"/>
                    <a:lumOff val="35000"/>
                  </a:prstClr>
                </a:solidFill>
                <a:effectLst/>
                <a:uLnTx/>
                <a:uFillTx/>
                <a:latin typeface="微软雅黑"/>
                <a:ea typeface="微软雅黑"/>
                <a:cs typeface="+mn-cs"/>
              </a:rPr>
              <a:t>GPS</a:t>
            </a:r>
            <a:r>
              <a:rPr kumimoji="0" lang="zh-CN" altLang="en-US" sz="1400" b="1" i="0" u="none" strike="noStrike" kern="1200" cap="none" spc="0" normalizeH="0" baseline="0" noProof="0" dirty="0">
                <a:ln>
                  <a:noFill/>
                </a:ln>
                <a:solidFill>
                  <a:prstClr val="black">
                    <a:lumMod val="65000"/>
                    <a:lumOff val="35000"/>
                  </a:prstClr>
                </a:solidFill>
                <a:effectLst/>
                <a:uLnTx/>
                <a:uFillTx/>
                <a:latin typeface="微软雅黑"/>
                <a:ea typeface="微软雅黑"/>
                <a:cs typeface="+mn-cs"/>
              </a:rPr>
              <a:t>兼容，适合</a:t>
            </a:r>
            <a:r>
              <a:rPr kumimoji="0" lang="zh-CN" altLang="en-US" sz="1400" b="1" i="0" u="none" strike="noStrike" kern="1200" cap="none" spc="0" normalizeH="0" baseline="0" noProof="0" dirty="0">
                <a:ln>
                  <a:noFill/>
                </a:ln>
                <a:solidFill>
                  <a:srgbClr val="FF0000"/>
                </a:solidFill>
                <a:effectLst/>
                <a:uLnTx/>
                <a:uFillTx/>
                <a:latin typeface="微软雅黑"/>
                <a:ea typeface="微软雅黑"/>
                <a:cs typeface="+mn-cs"/>
              </a:rPr>
              <a:t>关键部门</a:t>
            </a:r>
            <a:r>
              <a:rPr kumimoji="0" lang="zh-CN" altLang="en-US" sz="1400" b="1" i="0" u="none" strike="noStrike" kern="1200" cap="none" spc="0" normalizeH="0" baseline="0" noProof="0" dirty="0">
                <a:ln>
                  <a:noFill/>
                </a:ln>
                <a:solidFill>
                  <a:prstClr val="black">
                    <a:lumMod val="65000"/>
                    <a:lumOff val="35000"/>
                  </a:prstClr>
                </a:solidFill>
                <a:effectLst/>
                <a:uLnTx/>
                <a:uFillTx/>
                <a:latin typeface="微软雅黑"/>
                <a:ea typeface="微软雅黑"/>
                <a:cs typeface="+mn-cs"/>
              </a:rPr>
              <a:t>应用。</a:t>
            </a:r>
          </a:p>
        </p:txBody>
      </p:sp>
      <p:cxnSp>
        <p:nvCxnSpPr>
          <p:cNvPr id="48" name="直接连接符 47"/>
          <p:cNvCxnSpPr/>
          <p:nvPr/>
        </p:nvCxnSpPr>
        <p:spPr>
          <a:xfrm>
            <a:off x="4481989" y="2494903"/>
            <a:ext cx="0" cy="140261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8184386"/>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6" name="矩形 5"/>
          <p:cNvSpPr/>
          <p:nvPr/>
        </p:nvSpPr>
        <p:spPr>
          <a:xfrm>
            <a:off x="1" y="2166704"/>
            <a:ext cx="9144000" cy="70788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 name="TextBox 3"/>
          <p:cNvSpPr txBox="1"/>
          <p:nvPr/>
        </p:nvSpPr>
        <p:spPr>
          <a:xfrm>
            <a:off x="26495" y="-1433695"/>
            <a:ext cx="3762568" cy="8094524"/>
          </a:xfrm>
          <a:prstGeom prst="rect">
            <a:avLst/>
          </a:prstGeom>
          <a:noFill/>
          <a:effectLst>
            <a:outerShdw blurRad="165100" dist="76200" dir="1200000" algn="tl" rotWithShape="0">
              <a:prstClr val="black">
                <a:alpha val="10000"/>
              </a:prstClr>
            </a:outerShdw>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2000" b="0" i="0" u="none" strike="noStrike" kern="1200" cap="none" spc="0" normalizeH="0" baseline="0" noProof="0" dirty="0">
                <a:ln>
                  <a:noFill/>
                </a:ln>
                <a:solidFill>
                  <a:prstClr val="white"/>
                </a:solidFill>
                <a:effectLst/>
                <a:uLnTx/>
                <a:uFillTx/>
                <a:latin typeface="Impact"/>
                <a:ea typeface="微软雅黑"/>
                <a:cs typeface="+mn-cs"/>
              </a:rPr>
              <a:t>5</a:t>
            </a:r>
            <a:endParaRPr kumimoji="0" lang="zh-CN" altLang="en-US" sz="52000" i="0" u="none" strike="noStrike" kern="1200" normalizeH="0" baseline="0" noProof="0" dirty="0">
              <a:solidFill>
                <a:prstClr val="white"/>
              </a:solidFill>
              <a:uLnTx/>
              <a:uFillTx/>
              <a:latin typeface="Impact"/>
              <a:ea typeface="微软雅黑"/>
              <a:cs typeface="+mn-cs"/>
            </a:endParaRPr>
          </a:p>
        </p:txBody>
      </p:sp>
      <p:sp>
        <p:nvSpPr>
          <p:cNvPr id="5" name="矩形 4"/>
          <p:cNvSpPr/>
          <p:nvPr/>
        </p:nvSpPr>
        <p:spPr>
          <a:xfrm>
            <a:off x="3579089" y="2155090"/>
            <a:ext cx="5178376" cy="707886"/>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4000" b="0"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rPr>
              <a:t>市场应用</a:t>
            </a:r>
          </a:p>
        </p:txBody>
      </p:sp>
      <p:sp>
        <p:nvSpPr>
          <p:cNvPr id="3" name="矩形 2"/>
          <p:cNvSpPr/>
          <p:nvPr/>
        </p:nvSpPr>
        <p:spPr>
          <a:xfrm>
            <a:off x="6437214" y="1397264"/>
            <a:ext cx="2320251" cy="769441"/>
          </a:xfrm>
          <a:prstGeom prst="rect">
            <a:avLst/>
          </a:prstGeom>
        </p:spPr>
        <p:txBody>
          <a:bodyPr wrap="non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4400" b="0" i="0" u="none" strike="noStrike" kern="1200" cap="none" spc="0" normalizeH="0" baseline="0" noProof="0" dirty="0">
                <a:ln>
                  <a:noFill/>
                </a:ln>
                <a:solidFill>
                  <a:prstClr val="white"/>
                </a:solidFill>
                <a:effectLst/>
                <a:uLnTx/>
                <a:uFillTx/>
                <a:latin typeface="Impact"/>
                <a:ea typeface="微软雅黑"/>
                <a:cs typeface="+mn-cs"/>
              </a:rPr>
              <a:t>PART FIVE</a:t>
            </a:r>
            <a:endParaRPr kumimoji="0" lang="zh-CN" altLang="en-US" sz="4400" b="0" i="0" u="none" strike="noStrike" kern="1200" cap="none" spc="0" normalizeH="0" baseline="0" noProof="0" dirty="0">
              <a:ln>
                <a:noFill/>
              </a:ln>
              <a:solidFill>
                <a:prstClr val="white"/>
              </a:solidFill>
              <a:effectLst/>
              <a:uLnTx/>
              <a:uFillTx/>
              <a:latin typeface="Impact"/>
              <a:ea typeface="微软雅黑"/>
              <a:cs typeface="+mn-cs"/>
            </a:endParaRPr>
          </a:p>
        </p:txBody>
      </p:sp>
    </p:spTree>
    <p:extLst>
      <p:ext uri="{BB962C8B-B14F-4D97-AF65-F5344CB8AC3E}">
        <p14:creationId xmlns:p14="http://schemas.microsoft.com/office/powerpoint/2010/main" val="170493449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092459" y="1246789"/>
            <a:ext cx="3638327" cy="338554"/>
          </a:xfrm>
          <a:prstGeom prst="rect">
            <a:avLst/>
          </a:prstGeom>
          <a:noFill/>
          <a:effectLst/>
        </p:spPr>
        <p:txBody>
          <a:bodyPr wrap="square" rtlCol="0">
            <a:spAutoFit/>
          </a:bodyPr>
          <a:lstStyle/>
          <a:p>
            <a:r>
              <a:rPr lang="zh-CN" altLang="en-US" sz="1600" dirty="0">
                <a:solidFill>
                  <a:srgbClr val="1A7BAE"/>
                </a:solidFill>
              </a:rPr>
              <a:t>发展历史</a:t>
            </a:r>
          </a:p>
        </p:txBody>
      </p:sp>
      <p:sp>
        <p:nvSpPr>
          <p:cNvPr id="19" name="矩形 8"/>
          <p:cNvSpPr/>
          <p:nvPr/>
        </p:nvSpPr>
        <p:spPr>
          <a:xfrm>
            <a:off x="597404" y="1221600"/>
            <a:ext cx="478941" cy="38893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1A7BAE"/>
                </a:solidFill>
                <a:latin typeface="+mj-lt"/>
              </a:rPr>
              <a:t>01</a:t>
            </a:r>
            <a:endParaRPr lang="zh-CN" altLang="en-US" sz="1600">
              <a:solidFill>
                <a:srgbClr val="1A7BAE"/>
              </a:solidFill>
              <a:latin typeface="+mj-lt"/>
            </a:endParaRPr>
          </a:p>
        </p:txBody>
      </p:sp>
      <p:sp>
        <p:nvSpPr>
          <p:cNvPr id="20" name="TextBox 19"/>
          <p:cNvSpPr txBox="1"/>
          <p:nvPr/>
        </p:nvSpPr>
        <p:spPr>
          <a:xfrm>
            <a:off x="1099537" y="1970572"/>
            <a:ext cx="3638327" cy="338554"/>
          </a:xfrm>
          <a:prstGeom prst="rect">
            <a:avLst/>
          </a:prstGeom>
          <a:noFill/>
          <a:effectLst/>
        </p:spPr>
        <p:txBody>
          <a:bodyPr wrap="square" rtlCol="0">
            <a:spAutoFit/>
          </a:bodyPr>
          <a:lstStyle/>
          <a:p>
            <a:r>
              <a:rPr lang="zh-CN" altLang="en-US" sz="1600" dirty="0">
                <a:solidFill>
                  <a:srgbClr val="95BC49"/>
                </a:solidFill>
              </a:rPr>
              <a:t>系统构成</a:t>
            </a:r>
          </a:p>
        </p:txBody>
      </p:sp>
      <p:sp>
        <p:nvSpPr>
          <p:cNvPr id="22" name="矩形 8"/>
          <p:cNvSpPr/>
          <p:nvPr/>
        </p:nvSpPr>
        <p:spPr>
          <a:xfrm>
            <a:off x="604482" y="1945383"/>
            <a:ext cx="478941" cy="38893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95BC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95BC49"/>
                </a:solidFill>
                <a:latin typeface="+mj-lt"/>
              </a:rPr>
              <a:t>02</a:t>
            </a:r>
            <a:endParaRPr lang="zh-CN" altLang="en-US" sz="1600">
              <a:solidFill>
                <a:srgbClr val="95BC49"/>
              </a:solidFill>
              <a:latin typeface="+mj-lt"/>
            </a:endParaRPr>
          </a:p>
        </p:txBody>
      </p:sp>
      <p:sp>
        <p:nvSpPr>
          <p:cNvPr id="23" name="TextBox 22"/>
          <p:cNvSpPr txBox="1"/>
          <p:nvPr/>
        </p:nvSpPr>
        <p:spPr>
          <a:xfrm>
            <a:off x="1106615" y="2686949"/>
            <a:ext cx="3638327" cy="338554"/>
          </a:xfrm>
          <a:prstGeom prst="rect">
            <a:avLst/>
          </a:prstGeom>
          <a:noFill/>
          <a:effectLst/>
        </p:spPr>
        <p:txBody>
          <a:bodyPr wrap="square" rtlCol="0">
            <a:spAutoFit/>
          </a:bodyPr>
          <a:lstStyle/>
          <a:p>
            <a:r>
              <a:rPr lang="zh-CN" altLang="en-US" sz="1600" dirty="0">
                <a:solidFill>
                  <a:srgbClr val="FDA907"/>
                </a:solidFill>
              </a:rPr>
              <a:t>定位原理</a:t>
            </a:r>
          </a:p>
        </p:txBody>
      </p:sp>
      <p:sp>
        <p:nvSpPr>
          <p:cNvPr id="24" name="矩形 8"/>
          <p:cNvSpPr/>
          <p:nvPr/>
        </p:nvSpPr>
        <p:spPr>
          <a:xfrm>
            <a:off x="611560" y="2661760"/>
            <a:ext cx="478941" cy="38893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FDA9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FDA907"/>
                </a:solidFill>
                <a:latin typeface="+mj-lt"/>
              </a:rPr>
              <a:t>03</a:t>
            </a:r>
            <a:endParaRPr lang="zh-CN" altLang="en-US" sz="1600">
              <a:solidFill>
                <a:srgbClr val="FDA907"/>
              </a:solidFill>
              <a:latin typeface="+mj-lt"/>
            </a:endParaRPr>
          </a:p>
        </p:txBody>
      </p:sp>
      <p:sp>
        <p:nvSpPr>
          <p:cNvPr id="26" name="TextBox 25"/>
          <p:cNvSpPr txBox="1"/>
          <p:nvPr/>
        </p:nvSpPr>
        <p:spPr>
          <a:xfrm>
            <a:off x="1113693" y="3403326"/>
            <a:ext cx="3638327" cy="338554"/>
          </a:xfrm>
          <a:prstGeom prst="rect">
            <a:avLst/>
          </a:prstGeom>
          <a:noFill/>
          <a:effectLst/>
        </p:spPr>
        <p:txBody>
          <a:bodyPr wrap="square" rtlCol="0">
            <a:spAutoFit/>
          </a:bodyPr>
          <a:lstStyle/>
          <a:p>
            <a:r>
              <a:rPr lang="zh-CN" altLang="en-US" sz="1600" dirty="0">
                <a:solidFill>
                  <a:srgbClr val="BF3420"/>
                </a:solidFill>
              </a:rPr>
              <a:t>系统功能</a:t>
            </a:r>
          </a:p>
        </p:txBody>
      </p:sp>
      <p:sp>
        <p:nvSpPr>
          <p:cNvPr id="27" name="矩形 8"/>
          <p:cNvSpPr/>
          <p:nvPr/>
        </p:nvSpPr>
        <p:spPr>
          <a:xfrm>
            <a:off x="618638" y="3378137"/>
            <a:ext cx="478941" cy="38893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BF3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BF3420"/>
                </a:solidFill>
                <a:latin typeface="+mj-lt"/>
              </a:rPr>
              <a:t>04</a:t>
            </a:r>
            <a:endParaRPr lang="zh-CN" altLang="en-US" sz="1600">
              <a:solidFill>
                <a:srgbClr val="BF3420"/>
              </a:solidFill>
              <a:latin typeface="+mj-lt"/>
            </a:endParaRPr>
          </a:p>
        </p:txBody>
      </p:sp>
      <p:grpSp>
        <p:nvGrpSpPr>
          <p:cNvPr id="11" name="组合 10"/>
          <p:cNvGrpSpPr/>
          <p:nvPr/>
        </p:nvGrpSpPr>
        <p:grpSpPr>
          <a:xfrm>
            <a:off x="4887036" y="0"/>
            <a:ext cx="4256964" cy="5143500"/>
            <a:chOff x="566555" y="877035"/>
            <a:chExt cx="2340260" cy="164545"/>
          </a:xfrm>
        </p:grpSpPr>
        <p:sp>
          <p:nvSpPr>
            <p:cNvPr id="12" name="矩形 11"/>
            <p:cNvSpPr/>
            <p:nvPr/>
          </p:nvSpPr>
          <p:spPr>
            <a:xfrm>
              <a:off x="566555" y="877035"/>
              <a:ext cx="585065" cy="164545"/>
            </a:xfrm>
            <a:prstGeom prst="rect">
              <a:avLst/>
            </a:pr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151620" y="877035"/>
              <a:ext cx="585065" cy="164545"/>
            </a:xfrm>
            <a:prstGeom prst="rect">
              <a:avLst/>
            </a:prstGeom>
            <a:solidFill>
              <a:srgbClr val="95BC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736685" y="877035"/>
              <a:ext cx="585065" cy="164545"/>
            </a:xfrm>
            <a:prstGeom prst="rect">
              <a:avLst/>
            </a:prstGeom>
            <a:solidFill>
              <a:srgbClr val="FDA9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321750" y="877035"/>
              <a:ext cx="585065" cy="164545"/>
            </a:xfrm>
            <a:prstGeom prst="rect">
              <a:avLst/>
            </a:prstGeom>
            <a:solidFill>
              <a:srgbClr val="BF3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4887036" y="1997305"/>
            <a:ext cx="4256964" cy="926956"/>
          </a:xfrm>
          <a:prstGeom prst="rect">
            <a:avLst/>
          </a:prstGeom>
          <a:solidFill>
            <a:schemeClr val="tx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solidFill>
                  <a:schemeClr val="bg1"/>
                </a:solidFill>
                <a:latin typeface="+mj-lt"/>
              </a:rPr>
              <a:t>CONTENT</a:t>
            </a:r>
            <a:endParaRPr lang="zh-CN" altLang="en-US" sz="3200">
              <a:solidFill>
                <a:schemeClr val="bg1"/>
              </a:solidFill>
              <a:latin typeface="+mj-lt"/>
            </a:endParaRPr>
          </a:p>
        </p:txBody>
      </p:sp>
      <p:sp>
        <p:nvSpPr>
          <p:cNvPr id="16" name="TextBox 25">
            <a:extLst>
              <a:ext uri="{FF2B5EF4-FFF2-40B4-BE49-F238E27FC236}">
                <a16:creationId xmlns:a16="http://schemas.microsoft.com/office/drawing/2014/main" id="{27A743AF-9F11-48DC-8D9D-CFFDFA8FF61A}"/>
              </a:ext>
            </a:extLst>
          </p:cNvPr>
          <p:cNvSpPr txBox="1"/>
          <p:nvPr/>
        </p:nvSpPr>
        <p:spPr>
          <a:xfrm>
            <a:off x="1129571" y="4094514"/>
            <a:ext cx="3638327" cy="338554"/>
          </a:xfrm>
          <a:prstGeom prst="rect">
            <a:avLst/>
          </a:prstGeom>
          <a:noFill/>
          <a:effectLst/>
        </p:spPr>
        <p:txBody>
          <a:bodyPr wrap="square" rtlCol="0">
            <a:spAutoFit/>
          </a:bodyPr>
          <a:lstStyle/>
          <a:p>
            <a:r>
              <a:rPr lang="zh-CN" altLang="en-US" sz="1600" dirty="0">
                <a:solidFill>
                  <a:srgbClr val="7030A0"/>
                </a:solidFill>
              </a:rPr>
              <a:t>市场应用</a:t>
            </a:r>
          </a:p>
        </p:txBody>
      </p:sp>
      <p:sp>
        <p:nvSpPr>
          <p:cNvPr id="17" name="矩形 8">
            <a:extLst>
              <a:ext uri="{FF2B5EF4-FFF2-40B4-BE49-F238E27FC236}">
                <a16:creationId xmlns:a16="http://schemas.microsoft.com/office/drawing/2014/main" id="{6CDAF27C-E23E-4969-920B-0D5D98550A02}"/>
              </a:ext>
            </a:extLst>
          </p:cNvPr>
          <p:cNvSpPr/>
          <p:nvPr/>
        </p:nvSpPr>
        <p:spPr>
          <a:xfrm>
            <a:off x="634516" y="4069325"/>
            <a:ext cx="478941" cy="38893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7030A0"/>
                </a:solidFill>
                <a:latin typeface="+mj-lt"/>
              </a:rPr>
              <a:t>04</a:t>
            </a:r>
            <a:endParaRPr lang="zh-CN" altLang="en-US" sz="1600" dirty="0">
              <a:solidFill>
                <a:srgbClr val="7030A0"/>
              </a:solidFill>
              <a:latin typeface="+mj-lt"/>
            </a:endParaRPr>
          </a:p>
        </p:txBody>
      </p:sp>
    </p:spTree>
    <p:extLst>
      <p:ext uri="{BB962C8B-B14F-4D97-AF65-F5344CB8AC3E}">
        <p14:creationId xmlns:p14="http://schemas.microsoft.com/office/powerpoint/2010/main" val="428613181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6520" y="96475"/>
            <a:ext cx="387045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lumMod val="85000"/>
                    <a:lumOff val="15000"/>
                  </a:prstClr>
                </a:solidFill>
                <a:effectLst/>
                <a:uLnTx/>
                <a:uFillTx/>
                <a:latin typeface="Impact" pitchFamily="34" charset="0"/>
                <a:ea typeface="微软雅黑"/>
                <a:cs typeface="+mn-cs"/>
              </a:rPr>
              <a:t>市场应用</a:t>
            </a:r>
          </a:p>
        </p:txBody>
      </p:sp>
      <p:cxnSp>
        <p:nvCxnSpPr>
          <p:cNvPr id="8" name="直接连接符 7"/>
          <p:cNvCxnSpPr/>
          <p:nvPr/>
        </p:nvCxnSpPr>
        <p:spPr>
          <a:xfrm>
            <a:off x="521550" y="681540"/>
            <a:ext cx="351039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4517993" y="1020043"/>
            <a:ext cx="0" cy="288032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28" name="组合 27"/>
          <p:cNvGrpSpPr/>
          <p:nvPr/>
        </p:nvGrpSpPr>
        <p:grpSpPr>
          <a:xfrm>
            <a:off x="4211959" y="663538"/>
            <a:ext cx="612068" cy="612068"/>
            <a:chOff x="3714631" y="870654"/>
            <a:chExt cx="612068" cy="612068"/>
          </a:xfrm>
        </p:grpSpPr>
        <p:sp>
          <p:nvSpPr>
            <p:cNvPr id="32" name="椭圆 31"/>
            <p:cNvSpPr/>
            <p:nvPr/>
          </p:nvSpPr>
          <p:spPr>
            <a:xfrm>
              <a:off x="3714631" y="870654"/>
              <a:ext cx="612068" cy="612068"/>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3" name="TextBox 32"/>
            <p:cNvSpPr txBox="1"/>
            <p:nvPr/>
          </p:nvSpPr>
          <p:spPr>
            <a:xfrm>
              <a:off x="3729559" y="1022799"/>
              <a:ext cx="582211"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white"/>
                </a:solidFill>
                <a:effectLst/>
                <a:uLnTx/>
                <a:uFillTx/>
                <a:latin typeface="Arial"/>
                <a:ea typeface="微软雅黑"/>
                <a:cs typeface="+mn-cs"/>
              </a:endParaRPr>
            </a:p>
          </p:txBody>
        </p:sp>
      </p:grpSp>
      <p:sp>
        <p:nvSpPr>
          <p:cNvPr id="38" name="椭圆 37"/>
          <p:cNvSpPr/>
          <p:nvPr/>
        </p:nvSpPr>
        <p:spPr>
          <a:xfrm>
            <a:off x="4226887" y="2304914"/>
            <a:ext cx="612068" cy="612068"/>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42" name="TextBox 41"/>
          <p:cNvSpPr txBox="1"/>
          <p:nvPr/>
        </p:nvSpPr>
        <p:spPr>
          <a:xfrm>
            <a:off x="4276580" y="3696003"/>
            <a:ext cx="482824"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Arial"/>
                <a:ea typeface="微软雅黑"/>
                <a:cs typeface="+mn-cs"/>
              </a:rPr>
              <a:t>215</a:t>
            </a:r>
            <a:endParaRPr kumimoji="0" lang="zh-CN" altLang="en-US" sz="14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43" name="矩形 42"/>
          <p:cNvSpPr/>
          <p:nvPr/>
        </p:nvSpPr>
        <p:spPr>
          <a:xfrm>
            <a:off x="4932040" y="477129"/>
            <a:ext cx="2916325" cy="33855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7030A0"/>
                </a:solidFill>
                <a:effectLst/>
                <a:uLnTx/>
                <a:uFillTx/>
                <a:latin typeface="Arial"/>
                <a:ea typeface="微软雅黑"/>
                <a:cs typeface="+mn-cs"/>
              </a:rPr>
              <a:t>交通运输</a:t>
            </a:r>
            <a:endParaRPr kumimoji="0" lang="en-US" altLang="zh-CN" sz="1600" b="1" i="0" u="none" strike="noStrike" kern="1200" cap="none" spc="0" normalizeH="0" baseline="0" noProof="0" dirty="0">
              <a:ln>
                <a:noFill/>
              </a:ln>
              <a:solidFill>
                <a:srgbClr val="7030A0"/>
              </a:solidFill>
              <a:effectLst/>
              <a:uLnTx/>
              <a:uFillTx/>
              <a:latin typeface="微软雅黑"/>
              <a:ea typeface="微软雅黑"/>
              <a:cs typeface="+mn-cs"/>
            </a:endParaRPr>
          </a:p>
        </p:txBody>
      </p:sp>
      <p:sp>
        <p:nvSpPr>
          <p:cNvPr id="44" name="TextBox 43"/>
          <p:cNvSpPr txBox="1"/>
          <p:nvPr/>
        </p:nvSpPr>
        <p:spPr>
          <a:xfrm>
            <a:off x="4932040" y="799422"/>
            <a:ext cx="2916324" cy="1268937"/>
          </a:xfrm>
          <a:prstGeom prst="rect">
            <a:avLst/>
          </a:prstGeom>
          <a:noFill/>
        </p:spPr>
        <p:txBody>
          <a:bodyPr wrap="square" rtlCol="0">
            <a:spAutoFit/>
          </a:bodyPr>
          <a:lstStyle/>
          <a:p>
            <a:pPr marL="0" marR="0" lvl="0" indent="0" algn="l" defTabSz="914400" rtl="0" eaLnBrk="1" fontAlgn="auto" latinLnBrk="0" hangingPunct="1">
              <a:lnSpc>
                <a:spcPct val="130000"/>
              </a:lnSpc>
              <a:spcBef>
                <a:spcPts val="600"/>
              </a:spcBef>
              <a:spcAft>
                <a:spcPts val="0"/>
              </a:spcAft>
              <a:buClrTx/>
              <a:buSzTx/>
              <a:buFontTx/>
              <a:buNone/>
              <a:tabLst/>
              <a:defRPr/>
            </a:pPr>
            <a:r>
              <a:rPr lang="zh-CN" altLang="en-US" sz="1200" b="1" dirty="0">
                <a:solidFill>
                  <a:prstClr val="black">
                    <a:lumMod val="50000"/>
                    <a:lumOff val="50000"/>
                  </a:prstClr>
                </a:solidFill>
                <a:latin typeface="Arial"/>
                <a:ea typeface="微软雅黑"/>
              </a:rPr>
              <a:t>       基于北斗系统的“新疆公众交通卫星监控系统”、“公路基础设施安全监控系统”、“港口高精度实时定位调度监控系统”等应用推广工作，取得了良好的示范效果。</a:t>
            </a:r>
            <a:endParaRPr kumimoji="0" lang="zh-CN" altLang="en-US" sz="1200" b="1"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45" name="矩形 44"/>
          <p:cNvSpPr/>
          <p:nvPr/>
        </p:nvSpPr>
        <p:spPr>
          <a:xfrm>
            <a:off x="4926639" y="2173304"/>
            <a:ext cx="2916325" cy="33855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7030A0"/>
                </a:solidFill>
                <a:effectLst/>
                <a:uLnTx/>
                <a:uFillTx/>
                <a:latin typeface="Arial"/>
                <a:ea typeface="微软雅黑"/>
                <a:cs typeface="+mn-cs"/>
              </a:rPr>
              <a:t>海洋渔业</a:t>
            </a:r>
            <a:endParaRPr kumimoji="0" lang="en-US" altLang="zh-CN" sz="1600" b="1" i="0" u="none" strike="noStrike" kern="1200" cap="none" spc="0" normalizeH="0" baseline="0" noProof="0" dirty="0">
              <a:ln>
                <a:noFill/>
              </a:ln>
              <a:solidFill>
                <a:srgbClr val="7030A0"/>
              </a:solidFill>
              <a:effectLst/>
              <a:uLnTx/>
              <a:uFillTx/>
              <a:latin typeface="微软雅黑"/>
              <a:ea typeface="微软雅黑"/>
              <a:cs typeface="+mn-cs"/>
            </a:endParaRPr>
          </a:p>
        </p:txBody>
      </p:sp>
      <p:sp>
        <p:nvSpPr>
          <p:cNvPr id="46" name="TextBox 45"/>
          <p:cNvSpPr txBox="1"/>
          <p:nvPr/>
        </p:nvSpPr>
        <p:spPr>
          <a:xfrm>
            <a:off x="4926639" y="2495597"/>
            <a:ext cx="2916324" cy="1028871"/>
          </a:xfrm>
          <a:prstGeom prst="rect">
            <a:avLst/>
          </a:prstGeom>
          <a:noFill/>
        </p:spPr>
        <p:txBody>
          <a:bodyPr wrap="square" rtlCol="0">
            <a:spAutoFit/>
          </a:bodyPr>
          <a:lstStyle/>
          <a:p>
            <a:pPr marL="0" marR="0" lvl="0" indent="0" algn="l" defTabSz="914400" rtl="0" eaLnBrk="1" fontAlgn="auto" latinLnBrk="0" hangingPunct="1">
              <a:lnSpc>
                <a:spcPct val="130000"/>
              </a:lnSpc>
              <a:spcBef>
                <a:spcPts val="600"/>
              </a:spcBef>
              <a:spcAft>
                <a:spcPts val="0"/>
              </a:spcAft>
              <a:buClrTx/>
              <a:buSzTx/>
              <a:buFontTx/>
              <a:buNone/>
              <a:tabLst/>
              <a:defRPr/>
            </a:pPr>
            <a:r>
              <a:rPr lang="zh-CN" altLang="en-US" sz="1200" dirty="0">
                <a:solidFill>
                  <a:prstClr val="black">
                    <a:lumMod val="50000"/>
                    <a:lumOff val="50000"/>
                  </a:prstClr>
                </a:solidFill>
                <a:latin typeface="Arial"/>
                <a:ea typeface="微软雅黑"/>
              </a:rPr>
              <a:t>       基于北斗系统的海洋渔业综合信息服务平台，实现了向渔业管理部门提供船位监控、紧急救援、信息发布、渔船出入港管理等服务。</a:t>
            </a:r>
            <a:endParaRPr kumimoji="0" lang="zh-CN" altLang="en-US" sz="12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48" name="TextBox 47"/>
          <p:cNvSpPr txBox="1"/>
          <p:nvPr/>
        </p:nvSpPr>
        <p:spPr>
          <a:xfrm>
            <a:off x="668792" y="1581126"/>
            <a:ext cx="2916324" cy="1981248"/>
          </a:xfrm>
          <a:prstGeom prst="rect">
            <a:avLst/>
          </a:prstGeom>
          <a:noFill/>
        </p:spPr>
        <p:txBody>
          <a:bodyPr wrap="square" rtlCol="0">
            <a:spAutoFit/>
          </a:bodyPr>
          <a:lstStyle/>
          <a:p>
            <a:pPr marL="0" marR="0" lvl="0" indent="0" algn="just" defTabSz="914400" rtl="0" eaLnBrk="1" fontAlgn="auto" latinLnBrk="0" hangingPunct="1">
              <a:lnSpc>
                <a:spcPct val="130000"/>
              </a:lnSpc>
              <a:spcBef>
                <a:spcPts val="600"/>
              </a:spcBef>
              <a:spcAft>
                <a:spcPts val="0"/>
              </a:spcAft>
              <a:buClrTx/>
              <a:buSzTx/>
              <a:buFontTx/>
              <a:buNone/>
              <a:tabLst/>
              <a:defRPr/>
            </a:pPr>
            <a:r>
              <a:rPr lang="zh-CN" altLang="en-US" sz="1600" b="1" dirty="0">
                <a:solidFill>
                  <a:prstClr val="black">
                    <a:lumMod val="50000"/>
                    <a:lumOff val="50000"/>
                  </a:prstClr>
                </a:solidFill>
                <a:latin typeface="Arial"/>
                <a:ea typeface="微软雅黑"/>
              </a:rPr>
              <a:t>       自</a:t>
            </a:r>
            <a:r>
              <a:rPr lang="en-US" altLang="zh-CN" sz="1600" b="1" dirty="0">
                <a:solidFill>
                  <a:prstClr val="black">
                    <a:lumMod val="50000"/>
                    <a:lumOff val="50000"/>
                  </a:prstClr>
                </a:solidFill>
                <a:latin typeface="Arial"/>
                <a:ea typeface="微软雅黑"/>
              </a:rPr>
              <a:t>2003</a:t>
            </a:r>
            <a:r>
              <a:rPr lang="zh-CN" altLang="en-US" sz="1600" b="1" dirty="0">
                <a:solidFill>
                  <a:prstClr val="black">
                    <a:lumMod val="50000"/>
                    <a:lumOff val="50000"/>
                  </a:prstClr>
                </a:solidFill>
                <a:latin typeface="Arial"/>
                <a:ea typeface="微软雅黑"/>
              </a:rPr>
              <a:t>年以来北斗卫星导航试验系统正式提供服务以来，在</a:t>
            </a:r>
            <a:r>
              <a:rPr lang="zh-CN" altLang="en-US" sz="1600" b="1" dirty="0">
                <a:solidFill>
                  <a:srgbClr val="7030A0"/>
                </a:solidFill>
                <a:latin typeface="Arial"/>
                <a:ea typeface="微软雅黑"/>
              </a:rPr>
              <a:t>交通、渔业、水文、气象、林业、通信、电力、救援</a:t>
            </a:r>
            <a:r>
              <a:rPr lang="zh-CN" altLang="en-US" sz="1600" b="1" dirty="0">
                <a:solidFill>
                  <a:prstClr val="black">
                    <a:lumMod val="50000"/>
                    <a:lumOff val="50000"/>
                  </a:prstClr>
                </a:solidFill>
                <a:latin typeface="Arial"/>
                <a:ea typeface="微软雅黑"/>
              </a:rPr>
              <a:t>等诸多领域得到广泛应用，产生了显著的社会效益和经济效益。</a:t>
            </a:r>
            <a:endParaRPr kumimoji="0" lang="zh-CN" altLang="en-US" sz="1600" b="1"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15" name="椭圆 14">
            <a:extLst>
              <a:ext uri="{FF2B5EF4-FFF2-40B4-BE49-F238E27FC236}">
                <a16:creationId xmlns:a16="http://schemas.microsoft.com/office/drawing/2014/main" id="{C5603D46-3A35-49B9-B85C-E4AAADFD2030}"/>
              </a:ext>
            </a:extLst>
          </p:cNvPr>
          <p:cNvSpPr/>
          <p:nvPr/>
        </p:nvSpPr>
        <p:spPr>
          <a:xfrm>
            <a:off x="4226887" y="3798690"/>
            <a:ext cx="612068" cy="612068"/>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33483C8B-675C-401C-80AE-8457339DF52D}"/>
              </a:ext>
            </a:extLst>
          </p:cNvPr>
          <p:cNvSpPr/>
          <p:nvPr/>
        </p:nvSpPr>
        <p:spPr>
          <a:xfrm>
            <a:off x="4926639" y="3629413"/>
            <a:ext cx="2916325" cy="33855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7030A0"/>
                </a:solidFill>
                <a:effectLst/>
                <a:uLnTx/>
                <a:uFillTx/>
                <a:latin typeface="Arial"/>
                <a:ea typeface="微软雅黑"/>
                <a:cs typeface="+mn-cs"/>
              </a:rPr>
              <a:t>救援</a:t>
            </a:r>
            <a:endParaRPr kumimoji="0" lang="en-US" altLang="zh-CN" sz="1600" b="1" i="0" u="none" strike="noStrike" kern="1200" cap="none" spc="0" normalizeH="0" baseline="0" noProof="0" dirty="0">
              <a:ln>
                <a:noFill/>
              </a:ln>
              <a:solidFill>
                <a:srgbClr val="7030A0"/>
              </a:solidFill>
              <a:effectLst/>
              <a:uLnTx/>
              <a:uFillTx/>
              <a:latin typeface="微软雅黑"/>
              <a:ea typeface="微软雅黑"/>
              <a:cs typeface="+mn-cs"/>
            </a:endParaRPr>
          </a:p>
        </p:txBody>
      </p:sp>
      <p:sp>
        <p:nvSpPr>
          <p:cNvPr id="17" name="TextBox 45">
            <a:extLst>
              <a:ext uri="{FF2B5EF4-FFF2-40B4-BE49-F238E27FC236}">
                <a16:creationId xmlns:a16="http://schemas.microsoft.com/office/drawing/2014/main" id="{EC58A3A6-A7B4-440D-8CCB-127A9CF0F912}"/>
              </a:ext>
            </a:extLst>
          </p:cNvPr>
          <p:cNvSpPr txBox="1"/>
          <p:nvPr/>
        </p:nvSpPr>
        <p:spPr>
          <a:xfrm>
            <a:off x="4926639" y="3951706"/>
            <a:ext cx="2916324" cy="1028871"/>
          </a:xfrm>
          <a:prstGeom prst="rect">
            <a:avLst/>
          </a:prstGeom>
          <a:noFill/>
        </p:spPr>
        <p:txBody>
          <a:bodyPr wrap="square" rtlCol="0">
            <a:spAutoFit/>
          </a:bodyPr>
          <a:lstStyle/>
          <a:p>
            <a:pPr marL="0" marR="0" lvl="0" indent="0" algn="l" defTabSz="914400" rtl="0" eaLnBrk="1" fontAlgn="auto" latinLnBrk="0" hangingPunct="1">
              <a:lnSpc>
                <a:spcPct val="130000"/>
              </a:lnSpc>
              <a:spcBef>
                <a:spcPts val="600"/>
              </a:spcBef>
              <a:spcAft>
                <a:spcPts val="0"/>
              </a:spcAft>
              <a:buClrTx/>
              <a:buSzTx/>
              <a:buFontTx/>
              <a:buNone/>
              <a:tabLst/>
              <a:defRPr/>
            </a:pPr>
            <a:r>
              <a:rPr lang="zh-CN" altLang="en-US" sz="1200" dirty="0">
                <a:solidFill>
                  <a:prstClr val="black">
                    <a:lumMod val="50000"/>
                    <a:lumOff val="50000"/>
                  </a:prstClr>
                </a:solidFill>
                <a:latin typeface="Arial"/>
                <a:ea typeface="微软雅黑"/>
              </a:rPr>
              <a:t>       基于北斗系统的导航定位、短报文通信以及位置报告功能，提供全国范围的实时救灾指挥调度、应急通信，提高了应急救援的反应力和决策力。</a:t>
            </a:r>
            <a:endParaRPr kumimoji="0" lang="zh-CN" altLang="en-US" sz="12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Tree>
    <p:extLst>
      <p:ext uri="{BB962C8B-B14F-4D97-AF65-F5344CB8AC3E}">
        <p14:creationId xmlns:p14="http://schemas.microsoft.com/office/powerpoint/2010/main" val="1531016366"/>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6520" y="96475"/>
            <a:ext cx="387045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lumMod val="85000"/>
                    <a:lumOff val="15000"/>
                  </a:prstClr>
                </a:solidFill>
                <a:effectLst/>
                <a:uLnTx/>
                <a:uFillTx/>
                <a:latin typeface="Impact" pitchFamily="34" charset="0"/>
                <a:ea typeface="微软雅黑"/>
                <a:cs typeface="+mn-cs"/>
              </a:rPr>
              <a:t>市场应用</a:t>
            </a:r>
          </a:p>
        </p:txBody>
      </p:sp>
      <p:cxnSp>
        <p:nvCxnSpPr>
          <p:cNvPr id="8" name="直接连接符 7"/>
          <p:cNvCxnSpPr/>
          <p:nvPr/>
        </p:nvCxnSpPr>
        <p:spPr>
          <a:xfrm>
            <a:off x="521550" y="681540"/>
            <a:ext cx="351039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4517993" y="1020043"/>
            <a:ext cx="0" cy="288032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28" name="组合 27"/>
          <p:cNvGrpSpPr/>
          <p:nvPr/>
        </p:nvGrpSpPr>
        <p:grpSpPr>
          <a:xfrm>
            <a:off x="4211959" y="663538"/>
            <a:ext cx="612068" cy="612068"/>
            <a:chOff x="3714631" y="870654"/>
            <a:chExt cx="612068" cy="612068"/>
          </a:xfrm>
        </p:grpSpPr>
        <p:sp>
          <p:nvSpPr>
            <p:cNvPr id="32" name="椭圆 31"/>
            <p:cNvSpPr/>
            <p:nvPr/>
          </p:nvSpPr>
          <p:spPr>
            <a:xfrm>
              <a:off x="3714631" y="870654"/>
              <a:ext cx="612068" cy="612068"/>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3" name="TextBox 32"/>
            <p:cNvSpPr txBox="1"/>
            <p:nvPr/>
          </p:nvSpPr>
          <p:spPr>
            <a:xfrm>
              <a:off x="3729559" y="1022799"/>
              <a:ext cx="582211"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white"/>
                </a:solidFill>
                <a:effectLst/>
                <a:uLnTx/>
                <a:uFillTx/>
                <a:latin typeface="Arial"/>
                <a:ea typeface="微软雅黑"/>
                <a:cs typeface="+mn-cs"/>
              </a:endParaRPr>
            </a:p>
          </p:txBody>
        </p:sp>
      </p:grpSp>
      <p:sp>
        <p:nvSpPr>
          <p:cNvPr id="38" name="椭圆 37"/>
          <p:cNvSpPr/>
          <p:nvPr/>
        </p:nvSpPr>
        <p:spPr>
          <a:xfrm>
            <a:off x="4226887" y="2304914"/>
            <a:ext cx="612068" cy="612068"/>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42" name="TextBox 41"/>
          <p:cNvSpPr txBox="1"/>
          <p:nvPr/>
        </p:nvSpPr>
        <p:spPr>
          <a:xfrm>
            <a:off x="4276580" y="3696003"/>
            <a:ext cx="482824"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Arial"/>
                <a:ea typeface="微软雅黑"/>
                <a:cs typeface="+mn-cs"/>
              </a:rPr>
              <a:t>215</a:t>
            </a:r>
            <a:endParaRPr kumimoji="0" lang="zh-CN" altLang="en-US" sz="14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43" name="矩形 42"/>
          <p:cNvSpPr/>
          <p:nvPr/>
        </p:nvSpPr>
        <p:spPr>
          <a:xfrm>
            <a:off x="4968043" y="555526"/>
            <a:ext cx="2916325" cy="33855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7030A0"/>
                </a:solidFill>
                <a:effectLst/>
                <a:uLnTx/>
                <a:uFillTx/>
                <a:latin typeface="Arial"/>
                <a:ea typeface="微软雅黑"/>
                <a:cs typeface="+mn-cs"/>
              </a:rPr>
              <a:t>气象</a:t>
            </a:r>
            <a:endParaRPr kumimoji="0" lang="en-US" altLang="zh-CN" sz="1600" b="1" i="0" u="none" strike="noStrike" kern="1200" cap="none" spc="0" normalizeH="0" baseline="0" noProof="0" dirty="0">
              <a:ln>
                <a:noFill/>
              </a:ln>
              <a:solidFill>
                <a:srgbClr val="7030A0"/>
              </a:solidFill>
              <a:effectLst/>
              <a:uLnTx/>
              <a:uFillTx/>
              <a:latin typeface="微软雅黑"/>
              <a:ea typeface="微软雅黑"/>
              <a:cs typeface="+mn-cs"/>
            </a:endParaRPr>
          </a:p>
        </p:txBody>
      </p:sp>
      <p:sp>
        <p:nvSpPr>
          <p:cNvPr id="44" name="TextBox 43"/>
          <p:cNvSpPr txBox="1"/>
          <p:nvPr/>
        </p:nvSpPr>
        <p:spPr>
          <a:xfrm>
            <a:off x="4968043" y="877819"/>
            <a:ext cx="2916324" cy="1268937"/>
          </a:xfrm>
          <a:prstGeom prst="rect">
            <a:avLst/>
          </a:prstGeom>
          <a:noFill/>
        </p:spPr>
        <p:txBody>
          <a:bodyPr wrap="square" rtlCol="0">
            <a:spAutoFit/>
          </a:bodyPr>
          <a:lstStyle/>
          <a:p>
            <a:pPr marL="0" marR="0" lvl="0" indent="0" algn="l" defTabSz="914400" rtl="0" eaLnBrk="1" fontAlgn="auto" latinLnBrk="0" hangingPunct="1">
              <a:lnSpc>
                <a:spcPct val="130000"/>
              </a:lnSpc>
              <a:spcBef>
                <a:spcPts val="600"/>
              </a:spcBef>
              <a:spcAft>
                <a:spcPts val="0"/>
              </a:spcAft>
              <a:buClrTx/>
              <a:buSzTx/>
              <a:buFontTx/>
              <a:buNone/>
              <a:tabLst/>
              <a:defRPr/>
            </a:pPr>
            <a:r>
              <a:rPr kumimoji="0" lang="zh-CN" altLang="en-US" sz="1200" b="1"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       研制成功</a:t>
            </a:r>
            <a:r>
              <a:rPr lang="zh-CN" altLang="en-US" sz="1200" b="1" dirty="0">
                <a:solidFill>
                  <a:prstClr val="black">
                    <a:lumMod val="50000"/>
                    <a:lumOff val="50000"/>
                  </a:prstClr>
                </a:solidFill>
                <a:latin typeface="Arial"/>
                <a:ea typeface="微软雅黑"/>
              </a:rPr>
              <a:t>了一系列气象测报型北斗终端设备，提出了实用可行的系统应用解决方案，解决了国家气象局和各地气象中心气象站的数字报文自动传输和可视化问题。</a:t>
            </a:r>
            <a:endParaRPr kumimoji="0" lang="zh-CN" altLang="en-US" sz="1200" b="1"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45" name="矩形 44"/>
          <p:cNvSpPr/>
          <p:nvPr/>
        </p:nvSpPr>
        <p:spPr>
          <a:xfrm>
            <a:off x="1054222" y="3219822"/>
            <a:ext cx="2916325" cy="33855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7030A0"/>
                </a:solidFill>
                <a:effectLst/>
                <a:uLnTx/>
                <a:uFillTx/>
                <a:latin typeface="Arial"/>
                <a:ea typeface="微软雅黑"/>
                <a:cs typeface="+mn-cs"/>
              </a:rPr>
              <a:t>电力</a:t>
            </a:r>
            <a:endParaRPr kumimoji="0" lang="en-US" altLang="zh-CN" sz="1600" b="1" i="0" u="none" strike="noStrike" kern="1200" cap="none" spc="0" normalizeH="0" baseline="0" noProof="0" dirty="0">
              <a:ln>
                <a:noFill/>
              </a:ln>
              <a:solidFill>
                <a:srgbClr val="7030A0"/>
              </a:solidFill>
              <a:effectLst/>
              <a:uLnTx/>
              <a:uFillTx/>
              <a:latin typeface="微软雅黑"/>
              <a:ea typeface="微软雅黑"/>
              <a:cs typeface="+mn-cs"/>
            </a:endParaRPr>
          </a:p>
        </p:txBody>
      </p:sp>
      <p:sp>
        <p:nvSpPr>
          <p:cNvPr id="46" name="TextBox 45"/>
          <p:cNvSpPr txBox="1"/>
          <p:nvPr/>
        </p:nvSpPr>
        <p:spPr>
          <a:xfrm>
            <a:off x="1054222" y="3542115"/>
            <a:ext cx="2916324" cy="1028871"/>
          </a:xfrm>
          <a:prstGeom prst="rect">
            <a:avLst/>
          </a:prstGeom>
          <a:noFill/>
        </p:spPr>
        <p:txBody>
          <a:bodyPr wrap="square" rtlCol="0">
            <a:spAutoFit/>
          </a:bodyPr>
          <a:lstStyle/>
          <a:p>
            <a:pPr marL="0" marR="0" lvl="0" indent="0" algn="l" defTabSz="914400" rtl="0" eaLnBrk="1" fontAlgn="auto" latinLnBrk="0" hangingPunct="1">
              <a:lnSpc>
                <a:spcPct val="130000"/>
              </a:lnSpc>
              <a:spcBef>
                <a:spcPts val="60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       </a:t>
            </a:r>
            <a:r>
              <a:rPr lang="zh-CN" altLang="en-US" sz="1200" dirty="0">
                <a:solidFill>
                  <a:prstClr val="black">
                    <a:lumMod val="50000"/>
                    <a:lumOff val="50000"/>
                  </a:prstClr>
                </a:solidFill>
                <a:latin typeface="Arial"/>
                <a:ea typeface="微软雅黑"/>
              </a:rPr>
              <a:t>成功开展了基于北斗系统的电力时间同步应用示范，为电力事故分析、电力预警系统、保护系统等高精度时间应用创造了条件。</a:t>
            </a:r>
            <a:endParaRPr kumimoji="0" lang="zh-CN" altLang="en-US" sz="12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15" name="椭圆 14">
            <a:extLst>
              <a:ext uri="{FF2B5EF4-FFF2-40B4-BE49-F238E27FC236}">
                <a16:creationId xmlns:a16="http://schemas.microsoft.com/office/drawing/2014/main" id="{C5603D46-3A35-49B9-B85C-E4AAADFD2030}"/>
              </a:ext>
            </a:extLst>
          </p:cNvPr>
          <p:cNvSpPr/>
          <p:nvPr/>
        </p:nvSpPr>
        <p:spPr>
          <a:xfrm>
            <a:off x="4232130" y="3798690"/>
            <a:ext cx="612068" cy="612068"/>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pic>
        <p:nvPicPr>
          <p:cNvPr id="3" name="图片 2">
            <a:extLst>
              <a:ext uri="{FF2B5EF4-FFF2-40B4-BE49-F238E27FC236}">
                <a16:creationId xmlns:a16="http://schemas.microsoft.com/office/drawing/2014/main" id="{C3EBF6BE-ECCE-48E5-9A2A-A14B36955EB6}"/>
              </a:ext>
            </a:extLst>
          </p:cNvPr>
          <p:cNvPicPr>
            <a:picLocks noChangeAspect="1"/>
          </p:cNvPicPr>
          <p:nvPr/>
        </p:nvPicPr>
        <p:blipFill>
          <a:blip r:embed="rId2"/>
          <a:stretch>
            <a:fillRect/>
          </a:stretch>
        </p:blipFill>
        <p:spPr>
          <a:xfrm>
            <a:off x="1177095" y="791696"/>
            <a:ext cx="2324301" cy="1988992"/>
          </a:xfrm>
          <a:prstGeom prst="rect">
            <a:avLst/>
          </a:prstGeom>
        </p:spPr>
      </p:pic>
      <p:pic>
        <p:nvPicPr>
          <p:cNvPr id="5" name="图片 4">
            <a:extLst>
              <a:ext uri="{FF2B5EF4-FFF2-40B4-BE49-F238E27FC236}">
                <a16:creationId xmlns:a16="http://schemas.microsoft.com/office/drawing/2014/main" id="{A13588D7-4C7E-4687-B8AE-3A87CCD995F5}"/>
              </a:ext>
            </a:extLst>
          </p:cNvPr>
          <p:cNvPicPr>
            <a:picLocks noChangeAspect="1"/>
          </p:cNvPicPr>
          <p:nvPr/>
        </p:nvPicPr>
        <p:blipFill>
          <a:blip r:embed="rId3"/>
          <a:stretch>
            <a:fillRect/>
          </a:stretch>
        </p:blipFill>
        <p:spPr>
          <a:xfrm>
            <a:off x="5104232" y="2764886"/>
            <a:ext cx="2941575" cy="1135478"/>
          </a:xfrm>
          <a:prstGeom prst="rect">
            <a:avLst/>
          </a:prstGeom>
        </p:spPr>
      </p:pic>
    </p:spTree>
    <p:extLst>
      <p:ext uri="{BB962C8B-B14F-4D97-AF65-F5344CB8AC3E}">
        <p14:creationId xmlns:p14="http://schemas.microsoft.com/office/powerpoint/2010/main" val="1512252637"/>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2299502" y="2931790"/>
            <a:ext cx="4256964" cy="69124"/>
            <a:chOff x="566555" y="877035"/>
            <a:chExt cx="2340260" cy="164545"/>
          </a:xfrm>
        </p:grpSpPr>
        <p:sp>
          <p:nvSpPr>
            <p:cNvPr id="20" name="矩形 19"/>
            <p:cNvSpPr/>
            <p:nvPr/>
          </p:nvSpPr>
          <p:spPr>
            <a:xfrm>
              <a:off x="566555" y="877035"/>
              <a:ext cx="585065" cy="164545"/>
            </a:xfrm>
            <a:prstGeom prst="rect">
              <a:avLst/>
            </a:pr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151620" y="877035"/>
              <a:ext cx="585065" cy="164545"/>
            </a:xfrm>
            <a:prstGeom prst="rect">
              <a:avLst/>
            </a:prstGeom>
            <a:solidFill>
              <a:srgbClr val="95BC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736685" y="877035"/>
              <a:ext cx="585065" cy="164545"/>
            </a:xfrm>
            <a:prstGeom prst="rect">
              <a:avLst/>
            </a:prstGeom>
            <a:solidFill>
              <a:srgbClr val="FDA9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321750" y="877035"/>
              <a:ext cx="585065" cy="164545"/>
            </a:xfrm>
            <a:prstGeom prst="rect">
              <a:avLst/>
            </a:prstGeom>
            <a:solidFill>
              <a:srgbClr val="BF3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TextBox 27"/>
          <p:cNvSpPr txBox="1"/>
          <p:nvPr/>
        </p:nvSpPr>
        <p:spPr>
          <a:xfrm>
            <a:off x="539552" y="1347614"/>
            <a:ext cx="7776864" cy="1446550"/>
          </a:xfrm>
          <a:prstGeom prst="rect">
            <a:avLst/>
          </a:prstGeom>
          <a:noFill/>
          <a:effectLst/>
        </p:spPr>
        <p:txBody>
          <a:bodyPr wrap="square" rtlCol="0">
            <a:spAutoFit/>
          </a:bodyPr>
          <a:lstStyle/>
          <a:p>
            <a:pPr algn="ctr"/>
            <a:r>
              <a:rPr lang="en-US" altLang="zh-CN" sz="4400" dirty="0">
                <a:solidFill>
                  <a:srgbClr val="1A7BAE"/>
                </a:solidFill>
              </a:rPr>
              <a:t>THANKS</a:t>
            </a:r>
            <a:r>
              <a:rPr lang="en-US" altLang="zh-CN" sz="4400" dirty="0">
                <a:solidFill>
                  <a:srgbClr val="BF3420"/>
                </a:solidFill>
              </a:rPr>
              <a:t> </a:t>
            </a:r>
            <a:r>
              <a:rPr lang="en-US" altLang="zh-CN" sz="4400" dirty="0">
                <a:solidFill>
                  <a:srgbClr val="95BC49"/>
                </a:solidFill>
              </a:rPr>
              <a:t>FOR</a:t>
            </a:r>
            <a:r>
              <a:rPr lang="zh-CN" altLang="en-US" sz="4400" dirty="0">
                <a:solidFill>
                  <a:srgbClr val="1A7BAE"/>
                </a:solidFill>
              </a:rPr>
              <a:t> </a:t>
            </a:r>
            <a:r>
              <a:rPr lang="en-US" altLang="zh-CN" sz="4400" dirty="0">
                <a:solidFill>
                  <a:srgbClr val="FDA907"/>
                </a:solidFill>
              </a:rPr>
              <a:t>YOUR</a:t>
            </a:r>
            <a:r>
              <a:rPr lang="en-US" altLang="zh-CN" sz="4400" dirty="0">
                <a:solidFill>
                  <a:srgbClr val="1A7BAE"/>
                </a:solidFill>
              </a:rPr>
              <a:t> </a:t>
            </a:r>
            <a:r>
              <a:rPr lang="en-US" altLang="zh-CN" sz="4400" dirty="0">
                <a:solidFill>
                  <a:srgbClr val="BF3420"/>
                </a:solidFill>
              </a:rPr>
              <a:t>WATCHING</a:t>
            </a:r>
          </a:p>
        </p:txBody>
      </p:sp>
    </p:spTree>
    <p:extLst>
      <p:ext uri="{BB962C8B-B14F-4D97-AF65-F5344CB8AC3E}">
        <p14:creationId xmlns:p14="http://schemas.microsoft.com/office/powerpoint/2010/main" val="304602243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A7BAE"/>
        </a:solidFill>
        <a:effectLst/>
      </p:bgPr>
    </p:bg>
    <p:spTree>
      <p:nvGrpSpPr>
        <p:cNvPr id="1" name=""/>
        <p:cNvGrpSpPr/>
        <p:nvPr/>
      </p:nvGrpSpPr>
      <p:grpSpPr>
        <a:xfrm>
          <a:off x="0" y="0"/>
          <a:ext cx="0" cy="0"/>
          <a:chOff x="0" y="0"/>
          <a:chExt cx="0" cy="0"/>
        </a:xfrm>
      </p:grpSpPr>
      <p:sp>
        <p:nvSpPr>
          <p:cNvPr id="6" name="矩形 5"/>
          <p:cNvSpPr/>
          <p:nvPr/>
        </p:nvSpPr>
        <p:spPr>
          <a:xfrm>
            <a:off x="-26495" y="2218455"/>
            <a:ext cx="9144000" cy="621069"/>
          </a:xfrm>
          <a:prstGeom prst="rect">
            <a:avLst/>
          </a:prstGeom>
          <a:solidFill>
            <a:srgbClr val="1D8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TextBox 3"/>
          <p:cNvSpPr txBox="1"/>
          <p:nvPr/>
        </p:nvSpPr>
        <p:spPr>
          <a:xfrm>
            <a:off x="26495" y="-1433695"/>
            <a:ext cx="2723823" cy="8094524"/>
          </a:xfrm>
          <a:prstGeom prst="rect">
            <a:avLst/>
          </a:prstGeom>
          <a:noFill/>
          <a:effectLst>
            <a:outerShdw blurRad="165100" dist="76200" dir="1200000" algn="tl" rotWithShape="0">
              <a:prstClr val="black">
                <a:alpha val="10000"/>
              </a:prstClr>
            </a:outerShdw>
          </a:effectLst>
        </p:spPr>
        <p:txBody>
          <a:bodyPr wrap="none" rtlCol="0">
            <a:spAutoFit/>
          </a:bodyPr>
          <a:lstStyle/>
          <a:p>
            <a:r>
              <a:rPr lang="en-US" altLang="zh-CN" sz="52000" dirty="0">
                <a:solidFill>
                  <a:schemeClr val="bg1"/>
                </a:solidFill>
                <a:latin typeface="+mj-lt"/>
              </a:rPr>
              <a:t>1</a:t>
            </a:r>
            <a:endParaRPr lang="zh-CN" altLang="en-US" sz="52000" dirty="0">
              <a:solidFill>
                <a:schemeClr val="bg1"/>
              </a:solidFill>
              <a:latin typeface="+mj-lt"/>
            </a:endParaRPr>
          </a:p>
        </p:txBody>
      </p:sp>
      <p:sp>
        <p:nvSpPr>
          <p:cNvPr id="5" name="矩形 4"/>
          <p:cNvSpPr/>
          <p:nvPr/>
        </p:nvSpPr>
        <p:spPr>
          <a:xfrm>
            <a:off x="3579089" y="2155090"/>
            <a:ext cx="5178376" cy="707886"/>
          </a:xfrm>
          <a:prstGeom prst="rect">
            <a:avLst/>
          </a:prstGeom>
        </p:spPr>
        <p:txBody>
          <a:bodyPr wrap="square">
            <a:spAutoFit/>
          </a:bodyPr>
          <a:lstStyle/>
          <a:p>
            <a:pPr algn="r"/>
            <a:r>
              <a:rPr lang="zh-CN" altLang="en-US" sz="4000" dirty="0">
                <a:solidFill>
                  <a:schemeClr val="bg1"/>
                </a:solidFill>
                <a:latin typeface="幼圆" panose="02010509060101010101" pitchFamily="49" charset="-122"/>
                <a:ea typeface="幼圆" panose="02010509060101010101" pitchFamily="49" charset="-122"/>
              </a:rPr>
              <a:t>发展历史</a:t>
            </a:r>
          </a:p>
        </p:txBody>
      </p:sp>
      <p:sp>
        <p:nvSpPr>
          <p:cNvPr id="3" name="矩形 2"/>
          <p:cNvSpPr/>
          <p:nvPr/>
        </p:nvSpPr>
        <p:spPr>
          <a:xfrm>
            <a:off x="6504541" y="1397264"/>
            <a:ext cx="2252924" cy="769441"/>
          </a:xfrm>
          <a:prstGeom prst="rect">
            <a:avLst/>
          </a:prstGeom>
        </p:spPr>
        <p:txBody>
          <a:bodyPr wrap="none">
            <a:spAutoFit/>
          </a:bodyPr>
          <a:lstStyle/>
          <a:p>
            <a:pPr lvl="0" algn="r"/>
            <a:r>
              <a:rPr lang="en-US" altLang="zh-CN" sz="4400">
                <a:solidFill>
                  <a:schemeClr val="bg1"/>
                </a:solidFill>
                <a:latin typeface="Impact"/>
              </a:rPr>
              <a:t>PART ONE</a:t>
            </a:r>
            <a:endParaRPr lang="zh-CN" altLang="en-US" sz="4400">
              <a:solidFill>
                <a:schemeClr val="bg1"/>
              </a:solidFill>
              <a:latin typeface="Impact"/>
            </a:endParaRPr>
          </a:p>
        </p:txBody>
      </p:sp>
    </p:spTree>
    <p:extLst>
      <p:ext uri="{BB962C8B-B14F-4D97-AF65-F5344CB8AC3E}">
        <p14:creationId xmlns:p14="http://schemas.microsoft.com/office/powerpoint/2010/main" val="117835216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521550" y="681540"/>
            <a:ext cx="351039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a16="http://schemas.microsoft.com/office/drawing/2014/main" id="{8C5AA815-E077-4881-B19A-80E736AF906A}"/>
              </a:ext>
            </a:extLst>
          </p:cNvPr>
          <p:cNvGrpSpPr/>
          <p:nvPr/>
        </p:nvGrpSpPr>
        <p:grpSpPr>
          <a:xfrm>
            <a:off x="3811184" y="411510"/>
            <a:ext cx="5220580" cy="4050450"/>
            <a:chOff x="3536885" y="411510"/>
            <a:chExt cx="5220580" cy="4050450"/>
          </a:xfrm>
        </p:grpSpPr>
        <p:sp>
          <p:nvSpPr>
            <p:cNvPr id="20" name="椭圆 19"/>
            <p:cNvSpPr/>
            <p:nvPr/>
          </p:nvSpPr>
          <p:spPr>
            <a:xfrm>
              <a:off x="4718125" y="940531"/>
              <a:ext cx="2745305" cy="2745305"/>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1" name="矩形 20"/>
            <p:cNvSpPr/>
            <p:nvPr/>
          </p:nvSpPr>
          <p:spPr>
            <a:xfrm>
              <a:off x="5067055" y="1394952"/>
              <a:ext cx="2159621" cy="2093778"/>
            </a:xfrm>
            <a:prstGeom prst="rect">
              <a:avLst/>
            </a:prstGeom>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black">
                      <a:lumMod val="65000"/>
                      <a:lumOff val="35000"/>
                    </a:prstClr>
                  </a:solidFill>
                  <a:effectLst/>
                  <a:uLnTx/>
                  <a:uFillTx/>
                  <a:latin typeface="微软雅黑"/>
                  <a:ea typeface="微软雅黑"/>
                  <a:cs typeface="+mn-cs"/>
                </a:rPr>
                <a:t>       </a:t>
              </a:r>
              <a:r>
                <a:rPr kumimoji="0" lang="zh-CN" altLang="en-US" sz="1100" b="1" i="0" u="none" strike="noStrike" kern="1200" cap="none" spc="0" normalizeH="0" baseline="0" noProof="0" dirty="0">
                  <a:ln>
                    <a:noFill/>
                  </a:ln>
                  <a:solidFill>
                    <a:srgbClr val="898989"/>
                  </a:solidFill>
                  <a:effectLst/>
                  <a:uLnTx/>
                  <a:uFillTx/>
                  <a:latin typeface="微软雅黑"/>
                  <a:ea typeface="微软雅黑"/>
                  <a:cs typeface="+mn-cs"/>
                </a:rPr>
                <a:t>华夏祖先对于北斗星有着高山仰止般的敬畏，因为找到了北斗星，就可以在群星灿烂的夜空中找到永远在正北方向的北极星，也就实现了定向导航。将我国的卫星导航系统取名“北斗”，既有鲜明的中国特色，又彰显华夏悠久的历史文化和渊源。</a:t>
              </a:r>
            </a:p>
          </p:txBody>
        </p:sp>
        <p:sp>
          <p:nvSpPr>
            <p:cNvPr id="22" name="矩形 21"/>
            <p:cNvSpPr/>
            <p:nvPr/>
          </p:nvSpPr>
          <p:spPr>
            <a:xfrm>
              <a:off x="5154073" y="1161255"/>
              <a:ext cx="2103533" cy="584775"/>
            </a:xfrm>
            <a:prstGeom prst="rect">
              <a:avLst/>
            </a:prstGeom>
          </p:spPr>
          <p:txBody>
            <a:bodyPr wrap="square">
              <a:spAutoFit/>
            </a:bodyPr>
            <a:lstStyle/>
            <a:p>
              <a:pPr algn="ctr"/>
              <a:r>
                <a:rPr lang="zh-CN" altLang="en-US" sz="1600" b="1" i="0" dirty="0">
                  <a:solidFill>
                    <a:srgbClr val="000000"/>
                  </a:solidFill>
                  <a:effectLst/>
                  <a:latin typeface="Helvetica Neue"/>
                </a:rPr>
                <a:t>为什么叫做“北斗”？</a:t>
              </a:r>
              <a:endParaRPr lang="zh-CN" altLang="en-US" sz="1600" b="0" i="0" dirty="0">
                <a:solidFill>
                  <a:srgbClr val="000000"/>
                </a:solidFill>
                <a:effectLst/>
                <a:latin typeface="Helvetica Neue"/>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1" i="0" u="none" strike="noStrike" kern="1200" cap="none" spc="0" normalizeH="0" baseline="0" noProof="0" dirty="0">
                <a:ln>
                  <a:noFill/>
                </a:ln>
                <a:solidFill>
                  <a:prstClr val="black">
                    <a:lumMod val="75000"/>
                    <a:lumOff val="25000"/>
                  </a:prstClr>
                </a:solidFill>
                <a:effectLst/>
                <a:uLnTx/>
                <a:uFillTx/>
                <a:latin typeface="Arial"/>
                <a:ea typeface="微软雅黑"/>
                <a:cs typeface="+mn-cs"/>
              </a:endParaRPr>
            </a:p>
          </p:txBody>
        </p:sp>
        <p:cxnSp>
          <p:nvCxnSpPr>
            <p:cNvPr id="10" name="直接连接符 9"/>
            <p:cNvCxnSpPr>
              <a:stCxn id="20" idx="7"/>
              <a:endCxn id="11" idx="3"/>
            </p:cNvCxnSpPr>
            <p:nvPr/>
          </p:nvCxnSpPr>
          <p:spPr>
            <a:xfrm flipV="1">
              <a:off x="7061389" y="1075962"/>
              <a:ext cx="234903" cy="26661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7182290" y="411510"/>
              <a:ext cx="778454" cy="778454"/>
            </a:xfrm>
            <a:prstGeom prst="ellipse">
              <a:avLst/>
            </a:prstGeom>
            <a:solidFill>
              <a:srgbClr val="1D8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3" name="直接连接符 12"/>
            <p:cNvCxnSpPr>
              <a:stCxn id="20" idx="1"/>
              <a:endCxn id="14" idx="5"/>
            </p:cNvCxnSpPr>
            <p:nvPr/>
          </p:nvCxnSpPr>
          <p:spPr>
            <a:xfrm flipH="1" flipV="1">
              <a:off x="4994556" y="1239111"/>
              <a:ext cx="125610" cy="103461"/>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4572000" y="816555"/>
              <a:ext cx="495055" cy="495055"/>
            </a:xfrm>
            <a:prstGeom prst="ellipse">
              <a:avLst/>
            </a:prstGeom>
            <a:solidFill>
              <a:srgbClr val="1D8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3" name="直接连接符 22"/>
            <p:cNvCxnSpPr>
              <a:stCxn id="20" idx="2"/>
              <a:endCxn id="25" idx="6"/>
            </p:cNvCxnSpPr>
            <p:nvPr/>
          </p:nvCxnSpPr>
          <p:spPr>
            <a:xfrm flipH="1" flipV="1">
              <a:off x="4526995" y="2301720"/>
              <a:ext cx="191130" cy="11464"/>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3536885" y="1806665"/>
              <a:ext cx="990110" cy="990110"/>
            </a:xfrm>
            <a:prstGeom prst="ellipse">
              <a:avLst/>
            </a:pr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prstClr val="white"/>
                </a:solidFill>
                <a:effectLst/>
                <a:uLnTx/>
                <a:uFillTx/>
                <a:latin typeface="Arial"/>
                <a:ea typeface="微软雅黑"/>
                <a:cs typeface="+mn-cs"/>
              </a:endParaRPr>
            </a:p>
          </p:txBody>
        </p:sp>
        <p:cxnSp>
          <p:nvCxnSpPr>
            <p:cNvPr id="30" name="直接连接符 29"/>
            <p:cNvCxnSpPr>
              <a:stCxn id="20" idx="5"/>
              <a:endCxn id="32" idx="1"/>
            </p:cNvCxnSpPr>
            <p:nvPr/>
          </p:nvCxnSpPr>
          <p:spPr>
            <a:xfrm>
              <a:off x="7061389" y="3283795"/>
              <a:ext cx="310904" cy="288048"/>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7227295" y="3426845"/>
              <a:ext cx="990110" cy="990110"/>
            </a:xfrm>
            <a:prstGeom prst="ellipse">
              <a:avLst/>
            </a:prstGeom>
            <a:solidFill>
              <a:srgbClr val="1D8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prstClr val="white"/>
                </a:solidFill>
                <a:effectLst/>
                <a:uLnTx/>
                <a:uFillTx/>
                <a:latin typeface="Arial"/>
                <a:ea typeface="微软雅黑"/>
                <a:cs typeface="+mn-cs"/>
              </a:endParaRPr>
            </a:p>
          </p:txBody>
        </p:sp>
        <p:cxnSp>
          <p:nvCxnSpPr>
            <p:cNvPr id="35" name="直接连接符 34"/>
            <p:cNvCxnSpPr>
              <a:stCxn id="20" idx="3"/>
              <a:endCxn id="37" idx="7"/>
            </p:cNvCxnSpPr>
            <p:nvPr/>
          </p:nvCxnSpPr>
          <p:spPr>
            <a:xfrm flipH="1">
              <a:off x="4710225" y="3283795"/>
              <a:ext cx="409941" cy="40987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a:off x="3941930" y="3561847"/>
              <a:ext cx="900113" cy="900113"/>
            </a:xfrm>
            <a:prstGeom prst="ellipse">
              <a:avLst/>
            </a:prstGeom>
            <a:solidFill>
              <a:srgbClr val="1D8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41" name="直接连接符 40"/>
            <p:cNvCxnSpPr>
              <a:stCxn id="20" idx="6"/>
              <a:endCxn id="43" idx="2"/>
            </p:cNvCxnSpPr>
            <p:nvPr/>
          </p:nvCxnSpPr>
          <p:spPr>
            <a:xfrm flipV="1">
              <a:off x="7463430" y="2313051"/>
              <a:ext cx="596616" cy="133"/>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a:off x="8060046" y="1964341"/>
              <a:ext cx="697419" cy="697419"/>
            </a:xfrm>
            <a:prstGeom prst="ellipse">
              <a:avLst/>
            </a:prstGeom>
            <a:solidFill>
              <a:srgbClr val="1D8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pic>
          <p:nvPicPr>
            <p:cNvPr id="47" name="Picture 2" descr="C:\Documents and Settings\Administrator\桌面\图标\ico\verified-user.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097159" y="3717076"/>
              <a:ext cx="589654" cy="58965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8" name="Picture 4" descr="C:\Documents and Settings\Administrator\桌面\图标\ico\camera-alt.png"/>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217405" y="2135475"/>
              <a:ext cx="355417" cy="35541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9" name="Picture 3" descr="C:\Documents and Settings\Administrator\桌面\图标\ico\call.png"/>
            <p:cNvPicPr>
              <a:picLocks noChangeAspect="1" noChangeArrowheads="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353198" y="582418"/>
              <a:ext cx="436637" cy="43663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0" name="Picture 5" descr="C:\Documents and Settings\Administrator\桌面\图标\ico\trending-up.png"/>
            <p:cNvPicPr>
              <a:picLocks noChangeAspect="1" noChangeArrowheads="1"/>
            </p:cNvPicPr>
            <p:nvPr/>
          </p:nvPicPr>
          <p:blipFill>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665692" y="906565"/>
              <a:ext cx="298412" cy="29841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
        <p:nvSpPr>
          <p:cNvPr id="2" name="文本框 1">
            <a:extLst>
              <a:ext uri="{FF2B5EF4-FFF2-40B4-BE49-F238E27FC236}">
                <a16:creationId xmlns:a16="http://schemas.microsoft.com/office/drawing/2014/main" id="{8083BCF3-4FEA-441E-9D8B-CA3C18EF5F13}"/>
              </a:ext>
            </a:extLst>
          </p:cNvPr>
          <p:cNvSpPr txBox="1"/>
          <p:nvPr/>
        </p:nvSpPr>
        <p:spPr>
          <a:xfrm>
            <a:off x="360481" y="1064082"/>
            <a:ext cx="3529343" cy="3323987"/>
          </a:xfrm>
          <a:prstGeom prst="rect">
            <a:avLst/>
          </a:prstGeom>
          <a:noFill/>
        </p:spPr>
        <p:txBody>
          <a:bodyPr wrap="square" rtlCol="0">
            <a:spAutoFit/>
          </a:bodyPr>
          <a:lstStyle/>
          <a:p>
            <a:pPr algn="l"/>
            <a:r>
              <a:rPr lang="zh-CN" altLang="en-US" sz="1600" b="1" i="0" dirty="0">
                <a:solidFill>
                  <a:srgbClr val="1D8AC1"/>
                </a:solidFill>
                <a:effectLst/>
                <a:latin typeface="+mn-ea"/>
              </a:rPr>
              <a:t>北斗卫星导航系统的“三步走”发展路线？</a:t>
            </a:r>
            <a:endParaRPr lang="en-US" altLang="zh-CN" sz="1600" b="1" i="0" dirty="0">
              <a:solidFill>
                <a:srgbClr val="1D8AC1"/>
              </a:solidFill>
              <a:effectLst/>
              <a:latin typeface="+mn-ea"/>
            </a:endParaRPr>
          </a:p>
          <a:p>
            <a:pPr algn="l"/>
            <a:endParaRPr lang="zh-CN" altLang="en-US" sz="1600" b="0" i="0" dirty="0">
              <a:solidFill>
                <a:srgbClr val="1D8AC1"/>
              </a:solidFill>
              <a:effectLst/>
              <a:latin typeface="+mn-ea"/>
            </a:endParaRPr>
          </a:p>
          <a:p>
            <a:pPr algn="l"/>
            <a:r>
              <a:rPr lang="zh-CN" altLang="en-US" sz="1600" b="0" i="0" dirty="0">
                <a:solidFill>
                  <a:srgbClr val="333333"/>
                </a:solidFill>
                <a:effectLst/>
                <a:latin typeface="+mn-ea"/>
              </a:rPr>
              <a:t>      </a:t>
            </a:r>
            <a:r>
              <a:rPr lang="zh-CN" altLang="en-US" sz="1600" b="1" i="0" dirty="0">
                <a:solidFill>
                  <a:srgbClr val="898989"/>
                </a:solidFill>
                <a:effectLst/>
                <a:latin typeface="+mn-ea"/>
              </a:rPr>
              <a:t>按照“质量、安全、应用、效益”的总要求，坚持“自主、开放、兼容、渐进”的发展原则，遵循</a:t>
            </a:r>
            <a:r>
              <a:rPr lang="zh-CN" altLang="en-US" sz="1600" b="1" i="0" dirty="0">
                <a:solidFill>
                  <a:srgbClr val="1D8AC1"/>
                </a:solidFill>
                <a:effectLst/>
                <a:latin typeface="+mn-ea"/>
              </a:rPr>
              <a:t>“</a:t>
            </a:r>
            <a:r>
              <a:rPr lang="zh-CN" altLang="en-US" sz="1600" b="1" i="0" dirty="0">
                <a:solidFill>
                  <a:srgbClr val="FF0000"/>
                </a:solidFill>
                <a:effectLst/>
                <a:latin typeface="+mn-ea"/>
              </a:rPr>
              <a:t>先区域、后全球”</a:t>
            </a:r>
            <a:r>
              <a:rPr lang="zh-CN" altLang="en-US" sz="1600" b="1" i="0" dirty="0">
                <a:solidFill>
                  <a:srgbClr val="898989"/>
                </a:solidFill>
                <a:effectLst/>
                <a:latin typeface="+mn-ea"/>
              </a:rPr>
              <a:t>的总体思路，按照“三步走”的发展路线，</a:t>
            </a:r>
            <a:r>
              <a:rPr lang="zh-CN" altLang="en-US" sz="1600" b="1" i="0" dirty="0">
                <a:solidFill>
                  <a:srgbClr val="FF0000"/>
                </a:solidFill>
                <a:effectLst/>
                <a:latin typeface="+mn-ea"/>
              </a:rPr>
              <a:t>“先区域、有源，后全球、无源”</a:t>
            </a:r>
            <a:r>
              <a:rPr lang="zh-CN" altLang="en-US" sz="1600" b="1" i="0" dirty="0">
                <a:solidFill>
                  <a:srgbClr val="898989"/>
                </a:solidFill>
                <a:effectLst/>
                <a:latin typeface="+mn-ea"/>
              </a:rPr>
              <a:t>的发展思路，分步进行实施，形成突出区域确保、面向全球服务、富有中国特色的北斗系统生成模式和发展道路。</a:t>
            </a:r>
          </a:p>
          <a:p>
            <a:endParaRPr lang="zh-CN" altLang="en-US" dirty="0"/>
          </a:p>
        </p:txBody>
      </p:sp>
      <p:sp>
        <p:nvSpPr>
          <p:cNvPr id="29" name="TextBox 6">
            <a:extLst>
              <a:ext uri="{FF2B5EF4-FFF2-40B4-BE49-F238E27FC236}">
                <a16:creationId xmlns:a16="http://schemas.microsoft.com/office/drawing/2014/main" id="{1800BE02-3B13-42B0-8DDB-83E2DB8204AC}"/>
              </a:ext>
            </a:extLst>
          </p:cNvPr>
          <p:cNvSpPr txBox="1"/>
          <p:nvPr/>
        </p:nvSpPr>
        <p:spPr>
          <a:xfrm>
            <a:off x="513483" y="91303"/>
            <a:ext cx="3870455" cy="400110"/>
          </a:xfrm>
          <a:prstGeom prst="rect">
            <a:avLst/>
          </a:prstGeom>
          <a:noFill/>
        </p:spPr>
        <p:txBody>
          <a:bodyPr wrap="square" rtlCol="0">
            <a:spAutoFit/>
          </a:bodyPr>
          <a:lstStyle/>
          <a:p>
            <a:r>
              <a:rPr lang="zh-CN" altLang="en-US" sz="2000" dirty="0">
                <a:solidFill>
                  <a:schemeClr val="tx1">
                    <a:lumMod val="85000"/>
                    <a:lumOff val="15000"/>
                  </a:schemeClr>
                </a:solidFill>
                <a:latin typeface="Impact" pitchFamily="34" charset="0"/>
                <a:ea typeface="+mj-ea"/>
              </a:rPr>
              <a:t>发展历史</a:t>
            </a:r>
          </a:p>
        </p:txBody>
      </p:sp>
    </p:spTree>
    <p:extLst>
      <p:ext uri="{BB962C8B-B14F-4D97-AF65-F5344CB8AC3E}">
        <p14:creationId xmlns:p14="http://schemas.microsoft.com/office/powerpoint/2010/main" val="183034976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521550" y="681540"/>
            <a:ext cx="351039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3199348" y="996575"/>
            <a:ext cx="2745305" cy="2745305"/>
          </a:xfrm>
          <a:prstGeom prst="ellipse">
            <a:avLst/>
          </a:prstGeom>
          <a:noFill/>
          <a:ln>
            <a:solidFill>
              <a:srgbClr val="1A7BA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椭圆 8"/>
          <p:cNvSpPr/>
          <p:nvPr/>
        </p:nvSpPr>
        <p:spPr>
          <a:xfrm>
            <a:off x="589058" y="996575"/>
            <a:ext cx="2745305" cy="2745305"/>
          </a:xfrm>
          <a:prstGeom prst="ellipse">
            <a:avLst/>
          </a:prstGeom>
          <a:noFill/>
          <a:ln>
            <a:solidFill>
              <a:srgbClr val="1A7BA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矩形 2"/>
          <p:cNvSpPr/>
          <p:nvPr/>
        </p:nvSpPr>
        <p:spPr>
          <a:xfrm>
            <a:off x="1151231" y="1356904"/>
            <a:ext cx="1620957" cy="584775"/>
          </a:xfrm>
          <a:prstGeom prst="rect">
            <a:avLst/>
          </a:prstGeom>
        </p:spPr>
        <p:txBody>
          <a:bodyPr wrap="none">
            <a:spAutoFit/>
          </a:bodyPr>
          <a:lstStyle/>
          <a:p>
            <a:pPr lvl="0" algn="ctr"/>
            <a:r>
              <a:rPr lang="zh-CN" altLang="en-US" sz="1600" b="1" dirty="0">
                <a:solidFill>
                  <a:srgbClr val="1A7BAE"/>
                </a:solidFill>
              </a:rPr>
              <a:t>启动</a:t>
            </a:r>
            <a:r>
              <a:rPr lang="en-US" altLang="zh-CN" sz="1600" b="1" dirty="0">
                <a:solidFill>
                  <a:srgbClr val="1A7BAE"/>
                </a:solidFill>
              </a:rPr>
              <a:t>—</a:t>
            </a:r>
            <a:r>
              <a:rPr lang="zh-CN" altLang="en-US" sz="1600" b="1" dirty="0">
                <a:solidFill>
                  <a:srgbClr val="1A7BAE"/>
                </a:solidFill>
              </a:rPr>
              <a:t>试验系统</a:t>
            </a:r>
            <a:endParaRPr lang="en-US" altLang="zh-CN" sz="1600" b="1" dirty="0">
              <a:solidFill>
                <a:srgbClr val="1A7BAE"/>
              </a:solidFill>
            </a:endParaRPr>
          </a:p>
          <a:p>
            <a:pPr lvl="0" algn="ctr"/>
            <a:r>
              <a:rPr lang="en-US" altLang="zh-CN" sz="1600" b="1" dirty="0">
                <a:solidFill>
                  <a:srgbClr val="1A7BAE"/>
                </a:solidFill>
              </a:rPr>
              <a:t>2-3</a:t>
            </a:r>
            <a:r>
              <a:rPr lang="zh-CN" altLang="en-US" sz="1600" b="1" dirty="0">
                <a:solidFill>
                  <a:srgbClr val="1A7BAE"/>
                </a:solidFill>
              </a:rPr>
              <a:t>颗星</a:t>
            </a:r>
          </a:p>
        </p:txBody>
      </p:sp>
      <p:sp>
        <p:nvSpPr>
          <p:cNvPr id="35" name="矩形 34"/>
          <p:cNvSpPr/>
          <p:nvPr/>
        </p:nvSpPr>
        <p:spPr>
          <a:xfrm>
            <a:off x="3515351" y="1878934"/>
            <a:ext cx="2159621" cy="1609030"/>
          </a:xfrm>
          <a:prstGeom prst="rect">
            <a:avLst/>
          </a:prstGeom>
        </p:spPr>
        <p:txBody>
          <a:bodyPr wrap="square">
            <a:spAutoFit/>
          </a:bodyPr>
          <a:lstStyle/>
          <a:p>
            <a:pPr algn="just">
              <a:lnSpc>
                <a:spcPct val="150000"/>
              </a:lnSpc>
            </a:pPr>
            <a:r>
              <a:rPr lang="zh-CN" altLang="en-US" sz="1200" b="1" dirty="0">
                <a:solidFill>
                  <a:schemeClr val="tx1">
                    <a:lumMod val="65000"/>
                    <a:lumOff val="35000"/>
                  </a:schemeClr>
                </a:solidFill>
                <a:latin typeface="+mn-ea"/>
              </a:rPr>
              <a:t>     </a:t>
            </a:r>
            <a:r>
              <a:rPr lang="en-US" altLang="zh-CN" sz="1100" b="1" dirty="0">
                <a:solidFill>
                  <a:schemeClr val="tx1">
                    <a:lumMod val="65000"/>
                    <a:lumOff val="35000"/>
                  </a:schemeClr>
                </a:solidFill>
                <a:latin typeface="+mn-ea"/>
              </a:rPr>
              <a:t>2004</a:t>
            </a:r>
            <a:r>
              <a:rPr lang="zh-CN" altLang="en-US" sz="1100" b="1" dirty="0">
                <a:solidFill>
                  <a:schemeClr val="tx1">
                    <a:lumMod val="65000"/>
                    <a:lumOff val="35000"/>
                  </a:schemeClr>
                </a:solidFill>
                <a:latin typeface="+mn-ea"/>
              </a:rPr>
              <a:t>年启动北斗卫星导航系统工程建设，</a:t>
            </a:r>
            <a:r>
              <a:rPr lang="en-US" altLang="zh-CN" sz="1100" b="1" dirty="0">
                <a:solidFill>
                  <a:schemeClr val="tx1">
                    <a:lumMod val="65000"/>
                    <a:lumOff val="35000"/>
                  </a:schemeClr>
                </a:solidFill>
                <a:latin typeface="+mn-ea"/>
              </a:rPr>
              <a:t>2012</a:t>
            </a:r>
            <a:r>
              <a:rPr lang="zh-CN" altLang="en-US" sz="1100" b="1" dirty="0">
                <a:solidFill>
                  <a:schemeClr val="tx1">
                    <a:lumMod val="65000"/>
                    <a:lumOff val="35000"/>
                  </a:schemeClr>
                </a:solidFill>
                <a:latin typeface="+mn-ea"/>
              </a:rPr>
              <a:t>年完成</a:t>
            </a:r>
            <a:r>
              <a:rPr lang="en-US" altLang="zh-CN" sz="1100" b="1" dirty="0">
                <a:solidFill>
                  <a:schemeClr val="tx1">
                    <a:lumMod val="65000"/>
                    <a:lumOff val="35000"/>
                  </a:schemeClr>
                </a:solidFill>
                <a:latin typeface="+mn-ea"/>
              </a:rPr>
              <a:t>5</a:t>
            </a:r>
            <a:r>
              <a:rPr lang="zh-CN" altLang="en-US" sz="1100" b="1" dirty="0">
                <a:solidFill>
                  <a:schemeClr val="tx1">
                    <a:lumMod val="65000"/>
                    <a:lumOff val="35000"/>
                  </a:schemeClr>
                </a:solidFill>
                <a:latin typeface="+mn-ea"/>
              </a:rPr>
              <a:t>颗</a:t>
            </a:r>
            <a:r>
              <a:rPr lang="en-US" altLang="zh-CN" sz="1100" b="1" dirty="0">
                <a:solidFill>
                  <a:schemeClr val="tx1">
                    <a:lumMod val="65000"/>
                    <a:lumOff val="35000"/>
                  </a:schemeClr>
                </a:solidFill>
                <a:latin typeface="+mn-ea"/>
              </a:rPr>
              <a:t>GE</a:t>
            </a:r>
            <a:r>
              <a:rPr lang="zh-CN" altLang="en-US" sz="1100" b="1" dirty="0">
                <a:solidFill>
                  <a:schemeClr val="tx1">
                    <a:lumMod val="65000"/>
                    <a:lumOff val="35000"/>
                  </a:schemeClr>
                </a:solidFill>
                <a:latin typeface="+mn-ea"/>
              </a:rPr>
              <a:t>卫星、</a:t>
            </a:r>
            <a:r>
              <a:rPr lang="en-US" altLang="zh-CN" sz="1100" b="1" dirty="0">
                <a:solidFill>
                  <a:schemeClr val="tx1">
                    <a:lumMod val="65000"/>
                    <a:lumOff val="35000"/>
                  </a:schemeClr>
                </a:solidFill>
                <a:latin typeface="+mn-ea"/>
              </a:rPr>
              <a:t>5</a:t>
            </a:r>
            <a:r>
              <a:rPr lang="zh-CN" altLang="en-US" sz="1100" b="1" dirty="0">
                <a:solidFill>
                  <a:schemeClr val="tx1">
                    <a:lumMod val="65000"/>
                    <a:lumOff val="35000"/>
                  </a:schemeClr>
                </a:solidFill>
                <a:latin typeface="+mn-ea"/>
              </a:rPr>
              <a:t>颗</a:t>
            </a:r>
            <a:r>
              <a:rPr lang="en-US" altLang="zh-CN" sz="1100" b="1" dirty="0">
                <a:solidFill>
                  <a:schemeClr val="tx1">
                    <a:lumMod val="65000"/>
                    <a:lumOff val="35000"/>
                  </a:schemeClr>
                </a:solidFill>
                <a:latin typeface="+mn-ea"/>
              </a:rPr>
              <a:t>GSO</a:t>
            </a:r>
            <a:r>
              <a:rPr lang="zh-CN" altLang="en-US" sz="1100" b="1" dirty="0">
                <a:solidFill>
                  <a:schemeClr val="tx1">
                    <a:lumMod val="65000"/>
                    <a:lumOff val="35000"/>
                  </a:schemeClr>
                </a:solidFill>
                <a:latin typeface="+mn-ea"/>
              </a:rPr>
              <a:t>卫星和</a:t>
            </a:r>
            <a:r>
              <a:rPr lang="en-US" altLang="zh-CN" sz="1100" b="1" dirty="0">
                <a:solidFill>
                  <a:schemeClr val="tx1">
                    <a:lumMod val="65000"/>
                    <a:lumOff val="35000"/>
                  </a:schemeClr>
                </a:solidFill>
                <a:latin typeface="+mn-ea"/>
              </a:rPr>
              <a:t>4</a:t>
            </a:r>
            <a:r>
              <a:rPr lang="zh-CN" altLang="en-US" sz="1100" b="1" dirty="0">
                <a:solidFill>
                  <a:schemeClr val="tx1">
                    <a:lumMod val="65000"/>
                    <a:lumOff val="35000"/>
                  </a:schemeClr>
                </a:solidFill>
                <a:latin typeface="+mn-ea"/>
              </a:rPr>
              <a:t>颗</a:t>
            </a:r>
            <a:r>
              <a:rPr lang="en-US" altLang="zh-CN" sz="1100" b="1" dirty="0">
                <a:solidFill>
                  <a:schemeClr val="tx1">
                    <a:lumMod val="65000"/>
                    <a:lumOff val="35000"/>
                  </a:schemeClr>
                </a:solidFill>
                <a:latin typeface="+mn-ea"/>
              </a:rPr>
              <a:t>MEO</a:t>
            </a:r>
            <a:r>
              <a:rPr lang="zh-CN" altLang="en-US" sz="1100" b="1" dirty="0">
                <a:solidFill>
                  <a:schemeClr val="tx1">
                    <a:lumMod val="65000"/>
                    <a:lumOff val="35000"/>
                  </a:schemeClr>
                </a:solidFill>
                <a:latin typeface="+mn-ea"/>
              </a:rPr>
              <a:t>卫星组网具备区域服务能力。建设北斗卫星导航系统，形成覆盖亚太地区的服务能力。</a:t>
            </a:r>
          </a:p>
        </p:txBody>
      </p:sp>
      <p:sp>
        <p:nvSpPr>
          <p:cNvPr id="36" name="矩形 35"/>
          <p:cNvSpPr/>
          <p:nvPr/>
        </p:nvSpPr>
        <p:spPr>
          <a:xfrm>
            <a:off x="3761521" y="1356904"/>
            <a:ext cx="1620957" cy="584775"/>
          </a:xfrm>
          <a:prstGeom prst="rect">
            <a:avLst/>
          </a:prstGeom>
        </p:spPr>
        <p:txBody>
          <a:bodyPr wrap="none">
            <a:spAutoFit/>
          </a:bodyPr>
          <a:lstStyle/>
          <a:p>
            <a:pPr lvl="0" algn="ctr"/>
            <a:r>
              <a:rPr lang="zh-CN" altLang="en-US" sz="1600" b="1" dirty="0">
                <a:solidFill>
                  <a:srgbClr val="1A7BAE"/>
                </a:solidFill>
              </a:rPr>
              <a:t>形成</a:t>
            </a:r>
            <a:r>
              <a:rPr lang="en-US" altLang="zh-CN" sz="1600" b="1" dirty="0">
                <a:solidFill>
                  <a:srgbClr val="1A7BAE"/>
                </a:solidFill>
              </a:rPr>
              <a:t>—</a:t>
            </a:r>
            <a:r>
              <a:rPr lang="zh-CN" altLang="en-US" sz="1600" b="1" dirty="0">
                <a:solidFill>
                  <a:srgbClr val="1A7BAE"/>
                </a:solidFill>
              </a:rPr>
              <a:t>区域服务</a:t>
            </a:r>
            <a:endParaRPr lang="en-US" altLang="zh-CN" sz="1600" b="1" dirty="0">
              <a:solidFill>
                <a:srgbClr val="1A7BAE"/>
              </a:solidFill>
            </a:endParaRPr>
          </a:p>
          <a:p>
            <a:pPr lvl="0" algn="ctr"/>
            <a:r>
              <a:rPr lang="en-US" altLang="zh-CN" sz="1600" b="1" dirty="0">
                <a:solidFill>
                  <a:srgbClr val="1A7BAE"/>
                </a:solidFill>
              </a:rPr>
              <a:t>14</a:t>
            </a:r>
            <a:r>
              <a:rPr lang="zh-CN" altLang="en-US" sz="1600" b="1" dirty="0">
                <a:solidFill>
                  <a:srgbClr val="1A7BAE"/>
                </a:solidFill>
              </a:rPr>
              <a:t>颗星</a:t>
            </a:r>
          </a:p>
        </p:txBody>
      </p:sp>
      <p:sp>
        <p:nvSpPr>
          <p:cNvPr id="37" name="椭圆 36"/>
          <p:cNvSpPr/>
          <p:nvPr/>
        </p:nvSpPr>
        <p:spPr>
          <a:xfrm>
            <a:off x="5809638" y="996575"/>
            <a:ext cx="2745305" cy="2745305"/>
          </a:xfrm>
          <a:prstGeom prst="ellipse">
            <a:avLst/>
          </a:prstGeom>
          <a:noFill/>
          <a:ln>
            <a:solidFill>
              <a:srgbClr val="1A7BA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8" name="矩形 37"/>
          <p:cNvSpPr/>
          <p:nvPr/>
        </p:nvSpPr>
        <p:spPr>
          <a:xfrm>
            <a:off x="6102480" y="1862767"/>
            <a:ext cx="2159621" cy="1609030"/>
          </a:xfrm>
          <a:prstGeom prst="rect">
            <a:avLst/>
          </a:prstGeom>
        </p:spPr>
        <p:txBody>
          <a:bodyPr wrap="square">
            <a:spAutoFit/>
          </a:bodyPr>
          <a:lstStyle/>
          <a:p>
            <a:pPr algn="just">
              <a:lnSpc>
                <a:spcPct val="150000"/>
              </a:lnSpc>
            </a:pPr>
            <a:r>
              <a:rPr lang="en-US" altLang="zh-CN" sz="1200" b="1" dirty="0">
                <a:solidFill>
                  <a:schemeClr val="tx1">
                    <a:lumMod val="65000"/>
                    <a:lumOff val="35000"/>
                  </a:schemeClr>
                </a:solidFill>
                <a:latin typeface="+mn-ea"/>
              </a:rPr>
              <a:t>      </a:t>
            </a:r>
            <a:r>
              <a:rPr lang="en-US" altLang="zh-CN" sz="1100" b="1" dirty="0">
                <a:solidFill>
                  <a:schemeClr val="tx1">
                    <a:lumMod val="65000"/>
                    <a:lumOff val="35000"/>
                  </a:schemeClr>
                </a:solidFill>
                <a:latin typeface="+mn-ea"/>
              </a:rPr>
              <a:t>2017</a:t>
            </a:r>
            <a:r>
              <a:rPr lang="zh-CN" altLang="en-US" sz="1100" b="1" dirty="0">
                <a:solidFill>
                  <a:schemeClr val="tx1">
                    <a:lumMod val="65000"/>
                    <a:lumOff val="35000"/>
                  </a:schemeClr>
                </a:solidFill>
                <a:latin typeface="+mn-ea"/>
              </a:rPr>
              <a:t>年开始北斗三号开始进入卫星的密集发射，全球组网期，</a:t>
            </a:r>
            <a:r>
              <a:rPr lang="en-US" altLang="zh-CN" sz="1100" b="1" dirty="0">
                <a:solidFill>
                  <a:schemeClr val="tx1">
                    <a:lumMod val="65000"/>
                    <a:lumOff val="35000"/>
                  </a:schemeClr>
                </a:solidFill>
                <a:latin typeface="+mn-ea"/>
              </a:rPr>
              <a:t>2019</a:t>
            </a:r>
            <a:r>
              <a:rPr lang="zh-CN" altLang="en-US" sz="1100" b="1" dirty="0">
                <a:solidFill>
                  <a:schemeClr val="tx1">
                    <a:lumMod val="65000"/>
                    <a:lumOff val="35000"/>
                  </a:schemeClr>
                </a:solidFill>
                <a:latin typeface="+mn-ea"/>
              </a:rPr>
              <a:t>年</a:t>
            </a:r>
            <a:r>
              <a:rPr lang="en-US" altLang="zh-CN" sz="1100" b="1" dirty="0">
                <a:solidFill>
                  <a:schemeClr val="tx1">
                    <a:lumMod val="65000"/>
                    <a:lumOff val="35000"/>
                  </a:schemeClr>
                </a:solidFill>
                <a:latin typeface="+mn-ea"/>
              </a:rPr>
              <a:t>6</a:t>
            </a:r>
            <a:r>
              <a:rPr lang="zh-CN" altLang="en-US" sz="1100" b="1" dirty="0">
                <a:solidFill>
                  <a:schemeClr val="tx1">
                    <a:lumMod val="65000"/>
                    <a:lumOff val="35000"/>
                  </a:schemeClr>
                </a:solidFill>
                <a:latin typeface="+mn-ea"/>
              </a:rPr>
              <a:t>月</a:t>
            </a:r>
            <a:r>
              <a:rPr lang="en-US" altLang="zh-CN" sz="1100" b="1" dirty="0">
                <a:solidFill>
                  <a:schemeClr val="tx1">
                    <a:lumMod val="65000"/>
                    <a:lumOff val="35000"/>
                  </a:schemeClr>
                </a:solidFill>
                <a:latin typeface="+mn-ea"/>
              </a:rPr>
              <a:t>25</a:t>
            </a:r>
            <a:r>
              <a:rPr lang="zh-CN" altLang="en-US" sz="1100" b="1" dirty="0">
                <a:solidFill>
                  <a:schemeClr val="tx1">
                    <a:lumMod val="65000"/>
                    <a:lumOff val="35000"/>
                  </a:schemeClr>
                </a:solidFill>
                <a:latin typeface="+mn-ea"/>
              </a:rPr>
              <a:t>日</a:t>
            </a:r>
            <a:r>
              <a:rPr lang="en-US" altLang="zh-CN" sz="1100" b="1" dirty="0">
                <a:solidFill>
                  <a:schemeClr val="tx1">
                    <a:lumMod val="65000"/>
                    <a:lumOff val="35000"/>
                  </a:schemeClr>
                </a:solidFill>
                <a:latin typeface="+mn-ea"/>
              </a:rPr>
              <a:t>02</a:t>
            </a:r>
            <a:r>
              <a:rPr lang="zh-CN" altLang="en-US" sz="1100" b="1" dirty="0">
                <a:solidFill>
                  <a:schemeClr val="tx1">
                    <a:lumMod val="65000"/>
                    <a:lumOff val="35000"/>
                  </a:schemeClr>
                </a:solidFill>
                <a:latin typeface="+mn-ea"/>
              </a:rPr>
              <a:t>时</a:t>
            </a:r>
            <a:r>
              <a:rPr lang="en-US" altLang="zh-CN" sz="1100" b="1" dirty="0">
                <a:solidFill>
                  <a:schemeClr val="tx1">
                    <a:lumMod val="65000"/>
                    <a:lumOff val="35000"/>
                  </a:schemeClr>
                </a:solidFill>
                <a:latin typeface="+mn-ea"/>
              </a:rPr>
              <a:t>09</a:t>
            </a:r>
            <a:r>
              <a:rPr lang="zh-CN" altLang="en-US" sz="1100" b="1" dirty="0">
                <a:solidFill>
                  <a:schemeClr val="tx1">
                    <a:lumMod val="65000"/>
                    <a:lumOff val="35000"/>
                  </a:schemeClr>
                </a:solidFill>
                <a:latin typeface="+mn-ea"/>
              </a:rPr>
              <a:t>分，我国在西昌卫星发射中心用长征三号乙运载火前，成功发射第四十六颗北斗导航卫星。</a:t>
            </a:r>
          </a:p>
        </p:txBody>
      </p:sp>
      <p:sp>
        <p:nvSpPr>
          <p:cNvPr id="39" name="矩形 38"/>
          <p:cNvSpPr/>
          <p:nvPr/>
        </p:nvSpPr>
        <p:spPr>
          <a:xfrm>
            <a:off x="6371811" y="1389729"/>
            <a:ext cx="1620957" cy="584775"/>
          </a:xfrm>
          <a:prstGeom prst="rect">
            <a:avLst/>
          </a:prstGeom>
        </p:spPr>
        <p:txBody>
          <a:bodyPr wrap="none">
            <a:spAutoFit/>
          </a:bodyPr>
          <a:lstStyle/>
          <a:p>
            <a:pPr lvl="0" algn="ctr"/>
            <a:r>
              <a:rPr lang="zh-CN" altLang="en-US" sz="1600" b="1" dirty="0">
                <a:solidFill>
                  <a:srgbClr val="1A7BAE"/>
                </a:solidFill>
              </a:rPr>
              <a:t>完成</a:t>
            </a:r>
            <a:r>
              <a:rPr lang="en-US" altLang="zh-CN" sz="1600" b="1" dirty="0">
                <a:solidFill>
                  <a:srgbClr val="1A7BAE"/>
                </a:solidFill>
              </a:rPr>
              <a:t>—</a:t>
            </a:r>
            <a:r>
              <a:rPr lang="zh-CN" altLang="en-US" sz="1600" b="1" dirty="0">
                <a:solidFill>
                  <a:srgbClr val="1A7BAE"/>
                </a:solidFill>
              </a:rPr>
              <a:t>全球服务</a:t>
            </a:r>
            <a:endParaRPr lang="en-US" altLang="zh-CN" sz="1600" b="1" dirty="0">
              <a:solidFill>
                <a:srgbClr val="1A7BAE"/>
              </a:solidFill>
            </a:endParaRPr>
          </a:p>
          <a:p>
            <a:pPr lvl="0" algn="ctr"/>
            <a:r>
              <a:rPr lang="en-US" altLang="zh-CN" sz="1600" b="1" dirty="0">
                <a:solidFill>
                  <a:srgbClr val="1A7BAE"/>
                </a:solidFill>
              </a:rPr>
              <a:t>35</a:t>
            </a:r>
            <a:r>
              <a:rPr lang="zh-CN" altLang="en-US" sz="1600" b="1" dirty="0">
                <a:solidFill>
                  <a:srgbClr val="1A7BAE"/>
                </a:solidFill>
              </a:rPr>
              <a:t>颗星</a:t>
            </a:r>
          </a:p>
        </p:txBody>
      </p:sp>
      <p:sp>
        <p:nvSpPr>
          <p:cNvPr id="2" name="椭圆 1"/>
          <p:cNvSpPr/>
          <p:nvPr/>
        </p:nvSpPr>
        <p:spPr>
          <a:xfrm>
            <a:off x="757672" y="1232697"/>
            <a:ext cx="393948" cy="393948"/>
          </a:xfrm>
          <a:prstGeom prst="ellipse">
            <a:avLst/>
          </a:pr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endParaRPr lang="zh-CN" altLang="en-US"/>
          </a:p>
        </p:txBody>
      </p:sp>
      <p:sp>
        <p:nvSpPr>
          <p:cNvPr id="16" name="椭圆 15"/>
          <p:cNvSpPr/>
          <p:nvPr/>
        </p:nvSpPr>
        <p:spPr>
          <a:xfrm>
            <a:off x="3367962" y="1232697"/>
            <a:ext cx="393948" cy="393948"/>
          </a:xfrm>
          <a:prstGeom prst="ellipse">
            <a:avLst/>
          </a:pr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2</a:t>
            </a:r>
            <a:endParaRPr lang="zh-CN" altLang="en-US"/>
          </a:p>
        </p:txBody>
      </p:sp>
      <p:sp>
        <p:nvSpPr>
          <p:cNvPr id="17" name="椭圆 16"/>
          <p:cNvSpPr/>
          <p:nvPr/>
        </p:nvSpPr>
        <p:spPr>
          <a:xfrm>
            <a:off x="5978252" y="1232697"/>
            <a:ext cx="393948" cy="393948"/>
          </a:xfrm>
          <a:prstGeom prst="ellipse">
            <a:avLst/>
          </a:pr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zh-CN" altLang="en-US"/>
          </a:p>
        </p:txBody>
      </p:sp>
      <p:sp>
        <p:nvSpPr>
          <p:cNvPr id="18" name="矩形 17">
            <a:extLst>
              <a:ext uri="{FF2B5EF4-FFF2-40B4-BE49-F238E27FC236}">
                <a16:creationId xmlns:a16="http://schemas.microsoft.com/office/drawing/2014/main" id="{12368C40-32BF-4F95-9B7F-1647F67B083F}"/>
              </a:ext>
            </a:extLst>
          </p:cNvPr>
          <p:cNvSpPr/>
          <p:nvPr/>
        </p:nvSpPr>
        <p:spPr>
          <a:xfrm>
            <a:off x="889288" y="1930909"/>
            <a:ext cx="2182783" cy="1585947"/>
          </a:xfrm>
          <a:prstGeom prst="rect">
            <a:avLst/>
          </a:prstGeom>
        </p:spPr>
        <p:txBody>
          <a:bodyPr wrap="square">
            <a:spAutoFit/>
          </a:bodyPr>
          <a:lstStyle/>
          <a:p>
            <a:pPr algn="just">
              <a:lnSpc>
                <a:spcPct val="150000"/>
              </a:lnSpc>
            </a:pPr>
            <a:r>
              <a:rPr lang="en-US" altLang="zh-CN" sz="1100" b="1" dirty="0">
                <a:solidFill>
                  <a:schemeClr val="tx1">
                    <a:lumMod val="65000"/>
                    <a:lumOff val="35000"/>
                  </a:schemeClr>
                </a:solidFill>
                <a:latin typeface="+mn-ea"/>
              </a:rPr>
              <a:t>       1994</a:t>
            </a:r>
            <a:r>
              <a:rPr lang="zh-CN" altLang="en-US" sz="1100" b="1" dirty="0">
                <a:solidFill>
                  <a:schemeClr val="tx1">
                    <a:lumMod val="65000"/>
                    <a:lumOff val="35000"/>
                  </a:schemeClr>
                </a:solidFill>
                <a:latin typeface="+mn-ea"/>
              </a:rPr>
              <a:t>年，启动北斗卫星导航试验系统建设；</a:t>
            </a:r>
            <a:r>
              <a:rPr lang="en-US" altLang="zh-CN" sz="1100" b="1" dirty="0">
                <a:solidFill>
                  <a:schemeClr val="tx1">
                    <a:lumMod val="65000"/>
                    <a:lumOff val="35000"/>
                  </a:schemeClr>
                </a:solidFill>
                <a:latin typeface="+mn-ea"/>
              </a:rPr>
              <a:t>2000</a:t>
            </a:r>
            <a:r>
              <a:rPr lang="zh-CN" altLang="en-US" sz="1100" b="1" dirty="0">
                <a:solidFill>
                  <a:schemeClr val="tx1">
                    <a:lumMod val="65000"/>
                    <a:lumOff val="35000"/>
                  </a:schemeClr>
                </a:solidFill>
                <a:latin typeface="+mn-ea"/>
              </a:rPr>
              <a:t>年相继发射</a:t>
            </a:r>
            <a:r>
              <a:rPr lang="en-US" altLang="zh-CN" sz="1100" b="1" dirty="0">
                <a:solidFill>
                  <a:schemeClr val="tx1">
                    <a:lumMod val="65000"/>
                    <a:lumOff val="35000"/>
                  </a:schemeClr>
                </a:solidFill>
                <a:latin typeface="+mn-ea"/>
              </a:rPr>
              <a:t>2</a:t>
            </a:r>
            <a:r>
              <a:rPr lang="zh-CN" altLang="en-US" sz="1100" b="1" dirty="0">
                <a:solidFill>
                  <a:schemeClr val="tx1">
                    <a:lumMod val="65000"/>
                    <a:lumOff val="35000"/>
                  </a:schemeClr>
                </a:solidFill>
                <a:latin typeface="+mn-ea"/>
              </a:rPr>
              <a:t>颗北斗导航试验卫星，成为世界上第三个拥有自主卫星导航系统的国家；</a:t>
            </a:r>
            <a:r>
              <a:rPr lang="en-US" altLang="zh-CN" sz="1100" b="1" dirty="0">
                <a:solidFill>
                  <a:schemeClr val="tx1">
                    <a:lumMod val="65000"/>
                    <a:lumOff val="35000"/>
                  </a:schemeClr>
                </a:solidFill>
                <a:latin typeface="+mn-ea"/>
              </a:rPr>
              <a:t>2003</a:t>
            </a:r>
            <a:r>
              <a:rPr lang="zh-CN" altLang="en-US" sz="1100" b="1" dirty="0">
                <a:solidFill>
                  <a:schemeClr val="tx1">
                    <a:lumMod val="65000"/>
                    <a:lumOff val="35000"/>
                  </a:schemeClr>
                </a:solidFill>
                <a:latin typeface="+mn-ea"/>
              </a:rPr>
              <a:t>年发射第</a:t>
            </a:r>
            <a:r>
              <a:rPr lang="en-US" altLang="zh-CN" sz="1100" b="1" dirty="0">
                <a:solidFill>
                  <a:schemeClr val="tx1">
                    <a:lumMod val="65000"/>
                    <a:lumOff val="35000"/>
                  </a:schemeClr>
                </a:solidFill>
                <a:latin typeface="+mn-ea"/>
              </a:rPr>
              <a:t>3</a:t>
            </a:r>
            <a:r>
              <a:rPr lang="zh-CN" altLang="en-US" sz="1100" b="1" dirty="0">
                <a:solidFill>
                  <a:schemeClr val="tx1">
                    <a:lumMod val="65000"/>
                    <a:lumOff val="35000"/>
                  </a:schemeClr>
                </a:solidFill>
                <a:latin typeface="+mn-ea"/>
              </a:rPr>
              <a:t>颗北斗导航试验卫星。</a:t>
            </a:r>
          </a:p>
        </p:txBody>
      </p:sp>
      <p:sp>
        <p:nvSpPr>
          <p:cNvPr id="19" name="TextBox 6">
            <a:extLst>
              <a:ext uri="{FF2B5EF4-FFF2-40B4-BE49-F238E27FC236}">
                <a16:creationId xmlns:a16="http://schemas.microsoft.com/office/drawing/2014/main" id="{1300D570-ED45-49FA-AD17-9AF3BCBC7FFF}"/>
              </a:ext>
            </a:extLst>
          </p:cNvPr>
          <p:cNvSpPr txBox="1"/>
          <p:nvPr/>
        </p:nvSpPr>
        <p:spPr>
          <a:xfrm>
            <a:off x="476520" y="96475"/>
            <a:ext cx="3870455" cy="400110"/>
          </a:xfrm>
          <a:prstGeom prst="rect">
            <a:avLst/>
          </a:prstGeom>
          <a:noFill/>
        </p:spPr>
        <p:txBody>
          <a:bodyPr wrap="square" rtlCol="0">
            <a:spAutoFit/>
          </a:bodyPr>
          <a:lstStyle/>
          <a:p>
            <a:r>
              <a:rPr lang="zh-CN" altLang="en-US" sz="2000" dirty="0">
                <a:solidFill>
                  <a:schemeClr val="tx1">
                    <a:lumMod val="85000"/>
                    <a:lumOff val="15000"/>
                  </a:schemeClr>
                </a:solidFill>
                <a:latin typeface="Impact" pitchFamily="34" charset="0"/>
                <a:ea typeface="+mj-ea"/>
              </a:rPr>
              <a:t>发展历史</a:t>
            </a:r>
          </a:p>
        </p:txBody>
      </p:sp>
    </p:spTree>
    <p:extLst>
      <p:ext uri="{BB962C8B-B14F-4D97-AF65-F5344CB8AC3E}">
        <p14:creationId xmlns:p14="http://schemas.microsoft.com/office/powerpoint/2010/main" val="246580557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6" name="矩形 5"/>
          <p:cNvSpPr/>
          <p:nvPr/>
        </p:nvSpPr>
        <p:spPr>
          <a:xfrm>
            <a:off x="0" y="2218194"/>
            <a:ext cx="9144000" cy="69627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26495" y="-1433695"/>
            <a:ext cx="3531736" cy="8094524"/>
          </a:xfrm>
          <a:prstGeom prst="rect">
            <a:avLst/>
          </a:prstGeom>
          <a:noFill/>
          <a:effectLst>
            <a:outerShdw blurRad="165100" dist="76200" dir="1200000" algn="tl" rotWithShape="0">
              <a:prstClr val="black">
                <a:alpha val="10000"/>
              </a:prstClr>
            </a:outerShdw>
          </a:effectLst>
        </p:spPr>
        <p:txBody>
          <a:bodyPr wrap="none" rtlCol="0">
            <a:spAutoFit/>
          </a:bodyPr>
          <a:lstStyle/>
          <a:p>
            <a:r>
              <a:rPr lang="en-US" altLang="zh-CN" sz="52000">
                <a:solidFill>
                  <a:schemeClr val="bg1"/>
                </a:solidFill>
                <a:latin typeface="+mj-lt"/>
              </a:rPr>
              <a:t>2</a:t>
            </a:r>
            <a:endParaRPr lang="zh-CN" altLang="en-US" sz="52000">
              <a:solidFill>
                <a:schemeClr val="bg1"/>
              </a:solidFill>
              <a:latin typeface="+mj-lt"/>
            </a:endParaRPr>
          </a:p>
        </p:txBody>
      </p:sp>
      <p:sp>
        <p:nvSpPr>
          <p:cNvPr id="5" name="矩形 4"/>
          <p:cNvSpPr/>
          <p:nvPr/>
        </p:nvSpPr>
        <p:spPr>
          <a:xfrm>
            <a:off x="3579089" y="2155090"/>
            <a:ext cx="5178376" cy="707886"/>
          </a:xfrm>
          <a:prstGeom prst="rect">
            <a:avLst/>
          </a:prstGeom>
        </p:spPr>
        <p:txBody>
          <a:bodyPr wrap="square">
            <a:spAutoFit/>
          </a:bodyPr>
          <a:lstStyle/>
          <a:p>
            <a:pPr algn="r"/>
            <a:r>
              <a:rPr lang="zh-CN" altLang="en-US" sz="4000" dirty="0">
                <a:solidFill>
                  <a:schemeClr val="bg1"/>
                </a:solidFill>
                <a:latin typeface="幼圆" panose="02010509060101010101" pitchFamily="49" charset="-122"/>
                <a:ea typeface="幼圆" panose="02010509060101010101" pitchFamily="49" charset="-122"/>
              </a:rPr>
              <a:t>系统构成</a:t>
            </a:r>
          </a:p>
        </p:txBody>
      </p:sp>
      <p:sp>
        <p:nvSpPr>
          <p:cNvPr id="3" name="矩形 2"/>
          <p:cNvSpPr/>
          <p:nvPr/>
        </p:nvSpPr>
        <p:spPr>
          <a:xfrm>
            <a:off x="6312629" y="1397264"/>
            <a:ext cx="2444836" cy="769441"/>
          </a:xfrm>
          <a:prstGeom prst="rect">
            <a:avLst/>
          </a:prstGeom>
        </p:spPr>
        <p:txBody>
          <a:bodyPr wrap="none">
            <a:spAutoFit/>
          </a:bodyPr>
          <a:lstStyle/>
          <a:p>
            <a:pPr lvl="0" algn="r"/>
            <a:r>
              <a:rPr lang="en-US" altLang="zh-CN" sz="4400">
                <a:solidFill>
                  <a:schemeClr val="bg1"/>
                </a:solidFill>
                <a:latin typeface="Impact"/>
              </a:rPr>
              <a:t>PART TWO</a:t>
            </a:r>
            <a:endParaRPr lang="zh-CN" altLang="en-US" sz="4400">
              <a:solidFill>
                <a:schemeClr val="bg1"/>
              </a:solidFill>
              <a:latin typeface="Impact"/>
            </a:endParaRPr>
          </a:p>
        </p:txBody>
      </p:sp>
    </p:spTree>
    <p:extLst>
      <p:ext uri="{BB962C8B-B14F-4D97-AF65-F5344CB8AC3E}">
        <p14:creationId xmlns:p14="http://schemas.microsoft.com/office/powerpoint/2010/main" val="196688876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6520" y="96475"/>
            <a:ext cx="3870455" cy="400110"/>
          </a:xfrm>
          <a:prstGeom prst="rect">
            <a:avLst/>
          </a:prstGeom>
          <a:noFill/>
        </p:spPr>
        <p:txBody>
          <a:bodyPr wrap="square" rtlCol="0">
            <a:spAutoFit/>
          </a:bodyPr>
          <a:lstStyle/>
          <a:p>
            <a:r>
              <a:rPr lang="zh-CN" altLang="en-US" sz="2000" dirty="0">
                <a:solidFill>
                  <a:schemeClr val="tx1">
                    <a:lumMod val="85000"/>
                    <a:lumOff val="15000"/>
                  </a:schemeClr>
                </a:solidFill>
                <a:latin typeface="Impact" pitchFamily="34" charset="0"/>
                <a:ea typeface="+mj-ea"/>
              </a:rPr>
              <a:t>系统构成</a:t>
            </a:r>
          </a:p>
        </p:txBody>
      </p:sp>
      <p:cxnSp>
        <p:nvCxnSpPr>
          <p:cNvPr id="8" name="直接连接符 7"/>
          <p:cNvCxnSpPr/>
          <p:nvPr/>
        </p:nvCxnSpPr>
        <p:spPr>
          <a:xfrm>
            <a:off x="521550" y="681540"/>
            <a:ext cx="351039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289CB53A-6541-4695-B6B6-CD899DEC7D95}"/>
              </a:ext>
            </a:extLst>
          </p:cNvPr>
          <p:cNvPicPr>
            <a:picLocks noChangeAspect="1"/>
          </p:cNvPicPr>
          <p:nvPr/>
        </p:nvPicPr>
        <p:blipFill>
          <a:blip r:embed="rId2"/>
          <a:stretch>
            <a:fillRect/>
          </a:stretch>
        </p:blipFill>
        <p:spPr>
          <a:xfrm>
            <a:off x="506152" y="1440756"/>
            <a:ext cx="5009588" cy="3066967"/>
          </a:xfrm>
          <a:prstGeom prst="rect">
            <a:avLst/>
          </a:prstGeom>
        </p:spPr>
      </p:pic>
      <p:sp>
        <p:nvSpPr>
          <p:cNvPr id="5" name="文本框 4">
            <a:extLst>
              <a:ext uri="{FF2B5EF4-FFF2-40B4-BE49-F238E27FC236}">
                <a16:creationId xmlns:a16="http://schemas.microsoft.com/office/drawing/2014/main" id="{694126FF-BDFB-4C2F-B7AF-FB8BE5BE6E2D}"/>
              </a:ext>
            </a:extLst>
          </p:cNvPr>
          <p:cNvSpPr txBox="1"/>
          <p:nvPr/>
        </p:nvSpPr>
        <p:spPr>
          <a:xfrm>
            <a:off x="2051720" y="910844"/>
            <a:ext cx="2520280" cy="369332"/>
          </a:xfrm>
          <a:prstGeom prst="rect">
            <a:avLst/>
          </a:prstGeom>
          <a:noFill/>
        </p:spPr>
        <p:txBody>
          <a:bodyPr wrap="square" rtlCol="0">
            <a:spAutoFit/>
          </a:bodyPr>
          <a:lstStyle/>
          <a:p>
            <a:r>
              <a:rPr lang="zh-CN" altLang="en-US" b="1" dirty="0">
                <a:solidFill>
                  <a:srgbClr val="92D050"/>
                </a:solidFill>
              </a:rPr>
              <a:t>卫星导航模型</a:t>
            </a:r>
          </a:p>
        </p:txBody>
      </p:sp>
      <p:grpSp>
        <p:nvGrpSpPr>
          <p:cNvPr id="4" name="组合 3">
            <a:extLst>
              <a:ext uri="{FF2B5EF4-FFF2-40B4-BE49-F238E27FC236}">
                <a16:creationId xmlns:a16="http://schemas.microsoft.com/office/drawing/2014/main" id="{6E33011F-354E-430D-86DF-4CF805A18021}"/>
              </a:ext>
            </a:extLst>
          </p:cNvPr>
          <p:cNvGrpSpPr/>
          <p:nvPr/>
        </p:nvGrpSpPr>
        <p:grpSpPr>
          <a:xfrm>
            <a:off x="5868144" y="1178334"/>
            <a:ext cx="3024527" cy="3305857"/>
            <a:chOff x="5868144" y="1178334"/>
            <a:chExt cx="3024527" cy="3305857"/>
          </a:xfrm>
        </p:grpSpPr>
        <p:grpSp>
          <p:nvGrpSpPr>
            <p:cNvPr id="39" name="组合 38">
              <a:extLst>
                <a:ext uri="{FF2B5EF4-FFF2-40B4-BE49-F238E27FC236}">
                  <a16:creationId xmlns:a16="http://schemas.microsoft.com/office/drawing/2014/main" id="{D0CF6924-EAE0-46DF-BA7D-185F7EBFF1D1}"/>
                </a:ext>
              </a:extLst>
            </p:cNvPr>
            <p:cNvGrpSpPr/>
            <p:nvPr/>
          </p:nvGrpSpPr>
          <p:grpSpPr>
            <a:xfrm>
              <a:off x="5868144" y="1178334"/>
              <a:ext cx="3024527" cy="3305857"/>
              <a:chOff x="2877727" y="705971"/>
              <a:chExt cx="3024527" cy="3305857"/>
            </a:xfrm>
          </p:grpSpPr>
          <p:sp>
            <p:nvSpPr>
              <p:cNvPr id="40" name="弦形 20">
                <a:extLst>
                  <a:ext uri="{FF2B5EF4-FFF2-40B4-BE49-F238E27FC236}">
                    <a16:creationId xmlns:a16="http://schemas.microsoft.com/office/drawing/2014/main" id="{A4E71C7F-5034-4F32-98D6-6995038B47C6}"/>
                  </a:ext>
                </a:extLst>
              </p:cNvPr>
              <p:cNvSpPr/>
              <p:nvPr/>
            </p:nvSpPr>
            <p:spPr>
              <a:xfrm rot="4326166">
                <a:off x="3479244" y="659316"/>
                <a:ext cx="976515" cy="2179550"/>
              </a:xfrm>
              <a:custGeom>
                <a:avLst/>
                <a:gdLst/>
                <a:ahLst/>
                <a:cxnLst/>
                <a:rect l="l" t="t" r="r" b="b"/>
                <a:pathLst>
                  <a:path w="976515" h="2179550">
                    <a:moveTo>
                      <a:pt x="721" y="827023"/>
                    </a:moveTo>
                    <a:lnTo>
                      <a:pt x="431684" y="510647"/>
                    </a:lnTo>
                    <a:lnTo>
                      <a:pt x="976515" y="2179550"/>
                    </a:lnTo>
                    <a:cubicBezTo>
                      <a:pt x="546432" y="2038102"/>
                      <a:pt x="209395" y="1700327"/>
                      <a:pt x="68889" y="1269935"/>
                    </a:cubicBezTo>
                    <a:cubicBezTo>
                      <a:pt x="21613" y="1125121"/>
                      <a:pt x="-1513" y="975644"/>
                      <a:pt x="721" y="827023"/>
                    </a:cubicBezTo>
                    <a:close/>
                    <a:moveTo>
                      <a:pt x="251160" y="21907"/>
                    </a:moveTo>
                    <a:cubicBezTo>
                      <a:pt x="254984" y="14076"/>
                      <a:pt x="259946" y="7019"/>
                      <a:pt x="264978" y="0"/>
                    </a:cubicBezTo>
                    <a:lnTo>
                      <a:pt x="265768" y="2419"/>
                    </a:lnTo>
                    <a:close/>
                    <a:moveTo>
                      <a:pt x="5323" y="716406"/>
                    </a:moveTo>
                    <a:lnTo>
                      <a:pt x="203" y="802696"/>
                    </a:lnTo>
                    <a:cubicBezTo>
                      <a:pt x="-574" y="773801"/>
                      <a:pt x="833" y="744974"/>
                      <a:pt x="5323" y="716406"/>
                    </a:cubicBezTo>
                    <a:close/>
                    <a:moveTo>
                      <a:pt x="164474" y="164768"/>
                    </a:moveTo>
                    <a:cubicBezTo>
                      <a:pt x="175948" y="140419"/>
                      <a:pt x="189215" y="116946"/>
                      <a:pt x="205085" y="94955"/>
                    </a:cubicBezTo>
                    <a:close/>
                    <a:moveTo>
                      <a:pt x="27800" y="553402"/>
                    </a:moveTo>
                    <a:lnTo>
                      <a:pt x="12987" y="636081"/>
                    </a:lnTo>
                    <a:cubicBezTo>
                      <a:pt x="15579" y="608141"/>
                      <a:pt x="20198" y="580481"/>
                      <a:pt x="27800" y="553402"/>
                    </a:cubicBezTo>
                    <a:close/>
                    <a:moveTo>
                      <a:pt x="95615" y="315745"/>
                    </a:moveTo>
                    <a:cubicBezTo>
                      <a:pt x="104369" y="289819"/>
                      <a:pt x="114984" y="264570"/>
                      <a:pt x="128372" y="240524"/>
                    </a:cubicBezTo>
                    <a:close/>
                    <a:moveTo>
                      <a:pt x="49968" y="450037"/>
                    </a:moveTo>
                    <a:cubicBezTo>
                      <a:pt x="55212" y="431044"/>
                      <a:pt x="60853" y="412148"/>
                      <a:pt x="69001" y="394042"/>
                    </a:cubicBezTo>
                    <a:lnTo>
                      <a:pt x="44988" y="473257"/>
                    </a:lnTo>
                    <a:cubicBezTo>
                      <a:pt x="45822" y="465305"/>
                      <a:pt x="47863" y="457663"/>
                      <a:pt x="49968" y="450037"/>
                    </a:cubicBez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41" name="弦形 23">
                <a:extLst>
                  <a:ext uri="{FF2B5EF4-FFF2-40B4-BE49-F238E27FC236}">
                    <a16:creationId xmlns:a16="http://schemas.microsoft.com/office/drawing/2014/main" id="{1F135D77-2C7F-40D8-9706-F4FEAC1993CF}"/>
                  </a:ext>
                </a:extLst>
              </p:cNvPr>
              <p:cNvSpPr/>
              <p:nvPr/>
            </p:nvSpPr>
            <p:spPr>
              <a:xfrm rot="8633980">
                <a:off x="4613040" y="705971"/>
                <a:ext cx="976536" cy="2179550"/>
              </a:xfrm>
              <a:custGeom>
                <a:avLst/>
                <a:gdLst/>
                <a:ahLst/>
                <a:cxnLst/>
                <a:rect l="l" t="t" r="r" b="b"/>
                <a:pathLst>
                  <a:path w="976536" h="2179550">
                    <a:moveTo>
                      <a:pt x="249861" y="24000"/>
                    </a:moveTo>
                    <a:cubicBezTo>
                      <a:pt x="254056" y="15428"/>
                      <a:pt x="259486" y="7692"/>
                      <a:pt x="264999" y="0"/>
                    </a:cubicBezTo>
                    <a:lnTo>
                      <a:pt x="265828" y="2540"/>
                    </a:lnTo>
                    <a:close/>
                    <a:moveTo>
                      <a:pt x="163416" y="167032"/>
                    </a:moveTo>
                    <a:cubicBezTo>
                      <a:pt x="174787" y="142557"/>
                      <a:pt x="188047" y="119005"/>
                      <a:pt x="203874" y="96907"/>
                    </a:cubicBezTo>
                    <a:close/>
                    <a:moveTo>
                      <a:pt x="94823" y="318135"/>
                    </a:moveTo>
                    <a:cubicBezTo>
                      <a:pt x="103445" y="292133"/>
                      <a:pt x="114026" y="266843"/>
                      <a:pt x="127341" y="242733"/>
                    </a:cubicBezTo>
                    <a:close/>
                    <a:moveTo>
                      <a:pt x="44478" y="475734"/>
                    </a:moveTo>
                    <a:cubicBezTo>
                      <a:pt x="50087" y="448680"/>
                      <a:pt x="57722" y="422126"/>
                      <a:pt x="68204" y="396450"/>
                    </a:cubicBezTo>
                    <a:close/>
                    <a:moveTo>
                      <a:pt x="12765" y="638620"/>
                    </a:moveTo>
                    <a:cubicBezTo>
                      <a:pt x="15203" y="610692"/>
                      <a:pt x="19766" y="583054"/>
                      <a:pt x="27267" y="555983"/>
                    </a:cubicBezTo>
                    <a:close/>
                    <a:moveTo>
                      <a:pt x="279" y="805278"/>
                    </a:moveTo>
                    <a:cubicBezTo>
                      <a:pt x="-651" y="776449"/>
                      <a:pt x="698" y="747685"/>
                      <a:pt x="5080" y="719171"/>
                    </a:cubicBezTo>
                    <a:close/>
                    <a:moveTo>
                      <a:pt x="537404" y="1943065"/>
                    </a:moveTo>
                    <a:cubicBezTo>
                      <a:pt x="321313" y="1771747"/>
                      <a:pt x="156726" y="1538930"/>
                      <a:pt x="68910" y="1269935"/>
                    </a:cubicBezTo>
                    <a:cubicBezTo>
                      <a:pt x="22163" y="1126742"/>
                      <a:pt x="-971" y="978990"/>
                      <a:pt x="847" y="832007"/>
                    </a:cubicBezTo>
                    <a:lnTo>
                      <a:pt x="432413" y="512816"/>
                    </a:lnTo>
                    <a:lnTo>
                      <a:pt x="976536" y="2179550"/>
                    </a:lnTo>
                    <a:cubicBezTo>
                      <a:pt x="815255" y="2126507"/>
                      <a:pt x="667058" y="2045856"/>
                      <a:pt x="537404" y="1943065"/>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2" name="弦形 26">
                <a:extLst>
                  <a:ext uri="{FF2B5EF4-FFF2-40B4-BE49-F238E27FC236}">
                    <a16:creationId xmlns:a16="http://schemas.microsoft.com/office/drawing/2014/main" id="{C9C5ABB3-4219-4A33-821B-CBD7D6475018}"/>
                  </a:ext>
                </a:extLst>
              </p:cNvPr>
              <p:cNvSpPr/>
              <p:nvPr/>
            </p:nvSpPr>
            <p:spPr>
              <a:xfrm rot="12929543">
                <a:off x="4925288" y="1795405"/>
                <a:ext cx="976966" cy="2179550"/>
              </a:xfrm>
              <a:custGeom>
                <a:avLst/>
                <a:gdLst/>
                <a:ahLst/>
                <a:cxnLst/>
                <a:rect l="l" t="t" r="r" b="b"/>
                <a:pathLst>
                  <a:path w="976966" h="2179550">
                    <a:moveTo>
                      <a:pt x="259407" y="9548"/>
                    </a:moveTo>
                    <a:cubicBezTo>
                      <a:pt x="261061" y="6119"/>
                      <a:pt x="263239" y="3056"/>
                      <a:pt x="265429" y="0"/>
                    </a:cubicBezTo>
                    <a:lnTo>
                      <a:pt x="265856" y="1307"/>
                    </a:lnTo>
                    <a:close/>
                    <a:moveTo>
                      <a:pt x="171270" y="151452"/>
                    </a:moveTo>
                    <a:cubicBezTo>
                      <a:pt x="182997" y="128666"/>
                      <a:pt x="195840" y="106416"/>
                      <a:pt x="211358" y="85725"/>
                    </a:cubicBezTo>
                    <a:close/>
                    <a:moveTo>
                      <a:pt x="100836" y="301712"/>
                    </a:moveTo>
                    <a:cubicBezTo>
                      <a:pt x="110271" y="276716"/>
                      <a:pt x="120885" y="252146"/>
                      <a:pt x="134381" y="228862"/>
                    </a:cubicBezTo>
                    <a:close/>
                    <a:moveTo>
                      <a:pt x="48554" y="458734"/>
                    </a:moveTo>
                    <a:cubicBezTo>
                      <a:pt x="55239" y="432038"/>
                      <a:pt x="63171" y="405657"/>
                      <a:pt x="74139" y="380253"/>
                    </a:cubicBezTo>
                    <a:close/>
                    <a:moveTo>
                      <a:pt x="14855" y="621226"/>
                    </a:moveTo>
                    <a:cubicBezTo>
                      <a:pt x="18484" y="592975"/>
                      <a:pt x="23483" y="564927"/>
                      <a:pt x="31654" y="537532"/>
                    </a:cubicBezTo>
                    <a:close/>
                    <a:moveTo>
                      <a:pt x="334" y="787642"/>
                    </a:moveTo>
                    <a:cubicBezTo>
                      <a:pt x="569" y="757672"/>
                      <a:pt x="2380" y="727776"/>
                      <a:pt x="7511" y="698199"/>
                    </a:cubicBezTo>
                    <a:close/>
                    <a:moveTo>
                      <a:pt x="976966" y="2179550"/>
                    </a:moveTo>
                    <a:cubicBezTo>
                      <a:pt x="546883" y="2038102"/>
                      <a:pt x="209846" y="1700327"/>
                      <a:pt x="69340" y="1269935"/>
                    </a:cubicBezTo>
                    <a:cubicBezTo>
                      <a:pt x="18998" y="1115730"/>
                      <a:pt x="-3959" y="956238"/>
                      <a:pt x="558" y="798143"/>
                    </a:cubicBezTo>
                    <a:lnTo>
                      <a:pt x="427961" y="497862"/>
                    </a:lnTo>
                    <a:close/>
                  </a:path>
                </a:pathLst>
              </a:custGeom>
              <a:solidFill>
                <a:srgbClr val="95BC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3" name="弦形 30">
                <a:extLst>
                  <a:ext uri="{FF2B5EF4-FFF2-40B4-BE49-F238E27FC236}">
                    <a16:creationId xmlns:a16="http://schemas.microsoft.com/office/drawing/2014/main" id="{E81E04B2-412F-4F9F-AA67-3408C2A7D6C4}"/>
                  </a:ext>
                </a:extLst>
              </p:cNvPr>
              <p:cNvSpPr/>
              <p:nvPr/>
            </p:nvSpPr>
            <p:spPr>
              <a:xfrm rot="17308887">
                <a:off x="3966471" y="2433781"/>
                <a:ext cx="976545" cy="2179550"/>
              </a:xfrm>
              <a:custGeom>
                <a:avLst/>
                <a:gdLst/>
                <a:ahLst/>
                <a:cxnLst/>
                <a:rect l="l" t="t" r="r" b="b"/>
                <a:pathLst>
                  <a:path w="976545" h="2179550">
                    <a:moveTo>
                      <a:pt x="5001" y="720091"/>
                    </a:moveTo>
                    <a:lnTo>
                      <a:pt x="309" y="806257"/>
                    </a:lnTo>
                    <a:cubicBezTo>
                      <a:pt x="-678" y="777410"/>
                      <a:pt x="653" y="748627"/>
                      <a:pt x="5001" y="720091"/>
                    </a:cubicBezTo>
                    <a:close/>
                    <a:moveTo>
                      <a:pt x="27092" y="556842"/>
                    </a:moveTo>
                    <a:lnTo>
                      <a:pt x="12683" y="639580"/>
                    </a:lnTo>
                    <a:cubicBezTo>
                      <a:pt x="15068" y="611617"/>
                      <a:pt x="19618" y="583948"/>
                      <a:pt x="27092" y="556842"/>
                    </a:cubicBezTo>
                    <a:close/>
                    <a:moveTo>
                      <a:pt x="67939" y="397256"/>
                    </a:moveTo>
                    <a:lnTo>
                      <a:pt x="44287" y="476668"/>
                    </a:lnTo>
                    <a:cubicBezTo>
                      <a:pt x="49850" y="449567"/>
                      <a:pt x="57477" y="422975"/>
                      <a:pt x="67939" y="397256"/>
                    </a:cubicBezTo>
                    <a:close/>
                    <a:moveTo>
                      <a:pt x="126994" y="243479"/>
                    </a:moveTo>
                    <a:lnTo>
                      <a:pt x="94527" y="319034"/>
                    </a:lnTo>
                    <a:cubicBezTo>
                      <a:pt x="103111" y="292975"/>
                      <a:pt x="113691" y="267640"/>
                      <a:pt x="126994" y="243479"/>
                    </a:cubicBezTo>
                    <a:close/>
                    <a:moveTo>
                      <a:pt x="203462" y="97574"/>
                    </a:moveTo>
                    <a:lnTo>
                      <a:pt x="163020" y="167881"/>
                    </a:lnTo>
                    <a:cubicBezTo>
                      <a:pt x="174366" y="143337"/>
                      <a:pt x="187636" y="119733"/>
                      <a:pt x="203462" y="97574"/>
                    </a:cubicBezTo>
                    <a:close/>
                    <a:moveTo>
                      <a:pt x="432679" y="513603"/>
                    </a:moveTo>
                    <a:lnTo>
                      <a:pt x="976545" y="2179550"/>
                    </a:lnTo>
                    <a:cubicBezTo>
                      <a:pt x="546462" y="2038102"/>
                      <a:pt x="209425" y="1700327"/>
                      <a:pt x="68919" y="1269935"/>
                    </a:cubicBezTo>
                    <a:cubicBezTo>
                      <a:pt x="22365" y="1127332"/>
                      <a:pt x="-771" y="980208"/>
                      <a:pt x="895" y="833822"/>
                    </a:cubicBezTo>
                    <a:close/>
                    <a:moveTo>
                      <a:pt x="265008" y="0"/>
                    </a:moveTo>
                    <a:lnTo>
                      <a:pt x="265851" y="2581"/>
                    </a:lnTo>
                    <a:lnTo>
                      <a:pt x="249376" y="24783"/>
                    </a:lnTo>
                    <a:cubicBezTo>
                      <a:pt x="253709" y="15934"/>
                      <a:pt x="259314" y="7943"/>
                      <a:pt x="265008"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4" name="弦形 32">
                <a:extLst>
                  <a:ext uri="{FF2B5EF4-FFF2-40B4-BE49-F238E27FC236}">
                    <a16:creationId xmlns:a16="http://schemas.microsoft.com/office/drawing/2014/main" id="{008F854C-E569-44B7-B4C5-9006FADAF2BD}"/>
                  </a:ext>
                </a:extLst>
              </p:cNvPr>
              <p:cNvSpPr/>
              <p:nvPr/>
            </p:nvSpPr>
            <p:spPr>
              <a:xfrm>
                <a:off x="3081835" y="1727683"/>
                <a:ext cx="976499" cy="2179550"/>
              </a:xfrm>
              <a:custGeom>
                <a:avLst/>
                <a:gdLst/>
                <a:ahLst/>
                <a:cxnLst/>
                <a:rect l="l" t="t" r="r" b="b"/>
                <a:pathLst>
                  <a:path w="976499" h="2179550">
                    <a:moveTo>
                      <a:pt x="5707" y="712205"/>
                    </a:moveTo>
                    <a:lnTo>
                      <a:pt x="105" y="798818"/>
                    </a:lnTo>
                    <a:cubicBezTo>
                      <a:pt x="-432" y="769809"/>
                      <a:pt x="1062" y="740870"/>
                      <a:pt x="5707" y="712205"/>
                    </a:cubicBezTo>
                    <a:close/>
                    <a:moveTo>
                      <a:pt x="28614" y="549532"/>
                    </a:moveTo>
                    <a:lnTo>
                      <a:pt x="13335" y="632264"/>
                    </a:lnTo>
                    <a:cubicBezTo>
                      <a:pt x="16169" y="604311"/>
                      <a:pt x="20870" y="576621"/>
                      <a:pt x="28614" y="549532"/>
                    </a:cubicBezTo>
                    <a:close/>
                    <a:moveTo>
                      <a:pt x="430604" y="507387"/>
                    </a:moveTo>
                    <a:lnTo>
                      <a:pt x="976499" y="2179550"/>
                    </a:lnTo>
                    <a:cubicBezTo>
                      <a:pt x="546416" y="2038102"/>
                      <a:pt x="209379" y="1700327"/>
                      <a:pt x="68873" y="1269935"/>
                    </a:cubicBezTo>
                    <a:cubicBezTo>
                      <a:pt x="20807" y="1122700"/>
                      <a:pt x="-2295" y="970645"/>
                      <a:pt x="546" y="819579"/>
                    </a:cubicBezTo>
                    <a:close/>
                    <a:moveTo>
                      <a:pt x="70200" y="390469"/>
                    </a:moveTo>
                    <a:lnTo>
                      <a:pt x="45771" y="469532"/>
                    </a:lnTo>
                    <a:cubicBezTo>
                      <a:pt x="51756" y="442576"/>
                      <a:pt x="59507" y="416061"/>
                      <a:pt x="70200" y="390469"/>
                    </a:cubicBezTo>
                    <a:close/>
                    <a:moveTo>
                      <a:pt x="129902" y="237280"/>
                    </a:moveTo>
                    <a:lnTo>
                      <a:pt x="96821" y="312151"/>
                    </a:lnTo>
                    <a:cubicBezTo>
                      <a:pt x="105771" y="286369"/>
                      <a:pt x="116427" y="261208"/>
                      <a:pt x="129902" y="237280"/>
                    </a:cubicBezTo>
                    <a:close/>
                    <a:moveTo>
                      <a:pt x="206847" y="92135"/>
                    </a:moveTo>
                    <a:lnTo>
                      <a:pt x="166080" y="161365"/>
                    </a:lnTo>
                    <a:cubicBezTo>
                      <a:pt x="177693" y="137249"/>
                      <a:pt x="190948" y="113935"/>
                      <a:pt x="206847" y="92135"/>
                    </a:cubicBezTo>
                    <a:close/>
                    <a:moveTo>
                      <a:pt x="264962" y="0"/>
                    </a:moveTo>
                    <a:lnTo>
                      <a:pt x="265680" y="2200"/>
                    </a:lnTo>
                    <a:lnTo>
                      <a:pt x="253131" y="18758"/>
                    </a:lnTo>
                    <a:cubicBezTo>
                      <a:pt x="256399" y="12045"/>
                      <a:pt x="260655" y="6008"/>
                      <a:pt x="264962"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5" name="矩形 44">
                <a:extLst>
                  <a:ext uri="{FF2B5EF4-FFF2-40B4-BE49-F238E27FC236}">
                    <a16:creationId xmlns:a16="http://schemas.microsoft.com/office/drawing/2014/main" id="{8A24CD3E-848B-4E6F-AE21-97925A41D9B0}"/>
                  </a:ext>
                </a:extLst>
              </p:cNvPr>
              <p:cNvSpPr/>
              <p:nvPr/>
            </p:nvSpPr>
            <p:spPr>
              <a:xfrm>
                <a:off x="3082310" y="2747704"/>
                <a:ext cx="697602" cy="40011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000" b="1"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46" name="矩形 45">
                <a:extLst>
                  <a:ext uri="{FF2B5EF4-FFF2-40B4-BE49-F238E27FC236}">
                    <a16:creationId xmlns:a16="http://schemas.microsoft.com/office/drawing/2014/main" id="{F7DFF12E-C7EB-4429-8C5E-2E7A9708EB7D}"/>
                  </a:ext>
                </a:extLst>
              </p:cNvPr>
              <p:cNvSpPr/>
              <p:nvPr/>
            </p:nvSpPr>
            <p:spPr>
              <a:xfrm>
                <a:off x="4187159" y="3471850"/>
                <a:ext cx="697602" cy="40011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000" b="1"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47" name="TextBox 63">
                <a:extLst>
                  <a:ext uri="{FF2B5EF4-FFF2-40B4-BE49-F238E27FC236}">
                    <a16:creationId xmlns:a16="http://schemas.microsoft.com/office/drawing/2014/main" id="{D028B654-06CD-4BB2-A63A-BEEDF657910E}"/>
                  </a:ext>
                </a:extLst>
              </p:cNvPr>
              <p:cNvSpPr txBox="1"/>
              <p:nvPr/>
            </p:nvSpPr>
            <p:spPr>
              <a:xfrm>
                <a:off x="3617121" y="1727683"/>
                <a:ext cx="1938023" cy="307456"/>
              </a:xfrm>
              <a:prstGeom prst="rect">
                <a:avLst/>
              </a:prstGeom>
              <a:noFill/>
            </p:spPr>
            <p:txBody>
              <a:bodyPr wrap="square" rtlCol="0">
                <a:spAutoFit/>
              </a:bodyPr>
              <a:lstStyle/>
              <a:p>
                <a:pPr marL="0" marR="0" lvl="0" indent="0" algn="just" defTabSz="914400" rtl="0" eaLnBrk="1" fontAlgn="auto" latinLnBrk="0" hangingPunct="1">
                  <a:lnSpc>
                    <a:spcPct val="130000"/>
                  </a:lnSpc>
                  <a:spcBef>
                    <a:spcPts val="600"/>
                  </a:spcBef>
                  <a:spcAft>
                    <a:spcPts val="0"/>
                  </a:spcAft>
                  <a:buClrTx/>
                  <a:buSzTx/>
                  <a:buFontTx/>
                  <a:buNone/>
                  <a:tabLst/>
                  <a:defRPr/>
                </a:pPr>
                <a:r>
                  <a:rPr kumimoji="0" lang="zh-CN" altLang="en-US" sz="1200" b="1"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       </a:t>
                </a:r>
              </a:p>
            </p:txBody>
          </p:sp>
        </p:grpSp>
        <p:sp>
          <p:nvSpPr>
            <p:cNvPr id="16" name="文本框 15">
              <a:extLst>
                <a:ext uri="{FF2B5EF4-FFF2-40B4-BE49-F238E27FC236}">
                  <a16:creationId xmlns:a16="http://schemas.microsoft.com/office/drawing/2014/main" id="{F71926D6-4CC0-4095-9668-1D23167213B6}"/>
                </a:ext>
              </a:extLst>
            </p:cNvPr>
            <p:cNvSpPr txBox="1"/>
            <p:nvPr/>
          </p:nvSpPr>
          <p:spPr>
            <a:xfrm>
              <a:off x="6514333" y="2256942"/>
              <a:ext cx="2024088" cy="1569660"/>
            </a:xfrm>
            <a:prstGeom prst="rect">
              <a:avLst/>
            </a:prstGeom>
            <a:noFill/>
          </p:spPr>
          <p:txBody>
            <a:bodyPr wrap="square">
              <a:spAutoFit/>
            </a:bodyPr>
            <a:lstStyle/>
            <a:p>
              <a:r>
                <a:rPr lang="zh-CN" altLang="en-US" sz="1200" b="1" dirty="0">
                  <a:solidFill>
                    <a:srgbClr val="898989"/>
                  </a:solidFill>
                </a:rPr>
                <a:t>       北斗系统由</a:t>
              </a:r>
              <a:r>
                <a:rPr lang="zh-CN" altLang="en-US" sz="1200" b="1" dirty="0">
                  <a:solidFill>
                    <a:srgbClr val="FF0000"/>
                  </a:solidFill>
                </a:rPr>
                <a:t>空间段、运控段和用户段</a:t>
              </a:r>
              <a:r>
                <a:rPr lang="zh-CN" altLang="en-US" sz="1200" b="1" dirty="0">
                  <a:solidFill>
                    <a:srgbClr val="898989"/>
                  </a:solidFill>
                </a:rPr>
                <a:t>三个部分组成：北斗三号空间段由</a:t>
              </a:r>
              <a:r>
                <a:rPr lang="en-US" altLang="zh-CN" sz="1200" b="1" dirty="0">
                  <a:solidFill>
                    <a:srgbClr val="FF0000"/>
                  </a:solidFill>
                </a:rPr>
                <a:t>30</a:t>
              </a:r>
              <a:r>
                <a:rPr lang="zh-CN" altLang="en-US" sz="1200" b="1" dirty="0">
                  <a:solidFill>
                    <a:srgbClr val="FF0000"/>
                  </a:solidFill>
                </a:rPr>
                <a:t>颗卫星</a:t>
              </a:r>
              <a:r>
                <a:rPr lang="zh-CN" altLang="en-US" sz="1200" b="1" dirty="0">
                  <a:solidFill>
                    <a:srgbClr val="898989"/>
                  </a:solidFill>
                </a:rPr>
                <a:t>组成，其中包括</a:t>
              </a:r>
              <a:r>
                <a:rPr lang="en-US" altLang="zh-CN" sz="1200" b="1" dirty="0">
                  <a:solidFill>
                    <a:srgbClr val="FF0000"/>
                  </a:solidFill>
                </a:rPr>
                <a:t>3</a:t>
              </a:r>
              <a:r>
                <a:rPr lang="zh-CN" altLang="en-US" sz="1200" b="1" dirty="0">
                  <a:solidFill>
                    <a:srgbClr val="FF0000"/>
                  </a:solidFill>
                </a:rPr>
                <a:t>颗</a:t>
              </a:r>
              <a:r>
                <a:rPr lang="zh-CN" altLang="en-US" sz="1200" b="1" dirty="0">
                  <a:solidFill>
                    <a:srgbClr val="898989"/>
                  </a:solidFill>
                </a:rPr>
                <a:t>地球静止轨道</a:t>
              </a:r>
              <a:r>
                <a:rPr lang="en-US" altLang="zh-CN" sz="1200" b="1" dirty="0">
                  <a:solidFill>
                    <a:srgbClr val="898989"/>
                  </a:solidFill>
                </a:rPr>
                <a:t>(GEO)</a:t>
              </a:r>
              <a:r>
                <a:rPr lang="zh-CN" altLang="en-US" sz="1200" b="1" dirty="0">
                  <a:solidFill>
                    <a:srgbClr val="898989"/>
                  </a:solidFill>
                </a:rPr>
                <a:t>卫星、</a:t>
              </a:r>
              <a:r>
                <a:rPr lang="en-US" altLang="zh-CN" sz="1200" b="1" dirty="0">
                  <a:solidFill>
                    <a:srgbClr val="FF0000"/>
                  </a:solidFill>
                </a:rPr>
                <a:t>3</a:t>
              </a:r>
              <a:r>
                <a:rPr lang="zh-CN" altLang="en-US" sz="1200" b="1" dirty="0">
                  <a:solidFill>
                    <a:srgbClr val="FF0000"/>
                  </a:solidFill>
                </a:rPr>
                <a:t>颗</a:t>
              </a:r>
              <a:r>
                <a:rPr lang="zh-CN" altLang="en-US" sz="1200" b="1" dirty="0">
                  <a:solidFill>
                    <a:srgbClr val="898989"/>
                  </a:solidFill>
                </a:rPr>
                <a:t>倾斜地球同步轨道</a:t>
              </a:r>
              <a:r>
                <a:rPr lang="en-US" altLang="zh-CN" sz="1200" b="1" dirty="0">
                  <a:solidFill>
                    <a:srgbClr val="898989"/>
                  </a:solidFill>
                </a:rPr>
                <a:t>(GSO)</a:t>
              </a:r>
              <a:r>
                <a:rPr lang="zh-CN" altLang="en-US" sz="1200" b="1" dirty="0">
                  <a:solidFill>
                    <a:srgbClr val="898989"/>
                  </a:solidFill>
                </a:rPr>
                <a:t>卫星和</a:t>
              </a:r>
              <a:r>
                <a:rPr lang="en-US" altLang="zh-CN" sz="1200" b="1" dirty="0">
                  <a:solidFill>
                    <a:srgbClr val="FF0000"/>
                  </a:solidFill>
                </a:rPr>
                <a:t>24</a:t>
              </a:r>
              <a:r>
                <a:rPr lang="zh-CN" altLang="en-US" sz="1200" b="1" dirty="0">
                  <a:solidFill>
                    <a:srgbClr val="FF0000"/>
                  </a:solidFill>
                </a:rPr>
                <a:t>颗</a:t>
              </a:r>
              <a:r>
                <a:rPr lang="zh-CN" altLang="en-US" sz="1200" b="1" dirty="0">
                  <a:solidFill>
                    <a:srgbClr val="898989"/>
                  </a:solidFill>
                </a:rPr>
                <a:t>中圆地球轨道</a:t>
              </a:r>
              <a:r>
                <a:rPr lang="en-US" altLang="zh-CN" sz="1200" b="1" dirty="0">
                  <a:solidFill>
                    <a:srgbClr val="898989"/>
                  </a:solidFill>
                </a:rPr>
                <a:t>(MEO)</a:t>
              </a:r>
              <a:r>
                <a:rPr lang="zh-CN" altLang="en-US" sz="1200" b="1" dirty="0">
                  <a:solidFill>
                    <a:srgbClr val="898989"/>
                  </a:solidFill>
                </a:rPr>
                <a:t>卫星</a:t>
              </a:r>
            </a:p>
          </p:txBody>
        </p:sp>
      </p:grpSp>
    </p:spTree>
    <p:extLst>
      <p:ext uri="{BB962C8B-B14F-4D97-AF65-F5344CB8AC3E}">
        <p14:creationId xmlns:p14="http://schemas.microsoft.com/office/powerpoint/2010/main" val="214871304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6520" y="96475"/>
            <a:ext cx="387045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lumMod val="85000"/>
                    <a:lumOff val="15000"/>
                  </a:prstClr>
                </a:solidFill>
                <a:effectLst/>
                <a:uLnTx/>
                <a:uFillTx/>
                <a:latin typeface="Impact" pitchFamily="34" charset="0"/>
                <a:ea typeface="微软雅黑"/>
                <a:cs typeface="+mn-cs"/>
              </a:rPr>
              <a:t>系统构成</a:t>
            </a:r>
          </a:p>
        </p:txBody>
      </p:sp>
      <p:cxnSp>
        <p:nvCxnSpPr>
          <p:cNvPr id="8" name="直接连接符 7"/>
          <p:cNvCxnSpPr/>
          <p:nvPr/>
        </p:nvCxnSpPr>
        <p:spPr>
          <a:xfrm>
            <a:off x="521550" y="681540"/>
            <a:ext cx="351039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5C288D28-6323-43D4-8104-89A6CFAAE3E0}"/>
              </a:ext>
            </a:extLst>
          </p:cNvPr>
          <p:cNvPicPr>
            <a:picLocks noChangeAspect="1"/>
          </p:cNvPicPr>
          <p:nvPr/>
        </p:nvPicPr>
        <p:blipFill>
          <a:blip r:embed="rId2"/>
          <a:stretch>
            <a:fillRect/>
          </a:stretch>
        </p:blipFill>
        <p:spPr>
          <a:xfrm>
            <a:off x="3464378" y="1404187"/>
            <a:ext cx="2270957" cy="9144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图片 14">
            <a:extLst>
              <a:ext uri="{FF2B5EF4-FFF2-40B4-BE49-F238E27FC236}">
                <a16:creationId xmlns:a16="http://schemas.microsoft.com/office/drawing/2014/main" id="{E1293403-4D0B-4498-8DAE-86DE2F9B5A96}"/>
              </a:ext>
            </a:extLst>
          </p:cNvPr>
          <p:cNvPicPr>
            <a:picLocks noChangeAspect="1"/>
          </p:cNvPicPr>
          <p:nvPr/>
        </p:nvPicPr>
        <p:blipFill>
          <a:blip r:embed="rId3"/>
          <a:stretch>
            <a:fillRect/>
          </a:stretch>
        </p:blipFill>
        <p:spPr>
          <a:xfrm>
            <a:off x="3467153" y="3021093"/>
            <a:ext cx="2278577" cy="8763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图片 5">
            <a:extLst>
              <a:ext uri="{FF2B5EF4-FFF2-40B4-BE49-F238E27FC236}">
                <a16:creationId xmlns:a16="http://schemas.microsoft.com/office/drawing/2014/main" id="{36079B86-9E43-4B89-9BB1-6792C96EF274}"/>
              </a:ext>
            </a:extLst>
          </p:cNvPr>
          <p:cNvPicPr>
            <a:picLocks noChangeAspect="1"/>
          </p:cNvPicPr>
          <p:nvPr/>
        </p:nvPicPr>
        <p:blipFill>
          <a:blip r:embed="rId4"/>
          <a:stretch>
            <a:fillRect/>
          </a:stretch>
        </p:blipFill>
        <p:spPr>
          <a:xfrm>
            <a:off x="625290" y="1707654"/>
            <a:ext cx="2446232" cy="1950889"/>
          </a:xfrm>
          <a:prstGeom prst="rect">
            <a:avLst/>
          </a:prstGeom>
          <a:ln>
            <a:noFill/>
          </a:ln>
          <a:effectLst>
            <a:outerShdw blurRad="292100" dist="139700" dir="2700000" algn="tl" rotWithShape="0">
              <a:srgbClr val="333333">
                <a:alpha val="65000"/>
              </a:srgbClr>
            </a:outerShdw>
          </a:effectLst>
        </p:spPr>
      </p:pic>
      <p:sp>
        <p:nvSpPr>
          <p:cNvPr id="11" name="文本框 10">
            <a:extLst>
              <a:ext uri="{FF2B5EF4-FFF2-40B4-BE49-F238E27FC236}">
                <a16:creationId xmlns:a16="http://schemas.microsoft.com/office/drawing/2014/main" id="{8C455D96-E7FB-4DD1-81D3-150233AB7340}"/>
              </a:ext>
            </a:extLst>
          </p:cNvPr>
          <p:cNvSpPr txBox="1"/>
          <p:nvPr/>
        </p:nvSpPr>
        <p:spPr>
          <a:xfrm>
            <a:off x="1504849" y="3765780"/>
            <a:ext cx="680548" cy="338554"/>
          </a:xfrm>
          <a:prstGeom prst="rect">
            <a:avLst/>
          </a:prstGeom>
          <a:noFill/>
        </p:spPr>
        <p:txBody>
          <a:bodyPr wrap="square" rtlCol="0">
            <a:spAutoFit/>
          </a:bodyPr>
          <a:lstStyle/>
          <a:p>
            <a:r>
              <a:rPr lang="zh-CN" altLang="en-US" sz="1600" b="1" dirty="0">
                <a:solidFill>
                  <a:srgbClr val="92D050"/>
                </a:solidFill>
              </a:rPr>
              <a:t>星座</a:t>
            </a:r>
          </a:p>
        </p:txBody>
      </p:sp>
      <p:sp>
        <p:nvSpPr>
          <p:cNvPr id="25" name="文本框 24">
            <a:extLst>
              <a:ext uri="{FF2B5EF4-FFF2-40B4-BE49-F238E27FC236}">
                <a16:creationId xmlns:a16="http://schemas.microsoft.com/office/drawing/2014/main" id="{E8A5CCE3-CEEF-4503-8BDA-7B94A6323BB3}"/>
              </a:ext>
            </a:extLst>
          </p:cNvPr>
          <p:cNvSpPr txBox="1"/>
          <p:nvPr/>
        </p:nvSpPr>
        <p:spPr>
          <a:xfrm>
            <a:off x="3837397" y="2395652"/>
            <a:ext cx="1580072" cy="338554"/>
          </a:xfrm>
          <a:prstGeom prst="rect">
            <a:avLst/>
          </a:prstGeom>
          <a:noFill/>
        </p:spPr>
        <p:txBody>
          <a:bodyPr wrap="square" rtlCol="0">
            <a:spAutoFit/>
          </a:bodyPr>
          <a:lstStyle/>
          <a:p>
            <a:r>
              <a:rPr lang="zh-CN" altLang="en-US" sz="1600" b="1" dirty="0">
                <a:solidFill>
                  <a:srgbClr val="92D050"/>
                </a:solidFill>
              </a:rPr>
              <a:t>静止轨道卫星</a:t>
            </a:r>
          </a:p>
        </p:txBody>
      </p:sp>
      <p:sp>
        <p:nvSpPr>
          <p:cNvPr id="26" name="文本框 25">
            <a:extLst>
              <a:ext uri="{FF2B5EF4-FFF2-40B4-BE49-F238E27FC236}">
                <a16:creationId xmlns:a16="http://schemas.microsoft.com/office/drawing/2014/main" id="{72E9CF86-661B-462E-A7F0-FAFC7E9218B6}"/>
              </a:ext>
            </a:extLst>
          </p:cNvPr>
          <p:cNvSpPr txBox="1"/>
          <p:nvPr/>
        </p:nvSpPr>
        <p:spPr>
          <a:xfrm>
            <a:off x="3779912" y="3950446"/>
            <a:ext cx="1895332" cy="338554"/>
          </a:xfrm>
          <a:prstGeom prst="rect">
            <a:avLst/>
          </a:prstGeom>
          <a:noFill/>
        </p:spPr>
        <p:txBody>
          <a:bodyPr wrap="square" rtlCol="0">
            <a:spAutoFit/>
          </a:bodyPr>
          <a:lstStyle/>
          <a:p>
            <a:r>
              <a:rPr lang="zh-CN" altLang="en-US" sz="1600" b="1" dirty="0">
                <a:solidFill>
                  <a:srgbClr val="92D050"/>
                </a:solidFill>
              </a:rPr>
              <a:t>非静止轨道卫星</a:t>
            </a:r>
          </a:p>
        </p:txBody>
      </p:sp>
      <p:grpSp>
        <p:nvGrpSpPr>
          <p:cNvPr id="19" name="组合 18">
            <a:extLst>
              <a:ext uri="{FF2B5EF4-FFF2-40B4-BE49-F238E27FC236}">
                <a16:creationId xmlns:a16="http://schemas.microsoft.com/office/drawing/2014/main" id="{C347E6D6-4A99-4F97-8841-58E534EAEC18}"/>
              </a:ext>
            </a:extLst>
          </p:cNvPr>
          <p:cNvGrpSpPr/>
          <p:nvPr/>
        </p:nvGrpSpPr>
        <p:grpSpPr>
          <a:xfrm>
            <a:off x="5827981" y="1030169"/>
            <a:ext cx="3024527" cy="3305857"/>
            <a:chOff x="5868144" y="1178334"/>
            <a:chExt cx="3024527" cy="3305857"/>
          </a:xfrm>
        </p:grpSpPr>
        <p:grpSp>
          <p:nvGrpSpPr>
            <p:cNvPr id="20" name="组合 19">
              <a:extLst>
                <a:ext uri="{FF2B5EF4-FFF2-40B4-BE49-F238E27FC236}">
                  <a16:creationId xmlns:a16="http://schemas.microsoft.com/office/drawing/2014/main" id="{1F3DDE1F-65ED-4DC5-BBEC-2AB22EB02644}"/>
                </a:ext>
              </a:extLst>
            </p:cNvPr>
            <p:cNvGrpSpPr/>
            <p:nvPr/>
          </p:nvGrpSpPr>
          <p:grpSpPr>
            <a:xfrm>
              <a:off x="5868144" y="1178334"/>
              <a:ext cx="3024527" cy="3305857"/>
              <a:chOff x="2877727" y="705971"/>
              <a:chExt cx="3024527" cy="3305857"/>
            </a:xfrm>
          </p:grpSpPr>
          <p:sp>
            <p:nvSpPr>
              <p:cNvPr id="22" name="弦形 20">
                <a:extLst>
                  <a:ext uri="{FF2B5EF4-FFF2-40B4-BE49-F238E27FC236}">
                    <a16:creationId xmlns:a16="http://schemas.microsoft.com/office/drawing/2014/main" id="{BBFBA11A-B5E0-4CE2-AEDA-BC101309437E}"/>
                  </a:ext>
                </a:extLst>
              </p:cNvPr>
              <p:cNvSpPr/>
              <p:nvPr/>
            </p:nvSpPr>
            <p:spPr>
              <a:xfrm rot="4326166">
                <a:off x="3479244" y="659316"/>
                <a:ext cx="976515" cy="2179550"/>
              </a:xfrm>
              <a:custGeom>
                <a:avLst/>
                <a:gdLst/>
                <a:ahLst/>
                <a:cxnLst/>
                <a:rect l="l" t="t" r="r" b="b"/>
                <a:pathLst>
                  <a:path w="976515" h="2179550">
                    <a:moveTo>
                      <a:pt x="721" y="827023"/>
                    </a:moveTo>
                    <a:lnTo>
                      <a:pt x="431684" y="510647"/>
                    </a:lnTo>
                    <a:lnTo>
                      <a:pt x="976515" y="2179550"/>
                    </a:lnTo>
                    <a:cubicBezTo>
                      <a:pt x="546432" y="2038102"/>
                      <a:pt x="209395" y="1700327"/>
                      <a:pt x="68889" y="1269935"/>
                    </a:cubicBezTo>
                    <a:cubicBezTo>
                      <a:pt x="21613" y="1125121"/>
                      <a:pt x="-1513" y="975644"/>
                      <a:pt x="721" y="827023"/>
                    </a:cubicBezTo>
                    <a:close/>
                    <a:moveTo>
                      <a:pt x="251160" y="21907"/>
                    </a:moveTo>
                    <a:cubicBezTo>
                      <a:pt x="254984" y="14076"/>
                      <a:pt x="259946" y="7019"/>
                      <a:pt x="264978" y="0"/>
                    </a:cubicBezTo>
                    <a:lnTo>
                      <a:pt x="265768" y="2419"/>
                    </a:lnTo>
                    <a:close/>
                    <a:moveTo>
                      <a:pt x="5323" y="716406"/>
                    </a:moveTo>
                    <a:lnTo>
                      <a:pt x="203" y="802696"/>
                    </a:lnTo>
                    <a:cubicBezTo>
                      <a:pt x="-574" y="773801"/>
                      <a:pt x="833" y="744974"/>
                      <a:pt x="5323" y="716406"/>
                    </a:cubicBezTo>
                    <a:close/>
                    <a:moveTo>
                      <a:pt x="164474" y="164768"/>
                    </a:moveTo>
                    <a:cubicBezTo>
                      <a:pt x="175948" y="140419"/>
                      <a:pt x="189215" y="116946"/>
                      <a:pt x="205085" y="94955"/>
                    </a:cubicBezTo>
                    <a:close/>
                    <a:moveTo>
                      <a:pt x="27800" y="553402"/>
                    </a:moveTo>
                    <a:lnTo>
                      <a:pt x="12987" y="636081"/>
                    </a:lnTo>
                    <a:cubicBezTo>
                      <a:pt x="15579" y="608141"/>
                      <a:pt x="20198" y="580481"/>
                      <a:pt x="27800" y="553402"/>
                    </a:cubicBezTo>
                    <a:close/>
                    <a:moveTo>
                      <a:pt x="95615" y="315745"/>
                    </a:moveTo>
                    <a:cubicBezTo>
                      <a:pt x="104369" y="289819"/>
                      <a:pt x="114984" y="264570"/>
                      <a:pt x="128372" y="240524"/>
                    </a:cubicBezTo>
                    <a:close/>
                    <a:moveTo>
                      <a:pt x="49968" y="450037"/>
                    </a:moveTo>
                    <a:cubicBezTo>
                      <a:pt x="55212" y="431044"/>
                      <a:pt x="60853" y="412148"/>
                      <a:pt x="69001" y="394042"/>
                    </a:cubicBezTo>
                    <a:lnTo>
                      <a:pt x="44988" y="473257"/>
                    </a:lnTo>
                    <a:cubicBezTo>
                      <a:pt x="45822" y="465305"/>
                      <a:pt x="47863" y="457663"/>
                      <a:pt x="49968" y="450037"/>
                    </a:cubicBez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23" name="弦形 23">
                <a:extLst>
                  <a:ext uri="{FF2B5EF4-FFF2-40B4-BE49-F238E27FC236}">
                    <a16:creationId xmlns:a16="http://schemas.microsoft.com/office/drawing/2014/main" id="{40000632-84A3-4C30-BC94-3BFAD6E1E959}"/>
                  </a:ext>
                </a:extLst>
              </p:cNvPr>
              <p:cNvSpPr/>
              <p:nvPr/>
            </p:nvSpPr>
            <p:spPr>
              <a:xfrm rot="8633980">
                <a:off x="4613040" y="705971"/>
                <a:ext cx="976536" cy="2179550"/>
              </a:xfrm>
              <a:custGeom>
                <a:avLst/>
                <a:gdLst/>
                <a:ahLst/>
                <a:cxnLst/>
                <a:rect l="l" t="t" r="r" b="b"/>
                <a:pathLst>
                  <a:path w="976536" h="2179550">
                    <a:moveTo>
                      <a:pt x="249861" y="24000"/>
                    </a:moveTo>
                    <a:cubicBezTo>
                      <a:pt x="254056" y="15428"/>
                      <a:pt x="259486" y="7692"/>
                      <a:pt x="264999" y="0"/>
                    </a:cubicBezTo>
                    <a:lnTo>
                      <a:pt x="265828" y="2540"/>
                    </a:lnTo>
                    <a:close/>
                    <a:moveTo>
                      <a:pt x="163416" y="167032"/>
                    </a:moveTo>
                    <a:cubicBezTo>
                      <a:pt x="174787" y="142557"/>
                      <a:pt x="188047" y="119005"/>
                      <a:pt x="203874" y="96907"/>
                    </a:cubicBezTo>
                    <a:close/>
                    <a:moveTo>
                      <a:pt x="94823" y="318135"/>
                    </a:moveTo>
                    <a:cubicBezTo>
                      <a:pt x="103445" y="292133"/>
                      <a:pt x="114026" y="266843"/>
                      <a:pt x="127341" y="242733"/>
                    </a:cubicBezTo>
                    <a:close/>
                    <a:moveTo>
                      <a:pt x="44478" y="475734"/>
                    </a:moveTo>
                    <a:cubicBezTo>
                      <a:pt x="50087" y="448680"/>
                      <a:pt x="57722" y="422126"/>
                      <a:pt x="68204" y="396450"/>
                    </a:cubicBezTo>
                    <a:close/>
                    <a:moveTo>
                      <a:pt x="12765" y="638620"/>
                    </a:moveTo>
                    <a:cubicBezTo>
                      <a:pt x="15203" y="610692"/>
                      <a:pt x="19766" y="583054"/>
                      <a:pt x="27267" y="555983"/>
                    </a:cubicBezTo>
                    <a:close/>
                    <a:moveTo>
                      <a:pt x="279" y="805278"/>
                    </a:moveTo>
                    <a:cubicBezTo>
                      <a:pt x="-651" y="776449"/>
                      <a:pt x="698" y="747685"/>
                      <a:pt x="5080" y="719171"/>
                    </a:cubicBezTo>
                    <a:close/>
                    <a:moveTo>
                      <a:pt x="537404" y="1943065"/>
                    </a:moveTo>
                    <a:cubicBezTo>
                      <a:pt x="321313" y="1771747"/>
                      <a:pt x="156726" y="1538930"/>
                      <a:pt x="68910" y="1269935"/>
                    </a:cubicBezTo>
                    <a:cubicBezTo>
                      <a:pt x="22163" y="1126742"/>
                      <a:pt x="-971" y="978990"/>
                      <a:pt x="847" y="832007"/>
                    </a:cubicBezTo>
                    <a:lnTo>
                      <a:pt x="432413" y="512816"/>
                    </a:lnTo>
                    <a:lnTo>
                      <a:pt x="976536" y="2179550"/>
                    </a:lnTo>
                    <a:cubicBezTo>
                      <a:pt x="815255" y="2126507"/>
                      <a:pt x="667058" y="2045856"/>
                      <a:pt x="537404" y="1943065"/>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4" name="弦形 26">
                <a:extLst>
                  <a:ext uri="{FF2B5EF4-FFF2-40B4-BE49-F238E27FC236}">
                    <a16:creationId xmlns:a16="http://schemas.microsoft.com/office/drawing/2014/main" id="{2FEA55CC-CD98-485F-9140-DD46DBF18E45}"/>
                  </a:ext>
                </a:extLst>
              </p:cNvPr>
              <p:cNvSpPr/>
              <p:nvPr/>
            </p:nvSpPr>
            <p:spPr>
              <a:xfrm rot="12929543">
                <a:off x="4925288" y="1795405"/>
                <a:ext cx="976966" cy="2179550"/>
              </a:xfrm>
              <a:custGeom>
                <a:avLst/>
                <a:gdLst/>
                <a:ahLst/>
                <a:cxnLst/>
                <a:rect l="l" t="t" r="r" b="b"/>
                <a:pathLst>
                  <a:path w="976966" h="2179550">
                    <a:moveTo>
                      <a:pt x="259407" y="9548"/>
                    </a:moveTo>
                    <a:cubicBezTo>
                      <a:pt x="261061" y="6119"/>
                      <a:pt x="263239" y="3056"/>
                      <a:pt x="265429" y="0"/>
                    </a:cubicBezTo>
                    <a:lnTo>
                      <a:pt x="265856" y="1307"/>
                    </a:lnTo>
                    <a:close/>
                    <a:moveTo>
                      <a:pt x="171270" y="151452"/>
                    </a:moveTo>
                    <a:cubicBezTo>
                      <a:pt x="182997" y="128666"/>
                      <a:pt x="195840" y="106416"/>
                      <a:pt x="211358" y="85725"/>
                    </a:cubicBezTo>
                    <a:close/>
                    <a:moveTo>
                      <a:pt x="100836" y="301712"/>
                    </a:moveTo>
                    <a:cubicBezTo>
                      <a:pt x="110271" y="276716"/>
                      <a:pt x="120885" y="252146"/>
                      <a:pt x="134381" y="228862"/>
                    </a:cubicBezTo>
                    <a:close/>
                    <a:moveTo>
                      <a:pt x="48554" y="458734"/>
                    </a:moveTo>
                    <a:cubicBezTo>
                      <a:pt x="55239" y="432038"/>
                      <a:pt x="63171" y="405657"/>
                      <a:pt x="74139" y="380253"/>
                    </a:cubicBezTo>
                    <a:close/>
                    <a:moveTo>
                      <a:pt x="14855" y="621226"/>
                    </a:moveTo>
                    <a:cubicBezTo>
                      <a:pt x="18484" y="592975"/>
                      <a:pt x="23483" y="564927"/>
                      <a:pt x="31654" y="537532"/>
                    </a:cubicBezTo>
                    <a:close/>
                    <a:moveTo>
                      <a:pt x="334" y="787642"/>
                    </a:moveTo>
                    <a:cubicBezTo>
                      <a:pt x="569" y="757672"/>
                      <a:pt x="2380" y="727776"/>
                      <a:pt x="7511" y="698199"/>
                    </a:cubicBezTo>
                    <a:close/>
                    <a:moveTo>
                      <a:pt x="976966" y="2179550"/>
                    </a:moveTo>
                    <a:cubicBezTo>
                      <a:pt x="546883" y="2038102"/>
                      <a:pt x="209846" y="1700327"/>
                      <a:pt x="69340" y="1269935"/>
                    </a:cubicBezTo>
                    <a:cubicBezTo>
                      <a:pt x="18998" y="1115730"/>
                      <a:pt x="-3959" y="956238"/>
                      <a:pt x="558" y="798143"/>
                    </a:cubicBezTo>
                    <a:lnTo>
                      <a:pt x="427961" y="497862"/>
                    </a:lnTo>
                    <a:close/>
                  </a:path>
                </a:pathLst>
              </a:custGeom>
              <a:solidFill>
                <a:srgbClr val="95BC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7" name="弦形 30">
                <a:extLst>
                  <a:ext uri="{FF2B5EF4-FFF2-40B4-BE49-F238E27FC236}">
                    <a16:creationId xmlns:a16="http://schemas.microsoft.com/office/drawing/2014/main" id="{64A04BA6-591B-4FCF-920A-880BC6397E95}"/>
                  </a:ext>
                </a:extLst>
              </p:cNvPr>
              <p:cNvSpPr/>
              <p:nvPr/>
            </p:nvSpPr>
            <p:spPr>
              <a:xfrm rot="17308887">
                <a:off x="3966471" y="2433781"/>
                <a:ext cx="976545" cy="2179550"/>
              </a:xfrm>
              <a:custGeom>
                <a:avLst/>
                <a:gdLst/>
                <a:ahLst/>
                <a:cxnLst/>
                <a:rect l="l" t="t" r="r" b="b"/>
                <a:pathLst>
                  <a:path w="976545" h="2179550">
                    <a:moveTo>
                      <a:pt x="5001" y="720091"/>
                    </a:moveTo>
                    <a:lnTo>
                      <a:pt x="309" y="806257"/>
                    </a:lnTo>
                    <a:cubicBezTo>
                      <a:pt x="-678" y="777410"/>
                      <a:pt x="653" y="748627"/>
                      <a:pt x="5001" y="720091"/>
                    </a:cubicBezTo>
                    <a:close/>
                    <a:moveTo>
                      <a:pt x="27092" y="556842"/>
                    </a:moveTo>
                    <a:lnTo>
                      <a:pt x="12683" y="639580"/>
                    </a:lnTo>
                    <a:cubicBezTo>
                      <a:pt x="15068" y="611617"/>
                      <a:pt x="19618" y="583948"/>
                      <a:pt x="27092" y="556842"/>
                    </a:cubicBezTo>
                    <a:close/>
                    <a:moveTo>
                      <a:pt x="67939" y="397256"/>
                    </a:moveTo>
                    <a:lnTo>
                      <a:pt x="44287" y="476668"/>
                    </a:lnTo>
                    <a:cubicBezTo>
                      <a:pt x="49850" y="449567"/>
                      <a:pt x="57477" y="422975"/>
                      <a:pt x="67939" y="397256"/>
                    </a:cubicBezTo>
                    <a:close/>
                    <a:moveTo>
                      <a:pt x="126994" y="243479"/>
                    </a:moveTo>
                    <a:lnTo>
                      <a:pt x="94527" y="319034"/>
                    </a:lnTo>
                    <a:cubicBezTo>
                      <a:pt x="103111" y="292975"/>
                      <a:pt x="113691" y="267640"/>
                      <a:pt x="126994" y="243479"/>
                    </a:cubicBezTo>
                    <a:close/>
                    <a:moveTo>
                      <a:pt x="203462" y="97574"/>
                    </a:moveTo>
                    <a:lnTo>
                      <a:pt x="163020" y="167881"/>
                    </a:lnTo>
                    <a:cubicBezTo>
                      <a:pt x="174366" y="143337"/>
                      <a:pt x="187636" y="119733"/>
                      <a:pt x="203462" y="97574"/>
                    </a:cubicBezTo>
                    <a:close/>
                    <a:moveTo>
                      <a:pt x="432679" y="513603"/>
                    </a:moveTo>
                    <a:lnTo>
                      <a:pt x="976545" y="2179550"/>
                    </a:lnTo>
                    <a:cubicBezTo>
                      <a:pt x="546462" y="2038102"/>
                      <a:pt x="209425" y="1700327"/>
                      <a:pt x="68919" y="1269935"/>
                    </a:cubicBezTo>
                    <a:cubicBezTo>
                      <a:pt x="22365" y="1127332"/>
                      <a:pt x="-771" y="980208"/>
                      <a:pt x="895" y="833822"/>
                    </a:cubicBezTo>
                    <a:close/>
                    <a:moveTo>
                      <a:pt x="265008" y="0"/>
                    </a:moveTo>
                    <a:lnTo>
                      <a:pt x="265851" y="2581"/>
                    </a:lnTo>
                    <a:lnTo>
                      <a:pt x="249376" y="24783"/>
                    </a:lnTo>
                    <a:cubicBezTo>
                      <a:pt x="253709" y="15934"/>
                      <a:pt x="259314" y="7943"/>
                      <a:pt x="265008"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8" name="弦形 32">
                <a:extLst>
                  <a:ext uri="{FF2B5EF4-FFF2-40B4-BE49-F238E27FC236}">
                    <a16:creationId xmlns:a16="http://schemas.microsoft.com/office/drawing/2014/main" id="{0807C46E-6C11-4B7D-BEA2-2DA8D10692CD}"/>
                  </a:ext>
                </a:extLst>
              </p:cNvPr>
              <p:cNvSpPr/>
              <p:nvPr/>
            </p:nvSpPr>
            <p:spPr>
              <a:xfrm>
                <a:off x="3081835" y="1727683"/>
                <a:ext cx="976499" cy="2179550"/>
              </a:xfrm>
              <a:custGeom>
                <a:avLst/>
                <a:gdLst/>
                <a:ahLst/>
                <a:cxnLst/>
                <a:rect l="l" t="t" r="r" b="b"/>
                <a:pathLst>
                  <a:path w="976499" h="2179550">
                    <a:moveTo>
                      <a:pt x="5707" y="712205"/>
                    </a:moveTo>
                    <a:lnTo>
                      <a:pt x="105" y="798818"/>
                    </a:lnTo>
                    <a:cubicBezTo>
                      <a:pt x="-432" y="769809"/>
                      <a:pt x="1062" y="740870"/>
                      <a:pt x="5707" y="712205"/>
                    </a:cubicBezTo>
                    <a:close/>
                    <a:moveTo>
                      <a:pt x="28614" y="549532"/>
                    </a:moveTo>
                    <a:lnTo>
                      <a:pt x="13335" y="632264"/>
                    </a:lnTo>
                    <a:cubicBezTo>
                      <a:pt x="16169" y="604311"/>
                      <a:pt x="20870" y="576621"/>
                      <a:pt x="28614" y="549532"/>
                    </a:cubicBezTo>
                    <a:close/>
                    <a:moveTo>
                      <a:pt x="430604" y="507387"/>
                    </a:moveTo>
                    <a:lnTo>
                      <a:pt x="976499" y="2179550"/>
                    </a:lnTo>
                    <a:cubicBezTo>
                      <a:pt x="546416" y="2038102"/>
                      <a:pt x="209379" y="1700327"/>
                      <a:pt x="68873" y="1269935"/>
                    </a:cubicBezTo>
                    <a:cubicBezTo>
                      <a:pt x="20807" y="1122700"/>
                      <a:pt x="-2295" y="970645"/>
                      <a:pt x="546" y="819579"/>
                    </a:cubicBezTo>
                    <a:close/>
                    <a:moveTo>
                      <a:pt x="70200" y="390469"/>
                    </a:moveTo>
                    <a:lnTo>
                      <a:pt x="45771" y="469532"/>
                    </a:lnTo>
                    <a:cubicBezTo>
                      <a:pt x="51756" y="442576"/>
                      <a:pt x="59507" y="416061"/>
                      <a:pt x="70200" y="390469"/>
                    </a:cubicBezTo>
                    <a:close/>
                    <a:moveTo>
                      <a:pt x="129902" y="237280"/>
                    </a:moveTo>
                    <a:lnTo>
                      <a:pt x="96821" y="312151"/>
                    </a:lnTo>
                    <a:cubicBezTo>
                      <a:pt x="105771" y="286369"/>
                      <a:pt x="116427" y="261208"/>
                      <a:pt x="129902" y="237280"/>
                    </a:cubicBezTo>
                    <a:close/>
                    <a:moveTo>
                      <a:pt x="206847" y="92135"/>
                    </a:moveTo>
                    <a:lnTo>
                      <a:pt x="166080" y="161365"/>
                    </a:lnTo>
                    <a:cubicBezTo>
                      <a:pt x="177693" y="137249"/>
                      <a:pt x="190948" y="113935"/>
                      <a:pt x="206847" y="92135"/>
                    </a:cubicBezTo>
                    <a:close/>
                    <a:moveTo>
                      <a:pt x="264962" y="0"/>
                    </a:moveTo>
                    <a:lnTo>
                      <a:pt x="265680" y="2200"/>
                    </a:lnTo>
                    <a:lnTo>
                      <a:pt x="253131" y="18758"/>
                    </a:lnTo>
                    <a:cubicBezTo>
                      <a:pt x="256399" y="12045"/>
                      <a:pt x="260655" y="6008"/>
                      <a:pt x="264962"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2" name="矩形 31">
                <a:extLst>
                  <a:ext uri="{FF2B5EF4-FFF2-40B4-BE49-F238E27FC236}">
                    <a16:creationId xmlns:a16="http://schemas.microsoft.com/office/drawing/2014/main" id="{627B0DF6-6335-4B18-BA68-8E7831947D00}"/>
                  </a:ext>
                </a:extLst>
              </p:cNvPr>
              <p:cNvSpPr/>
              <p:nvPr/>
            </p:nvSpPr>
            <p:spPr>
              <a:xfrm>
                <a:off x="3082310" y="2747704"/>
                <a:ext cx="697602" cy="40011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000" b="1"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33" name="矩形 32">
                <a:extLst>
                  <a:ext uri="{FF2B5EF4-FFF2-40B4-BE49-F238E27FC236}">
                    <a16:creationId xmlns:a16="http://schemas.microsoft.com/office/drawing/2014/main" id="{70D9B596-711E-48EA-8681-E2B7E8F8A249}"/>
                  </a:ext>
                </a:extLst>
              </p:cNvPr>
              <p:cNvSpPr/>
              <p:nvPr/>
            </p:nvSpPr>
            <p:spPr>
              <a:xfrm>
                <a:off x="4187159" y="3471850"/>
                <a:ext cx="697602" cy="40011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000" b="1"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34" name="TextBox 63">
                <a:extLst>
                  <a:ext uri="{FF2B5EF4-FFF2-40B4-BE49-F238E27FC236}">
                    <a16:creationId xmlns:a16="http://schemas.microsoft.com/office/drawing/2014/main" id="{4C8ECA98-31C6-44D2-9F6D-6D2C5F624806}"/>
                  </a:ext>
                </a:extLst>
              </p:cNvPr>
              <p:cNvSpPr txBox="1"/>
              <p:nvPr/>
            </p:nvSpPr>
            <p:spPr>
              <a:xfrm>
                <a:off x="3617121" y="1727683"/>
                <a:ext cx="1938023" cy="307456"/>
              </a:xfrm>
              <a:prstGeom prst="rect">
                <a:avLst/>
              </a:prstGeom>
              <a:noFill/>
            </p:spPr>
            <p:txBody>
              <a:bodyPr wrap="square" rtlCol="0">
                <a:spAutoFit/>
              </a:bodyPr>
              <a:lstStyle/>
              <a:p>
                <a:pPr marL="0" marR="0" lvl="0" indent="0" algn="just" defTabSz="914400" rtl="0" eaLnBrk="1" fontAlgn="auto" latinLnBrk="0" hangingPunct="1">
                  <a:lnSpc>
                    <a:spcPct val="130000"/>
                  </a:lnSpc>
                  <a:spcBef>
                    <a:spcPts val="600"/>
                  </a:spcBef>
                  <a:spcAft>
                    <a:spcPts val="0"/>
                  </a:spcAft>
                  <a:buClrTx/>
                  <a:buSzTx/>
                  <a:buFontTx/>
                  <a:buNone/>
                  <a:tabLst/>
                  <a:defRPr/>
                </a:pPr>
                <a:r>
                  <a:rPr kumimoji="0" lang="zh-CN" altLang="en-US" sz="1200" b="1"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       </a:t>
                </a:r>
              </a:p>
            </p:txBody>
          </p:sp>
        </p:grpSp>
        <p:sp>
          <p:nvSpPr>
            <p:cNvPr id="21" name="文本框 20">
              <a:extLst>
                <a:ext uri="{FF2B5EF4-FFF2-40B4-BE49-F238E27FC236}">
                  <a16:creationId xmlns:a16="http://schemas.microsoft.com/office/drawing/2014/main" id="{4D2A2675-4EAD-4610-A367-463E38E9844A}"/>
                </a:ext>
              </a:extLst>
            </p:cNvPr>
            <p:cNvSpPr txBox="1"/>
            <p:nvPr/>
          </p:nvSpPr>
          <p:spPr>
            <a:xfrm>
              <a:off x="6514333" y="2256942"/>
              <a:ext cx="2024088" cy="1569660"/>
            </a:xfrm>
            <a:prstGeom prst="rect">
              <a:avLst/>
            </a:prstGeom>
            <a:noFill/>
          </p:spPr>
          <p:txBody>
            <a:bodyPr wrap="square">
              <a:spAutoFit/>
            </a:bodyPr>
            <a:lstStyle/>
            <a:p>
              <a:r>
                <a:rPr lang="zh-CN" altLang="en-US" sz="1200" b="1" dirty="0">
                  <a:solidFill>
                    <a:srgbClr val="898989"/>
                  </a:solidFill>
                </a:rPr>
                <a:t>       北斗系统由</a:t>
              </a:r>
              <a:r>
                <a:rPr lang="zh-CN" altLang="en-US" sz="1200" b="1" dirty="0">
                  <a:solidFill>
                    <a:srgbClr val="FF0000"/>
                  </a:solidFill>
                </a:rPr>
                <a:t>空间段、运控段和用户段</a:t>
              </a:r>
              <a:r>
                <a:rPr lang="zh-CN" altLang="en-US" sz="1200" b="1" dirty="0">
                  <a:solidFill>
                    <a:srgbClr val="898989"/>
                  </a:solidFill>
                </a:rPr>
                <a:t>三个部分组成：北斗三号空间段由</a:t>
              </a:r>
              <a:r>
                <a:rPr lang="en-US" altLang="zh-CN" sz="1200" b="1" dirty="0">
                  <a:solidFill>
                    <a:srgbClr val="FF0000"/>
                  </a:solidFill>
                </a:rPr>
                <a:t>30</a:t>
              </a:r>
              <a:r>
                <a:rPr lang="zh-CN" altLang="en-US" sz="1200" b="1" dirty="0">
                  <a:solidFill>
                    <a:srgbClr val="FF0000"/>
                  </a:solidFill>
                </a:rPr>
                <a:t>颗卫星</a:t>
              </a:r>
              <a:r>
                <a:rPr lang="zh-CN" altLang="en-US" sz="1200" b="1" dirty="0">
                  <a:solidFill>
                    <a:srgbClr val="898989"/>
                  </a:solidFill>
                </a:rPr>
                <a:t>组成，其中包括</a:t>
              </a:r>
              <a:r>
                <a:rPr lang="en-US" altLang="zh-CN" sz="1200" b="1" dirty="0">
                  <a:solidFill>
                    <a:srgbClr val="FF0000"/>
                  </a:solidFill>
                </a:rPr>
                <a:t>3</a:t>
              </a:r>
              <a:r>
                <a:rPr lang="zh-CN" altLang="en-US" sz="1200" b="1" dirty="0">
                  <a:solidFill>
                    <a:srgbClr val="FF0000"/>
                  </a:solidFill>
                </a:rPr>
                <a:t>颗</a:t>
              </a:r>
              <a:r>
                <a:rPr lang="zh-CN" altLang="en-US" sz="1200" b="1" dirty="0">
                  <a:solidFill>
                    <a:srgbClr val="898989"/>
                  </a:solidFill>
                </a:rPr>
                <a:t>地球静止轨道</a:t>
              </a:r>
              <a:r>
                <a:rPr lang="en-US" altLang="zh-CN" sz="1200" b="1" dirty="0">
                  <a:solidFill>
                    <a:srgbClr val="898989"/>
                  </a:solidFill>
                </a:rPr>
                <a:t>(GEO)</a:t>
              </a:r>
              <a:r>
                <a:rPr lang="zh-CN" altLang="en-US" sz="1200" b="1" dirty="0">
                  <a:solidFill>
                    <a:srgbClr val="898989"/>
                  </a:solidFill>
                </a:rPr>
                <a:t>卫星、</a:t>
              </a:r>
              <a:r>
                <a:rPr lang="en-US" altLang="zh-CN" sz="1200" b="1" dirty="0">
                  <a:solidFill>
                    <a:srgbClr val="FF0000"/>
                  </a:solidFill>
                </a:rPr>
                <a:t>3</a:t>
              </a:r>
              <a:r>
                <a:rPr lang="zh-CN" altLang="en-US" sz="1200" b="1" dirty="0">
                  <a:solidFill>
                    <a:srgbClr val="FF0000"/>
                  </a:solidFill>
                </a:rPr>
                <a:t>颗</a:t>
              </a:r>
              <a:r>
                <a:rPr lang="zh-CN" altLang="en-US" sz="1200" b="1" dirty="0">
                  <a:solidFill>
                    <a:srgbClr val="898989"/>
                  </a:solidFill>
                </a:rPr>
                <a:t>倾斜地球同步轨道</a:t>
              </a:r>
              <a:r>
                <a:rPr lang="en-US" altLang="zh-CN" sz="1200" b="1" dirty="0">
                  <a:solidFill>
                    <a:srgbClr val="898989"/>
                  </a:solidFill>
                </a:rPr>
                <a:t>(GSO)</a:t>
              </a:r>
              <a:r>
                <a:rPr lang="zh-CN" altLang="en-US" sz="1200" b="1" dirty="0">
                  <a:solidFill>
                    <a:srgbClr val="898989"/>
                  </a:solidFill>
                </a:rPr>
                <a:t>卫星和</a:t>
              </a:r>
              <a:r>
                <a:rPr lang="en-US" altLang="zh-CN" sz="1200" b="1" dirty="0">
                  <a:solidFill>
                    <a:srgbClr val="FF0000"/>
                  </a:solidFill>
                </a:rPr>
                <a:t>24</a:t>
              </a:r>
              <a:r>
                <a:rPr lang="zh-CN" altLang="en-US" sz="1200" b="1" dirty="0">
                  <a:solidFill>
                    <a:srgbClr val="FF0000"/>
                  </a:solidFill>
                </a:rPr>
                <a:t>颗</a:t>
              </a:r>
              <a:r>
                <a:rPr lang="zh-CN" altLang="en-US" sz="1200" b="1" dirty="0">
                  <a:solidFill>
                    <a:srgbClr val="898989"/>
                  </a:solidFill>
                </a:rPr>
                <a:t>中圆地球轨道</a:t>
              </a:r>
              <a:r>
                <a:rPr lang="en-US" altLang="zh-CN" sz="1200" b="1" dirty="0">
                  <a:solidFill>
                    <a:srgbClr val="898989"/>
                  </a:solidFill>
                </a:rPr>
                <a:t>(MEO)</a:t>
              </a:r>
              <a:r>
                <a:rPr lang="zh-CN" altLang="en-US" sz="1200" b="1" dirty="0">
                  <a:solidFill>
                    <a:srgbClr val="898989"/>
                  </a:solidFill>
                </a:rPr>
                <a:t>卫星</a:t>
              </a:r>
            </a:p>
          </p:txBody>
        </p:sp>
      </p:grpSp>
    </p:spTree>
    <p:extLst>
      <p:ext uri="{BB962C8B-B14F-4D97-AF65-F5344CB8AC3E}">
        <p14:creationId xmlns:p14="http://schemas.microsoft.com/office/powerpoint/2010/main" val="223552524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521550" y="681540"/>
            <a:ext cx="351039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弧形 12"/>
          <p:cNvSpPr/>
          <p:nvPr/>
        </p:nvSpPr>
        <p:spPr>
          <a:xfrm>
            <a:off x="3268097" y="1245543"/>
            <a:ext cx="2484276" cy="2484276"/>
          </a:xfrm>
          <a:prstGeom prst="arc">
            <a:avLst>
              <a:gd name="adj1" fmla="val 10802728"/>
              <a:gd name="adj2" fmla="val 16203320"/>
            </a:avLst>
          </a:prstGeom>
          <a:noFill/>
          <a:ln w="57150" cap="rnd">
            <a:solidFill>
              <a:srgbClr val="95BC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BF3420"/>
              </a:solidFill>
            </a:endParaRPr>
          </a:p>
        </p:txBody>
      </p:sp>
      <p:cxnSp>
        <p:nvCxnSpPr>
          <p:cNvPr id="14" name="直接连接符 13"/>
          <p:cNvCxnSpPr/>
          <p:nvPr/>
        </p:nvCxnSpPr>
        <p:spPr>
          <a:xfrm>
            <a:off x="4006310" y="2251200"/>
            <a:ext cx="100811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006310" y="2719252"/>
            <a:ext cx="100811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63971" y="1090360"/>
            <a:ext cx="2239876" cy="400110"/>
          </a:xfrm>
          <a:prstGeom prst="rect">
            <a:avLst/>
          </a:prstGeom>
        </p:spPr>
        <p:txBody>
          <a:bodyPr wrap="square">
            <a:spAutoFit/>
          </a:bodyPr>
          <a:lstStyle/>
          <a:p>
            <a:r>
              <a:rPr lang="zh-CN" altLang="en-US" sz="2000" b="1" dirty="0">
                <a:solidFill>
                  <a:srgbClr val="00B050"/>
                </a:solidFill>
                <a:latin typeface="+mj-ea"/>
                <a:ea typeface="+mj-ea"/>
              </a:rPr>
              <a:t>运控段</a:t>
            </a:r>
            <a:endParaRPr lang="en-US" altLang="zh-CN" sz="2000" b="1" dirty="0">
              <a:solidFill>
                <a:srgbClr val="00B050"/>
              </a:solidFill>
              <a:latin typeface="+mj-ea"/>
              <a:ea typeface="+mj-ea"/>
            </a:endParaRPr>
          </a:p>
        </p:txBody>
      </p:sp>
      <p:grpSp>
        <p:nvGrpSpPr>
          <p:cNvPr id="19" name="组合 18"/>
          <p:cNvGrpSpPr/>
          <p:nvPr/>
        </p:nvGrpSpPr>
        <p:grpSpPr>
          <a:xfrm>
            <a:off x="963972" y="1475371"/>
            <a:ext cx="2880320" cy="775829"/>
            <a:chOff x="755576" y="1779662"/>
            <a:chExt cx="2880320" cy="360040"/>
          </a:xfrm>
        </p:grpSpPr>
        <p:cxnSp>
          <p:nvCxnSpPr>
            <p:cNvPr id="26" name="直接连接符 25"/>
            <p:cNvCxnSpPr/>
            <p:nvPr/>
          </p:nvCxnSpPr>
          <p:spPr>
            <a:xfrm>
              <a:off x="755576" y="1779662"/>
              <a:ext cx="1957772" cy="0"/>
            </a:xfrm>
            <a:prstGeom prst="line">
              <a:avLst/>
            </a:prstGeom>
            <a:ln>
              <a:solidFill>
                <a:schemeClr val="tx1">
                  <a:lumMod val="75000"/>
                  <a:lumOff val="2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2713348" y="1779662"/>
              <a:ext cx="922548" cy="36004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a:xfrm flipH="1" flipV="1">
            <a:off x="5247157" y="2461279"/>
            <a:ext cx="2880320" cy="775829"/>
            <a:chOff x="755576" y="1779662"/>
            <a:chExt cx="2880320" cy="360040"/>
          </a:xfrm>
        </p:grpSpPr>
        <p:cxnSp>
          <p:nvCxnSpPr>
            <p:cNvPr id="33" name="直接连接符 32"/>
            <p:cNvCxnSpPr/>
            <p:nvPr/>
          </p:nvCxnSpPr>
          <p:spPr>
            <a:xfrm>
              <a:off x="755576" y="1779662"/>
              <a:ext cx="1957772" cy="0"/>
            </a:xfrm>
            <a:prstGeom prst="line">
              <a:avLst/>
            </a:prstGeom>
            <a:ln>
              <a:solidFill>
                <a:schemeClr val="tx1">
                  <a:lumMod val="75000"/>
                  <a:lumOff val="2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2713348" y="1779662"/>
              <a:ext cx="922548" cy="36004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37" name="矩形 36"/>
          <p:cNvSpPr/>
          <p:nvPr/>
        </p:nvSpPr>
        <p:spPr>
          <a:xfrm>
            <a:off x="7129957" y="3286875"/>
            <a:ext cx="997520" cy="400110"/>
          </a:xfrm>
          <a:prstGeom prst="rect">
            <a:avLst/>
          </a:prstGeom>
        </p:spPr>
        <p:txBody>
          <a:bodyPr wrap="square">
            <a:spAutoFit/>
          </a:bodyPr>
          <a:lstStyle/>
          <a:p>
            <a:pPr algn="r"/>
            <a:r>
              <a:rPr lang="zh-CN" altLang="en-US" sz="2000" b="1" dirty="0">
                <a:solidFill>
                  <a:srgbClr val="00B050"/>
                </a:solidFill>
              </a:rPr>
              <a:t>用户段</a:t>
            </a:r>
            <a:endParaRPr lang="en-US" altLang="zh-CN" sz="2000" b="1" dirty="0">
              <a:solidFill>
                <a:srgbClr val="00B050"/>
              </a:solidFill>
              <a:latin typeface="+mj-ea"/>
              <a:ea typeface="+mj-ea"/>
            </a:endParaRPr>
          </a:p>
        </p:txBody>
      </p:sp>
      <p:sp>
        <p:nvSpPr>
          <p:cNvPr id="41" name="矩形 40"/>
          <p:cNvSpPr/>
          <p:nvPr/>
        </p:nvSpPr>
        <p:spPr>
          <a:xfrm>
            <a:off x="3870477" y="2259305"/>
            <a:ext cx="1279517" cy="461665"/>
          </a:xfrm>
          <a:prstGeom prst="rect">
            <a:avLst/>
          </a:prstGeom>
        </p:spPr>
        <p:txBody>
          <a:bodyPr wrap="none">
            <a:spAutoFit/>
          </a:bodyPr>
          <a:lstStyle/>
          <a:p>
            <a:pPr algn="ctr"/>
            <a:r>
              <a:rPr lang="zh-CN" altLang="en-US" sz="2400" dirty="0">
                <a:solidFill>
                  <a:srgbClr val="95BC49"/>
                </a:solidFill>
              </a:rPr>
              <a:t>分为</a:t>
            </a:r>
            <a:r>
              <a:rPr lang="en-US" altLang="zh-CN" sz="2400" dirty="0">
                <a:solidFill>
                  <a:srgbClr val="95BC49"/>
                </a:solidFill>
              </a:rPr>
              <a:t>3</a:t>
            </a:r>
            <a:r>
              <a:rPr lang="zh-CN" altLang="en-US" sz="2400" dirty="0">
                <a:solidFill>
                  <a:srgbClr val="95BC49"/>
                </a:solidFill>
              </a:rPr>
              <a:t>段</a:t>
            </a:r>
            <a:endParaRPr lang="zh-CN" altLang="en-US" sz="2400" dirty="0">
              <a:solidFill>
                <a:srgbClr val="00B050"/>
              </a:solidFill>
            </a:endParaRPr>
          </a:p>
        </p:txBody>
      </p:sp>
      <p:sp>
        <p:nvSpPr>
          <p:cNvPr id="42" name="弧形 41"/>
          <p:cNvSpPr/>
          <p:nvPr/>
        </p:nvSpPr>
        <p:spPr>
          <a:xfrm rot="16200000">
            <a:off x="3268097" y="1245544"/>
            <a:ext cx="2484276" cy="2484276"/>
          </a:xfrm>
          <a:prstGeom prst="arc">
            <a:avLst>
              <a:gd name="adj1" fmla="val 10802728"/>
              <a:gd name="adj2" fmla="val 16203320"/>
            </a:avLst>
          </a:prstGeom>
          <a:noFill/>
          <a:ln w="57150" cap="rnd">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BF3420"/>
              </a:solidFill>
            </a:endParaRPr>
          </a:p>
        </p:txBody>
      </p:sp>
      <p:sp>
        <p:nvSpPr>
          <p:cNvPr id="43" name="弧形 42"/>
          <p:cNvSpPr/>
          <p:nvPr/>
        </p:nvSpPr>
        <p:spPr>
          <a:xfrm rot="10800000">
            <a:off x="3268098" y="1245543"/>
            <a:ext cx="2484276" cy="2484276"/>
          </a:xfrm>
          <a:prstGeom prst="arc">
            <a:avLst>
              <a:gd name="adj1" fmla="val 10802728"/>
              <a:gd name="adj2" fmla="val 16203320"/>
            </a:avLst>
          </a:prstGeom>
          <a:noFill/>
          <a:ln w="57150" cap="rnd">
            <a:solidFill>
              <a:srgbClr val="95BC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BF3420"/>
              </a:solidFill>
            </a:endParaRPr>
          </a:p>
        </p:txBody>
      </p:sp>
      <p:sp>
        <p:nvSpPr>
          <p:cNvPr id="44" name="弧形 43"/>
          <p:cNvSpPr/>
          <p:nvPr/>
        </p:nvSpPr>
        <p:spPr>
          <a:xfrm rot="5400000">
            <a:off x="3268097" y="1245543"/>
            <a:ext cx="2484276" cy="2484276"/>
          </a:xfrm>
          <a:prstGeom prst="arc">
            <a:avLst>
              <a:gd name="adj1" fmla="val 10802728"/>
              <a:gd name="adj2" fmla="val 16203320"/>
            </a:avLst>
          </a:prstGeom>
          <a:noFill/>
          <a:ln w="57150" cap="rnd">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BF3420"/>
              </a:solidFill>
            </a:endParaRPr>
          </a:p>
        </p:txBody>
      </p:sp>
      <p:sp>
        <p:nvSpPr>
          <p:cNvPr id="45" name="TextBox 6">
            <a:extLst>
              <a:ext uri="{FF2B5EF4-FFF2-40B4-BE49-F238E27FC236}">
                <a16:creationId xmlns:a16="http://schemas.microsoft.com/office/drawing/2014/main" id="{A36F527C-44A0-4BE6-AEB3-47EB223E3D41}"/>
              </a:ext>
            </a:extLst>
          </p:cNvPr>
          <p:cNvSpPr txBox="1"/>
          <p:nvPr/>
        </p:nvSpPr>
        <p:spPr>
          <a:xfrm>
            <a:off x="476520" y="96475"/>
            <a:ext cx="387045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lumMod val="85000"/>
                    <a:lumOff val="15000"/>
                  </a:prstClr>
                </a:solidFill>
                <a:effectLst/>
                <a:uLnTx/>
                <a:uFillTx/>
                <a:latin typeface="Impact" pitchFamily="34" charset="0"/>
                <a:ea typeface="微软雅黑"/>
                <a:cs typeface="+mn-cs"/>
              </a:rPr>
              <a:t>系统构成</a:t>
            </a:r>
          </a:p>
        </p:txBody>
      </p:sp>
      <p:sp>
        <p:nvSpPr>
          <p:cNvPr id="46" name="TextBox 57">
            <a:extLst>
              <a:ext uri="{FF2B5EF4-FFF2-40B4-BE49-F238E27FC236}">
                <a16:creationId xmlns:a16="http://schemas.microsoft.com/office/drawing/2014/main" id="{38213181-BD07-4766-BD52-5A371C3FDC70}"/>
              </a:ext>
            </a:extLst>
          </p:cNvPr>
          <p:cNvSpPr txBox="1"/>
          <p:nvPr/>
        </p:nvSpPr>
        <p:spPr>
          <a:xfrm>
            <a:off x="793298" y="1675151"/>
            <a:ext cx="2268252" cy="624786"/>
          </a:xfrm>
          <a:prstGeom prst="rect">
            <a:avLst/>
          </a:prstGeom>
          <a:noFill/>
        </p:spPr>
        <p:txBody>
          <a:bodyPr wrap="square" rtlCol="0">
            <a:spAutoFit/>
          </a:bodyPr>
          <a:lstStyle/>
          <a:p>
            <a:pPr>
              <a:lnSpc>
                <a:spcPct val="130000"/>
              </a:lnSpc>
              <a:spcBef>
                <a:spcPts val="600"/>
              </a:spcBef>
            </a:pPr>
            <a:r>
              <a:rPr lang="zh-CN" altLang="en-US" sz="1400" b="1" dirty="0">
                <a:solidFill>
                  <a:schemeClr val="tx1">
                    <a:lumMod val="50000"/>
                    <a:lumOff val="50000"/>
                  </a:schemeClr>
                </a:solidFill>
              </a:rPr>
              <a:t>       运控段由</a:t>
            </a:r>
            <a:r>
              <a:rPr lang="zh-CN" altLang="en-US" sz="1400" b="1" dirty="0">
                <a:solidFill>
                  <a:srgbClr val="FF0000"/>
                </a:solidFill>
              </a:rPr>
              <a:t>主控站、上行注入站和检测站</a:t>
            </a:r>
            <a:r>
              <a:rPr lang="zh-CN" altLang="en-US" sz="1400" b="1" dirty="0">
                <a:solidFill>
                  <a:schemeClr val="tx1">
                    <a:lumMod val="50000"/>
                    <a:lumOff val="50000"/>
                  </a:schemeClr>
                </a:solidFill>
              </a:rPr>
              <a:t>组成。</a:t>
            </a:r>
          </a:p>
        </p:txBody>
      </p:sp>
      <p:pic>
        <p:nvPicPr>
          <p:cNvPr id="4" name="图片 3">
            <a:extLst>
              <a:ext uri="{FF2B5EF4-FFF2-40B4-BE49-F238E27FC236}">
                <a16:creationId xmlns:a16="http://schemas.microsoft.com/office/drawing/2014/main" id="{ECD1305F-EF90-4257-999C-C6E9A5520253}"/>
              </a:ext>
            </a:extLst>
          </p:cNvPr>
          <p:cNvPicPr>
            <a:picLocks noChangeAspect="1"/>
          </p:cNvPicPr>
          <p:nvPr/>
        </p:nvPicPr>
        <p:blipFill rotWithShape="1">
          <a:blip r:embed="rId2"/>
          <a:srcRect l="1" t="2407" r="2620"/>
          <a:stretch/>
        </p:blipFill>
        <p:spPr>
          <a:xfrm>
            <a:off x="705982" y="2744406"/>
            <a:ext cx="2541036" cy="1601357"/>
          </a:xfrm>
          <a:prstGeom prst="rect">
            <a:avLst/>
          </a:prstGeom>
        </p:spPr>
      </p:pic>
      <p:pic>
        <p:nvPicPr>
          <p:cNvPr id="6" name="图片 5">
            <a:extLst>
              <a:ext uri="{FF2B5EF4-FFF2-40B4-BE49-F238E27FC236}">
                <a16:creationId xmlns:a16="http://schemas.microsoft.com/office/drawing/2014/main" id="{E3E6C41F-B29B-452C-83E9-FE59E82FCC99}"/>
              </a:ext>
            </a:extLst>
          </p:cNvPr>
          <p:cNvPicPr>
            <a:picLocks noChangeAspect="1"/>
          </p:cNvPicPr>
          <p:nvPr/>
        </p:nvPicPr>
        <p:blipFill>
          <a:blip r:embed="rId3"/>
          <a:stretch>
            <a:fillRect/>
          </a:stretch>
        </p:blipFill>
        <p:spPr>
          <a:xfrm>
            <a:off x="5083797" y="627534"/>
            <a:ext cx="3335576" cy="725734"/>
          </a:xfrm>
          <a:prstGeom prst="rect">
            <a:avLst/>
          </a:prstGeom>
        </p:spPr>
      </p:pic>
      <p:sp>
        <p:nvSpPr>
          <p:cNvPr id="47" name="TextBox 57">
            <a:extLst>
              <a:ext uri="{FF2B5EF4-FFF2-40B4-BE49-F238E27FC236}">
                <a16:creationId xmlns:a16="http://schemas.microsoft.com/office/drawing/2014/main" id="{82ABE0FA-7D6C-44BD-95DF-A8D13657054D}"/>
              </a:ext>
            </a:extLst>
          </p:cNvPr>
          <p:cNvSpPr txBox="1"/>
          <p:nvPr/>
        </p:nvSpPr>
        <p:spPr>
          <a:xfrm>
            <a:off x="6151121" y="1798768"/>
            <a:ext cx="2268252" cy="904863"/>
          </a:xfrm>
          <a:prstGeom prst="rect">
            <a:avLst/>
          </a:prstGeom>
          <a:noFill/>
        </p:spPr>
        <p:txBody>
          <a:bodyPr wrap="square" rtlCol="0">
            <a:spAutoFit/>
          </a:bodyPr>
          <a:lstStyle/>
          <a:p>
            <a:pPr>
              <a:lnSpc>
                <a:spcPct val="130000"/>
              </a:lnSpc>
              <a:spcBef>
                <a:spcPts val="600"/>
              </a:spcBef>
            </a:pPr>
            <a:r>
              <a:rPr lang="zh-CN" altLang="en-US" sz="1400" b="1" dirty="0">
                <a:solidFill>
                  <a:schemeClr val="tx1">
                    <a:lumMod val="50000"/>
                    <a:lumOff val="50000"/>
                  </a:schemeClr>
                </a:solidFill>
              </a:rPr>
              <a:t>       用户段由北斗</a:t>
            </a:r>
            <a:r>
              <a:rPr lang="zh-CN" altLang="en-US" sz="1400" b="1" dirty="0">
                <a:solidFill>
                  <a:srgbClr val="FF0000"/>
                </a:solidFill>
              </a:rPr>
              <a:t>用户终端</a:t>
            </a:r>
            <a:r>
              <a:rPr lang="zh-CN" altLang="en-US" sz="1400" b="1" dirty="0">
                <a:solidFill>
                  <a:schemeClr val="tx1">
                    <a:lumMod val="50000"/>
                    <a:lumOff val="50000"/>
                  </a:schemeClr>
                </a:solidFill>
              </a:rPr>
              <a:t>以及</a:t>
            </a:r>
            <a:r>
              <a:rPr lang="zh-CN" altLang="en-US" sz="1400" b="1" dirty="0">
                <a:solidFill>
                  <a:srgbClr val="FF0000"/>
                </a:solidFill>
              </a:rPr>
              <a:t>与其他</a:t>
            </a:r>
            <a:r>
              <a:rPr lang="en-US" altLang="zh-CN" sz="1400" b="1" dirty="0">
                <a:solidFill>
                  <a:srgbClr val="FF0000"/>
                </a:solidFill>
              </a:rPr>
              <a:t>GNSS</a:t>
            </a:r>
            <a:r>
              <a:rPr lang="zh-CN" altLang="en-US" sz="1400" b="1" dirty="0">
                <a:solidFill>
                  <a:srgbClr val="FF0000"/>
                </a:solidFill>
              </a:rPr>
              <a:t>兼容的终端</a:t>
            </a:r>
            <a:r>
              <a:rPr lang="zh-CN" altLang="en-US" sz="1400" b="1" dirty="0">
                <a:solidFill>
                  <a:schemeClr val="tx1">
                    <a:lumMod val="50000"/>
                    <a:lumOff val="50000"/>
                  </a:schemeClr>
                </a:solidFill>
              </a:rPr>
              <a:t>组成。</a:t>
            </a:r>
          </a:p>
        </p:txBody>
      </p:sp>
      <p:cxnSp>
        <p:nvCxnSpPr>
          <p:cNvPr id="3" name="直接连接符 2">
            <a:extLst>
              <a:ext uri="{FF2B5EF4-FFF2-40B4-BE49-F238E27FC236}">
                <a16:creationId xmlns:a16="http://schemas.microsoft.com/office/drawing/2014/main" id="{756D73E9-8E80-42B5-8884-9CF854C287A8}"/>
              </a:ext>
            </a:extLst>
          </p:cNvPr>
          <p:cNvCxnSpPr>
            <a:cxnSpLocks/>
          </p:cNvCxnSpPr>
          <p:nvPr/>
        </p:nvCxnSpPr>
        <p:spPr>
          <a:xfrm flipH="1">
            <a:off x="4498739" y="3763133"/>
            <a:ext cx="9044" cy="786148"/>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75610602-BFED-4C61-95A9-7B3B8B4F318D}"/>
              </a:ext>
            </a:extLst>
          </p:cNvPr>
          <p:cNvSpPr/>
          <p:nvPr/>
        </p:nvSpPr>
        <p:spPr>
          <a:xfrm>
            <a:off x="3999979" y="4510655"/>
            <a:ext cx="997520" cy="400110"/>
          </a:xfrm>
          <a:prstGeom prst="rect">
            <a:avLst/>
          </a:prstGeom>
        </p:spPr>
        <p:txBody>
          <a:bodyPr wrap="square">
            <a:spAutoFit/>
          </a:bodyPr>
          <a:lstStyle/>
          <a:p>
            <a:pPr algn="r"/>
            <a:r>
              <a:rPr lang="zh-CN" altLang="en-US" sz="2000" b="1" dirty="0">
                <a:solidFill>
                  <a:srgbClr val="00B050"/>
                </a:solidFill>
              </a:rPr>
              <a:t>空间段</a:t>
            </a:r>
            <a:endParaRPr lang="en-US" altLang="zh-CN" sz="2000" b="1" dirty="0">
              <a:solidFill>
                <a:srgbClr val="00B050"/>
              </a:solidFill>
              <a:latin typeface="+mj-ea"/>
              <a:ea typeface="+mj-ea"/>
            </a:endParaRPr>
          </a:p>
        </p:txBody>
      </p:sp>
      <p:sp>
        <p:nvSpPr>
          <p:cNvPr id="29" name="TextBox 57">
            <a:extLst>
              <a:ext uri="{FF2B5EF4-FFF2-40B4-BE49-F238E27FC236}">
                <a16:creationId xmlns:a16="http://schemas.microsoft.com/office/drawing/2014/main" id="{3983E759-E7E6-4EC6-A307-057DF2E6C29E}"/>
              </a:ext>
            </a:extLst>
          </p:cNvPr>
          <p:cNvSpPr txBox="1"/>
          <p:nvPr/>
        </p:nvSpPr>
        <p:spPr>
          <a:xfrm>
            <a:off x="5159038" y="3811642"/>
            <a:ext cx="3478265" cy="1184940"/>
          </a:xfrm>
          <a:prstGeom prst="rect">
            <a:avLst/>
          </a:prstGeom>
          <a:noFill/>
        </p:spPr>
        <p:txBody>
          <a:bodyPr wrap="square" rtlCol="0">
            <a:spAutoFit/>
          </a:bodyPr>
          <a:lstStyle/>
          <a:p>
            <a:pPr>
              <a:lnSpc>
                <a:spcPct val="130000"/>
              </a:lnSpc>
              <a:spcBef>
                <a:spcPts val="600"/>
              </a:spcBef>
            </a:pPr>
            <a:r>
              <a:rPr lang="zh-CN" altLang="en-US" sz="1400" b="1" dirty="0">
                <a:solidFill>
                  <a:schemeClr val="tx1">
                    <a:lumMod val="50000"/>
                    <a:lumOff val="50000"/>
                  </a:schemeClr>
                </a:solidFill>
              </a:rPr>
              <a:t>       目前完全工作的北斗二号系统提供授权、公开、广域差分</a:t>
            </a:r>
            <a:r>
              <a:rPr lang="en-US" altLang="zh-CN" sz="1400" b="1" dirty="0">
                <a:solidFill>
                  <a:schemeClr val="tx1">
                    <a:lumMod val="50000"/>
                    <a:lumOff val="50000"/>
                  </a:schemeClr>
                </a:solidFill>
              </a:rPr>
              <a:t>(</a:t>
            </a:r>
            <a:r>
              <a:rPr lang="zh-CN" altLang="en-US" sz="1400" b="1" dirty="0">
                <a:solidFill>
                  <a:schemeClr val="tx1">
                    <a:lumMod val="50000"/>
                    <a:lumOff val="50000"/>
                  </a:schemeClr>
                </a:solidFill>
              </a:rPr>
              <a:t>星基增强</a:t>
            </a:r>
            <a:r>
              <a:rPr lang="en-US" altLang="zh-CN" sz="1400" b="1" dirty="0">
                <a:solidFill>
                  <a:schemeClr val="tx1">
                    <a:lumMod val="50000"/>
                    <a:lumOff val="50000"/>
                  </a:schemeClr>
                </a:solidFill>
              </a:rPr>
              <a:t>)</a:t>
            </a:r>
            <a:r>
              <a:rPr lang="zh-CN" altLang="en-US" sz="1400" b="1" dirty="0">
                <a:solidFill>
                  <a:schemeClr val="tx1">
                    <a:lumMod val="50000"/>
                    <a:lumOff val="50000"/>
                  </a:schemeClr>
                </a:solidFill>
              </a:rPr>
              <a:t>和短报文等四种服务，</a:t>
            </a:r>
            <a:r>
              <a:rPr lang="zh-CN" altLang="en-US" sz="1400" b="1" dirty="0">
                <a:solidFill>
                  <a:srgbClr val="FF0000"/>
                </a:solidFill>
              </a:rPr>
              <a:t>定位精度</a:t>
            </a:r>
            <a:r>
              <a:rPr lang="zh-CN" altLang="en-US" sz="1400" b="1" dirty="0">
                <a:solidFill>
                  <a:schemeClr val="tx1">
                    <a:lumMod val="50000"/>
                    <a:lumOff val="50000"/>
                  </a:schemeClr>
                </a:solidFill>
              </a:rPr>
              <a:t>优于</a:t>
            </a:r>
            <a:r>
              <a:rPr lang="en-US" altLang="zh-CN" sz="1400" b="1" dirty="0">
                <a:solidFill>
                  <a:schemeClr val="tx1">
                    <a:lumMod val="50000"/>
                    <a:lumOff val="50000"/>
                  </a:schemeClr>
                </a:solidFill>
              </a:rPr>
              <a:t>10</a:t>
            </a:r>
            <a:r>
              <a:rPr lang="zh-CN" altLang="en-US" sz="1400" b="1" dirty="0">
                <a:solidFill>
                  <a:schemeClr val="tx1">
                    <a:lumMod val="50000"/>
                    <a:lumOff val="50000"/>
                  </a:schemeClr>
                </a:solidFill>
              </a:rPr>
              <a:t>米，</a:t>
            </a:r>
            <a:r>
              <a:rPr lang="zh-CN" altLang="en-US" sz="1400" b="1" dirty="0">
                <a:solidFill>
                  <a:srgbClr val="FF0000"/>
                </a:solidFill>
              </a:rPr>
              <a:t>授时精度</a:t>
            </a:r>
            <a:r>
              <a:rPr lang="zh-CN" altLang="en-US" sz="1400" b="1" dirty="0">
                <a:solidFill>
                  <a:schemeClr val="tx1">
                    <a:lumMod val="50000"/>
                    <a:lumOff val="50000"/>
                  </a:schemeClr>
                </a:solidFill>
              </a:rPr>
              <a:t>优于</a:t>
            </a:r>
            <a:r>
              <a:rPr lang="en-US" altLang="zh-CN" sz="1400" b="1" dirty="0">
                <a:solidFill>
                  <a:schemeClr val="tx1">
                    <a:lumMod val="50000"/>
                    <a:lumOff val="50000"/>
                  </a:schemeClr>
                </a:solidFill>
              </a:rPr>
              <a:t>20</a:t>
            </a:r>
            <a:r>
              <a:rPr lang="zh-CN" altLang="en-US" sz="1400" b="1" dirty="0">
                <a:solidFill>
                  <a:schemeClr val="tx1">
                    <a:lumMod val="50000"/>
                    <a:lumOff val="50000"/>
                  </a:schemeClr>
                </a:solidFill>
              </a:rPr>
              <a:t>纳秒，</a:t>
            </a:r>
            <a:r>
              <a:rPr lang="zh-CN" altLang="en-US" sz="1400" b="1" dirty="0">
                <a:solidFill>
                  <a:srgbClr val="FF0000"/>
                </a:solidFill>
              </a:rPr>
              <a:t>测速精度</a:t>
            </a:r>
            <a:r>
              <a:rPr lang="zh-CN" altLang="en-US" sz="1400" b="1" dirty="0">
                <a:solidFill>
                  <a:schemeClr val="tx1">
                    <a:lumMod val="50000"/>
                    <a:lumOff val="50000"/>
                  </a:schemeClr>
                </a:solidFill>
              </a:rPr>
              <a:t>为每秒</a:t>
            </a:r>
            <a:r>
              <a:rPr lang="en-US" altLang="zh-CN" sz="1400" b="1" dirty="0">
                <a:solidFill>
                  <a:schemeClr val="tx1">
                    <a:lumMod val="50000"/>
                    <a:lumOff val="50000"/>
                  </a:schemeClr>
                </a:solidFill>
              </a:rPr>
              <a:t>0.2</a:t>
            </a:r>
            <a:r>
              <a:rPr lang="zh-CN" altLang="en-US" sz="1400" b="1" dirty="0">
                <a:solidFill>
                  <a:schemeClr val="tx1">
                    <a:lumMod val="50000"/>
                    <a:lumOff val="50000"/>
                  </a:schemeClr>
                </a:solidFill>
              </a:rPr>
              <a:t>米。</a:t>
            </a:r>
          </a:p>
        </p:txBody>
      </p:sp>
    </p:spTree>
    <p:extLst>
      <p:ext uri="{BB962C8B-B14F-4D97-AF65-F5344CB8AC3E}">
        <p14:creationId xmlns:p14="http://schemas.microsoft.com/office/powerpoint/2010/main" val="2058182481"/>
      </p:ext>
    </p:extLst>
  </p:cSld>
  <p:clrMapOvr>
    <a:masterClrMapping/>
  </p:clrMapOvr>
  <p:transition spd="slow">
    <p:push dir="u"/>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常用字体2">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A7BAE"/>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2430</TotalTime>
  <Words>2009</Words>
  <Application>Microsoft Office PowerPoint</Application>
  <PresentationFormat>全屏显示(16:9)</PresentationFormat>
  <Paragraphs>146</Paragraphs>
  <Slides>22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Helvetica Neue</vt:lpstr>
      <vt:lpstr>微软雅黑</vt:lpstr>
      <vt:lpstr>幼圆</vt:lpstr>
      <vt:lpstr>Arial</vt:lpstr>
      <vt:lpstr>Calibri</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镇华 庄</cp:lastModifiedBy>
  <cp:revision>599</cp:revision>
  <dcterms:modified xsi:type="dcterms:W3CDTF">2021-03-25T01:29:54Z</dcterms:modified>
</cp:coreProperties>
</file>