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82" r:id="rId3"/>
    <p:sldId id="294" r:id="rId4"/>
    <p:sldId id="315" r:id="rId5"/>
    <p:sldId id="284" r:id="rId6"/>
    <p:sldId id="295" r:id="rId7"/>
    <p:sldId id="292" r:id="rId8"/>
    <p:sldId id="308" r:id="rId9"/>
    <p:sldId id="316" r:id="rId10"/>
    <p:sldId id="296" r:id="rId11"/>
    <p:sldId id="289" r:id="rId12"/>
    <p:sldId id="286" r:id="rId13"/>
    <p:sldId id="309" r:id="rId14"/>
    <p:sldId id="297" r:id="rId15"/>
    <p:sldId id="300" r:id="rId16"/>
    <p:sldId id="314" r:id="rId17"/>
    <p:sldId id="318" r:id="rId18"/>
    <p:sldId id="305" r:id="rId19"/>
    <p:sldId id="306" r:id="rId20"/>
    <p:sldId id="307" r:id="rId21"/>
    <p:sldId id="317" r:id="rId22"/>
    <p:sldId id="304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4B4B4"/>
    <a:srgbClr val="C7C7C7"/>
    <a:srgbClr val="FDA907"/>
    <a:srgbClr val="92D050"/>
    <a:srgbClr val="7BB03B"/>
    <a:srgbClr val="898989"/>
    <a:srgbClr val="FFFFFF"/>
    <a:srgbClr val="A8A9A5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 varScale="1">
        <p:scale>
          <a:sx n="114" d="100"/>
          <a:sy n="114" d="100"/>
        </p:scale>
        <p:origin x="562" y="8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>
                <a:solidFill>
                  <a:srgbClr val="7BB0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400" b="1" dirty="0">
                <a:solidFill>
                  <a:srgbClr val="7BB0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7BB0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400" b="1" dirty="0">
                <a:solidFill>
                  <a:srgbClr val="7BB0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关键能力对比</a:t>
            </a:r>
          </a:p>
        </c:rich>
      </c:tx>
      <c:layout>
        <c:manualLayout>
          <c:xMode val="edge"/>
          <c:yMode val="edge"/>
          <c:x val="0.22914583333333333"/>
          <c:y val="0.153125000000000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4G</c:v>
                </c:pt>
              </c:strCache>
            </c:strRef>
          </c:tx>
          <c:spPr>
            <a:ln w="28575" cap="rnd">
              <a:solidFill>
                <a:srgbClr val="B8D98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8D988"/>
              </a:solidFill>
              <a:ln w="9525">
                <a:solidFill>
                  <a:srgbClr val="B8D988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峰值速率(Gbps)</c:v>
                </c:pt>
                <c:pt idx="1">
                  <c:v>用户体验速率(Mbps)</c:v>
                </c:pt>
                <c:pt idx="2">
                  <c:v>流量密度(Mbps)</c:v>
                </c:pt>
                <c:pt idx="3">
                  <c:v>网络能量效率(相对值)</c:v>
                </c:pt>
                <c:pt idx="4">
                  <c:v>连接数密度(/km^2)</c:v>
                </c:pt>
                <c:pt idx="5">
                  <c:v>时延(ms)</c:v>
                </c:pt>
                <c:pt idx="6">
                  <c:v>移动性(km/h)</c:v>
                </c:pt>
                <c:pt idx="7">
                  <c:v>频谱效率(相对值)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28</c:v>
                </c:pt>
                <c:pt idx="1">
                  <c:v>30</c:v>
                </c:pt>
                <c:pt idx="2">
                  <c:v>20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25</c:v>
                </c:pt>
                <c:pt idx="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1-4EBF-B362-1966001184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5G</c:v>
                </c:pt>
              </c:strCache>
            </c:strRef>
          </c:tx>
          <c:spPr>
            <a:ln w="28575" cap="rnd">
              <a:solidFill>
                <a:srgbClr val="7BB03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BB03B"/>
              </a:solidFill>
              <a:ln w="9525">
                <a:solidFill>
                  <a:srgbClr val="7BB03B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峰值速率(Gbps)</c:v>
                </c:pt>
                <c:pt idx="1">
                  <c:v>用户体验速率(Mbps)</c:v>
                </c:pt>
                <c:pt idx="2">
                  <c:v>流量密度(Mbps)</c:v>
                </c:pt>
                <c:pt idx="3">
                  <c:v>网络能量效率(相对值)</c:v>
                </c:pt>
                <c:pt idx="4">
                  <c:v>连接数密度(/km^2)</c:v>
                </c:pt>
                <c:pt idx="5">
                  <c:v>时延(ms)</c:v>
                </c:pt>
                <c:pt idx="6">
                  <c:v>移动性(km/h)</c:v>
                </c:pt>
                <c:pt idx="7">
                  <c:v>频谱效率(相对值)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01-4EBF-B362-196600118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202528"/>
        <c:axId val="572202944"/>
      </c:radarChart>
      <c:catAx>
        <c:axId val="572202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72202944"/>
        <c:crosses val="autoZero"/>
        <c:auto val="1"/>
        <c:lblAlgn val="ctr"/>
        <c:lblOffset val="100"/>
        <c:noMultiLvlLbl val="0"/>
      </c:catAx>
      <c:valAx>
        <c:axId val="572202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57220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6258743438320222"/>
          <c:y val="0.1748282480314961"/>
          <c:w val="0.1998251312335958"/>
          <c:h val="6.0113681102362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0.37652</cdr:y>
    </cdr:from>
    <cdr:to>
      <cdr:x>0.65356</cdr:x>
      <cdr:y>0.44739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30D1E1F9-598C-4ECF-AE1F-9A4CDD7D6894}"/>
            </a:ext>
          </a:extLst>
        </cdr:cNvPr>
        <cdr:cNvSpPr txBox="1"/>
      </cdr:nvSpPr>
      <cdr:spPr>
        <a:xfrm xmlns:a="http://schemas.openxmlformats.org/drawingml/2006/main">
          <a:off x="3048000" y="1530170"/>
          <a:ext cx="936104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100" dirty="0"/>
            <a:t>IMT-2020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0.5</cdr:x>
      <cdr:y>0.25973</cdr:y>
    </cdr:from>
    <cdr:to>
      <cdr:x>0.5</cdr:x>
      <cdr:y>0.89706</cdr:y>
    </cdr:to>
    <cdr:cxnSp macro="">
      <cdr:nvCxnSpPr>
        <cdr:cNvPr id="4" name="直接箭头连接符 3">
          <a:extLst xmlns:a="http://schemas.openxmlformats.org/drawingml/2006/main">
            <a:ext uri="{FF2B5EF4-FFF2-40B4-BE49-F238E27FC236}">
              <a16:creationId xmlns:a16="http://schemas.microsoft.com/office/drawing/2014/main" id="{BC29E823-87CE-4A57-B062-562A16B4ADBB}"/>
            </a:ext>
          </a:extLst>
        </cdr:cNvPr>
        <cdr:cNvCxnSpPr/>
      </cdr:nvCxnSpPr>
      <cdr:spPr>
        <a:xfrm xmlns:a="http://schemas.openxmlformats.org/drawingml/2006/main">
          <a:off x="3048000" y="1055536"/>
          <a:ext cx="0" cy="2590136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A8A9A5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0.35054</cdr:x>
      <cdr:y>0.36332</cdr:y>
    </cdr:from>
    <cdr:to>
      <cdr:x>0.66149</cdr:x>
      <cdr:y>0.80806</cdr:y>
    </cdr:to>
    <cdr:cxnSp macro="">
      <cdr:nvCxnSpPr>
        <cdr:cNvPr id="5" name="直接箭头连接符 4">
          <a:extLst xmlns:a="http://schemas.openxmlformats.org/drawingml/2006/main">
            <a:ext uri="{FF2B5EF4-FFF2-40B4-BE49-F238E27FC236}">
              <a16:creationId xmlns:a16="http://schemas.microsoft.com/office/drawing/2014/main" id="{3422A492-DF4F-4876-B1F1-B836767C4AF9}"/>
            </a:ext>
          </a:extLst>
        </cdr:cNvPr>
        <cdr:cNvCxnSpPr/>
      </cdr:nvCxnSpPr>
      <cdr:spPr>
        <a:xfrm xmlns:a="http://schemas.openxmlformats.org/drawingml/2006/main" flipH="1">
          <a:off x="2136902" y="1476547"/>
          <a:ext cx="1895546" cy="1807412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A8A9A5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0.35708</cdr:x>
      <cdr:y>0.37708</cdr:y>
    </cdr:from>
    <cdr:to>
      <cdr:x>0.65239</cdr:x>
      <cdr:y>0.82004</cdr:y>
    </cdr:to>
    <cdr:cxnSp macro="">
      <cdr:nvCxnSpPr>
        <cdr:cNvPr id="7" name="直接箭头连接符 6">
          <a:extLst xmlns:a="http://schemas.openxmlformats.org/drawingml/2006/main">
            <a:ext uri="{FF2B5EF4-FFF2-40B4-BE49-F238E27FC236}">
              <a16:creationId xmlns:a16="http://schemas.microsoft.com/office/drawing/2014/main" id="{3422A492-DF4F-4876-B1F1-B836767C4AF9}"/>
            </a:ext>
          </a:extLst>
        </cdr:cNvPr>
        <cdr:cNvCxnSpPr/>
      </cdr:nvCxnSpPr>
      <cdr:spPr>
        <a:xfrm xmlns:a="http://schemas.openxmlformats.org/drawingml/2006/main" flipH="1" flipV="1">
          <a:off x="2176755" y="1532456"/>
          <a:ext cx="1800200" cy="1800201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A8A9A5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0.28147</cdr:x>
      <cdr:y>0.59366</cdr:y>
    </cdr:from>
    <cdr:to>
      <cdr:x>0.71853</cdr:x>
      <cdr:y>0.59366</cdr:y>
    </cdr:to>
    <cdr:cxnSp macro="">
      <cdr:nvCxnSpPr>
        <cdr:cNvPr id="14" name="直接箭头连接符 13">
          <a:extLst xmlns:a="http://schemas.openxmlformats.org/drawingml/2006/main">
            <a:ext uri="{FF2B5EF4-FFF2-40B4-BE49-F238E27FC236}">
              <a16:creationId xmlns:a16="http://schemas.microsoft.com/office/drawing/2014/main" id="{3422A492-DF4F-4876-B1F1-B836767C4AF9}"/>
            </a:ext>
          </a:extLst>
        </cdr:cNvPr>
        <cdr:cNvCxnSpPr/>
      </cdr:nvCxnSpPr>
      <cdr:spPr>
        <a:xfrm xmlns:a="http://schemas.openxmlformats.org/drawingml/2006/main" flipH="1">
          <a:off x="1715852" y="2412651"/>
          <a:ext cx="2664296" cy="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A8A9A5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0.37171</cdr:x>
      <cdr:y>0.35593</cdr:y>
    </cdr:from>
    <cdr:to>
      <cdr:x>0.42541</cdr:x>
      <cdr:y>0.41652</cdr:y>
    </cdr:to>
    <cdr:sp macro="" textlink="">
      <cdr:nvSpPr>
        <cdr:cNvPr id="18" name="文本框 23">
          <a:extLst xmlns:a="http://schemas.openxmlformats.org/drawingml/2006/main">
            <a:ext uri="{FF2B5EF4-FFF2-40B4-BE49-F238E27FC236}">
              <a16:creationId xmlns:a16="http://schemas.microsoft.com/office/drawing/2014/main" id="{8D4C94E5-7A15-46BA-9A6A-4CA6DC753011}"/>
            </a:ext>
          </a:extLst>
        </cdr:cNvPr>
        <cdr:cNvSpPr txBox="1"/>
      </cdr:nvSpPr>
      <cdr:spPr>
        <a:xfrm xmlns:a="http://schemas.openxmlformats.org/drawingml/2006/main">
          <a:off x="2265933" y="1446505"/>
          <a:ext cx="32736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000" dirty="0">
              <a:latin typeface="宋体" panose="02010600030101010101" pitchFamily="2" charset="-122"/>
              <a:ea typeface="宋体" panose="02010600030101010101" pitchFamily="2" charset="-122"/>
            </a:rPr>
            <a:t>3x</a:t>
          </a:r>
          <a:endParaRPr lang="zh-CN" altLang="en-US" sz="1000" dirty="0">
            <a:latin typeface="宋体" panose="02010600030101010101" pitchFamily="2" charset="-122"/>
            <a:ea typeface="宋体" panose="02010600030101010101" pitchFamily="2" charset="-122"/>
          </a:endParaRPr>
        </a:p>
      </cdr:txBody>
    </cdr:sp>
  </cdr:relSizeAnchor>
  <cdr:relSizeAnchor xmlns:cdr="http://schemas.openxmlformats.org/drawingml/2006/chartDrawing">
    <cdr:from>
      <cdr:x>0.39169</cdr:x>
      <cdr:y>0.55217</cdr:y>
    </cdr:from>
    <cdr:to>
      <cdr:x>0.46068</cdr:x>
      <cdr:y>0.61275</cdr:y>
    </cdr:to>
    <cdr:sp macro="" textlink="">
      <cdr:nvSpPr>
        <cdr:cNvPr id="19" name="文本框 23">
          <a:extLst xmlns:a="http://schemas.openxmlformats.org/drawingml/2006/main">
            <a:ext uri="{FF2B5EF4-FFF2-40B4-BE49-F238E27FC236}">
              <a16:creationId xmlns:a16="http://schemas.microsoft.com/office/drawing/2014/main" id="{8D4C94E5-7A15-46BA-9A6A-4CA6DC753011}"/>
            </a:ext>
          </a:extLst>
        </cdr:cNvPr>
        <cdr:cNvSpPr txBox="1"/>
      </cdr:nvSpPr>
      <cdr:spPr>
        <a:xfrm xmlns:a="http://schemas.openxmlformats.org/drawingml/2006/main">
          <a:off x="2387726" y="2244013"/>
          <a:ext cx="420586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000" dirty="0">
              <a:latin typeface="宋体" panose="02010600030101010101" pitchFamily="2" charset="-122"/>
              <a:ea typeface="宋体" panose="02010600030101010101" pitchFamily="2" charset="-122"/>
            </a:rPr>
            <a:t>350</a:t>
          </a:r>
          <a:endParaRPr lang="zh-CN" altLang="en-US" sz="1000" dirty="0">
            <a:latin typeface="宋体" panose="02010600030101010101" pitchFamily="2" charset="-122"/>
            <a:ea typeface="宋体" panose="02010600030101010101" pitchFamily="2" charset="-122"/>
          </a:endParaRPr>
        </a:p>
      </cdr:txBody>
    </cdr:sp>
  </cdr:relSizeAnchor>
  <cdr:relSizeAnchor xmlns:cdr="http://schemas.openxmlformats.org/drawingml/2006/chartDrawing">
    <cdr:from>
      <cdr:x>0.31986</cdr:x>
      <cdr:y>0.55369</cdr:y>
    </cdr:from>
    <cdr:to>
      <cdr:x>0.38247</cdr:x>
      <cdr:y>0.61427</cdr:y>
    </cdr:to>
    <cdr:sp macro="" textlink="">
      <cdr:nvSpPr>
        <cdr:cNvPr id="20" name="文本框 23">
          <a:extLst xmlns:a="http://schemas.openxmlformats.org/drawingml/2006/main">
            <a:ext uri="{FF2B5EF4-FFF2-40B4-BE49-F238E27FC236}">
              <a16:creationId xmlns:a16="http://schemas.microsoft.com/office/drawing/2014/main" id="{8D4C94E5-7A15-46BA-9A6A-4CA6DC753011}"/>
            </a:ext>
          </a:extLst>
        </cdr:cNvPr>
        <cdr:cNvSpPr txBox="1"/>
      </cdr:nvSpPr>
      <cdr:spPr>
        <a:xfrm xmlns:a="http://schemas.openxmlformats.org/drawingml/2006/main" flipH="1">
          <a:off x="1949878" y="2250176"/>
          <a:ext cx="381679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000" dirty="0">
              <a:latin typeface="宋体" panose="02010600030101010101" pitchFamily="2" charset="-122"/>
              <a:ea typeface="宋体" panose="02010600030101010101" pitchFamily="2" charset="-122"/>
            </a:rPr>
            <a:t>500</a:t>
          </a:r>
          <a:endParaRPr lang="zh-CN" altLang="en-US" sz="1000" dirty="0">
            <a:latin typeface="宋体" panose="02010600030101010101" pitchFamily="2" charset="-122"/>
            <a:ea typeface="宋体" panose="02010600030101010101" pitchFamily="2" charset="-122"/>
          </a:endParaRPr>
        </a:p>
      </cdr:txBody>
    </cdr:sp>
  </cdr:relSizeAnchor>
  <cdr:relSizeAnchor xmlns:cdr="http://schemas.openxmlformats.org/drawingml/2006/chartDrawing">
    <cdr:from>
      <cdr:x>0.60409</cdr:x>
      <cdr:y>0.39455</cdr:y>
    </cdr:from>
    <cdr:to>
      <cdr:x>0.67592</cdr:x>
      <cdr:y>0.45513</cdr:y>
    </cdr:to>
    <cdr:sp macro="" textlink="">
      <cdr:nvSpPr>
        <cdr:cNvPr id="21" name="文本框 48">
          <a:extLst xmlns:a="http://schemas.openxmlformats.org/drawingml/2006/main">
            <a:ext uri="{FF2B5EF4-FFF2-40B4-BE49-F238E27FC236}">
              <a16:creationId xmlns:a16="http://schemas.microsoft.com/office/drawing/2014/main" id="{9152EE14-F0D7-4A06-9449-5639A0F68A82}"/>
            </a:ext>
          </a:extLst>
        </cdr:cNvPr>
        <cdr:cNvSpPr txBox="1"/>
      </cdr:nvSpPr>
      <cdr:spPr>
        <a:xfrm xmlns:a="http://schemas.openxmlformats.org/drawingml/2006/main">
          <a:off x="3682526" y="1603444"/>
          <a:ext cx="437903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000" dirty="0">
              <a:latin typeface="宋体" panose="02010600030101010101" pitchFamily="2" charset="-122"/>
              <a:ea typeface="宋体" panose="02010600030101010101" pitchFamily="2" charset="-122"/>
            </a:rPr>
            <a:t>100</a:t>
          </a:r>
          <a:endParaRPr lang="zh-CN" altLang="en-US" sz="1000" dirty="0">
            <a:latin typeface="宋体" panose="02010600030101010101" pitchFamily="2" charset="-122"/>
            <a:ea typeface="宋体" panose="02010600030101010101" pitchFamily="2" charset="-12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BF3420"/>
                </a:solidFill>
              </a:rPr>
              <a:t>5G —— </a:t>
            </a:r>
            <a:r>
              <a:rPr lang="zh-CN" altLang="en-US" sz="3600" b="1" dirty="0">
                <a:solidFill>
                  <a:srgbClr val="BF3420"/>
                </a:solidFill>
              </a:rPr>
              <a:t>谁与争锋</a:t>
            </a:r>
            <a:endParaRPr lang="zh-CN" altLang="en-US" sz="3600" b="1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00192" y="3867894"/>
            <a:ext cx="2160240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1853790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庄镇华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6962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系统构成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flipH="1">
            <a:off x="521550" y="1059582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6238" y="2733187"/>
            <a:ext cx="1766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北斗一号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三球交会测量原理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/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82420" y="2307817"/>
            <a:ext cx="17853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/>
              <a:t>汽车、手机、家电穿戴</a:t>
            </a:r>
            <a:endParaRPr lang="en-US" altLang="zh-CN" sz="1200" dirty="0"/>
          </a:p>
          <a:p>
            <a:pPr algn="ctr"/>
            <a:r>
              <a:rPr lang="zh-CN" altLang="en-US" sz="1200" dirty="0"/>
              <a:t>设备、工业设备</a:t>
            </a:r>
            <a:r>
              <a:rPr lang="en-US" altLang="zh-CN" sz="1400" b="1" dirty="0">
                <a:solidFill>
                  <a:schemeClr val="bg1"/>
                </a:solidFill>
              </a:rPr>
              <a:t>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077C515D-6046-40A0-9E6B-59174AE22AD8}"/>
              </a:ext>
            </a:extLst>
          </p:cNvPr>
          <p:cNvSpPr txBox="1"/>
          <p:nvPr/>
        </p:nvSpPr>
        <p:spPr>
          <a:xfrm>
            <a:off x="476520" y="96475"/>
            <a:ext cx="473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微软雅黑"/>
              </a:rPr>
              <a:t>系统构成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itchFamily="34" charset="0"/>
              <a:ea typeface="微软雅黑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7C7496-0141-4949-980F-F3DF908CF826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D541327-8192-4FB0-8E34-680FFFAE6D10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D755E5E-D66E-4189-AC81-57F13C743B96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AF8036-C5BA-4D13-B2A9-E814303BD1C0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87021AB-AB17-4416-9A24-A8D9343272C4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228066-566D-4B72-A5D3-D29F702D4037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B5A8CE1-5C0F-4499-9169-761E1314050F}"/>
              </a:ext>
            </a:extLst>
          </p:cNvPr>
          <p:cNvSpPr txBox="1"/>
          <p:nvPr/>
        </p:nvSpPr>
        <p:spPr>
          <a:xfrm>
            <a:off x="503536" y="776604"/>
            <a:ext cx="813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FDA907"/>
                </a:solidFill>
                <a:effectLst/>
                <a:latin typeface="+mn-ea"/>
              </a:rPr>
              <a:t>5G</a:t>
            </a:r>
            <a:r>
              <a:rPr lang="zh-CN" altLang="en-US" sz="1800" b="1" i="0" dirty="0">
                <a:solidFill>
                  <a:srgbClr val="FDA907"/>
                </a:solidFill>
                <a:effectLst/>
                <a:latin typeface="+mn-ea"/>
              </a:rPr>
              <a:t>是什么？</a:t>
            </a:r>
            <a:endParaRPr lang="en-US" altLang="zh-CN" sz="1800" b="1" i="0" dirty="0">
              <a:solidFill>
                <a:srgbClr val="FDA907"/>
              </a:solidFill>
              <a:effectLst/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00F218-5FCD-4C49-9878-356CC451FEB7}"/>
              </a:ext>
            </a:extLst>
          </p:cNvPr>
          <p:cNvSpPr/>
          <p:nvPr/>
        </p:nvSpPr>
        <p:spPr>
          <a:xfrm>
            <a:off x="3239046" y="1682320"/>
            <a:ext cx="2313994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5G</a:t>
            </a:r>
            <a:r>
              <a:rPr lang="zh-CN" altLang="en-US" sz="1400" b="1" dirty="0">
                <a:solidFill>
                  <a:schemeClr val="bg1"/>
                </a:solidFill>
              </a:rPr>
              <a:t>架构体系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011936-B580-4FB5-9316-F2242D935995}"/>
              </a:ext>
            </a:extLst>
          </p:cNvPr>
          <p:cNvSpPr/>
          <p:nvPr/>
        </p:nvSpPr>
        <p:spPr>
          <a:xfrm>
            <a:off x="550510" y="1715444"/>
            <a:ext cx="1645226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5G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</a:rPr>
              <a:t>关键技术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A81530-B3BD-42F2-A191-41BD7243CCA9}"/>
              </a:ext>
            </a:extLst>
          </p:cNvPr>
          <p:cNvSpPr/>
          <p:nvPr/>
        </p:nvSpPr>
        <p:spPr>
          <a:xfrm>
            <a:off x="6535544" y="1682320"/>
            <a:ext cx="192490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5G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</a:rPr>
              <a:t>产业链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994C8B5-A31D-43C9-8596-C463259F2840}"/>
              </a:ext>
            </a:extLst>
          </p:cNvPr>
          <p:cNvCxnSpPr>
            <a:cxnSpLocks/>
          </p:cNvCxnSpPr>
          <p:nvPr/>
        </p:nvCxnSpPr>
        <p:spPr>
          <a:xfrm>
            <a:off x="2537774" y="2189755"/>
            <a:ext cx="0" cy="25194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0EC0922-AA06-4E81-AB32-1528D8A8E0BA}"/>
              </a:ext>
            </a:extLst>
          </p:cNvPr>
          <p:cNvCxnSpPr>
            <a:cxnSpLocks/>
          </p:cNvCxnSpPr>
          <p:nvPr/>
        </p:nvCxnSpPr>
        <p:spPr>
          <a:xfrm>
            <a:off x="6084168" y="2205540"/>
            <a:ext cx="0" cy="25194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F6AF027-E8FB-4AF3-A2ED-27AD78267B9A}"/>
              </a:ext>
            </a:extLst>
          </p:cNvPr>
          <p:cNvSpPr txBox="1"/>
          <p:nvPr/>
        </p:nvSpPr>
        <p:spPr>
          <a:xfrm>
            <a:off x="468714" y="2434925"/>
            <a:ext cx="1766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/>
              <a:t>Massive MIMO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/>
              <a:t>SDN/NFV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/>
              <a:t>全频谱接入</a:t>
            </a:r>
            <a:endParaRPr lang="en-US" altLang="zh-CN" sz="1400" dirty="0"/>
          </a:p>
          <a:p>
            <a:pPr algn="ctr">
              <a:lnSpc>
                <a:spcPct val="150000"/>
              </a:lnSpc>
            </a:pPr>
            <a:r>
              <a:rPr lang="zh-CN" altLang="en-US" sz="1400" dirty="0"/>
              <a:t>网络切片</a:t>
            </a:r>
            <a:endParaRPr lang="en-US" altLang="zh-CN" sz="1400" dirty="0"/>
          </a:p>
          <a:p>
            <a:pPr algn="ctr">
              <a:lnSpc>
                <a:spcPct val="150000"/>
              </a:lnSpc>
            </a:pPr>
            <a:r>
              <a:rPr lang="zh-CN" altLang="en-US" sz="1400" dirty="0"/>
              <a:t>边缘计算</a:t>
            </a:r>
            <a:endParaRPr lang="en-US" altLang="zh-CN" sz="1400" dirty="0"/>
          </a:p>
          <a:p>
            <a:pPr algn="ctr">
              <a:lnSpc>
                <a:spcPct val="150000"/>
              </a:lnSpc>
            </a:pPr>
            <a:r>
              <a:rPr lang="en-US" altLang="zh-CN" sz="1400" dirty="0"/>
              <a:t>…</a:t>
            </a:r>
          </a:p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163244-A374-4D9B-BD0C-92EB81D83FC4}"/>
              </a:ext>
            </a:extLst>
          </p:cNvPr>
          <p:cNvSpPr txBox="1"/>
          <p:nvPr/>
        </p:nvSpPr>
        <p:spPr>
          <a:xfrm>
            <a:off x="475418" y="1101126"/>
            <a:ext cx="8372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5G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是第五代移动电话行动通信标准，也称第五代移动通信技术，是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之后的延伸，其峰值理论传输速度可达每秒数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10Gb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，这比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网络的传输速度快数百倍，整部超高画质电影可在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秒之内下载完成。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BECF7C-77B5-4E00-9DB7-CBDE648C943C}"/>
              </a:ext>
            </a:extLst>
          </p:cNvPr>
          <p:cNvSpPr/>
          <p:nvPr/>
        </p:nvSpPr>
        <p:spPr>
          <a:xfrm>
            <a:off x="2754884" y="2430772"/>
            <a:ext cx="881006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</a:rPr>
              <a:t>终端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2798D-E7A4-4863-BD78-2DA372F0B2EF}"/>
              </a:ext>
            </a:extLst>
          </p:cNvPr>
          <p:cNvSpPr/>
          <p:nvPr/>
        </p:nvSpPr>
        <p:spPr>
          <a:xfrm>
            <a:off x="2707588" y="3034478"/>
            <a:ext cx="973667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</a:rPr>
              <a:t>基站系统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E5618B-0CC0-41DE-AE16-C7EF8310C9EC}"/>
              </a:ext>
            </a:extLst>
          </p:cNvPr>
          <p:cNvSpPr/>
          <p:nvPr/>
        </p:nvSpPr>
        <p:spPr>
          <a:xfrm>
            <a:off x="2699792" y="3640454"/>
            <a:ext cx="973667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</a:rPr>
              <a:t>网络架构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85A774-A491-494B-8DE1-87C25C00A932}"/>
              </a:ext>
            </a:extLst>
          </p:cNvPr>
          <p:cNvSpPr/>
          <p:nvPr/>
        </p:nvSpPr>
        <p:spPr>
          <a:xfrm>
            <a:off x="2707588" y="4243045"/>
            <a:ext cx="973667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</a:rPr>
              <a:t>应用场景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9ACD5A-FA9C-451E-8B9D-5566BC4A627A}"/>
              </a:ext>
            </a:extLst>
          </p:cNvPr>
          <p:cNvSpPr/>
          <p:nvPr/>
        </p:nvSpPr>
        <p:spPr>
          <a:xfrm>
            <a:off x="4255648" y="2212553"/>
            <a:ext cx="1541787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96E705-DD63-4582-84CF-BF76E6459C6F}"/>
              </a:ext>
            </a:extLst>
          </p:cNvPr>
          <p:cNvSpPr/>
          <p:nvPr/>
        </p:nvSpPr>
        <p:spPr>
          <a:xfrm>
            <a:off x="4248968" y="2918541"/>
            <a:ext cx="1541787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4F78300-83A5-4651-AB01-339CE766EA1D}"/>
              </a:ext>
            </a:extLst>
          </p:cNvPr>
          <p:cNvSpPr/>
          <p:nvPr/>
        </p:nvSpPr>
        <p:spPr>
          <a:xfrm>
            <a:off x="4248967" y="3633549"/>
            <a:ext cx="1541787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FBF723-02AA-4ACD-8FF7-102330DC335C}"/>
              </a:ext>
            </a:extLst>
          </p:cNvPr>
          <p:cNvSpPr/>
          <p:nvPr/>
        </p:nvSpPr>
        <p:spPr>
          <a:xfrm>
            <a:off x="4255648" y="4348557"/>
            <a:ext cx="1541787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7C5ABED-ED0F-4D31-A809-CE8676EFF41C}"/>
              </a:ext>
            </a:extLst>
          </p:cNvPr>
          <p:cNvSpPr/>
          <p:nvPr/>
        </p:nvSpPr>
        <p:spPr>
          <a:xfrm>
            <a:off x="6427526" y="2205540"/>
            <a:ext cx="2140935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232524-211A-4714-A7DD-999C3716F153}"/>
              </a:ext>
            </a:extLst>
          </p:cNvPr>
          <p:cNvSpPr/>
          <p:nvPr/>
        </p:nvSpPr>
        <p:spPr>
          <a:xfrm>
            <a:off x="6436689" y="2923051"/>
            <a:ext cx="2140935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377F9F-456A-4F03-B0FA-F6AE41656B03}"/>
              </a:ext>
            </a:extLst>
          </p:cNvPr>
          <p:cNvSpPr/>
          <p:nvPr/>
        </p:nvSpPr>
        <p:spPr>
          <a:xfrm>
            <a:off x="6444983" y="3642742"/>
            <a:ext cx="2140935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BB4A8F-6250-41AC-9E1A-9BC141D94920}"/>
              </a:ext>
            </a:extLst>
          </p:cNvPr>
          <p:cNvSpPr/>
          <p:nvPr/>
        </p:nvSpPr>
        <p:spPr>
          <a:xfrm>
            <a:off x="6436688" y="4333944"/>
            <a:ext cx="2140935" cy="666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77C985-924C-4168-8414-F32DB8CA7B0D}"/>
              </a:ext>
            </a:extLst>
          </p:cNvPr>
          <p:cNvSpPr/>
          <p:nvPr/>
        </p:nvSpPr>
        <p:spPr>
          <a:xfrm>
            <a:off x="4304609" y="3029925"/>
            <a:ext cx="1485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天线、射频模块、</a:t>
            </a:r>
            <a:endParaRPr lang="en-US" altLang="zh-CN" sz="1200" dirty="0"/>
          </a:p>
          <a:p>
            <a:pPr algn="ctr"/>
            <a:r>
              <a:rPr lang="zh-CN" altLang="en-US" sz="1200" dirty="0"/>
              <a:t>小微基站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EDA7F74-14AE-4B8A-AB6D-846A354FA785}"/>
              </a:ext>
            </a:extLst>
          </p:cNvPr>
          <p:cNvSpPr/>
          <p:nvPr/>
        </p:nvSpPr>
        <p:spPr>
          <a:xfrm>
            <a:off x="4304609" y="3781380"/>
            <a:ext cx="1485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核心网、传输网、</a:t>
            </a:r>
            <a:endParaRPr lang="en-US" altLang="zh-CN" sz="1200" dirty="0"/>
          </a:p>
          <a:p>
            <a:pPr algn="ctr"/>
            <a:r>
              <a:rPr lang="zh-CN" altLang="en-US" sz="1200" dirty="0">
                <a:latin typeface="+mj-ea"/>
                <a:ea typeface="+mj-ea"/>
              </a:rPr>
              <a:t>承载网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394B5F-14B9-4C67-8982-0557C8980F03}"/>
              </a:ext>
            </a:extLst>
          </p:cNvPr>
          <p:cNvSpPr/>
          <p:nvPr/>
        </p:nvSpPr>
        <p:spPr>
          <a:xfrm>
            <a:off x="4277281" y="4371931"/>
            <a:ext cx="1485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VR/AR</a:t>
            </a:r>
            <a:r>
              <a:rPr lang="zh-CN" altLang="en-US" sz="1200" dirty="0"/>
              <a:t> 车联网</a:t>
            </a:r>
            <a:endParaRPr lang="en-US" altLang="zh-CN" sz="1200" dirty="0"/>
          </a:p>
          <a:p>
            <a:pPr algn="ctr"/>
            <a:r>
              <a:rPr lang="zh-CN" altLang="en-US" sz="1200" dirty="0"/>
              <a:t>自动驾驶 远程医疗智慧城市</a:t>
            </a:r>
            <a:r>
              <a:rPr lang="en-US" altLang="zh-CN" sz="1200" dirty="0"/>
              <a:t>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AD84FF-FF3D-4E53-9AA6-181C80267CEA}"/>
              </a:ext>
            </a:extLst>
          </p:cNvPr>
          <p:cNvSpPr/>
          <p:nvPr/>
        </p:nvSpPr>
        <p:spPr>
          <a:xfrm>
            <a:off x="6370903" y="2307121"/>
            <a:ext cx="2269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/>
              <a:t>核心产业链，包括通信芯片、通信模块、天线、射频等</a:t>
            </a:r>
            <a:r>
              <a:rPr lang="en-US" altLang="zh-CN" sz="1200" dirty="0"/>
              <a:t>…</a:t>
            </a:r>
            <a:r>
              <a:rPr lang="en-US" altLang="zh-CN" sz="1400" b="1" dirty="0">
                <a:solidFill>
                  <a:schemeClr val="bg1"/>
                </a:solidFill>
              </a:rPr>
              <a:t>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A587FC3-0295-451A-9252-38CA172DC73E}"/>
              </a:ext>
            </a:extLst>
          </p:cNvPr>
          <p:cNvSpPr/>
          <p:nvPr/>
        </p:nvSpPr>
        <p:spPr>
          <a:xfrm>
            <a:off x="6410122" y="3010271"/>
            <a:ext cx="2269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/>
              <a:t>此环节包括基站天线、射频模块、小微基站等</a:t>
            </a:r>
            <a:r>
              <a:rPr lang="en-US" altLang="zh-CN" sz="1200" dirty="0"/>
              <a:t>…</a:t>
            </a:r>
            <a:r>
              <a:rPr lang="en-US" altLang="zh-CN" sz="1400" b="1" dirty="0">
                <a:solidFill>
                  <a:schemeClr val="bg1"/>
                </a:solidFill>
              </a:rPr>
              <a:t>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9A58016C-989D-4439-AF44-BBD741F897F9}"/>
              </a:ext>
            </a:extLst>
          </p:cNvPr>
          <p:cNvSpPr/>
          <p:nvPr/>
        </p:nvSpPr>
        <p:spPr>
          <a:xfrm>
            <a:off x="5887498" y="2441246"/>
            <a:ext cx="468042" cy="291941"/>
          </a:xfrm>
          <a:prstGeom prst="chevr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箭头: V 形 50">
            <a:extLst>
              <a:ext uri="{FF2B5EF4-FFF2-40B4-BE49-F238E27FC236}">
                <a16:creationId xmlns:a16="http://schemas.microsoft.com/office/drawing/2014/main" id="{20A999D9-3CC5-4438-9D41-19CDFA29629A}"/>
              </a:ext>
            </a:extLst>
          </p:cNvPr>
          <p:cNvSpPr/>
          <p:nvPr/>
        </p:nvSpPr>
        <p:spPr>
          <a:xfrm>
            <a:off x="5883533" y="3145872"/>
            <a:ext cx="468042" cy="291941"/>
          </a:xfrm>
          <a:prstGeom prst="chevr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V 形 53">
            <a:extLst>
              <a:ext uri="{FF2B5EF4-FFF2-40B4-BE49-F238E27FC236}">
                <a16:creationId xmlns:a16="http://schemas.microsoft.com/office/drawing/2014/main" id="{5BF1AFF3-356C-4054-8453-C485F7ECB84E}"/>
              </a:ext>
            </a:extLst>
          </p:cNvPr>
          <p:cNvSpPr/>
          <p:nvPr/>
        </p:nvSpPr>
        <p:spPr>
          <a:xfrm>
            <a:off x="5887498" y="3850498"/>
            <a:ext cx="468042" cy="291941"/>
          </a:xfrm>
          <a:prstGeom prst="chevr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1C1ED753-B841-4D63-ABDD-349CE5685F5A}"/>
              </a:ext>
            </a:extLst>
          </p:cNvPr>
          <p:cNvSpPr/>
          <p:nvPr/>
        </p:nvSpPr>
        <p:spPr>
          <a:xfrm>
            <a:off x="5883533" y="4433036"/>
            <a:ext cx="468042" cy="291941"/>
          </a:xfrm>
          <a:prstGeom prst="chevr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98F067-602F-46B8-A6A4-2E4020287C82}"/>
              </a:ext>
            </a:extLst>
          </p:cNvPr>
          <p:cNvSpPr/>
          <p:nvPr/>
        </p:nvSpPr>
        <p:spPr>
          <a:xfrm>
            <a:off x="6360050" y="3644432"/>
            <a:ext cx="22695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/>
              <a:t>此环节包括网站设备、光模组、</a:t>
            </a:r>
            <a:r>
              <a:rPr lang="en-US" altLang="zh-CN" sz="1200" dirty="0"/>
              <a:t>SDN/NFV</a:t>
            </a:r>
            <a:r>
              <a:rPr lang="zh-CN" altLang="en-US" sz="1200" dirty="0"/>
              <a:t>应用解决方案、网络规划及优化等</a:t>
            </a:r>
            <a:r>
              <a:rPr lang="en-US" altLang="zh-CN" sz="1200" dirty="0"/>
              <a:t>…</a:t>
            </a:r>
            <a:r>
              <a:rPr lang="en-US" altLang="zh-CN" sz="1400" b="1" dirty="0">
                <a:solidFill>
                  <a:schemeClr val="bg1"/>
                </a:solidFill>
              </a:rPr>
              <a:t>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A363832-1DEB-4333-8DCD-3DF6D5C5194C}"/>
              </a:ext>
            </a:extLst>
          </p:cNvPr>
          <p:cNvSpPr/>
          <p:nvPr/>
        </p:nvSpPr>
        <p:spPr>
          <a:xfrm>
            <a:off x="6360050" y="4346023"/>
            <a:ext cx="22695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/>
              <a:t>此环节为应用场景，包括大数据应用、物联网、车联网等领域</a:t>
            </a:r>
            <a:r>
              <a:rPr lang="en-US" altLang="zh-CN" sz="1200" dirty="0"/>
              <a:t>…</a:t>
            </a:r>
            <a:r>
              <a:rPr lang="en-US" altLang="zh-CN" sz="1400" b="1" dirty="0">
                <a:solidFill>
                  <a:schemeClr val="bg1"/>
                </a:solidFill>
              </a:rPr>
              <a:t>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2194C6-63F4-4778-87B7-CC94EBAF423A}"/>
              </a:ext>
            </a:extLst>
          </p:cNvPr>
          <p:cNvSpPr/>
          <p:nvPr/>
        </p:nvSpPr>
        <p:spPr>
          <a:xfrm>
            <a:off x="3816453" y="2626122"/>
            <a:ext cx="287676" cy="1696687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59F12-CF1E-4A55-A3E8-B4A82B2416D7}"/>
              </a:ext>
            </a:extLst>
          </p:cNvPr>
          <p:cNvSpPr txBox="1"/>
          <p:nvPr/>
        </p:nvSpPr>
        <p:spPr>
          <a:xfrm>
            <a:off x="3769412" y="2685359"/>
            <a:ext cx="369332" cy="16237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>
                <a:solidFill>
                  <a:srgbClr val="D9D9D9"/>
                </a:solidFill>
              </a:rPr>
              <a:t>网络规划、优化、维护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1979D4E-AFAE-41D8-B1D1-F44354DA3A25}"/>
              </a:ext>
            </a:extLst>
          </p:cNvPr>
          <p:cNvSpPr/>
          <p:nvPr/>
        </p:nvSpPr>
        <p:spPr>
          <a:xfrm>
            <a:off x="453951" y="2248783"/>
            <a:ext cx="1851655" cy="2714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BF2B83D1-DE4A-4131-9126-3866B2B55206}"/>
              </a:ext>
            </a:extLst>
          </p:cNvPr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152729-9189-425A-BAC9-970E3E786C92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F85FFE-CF3B-4675-BF9D-B941236F1107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3CC0A5-E30A-4303-9C67-E4DF65203BC4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911BC7-041F-42BD-917F-FA850DA11F8D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80B6520-B79B-4E16-A1A4-39721A0BFC0B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2C8A7ED-460A-4B0E-B59A-98C5600AF41B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6">
            <a:extLst>
              <a:ext uri="{FF2B5EF4-FFF2-40B4-BE49-F238E27FC236}">
                <a16:creationId xmlns:a16="http://schemas.microsoft.com/office/drawing/2014/main" id="{50D26141-C012-4CBF-804E-5AFFB6A9C8A8}"/>
              </a:ext>
            </a:extLst>
          </p:cNvPr>
          <p:cNvSpPr txBox="1"/>
          <p:nvPr/>
        </p:nvSpPr>
        <p:spPr>
          <a:xfrm>
            <a:off x="476520" y="96475"/>
            <a:ext cx="473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微软雅黑"/>
              </a:rPr>
              <a:t>系统构成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itchFamily="34" charset="0"/>
              <a:ea typeface="微软雅黑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96E72F-D21A-4612-93D0-CABF5D2EDD58}"/>
              </a:ext>
            </a:extLst>
          </p:cNvPr>
          <p:cNvSpPr txBox="1"/>
          <p:nvPr/>
        </p:nvSpPr>
        <p:spPr>
          <a:xfrm>
            <a:off x="1548235" y="849390"/>
            <a:ext cx="19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DA907"/>
                </a:solidFill>
                <a:latin typeface="+mn-ea"/>
              </a:rPr>
              <a:t>终端与应用场景</a:t>
            </a:r>
            <a:endParaRPr lang="en-US" altLang="zh-CN" sz="1800" b="1" i="0" dirty="0">
              <a:solidFill>
                <a:srgbClr val="FDA907"/>
              </a:solidFill>
              <a:effectLst/>
              <a:latin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A53391-F2C1-42D8-B0FD-3668C31D25A1}"/>
              </a:ext>
            </a:extLst>
          </p:cNvPr>
          <p:cNvGrpSpPr/>
          <p:nvPr/>
        </p:nvGrpSpPr>
        <p:grpSpPr>
          <a:xfrm>
            <a:off x="341530" y="1474525"/>
            <a:ext cx="4296476" cy="3048659"/>
            <a:chOff x="347532" y="1279381"/>
            <a:chExt cx="4430666" cy="3354959"/>
          </a:xfrm>
        </p:grpSpPr>
        <p:pic>
          <p:nvPicPr>
            <p:cNvPr id="2052" name="Picture 4" descr="preview">
              <a:extLst>
                <a:ext uri="{FF2B5EF4-FFF2-40B4-BE49-F238E27FC236}">
                  <a16:creationId xmlns:a16="http://schemas.microsoft.com/office/drawing/2014/main" id="{3A2DDAEE-41DA-4AA2-A7C6-37A85816A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8" r="51190" b="60592"/>
            <a:stretch/>
          </p:blipFill>
          <p:spPr bwMode="auto">
            <a:xfrm>
              <a:off x="387249" y="1279381"/>
              <a:ext cx="2096519" cy="1292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preview">
              <a:extLst>
                <a:ext uri="{FF2B5EF4-FFF2-40B4-BE49-F238E27FC236}">
                  <a16:creationId xmlns:a16="http://schemas.microsoft.com/office/drawing/2014/main" id="{B8ABD028-5D8A-4C37-BD87-9F7192225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50" t="53291" r="1408" b="9382"/>
            <a:stretch/>
          </p:blipFill>
          <p:spPr bwMode="auto">
            <a:xfrm>
              <a:off x="2637610" y="2951415"/>
              <a:ext cx="2136236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view">
              <a:extLst>
                <a:ext uri="{FF2B5EF4-FFF2-40B4-BE49-F238E27FC236}">
                  <a16:creationId xmlns:a16="http://schemas.microsoft.com/office/drawing/2014/main" id="{1E03CF6F-12A9-4829-B434-D01C38E587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48" r="51649" b="9328"/>
            <a:stretch/>
          </p:blipFill>
          <p:spPr bwMode="auto">
            <a:xfrm>
              <a:off x="347532" y="2951415"/>
              <a:ext cx="2136236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view">
              <a:extLst>
                <a:ext uri="{FF2B5EF4-FFF2-40B4-BE49-F238E27FC236}">
                  <a16:creationId xmlns:a16="http://schemas.microsoft.com/office/drawing/2014/main" id="{BA6686BB-6946-41EB-B8B9-2110ABB16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50" t="1135" b="58780"/>
            <a:stretch/>
          </p:blipFill>
          <p:spPr bwMode="auto">
            <a:xfrm>
              <a:off x="2637610" y="1281001"/>
              <a:ext cx="2140588" cy="1314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FCA02-1CA0-46D5-92BE-43B647CBC00B}"/>
                </a:ext>
              </a:extLst>
            </p:cNvPr>
            <p:cNvSpPr txBox="1"/>
            <p:nvPr/>
          </p:nvSpPr>
          <p:spPr>
            <a:xfrm>
              <a:off x="945082" y="2606671"/>
              <a:ext cx="1118280" cy="338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无人驾驶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C457F5E-05CA-4480-96C1-F5DFCECA4142}"/>
                </a:ext>
              </a:extLst>
            </p:cNvPr>
            <p:cNvSpPr txBox="1"/>
            <p:nvPr/>
          </p:nvSpPr>
          <p:spPr>
            <a:xfrm>
              <a:off x="3274178" y="2595555"/>
              <a:ext cx="91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VR/AR</a:t>
              </a:r>
              <a:endPara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BF14454-3C26-4B15-84A6-81C9B0AFC226}"/>
                </a:ext>
              </a:extLst>
            </p:cNvPr>
            <p:cNvSpPr txBox="1"/>
            <p:nvPr/>
          </p:nvSpPr>
          <p:spPr>
            <a:xfrm>
              <a:off x="986665" y="4295641"/>
              <a:ext cx="1341051" cy="338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智慧城市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7A6793-DC92-47EC-8860-AAA86FB7C632}"/>
                </a:ext>
              </a:extLst>
            </p:cNvPr>
            <p:cNvSpPr txBox="1"/>
            <p:nvPr/>
          </p:nvSpPr>
          <p:spPr>
            <a:xfrm>
              <a:off x="3020447" y="4294947"/>
              <a:ext cx="1129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工业自动化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A79135F3-53FB-45D7-AD64-8BCC4513CA31}"/>
              </a:ext>
            </a:extLst>
          </p:cNvPr>
          <p:cNvSpPr txBox="1"/>
          <p:nvPr/>
        </p:nvSpPr>
        <p:spPr>
          <a:xfrm>
            <a:off x="6300192" y="838912"/>
            <a:ext cx="140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DA907"/>
                </a:solidFill>
                <a:latin typeface="+mn-ea"/>
              </a:rPr>
              <a:t>基站系统</a:t>
            </a:r>
            <a:endParaRPr lang="en-US" altLang="zh-CN" sz="1800" b="1" i="0" dirty="0">
              <a:solidFill>
                <a:srgbClr val="FDA907"/>
              </a:solidFill>
              <a:effectLst/>
              <a:latin typeface="+mn-ea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A9082FDE-3B9D-4BD5-9DC8-A2BE424C4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392"/>
          <a:stretch/>
        </p:blipFill>
        <p:spPr bwMode="auto">
          <a:xfrm>
            <a:off x="4782968" y="1661319"/>
            <a:ext cx="4190035" cy="23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CD3A611-8E90-4384-9BBC-9360CDE191FC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769C5E7-CCC5-4A0C-8AFB-D3CCF3541715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5743A83-4D71-4ABC-8E5D-470672BDA986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14EE66-5F00-48A9-8A86-9DCB1BC16A19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ABD99E-7588-4924-98DA-CB41475F95A4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79875C-E60A-4737-B986-9DAEFED2487F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6787C1-38C2-45AB-8F6E-002C739C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6" y="1796836"/>
            <a:ext cx="4533101" cy="25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DB79CA-9B11-4CCF-B8D4-0BC32414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11042"/>
            <a:ext cx="3289547" cy="35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AAE13AC-E085-4337-AF5B-D07F74303865}"/>
              </a:ext>
            </a:extLst>
          </p:cNvPr>
          <p:cNvSpPr txBox="1"/>
          <p:nvPr/>
        </p:nvSpPr>
        <p:spPr>
          <a:xfrm>
            <a:off x="4100783" y="643619"/>
            <a:ext cx="140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 dirty="0">
                <a:solidFill>
                  <a:srgbClr val="FDA907"/>
                </a:solidFill>
                <a:effectLst/>
                <a:latin typeface="+mn-ea"/>
              </a:rPr>
              <a:t>网络架构</a:t>
            </a:r>
            <a:endParaRPr lang="en-US" altLang="zh-CN" sz="1800" b="1" i="0" dirty="0">
              <a:solidFill>
                <a:srgbClr val="FDA907"/>
              </a:solidFill>
              <a:effectLst/>
              <a:latin typeface="+mn-ea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9DF6BE33-E332-46D9-A1DD-4D6D00EBC24F}"/>
              </a:ext>
            </a:extLst>
          </p:cNvPr>
          <p:cNvSpPr txBox="1"/>
          <p:nvPr/>
        </p:nvSpPr>
        <p:spPr>
          <a:xfrm>
            <a:off x="476520" y="96475"/>
            <a:ext cx="473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微软雅黑"/>
              </a:rPr>
              <a:t>系统构成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itchFamily="34" charset="0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F0E146-D6FD-4BFE-91FC-E2F52C7C6A89}"/>
              </a:ext>
            </a:extLst>
          </p:cNvPr>
          <p:cNvSpPr txBox="1"/>
          <p:nvPr/>
        </p:nvSpPr>
        <p:spPr>
          <a:xfrm>
            <a:off x="2107380" y="9724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承载网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FAF4CB-63AF-40B9-895D-28B86139553C}"/>
              </a:ext>
            </a:extLst>
          </p:cNvPr>
          <p:cNvSpPr txBox="1"/>
          <p:nvPr/>
        </p:nvSpPr>
        <p:spPr>
          <a:xfrm>
            <a:off x="6532564" y="9724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898989"/>
                </a:solidFill>
                <a:latin typeface="微软雅黑"/>
                <a:ea typeface="微软雅黑"/>
              </a:rPr>
              <a:t>核心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90316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关键技术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关键技术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4481989" y="1445851"/>
            <a:ext cx="402379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1680" y="1527342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BF3420"/>
                </a:solidFill>
                <a:latin typeface="+mn-ea"/>
              </a:rPr>
              <a:t>高频段传输</a:t>
            </a:r>
          </a:p>
        </p:txBody>
      </p:sp>
      <p:sp>
        <p:nvSpPr>
          <p:cNvPr id="38" name="矩形 37"/>
          <p:cNvSpPr/>
          <p:nvPr/>
        </p:nvSpPr>
        <p:spPr>
          <a:xfrm>
            <a:off x="4549665" y="2198431"/>
            <a:ext cx="3888441" cy="283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多天线技术经历了从无源到有源，从二维到三维，从高阶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MIMO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到大规模阵列的发展，将有望实现频谱效率提升数十倍甚至更高，是目前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5G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技术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重要的研究方向之一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。原来的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2D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天线阵列拓展成为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3D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天线阵列，形成新颖的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3D-MIMO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技术，支持多用户波束智能赋型，减少用户间干扰。</a:t>
            </a: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2120" y="1822457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FF0000"/>
                </a:solidFill>
              </a:rPr>
              <a:t>新型多天线传输</a:t>
            </a:r>
          </a:p>
        </p:txBody>
      </p:sp>
      <p:sp>
        <p:nvSpPr>
          <p:cNvPr id="44" name="矩形 43"/>
          <p:cNvSpPr/>
          <p:nvPr/>
        </p:nvSpPr>
        <p:spPr>
          <a:xfrm>
            <a:off x="683555" y="1896674"/>
            <a:ext cx="3456384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移动通信传统工作频段较低，使得频谱资源十分拥挤，而在</a:t>
            </a:r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高频段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（如毫米波、厘米波频段）</a:t>
            </a:r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可用频谱资源丰富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，能够有效缓解频谱资源紧张的现状，可以实现极高速短距离通信，支持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5G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容量和传输速率等方面的需求。足够量的可用带宽、小型化的天线和设备、较高的天线增益是高频段毫米波移动通信的</a:t>
            </a:r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主要优点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481989" y="2494903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rPr>
              <a:t>03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4481989" y="1445851"/>
            <a:ext cx="402379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rPr>
              <a:t>04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85367" y="1611148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F342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同时同频全双工</a:t>
            </a:r>
          </a:p>
        </p:txBody>
      </p:sp>
      <p:sp>
        <p:nvSpPr>
          <p:cNvPr id="38" name="矩形 37"/>
          <p:cNvSpPr/>
          <p:nvPr/>
        </p:nvSpPr>
        <p:spPr>
          <a:xfrm>
            <a:off x="4558673" y="2139702"/>
            <a:ext cx="3888441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D2D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技术无需借助基站的帮助就能够实现通信终端之间的直接通信，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拓展网络连接和接入方式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由于短距离直接通信，信道质量高，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D2D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能够实现较高的数据速率、较低的时延和较低的功耗；通过广泛分布的终端，能够改善覆盖，实现频谱资源的高效利用。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56176" y="1852880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D2D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894" y="2027253"/>
            <a:ext cx="3528399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利用该技术，在相同的频谱上，通信的收发双方同时发射和接收信号，与传统的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TDD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FDD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双工方式相比，从理论上可使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空口频谱效率提高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倍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全双工技术能够突破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FDD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TDD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方式的频谱资源使用限制，使得频谱资源的使用更加灵活。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4481989" y="2494903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BA86A636-876F-4EAF-8815-863E38429A01}"/>
              </a:ext>
            </a:extLst>
          </p:cNvPr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关键技术</a:t>
            </a:r>
          </a:p>
        </p:txBody>
      </p:sp>
    </p:spTree>
    <p:extLst>
      <p:ext uri="{BB962C8B-B14F-4D97-AF65-F5344CB8AC3E}">
        <p14:creationId xmlns:p14="http://schemas.microsoft.com/office/powerpoint/2010/main" val="140818438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rPr>
              <a:t>05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4481989" y="1445851"/>
            <a:ext cx="402379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rPr>
              <a:t>06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07704" y="1644488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F342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密集网络</a:t>
            </a:r>
          </a:p>
        </p:txBody>
      </p:sp>
      <p:sp>
        <p:nvSpPr>
          <p:cNvPr id="38" name="矩形 37"/>
          <p:cNvSpPr/>
          <p:nvPr/>
        </p:nvSpPr>
        <p:spPr>
          <a:xfrm>
            <a:off x="4558673" y="2139702"/>
            <a:ext cx="3888441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目前，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LTE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接入网采用网络扁平化架构，减小了系统时延，降低了建网成本和维护成本。未来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可能采用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C-RAN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接入网架构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基本思想是通过充分利用低成本高速光传输网络，直接在远端天线和集中化的中心节点间传送无线信号，以构建覆盖上百个基站服务区域，甚至上百平方公里的无线接入系统。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96136" y="1825441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新型网络架构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86" y="2139702"/>
            <a:ext cx="3528399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超密集网络能够改善网络覆盖，大幅度提升系统容量，并且对业务进行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，具有更灵活的网络部署和更高效的频率复用。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未来，面向高频段大带宽，将采用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更加密集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的网络方案，部署小小区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扇区将高达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100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个以上。干扰消除、小区快速发现、都是目前密集网络方面的研究热点。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4481989" y="2494903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BA86A636-876F-4EAF-8815-863E38429A01}"/>
              </a:ext>
            </a:extLst>
          </p:cNvPr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关键技术</a:t>
            </a:r>
          </a:p>
        </p:txBody>
      </p:sp>
    </p:spTree>
    <p:extLst>
      <p:ext uri="{BB962C8B-B14F-4D97-AF65-F5344CB8AC3E}">
        <p14:creationId xmlns:p14="http://schemas.microsoft.com/office/powerpoint/2010/main" val="11431533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62568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rPr>
              <a:t>5</a:t>
            </a:r>
            <a:endParaRPr kumimoji="0" lang="zh-CN" altLang="en-US" sz="52000" i="0" u="none" strike="noStrike" kern="1200" normalizeH="0" baseline="0" noProof="0" dirty="0">
              <a:solidFill>
                <a:prstClr val="white"/>
              </a:solidFill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市场应用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6437214" y="1397264"/>
            <a:ext cx="2320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rPr>
              <a:t>PART FIVE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344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市场应用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6580" y="36960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39952" y="811565"/>
            <a:ext cx="2916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5G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应用场景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4088" y="1237425"/>
            <a:ext cx="3024336" cy="35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       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5G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的应用场景主要包含增强型移动带宽、大规模机器通信以及高可靠低时延通信，与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4G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相比，宽带需求提升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100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倍，时延要求降低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10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倍。</a:t>
            </a:r>
            <a:endParaRPr lang="en-US" altLang="zh-CN" sz="1400" b="1" dirty="0">
              <a:solidFill>
                <a:srgbClr val="747474"/>
              </a:solidFill>
              <a:latin typeface="Arial"/>
              <a:ea typeface="微软雅黑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4747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4747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据了解，国际电信联盟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4747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(ITU)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定义了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5G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三大典型应用场景：增强移动带宽、大型连接互联网、超可靠低延时通信。在此之前，我国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IMT-2020(5G)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推进小组发布的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《5G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概念白皮书</a:t>
            </a:r>
            <a:r>
              <a:rPr lang="en-US" altLang="zh-CN" sz="1400" b="1" dirty="0">
                <a:solidFill>
                  <a:srgbClr val="747474"/>
                </a:solidFill>
                <a:latin typeface="Arial"/>
                <a:ea typeface="微软雅黑"/>
              </a:rPr>
              <a:t>》</a:t>
            </a:r>
            <a:r>
              <a:rPr lang="zh-CN" altLang="en-US" sz="1400" b="1" dirty="0">
                <a:solidFill>
                  <a:srgbClr val="747474"/>
                </a:solidFill>
                <a:latin typeface="Arial"/>
                <a:ea typeface="微软雅黑"/>
              </a:rPr>
              <a:t>中也明确了四大应用场景：连续广域覆盖、热点高容量、低功耗大连接、低时延高可靠</a:t>
            </a:r>
            <a:r>
              <a:rPr lang="zh-CN" altLang="en-US" sz="1400" dirty="0">
                <a:solidFill>
                  <a:srgbClr val="747474"/>
                </a:solidFill>
                <a:latin typeface="Arial"/>
                <a:ea typeface="微软雅黑"/>
              </a:rPr>
              <a:t>。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74747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7A83E-CA87-4C77-9368-021EE159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24" y="1280142"/>
            <a:ext cx="4488569" cy="345978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C7DB62-E48C-4593-A9E7-9A239A3E5AEE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7030A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B7307DB-E7D2-4649-A964-FCD371B96C90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A370B74-E255-4029-AA1B-22A1357EDF83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F1669CA-CEA5-448A-8403-54D091F0906C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7030A0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9139E1-3EA9-4BEC-BA94-3D0230389F59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EDC376-AFC5-4A0C-B724-1CF68DCACCE4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0163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发展过程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网络特点</a:t>
            </a: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系统构成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关键技术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7A743AF-9F11-48DC-8D9D-CFFDFA8FF61A}"/>
              </a:ext>
            </a:extLst>
          </p:cNvPr>
          <p:cNvSpPr txBox="1"/>
          <p:nvPr/>
        </p:nvSpPr>
        <p:spPr>
          <a:xfrm>
            <a:off x="1129571" y="409451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市场应用</a:t>
            </a:r>
          </a:p>
        </p:txBody>
      </p:sp>
      <p:sp>
        <p:nvSpPr>
          <p:cNvPr id="17" name="矩形 8">
            <a:extLst>
              <a:ext uri="{FF2B5EF4-FFF2-40B4-BE49-F238E27FC236}">
                <a16:creationId xmlns:a16="http://schemas.microsoft.com/office/drawing/2014/main" id="{6CDAF27C-E23E-4969-920B-0D5D98550A02}"/>
              </a:ext>
            </a:extLst>
          </p:cNvPr>
          <p:cNvSpPr/>
          <p:nvPr/>
        </p:nvSpPr>
        <p:spPr>
          <a:xfrm>
            <a:off x="634516" y="406932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  <a:latin typeface="+mj-lt"/>
              </a:rPr>
              <a:t>04</a:t>
            </a:r>
            <a:endParaRPr lang="zh-CN" altLang="en-US" sz="1600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市场应用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6580" y="36960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045258D-FC1F-4C6D-B8AA-65E52CFE5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378" t="28111" r="13946" b="7633"/>
          <a:stretch/>
        </p:blipFill>
        <p:spPr>
          <a:xfrm>
            <a:off x="1088808" y="1806328"/>
            <a:ext cx="6858368" cy="320762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31138AC-6781-4E65-A7D5-D9143792CD35}"/>
              </a:ext>
            </a:extLst>
          </p:cNvPr>
          <p:cNvSpPr txBox="1"/>
          <p:nvPr/>
        </p:nvSpPr>
        <p:spPr>
          <a:xfrm>
            <a:off x="503536" y="776604"/>
            <a:ext cx="813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7030A0"/>
                </a:solidFill>
                <a:effectLst/>
                <a:latin typeface="+mn-ea"/>
              </a:rPr>
              <a:t>5G</a:t>
            </a:r>
            <a:r>
              <a:rPr lang="en-US" altLang="zh-CN" b="1" dirty="0">
                <a:solidFill>
                  <a:srgbClr val="7030A0"/>
                </a:solidFill>
                <a:latin typeface="+mn-ea"/>
              </a:rPr>
              <a:t>+</a:t>
            </a:r>
            <a:r>
              <a:rPr lang="zh-CN" altLang="en-US" b="1" dirty="0">
                <a:solidFill>
                  <a:srgbClr val="7030A0"/>
                </a:solidFill>
                <a:latin typeface="+mn-ea"/>
              </a:rPr>
              <a:t>智慧城市</a:t>
            </a:r>
            <a:endParaRPr lang="en-US" altLang="zh-CN" sz="1800" b="1" i="0" dirty="0">
              <a:solidFill>
                <a:srgbClr val="7030A0"/>
              </a:solidFill>
              <a:effectLst/>
              <a:latin typeface="+mn-ea"/>
            </a:endParaRPr>
          </a:p>
          <a:p>
            <a:pPr algn="just"/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目前，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5G+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智慧城市主要体验在智慧安防</a:t>
            </a:r>
            <a:r>
              <a:rPr lang="en-US" altLang="zh-CN" sz="1400" b="1" dirty="0">
                <a:solidFill>
                  <a:srgbClr val="898989"/>
                </a:solidFill>
                <a:latin typeface="微软雅黑"/>
                <a:ea typeface="微软雅黑"/>
              </a:rPr>
              <a:t>(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无人机安防巡检、超清安防监控等</a:t>
            </a:r>
            <a:r>
              <a:rPr lang="en-US" altLang="zh-CN" sz="1400" b="1" dirty="0">
                <a:solidFill>
                  <a:srgbClr val="898989"/>
                </a:solidFill>
                <a:latin typeface="微软雅黑"/>
                <a:ea typeface="微软雅黑"/>
              </a:rPr>
              <a:t>)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；智慧出行</a:t>
            </a:r>
            <a:r>
              <a:rPr lang="en-US" altLang="zh-CN" sz="1400" b="1" dirty="0">
                <a:solidFill>
                  <a:srgbClr val="898989"/>
                </a:solidFill>
                <a:latin typeface="微软雅黑"/>
                <a:ea typeface="微软雅黑"/>
              </a:rPr>
              <a:t>(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自动驾驶、远程驾驶、车编队行驶、智慧交通规划等</a:t>
            </a:r>
            <a:r>
              <a:rPr lang="en-US" altLang="zh-CN" sz="1400" b="1" dirty="0">
                <a:solidFill>
                  <a:srgbClr val="898989"/>
                </a:solidFill>
                <a:latin typeface="微软雅黑"/>
                <a:ea typeface="微软雅黑"/>
              </a:rPr>
              <a:t>)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；智慧能源（智慧配电、远程操作、并网优化、精准负荷控制等）</a:t>
            </a:r>
            <a:endParaRPr lang="zh-CN" altLang="en-US" sz="14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5A9073-1ADC-4D09-AC7C-DFF5F4A167B3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7030A0"/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825044F-BC3C-4F2B-84AA-49A8B84FEC58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470C8F-F34D-425D-9A90-34671AA01DEA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6015AC9-CA40-4876-8FD4-68040D5B4DA5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7030A0"/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C00C0C-DF20-40D8-89EA-C871DAD2C6D5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A29438D-AEA4-4F56-90DD-6D494CF0839C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2526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市场应用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6580" y="36960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1138AC-6781-4E65-A7D5-D9143792CD35}"/>
              </a:ext>
            </a:extLst>
          </p:cNvPr>
          <p:cNvSpPr txBox="1"/>
          <p:nvPr/>
        </p:nvSpPr>
        <p:spPr>
          <a:xfrm>
            <a:off x="503536" y="776604"/>
            <a:ext cx="8136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7030A0"/>
                </a:solidFill>
                <a:effectLst/>
                <a:latin typeface="+mn-ea"/>
              </a:rPr>
              <a:t>5G</a:t>
            </a:r>
            <a:r>
              <a:rPr lang="en-US" altLang="zh-CN" b="1" dirty="0">
                <a:solidFill>
                  <a:srgbClr val="7030A0"/>
                </a:solidFill>
                <a:latin typeface="+mn-ea"/>
              </a:rPr>
              <a:t>+</a:t>
            </a:r>
            <a:r>
              <a:rPr lang="zh-CN" altLang="en-US" b="1" dirty="0">
                <a:solidFill>
                  <a:srgbClr val="7030A0"/>
                </a:solidFill>
                <a:latin typeface="+mn-ea"/>
              </a:rPr>
              <a:t>智慧农业</a:t>
            </a:r>
            <a:endParaRPr lang="en-US" altLang="zh-CN" b="1" dirty="0">
              <a:solidFill>
                <a:srgbClr val="7030A0"/>
              </a:solidFill>
              <a:latin typeface="+mn-ea"/>
            </a:endParaRPr>
          </a:p>
          <a:p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       依托</a:t>
            </a:r>
            <a:r>
              <a:rPr lang="en-US" altLang="zh-CN" sz="1400" b="1" dirty="0">
                <a:solidFill>
                  <a:srgbClr val="898989"/>
                </a:solidFill>
                <a:latin typeface="微软雅黑"/>
                <a:ea typeface="微软雅黑"/>
              </a:rPr>
              <a:t>5G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网络高速率、低时延、大连接的三大特征，</a:t>
            </a:r>
            <a:r>
              <a:rPr lang="en-US" altLang="zh-CN" sz="1400" b="1" dirty="0">
                <a:solidFill>
                  <a:srgbClr val="898989"/>
                </a:solidFill>
                <a:latin typeface="微软雅黑"/>
                <a:ea typeface="微软雅黑"/>
              </a:rPr>
              <a:t>5G+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智慧生态温室大棚可通过传感器装置实时监测光照度、温湿度、土壤</a:t>
            </a:r>
            <a:r>
              <a:rPr lang="en-US" altLang="zh-CN" sz="1400" b="1" dirty="0">
                <a:solidFill>
                  <a:srgbClr val="898989"/>
                </a:solidFill>
                <a:latin typeface="微软雅黑"/>
                <a:ea typeface="微软雅黑"/>
              </a:rPr>
              <a:t>PH</a:t>
            </a:r>
            <a:r>
              <a:rPr lang="zh-CN" altLang="en-US" sz="1400" b="1" dirty="0">
                <a:solidFill>
                  <a:srgbClr val="898989"/>
                </a:solidFill>
                <a:latin typeface="微软雅黑"/>
                <a:ea typeface="微软雅黑"/>
              </a:rPr>
              <a:t>值等数据，协助农户实现对农作物生长全流程的质量追溯，达到控肥减药、防虫防害的目标，保证农作物的品质。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B57A86-AF36-439A-AA7A-932AE226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505" t="14035" r="357" b="23844"/>
          <a:stretch/>
        </p:blipFill>
        <p:spPr>
          <a:xfrm>
            <a:off x="656906" y="1851670"/>
            <a:ext cx="7830187" cy="273630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98A8FBE-D910-4898-A6E5-398C41E39BFC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7030A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BF59AAD-1D5C-49EA-A915-55230EC02D62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A74F431-FE06-40ED-97EF-D9D14084D431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2A135B5-E8E4-4C0C-984A-2B8B6B01E77F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7030A0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CB61A7-CE8F-4F61-AE98-28B12407904E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C5BC36F-61CB-48F4-BE55-AC3D51E351F0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73327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299502" y="293179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9552" y="1347614"/>
            <a:ext cx="7776864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1A7BAE"/>
                </a:solidFill>
              </a:rPr>
              <a:t>THANKS</a:t>
            </a:r>
            <a:r>
              <a:rPr lang="en-US" altLang="zh-CN" sz="4400" dirty="0">
                <a:solidFill>
                  <a:srgbClr val="BF3420"/>
                </a:solidFill>
              </a:rPr>
              <a:t> </a:t>
            </a:r>
            <a:r>
              <a:rPr lang="en-US" altLang="zh-CN" sz="4400" dirty="0">
                <a:solidFill>
                  <a:srgbClr val="95BC49"/>
                </a:solidFill>
              </a:rPr>
              <a:t>FOR</a:t>
            </a:r>
            <a:r>
              <a:rPr lang="zh-CN" altLang="en-US" sz="4400" dirty="0">
                <a:solidFill>
                  <a:srgbClr val="1A7BAE"/>
                </a:solidFill>
              </a:rPr>
              <a:t> </a:t>
            </a:r>
            <a:r>
              <a:rPr lang="en-US" altLang="zh-CN" sz="4400" dirty="0">
                <a:solidFill>
                  <a:srgbClr val="FDA907"/>
                </a:solidFill>
              </a:rPr>
              <a:t>YOUR</a:t>
            </a:r>
            <a:r>
              <a:rPr lang="en-US" altLang="zh-CN" sz="4400" dirty="0">
                <a:solidFill>
                  <a:srgbClr val="1A7BAE"/>
                </a:solidFill>
              </a:rPr>
              <a:t> </a:t>
            </a:r>
            <a:r>
              <a:rPr lang="en-US" altLang="zh-CN" sz="4400" dirty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6495" y="2218455"/>
            <a:ext cx="9144000" cy="621069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发展过程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1800BE02-3B13-42B0-8DDB-83E2DB8204AC}"/>
              </a:ext>
            </a:extLst>
          </p:cNvPr>
          <p:cNvSpPr txBox="1"/>
          <p:nvPr/>
        </p:nvSpPr>
        <p:spPr>
          <a:xfrm>
            <a:off x="513483" y="91303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发展过程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891464-F25E-472E-945A-AE1B2D3A9B3D}"/>
              </a:ext>
            </a:extLst>
          </p:cNvPr>
          <p:cNvSpPr txBox="1"/>
          <p:nvPr/>
        </p:nvSpPr>
        <p:spPr>
          <a:xfrm>
            <a:off x="503536" y="776604"/>
            <a:ext cx="813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 dirty="0">
                <a:solidFill>
                  <a:srgbClr val="1D8AC1"/>
                </a:solidFill>
                <a:effectLst/>
                <a:latin typeface="+mn-ea"/>
              </a:rPr>
              <a:t>通信技术发展进程</a:t>
            </a:r>
            <a:endParaRPr lang="en-US" altLang="zh-CN" sz="1800" b="1" i="0" dirty="0">
              <a:solidFill>
                <a:srgbClr val="1D8AC1"/>
              </a:solidFill>
              <a:effectLst/>
              <a:latin typeface="+mn-ea"/>
            </a:endParaRPr>
          </a:p>
          <a:p>
            <a:pPr algn="just"/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移动通信自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世纪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80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年代诞生以来，经过三十多年的爆发式增长，已成为连接人类社会的基础信息网络。移动通信的发展不仅深刻改变了人们的生活方式，而且已成为推动国民经济发展、提升社会信息化水平的重要引擎。面向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2020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年及未来的第五代移动通信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(5G)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已成为全球研发热点。</a:t>
            </a:r>
            <a:endParaRPr lang="zh-CN" altLang="en-US" sz="1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D482430-8C2B-4E07-840C-5834FEAFA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68103"/>
              </p:ext>
            </p:extLst>
          </p:nvPr>
        </p:nvGraphicFramePr>
        <p:xfrm>
          <a:off x="611560" y="1948885"/>
          <a:ext cx="7848870" cy="2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167045451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72965843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665958949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474150508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54209852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635119059"/>
                    </a:ext>
                  </a:extLst>
                </a:gridCol>
              </a:tblGrid>
              <a:tr h="2019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n>
                            <a:solidFill>
                              <a:srgbClr val="1A7BAE"/>
                            </a:solidFill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移动通信技术</a:t>
                      </a:r>
                    </a:p>
                  </a:txBody>
                  <a:tcPr>
                    <a:lnL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n>
                            <a:solidFill>
                              <a:srgbClr val="1A7BAE"/>
                            </a:solidFill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1G</a:t>
                      </a:r>
                      <a:endParaRPr lang="zh-CN" altLang="en-US" sz="1400" dirty="0">
                        <a:ln>
                          <a:solidFill>
                            <a:srgbClr val="1A7BAE"/>
                          </a:solidFill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n>
                            <a:solidFill>
                              <a:srgbClr val="1A7BAE"/>
                            </a:solidFill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endParaRPr lang="zh-CN" altLang="en-US" sz="1400" dirty="0">
                        <a:ln>
                          <a:solidFill>
                            <a:srgbClr val="1A7BAE"/>
                          </a:solidFill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n>
                            <a:solidFill>
                              <a:srgbClr val="1A7BAE"/>
                            </a:solidFill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3G</a:t>
                      </a:r>
                      <a:endParaRPr lang="zh-CN" altLang="en-US" sz="1400" dirty="0">
                        <a:ln>
                          <a:solidFill>
                            <a:srgbClr val="1A7BAE"/>
                          </a:solidFill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n>
                            <a:solidFill>
                              <a:srgbClr val="1A7BAE"/>
                            </a:solidFill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endParaRPr lang="zh-CN" altLang="en-US" sz="1400" dirty="0">
                        <a:ln>
                          <a:solidFill>
                            <a:srgbClr val="1A7BAE"/>
                          </a:solidFill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n>
                            <a:solidFill>
                              <a:srgbClr val="1A7BAE"/>
                            </a:solidFill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5G</a:t>
                      </a:r>
                      <a:endParaRPr lang="zh-CN" altLang="en-US" sz="1400" dirty="0">
                        <a:ln>
                          <a:solidFill>
                            <a:srgbClr val="1A7BAE"/>
                          </a:solidFill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D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839456"/>
                  </a:ext>
                </a:extLst>
              </a:tr>
              <a:tr h="475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1980</a:t>
                      </a:r>
                      <a:endParaRPr lang="zh-CN" alt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1990</a:t>
                      </a:r>
                      <a:endParaRPr lang="zh-CN" alt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2003</a:t>
                      </a:r>
                      <a:endParaRPr lang="zh-CN" alt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2009</a:t>
                      </a:r>
                      <a:endParaRPr lang="zh-CN" alt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2020</a:t>
                      </a:r>
                      <a:endParaRPr lang="zh-CN" alt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51740"/>
                  </a:ext>
                </a:extLst>
              </a:tr>
              <a:tr h="475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技术特征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频分多址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时分多址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码分多址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正分频分多址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NFV</a:t>
                      </a:r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06475"/>
                  </a:ext>
                </a:extLst>
              </a:tr>
              <a:tr h="475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基础语音通信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文本、语音通信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实现多媒体应用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移动互联网应用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万物互联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2511"/>
                  </a:ext>
                </a:extLst>
              </a:tr>
              <a:tr h="475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业务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语音通信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语音通信</a:t>
                      </a:r>
                      <a:endParaRPr lang="en-US" altLang="zh-CN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音乐、图片、视频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直播、移动购物、移动社交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车联网、无人机、远程控制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64803"/>
                  </a:ext>
                </a:extLst>
              </a:tr>
              <a:tr h="475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用户体验速率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2.4kb/s</a:t>
                      </a:r>
                      <a:endParaRPr lang="zh-CN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64kb/s</a:t>
                      </a:r>
                      <a:endParaRPr lang="zh-CN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2Mbps-10Mbps</a:t>
                      </a:r>
                      <a:endParaRPr lang="zh-CN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100Mbps-1Gbps</a:t>
                      </a:r>
                      <a:endParaRPr lang="zh-CN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达到</a:t>
                      </a:r>
                      <a:r>
                        <a:rPr lang="en-US" altLang="zh-CN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Gbps</a:t>
                      </a:r>
                      <a:r>
                        <a:rPr lang="zh-CN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量级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24311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1BEE4F90-42BB-4EDE-A339-10D5094D563E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80D8F78-2ED5-43E2-9F20-53454A5CC636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B3D9863-3987-451F-9F8A-757BDE000CA4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3E813C9-B189-4442-8A8D-09DDB56B0EE9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2135436-3F0F-4040-B487-E3FD9740DB9A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EA33ED1-A5B2-4F5D-89DE-C8B060A5D9B0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7713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DD87756-D503-46EF-B80F-F5B2AA128CC7}"/>
              </a:ext>
            </a:extLst>
          </p:cNvPr>
          <p:cNvSpPr txBox="1"/>
          <p:nvPr/>
        </p:nvSpPr>
        <p:spPr>
          <a:xfrm>
            <a:off x="476520" y="771550"/>
            <a:ext cx="813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1D8AC1"/>
                </a:solidFill>
                <a:effectLst/>
                <a:latin typeface="+mn-ea"/>
              </a:rPr>
              <a:t>5G</a:t>
            </a:r>
            <a:r>
              <a:rPr lang="zh-CN" altLang="en-US" sz="1800" b="1" i="0" dirty="0">
                <a:solidFill>
                  <a:srgbClr val="1D8AC1"/>
                </a:solidFill>
                <a:effectLst/>
                <a:latin typeface="+mn-ea"/>
              </a:rPr>
              <a:t>设计研究进度图</a:t>
            </a:r>
            <a:endParaRPr lang="en-US" altLang="zh-CN" sz="1800" b="1" i="0" dirty="0">
              <a:solidFill>
                <a:srgbClr val="1D8AC1"/>
              </a:solidFill>
              <a:effectLst/>
              <a:latin typeface="+mn-ea"/>
            </a:endParaRPr>
          </a:p>
          <a:p>
            <a:pPr algn="just"/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目前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技术还依旧处于规划阶段，概念和技术未形成同一的标准。随着技术标准的不断完善，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2017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3GPP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通过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加速提案，即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2017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12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月完成、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2018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月冻结非独立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新空口标准，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2018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6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月完成、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9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月冻结独立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新空口标准。</a:t>
            </a:r>
            <a:endParaRPr lang="zh-CN" altLang="en-US" sz="14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14A8253-C116-4EEF-BEB7-40D95296F0F5}"/>
              </a:ext>
            </a:extLst>
          </p:cNvPr>
          <p:cNvGrpSpPr/>
          <p:nvPr/>
        </p:nvGrpSpPr>
        <p:grpSpPr>
          <a:xfrm>
            <a:off x="546947" y="1932802"/>
            <a:ext cx="7817726" cy="3032225"/>
            <a:chOff x="611560" y="1843781"/>
            <a:chExt cx="7817726" cy="303222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E18565-F911-490F-9708-C3B21F54936C}"/>
                </a:ext>
              </a:extLst>
            </p:cNvPr>
            <p:cNvGrpSpPr/>
            <p:nvPr/>
          </p:nvGrpSpPr>
          <p:grpSpPr>
            <a:xfrm>
              <a:off x="611560" y="2123733"/>
              <a:ext cx="7817726" cy="2660231"/>
              <a:chOff x="498690" y="1938777"/>
              <a:chExt cx="7984601" cy="2916598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8FB26A2E-4BB5-4DE0-A78B-1DA77A1D9250}"/>
                  </a:ext>
                </a:extLst>
              </p:cNvPr>
              <p:cNvCxnSpPr/>
              <p:nvPr/>
            </p:nvCxnSpPr>
            <p:spPr>
              <a:xfrm>
                <a:off x="521550" y="2067694"/>
                <a:ext cx="793888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1F23F9E5-5F94-4017-BE0D-2640ED654B96}"/>
                  </a:ext>
                </a:extLst>
              </p:cNvPr>
              <p:cNvSpPr/>
              <p:nvPr/>
            </p:nvSpPr>
            <p:spPr>
              <a:xfrm>
                <a:off x="498690" y="2044834"/>
                <a:ext cx="45719" cy="45719"/>
              </a:xfrm>
              <a:prstGeom prst="flowChartConnector">
                <a:avLst/>
              </a:prstGeom>
              <a:solidFill>
                <a:srgbClr val="1A7B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0EAE5793-2735-494A-A98A-4A385DAAF553}"/>
                  </a:ext>
                </a:extLst>
              </p:cNvPr>
              <p:cNvSpPr/>
              <p:nvPr/>
            </p:nvSpPr>
            <p:spPr>
              <a:xfrm>
                <a:off x="8437572" y="2044833"/>
                <a:ext cx="45719" cy="45719"/>
              </a:xfrm>
              <a:prstGeom prst="flowChartConnector">
                <a:avLst/>
              </a:prstGeom>
              <a:solidFill>
                <a:srgbClr val="1A7B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A321FF46-53C2-4AE1-8C68-EABABFA3BF93}"/>
                  </a:ext>
                </a:extLst>
              </p:cNvPr>
              <p:cNvSpPr/>
              <p:nvPr/>
            </p:nvSpPr>
            <p:spPr>
              <a:xfrm>
                <a:off x="1031878" y="1951607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流程图: 接点 25">
                <a:extLst>
                  <a:ext uri="{FF2B5EF4-FFF2-40B4-BE49-F238E27FC236}">
                    <a16:creationId xmlns:a16="http://schemas.microsoft.com/office/drawing/2014/main" id="{3081DD71-A425-4A6C-8C66-520ED49A28F7}"/>
                  </a:ext>
                </a:extLst>
              </p:cNvPr>
              <p:cNvSpPr/>
              <p:nvPr/>
            </p:nvSpPr>
            <p:spPr>
              <a:xfrm>
                <a:off x="1837250" y="1952487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AF5C562F-6421-412F-A24A-7822D282D540}"/>
                  </a:ext>
                </a:extLst>
              </p:cNvPr>
              <p:cNvSpPr/>
              <p:nvPr/>
            </p:nvSpPr>
            <p:spPr>
              <a:xfrm>
                <a:off x="2665122" y="1938777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接点 27">
                <a:extLst>
                  <a:ext uri="{FF2B5EF4-FFF2-40B4-BE49-F238E27FC236}">
                    <a16:creationId xmlns:a16="http://schemas.microsoft.com/office/drawing/2014/main" id="{B932FB1B-FA7F-45DD-A44B-04EF63D3601B}"/>
                  </a:ext>
                </a:extLst>
              </p:cNvPr>
              <p:cNvSpPr/>
              <p:nvPr/>
            </p:nvSpPr>
            <p:spPr>
              <a:xfrm>
                <a:off x="3558581" y="1954273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496111E4-C589-46CE-BF31-6F1193FC2AF5}"/>
                  </a:ext>
                </a:extLst>
              </p:cNvPr>
              <p:cNvSpPr/>
              <p:nvPr/>
            </p:nvSpPr>
            <p:spPr>
              <a:xfrm>
                <a:off x="4420989" y="1955175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>
                <a:extLst>
                  <a:ext uri="{FF2B5EF4-FFF2-40B4-BE49-F238E27FC236}">
                    <a16:creationId xmlns:a16="http://schemas.microsoft.com/office/drawing/2014/main" id="{E010389F-9E7A-498E-BA5A-8D60C68D65CB}"/>
                  </a:ext>
                </a:extLst>
              </p:cNvPr>
              <p:cNvSpPr/>
              <p:nvPr/>
            </p:nvSpPr>
            <p:spPr>
              <a:xfrm>
                <a:off x="5354148" y="1952487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6FF79CAF-9E85-40B7-90B1-CB3E7DC10DD7}"/>
                  </a:ext>
                </a:extLst>
              </p:cNvPr>
              <p:cNvSpPr/>
              <p:nvPr/>
            </p:nvSpPr>
            <p:spPr>
              <a:xfrm>
                <a:off x="6347611" y="1951607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179ED6A1-3F72-40EB-A57B-D78F97BB0769}"/>
                  </a:ext>
                </a:extLst>
              </p:cNvPr>
              <p:cNvSpPr/>
              <p:nvPr/>
            </p:nvSpPr>
            <p:spPr>
              <a:xfrm>
                <a:off x="7374081" y="1951607"/>
                <a:ext cx="216024" cy="23217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D8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E09D96E2-7782-4C65-877A-9A3DBD41E565}"/>
                  </a:ext>
                </a:extLst>
              </p:cNvPr>
              <p:cNvCxnSpPr>
                <a:cxnSpLocks/>
                <a:stCxn id="12" idx="4"/>
                <a:endCxn id="22" idx="0"/>
              </p:cNvCxnSpPr>
              <p:nvPr/>
            </p:nvCxnSpPr>
            <p:spPr>
              <a:xfrm flipH="1">
                <a:off x="1120543" y="2183776"/>
                <a:ext cx="19347" cy="143040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CCA5DD5-51C1-44FD-87A5-D80C78D97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5232" y="2180214"/>
                <a:ext cx="1" cy="253923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8EA7772-8971-4609-9E44-8EBEB6EC2A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0982" y="2180214"/>
                <a:ext cx="1" cy="253923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EF2F9EF-4324-485C-ABDF-FCB6ECE4BE2D}"/>
                  </a:ext>
                </a:extLst>
              </p:cNvPr>
              <p:cNvCxnSpPr/>
              <p:nvPr/>
            </p:nvCxnSpPr>
            <p:spPr>
              <a:xfrm flipH="1">
                <a:off x="3646448" y="2170947"/>
                <a:ext cx="24274" cy="266023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ABCD3D7C-DD84-4D86-BCE8-643BEF86ED05}"/>
                  </a:ext>
                </a:extLst>
              </p:cNvPr>
              <p:cNvCxnSpPr/>
              <p:nvPr/>
            </p:nvCxnSpPr>
            <p:spPr>
              <a:xfrm flipH="1">
                <a:off x="4502037" y="2195142"/>
                <a:ext cx="24274" cy="266023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A70B5B7-0054-4BC6-90DA-233D33F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7202" y="2178594"/>
                <a:ext cx="2431" cy="265258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1A2A5D85-DDAB-40D7-8F95-85B57B985E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3486" y="2195141"/>
                <a:ext cx="24275" cy="252430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340D5746-C442-4DC5-8682-EEAB6300C897}"/>
                  </a:ext>
                </a:extLst>
              </p:cNvPr>
              <p:cNvCxnSpPr/>
              <p:nvPr/>
            </p:nvCxnSpPr>
            <p:spPr>
              <a:xfrm flipH="1">
                <a:off x="7469956" y="2170946"/>
                <a:ext cx="24274" cy="266023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B2E7E75-E2B8-4002-B37B-593734E04AE4}"/>
                </a:ext>
              </a:extLst>
            </p:cNvPr>
            <p:cNvSpPr txBox="1"/>
            <p:nvPr/>
          </p:nvSpPr>
          <p:spPr>
            <a:xfrm>
              <a:off x="823335" y="1864564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2013</a:t>
              </a:r>
              <a:r>
                <a:rPr lang="zh-CN" altLang="en-US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年前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9D259A1-AD21-4621-B119-A1D91EBB2DFE}"/>
                </a:ext>
              </a:extLst>
            </p:cNvPr>
            <p:cNvSpPr txBox="1"/>
            <p:nvPr/>
          </p:nvSpPr>
          <p:spPr>
            <a:xfrm>
              <a:off x="1844697" y="1867481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2014</a:t>
              </a:r>
              <a:endParaRPr lang="zh-CN" altLang="en-US" sz="11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B1C1FEA-B66C-4363-908B-AB23530C2CF0}"/>
                </a:ext>
              </a:extLst>
            </p:cNvPr>
            <p:cNvSpPr txBox="1"/>
            <p:nvPr/>
          </p:nvSpPr>
          <p:spPr>
            <a:xfrm>
              <a:off x="2627784" y="1864564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2015</a:t>
              </a:r>
              <a:endParaRPr lang="zh-CN" altLang="en-US" sz="11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B26C160-6460-43D1-841E-4326264FEA9F}"/>
                </a:ext>
              </a:extLst>
            </p:cNvPr>
            <p:cNvSpPr txBox="1"/>
            <p:nvPr/>
          </p:nvSpPr>
          <p:spPr>
            <a:xfrm>
              <a:off x="3488567" y="1870885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2016</a:t>
              </a:r>
              <a:endParaRPr lang="zh-CN" altLang="en-US" sz="11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FB4ABD2-A255-4895-B3CB-92EC3387EE54}"/>
                </a:ext>
              </a:extLst>
            </p:cNvPr>
            <p:cNvSpPr txBox="1"/>
            <p:nvPr/>
          </p:nvSpPr>
          <p:spPr>
            <a:xfrm>
              <a:off x="4324793" y="1853890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2017</a:t>
              </a:r>
              <a:endParaRPr lang="zh-CN" altLang="en-US" sz="11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8125BB6-33A3-4489-A335-71B4BFE84171}"/>
                </a:ext>
              </a:extLst>
            </p:cNvPr>
            <p:cNvSpPr txBox="1"/>
            <p:nvPr/>
          </p:nvSpPr>
          <p:spPr>
            <a:xfrm>
              <a:off x="5265146" y="1843781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2018</a:t>
              </a:r>
              <a:endParaRPr lang="zh-CN" altLang="en-US" sz="11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1451E6A-B32D-4CAA-BC11-B749B0453BD9}"/>
                </a:ext>
              </a:extLst>
            </p:cNvPr>
            <p:cNvSpPr txBox="1"/>
            <p:nvPr/>
          </p:nvSpPr>
          <p:spPr>
            <a:xfrm>
              <a:off x="6205499" y="1859134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2019</a:t>
              </a:r>
              <a:endParaRPr lang="zh-CN" altLang="en-US" sz="11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7678915-D4FC-4DCE-B262-45F894175E9F}"/>
                </a:ext>
              </a:extLst>
            </p:cNvPr>
            <p:cNvSpPr txBox="1"/>
            <p:nvPr/>
          </p:nvSpPr>
          <p:spPr>
            <a:xfrm>
              <a:off x="7224891" y="1859328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2020</a:t>
              </a:r>
              <a:endParaRPr lang="zh-CN" altLang="en-US" sz="11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6469B28-2C1D-4A0C-AE9F-48D88BEBD733}"/>
                </a:ext>
              </a:extLst>
            </p:cNvPr>
            <p:cNvSpPr txBox="1"/>
            <p:nvPr/>
          </p:nvSpPr>
          <p:spPr>
            <a:xfrm>
              <a:off x="781496" y="3651869"/>
              <a:ext cx="8778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5G</a:t>
              </a:r>
              <a:r>
                <a:rPr lang="zh-CN" altLang="en-US" sz="1000" dirty="0"/>
                <a:t>早期研究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A758D0-D2E8-4FDB-9C9B-1AA1ACD2ADFE}"/>
                </a:ext>
              </a:extLst>
            </p:cNvPr>
            <p:cNvSpPr/>
            <p:nvPr/>
          </p:nvSpPr>
          <p:spPr>
            <a:xfrm>
              <a:off x="781496" y="3867894"/>
              <a:ext cx="953517" cy="1008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900" dirty="0"/>
                <a:t>华为就已经展开了相关技术的研究，并在</a:t>
              </a:r>
              <a:r>
                <a:rPr lang="en-US" altLang="zh-CN" sz="900" dirty="0"/>
                <a:t>2018</a:t>
              </a:r>
              <a:r>
                <a:rPr lang="zh-CN" altLang="en-US" sz="900" dirty="0"/>
                <a:t>年前投资</a:t>
              </a:r>
              <a:r>
                <a:rPr lang="en-US" altLang="zh-CN" sz="900" dirty="0"/>
                <a:t>6</a:t>
              </a:r>
              <a:r>
                <a:rPr lang="zh-CN" altLang="en-US" sz="900" dirty="0"/>
                <a:t>亿美元对</a:t>
              </a:r>
              <a:r>
                <a:rPr lang="en-US" altLang="zh-CN" sz="900" dirty="0"/>
                <a:t>5G</a:t>
              </a:r>
              <a:r>
                <a:rPr lang="zh-CN" altLang="en-US" sz="900" dirty="0"/>
                <a:t>技术进行研发与创新。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80EB427-8CD8-4D5B-A14E-1521C7AE4EE3}"/>
                </a:ext>
              </a:extLst>
            </p:cNvPr>
            <p:cNvSpPr/>
            <p:nvPr/>
          </p:nvSpPr>
          <p:spPr>
            <a:xfrm>
              <a:off x="2081113" y="2409089"/>
              <a:ext cx="3344957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策略研究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5CBC34D-3BAB-488E-B277-924FE40DB5DE}"/>
                </a:ext>
              </a:extLst>
            </p:cNvPr>
            <p:cNvSpPr/>
            <p:nvPr/>
          </p:nvSpPr>
          <p:spPr>
            <a:xfrm>
              <a:off x="2753449" y="2696219"/>
              <a:ext cx="2776067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候选频谱研究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F279F8C-7A3D-4A4D-93B5-1212B34F4D7A}"/>
                </a:ext>
              </a:extLst>
            </p:cNvPr>
            <p:cNvSpPr/>
            <p:nvPr/>
          </p:nvSpPr>
          <p:spPr>
            <a:xfrm>
              <a:off x="1984521" y="3016881"/>
              <a:ext cx="1131945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场景和需求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0BD58C0-A35F-4403-89D5-E9D384BE7F0A}"/>
                </a:ext>
              </a:extLst>
            </p:cNvPr>
            <p:cNvSpPr/>
            <p:nvPr/>
          </p:nvSpPr>
          <p:spPr>
            <a:xfrm>
              <a:off x="2301123" y="3302750"/>
              <a:ext cx="3124947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关键技术研究和系统设计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C85C30-67A8-429B-B465-B799DE040B22}"/>
                </a:ext>
              </a:extLst>
            </p:cNvPr>
            <p:cNvSpPr/>
            <p:nvPr/>
          </p:nvSpPr>
          <p:spPr>
            <a:xfrm>
              <a:off x="5499431" y="3302750"/>
              <a:ext cx="1885157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方案优化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1F98C99-0749-4DB1-8C6F-4FD9C5684525}"/>
                </a:ext>
              </a:extLst>
            </p:cNvPr>
            <p:cNvSpPr/>
            <p:nvPr/>
          </p:nvSpPr>
          <p:spPr>
            <a:xfrm>
              <a:off x="3099439" y="3632893"/>
              <a:ext cx="2324252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评估指标、方法、平台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17EF9B8-E390-4192-B13E-B5D0FE33DA42}"/>
                </a:ext>
              </a:extLst>
            </p:cNvPr>
            <p:cNvSpPr/>
            <p:nvPr/>
          </p:nvSpPr>
          <p:spPr>
            <a:xfrm>
              <a:off x="5499431" y="3640685"/>
              <a:ext cx="1885157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平台对标、系统评估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7F7E915-0977-4FBE-80FA-B7AEFC4DD62B}"/>
                </a:ext>
              </a:extLst>
            </p:cNvPr>
            <p:cNvSpPr/>
            <p:nvPr/>
          </p:nvSpPr>
          <p:spPr>
            <a:xfrm>
              <a:off x="3717298" y="3972614"/>
              <a:ext cx="3979649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新技术开发与试验、原型芯片开发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7801ED-D3E0-4661-8590-54D5BF9FB0DB}"/>
                </a:ext>
              </a:extLst>
            </p:cNvPr>
            <p:cNvSpPr/>
            <p:nvPr/>
          </p:nvSpPr>
          <p:spPr>
            <a:xfrm>
              <a:off x="4174542" y="4288001"/>
              <a:ext cx="3445776" cy="22478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标准化</a:t>
              </a:r>
              <a:r>
                <a:rPr lang="en-US" altLang="zh-CN" sz="1100" dirty="0"/>
                <a:t>(3GPP R14-16 11AX 1TU)</a:t>
              </a:r>
              <a:endParaRPr lang="zh-CN" altLang="en-US" sz="110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35D1C24-A2BE-4700-90A2-BFA653B55D47}"/>
                </a:ext>
              </a:extLst>
            </p:cNvPr>
            <p:cNvSpPr/>
            <p:nvPr/>
          </p:nvSpPr>
          <p:spPr>
            <a:xfrm>
              <a:off x="5904015" y="2408004"/>
              <a:ext cx="1092488" cy="22478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第一个</a:t>
              </a:r>
              <a:r>
                <a:rPr lang="en-US" altLang="zh-CN" sz="1100" dirty="0"/>
                <a:t>5G</a:t>
              </a:r>
              <a:r>
                <a:rPr lang="zh-CN" altLang="en-US" sz="1100" dirty="0"/>
                <a:t>标准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7C729A8-96F0-48A4-86FF-9AA5D0DB9FEB}"/>
                </a:ext>
              </a:extLst>
            </p:cNvPr>
            <p:cNvSpPr/>
            <p:nvPr/>
          </p:nvSpPr>
          <p:spPr>
            <a:xfrm>
              <a:off x="7066068" y="2408004"/>
              <a:ext cx="1092488" cy="22478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5G</a:t>
              </a:r>
              <a:r>
                <a:rPr lang="zh-CN" altLang="en-US" sz="1100" dirty="0"/>
                <a:t>标准发布</a:t>
              </a:r>
            </a:p>
          </p:txBody>
        </p:sp>
      </p:grpSp>
      <p:sp>
        <p:nvSpPr>
          <p:cNvPr id="70" name="TextBox 6">
            <a:extLst>
              <a:ext uri="{FF2B5EF4-FFF2-40B4-BE49-F238E27FC236}">
                <a16:creationId xmlns:a16="http://schemas.microsoft.com/office/drawing/2014/main" id="{46CB0805-3556-4C90-9804-8D26D9949837}"/>
              </a:ext>
            </a:extLst>
          </p:cNvPr>
          <p:cNvSpPr txBox="1"/>
          <p:nvPr/>
        </p:nvSpPr>
        <p:spPr>
          <a:xfrm>
            <a:off x="513483" y="91303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发展过程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D1CF0FD-6ABC-4977-A172-00A03015914D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6703893-8BD1-41AF-93D2-55D4E788ADA5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8E427F-197E-42B3-B63C-69929D14D441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B08C9F5-BDBC-4146-9810-ECDBEBAFE0D6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380C294-55DF-4CB1-BDE4-9B1ECBABCFA2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76CC7-E493-4D72-A267-0FE52719FF99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218194"/>
            <a:ext cx="9144000" cy="696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网络特点</a:t>
            </a: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63971" y="1090360"/>
            <a:ext cx="2239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高速率</a:t>
            </a:r>
            <a:endParaRPr lang="en-US" altLang="zh-CN" sz="2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63972" y="1475371"/>
            <a:ext cx="2880320" cy="775829"/>
            <a:chOff x="755576" y="1779662"/>
            <a:chExt cx="2880320" cy="36004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55576" y="1779662"/>
              <a:ext cx="19577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13348" y="1779662"/>
              <a:ext cx="922548" cy="36004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flipH="1" flipV="1">
            <a:off x="5239689" y="2726579"/>
            <a:ext cx="2880320" cy="775829"/>
            <a:chOff x="755576" y="1779662"/>
            <a:chExt cx="2880320" cy="36004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755576" y="1779662"/>
              <a:ext cx="19577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713348" y="1779662"/>
              <a:ext cx="922548" cy="36004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7141123" y="3739672"/>
            <a:ext cx="99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低功耗</a:t>
            </a:r>
            <a:endParaRPr lang="en-US" altLang="zh-CN" sz="2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02348" y="225930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95BC49"/>
                </a:solidFill>
              </a:rPr>
              <a:t>网络特点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6" name="TextBox 57">
            <a:extLst>
              <a:ext uri="{FF2B5EF4-FFF2-40B4-BE49-F238E27FC236}">
                <a16:creationId xmlns:a16="http://schemas.microsoft.com/office/drawing/2014/main" id="{38213181-BD07-4766-BD52-5A371C3FDC70}"/>
              </a:ext>
            </a:extLst>
          </p:cNvPr>
          <p:cNvSpPr txBox="1"/>
          <p:nvPr/>
        </p:nvSpPr>
        <p:spPr>
          <a:xfrm>
            <a:off x="723229" y="1720298"/>
            <a:ext cx="2268252" cy="146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5G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网络有着更高的速度，每秒的速率达到</a:t>
            </a:r>
            <a:r>
              <a:rPr lang="en-US" altLang="zh-CN" sz="1400" b="1" dirty="0">
                <a:solidFill>
                  <a:srgbClr val="FF0000"/>
                </a:solidFill>
              </a:rPr>
              <a:t>726Mbps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，而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4G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LTE Cat.12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网络下载速率仅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62.2Mbps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47" name="TextBox 57">
            <a:extLst>
              <a:ext uri="{FF2B5EF4-FFF2-40B4-BE49-F238E27FC236}">
                <a16:creationId xmlns:a16="http://schemas.microsoft.com/office/drawing/2014/main" id="{82ABE0FA-7D6C-44BD-95DF-A8D13657054D}"/>
              </a:ext>
            </a:extLst>
          </p:cNvPr>
          <p:cNvSpPr txBox="1"/>
          <p:nvPr/>
        </p:nvSpPr>
        <p:spPr>
          <a:xfrm>
            <a:off x="6040351" y="1245543"/>
            <a:ext cx="2368068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5G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要支持大规模物联网应用，就必须要有功耗的要求。而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5G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就能把</a:t>
            </a:r>
            <a:r>
              <a:rPr lang="zh-CN" altLang="en-US" sz="1400" b="1" dirty="0">
                <a:solidFill>
                  <a:srgbClr val="FF0000"/>
                </a:solidFill>
              </a:rPr>
              <a:t>功耗降下来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，大大改善用户体验，促进物联网产品的</a:t>
            </a:r>
            <a:r>
              <a:rPr lang="zh-CN" altLang="en-US" sz="1400" b="1" dirty="0">
                <a:solidFill>
                  <a:srgbClr val="FF0000"/>
                </a:solidFill>
              </a:rPr>
              <a:t>快速普及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56D73E9-8E80-42B5-8884-9CF854C287A8}"/>
              </a:ext>
            </a:extLst>
          </p:cNvPr>
          <p:cNvCxnSpPr>
            <a:cxnSpLocks/>
          </p:cNvCxnSpPr>
          <p:nvPr/>
        </p:nvCxnSpPr>
        <p:spPr>
          <a:xfrm flipH="1">
            <a:off x="4498739" y="3763133"/>
            <a:ext cx="9044" cy="78614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5610602-BFED-4C61-95A9-7B3B8B4F318D}"/>
              </a:ext>
            </a:extLst>
          </p:cNvPr>
          <p:cNvSpPr/>
          <p:nvPr/>
        </p:nvSpPr>
        <p:spPr>
          <a:xfrm>
            <a:off x="3999979" y="4582594"/>
            <a:ext cx="99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泛在网</a:t>
            </a:r>
            <a:endParaRPr lang="en-US" altLang="zh-CN" sz="2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3983E759-E7E6-4EC6-A307-057DF2E6C29E}"/>
              </a:ext>
            </a:extLst>
          </p:cNvPr>
          <p:cNvSpPr txBox="1"/>
          <p:nvPr/>
        </p:nvSpPr>
        <p:spPr>
          <a:xfrm>
            <a:off x="755576" y="3923524"/>
            <a:ext cx="29251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zh-CN" altLang="en-US" sz="1400" b="1" dirty="0">
                <a:solidFill>
                  <a:srgbClr val="FF0000"/>
                </a:solidFill>
              </a:rPr>
              <a:t>网络业务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无所不包，广泛存在。广泛覆盖社会生活的方方面面，</a:t>
            </a:r>
            <a:r>
              <a:rPr lang="zh-CN" altLang="en-US" sz="1400" b="1" dirty="0">
                <a:solidFill>
                  <a:srgbClr val="FF0000"/>
                </a:solidFill>
              </a:rPr>
              <a:t>纵深覆盖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，提高网络质量和网络服务。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37AD8E5-F1FE-4580-8D88-2ABBE80BB03A}"/>
              </a:ext>
            </a:extLst>
          </p:cNvPr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网络特点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9EF8A37-7ACB-4D22-AF02-4118778AA384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7BB03B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3648DF-587D-405D-A2CC-98379282D757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1710434-0983-460A-AEB0-57900C349E9A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6084AD-E521-4325-9488-8B053B3BE1E5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7BB03B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30CACFF-5994-4BF6-BD9B-B9FF45EC2703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0C35433-5348-447F-9BB0-20A056D2AD38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9369F239-A99F-4728-9111-C1DD90E82552}"/>
              </a:ext>
            </a:extLst>
          </p:cNvPr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网络特点</a:t>
            </a:r>
          </a:p>
        </p:txBody>
      </p:sp>
      <p:sp>
        <p:nvSpPr>
          <p:cNvPr id="30" name="五边形 27">
            <a:extLst>
              <a:ext uri="{FF2B5EF4-FFF2-40B4-BE49-F238E27FC236}">
                <a16:creationId xmlns:a16="http://schemas.microsoft.com/office/drawing/2014/main" id="{196BDEAB-A023-49CB-B52F-4B1F09E2B58C}"/>
              </a:ext>
            </a:extLst>
          </p:cNvPr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7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28">
            <a:extLst>
              <a:ext uri="{FF2B5EF4-FFF2-40B4-BE49-F238E27FC236}">
                <a16:creationId xmlns:a16="http://schemas.microsoft.com/office/drawing/2014/main" id="{48180ED8-7989-4571-B041-12AF099CDF19}"/>
              </a:ext>
            </a:extLst>
          </p:cNvPr>
          <p:cNvSpPr/>
          <p:nvPr/>
        </p:nvSpPr>
        <p:spPr>
          <a:xfrm>
            <a:off x="4481989" y="1445851"/>
            <a:ext cx="4023795" cy="315035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E38F62-4790-4C77-8BCA-B8E77B6E2397}"/>
              </a:ext>
            </a:extLst>
          </p:cNvPr>
          <p:cNvSpPr/>
          <p:nvPr/>
        </p:nvSpPr>
        <p:spPr>
          <a:xfrm>
            <a:off x="1691680" y="1527342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7BB03B"/>
                </a:solidFill>
                <a:latin typeface="+mn-ea"/>
              </a:rPr>
              <a:t>低时延</a:t>
            </a:r>
            <a:r>
              <a:rPr lang="en-US" altLang="zh-CN" b="1" dirty="0">
                <a:solidFill>
                  <a:srgbClr val="7BB03B"/>
                </a:solidFill>
                <a:latin typeface="+mn-ea"/>
              </a:rPr>
              <a:t> </a:t>
            </a:r>
            <a:endParaRPr lang="zh-CN" altLang="en-US" b="1" dirty="0">
              <a:solidFill>
                <a:srgbClr val="7BB03B"/>
              </a:solidFill>
              <a:latin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BA8D8A-71ED-487A-8CD2-4184DBA1CF0C}"/>
              </a:ext>
            </a:extLst>
          </p:cNvPr>
          <p:cNvSpPr/>
          <p:nvPr/>
        </p:nvSpPr>
        <p:spPr>
          <a:xfrm>
            <a:off x="5868144" y="1855395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92D050"/>
                </a:solidFill>
              </a:rPr>
              <a:t>万物互联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97480F-4272-4C9C-AF3E-D2348F3E7DA5}"/>
              </a:ext>
            </a:extLst>
          </p:cNvPr>
          <p:cNvSpPr/>
          <p:nvPr/>
        </p:nvSpPr>
        <p:spPr>
          <a:xfrm>
            <a:off x="639035" y="1950922"/>
            <a:ext cx="3456384" cy="263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</a:t>
            </a:r>
            <a:r>
              <a:rPr lang="en-US" altLang="zh-CN" sz="1400" b="1" dirty="0">
                <a:solidFill>
                  <a:srgbClr val="898989"/>
                </a:solidFill>
                <a:latin typeface="+mn-ea"/>
              </a:rPr>
              <a:t>5G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对于时延的最低要求是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毫秒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，甚至更低。这就对网络提出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严酷的要求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。</a:t>
            </a:r>
            <a:r>
              <a:rPr lang="en-US" altLang="zh-CN" sz="1400" b="1" dirty="0">
                <a:solidFill>
                  <a:srgbClr val="898989"/>
                </a:solidFill>
                <a:latin typeface="+mn-ea"/>
              </a:rPr>
              <a:t>5G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是新领域应用的必然要求。无人驾驶汽车，需要中央控制中心和汽车进行互联，车与车之间也应进行互联，需要在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最短的时延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中，把信息送到车上，进行制动与车控反应。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EC6569F-466D-4C0C-9A86-F86BF3B54C63}"/>
              </a:ext>
            </a:extLst>
          </p:cNvPr>
          <p:cNvCxnSpPr/>
          <p:nvPr/>
        </p:nvCxnSpPr>
        <p:spPr>
          <a:xfrm>
            <a:off x="4481989" y="2494903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91406B4-6BE9-4567-99E5-21B10FDA1AF5}"/>
              </a:ext>
            </a:extLst>
          </p:cNvPr>
          <p:cNvSpPr/>
          <p:nvPr/>
        </p:nvSpPr>
        <p:spPr>
          <a:xfrm>
            <a:off x="4765694" y="2224727"/>
            <a:ext cx="3456384" cy="263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迈入智能时代，除了手机电脑等上网设备需要使用网络以外，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越来越多智能家电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设备、可穿戴设备、共享汽车等更多不同类型的设备以及电灯等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公共设施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需要联网，</a:t>
            </a:r>
            <a:r>
              <a:rPr lang="en-US" altLang="zh-CN" sz="1400" b="1" dirty="0">
                <a:solidFill>
                  <a:srgbClr val="898989"/>
                </a:solidFill>
                <a:latin typeface="+mn-ea"/>
              </a:rPr>
              <a:t>5G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的互联性也让这些设备成为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智能设备</a:t>
            </a:r>
            <a:r>
              <a:rPr lang="zh-CN" altLang="en-US" sz="1400" b="1" dirty="0">
                <a:solidFill>
                  <a:srgbClr val="898989"/>
                </a:solidFill>
                <a:latin typeface="+mn-ea"/>
              </a:rPr>
              <a:t>的可能。</a:t>
            </a:r>
          </a:p>
          <a:p>
            <a:pPr algn="just">
              <a:lnSpc>
                <a:spcPct val="15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BF0203-802D-426A-B53D-4272396C5B68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7BB03B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33556E-A557-42FC-ABF3-E14251A9B61E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7FD0814-5BF8-4619-A138-0ED81DA3DCD2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E70A0A-5319-454F-9B03-535A53548AC0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7BB03B"/>
          </a:solid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65B9979-6455-4404-959C-7BBD0A41B5C1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A66C044-4AE3-45AA-AEFB-45712F04B973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891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">
            <a:extLst>
              <a:ext uri="{FF2B5EF4-FFF2-40B4-BE49-F238E27FC236}">
                <a16:creationId xmlns:a16="http://schemas.microsoft.com/office/drawing/2014/main" id="{628C0467-EF0A-482E-9CDC-CC51D1572962}"/>
              </a:ext>
            </a:extLst>
          </p:cNvPr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网络特点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604A39-C3AD-4713-9236-634242516394}"/>
              </a:ext>
            </a:extLst>
          </p:cNvPr>
          <p:cNvSpPr txBox="1"/>
          <p:nvPr/>
        </p:nvSpPr>
        <p:spPr>
          <a:xfrm>
            <a:off x="503536" y="776604"/>
            <a:ext cx="813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7BB03B"/>
                </a:solidFill>
                <a:effectLst/>
                <a:latin typeface="+mn-ea"/>
              </a:rPr>
              <a:t>5G</a:t>
            </a:r>
            <a:r>
              <a:rPr lang="zh-CN" altLang="en-US" sz="1800" b="1" i="0" dirty="0">
                <a:solidFill>
                  <a:srgbClr val="7BB03B"/>
                </a:solidFill>
                <a:effectLst/>
                <a:latin typeface="+mn-ea"/>
              </a:rPr>
              <a:t>与</a:t>
            </a:r>
            <a:r>
              <a:rPr lang="en-US" altLang="zh-CN" sz="1800" b="1" i="0" dirty="0">
                <a:solidFill>
                  <a:srgbClr val="7BB03B"/>
                </a:solidFill>
                <a:effectLst/>
                <a:latin typeface="+mn-ea"/>
              </a:rPr>
              <a:t>4G</a:t>
            </a:r>
            <a:r>
              <a:rPr lang="zh-CN" altLang="en-US" sz="1800" b="1" i="0" dirty="0">
                <a:solidFill>
                  <a:srgbClr val="7BB03B"/>
                </a:solidFill>
                <a:effectLst/>
                <a:latin typeface="+mn-ea"/>
              </a:rPr>
              <a:t>技术对比</a:t>
            </a:r>
            <a:endParaRPr lang="en-US" altLang="zh-CN" sz="1800" b="1" i="0" dirty="0">
              <a:solidFill>
                <a:srgbClr val="7BB03B"/>
              </a:solidFill>
              <a:effectLst/>
              <a:latin typeface="+mn-ea"/>
            </a:endParaRPr>
          </a:p>
          <a:p>
            <a:pPr algn="just"/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ITU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已经发布了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的参数标准，其中对比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的主要提高如下：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的速度将达到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100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倍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(1Gbps)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Google Fiber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相同，峰值速率将达到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20Gbps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。意味着用户下载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8GB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HD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电影只需要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6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秒，而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网络下需要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分钟，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3G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网络则需要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分钟。</a:t>
            </a:r>
            <a:endParaRPr lang="zh-CN" altLang="en-US" sz="1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89243" y="699542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7761FB-8CDF-4853-AC58-8B7048CE8B2D}"/>
              </a:ext>
            </a:extLst>
          </p:cNvPr>
          <p:cNvGrpSpPr/>
          <p:nvPr/>
        </p:nvGrpSpPr>
        <p:grpSpPr>
          <a:xfrm>
            <a:off x="-474342" y="1345912"/>
            <a:ext cx="6096000" cy="4064000"/>
            <a:chOff x="-474342" y="1345912"/>
            <a:chExt cx="6096000" cy="4064000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6061393C-BDD0-4C0D-AD62-CCC7FBD2F6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6046701"/>
                </p:ext>
              </p:extLst>
            </p:nvPr>
          </p:nvGraphicFramePr>
          <p:xfrm>
            <a:off x="-474342" y="1345912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D4C94E5-7A15-46BA-9A6A-4CA6DC753011}"/>
                </a:ext>
              </a:extLst>
            </p:cNvPr>
            <p:cNvSpPr txBox="1"/>
            <p:nvPr/>
          </p:nvSpPr>
          <p:spPr>
            <a:xfrm>
              <a:off x="2409977" y="2843372"/>
              <a:ext cx="327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B059CD8-0EDA-4843-8161-C113876C392A}"/>
                </a:ext>
              </a:extLst>
            </p:cNvPr>
            <p:cNvSpPr txBox="1"/>
            <p:nvPr/>
          </p:nvSpPr>
          <p:spPr>
            <a:xfrm>
              <a:off x="1919166" y="2863715"/>
              <a:ext cx="327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1x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F7BF9B-E516-4A26-B3EC-F07E97B09EB9}"/>
                </a:ext>
              </a:extLst>
            </p:cNvPr>
            <p:cNvSpPr txBox="1"/>
            <p:nvPr/>
          </p:nvSpPr>
          <p:spPr>
            <a:xfrm>
              <a:off x="1919166" y="4108097"/>
              <a:ext cx="327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EF3B266-1ECA-46C1-B0DC-D2593CD8BA09}"/>
                </a:ext>
              </a:extLst>
            </p:cNvPr>
            <p:cNvSpPr txBox="1"/>
            <p:nvPr/>
          </p:nvSpPr>
          <p:spPr>
            <a:xfrm>
              <a:off x="1751180" y="4366896"/>
              <a:ext cx="327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152EE14-F0D7-4A06-9449-5639A0F68A82}"/>
                </a:ext>
              </a:extLst>
            </p:cNvPr>
            <p:cNvSpPr txBox="1"/>
            <p:nvPr/>
          </p:nvSpPr>
          <p:spPr>
            <a:xfrm>
              <a:off x="2549920" y="4366895"/>
              <a:ext cx="437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10^5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26CBA93-3938-43CE-B5C8-CD4BB4253F0D}"/>
                </a:ext>
              </a:extLst>
            </p:cNvPr>
            <p:cNvSpPr txBox="1"/>
            <p:nvPr/>
          </p:nvSpPr>
          <p:spPr>
            <a:xfrm>
              <a:off x="2549920" y="4613116"/>
              <a:ext cx="437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10^6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AE778B-1482-4D13-9685-63F642645DDC}"/>
                </a:ext>
              </a:extLst>
            </p:cNvPr>
            <p:cNvSpPr txBox="1"/>
            <p:nvPr/>
          </p:nvSpPr>
          <p:spPr>
            <a:xfrm>
              <a:off x="2936275" y="3914854"/>
              <a:ext cx="437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1x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27BBD80-DE93-4C6A-91C1-23C5A848A534}"/>
                </a:ext>
              </a:extLst>
            </p:cNvPr>
            <p:cNvSpPr txBox="1"/>
            <p:nvPr/>
          </p:nvSpPr>
          <p:spPr>
            <a:xfrm>
              <a:off x="3213966" y="4158264"/>
              <a:ext cx="437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100x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EA3D68B-FA89-4A1C-A05A-65994EC096F4}"/>
                </a:ext>
              </a:extLst>
            </p:cNvPr>
            <p:cNvSpPr txBox="1"/>
            <p:nvPr/>
          </p:nvSpPr>
          <p:spPr>
            <a:xfrm>
              <a:off x="2801756" y="3597974"/>
              <a:ext cx="437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0.1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1F93598-DF04-4020-8F19-4E910F138B6B}"/>
                </a:ext>
              </a:extLst>
            </p:cNvPr>
            <p:cNvSpPr txBox="1"/>
            <p:nvPr/>
          </p:nvSpPr>
          <p:spPr>
            <a:xfrm>
              <a:off x="3384784" y="3579053"/>
              <a:ext cx="437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2683F14-9C69-4B53-BB2E-2CBB9ABDDCED}"/>
                </a:ext>
              </a:extLst>
            </p:cNvPr>
            <p:cNvSpPr txBox="1"/>
            <p:nvPr/>
          </p:nvSpPr>
          <p:spPr>
            <a:xfrm>
              <a:off x="2900788" y="3038196"/>
              <a:ext cx="437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endPara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8D175B2-48B4-448D-9184-7B47BE25ADAF}"/>
              </a:ext>
            </a:extLst>
          </p:cNvPr>
          <p:cNvSpPr/>
          <p:nvPr/>
        </p:nvSpPr>
        <p:spPr>
          <a:xfrm>
            <a:off x="5027928" y="2309717"/>
            <a:ext cx="12105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>
                <a:ln w="0"/>
                <a:solidFill>
                  <a:srgbClr val="92D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4G</a:t>
            </a:r>
            <a:endParaRPr lang="zh-CN" altLang="en-US" sz="6000" b="0" cap="none" spc="0" dirty="0">
              <a:ln w="0"/>
              <a:solidFill>
                <a:srgbClr val="92D05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9F502B-F0F3-4AC8-9175-1BECCB659253}"/>
              </a:ext>
            </a:extLst>
          </p:cNvPr>
          <p:cNvSpPr txBox="1"/>
          <p:nvPr/>
        </p:nvSpPr>
        <p:spPr>
          <a:xfrm>
            <a:off x="6233111" y="336683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98989"/>
                </a:solidFill>
              </a:rPr>
              <a:t>vs</a:t>
            </a:r>
            <a:endParaRPr lang="zh-CN" altLang="en-US" sz="2400" b="1" dirty="0">
              <a:solidFill>
                <a:srgbClr val="898989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6B221A-FEDB-4E7F-A356-258CAAD20211}"/>
              </a:ext>
            </a:extLst>
          </p:cNvPr>
          <p:cNvSpPr txBox="1"/>
          <p:nvPr/>
        </p:nvSpPr>
        <p:spPr>
          <a:xfrm>
            <a:off x="2702320" y="4519295"/>
            <a:ext cx="437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10^5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2EE990-8433-4DB2-9981-6C8307687B9C}"/>
              </a:ext>
            </a:extLst>
          </p:cNvPr>
          <p:cNvSpPr/>
          <p:nvPr/>
        </p:nvSpPr>
        <p:spPr>
          <a:xfrm>
            <a:off x="6942096" y="3360856"/>
            <a:ext cx="1314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7BB03B"/>
                </a:soli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en-US" altLang="zh-CN" sz="6600" b="0" cap="none" spc="0" dirty="0">
                <a:ln w="0"/>
                <a:solidFill>
                  <a:srgbClr val="7BB03B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6600" b="0" cap="none" spc="0" dirty="0">
              <a:ln w="0"/>
              <a:solidFill>
                <a:srgbClr val="7BB03B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A7F5391-2663-4F39-ABAC-518E61E4F978}"/>
              </a:ext>
            </a:extLst>
          </p:cNvPr>
          <p:cNvGrpSpPr/>
          <p:nvPr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7BB03B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5810D5F-7644-43AD-8301-DED8CBAFBF6C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44F3688-14F4-430F-922A-BA4308CFD766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E1E2351-FD7F-4DEB-B8DE-30A98CDBAEFD}"/>
              </a:ext>
            </a:extLst>
          </p:cNvPr>
          <p:cNvGrpSpPr/>
          <p:nvPr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7BB03B"/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0CB95E5-9B5A-4552-98BE-68727C6DCD78}"/>
                </a:ext>
              </a:extLst>
            </p:cNvPr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3FFEAEC-2BBE-45A5-875D-C0F0AD67FE8D}"/>
                </a:ext>
              </a:extLst>
            </p:cNvPr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6489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1716</Words>
  <Application>Microsoft Office PowerPoint</Application>
  <PresentationFormat>全屏显示(16:9)</PresentationFormat>
  <Paragraphs>212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新宋体</vt:lpstr>
      <vt:lpstr>幼圆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zzh</dc:creator>
  <cp:lastModifiedBy>镇华 庄</cp:lastModifiedBy>
  <cp:revision>634</cp:revision>
  <dcterms:modified xsi:type="dcterms:W3CDTF">2021-04-18T03:12:50Z</dcterms:modified>
</cp:coreProperties>
</file>