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58B"/>
    <a:srgbClr val="80B3B3"/>
    <a:srgbClr val="70A3A5"/>
    <a:srgbClr val="609498"/>
    <a:srgbClr val="A1D2CE"/>
    <a:srgbClr val="90C2C0"/>
    <a:srgbClr val="FFFF01"/>
    <a:srgbClr val="C9C5BA"/>
    <a:srgbClr val="97B1A6"/>
    <a:srgbClr val="6989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588" y="-6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88255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547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1040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45895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B3024-F6B4-4470-B00E-B3CDEB5F3A9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50109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B3024-F6B4-4470-B00E-B3CDEB5F3A9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72538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B3024-F6B4-4470-B00E-B3CDEB5F3A95}"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78556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B3024-F6B4-4470-B00E-B3CDEB5F3A95}"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80344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B3024-F6B4-4470-B00E-B3CDEB5F3A95}"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19298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5BB3024-F6B4-4470-B00E-B3CDEB5F3A9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187171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5BB3024-F6B4-4470-B00E-B3CDEB5F3A9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94561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D5BB3024-F6B4-4470-B00E-B3CDEB5F3A95}" type="datetimeFigureOut">
              <a:rPr lang="en-US" smtClean="0"/>
              <a:t>4/26/2019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C29389C1-436F-452D-A957-D1B7460AEBF6}" type="slidenum">
              <a:rPr lang="en-US" smtClean="0"/>
              <a:t>‹#›</a:t>
            </a:fld>
            <a:endParaRPr lang="en-US"/>
          </a:p>
        </p:txBody>
      </p:sp>
    </p:spTree>
    <p:extLst>
      <p:ext uri="{BB962C8B-B14F-4D97-AF65-F5344CB8AC3E}">
        <p14:creationId xmlns:p14="http://schemas.microsoft.com/office/powerpoint/2010/main" val="257359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2F712-41FF-4E03-AFAE-DB17FA40C03A}"/>
              </a:ext>
            </a:extLst>
          </p:cNvPr>
          <p:cNvSpPr/>
          <p:nvPr/>
        </p:nvSpPr>
        <p:spPr>
          <a:xfrm>
            <a:off x="0" y="0"/>
            <a:ext cx="32918400" cy="402336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latin typeface="Gill Sans MT" panose="020B0502020104020203" pitchFamily="34" charset="0"/>
                <a:ea typeface="Dotum" panose="020B0503020000020004" pitchFamily="34" charset="-127"/>
                <a:cs typeface="Dubai" panose="020B0503030403030204" pitchFamily="34" charset="-78"/>
              </a:rPr>
              <a:t>Multiple Primary Cancers: Associations &amp; Network Link Analysis</a:t>
            </a:r>
          </a:p>
          <a:p>
            <a:pPr algn="ctr">
              <a:spcBef>
                <a:spcPts val="1200"/>
              </a:spcBef>
              <a:spcAft>
                <a:spcPts val="1200"/>
              </a:spcAft>
            </a:pPr>
            <a:r>
              <a:rPr lang="en-US" sz="5500" dirty="0">
                <a:latin typeface="Gill Sans MT" panose="020B0502020104020203" pitchFamily="34" charset="0"/>
                <a:ea typeface="Dotum" panose="020B0503020000020004" pitchFamily="34" charset="-127"/>
                <a:cs typeface="Dubai" panose="020B0503030403030204" pitchFamily="34" charset="-78"/>
              </a:rPr>
              <a:t>By Elena </a:t>
            </a:r>
            <a:r>
              <a:rPr lang="en-US" sz="5500" dirty="0" err="1">
                <a:latin typeface="Gill Sans MT" panose="020B0502020104020203" pitchFamily="34" charset="0"/>
                <a:ea typeface="Dotum" panose="020B0503020000020004" pitchFamily="34" charset="-127"/>
                <a:cs typeface="Dubai" panose="020B0503030403030204" pitchFamily="34" charset="-78"/>
              </a:rPr>
              <a:t>Manilich</a:t>
            </a:r>
            <a:r>
              <a:rPr lang="en-US" sz="5500" dirty="0">
                <a:latin typeface="Gill Sans MT" panose="020B0502020104020203" pitchFamily="34" charset="0"/>
                <a:ea typeface="Dotum" panose="020B0503020000020004" pitchFamily="34" charset="-127"/>
                <a:cs typeface="Dubai" panose="020B0503030403030204" pitchFamily="34" charset="-78"/>
              </a:rPr>
              <a:t>, Ph.D.</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a:t>
            </a:r>
            <a:r>
              <a:rPr lang="en-US" sz="5500" dirty="0" err="1">
                <a:latin typeface="Gill Sans MT" panose="020B0502020104020203" pitchFamily="34" charset="0"/>
                <a:ea typeface="Dotum" panose="020B0503020000020004" pitchFamily="34" charset="-127"/>
                <a:cs typeface="Dubai" panose="020B0503030403030204" pitchFamily="34" charset="-78"/>
              </a:rPr>
              <a:t>Arshiya</a:t>
            </a:r>
            <a:r>
              <a:rPr lang="en-US" sz="5500" dirty="0">
                <a:latin typeface="Gill Sans MT" panose="020B0502020104020203" pitchFamily="34" charset="0"/>
                <a:ea typeface="Dotum" panose="020B0503020000020004" pitchFamily="34" charset="-127"/>
                <a:cs typeface="Dubai" panose="020B0503030403030204" pitchFamily="34" charset="-78"/>
              </a:rPr>
              <a:t> Mariam, B.S.</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Zachary Zinda, B.S.</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&amp; </a:t>
            </a:r>
            <a:r>
              <a:rPr lang="en-US" sz="5500" dirty="0" err="1">
                <a:latin typeface="Gill Sans MT" panose="020B0502020104020203" pitchFamily="34" charset="0"/>
                <a:ea typeface="Dotum" panose="020B0503020000020004" pitchFamily="34" charset="-127"/>
                <a:cs typeface="Dubai" panose="020B0503030403030204" pitchFamily="34" charset="-78"/>
              </a:rPr>
              <a:t>Saima</a:t>
            </a:r>
            <a:r>
              <a:rPr lang="en-US" sz="5500" dirty="0">
                <a:latin typeface="Gill Sans MT" panose="020B0502020104020203" pitchFamily="34" charset="0"/>
                <a:ea typeface="Dotum" panose="020B0503020000020004" pitchFamily="34" charset="-127"/>
                <a:cs typeface="Dubai" panose="020B0503030403030204" pitchFamily="34" charset="-78"/>
              </a:rPr>
              <a:t> Hanif, M.D.</a:t>
            </a:r>
            <a:r>
              <a:rPr lang="en-US" sz="5500" baseline="30000" dirty="0">
                <a:latin typeface="Gill Sans MT" panose="020B0502020104020203" pitchFamily="34" charset="0"/>
                <a:ea typeface="Dotum" panose="020B0503020000020004" pitchFamily="34" charset="-127"/>
                <a:cs typeface="Dubai" panose="020B0503030403030204" pitchFamily="34" charset="-78"/>
              </a:rPr>
              <a:t>²</a:t>
            </a:r>
            <a:endParaRPr lang="en-US" sz="5500" dirty="0">
              <a:latin typeface="Gill Sans MT" panose="020B0502020104020203" pitchFamily="34" charset="0"/>
              <a:ea typeface="Dotum" panose="020B0503020000020004" pitchFamily="34" charset="-127"/>
              <a:cs typeface="Dubai" panose="020B0503030403030204" pitchFamily="34" charset="-78"/>
            </a:endParaRPr>
          </a:p>
          <a:p>
            <a:pPr algn="ctr"/>
            <a:r>
              <a:rPr lang="en-US" sz="4000" baseline="30000" dirty="0">
                <a:latin typeface="Gill Sans MT" panose="020B0502020104020203" pitchFamily="34" charset="0"/>
                <a:ea typeface="Dotum" panose="020B0503020000020004" pitchFamily="34" charset="-127"/>
                <a:cs typeface="Dubai" panose="020B0503030403030204" pitchFamily="34" charset="-78"/>
              </a:rPr>
              <a:t>¹</a:t>
            </a:r>
            <a:r>
              <a:rPr lang="en-US" sz="4000" dirty="0">
                <a:latin typeface="Gill Sans MT" panose="020B0502020104020203" pitchFamily="34" charset="0"/>
                <a:ea typeface="Dotum" panose="020B0503020000020004" pitchFamily="34" charset="-127"/>
                <a:cs typeface="Dubai Light" panose="020B0303030403030204" pitchFamily="34" charset="-78"/>
              </a:rPr>
              <a:t>John Carroll University, Cleveland, Ohio; </a:t>
            </a:r>
            <a:r>
              <a:rPr lang="en-US" sz="4000" baseline="30000" dirty="0">
                <a:latin typeface="Gill Sans MT" panose="020B0502020104020203" pitchFamily="34" charset="0"/>
                <a:ea typeface="Dotum" panose="020B0503020000020004" pitchFamily="34" charset="-127"/>
                <a:cs typeface="Dubai" panose="020B0503030403030204" pitchFamily="34" charset="-78"/>
              </a:rPr>
              <a:t>²</a:t>
            </a:r>
            <a:r>
              <a:rPr lang="en-US" sz="4000" dirty="0">
                <a:latin typeface="Gill Sans MT" panose="020B0502020104020203" pitchFamily="34" charset="0"/>
                <a:ea typeface="Dotum" panose="020B0503020000020004" pitchFamily="34" charset="-127"/>
                <a:cs typeface="Dubai Light" panose="020B0303030403030204" pitchFamily="34" charset="-78"/>
              </a:rPr>
              <a:t>SUNY Medical Center, New York, New York</a:t>
            </a:r>
          </a:p>
        </p:txBody>
      </p:sp>
      <p:pic>
        <p:nvPicPr>
          <p:cNvPr id="7" name="Picture 6">
            <a:extLst>
              <a:ext uri="{FF2B5EF4-FFF2-40B4-BE49-F238E27FC236}">
                <a16:creationId xmlns:a16="http://schemas.microsoft.com/office/drawing/2014/main" id="{528FC6E4-7209-4797-81AE-A4290E47C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7" y="822960"/>
            <a:ext cx="2377440" cy="2377440"/>
          </a:xfrm>
          <a:prstGeom prst="ellipse">
            <a:avLst/>
          </a:prstGeom>
        </p:spPr>
      </p:pic>
      <p:sp>
        <p:nvSpPr>
          <p:cNvPr id="11" name="Rectangle 10">
            <a:extLst>
              <a:ext uri="{FF2B5EF4-FFF2-40B4-BE49-F238E27FC236}">
                <a16:creationId xmlns:a16="http://schemas.microsoft.com/office/drawing/2014/main" id="{35D3EDC1-2850-415B-900F-D455C4734DD1}"/>
              </a:ext>
            </a:extLst>
          </p:cNvPr>
          <p:cNvSpPr/>
          <p:nvPr/>
        </p:nvSpPr>
        <p:spPr>
          <a:xfrm>
            <a:off x="489858" y="4599421"/>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Introduction</a:t>
            </a:r>
          </a:p>
        </p:txBody>
      </p:sp>
      <p:sp>
        <p:nvSpPr>
          <p:cNvPr id="12" name="Text Box 2">
            <a:extLst>
              <a:ext uri="{FF2B5EF4-FFF2-40B4-BE49-F238E27FC236}">
                <a16:creationId xmlns:a16="http://schemas.microsoft.com/office/drawing/2014/main" id="{F10CD989-7351-4306-8964-864DB05D6BD5}"/>
              </a:ext>
            </a:extLst>
          </p:cNvPr>
          <p:cNvSpPr txBox="1">
            <a:spLocks noChangeArrowheads="1"/>
          </p:cNvSpPr>
          <p:nvPr/>
        </p:nvSpPr>
        <p:spPr bwMode="auto">
          <a:xfrm>
            <a:off x="508919" y="5849255"/>
            <a:ext cx="15544800" cy="55778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indent="457200" defTabSz="914400" eaLnBrk="0" fontAlgn="base" hangingPunct="0">
              <a:lnSpc>
                <a:spcPct val="114000"/>
              </a:lnSpc>
              <a:spcAft>
                <a:spcPts val="600"/>
              </a:spcAft>
            </a:pPr>
            <a:r>
              <a:rPr kumimoji="0" lang="en-US" altLang="en-US" sz="2800" b="0" i="0" u="none" strike="noStrike" cap="none" normalizeH="0" baseline="0" dirty="0">
                <a:ln>
                  <a:noFill/>
                </a:ln>
                <a:solidFill>
                  <a:srgbClr val="000000"/>
                </a:solidFill>
                <a:effectLst/>
                <a:latin typeface="Gill Sans MT" panose="020B0502020104020203" pitchFamily="34" charset="0"/>
              </a:rPr>
              <a:t>Cancer survivors are considered to be at an increased risk of developing new primary cancers</a:t>
            </a:r>
            <a:r>
              <a:rPr lang="en-US" altLang="en-US" sz="2800" dirty="0">
                <a:solidFill>
                  <a:srgbClr val="000000"/>
                </a:solidFill>
                <a:latin typeface="Gill Sans MT" panose="020B0502020104020203" pitchFamily="34" charset="0"/>
              </a:rPr>
              <a:t>. </a:t>
            </a:r>
            <a:r>
              <a:rPr kumimoji="0" lang="en-US" altLang="en-US" sz="2800" b="0" i="0" u="none" strike="noStrike" cap="none" normalizeH="0" baseline="0" dirty="0">
                <a:ln>
                  <a:noFill/>
                </a:ln>
                <a:solidFill>
                  <a:srgbClr val="000000"/>
                </a:solidFill>
                <a:effectLst/>
                <a:latin typeface="Gill Sans MT" panose="020B0502020104020203" pitchFamily="34" charset="0"/>
              </a:rPr>
              <a:t>According to recent estimates, approximately 1</a:t>
            </a:r>
            <a:r>
              <a:rPr lang="en-US" altLang="en-US" sz="2800" dirty="0">
                <a:solidFill>
                  <a:srgbClr val="000000"/>
                </a:solidFill>
                <a:latin typeface="Gill Sans MT" panose="020B0502020104020203" pitchFamily="34" charset="0"/>
              </a:rPr>
              <a:t>7% of cancer diagnoses are of a second or higher-ordered primary—a number expected to increase over time</a:t>
            </a:r>
            <a:r>
              <a:rPr kumimoji="0" lang="en-US" altLang="en-US" sz="2800" b="0" i="0" u="none" strike="noStrike" cap="none" normalizeH="0" baseline="0" dirty="0">
                <a:ln>
                  <a:noFill/>
                </a:ln>
                <a:solidFill>
                  <a:srgbClr val="000000"/>
                </a:solidFill>
                <a:effectLst/>
                <a:latin typeface="Gill Sans MT" panose="020B0502020104020203" pitchFamily="34" charset="0"/>
              </a:rPr>
              <a:t>.</a:t>
            </a:r>
            <a:r>
              <a:rPr kumimoji="0" lang="en-US" altLang="en-US" sz="2800" b="0" i="0" u="none" strike="noStrike" cap="none" normalizeH="0" baseline="30000" dirty="0">
                <a:ln>
                  <a:noFill/>
                </a:ln>
                <a:solidFill>
                  <a:srgbClr val="000000"/>
                </a:solidFill>
                <a:effectLst/>
                <a:latin typeface="Gill Sans MT" panose="020B0502020104020203" pitchFamily="34" charset="0"/>
              </a:rPr>
              <a:t>1</a:t>
            </a:r>
          </a:p>
          <a:p>
            <a:pPr lvl="0" indent="457200" defTabSz="914400" eaLnBrk="0" fontAlgn="base" hangingPunct="0">
              <a:lnSpc>
                <a:spcPct val="114000"/>
              </a:lnSpc>
              <a:spcAft>
                <a:spcPts val="600"/>
              </a:spcAft>
            </a:pPr>
            <a:r>
              <a:rPr lang="en-US" altLang="en-US" sz="2800" dirty="0">
                <a:solidFill>
                  <a:srgbClr val="000000"/>
                </a:solidFill>
                <a:latin typeface="Gill Sans MT" panose="020B0502020104020203" pitchFamily="34" charset="0"/>
              </a:rPr>
              <a:t>Most of the </a:t>
            </a:r>
            <a:r>
              <a:rPr kumimoji="0" lang="en-US" altLang="en-US" sz="2800" b="0" i="0" u="none" strike="noStrike" cap="none" normalizeH="0" baseline="0" dirty="0">
                <a:ln>
                  <a:noFill/>
                </a:ln>
                <a:solidFill>
                  <a:srgbClr val="000000"/>
                </a:solidFill>
                <a:effectLst/>
                <a:latin typeface="Gill Sans MT" panose="020B0502020104020203" pitchFamily="34" charset="0"/>
              </a:rPr>
              <a:t>litera</a:t>
            </a:r>
            <a:r>
              <a:rPr lang="en-US" altLang="en-US" sz="2800" dirty="0">
                <a:solidFill>
                  <a:srgbClr val="000000"/>
                </a:solidFill>
                <a:latin typeface="Gill Sans MT" panose="020B0502020104020203" pitchFamily="34" charset="0"/>
              </a:rPr>
              <a:t>ture on multiple primary cancers (MPCs) focuses on their general incidence. Second and higher-ordered primaries can be therapy induced, syndrome related, or resulting from shared etiological factors, such as a genetic disposition or an environmental factor.</a:t>
            </a:r>
            <a:r>
              <a:rPr lang="en-US" altLang="en-US" sz="2800" baseline="30000" dirty="0">
                <a:solidFill>
                  <a:srgbClr val="000000"/>
                </a:solidFill>
                <a:latin typeface="Gill Sans MT" panose="020B0502020104020203" pitchFamily="34" charset="0"/>
              </a:rPr>
              <a:t>2,3</a:t>
            </a:r>
          </a:p>
          <a:p>
            <a:pPr lvl="0" indent="457200" defTabSz="914400" eaLnBrk="0" fontAlgn="base" hangingPunct="0">
              <a:lnSpc>
                <a:spcPct val="114000"/>
              </a:lnSpc>
              <a:spcAft>
                <a:spcPts val="600"/>
              </a:spcAft>
            </a:pPr>
            <a:r>
              <a:rPr lang="en-US" altLang="en-US" sz="2800" dirty="0">
                <a:solidFill>
                  <a:srgbClr val="000000"/>
                </a:solidFill>
                <a:latin typeface="Gill Sans MT" panose="020B0502020104020203" pitchFamily="34" charset="0"/>
              </a:rPr>
              <a:t>The purpose of this study is to examine the role of lower-order primaries in determining higher-order ones, by using data science algorithms to analyze the complex relationships between MPCs. The patterns discovered in sequences of MPCs may indicate that certain patient populations are at a higher risk of developing specific primaries. Further research in this area is needed. It is our hope that this analysis will direct future research by providing the basis for deeper, more contextualized investigations.</a:t>
            </a:r>
            <a:endParaRPr lang="en-US" altLang="en-US" sz="2800" dirty="0">
              <a:latin typeface="Arial" panose="020B0604020202020204" pitchFamily="34" charset="0"/>
            </a:endParaRPr>
          </a:p>
        </p:txBody>
      </p:sp>
      <p:sp>
        <p:nvSpPr>
          <p:cNvPr id="24" name="Rectangle 23">
            <a:extLst>
              <a:ext uri="{FF2B5EF4-FFF2-40B4-BE49-F238E27FC236}">
                <a16:creationId xmlns:a16="http://schemas.microsoft.com/office/drawing/2014/main" id="{B131F10B-2ABB-434A-B6F2-4A32C1040335}"/>
              </a:ext>
            </a:extLst>
          </p:cNvPr>
          <p:cNvSpPr/>
          <p:nvPr/>
        </p:nvSpPr>
        <p:spPr>
          <a:xfrm>
            <a:off x="489858" y="11671089"/>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Methodology</a:t>
            </a:r>
          </a:p>
        </p:txBody>
      </p:sp>
      <p:sp>
        <p:nvSpPr>
          <p:cNvPr id="25" name="Text Box 3">
            <a:extLst>
              <a:ext uri="{FF2B5EF4-FFF2-40B4-BE49-F238E27FC236}">
                <a16:creationId xmlns:a16="http://schemas.microsoft.com/office/drawing/2014/main" id="{787B3A0E-C145-475F-B98A-B1E80751DC76}"/>
              </a:ext>
            </a:extLst>
          </p:cNvPr>
          <p:cNvSpPr txBox="1">
            <a:spLocks noChangeArrowheads="1"/>
          </p:cNvSpPr>
          <p:nvPr/>
        </p:nvSpPr>
        <p:spPr bwMode="auto">
          <a:xfrm>
            <a:off x="508919" y="12994638"/>
            <a:ext cx="15544800" cy="133502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14000"/>
              </a:lnSpc>
              <a:buClrTx/>
              <a:buSzTx/>
              <a:buFontTx/>
              <a:buNone/>
              <a:tabLst/>
            </a:pPr>
            <a:r>
              <a:rPr kumimoji="0" lang="en-US" altLang="en-US" sz="4000" b="1" i="0" u="none" strike="noStrike" cap="none" normalizeH="0" baseline="0" dirty="0">
                <a:ln>
                  <a:noFill/>
                </a:ln>
                <a:solidFill>
                  <a:srgbClr val="000000"/>
                </a:solidFill>
                <a:effectLst/>
                <a:latin typeface="Gill Sans MT" panose="020B0502020104020203" pitchFamily="34" charset="0"/>
              </a:rPr>
              <a:t>Data Retrieval</a:t>
            </a:r>
          </a:p>
          <a:p>
            <a:pPr marL="0" marR="0" lvl="0" indent="457200" algn="l" defTabSz="914400" rtl="0" eaLnBrk="0" fontAlgn="base" latinLnBrk="0" hangingPunct="0">
              <a:lnSpc>
                <a:spcPct val="114000"/>
              </a:lnSpc>
              <a:spcAft>
                <a:spcPct val="0"/>
              </a:spcAft>
              <a:buClrTx/>
              <a:buSzTx/>
              <a:buFontTx/>
              <a:buNone/>
              <a:tabLst/>
            </a:pPr>
            <a:r>
              <a:rPr kumimoji="0" lang="en-US" altLang="en-US" sz="2800" b="0" i="0" u="none" strike="noStrike" cap="none" normalizeH="0" baseline="0" dirty="0">
                <a:ln>
                  <a:noFill/>
                </a:ln>
                <a:solidFill>
                  <a:srgbClr val="000000"/>
                </a:solidFill>
                <a:effectLst/>
                <a:latin typeface="Gill Sans MT" panose="020B0502020104020203" pitchFamily="34" charset="0"/>
              </a:rPr>
              <a:t>Data was retrieved from the National Cancer Institute’s Surveillance, Epidemiology, and End Results (SEER) Program. The SEER Research Data encompasses patient records from 1973-2015 and is one of the most comprehensive databases of cancer records to-date. At the onset of our analysis, the SEER Research Data had 10,050,814 records. Records were filtered as malignant according to the SEER Behavior Record for Analysis. Records were included so long as the recorded tumors were classified as malignant under the ICD-O-3 coding scheme. Records were then filtered according to the total number of tumors per patient. 89.53% of patients had only 1 recorded malignancy, 10.44% of patients had 2-4, and the last 0.03% had 5+. Only patients with 2-4 recorded malignancies were included in our analysis.</a:t>
            </a:r>
          </a:p>
          <a:p>
            <a:pPr lvl="0" indent="457200" defTabSz="914400" eaLnBrk="0" fontAlgn="base" hangingPunct="0">
              <a:lnSpc>
                <a:spcPct val="114000"/>
              </a:lnSpc>
              <a:spcAft>
                <a:spcPct val="0"/>
              </a:spcAft>
            </a:pPr>
            <a:r>
              <a:rPr lang="en-US" altLang="en-US" sz="2800" dirty="0">
                <a:solidFill>
                  <a:srgbClr val="000000"/>
                </a:solidFill>
                <a:latin typeface="Gill Sans MT" panose="020B0502020104020203" pitchFamily="34" charset="0"/>
              </a:rPr>
              <a:t>Multiple malignancies can be divided into two categories: synchronous and metachronous. SEER defines a synchronous primary as occurring within 60 days of an initial primary, and a metachronous primary as one manifesting after this two-month window.  Each </a:t>
            </a:r>
            <a:r>
              <a:rPr kumimoji="0" lang="en-US" altLang="en-US" sz="2800" b="0" i="0" u="none" strike="noStrike" cap="none" normalizeH="0" baseline="0" dirty="0">
                <a:ln>
                  <a:noFill/>
                </a:ln>
                <a:solidFill>
                  <a:srgbClr val="000000"/>
                </a:solidFill>
                <a:effectLst/>
                <a:latin typeface="Gill Sans MT" panose="020B0502020104020203" pitchFamily="34" charset="0"/>
              </a:rPr>
              <a:t>non-index tumor in our analysis was classified as either synchronous or metachronous according to this two-month window. Records were included only if all non-index tumors were confirmed to be metachronous. Thus, if a patient had 4 recorded malignancies, but only the second was metachronous, the record was not included in our final analysis. </a:t>
            </a:r>
            <a:r>
              <a:rPr lang="en-US" altLang="en-US" sz="2800" dirty="0">
                <a:solidFill>
                  <a:srgbClr val="000000"/>
                </a:solidFill>
                <a:latin typeface="Gill Sans MT" panose="020B0502020104020203" pitchFamily="34" charset="0"/>
              </a:rPr>
              <a:t>This filtering narrowed down the dataset to 688,892 patient records.</a:t>
            </a:r>
            <a:endParaRPr kumimoji="0" lang="en-US" altLang="en-US" sz="2800" b="0" i="0" u="none" strike="noStrike" cap="none" normalizeH="0" baseline="0" dirty="0">
              <a:ln>
                <a:noFill/>
              </a:ln>
              <a:solidFill>
                <a:srgbClr val="000000"/>
              </a:solidFill>
              <a:effectLst/>
              <a:latin typeface="Gill Sans MT" panose="020B0502020104020203" pitchFamily="34" charset="0"/>
            </a:endParaRPr>
          </a:p>
          <a:p>
            <a:pPr marL="0" marR="0" lvl="0" indent="0" algn="ctr" defTabSz="914400" rtl="0" eaLnBrk="0" fontAlgn="base" latinLnBrk="0" hangingPunct="0">
              <a:lnSpc>
                <a:spcPct val="114000"/>
              </a:lnSpc>
              <a:spcBef>
                <a:spcPts val="600"/>
              </a:spcBef>
              <a:buClrTx/>
              <a:buSzTx/>
              <a:buFontTx/>
              <a:buNone/>
              <a:tabLst/>
            </a:pPr>
            <a:r>
              <a:rPr kumimoji="0" lang="en-US" altLang="en-US" sz="4000" b="1" i="0" u="none" strike="noStrike" cap="none" normalizeH="0" baseline="0" dirty="0">
                <a:ln>
                  <a:noFill/>
                </a:ln>
                <a:solidFill>
                  <a:srgbClr val="000000"/>
                </a:solidFill>
                <a:effectLst/>
                <a:latin typeface="Gill Sans MT" panose="020B0502020104020203" pitchFamily="34" charset="0"/>
              </a:rPr>
              <a:t>Analysis</a:t>
            </a:r>
          </a:p>
          <a:p>
            <a:pPr lvl="0" indent="457200" defTabSz="914400" eaLnBrk="0" fontAlgn="base" hangingPunct="0">
              <a:lnSpc>
                <a:spcPct val="114000"/>
              </a:lnSpc>
              <a:spcAft>
                <a:spcPct val="0"/>
              </a:spcAft>
            </a:pPr>
            <a:r>
              <a:rPr kumimoji="0" lang="en-US" altLang="en-US" sz="2800" b="0" i="0" u="none" strike="noStrike" cap="none" normalizeH="0" baseline="0" dirty="0">
                <a:ln>
                  <a:noFill/>
                </a:ln>
                <a:solidFill>
                  <a:srgbClr val="000000"/>
                </a:solidFill>
                <a:effectLst/>
                <a:latin typeface="Gill Sans MT" panose="020B0502020104020203" pitchFamily="34" charset="0"/>
              </a:rPr>
              <a:t>After the initial preprocessing, we approached the data from two angles: network link analysis and association rule learning.  First, we used a form of Google’s PageRank algorithm to differentiate the relative importance of second and higher-order primaries. </a:t>
            </a:r>
            <a:r>
              <a:rPr lang="en-US" altLang="en-US" sz="2800" dirty="0">
                <a:solidFill>
                  <a:srgbClr val="000000"/>
                </a:solidFill>
                <a:latin typeface="Gill Sans MT" panose="020B0502020104020203" pitchFamily="34" charset="0"/>
              </a:rPr>
              <a:t>Relative importance is an indication of the number of cancers that lead to that malignancy. The relative importance of each cancer type is determined by two factors: the number of malignancies leading to that cancer type and the relative importance of each of those lower-order (incoming) malignancies. </a:t>
            </a:r>
            <a:r>
              <a:rPr kumimoji="0" lang="en-US" altLang="en-US" sz="2800" b="0" i="0" u="none" strike="noStrike" cap="none" normalizeH="0" baseline="0" dirty="0">
                <a:ln>
                  <a:noFill/>
                </a:ln>
                <a:solidFill>
                  <a:srgbClr val="000000"/>
                </a:solidFill>
                <a:effectLst/>
                <a:latin typeface="Gill Sans MT" panose="020B0502020104020203" pitchFamily="34" charset="0"/>
              </a:rPr>
              <a:t>Next, we employed the Parallel FP-Growth algorithm introduced by Li et al. in 2008 to identify common relationships between lower and higher-order tumors. Data analysis and computations were done on Google Cloud servers using Apache </a:t>
            </a:r>
            <a:r>
              <a:rPr kumimoji="0" lang="en-US" altLang="en-US" sz="2800" b="0" i="0" u="none" strike="noStrike" cap="none" normalizeH="0" baseline="0" dirty="0" err="1">
                <a:ln>
                  <a:noFill/>
                </a:ln>
                <a:solidFill>
                  <a:srgbClr val="000000"/>
                </a:solidFill>
                <a:effectLst/>
                <a:latin typeface="Gill Sans MT" panose="020B0502020104020203" pitchFamily="34" charset="0"/>
              </a:rPr>
              <a:t>PySpark</a:t>
            </a:r>
            <a:r>
              <a:rPr kumimoji="0" lang="en-US" altLang="en-US" sz="2800" b="0" i="0" u="none" strike="noStrike" cap="none" normalizeH="0" baseline="0" dirty="0">
                <a:ln>
                  <a:noFill/>
                </a:ln>
                <a:solidFill>
                  <a:srgbClr val="000000"/>
                </a:solidFill>
                <a:effectLst/>
                <a:latin typeface="Gill Sans MT" panose="020B0502020104020203" pitchFamily="34" charset="0"/>
              </a:rPr>
              <a:t> and the R statistical programming language.</a:t>
            </a:r>
            <a:endParaRPr kumimoji="0" lang="en-US" altLang="en-US" sz="1400" b="0" i="0" u="none" strike="noStrike" cap="none" normalizeH="0" baseline="0" dirty="0">
              <a:ln>
                <a:noFill/>
              </a:ln>
              <a:solidFill>
                <a:schemeClr val="tx1"/>
              </a:solidFill>
              <a:effectLst/>
              <a:latin typeface="Gill Sans MT" panose="020B0502020104020203" pitchFamily="34" charset="0"/>
            </a:endParaRPr>
          </a:p>
        </p:txBody>
      </p:sp>
      <p:pic>
        <p:nvPicPr>
          <p:cNvPr id="29" name="Picture 28">
            <a:extLst>
              <a:ext uri="{FF2B5EF4-FFF2-40B4-BE49-F238E27FC236}">
                <a16:creationId xmlns:a16="http://schemas.microsoft.com/office/drawing/2014/main" id="{47A01FA0-9D70-4C7C-A5D8-CE00D23C0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103" y="822960"/>
            <a:ext cx="2377440" cy="2377440"/>
          </a:xfrm>
          <a:prstGeom prst="ellipse">
            <a:avLst/>
          </a:prstGeom>
        </p:spPr>
      </p:pic>
      <p:sp>
        <p:nvSpPr>
          <p:cNvPr id="30" name="Rectangle 29">
            <a:extLst>
              <a:ext uri="{FF2B5EF4-FFF2-40B4-BE49-F238E27FC236}">
                <a16:creationId xmlns:a16="http://schemas.microsoft.com/office/drawing/2014/main" id="{27E9A263-F818-4AC2-94A0-35A3A58B320D}"/>
              </a:ext>
            </a:extLst>
          </p:cNvPr>
          <p:cNvSpPr/>
          <p:nvPr/>
        </p:nvSpPr>
        <p:spPr>
          <a:xfrm>
            <a:off x="16883744" y="38064927"/>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Bibliography</a:t>
            </a:r>
          </a:p>
        </p:txBody>
      </p:sp>
      <p:sp>
        <p:nvSpPr>
          <p:cNvPr id="32" name="Text Box 5">
            <a:extLst>
              <a:ext uri="{FF2B5EF4-FFF2-40B4-BE49-F238E27FC236}">
                <a16:creationId xmlns:a16="http://schemas.microsoft.com/office/drawing/2014/main" id="{BCF5714F-4383-4ADA-A097-2EA3C3F7D65B}"/>
              </a:ext>
            </a:extLst>
          </p:cNvPr>
          <p:cNvSpPr txBox="1">
            <a:spLocks noChangeArrowheads="1"/>
          </p:cNvSpPr>
          <p:nvPr/>
        </p:nvSpPr>
        <p:spPr bwMode="auto">
          <a:xfrm>
            <a:off x="16883744" y="39306082"/>
            <a:ext cx="15544800" cy="411480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457200" marR="0" lvl="0" indent="-457200" algn="l" defTabSz="914400" rtl="0" eaLnBrk="0" fontAlgn="base" latinLnBrk="0" hangingPunct="0">
              <a:lnSpc>
                <a:spcPct val="114000"/>
              </a:lnSpc>
              <a:spcAft>
                <a:spcPct val="0"/>
              </a:spcAft>
              <a:buClrTx/>
              <a:buSzTx/>
              <a:buFontTx/>
              <a:buNone/>
              <a:tabLst/>
            </a:pPr>
            <a:r>
              <a:rPr kumimoji="0" lang="en-US" altLang="en-US" sz="2800" b="0" i="0" u="none" strike="noStrike" cap="none" normalizeH="0" baseline="30000" dirty="0">
                <a:ln>
                  <a:noFill/>
                </a:ln>
                <a:solidFill>
                  <a:srgbClr val="000000"/>
                </a:solidFill>
                <a:effectLst/>
                <a:latin typeface="Gill Sans MT" panose="020B0502020104020203" pitchFamily="34" charset="0"/>
              </a:rPr>
              <a:t>1</a:t>
            </a:r>
            <a:r>
              <a:rPr kumimoji="0" lang="en-US" altLang="en-US" sz="2800" b="0" i="0" u="none" strike="noStrike" cap="none" normalizeH="0" baseline="0" dirty="0">
                <a:ln>
                  <a:noFill/>
                </a:ln>
                <a:solidFill>
                  <a:srgbClr val="000000"/>
                </a:solidFill>
                <a:effectLst/>
                <a:latin typeface="Gill Sans MT" panose="020B0502020104020203" pitchFamily="34" charset="0"/>
              </a:rPr>
              <a:t>Vogt A, Schmid S, </a:t>
            </a:r>
            <a:r>
              <a:rPr kumimoji="0" lang="en-US" altLang="en-US" sz="2800" b="0" i="0" u="none" strike="noStrike" cap="none" normalizeH="0" baseline="0" dirty="0" err="1">
                <a:ln>
                  <a:noFill/>
                </a:ln>
                <a:solidFill>
                  <a:srgbClr val="000000"/>
                </a:solidFill>
                <a:effectLst/>
                <a:latin typeface="Gill Sans MT" panose="020B0502020104020203" pitchFamily="34" charset="0"/>
              </a:rPr>
              <a:t>Heinimann</a:t>
            </a:r>
            <a:r>
              <a:rPr kumimoji="0" lang="en-US" altLang="en-US" sz="2800" b="0" i="0" u="none" strike="noStrike" cap="none" normalizeH="0" baseline="0" dirty="0">
                <a:ln>
                  <a:noFill/>
                </a:ln>
                <a:solidFill>
                  <a:srgbClr val="000000"/>
                </a:solidFill>
                <a:effectLst/>
                <a:latin typeface="Gill Sans MT" panose="020B0502020104020203" pitchFamily="34" charset="0"/>
              </a:rPr>
              <a:t> K, et al. Multiple primary </a:t>
            </a:r>
            <a:r>
              <a:rPr kumimoji="0" lang="en-US" altLang="en-US" sz="2800" b="0" i="0" u="none" strike="noStrike" cap="none" normalizeH="0" baseline="0" dirty="0" err="1">
                <a:ln>
                  <a:noFill/>
                </a:ln>
                <a:solidFill>
                  <a:srgbClr val="000000"/>
                </a:solidFill>
                <a:effectLst/>
                <a:latin typeface="Gill Sans MT" panose="020B0502020104020203" pitchFamily="34" charset="0"/>
              </a:rPr>
              <a:t>tumours</a:t>
            </a:r>
            <a:r>
              <a:rPr kumimoji="0" lang="en-US" altLang="en-US" sz="2800" b="0" i="0" u="none" strike="noStrike" cap="none" normalizeH="0" baseline="0" dirty="0">
                <a:ln>
                  <a:noFill/>
                </a:ln>
                <a:solidFill>
                  <a:srgbClr val="000000"/>
                </a:solidFill>
                <a:effectLst/>
                <a:latin typeface="Gill Sans MT" panose="020B0502020104020203" pitchFamily="34" charset="0"/>
              </a:rPr>
              <a:t>: challenges and approaches, a review. ESMO Open. 2017;2:e000172. doi:10.1136/esmoopen-2017-00017.</a:t>
            </a:r>
          </a:p>
          <a:p>
            <a:pPr marL="457200" marR="0" lvl="0" indent="-457200" algn="l" defTabSz="914400" rtl="0" eaLnBrk="0" fontAlgn="base" latinLnBrk="0" hangingPunct="0">
              <a:lnSpc>
                <a:spcPct val="114000"/>
              </a:lnSpc>
              <a:spcAft>
                <a:spcPct val="0"/>
              </a:spcAft>
              <a:buClrTx/>
              <a:buSzTx/>
              <a:buFontTx/>
              <a:buNone/>
              <a:tabLst/>
            </a:pPr>
            <a:r>
              <a:rPr lang="en-US" altLang="en-US" sz="2800" baseline="30000" dirty="0">
                <a:solidFill>
                  <a:srgbClr val="000000"/>
                </a:solidFill>
                <a:latin typeface="Gill Sans MT" panose="020B0502020104020203" pitchFamily="34" charset="0"/>
              </a:rPr>
              <a:t>2</a:t>
            </a:r>
            <a:r>
              <a:rPr kumimoji="0" lang="en-US" altLang="en-US" sz="2800" b="0" i="0" u="none" strike="noStrike" cap="none" normalizeH="0" baseline="0" dirty="0">
                <a:ln>
                  <a:noFill/>
                </a:ln>
                <a:solidFill>
                  <a:srgbClr val="000000"/>
                </a:solidFill>
                <a:effectLst/>
                <a:latin typeface="Gill Sans MT" panose="020B0502020104020203" pitchFamily="34" charset="0"/>
              </a:rPr>
              <a:t>Sakellakis M, </a:t>
            </a:r>
            <a:r>
              <a:rPr kumimoji="0" lang="en-US" altLang="en-US" sz="2800" b="0" i="0" u="none" strike="noStrike" cap="none" normalizeH="0" baseline="0" dirty="0" err="1">
                <a:ln>
                  <a:noFill/>
                </a:ln>
                <a:solidFill>
                  <a:srgbClr val="000000"/>
                </a:solidFill>
                <a:effectLst/>
                <a:latin typeface="Gill Sans MT" panose="020B0502020104020203" pitchFamily="34" charset="0"/>
              </a:rPr>
              <a:t>Peroukides</a:t>
            </a:r>
            <a:r>
              <a:rPr kumimoji="0" lang="en-US" altLang="en-US" sz="2800" b="0" i="0" u="none" strike="noStrike" cap="none" normalizeH="0" baseline="0" dirty="0">
                <a:ln>
                  <a:noFill/>
                </a:ln>
                <a:solidFill>
                  <a:srgbClr val="000000"/>
                </a:solidFill>
                <a:effectLst/>
                <a:latin typeface="Gill Sans MT" panose="020B0502020104020203" pitchFamily="34" charset="0"/>
              </a:rPr>
              <a:t> S, </a:t>
            </a:r>
            <a:r>
              <a:rPr kumimoji="0" lang="en-US" altLang="en-US" sz="2800" b="0" i="0" u="none" strike="noStrike" cap="none" normalizeH="0" baseline="0" dirty="0" err="1">
                <a:ln>
                  <a:noFill/>
                </a:ln>
                <a:solidFill>
                  <a:srgbClr val="000000"/>
                </a:solidFill>
                <a:effectLst/>
                <a:latin typeface="Gill Sans MT" panose="020B0502020104020203" pitchFamily="34" charset="0"/>
              </a:rPr>
              <a:t>Iconomou</a:t>
            </a:r>
            <a:r>
              <a:rPr kumimoji="0" lang="en-US" altLang="en-US" sz="2800" b="0" i="0" u="none" strike="noStrike" cap="none" normalizeH="0" baseline="0" dirty="0">
                <a:ln>
                  <a:noFill/>
                </a:ln>
                <a:solidFill>
                  <a:srgbClr val="000000"/>
                </a:solidFill>
                <a:effectLst/>
                <a:latin typeface="Gill Sans MT" panose="020B0502020104020203" pitchFamily="34" charset="0"/>
              </a:rPr>
              <a:t> G, </a:t>
            </a:r>
            <a:r>
              <a:rPr kumimoji="0" lang="en-US" altLang="en-US" sz="2800" b="0" i="0" u="none" strike="noStrike" cap="none" normalizeH="0" baseline="0" dirty="0" err="1">
                <a:ln>
                  <a:noFill/>
                </a:ln>
                <a:solidFill>
                  <a:srgbClr val="000000"/>
                </a:solidFill>
                <a:effectLst/>
                <a:latin typeface="Gill Sans MT" panose="020B0502020104020203" pitchFamily="34" charset="0"/>
              </a:rPr>
              <a:t>Boumpoucheropoulos</a:t>
            </a:r>
            <a:r>
              <a:rPr kumimoji="0" lang="en-US" altLang="en-US" sz="2800" b="0" i="0" u="none" strike="noStrike" cap="none" normalizeH="0" baseline="0" dirty="0">
                <a:ln>
                  <a:noFill/>
                </a:ln>
                <a:solidFill>
                  <a:srgbClr val="000000"/>
                </a:solidFill>
                <a:effectLst/>
                <a:latin typeface="Gill Sans MT" panose="020B0502020104020203" pitchFamily="34" charset="0"/>
              </a:rPr>
              <a:t> S, </a:t>
            </a:r>
            <a:r>
              <a:rPr kumimoji="0" lang="en-US" altLang="en-US" sz="2800" b="0" i="0" u="none" strike="noStrike" cap="none" normalizeH="0" baseline="0" dirty="0" err="1">
                <a:ln>
                  <a:noFill/>
                </a:ln>
                <a:solidFill>
                  <a:srgbClr val="000000"/>
                </a:solidFill>
                <a:effectLst/>
                <a:latin typeface="Gill Sans MT" panose="020B0502020104020203" pitchFamily="34" charset="0"/>
              </a:rPr>
              <a:t>Kalofonos</a:t>
            </a:r>
            <a:r>
              <a:rPr kumimoji="0" lang="en-US" altLang="en-US" sz="2800" b="0" i="0" u="none" strike="noStrike" cap="none" normalizeH="0" baseline="0" dirty="0">
                <a:ln>
                  <a:noFill/>
                </a:ln>
                <a:solidFill>
                  <a:srgbClr val="000000"/>
                </a:solidFill>
                <a:effectLst/>
                <a:latin typeface="Gill Sans MT" panose="020B0502020104020203" pitchFamily="34" charset="0"/>
              </a:rPr>
              <a:t> H. Multiple primary malignancies: a report of two cases. Chinese Journal of Cancer Research. 2014;26(2):215-218. doi:10.3978/j.issn.1000-9604.2014.02.15.</a:t>
            </a:r>
          </a:p>
          <a:p>
            <a:pPr marL="457200" marR="0" lvl="0" indent="-457200" algn="l" defTabSz="914400" rtl="0" eaLnBrk="0" fontAlgn="base" latinLnBrk="0" hangingPunct="0">
              <a:lnSpc>
                <a:spcPct val="114000"/>
              </a:lnSpc>
              <a:spcAft>
                <a:spcPct val="0"/>
              </a:spcAft>
              <a:buClrTx/>
              <a:buSzTx/>
              <a:buFontTx/>
              <a:buNone/>
              <a:tabLst/>
            </a:pPr>
            <a:r>
              <a:rPr kumimoji="0" lang="en-US" altLang="en-US" sz="2800" b="0" i="0" u="none" strike="noStrike" cap="none" normalizeH="0" baseline="30000" dirty="0">
                <a:ln>
                  <a:noFill/>
                </a:ln>
                <a:solidFill>
                  <a:srgbClr val="000000"/>
                </a:solidFill>
                <a:effectLst/>
                <a:latin typeface="Gill Sans MT" panose="020B0502020104020203" pitchFamily="34" charset="0"/>
              </a:rPr>
              <a:t>3</a:t>
            </a:r>
            <a:r>
              <a:rPr kumimoji="0" lang="en-US" altLang="en-US" sz="2800" b="0" i="0" u="none" strike="noStrike" cap="none" normalizeH="0" baseline="0" dirty="0">
                <a:ln>
                  <a:noFill/>
                </a:ln>
                <a:solidFill>
                  <a:srgbClr val="000000"/>
                </a:solidFill>
                <a:effectLst/>
                <a:latin typeface="Gill Sans MT" panose="020B0502020104020203" pitchFamily="34" charset="0"/>
              </a:rPr>
              <a:t>Takalkar U, </a:t>
            </a:r>
            <a:r>
              <a:rPr kumimoji="0" lang="en-US" altLang="en-US" sz="2800" b="0" i="0" u="none" strike="noStrike" cap="none" normalizeH="0" baseline="0" dirty="0" err="1">
                <a:ln>
                  <a:noFill/>
                </a:ln>
                <a:solidFill>
                  <a:srgbClr val="000000"/>
                </a:solidFill>
                <a:effectLst/>
                <a:latin typeface="Gill Sans MT" panose="020B0502020104020203" pitchFamily="34" charset="0"/>
              </a:rPr>
              <a:t>Asegaonkar</a:t>
            </a:r>
            <a:r>
              <a:rPr kumimoji="0" lang="en-US" altLang="en-US" sz="2800" b="0" i="0" u="none" strike="noStrike" cap="none" normalizeH="0" baseline="0" dirty="0">
                <a:ln>
                  <a:noFill/>
                </a:ln>
                <a:solidFill>
                  <a:srgbClr val="000000"/>
                </a:solidFill>
                <a:effectLst/>
                <a:latin typeface="Gill Sans MT" panose="020B0502020104020203" pitchFamily="34" charset="0"/>
              </a:rPr>
              <a:t> BN, </a:t>
            </a:r>
            <a:r>
              <a:rPr kumimoji="0" lang="en-US" altLang="en-US" sz="2800" b="0" i="0" u="none" strike="noStrike" cap="none" normalizeH="0" baseline="0" dirty="0" err="1">
                <a:ln>
                  <a:noFill/>
                </a:ln>
                <a:solidFill>
                  <a:srgbClr val="000000"/>
                </a:solidFill>
                <a:effectLst/>
                <a:latin typeface="Gill Sans MT" panose="020B0502020104020203" pitchFamily="34" charset="0"/>
              </a:rPr>
              <a:t>Kodlikeri</a:t>
            </a:r>
            <a:r>
              <a:rPr kumimoji="0" lang="en-US" altLang="en-US" sz="2800" b="0" i="0" u="none" strike="noStrike" cap="none" normalizeH="0" baseline="0" dirty="0">
                <a:ln>
                  <a:noFill/>
                </a:ln>
                <a:solidFill>
                  <a:srgbClr val="000000"/>
                </a:solidFill>
                <a:effectLst/>
                <a:latin typeface="Gill Sans MT" panose="020B0502020104020203" pitchFamily="34" charset="0"/>
              </a:rPr>
              <a:t> P, </a:t>
            </a:r>
            <a:r>
              <a:rPr kumimoji="0" lang="en-US" altLang="en-US" sz="2800" b="0" i="0" u="none" strike="noStrike" cap="none" normalizeH="0" baseline="0" dirty="0" err="1">
                <a:ln>
                  <a:noFill/>
                </a:ln>
                <a:solidFill>
                  <a:srgbClr val="000000"/>
                </a:solidFill>
                <a:effectLst/>
                <a:latin typeface="Gill Sans MT" panose="020B0502020104020203" pitchFamily="34" charset="0"/>
              </a:rPr>
              <a:t>Asegaonkar</a:t>
            </a:r>
            <a:r>
              <a:rPr kumimoji="0" lang="en-US" altLang="en-US" sz="2800" b="0" i="0" u="none" strike="noStrike" cap="none" normalizeH="0" baseline="0" dirty="0">
                <a:ln>
                  <a:noFill/>
                </a:ln>
                <a:solidFill>
                  <a:srgbClr val="000000"/>
                </a:solidFill>
                <a:effectLst/>
                <a:latin typeface="Gill Sans MT" panose="020B0502020104020203" pitchFamily="34" charset="0"/>
              </a:rPr>
              <a:t> S, Sharma B, Advani SH. An elderly woman with triple primary metachronous malignancy: A case report and review of literature. International Journal of Surgery Case Reports. 2013;4(7):593-596. doi:10.1016/j.ijscr.2013.03.032.</a:t>
            </a:r>
          </a:p>
        </p:txBody>
      </p:sp>
      <p:sp>
        <p:nvSpPr>
          <p:cNvPr id="37" name="Text Box 2">
            <a:extLst>
              <a:ext uri="{FF2B5EF4-FFF2-40B4-BE49-F238E27FC236}">
                <a16:creationId xmlns:a16="http://schemas.microsoft.com/office/drawing/2014/main" id="{769BB5C3-F52C-48BE-99C3-B204429A0DC1}"/>
              </a:ext>
            </a:extLst>
          </p:cNvPr>
          <p:cNvSpPr txBox="1">
            <a:spLocks noChangeArrowheads="1"/>
          </p:cNvSpPr>
          <p:nvPr/>
        </p:nvSpPr>
        <p:spPr bwMode="auto">
          <a:xfrm>
            <a:off x="489857" y="27781530"/>
            <a:ext cx="15544800" cy="5486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b="1" kern="1400" dirty="0">
                <a:solidFill>
                  <a:srgbClr val="000000"/>
                </a:solidFill>
                <a:latin typeface="Gill Sans MT" panose="020B0502020104020203" pitchFamily="34" charset="0"/>
              </a:rPr>
              <a:t>Figure 2: Network Diagram of the Top Cumulatively-Ranked Cancer Types.</a:t>
            </a:r>
            <a:endParaRPr lang="en-US" sz="2800" kern="1400" dirty="0">
              <a:solidFill>
                <a:srgbClr val="000000"/>
              </a:solidFill>
              <a:latin typeface="Gill Sans MT" panose="020B0502020104020203" pitchFamily="34" charset="0"/>
            </a:endParaRPr>
          </a:p>
        </p:txBody>
      </p:sp>
      <p:sp>
        <p:nvSpPr>
          <p:cNvPr id="51" name="Rectangle 50">
            <a:extLst>
              <a:ext uri="{FF2B5EF4-FFF2-40B4-BE49-F238E27FC236}">
                <a16:creationId xmlns:a16="http://schemas.microsoft.com/office/drawing/2014/main" id="{A86217FF-5AA4-4331-94D9-36EA1B96FB92}"/>
              </a:ext>
            </a:extLst>
          </p:cNvPr>
          <p:cNvSpPr/>
          <p:nvPr/>
        </p:nvSpPr>
        <p:spPr>
          <a:xfrm>
            <a:off x="487056" y="38064927"/>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Discussion</a:t>
            </a:r>
          </a:p>
        </p:txBody>
      </p:sp>
      <p:sp>
        <p:nvSpPr>
          <p:cNvPr id="58" name="Rectangle 57">
            <a:extLst>
              <a:ext uri="{FF2B5EF4-FFF2-40B4-BE49-F238E27FC236}">
                <a16:creationId xmlns:a16="http://schemas.microsoft.com/office/drawing/2014/main" id="{7F6795A9-4A16-4A60-8EED-54D772CEDE13}"/>
              </a:ext>
            </a:extLst>
          </p:cNvPr>
          <p:cNvSpPr/>
          <p:nvPr/>
        </p:nvSpPr>
        <p:spPr>
          <a:xfrm>
            <a:off x="487056" y="28325775"/>
            <a:ext cx="15544799" cy="1037656"/>
          </a:xfrm>
          <a:prstGeom prst="rect">
            <a:avLst/>
          </a:prstGeom>
        </p:spPr>
        <p:txBody>
          <a:bodyPr wrap="square">
            <a:spAutoFit/>
          </a:bodyPr>
          <a:lstStyle/>
          <a:p>
            <a:pPr marL="182880" marR="182880">
              <a:lnSpc>
                <a:spcPct val="114000"/>
              </a:lnSpc>
              <a:spcAft>
                <a:spcPts val="600"/>
              </a:spcAft>
            </a:pPr>
            <a:r>
              <a:rPr lang="en-US" sz="2800" kern="1400" dirty="0">
                <a:solidFill>
                  <a:srgbClr val="000000"/>
                </a:solidFill>
                <a:latin typeface="Gill Sans MT" panose="020B0502020104020203" pitchFamily="34" charset="0"/>
              </a:rPr>
              <a:t>The overall ranking of relative importance is represented by the radius of the malignancy node; and the width of each edge represents the total number of patients exhibiting that relationship. </a:t>
            </a:r>
          </a:p>
        </p:txBody>
      </p:sp>
      <p:sp>
        <p:nvSpPr>
          <p:cNvPr id="59" name="Rectangle 58">
            <a:extLst>
              <a:ext uri="{FF2B5EF4-FFF2-40B4-BE49-F238E27FC236}">
                <a16:creationId xmlns:a16="http://schemas.microsoft.com/office/drawing/2014/main" id="{9B1E50AE-8965-4365-90F1-9082C18F1B14}"/>
              </a:ext>
            </a:extLst>
          </p:cNvPr>
          <p:cNvSpPr/>
          <p:nvPr/>
        </p:nvSpPr>
        <p:spPr>
          <a:xfrm>
            <a:off x="508919" y="26583144"/>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Network Analysis</a:t>
            </a:r>
          </a:p>
        </p:txBody>
      </p:sp>
      <p:graphicFrame>
        <p:nvGraphicFramePr>
          <p:cNvPr id="72" name="Table 71">
            <a:extLst>
              <a:ext uri="{FF2B5EF4-FFF2-40B4-BE49-F238E27FC236}">
                <a16:creationId xmlns:a16="http://schemas.microsoft.com/office/drawing/2014/main" id="{BE5084D0-46B0-473D-964A-E15C088000A3}"/>
              </a:ext>
            </a:extLst>
          </p:cNvPr>
          <p:cNvGraphicFramePr>
            <a:graphicFrameLocks noGrp="1"/>
          </p:cNvGraphicFramePr>
          <p:nvPr>
            <p:extLst>
              <p:ext uri="{D42A27DB-BD31-4B8C-83A1-F6EECF244321}">
                <p14:modId xmlns:p14="http://schemas.microsoft.com/office/powerpoint/2010/main" val="1787653972"/>
              </p:ext>
            </p:extLst>
          </p:nvPr>
        </p:nvGraphicFramePr>
        <p:xfrm>
          <a:off x="16883744" y="32344897"/>
          <a:ext cx="15544800" cy="5120640"/>
        </p:xfrm>
        <a:graphic>
          <a:graphicData uri="http://schemas.openxmlformats.org/drawingml/2006/table">
            <a:tbl>
              <a:tblPr firstRow="1" bandRow="1">
                <a:tableStyleId>{0E3FDE45-AF77-4B5C-9715-49D594BDF05E}</a:tableStyleId>
              </a:tblPr>
              <a:tblGrid>
                <a:gridCol w="12861182">
                  <a:extLst>
                    <a:ext uri="{9D8B030D-6E8A-4147-A177-3AD203B41FA5}">
                      <a16:colId xmlns:a16="http://schemas.microsoft.com/office/drawing/2014/main" val="812323398"/>
                    </a:ext>
                  </a:extLst>
                </a:gridCol>
                <a:gridCol w="2683618">
                  <a:extLst>
                    <a:ext uri="{9D8B030D-6E8A-4147-A177-3AD203B41FA5}">
                      <a16:colId xmlns:a16="http://schemas.microsoft.com/office/drawing/2014/main" val="1863298914"/>
                    </a:ext>
                  </a:extLst>
                </a:gridCol>
              </a:tblGrid>
              <a:tr h="731520">
                <a:tc gridSpan="2">
                  <a:txBody>
                    <a:bodyPr/>
                    <a:lstStyle/>
                    <a:p>
                      <a:r>
                        <a:rPr lang="en-US" sz="2800" b="1" dirty="0">
                          <a:latin typeface="Gill Sans MT" panose="020B0502020104020203" pitchFamily="34" charset="0"/>
                        </a:rPr>
                        <a:t>Table 2 – Top 5 Most Frequent Cancers Seen Together</a:t>
                      </a:r>
                    </a:p>
                  </a:txBody>
                  <a:tcPr anchor="ctr"/>
                </a:tc>
                <a:tc hMerge="1">
                  <a:txBody>
                    <a:bodyPr/>
                    <a:lstStyle/>
                    <a:p>
                      <a:endParaRPr lang="en-US" sz="2800" dirty="0">
                        <a:latin typeface="Gill Sans MT" panose="020B0502020104020203" pitchFamily="34" charset="0"/>
                      </a:endParaRPr>
                    </a:p>
                  </a:txBody>
                  <a:tcPr/>
                </a:tc>
                <a:extLst>
                  <a:ext uri="{0D108BD9-81ED-4DB2-BD59-A6C34878D82A}">
                    <a16:rowId xmlns:a16="http://schemas.microsoft.com/office/drawing/2014/main" val="44297384"/>
                  </a:ext>
                </a:extLst>
              </a:tr>
              <a:tr h="731520">
                <a:tc>
                  <a:txBody>
                    <a:bodyPr/>
                    <a:lstStyle/>
                    <a:p>
                      <a:r>
                        <a:rPr lang="en-US" sz="2800" b="1" dirty="0">
                          <a:latin typeface="Gill Sans MT" panose="020B0502020104020203" pitchFamily="34" charset="0"/>
                        </a:rPr>
                        <a:t>Malignancies</a:t>
                      </a:r>
                    </a:p>
                  </a:txBody>
                  <a:tcPr anchor="ctr"/>
                </a:tc>
                <a:tc>
                  <a:txBody>
                    <a:bodyPr/>
                    <a:lstStyle/>
                    <a:p>
                      <a:pPr algn="r"/>
                      <a:r>
                        <a:rPr lang="en-US" sz="2800" b="1" dirty="0">
                          <a:latin typeface="Gill Sans MT" panose="020B0502020104020203" pitchFamily="34" charset="0"/>
                        </a:rPr>
                        <a:t>N</a:t>
                      </a:r>
                    </a:p>
                  </a:txBody>
                  <a:tcPr anchor="ctr"/>
                </a:tc>
                <a:extLst>
                  <a:ext uri="{0D108BD9-81ED-4DB2-BD59-A6C34878D82A}">
                    <a16:rowId xmlns:a16="http://schemas.microsoft.com/office/drawing/2014/main" val="2015587618"/>
                  </a:ext>
                </a:extLst>
              </a:tr>
              <a:tr h="731520">
                <a:tc>
                  <a:txBody>
                    <a:bodyPr/>
                    <a:lstStyle/>
                    <a:p>
                      <a:r>
                        <a:rPr lang="en-US" sz="2800" dirty="0">
                          <a:latin typeface="Gill Sans MT" panose="020B0502020104020203" pitchFamily="34" charset="0"/>
                        </a:rPr>
                        <a:t>Bladder, Prostate, Lung</a:t>
                      </a:r>
                    </a:p>
                  </a:txBody>
                  <a:tcPr anchor="ctr"/>
                </a:tc>
                <a:tc>
                  <a:txBody>
                    <a:bodyPr/>
                    <a:lstStyle/>
                    <a:p>
                      <a:pPr algn="r"/>
                      <a:r>
                        <a:rPr lang="en-US" sz="2800" dirty="0">
                          <a:latin typeface="Gill Sans MT" panose="020B0502020104020203" pitchFamily="34" charset="0"/>
                        </a:rPr>
                        <a:t>1315</a:t>
                      </a:r>
                    </a:p>
                  </a:txBody>
                  <a:tcPr anchor="ctr"/>
                </a:tc>
                <a:extLst>
                  <a:ext uri="{0D108BD9-81ED-4DB2-BD59-A6C34878D82A}">
                    <a16:rowId xmlns:a16="http://schemas.microsoft.com/office/drawing/2014/main" val="1929472225"/>
                  </a:ext>
                </a:extLst>
              </a:tr>
              <a:tr h="731520">
                <a:tc>
                  <a:txBody>
                    <a:bodyPr/>
                    <a:lstStyle/>
                    <a:p>
                      <a:r>
                        <a:rPr lang="en-US" sz="2800" dirty="0">
                          <a:latin typeface="Gill Sans MT" panose="020B0502020104020203" pitchFamily="34" charset="0"/>
                        </a:rPr>
                        <a:t>Bladder, Prostate, Colon</a:t>
                      </a:r>
                    </a:p>
                  </a:txBody>
                  <a:tcPr anchor="ctr"/>
                </a:tc>
                <a:tc>
                  <a:txBody>
                    <a:bodyPr/>
                    <a:lstStyle/>
                    <a:p>
                      <a:pPr algn="r"/>
                      <a:r>
                        <a:rPr lang="en-US" sz="2800" dirty="0">
                          <a:latin typeface="Gill Sans MT" panose="020B0502020104020203" pitchFamily="34" charset="0"/>
                        </a:rPr>
                        <a:t>764</a:t>
                      </a:r>
                    </a:p>
                  </a:txBody>
                  <a:tcPr anchor="ctr"/>
                </a:tc>
                <a:extLst>
                  <a:ext uri="{0D108BD9-81ED-4DB2-BD59-A6C34878D82A}">
                    <a16:rowId xmlns:a16="http://schemas.microsoft.com/office/drawing/2014/main" val="3577675238"/>
                  </a:ext>
                </a:extLst>
              </a:tr>
              <a:tr h="731520">
                <a:tc>
                  <a:txBody>
                    <a:bodyPr/>
                    <a:lstStyle/>
                    <a:p>
                      <a:r>
                        <a:rPr lang="en-US" sz="2800" dirty="0">
                          <a:latin typeface="Gill Sans MT" panose="020B0502020104020203" pitchFamily="34" charset="0"/>
                        </a:rPr>
                        <a:t>Colon, Prostate, Lung</a:t>
                      </a:r>
                    </a:p>
                  </a:txBody>
                  <a:tcPr anchor="ctr"/>
                </a:tc>
                <a:tc>
                  <a:txBody>
                    <a:bodyPr/>
                    <a:lstStyle/>
                    <a:p>
                      <a:pPr algn="r"/>
                      <a:r>
                        <a:rPr lang="en-US" sz="2800" dirty="0">
                          <a:latin typeface="Gill Sans MT" panose="020B0502020104020203" pitchFamily="34" charset="0"/>
                        </a:rPr>
                        <a:t>676</a:t>
                      </a:r>
                    </a:p>
                  </a:txBody>
                  <a:tcPr anchor="ctr"/>
                </a:tc>
                <a:extLst>
                  <a:ext uri="{0D108BD9-81ED-4DB2-BD59-A6C34878D82A}">
                    <a16:rowId xmlns:a16="http://schemas.microsoft.com/office/drawing/2014/main" val="3650603196"/>
                  </a:ext>
                </a:extLst>
              </a:tr>
              <a:tr h="731520">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Corpus Carcinoma, Breast, Colon</a:t>
                      </a:r>
                    </a:p>
                  </a:txBody>
                  <a:tcPr marL="68580" marR="68580" marT="0" marB="0" anchor="ctr"/>
                </a:tc>
                <a:tc>
                  <a:txBody>
                    <a:bodyPr/>
                    <a:lstStyle/>
                    <a:p>
                      <a:pPr marL="0" marR="0" algn="r">
                        <a:lnSpc>
                          <a:spcPct val="115000"/>
                        </a:lnSpc>
                        <a:spcBef>
                          <a:spcPts val="0"/>
                        </a:spcBef>
                        <a:spcAft>
                          <a:spcPts val="0"/>
                        </a:spcAft>
                      </a:pPr>
                      <a:r>
                        <a:rPr lang="en-US" sz="2800" b="0" dirty="0">
                          <a:effectLst/>
                          <a:latin typeface="Gill Sans MT" panose="020B0502020104020203" pitchFamily="34" charset="0"/>
                          <a:ea typeface="Calibri" panose="020F0502020204030204" pitchFamily="34" charset="0"/>
                          <a:cs typeface="Times New Roman" panose="02020603050405020304" pitchFamily="18" charset="0"/>
                        </a:rPr>
                        <a:t>393</a:t>
                      </a:r>
                    </a:p>
                  </a:txBody>
                  <a:tcPr marL="68580" marR="68580" marT="0" marB="0" anchor="ctr"/>
                </a:tc>
                <a:extLst>
                  <a:ext uri="{0D108BD9-81ED-4DB2-BD59-A6C34878D82A}">
                    <a16:rowId xmlns:a16="http://schemas.microsoft.com/office/drawing/2014/main" val="666648166"/>
                  </a:ext>
                </a:extLst>
              </a:tr>
              <a:tr h="731520">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Colon, Breast. Lung</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377</a:t>
                      </a:r>
                    </a:p>
                  </a:txBody>
                  <a:tcPr marL="68580" marR="68580" marT="0" marB="0" anchor="ctr"/>
                </a:tc>
                <a:extLst>
                  <a:ext uri="{0D108BD9-81ED-4DB2-BD59-A6C34878D82A}">
                    <a16:rowId xmlns:a16="http://schemas.microsoft.com/office/drawing/2014/main" val="3943885867"/>
                  </a:ext>
                </a:extLst>
              </a:tr>
            </a:tbl>
          </a:graphicData>
        </a:graphic>
      </p:graphicFrame>
      <p:sp>
        <p:nvSpPr>
          <p:cNvPr id="73" name="Text Box 5">
            <a:extLst>
              <a:ext uri="{FF2B5EF4-FFF2-40B4-BE49-F238E27FC236}">
                <a16:creationId xmlns:a16="http://schemas.microsoft.com/office/drawing/2014/main" id="{B1DF0898-04BB-4628-8F80-27EC575FA955}"/>
              </a:ext>
            </a:extLst>
          </p:cNvPr>
          <p:cNvSpPr txBox="1">
            <a:spLocks noChangeArrowheads="1"/>
          </p:cNvSpPr>
          <p:nvPr/>
        </p:nvSpPr>
        <p:spPr bwMode="auto">
          <a:xfrm>
            <a:off x="487056" y="39309033"/>
            <a:ext cx="15544800" cy="2998374"/>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indent="457200" defTabSz="914400" eaLnBrk="0" fontAlgn="base" hangingPunct="0">
              <a:lnSpc>
                <a:spcPct val="114000"/>
              </a:lnSpc>
              <a:spcBef>
                <a:spcPts val="600"/>
              </a:spcBef>
              <a:spcAft>
                <a:spcPct val="0"/>
              </a:spcAft>
            </a:pPr>
            <a:r>
              <a:rPr lang="en-US" sz="2800" dirty="0">
                <a:latin typeface="Gill Sans MT" panose="020B0502020104020203" pitchFamily="34" charset="0"/>
              </a:rPr>
              <a:t>Large scale data analysis reflecting chronological associations between different primaries opens up a new avenue for further inquiry into the development of metachronous cancers. Genetic, host, and environmental risk factors as well as chemotherapy regimens should be further analyzed for associations between multiple primaries—particularly for cancers with high relative importance. Clinically, this analysis may be used for formulating guidelines and timelines for screening tests for potential metachronous cancers.</a:t>
            </a:r>
            <a:endParaRPr lang="en-US" altLang="en-US" sz="2800" dirty="0">
              <a:latin typeface="Gill Sans MT" panose="020B0502020104020203" pitchFamily="34" charset="0"/>
            </a:endParaRPr>
          </a:p>
        </p:txBody>
      </p:sp>
      <p:grpSp>
        <p:nvGrpSpPr>
          <p:cNvPr id="13" name="Group 12">
            <a:extLst>
              <a:ext uri="{FF2B5EF4-FFF2-40B4-BE49-F238E27FC236}">
                <a16:creationId xmlns:a16="http://schemas.microsoft.com/office/drawing/2014/main" id="{6FE0FAFF-9533-4F31-BF21-C7C9FC9014E1}"/>
              </a:ext>
            </a:extLst>
          </p:cNvPr>
          <p:cNvGrpSpPr/>
          <p:nvPr/>
        </p:nvGrpSpPr>
        <p:grpSpPr>
          <a:xfrm>
            <a:off x="678532" y="29752918"/>
            <a:ext cx="7580923" cy="7623312"/>
            <a:chOff x="807642" y="30176326"/>
            <a:chExt cx="7580923" cy="7623312"/>
          </a:xfrm>
        </p:grpSpPr>
        <p:pic>
          <p:nvPicPr>
            <p:cNvPr id="74" name="Picture 4">
              <a:extLst>
                <a:ext uri="{FF2B5EF4-FFF2-40B4-BE49-F238E27FC236}">
                  <a16:creationId xmlns:a16="http://schemas.microsoft.com/office/drawing/2014/main" id="{1E3B39F5-A91B-46A4-905B-95DDDAB5D9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74" t="5262" r="34757"/>
            <a:stretch/>
          </p:blipFill>
          <p:spPr bwMode="auto">
            <a:xfrm>
              <a:off x="807642" y="30176326"/>
              <a:ext cx="7580923" cy="7623312"/>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Oval 1">
              <a:extLst>
                <a:ext uri="{FF2B5EF4-FFF2-40B4-BE49-F238E27FC236}">
                  <a16:creationId xmlns:a16="http://schemas.microsoft.com/office/drawing/2014/main" id="{37A52A65-5C09-4370-AF91-794792BAF1DA}"/>
                </a:ext>
              </a:extLst>
            </p:cNvPr>
            <p:cNvSpPr/>
            <p:nvPr/>
          </p:nvSpPr>
          <p:spPr>
            <a:xfrm>
              <a:off x="1447826" y="30901511"/>
              <a:ext cx="1188720" cy="1188720"/>
            </a:xfrm>
            <a:prstGeom prst="ellipse">
              <a:avLst/>
            </a:prstGeom>
            <a:solidFill>
              <a:srgbClr val="40707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36" name="Oval 35">
              <a:extLst>
                <a:ext uri="{FF2B5EF4-FFF2-40B4-BE49-F238E27FC236}">
                  <a16:creationId xmlns:a16="http://schemas.microsoft.com/office/drawing/2014/main" id="{0911BF2F-31E2-4EF9-B3F2-1FC02DA39BC5}"/>
                </a:ext>
              </a:extLst>
            </p:cNvPr>
            <p:cNvSpPr/>
            <p:nvPr/>
          </p:nvSpPr>
          <p:spPr>
            <a:xfrm>
              <a:off x="4391051" y="30250409"/>
              <a:ext cx="365760" cy="365760"/>
            </a:xfrm>
            <a:prstGeom prst="ellipse">
              <a:avLst/>
            </a:prstGeom>
            <a:solidFill>
              <a:srgbClr val="3AAED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Heme/Reticulocytes</a:t>
              </a:r>
            </a:p>
          </p:txBody>
        </p:sp>
        <p:sp>
          <p:nvSpPr>
            <p:cNvPr id="38" name="Oval 37">
              <a:extLst>
                <a:ext uri="{FF2B5EF4-FFF2-40B4-BE49-F238E27FC236}">
                  <a16:creationId xmlns:a16="http://schemas.microsoft.com/office/drawing/2014/main" id="{E6AA3B1A-7AE2-4E64-99C9-AE223A9D46CE}"/>
                </a:ext>
              </a:extLst>
            </p:cNvPr>
            <p:cNvSpPr/>
            <p:nvPr/>
          </p:nvSpPr>
          <p:spPr>
            <a:xfrm>
              <a:off x="6630402" y="31025530"/>
              <a:ext cx="914400" cy="914400"/>
            </a:xfrm>
            <a:prstGeom prst="ellipse">
              <a:avLst/>
            </a:prstGeom>
            <a:solidFill>
              <a:srgbClr val="EBBAB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2800" dirty="0">
                  <a:solidFill>
                    <a:schemeClr val="tx1"/>
                  </a:solidFill>
                  <a:effectLst>
                    <a:glow rad="63500">
                      <a:schemeClr val="bg1">
                        <a:alpha val="40000"/>
                      </a:schemeClr>
                    </a:glow>
                  </a:effectLst>
                  <a:latin typeface="Gill Sans MT" panose="020B0502020104020203" pitchFamily="34" charset="0"/>
                </a:rPr>
                <a:t>Breast</a:t>
              </a:r>
            </a:p>
          </p:txBody>
        </p:sp>
        <p:sp>
          <p:nvSpPr>
            <p:cNvPr id="39" name="Oval 38">
              <a:extLst>
                <a:ext uri="{FF2B5EF4-FFF2-40B4-BE49-F238E27FC236}">
                  <a16:creationId xmlns:a16="http://schemas.microsoft.com/office/drawing/2014/main" id="{2401ACB0-2276-4400-807D-35251BE5B82A}"/>
                </a:ext>
              </a:extLst>
            </p:cNvPr>
            <p:cNvSpPr/>
            <p:nvPr/>
          </p:nvSpPr>
          <p:spPr>
            <a:xfrm>
              <a:off x="7931365" y="33776278"/>
              <a:ext cx="457200" cy="457200"/>
            </a:xfrm>
            <a:prstGeom prst="ellipse">
              <a:avLst/>
            </a:prstGeom>
            <a:solidFill>
              <a:srgbClr val="52AA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40" name="Oval 39">
              <a:extLst>
                <a:ext uri="{FF2B5EF4-FFF2-40B4-BE49-F238E27FC236}">
                  <a16:creationId xmlns:a16="http://schemas.microsoft.com/office/drawing/2014/main" id="{2E5B8CF7-7194-4044-892B-58752F306257}"/>
                </a:ext>
              </a:extLst>
            </p:cNvPr>
            <p:cNvSpPr/>
            <p:nvPr/>
          </p:nvSpPr>
          <p:spPr>
            <a:xfrm>
              <a:off x="6493242" y="35979516"/>
              <a:ext cx="1188720" cy="1188720"/>
            </a:xfrm>
            <a:prstGeom prst="ellipse">
              <a:avLst/>
            </a:prstGeom>
            <a:solidFill>
              <a:srgbClr val="6989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Prostate</a:t>
              </a:r>
              <a:endParaRPr lang="en-US" sz="3200" dirty="0">
                <a:solidFill>
                  <a:schemeClr val="tx1"/>
                </a:solidFill>
                <a:effectLst>
                  <a:glow rad="63500">
                    <a:schemeClr val="bg1">
                      <a:alpha val="40000"/>
                    </a:schemeClr>
                  </a:glow>
                </a:effectLst>
                <a:latin typeface="Gill Sans MT" panose="020B0502020104020203" pitchFamily="34" charset="0"/>
              </a:endParaRPr>
            </a:p>
          </p:txBody>
        </p:sp>
        <p:sp>
          <p:nvSpPr>
            <p:cNvPr id="41" name="Oval 40">
              <a:extLst>
                <a:ext uri="{FF2B5EF4-FFF2-40B4-BE49-F238E27FC236}">
                  <a16:creationId xmlns:a16="http://schemas.microsoft.com/office/drawing/2014/main" id="{180151E7-0532-414B-A8B8-7D16C0C11904}"/>
                </a:ext>
              </a:extLst>
            </p:cNvPr>
            <p:cNvSpPr/>
            <p:nvPr/>
          </p:nvSpPr>
          <p:spPr>
            <a:xfrm>
              <a:off x="807642" y="33849691"/>
              <a:ext cx="365760" cy="365760"/>
            </a:xfrm>
            <a:prstGeom prst="ellipse">
              <a:avLst/>
            </a:prstGeom>
            <a:solidFill>
              <a:srgbClr val="97B1A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		Lymphoma</a:t>
              </a:r>
              <a:endParaRPr lang="en-US" sz="2400" dirty="0">
                <a:solidFill>
                  <a:schemeClr val="tx1"/>
                </a:solidFill>
                <a:effectLst>
                  <a:glow rad="63500">
                    <a:schemeClr val="bg1">
                      <a:alpha val="40000"/>
                    </a:schemeClr>
                  </a:glow>
                </a:effectLst>
                <a:latin typeface="Gill Sans MT" panose="020B0502020104020203" pitchFamily="34" charset="0"/>
              </a:endParaRPr>
            </a:p>
          </p:txBody>
        </p:sp>
        <p:sp>
          <p:nvSpPr>
            <p:cNvPr id="42" name="Oval 41">
              <a:extLst>
                <a:ext uri="{FF2B5EF4-FFF2-40B4-BE49-F238E27FC236}">
                  <a16:creationId xmlns:a16="http://schemas.microsoft.com/office/drawing/2014/main" id="{018789FF-75EC-414E-A8D3-F12CB4D7AC19}"/>
                </a:ext>
              </a:extLst>
            </p:cNvPr>
            <p:cNvSpPr/>
            <p:nvPr/>
          </p:nvSpPr>
          <p:spPr>
            <a:xfrm>
              <a:off x="1859306" y="36390996"/>
              <a:ext cx="365760" cy="365760"/>
            </a:xfrm>
            <a:prstGeom prst="ellipse">
              <a:avLst/>
            </a:prstGeom>
            <a:solidFill>
              <a:srgbClr val="C9C5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Skin/Melanoma</a:t>
              </a:r>
            </a:p>
          </p:txBody>
        </p:sp>
        <p:sp>
          <p:nvSpPr>
            <p:cNvPr id="44" name="Oval 43">
              <a:extLst>
                <a:ext uri="{FF2B5EF4-FFF2-40B4-BE49-F238E27FC236}">
                  <a16:creationId xmlns:a16="http://schemas.microsoft.com/office/drawing/2014/main" id="{26BE1C1E-9B54-46C9-9A38-632076F2730E}"/>
                </a:ext>
              </a:extLst>
            </p:cNvPr>
            <p:cNvSpPr/>
            <p:nvPr/>
          </p:nvSpPr>
          <p:spPr>
            <a:xfrm>
              <a:off x="4436771" y="37525318"/>
              <a:ext cx="274320" cy="274320"/>
            </a:xfrm>
            <a:prstGeom prst="ellipse">
              <a:avLst/>
            </a:prstGeom>
            <a:solidFill>
              <a:srgbClr val="FFFF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effectLst>
                    <a:glow rad="63500">
                      <a:schemeClr val="bg1">
                        <a:alpha val="40000"/>
                      </a:schemeClr>
                    </a:glow>
                  </a:effectLst>
                  <a:latin typeface="Gill Sans MT" panose="020B0502020104020203" pitchFamily="34" charset="0"/>
                </a:rPr>
                <a:t>Other</a:t>
              </a:r>
              <a:endParaRPr lang="en-US" sz="2400" dirty="0">
                <a:solidFill>
                  <a:schemeClr val="tx1"/>
                </a:solidFill>
                <a:effectLst>
                  <a:glow rad="63500">
                    <a:schemeClr val="bg1">
                      <a:alpha val="40000"/>
                    </a:schemeClr>
                  </a:glow>
                </a:effectLst>
                <a:latin typeface="Gill Sans MT" panose="020B0502020104020203" pitchFamily="34" charset="0"/>
              </a:endParaRPr>
            </a:p>
          </p:txBody>
        </p:sp>
      </p:grpSp>
      <p:graphicFrame>
        <p:nvGraphicFramePr>
          <p:cNvPr id="50" name="Table 49">
            <a:extLst>
              <a:ext uri="{FF2B5EF4-FFF2-40B4-BE49-F238E27FC236}">
                <a16:creationId xmlns:a16="http://schemas.microsoft.com/office/drawing/2014/main" id="{A5B99FFA-913E-47A1-BBBD-ED1E96AE787A}"/>
              </a:ext>
            </a:extLst>
          </p:cNvPr>
          <p:cNvGraphicFramePr>
            <a:graphicFrameLocks noGrp="1"/>
          </p:cNvGraphicFramePr>
          <p:nvPr>
            <p:extLst>
              <p:ext uri="{D42A27DB-BD31-4B8C-83A1-F6EECF244321}">
                <p14:modId xmlns:p14="http://schemas.microsoft.com/office/powerpoint/2010/main" val="3239375078"/>
              </p:ext>
            </p:extLst>
          </p:nvPr>
        </p:nvGraphicFramePr>
        <p:xfrm>
          <a:off x="8747480" y="29601697"/>
          <a:ext cx="7306240" cy="7863840"/>
        </p:xfrm>
        <a:graphic>
          <a:graphicData uri="http://schemas.openxmlformats.org/drawingml/2006/table">
            <a:tbl>
              <a:tblPr firstRow="1" bandRow="1">
                <a:tableStyleId>{0E3FDE45-AF77-4B5C-9715-49D594BDF05E}</a:tableStyleId>
              </a:tblPr>
              <a:tblGrid>
                <a:gridCol w="1180291">
                  <a:extLst>
                    <a:ext uri="{9D8B030D-6E8A-4147-A177-3AD203B41FA5}">
                      <a16:colId xmlns:a16="http://schemas.microsoft.com/office/drawing/2014/main" val="3474654553"/>
                    </a:ext>
                  </a:extLst>
                </a:gridCol>
                <a:gridCol w="2200061">
                  <a:extLst>
                    <a:ext uri="{9D8B030D-6E8A-4147-A177-3AD203B41FA5}">
                      <a16:colId xmlns:a16="http://schemas.microsoft.com/office/drawing/2014/main" val="3217681025"/>
                    </a:ext>
                  </a:extLst>
                </a:gridCol>
                <a:gridCol w="2099328">
                  <a:extLst>
                    <a:ext uri="{9D8B030D-6E8A-4147-A177-3AD203B41FA5}">
                      <a16:colId xmlns:a16="http://schemas.microsoft.com/office/drawing/2014/main" val="812323398"/>
                    </a:ext>
                  </a:extLst>
                </a:gridCol>
                <a:gridCol w="1826560">
                  <a:extLst>
                    <a:ext uri="{9D8B030D-6E8A-4147-A177-3AD203B41FA5}">
                      <a16:colId xmlns:a16="http://schemas.microsoft.com/office/drawing/2014/main" val="1863298914"/>
                    </a:ext>
                  </a:extLst>
                </a:gridCol>
              </a:tblGrid>
              <a:tr h="1188720">
                <a:tc gridSpan="4">
                  <a:txBody>
                    <a:bodyPr/>
                    <a:lstStyle/>
                    <a:p>
                      <a:r>
                        <a:rPr lang="en-US" sz="2800" b="1" dirty="0">
                          <a:latin typeface="Gill Sans MT" panose="020B0502020104020203" pitchFamily="34" charset="0"/>
                        </a:rPr>
                        <a:t>Table 1 – Top 7 Highest Ranked Cancers Based On Relative Importance</a:t>
                      </a:r>
                    </a:p>
                  </a:txBody>
                  <a:tcPr anchor="ctr"/>
                </a:tc>
                <a:tc hMerge="1">
                  <a:txBody>
                    <a:bodyPr/>
                    <a:lstStyle/>
                    <a:p>
                      <a:endParaRPr lang="en-US"/>
                    </a:p>
                  </a:txBody>
                  <a:tcPr/>
                </a:tc>
                <a:tc hMerge="1">
                  <a:txBody>
                    <a:bodyPr/>
                    <a:lstStyle/>
                    <a:p>
                      <a:endParaRPr lang="en-US" sz="2800" b="1" dirty="0">
                        <a:latin typeface="Gill Sans MT" panose="020B0502020104020203" pitchFamily="34" charset="0"/>
                      </a:endParaRPr>
                    </a:p>
                  </a:txBody>
                  <a:tcPr anchor="ctr"/>
                </a:tc>
                <a:tc hMerge="1">
                  <a:txBody>
                    <a:bodyPr/>
                    <a:lstStyle/>
                    <a:p>
                      <a:endParaRPr lang="en-US" sz="2800" dirty="0">
                        <a:latin typeface="Gill Sans MT" panose="020B0502020104020203" pitchFamily="34" charset="0"/>
                      </a:endParaRPr>
                    </a:p>
                  </a:txBody>
                  <a:tcPr/>
                </a:tc>
                <a:extLst>
                  <a:ext uri="{0D108BD9-81ED-4DB2-BD59-A6C34878D82A}">
                    <a16:rowId xmlns:a16="http://schemas.microsoft.com/office/drawing/2014/main" val="44297384"/>
                  </a:ext>
                </a:extLst>
              </a:tr>
              <a:tr h="731520">
                <a:tc>
                  <a:txBody>
                    <a:bodyPr/>
                    <a:lstStyle/>
                    <a:p>
                      <a:r>
                        <a:rPr lang="en-US" sz="2800" b="1" dirty="0">
                          <a:latin typeface="Gill Sans MT" panose="020B0502020104020203" pitchFamily="34" charset="0"/>
                        </a:rPr>
                        <a:t>Rank</a:t>
                      </a:r>
                    </a:p>
                  </a:txBody>
                  <a:tcPr anchor="ctr"/>
                </a:tc>
                <a:tc>
                  <a:txBody>
                    <a:bodyPr/>
                    <a:lstStyle/>
                    <a:p>
                      <a:r>
                        <a:rPr lang="en-US" sz="2800" b="1" dirty="0">
                          <a:latin typeface="Gill Sans MT" panose="020B0502020104020203" pitchFamily="34" charset="0"/>
                        </a:rPr>
                        <a:t>Type</a:t>
                      </a:r>
                    </a:p>
                  </a:txBody>
                  <a:tcPr anchor="ctr"/>
                </a:tc>
                <a:tc>
                  <a:txBody>
                    <a:bodyPr/>
                    <a:lstStyle/>
                    <a:p>
                      <a:pPr algn="r"/>
                      <a:r>
                        <a:rPr lang="en-US" sz="2800" b="1" dirty="0">
                          <a:latin typeface="Gill Sans MT" panose="020B0502020104020203" pitchFamily="34" charset="0"/>
                        </a:rPr>
                        <a:t>N Cancers</a:t>
                      </a:r>
                    </a:p>
                  </a:txBody>
                  <a:tcPr anchor="ctr"/>
                </a:tc>
                <a:tc>
                  <a:txBody>
                    <a:bodyPr/>
                    <a:lstStyle/>
                    <a:p>
                      <a:pPr algn="r"/>
                      <a:r>
                        <a:rPr lang="en-US" sz="2800" b="1" dirty="0">
                          <a:latin typeface="Gill Sans MT" panose="020B0502020104020203" pitchFamily="34" charset="0"/>
                        </a:rPr>
                        <a:t>N Cases</a:t>
                      </a:r>
                    </a:p>
                  </a:txBody>
                  <a:tcPr anchor="ctr"/>
                </a:tc>
                <a:extLst>
                  <a:ext uri="{0D108BD9-81ED-4DB2-BD59-A6C34878D82A}">
                    <a16:rowId xmlns:a16="http://schemas.microsoft.com/office/drawing/2014/main" val="2015587618"/>
                  </a:ext>
                </a:extLst>
              </a:tr>
              <a:tr h="731520">
                <a:tc>
                  <a:txBody>
                    <a:bodyPr/>
                    <a:lstStyle/>
                    <a:p>
                      <a:r>
                        <a:rPr lang="en-US" sz="2800" b="0" dirty="0">
                          <a:latin typeface="Gill Sans MT" panose="020B0502020104020203" pitchFamily="34" charset="0"/>
                        </a:rPr>
                        <a:t>1</a:t>
                      </a:r>
                    </a:p>
                  </a:txBody>
                  <a:tcPr anchor="ctr"/>
                </a:tc>
                <a:tc>
                  <a:txBody>
                    <a:bodyPr/>
                    <a:lstStyle/>
                    <a:p>
                      <a:r>
                        <a:rPr lang="en-US" sz="2800" dirty="0">
                          <a:latin typeface="Gill Sans MT" panose="020B0502020104020203" pitchFamily="34" charset="0"/>
                        </a:rPr>
                        <a:t>Lung</a:t>
                      </a:r>
                    </a:p>
                  </a:txBody>
                  <a:tcPr anchor="ctr"/>
                </a:tc>
                <a:tc>
                  <a:txBody>
                    <a:bodyPr/>
                    <a:lstStyle/>
                    <a:p>
                      <a:pPr algn="r"/>
                      <a:r>
                        <a:rPr lang="en-US" sz="2800" dirty="0">
                          <a:latin typeface="Gill Sans MT" panose="020B0502020104020203" pitchFamily="34" charset="0"/>
                        </a:rPr>
                        <a:t>102</a:t>
                      </a:r>
                    </a:p>
                  </a:txBody>
                  <a:tcPr anchor="ctr"/>
                </a:tc>
                <a:tc>
                  <a:txBody>
                    <a:bodyPr/>
                    <a:lstStyle/>
                    <a:p>
                      <a:pPr algn="r"/>
                      <a:r>
                        <a:rPr lang="en-US" sz="2800" dirty="0">
                          <a:latin typeface="Gill Sans MT" panose="020B0502020104020203" pitchFamily="34" charset="0"/>
                        </a:rPr>
                        <a:t>108,151</a:t>
                      </a:r>
                    </a:p>
                  </a:txBody>
                  <a:tcPr anchor="ctr"/>
                </a:tc>
                <a:extLst>
                  <a:ext uri="{0D108BD9-81ED-4DB2-BD59-A6C34878D82A}">
                    <a16:rowId xmlns:a16="http://schemas.microsoft.com/office/drawing/2014/main" val="1929472225"/>
                  </a:ext>
                </a:extLst>
              </a:tr>
              <a:tr h="731520">
                <a:tc>
                  <a:txBody>
                    <a:bodyPr/>
                    <a:lstStyle/>
                    <a:p>
                      <a:r>
                        <a:rPr lang="en-US" sz="2800" b="0" dirty="0">
                          <a:latin typeface="Gill Sans MT" panose="020B0502020104020203" pitchFamily="34" charset="0"/>
                        </a:rPr>
                        <a:t>2</a:t>
                      </a:r>
                    </a:p>
                  </a:txBody>
                  <a:tcPr anchor="ctr"/>
                </a:tc>
                <a:tc>
                  <a:txBody>
                    <a:bodyPr/>
                    <a:lstStyle/>
                    <a:p>
                      <a:r>
                        <a:rPr lang="en-US" sz="2800" dirty="0">
                          <a:latin typeface="Gill Sans MT" panose="020B0502020104020203" pitchFamily="34" charset="0"/>
                        </a:rPr>
                        <a:t>Prostate</a:t>
                      </a:r>
                    </a:p>
                  </a:txBody>
                  <a:tcPr anchor="ctr"/>
                </a:tc>
                <a:tc>
                  <a:txBody>
                    <a:bodyPr/>
                    <a:lstStyle/>
                    <a:p>
                      <a:pPr algn="r"/>
                      <a:r>
                        <a:rPr lang="en-US" sz="2800" dirty="0">
                          <a:latin typeface="Gill Sans MT" panose="020B0502020104020203" pitchFamily="34" charset="0"/>
                        </a:rPr>
                        <a:t>83</a:t>
                      </a:r>
                    </a:p>
                  </a:txBody>
                  <a:tcPr anchor="ctr"/>
                </a:tc>
                <a:tc>
                  <a:txBody>
                    <a:bodyPr/>
                    <a:lstStyle/>
                    <a:p>
                      <a:pPr algn="r"/>
                      <a:r>
                        <a:rPr lang="en-US" sz="2800" dirty="0">
                          <a:latin typeface="Gill Sans MT" panose="020B0502020104020203" pitchFamily="34" charset="0"/>
                        </a:rPr>
                        <a:t>59,303</a:t>
                      </a:r>
                    </a:p>
                  </a:txBody>
                  <a:tcPr anchor="ctr"/>
                </a:tc>
                <a:extLst>
                  <a:ext uri="{0D108BD9-81ED-4DB2-BD59-A6C34878D82A}">
                    <a16:rowId xmlns:a16="http://schemas.microsoft.com/office/drawing/2014/main" val="3577675238"/>
                  </a:ext>
                </a:extLst>
              </a:tr>
              <a:tr h="731520">
                <a:tc>
                  <a:txBody>
                    <a:bodyPr/>
                    <a:lstStyle/>
                    <a:p>
                      <a:r>
                        <a:rPr lang="en-US" sz="2800" b="0" dirty="0">
                          <a:latin typeface="Gill Sans MT" panose="020B0502020104020203" pitchFamily="34" charset="0"/>
                        </a:rPr>
                        <a:t>3</a:t>
                      </a:r>
                    </a:p>
                  </a:txBody>
                  <a:tcPr anchor="ctr"/>
                </a:tc>
                <a:tc>
                  <a:txBody>
                    <a:bodyPr/>
                    <a:lstStyle/>
                    <a:p>
                      <a:r>
                        <a:rPr lang="en-US" sz="2800" dirty="0">
                          <a:latin typeface="Gill Sans MT" panose="020B0502020104020203" pitchFamily="34" charset="0"/>
                        </a:rPr>
                        <a:t>Breast</a:t>
                      </a:r>
                    </a:p>
                  </a:txBody>
                  <a:tcPr anchor="ctr"/>
                </a:tc>
                <a:tc>
                  <a:txBody>
                    <a:bodyPr/>
                    <a:lstStyle/>
                    <a:p>
                      <a:pPr algn="r"/>
                      <a:r>
                        <a:rPr lang="en-US" sz="2800" dirty="0">
                          <a:latin typeface="Gill Sans MT" panose="020B0502020104020203" pitchFamily="34" charset="0"/>
                        </a:rPr>
                        <a:t>72</a:t>
                      </a:r>
                    </a:p>
                  </a:txBody>
                  <a:tcPr anchor="ctr"/>
                </a:tc>
                <a:tc>
                  <a:txBody>
                    <a:bodyPr/>
                    <a:lstStyle/>
                    <a:p>
                      <a:pPr algn="r"/>
                      <a:r>
                        <a:rPr lang="en-US" sz="2800" dirty="0">
                          <a:latin typeface="Gill Sans MT" panose="020B0502020104020203" pitchFamily="34" charset="0"/>
                        </a:rPr>
                        <a:t>42,327</a:t>
                      </a:r>
                    </a:p>
                  </a:txBody>
                  <a:tcPr anchor="ctr"/>
                </a:tc>
                <a:extLst>
                  <a:ext uri="{0D108BD9-81ED-4DB2-BD59-A6C34878D82A}">
                    <a16:rowId xmlns:a16="http://schemas.microsoft.com/office/drawing/2014/main" val="3650603196"/>
                  </a:ext>
                </a:extLst>
              </a:tr>
              <a:tr h="731520">
                <a:tc>
                  <a:txBody>
                    <a:bodyPr/>
                    <a:lstStyle/>
                    <a:p>
                      <a:r>
                        <a:rPr lang="en-US" sz="2800" b="0" dirty="0">
                          <a:latin typeface="Gill Sans MT" panose="020B0502020104020203" pitchFamily="34" charset="0"/>
                        </a:rPr>
                        <a:t>4</a:t>
                      </a:r>
                    </a:p>
                  </a:txBody>
                  <a:tcPr marL="68580" marR="68580" marT="0" marB="0" anchor="ctr"/>
                </a:tc>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Bladder</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61</a:t>
                      </a:r>
                    </a:p>
                  </a:txBody>
                  <a:tcPr marL="68580" marR="68580" marT="0" marB="0" anchor="ctr"/>
                </a:tc>
                <a:tc>
                  <a:txBody>
                    <a:bodyPr/>
                    <a:lstStyle/>
                    <a:p>
                      <a:pPr marL="0" marR="0" algn="r">
                        <a:lnSpc>
                          <a:spcPct val="115000"/>
                        </a:lnSpc>
                        <a:spcBef>
                          <a:spcPts val="0"/>
                        </a:spcBef>
                        <a:spcAft>
                          <a:spcPts val="0"/>
                        </a:spcAft>
                      </a:pPr>
                      <a:r>
                        <a:rPr lang="en-US" sz="2800" b="0" dirty="0">
                          <a:effectLst/>
                          <a:latin typeface="Gill Sans MT" panose="020B0502020104020203" pitchFamily="34" charset="0"/>
                          <a:ea typeface="Calibri" panose="020F0502020204030204" pitchFamily="34" charset="0"/>
                          <a:cs typeface="Times New Roman" panose="02020603050405020304" pitchFamily="18" charset="0"/>
                        </a:rPr>
                        <a:t>41,746</a:t>
                      </a:r>
                    </a:p>
                  </a:txBody>
                  <a:tcPr marL="68580" marR="68580" marT="0" marB="0" anchor="ctr"/>
                </a:tc>
                <a:extLst>
                  <a:ext uri="{0D108BD9-81ED-4DB2-BD59-A6C34878D82A}">
                    <a16:rowId xmlns:a16="http://schemas.microsoft.com/office/drawing/2014/main" val="666648166"/>
                  </a:ext>
                </a:extLst>
              </a:tr>
              <a:tr h="1097280">
                <a:tc>
                  <a:txBody>
                    <a:bodyPr/>
                    <a:lstStyle/>
                    <a:p>
                      <a:r>
                        <a:rPr lang="en-US" sz="2800" b="0" dirty="0">
                          <a:latin typeface="Gill Sans MT" panose="020B0502020104020203" pitchFamily="34" charset="0"/>
                        </a:rPr>
                        <a:t>5</a:t>
                      </a:r>
                    </a:p>
                  </a:txBody>
                  <a:tcPr marL="68580" marR="68580" marT="0" marB="0" anchor="ctr"/>
                </a:tc>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Heme/</a:t>
                      </a:r>
                    </a:p>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Reticulocytes</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50</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32,432</a:t>
                      </a:r>
                    </a:p>
                  </a:txBody>
                  <a:tcPr marL="68580" marR="68580" marT="0" marB="0" anchor="ctr"/>
                </a:tc>
                <a:extLst>
                  <a:ext uri="{0D108BD9-81ED-4DB2-BD59-A6C34878D82A}">
                    <a16:rowId xmlns:a16="http://schemas.microsoft.com/office/drawing/2014/main" val="3943885867"/>
                  </a:ext>
                </a:extLst>
              </a:tr>
              <a:tr h="731520">
                <a:tc>
                  <a:txBody>
                    <a:bodyPr/>
                    <a:lstStyle/>
                    <a:p>
                      <a:r>
                        <a:rPr lang="en-US" sz="2800" b="0" dirty="0">
                          <a:latin typeface="Gill Sans MT" panose="020B0502020104020203" pitchFamily="34" charset="0"/>
                        </a:rPr>
                        <a:t>6</a:t>
                      </a:r>
                    </a:p>
                  </a:txBody>
                  <a:tcPr marL="68580" marR="68580" marT="0" marB="0" anchor="ctr"/>
                </a:tc>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Lymphoma</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54</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27,823</a:t>
                      </a:r>
                    </a:p>
                  </a:txBody>
                  <a:tcPr marL="68580" marR="68580" marT="0" marB="0" anchor="ctr"/>
                </a:tc>
                <a:extLst>
                  <a:ext uri="{0D108BD9-81ED-4DB2-BD59-A6C34878D82A}">
                    <a16:rowId xmlns:a16="http://schemas.microsoft.com/office/drawing/2014/main" val="3525545178"/>
                  </a:ext>
                </a:extLst>
              </a:tr>
              <a:tr h="1188720">
                <a:tc>
                  <a:txBody>
                    <a:bodyPr/>
                    <a:lstStyle/>
                    <a:p>
                      <a:r>
                        <a:rPr lang="en-US" sz="2800" b="0" dirty="0">
                          <a:latin typeface="Gill Sans MT" panose="020B0502020104020203" pitchFamily="34" charset="0"/>
                        </a:rPr>
                        <a:t>7</a:t>
                      </a:r>
                    </a:p>
                  </a:txBody>
                  <a:tcPr marL="68580" marR="68580" marT="0" marB="0" anchor="ctr"/>
                </a:tc>
                <a:tc>
                  <a:txBody>
                    <a:bodyPr/>
                    <a:lstStyle/>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Skin/</a:t>
                      </a:r>
                    </a:p>
                    <a:p>
                      <a:pPr marL="0" marR="0">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Melanoma</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48</a:t>
                      </a:r>
                    </a:p>
                  </a:txBody>
                  <a:tcPr marL="68580" marR="68580" marT="0" marB="0" anchor="ctr"/>
                </a:tc>
                <a:tc>
                  <a:txBody>
                    <a:bodyPr/>
                    <a:lstStyle/>
                    <a:p>
                      <a:pPr marL="0" marR="0" algn="r">
                        <a:lnSpc>
                          <a:spcPct val="115000"/>
                        </a:lnSpc>
                        <a:spcBef>
                          <a:spcPts val="0"/>
                        </a:spcBef>
                        <a:spcAft>
                          <a:spcPts val="0"/>
                        </a:spcAft>
                      </a:pPr>
                      <a:r>
                        <a:rPr lang="en-US" sz="2800" dirty="0">
                          <a:effectLst/>
                          <a:latin typeface="Gill Sans MT" panose="020B0502020104020203" pitchFamily="34" charset="0"/>
                          <a:ea typeface="Calibri" panose="020F0502020204030204" pitchFamily="34" charset="0"/>
                          <a:cs typeface="Times New Roman" panose="02020603050405020304" pitchFamily="18" charset="0"/>
                        </a:rPr>
                        <a:t>24,703</a:t>
                      </a:r>
                    </a:p>
                  </a:txBody>
                  <a:tcPr marL="68580" marR="68580" marT="0" marB="0" anchor="ctr"/>
                </a:tc>
                <a:extLst>
                  <a:ext uri="{0D108BD9-81ED-4DB2-BD59-A6C34878D82A}">
                    <a16:rowId xmlns:a16="http://schemas.microsoft.com/office/drawing/2014/main" val="1543173237"/>
                  </a:ext>
                </a:extLst>
              </a:tr>
            </a:tbl>
          </a:graphicData>
        </a:graphic>
      </p:graphicFrame>
      <p:sp>
        <p:nvSpPr>
          <p:cNvPr id="69" name="Rectangle 68">
            <a:extLst>
              <a:ext uri="{FF2B5EF4-FFF2-40B4-BE49-F238E27FC236}">
                <a16:creationId xmlns:a16="http://schemas.microsoft.com/office/drawing/2014/main" id="{AC0030A0-2A57-484D-9B8C-DC17F7258EE0}"/>
              </a:ext>
            </a:extLst>
          </p:cNvPr>
          <p:cNvSpPr/>
          <p:nvPr/>
        </p:nvSpPr>
        <p:spPr>
          <a:xfrm>
            <a:off x="16883744" y="4599421"/>
            <a:ext cx="155448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Association Rule Learning</a:t>
            </a:r>
          </a:p>
        </p:txBody>
      </p:sp>
      <p:grpSp>
        <p:nvGrpSpPr>
          <p:cNvPr id="31" name="Group 30">
            <a:extLst>
              <a:ext uri="{FF2B5EF4-FFF2-40B4-BE49-F238E27FC236}">
                <a16:creationId xmlns:a16="http://schemas.microsoft.com/office/drawing/2014/main" id="{3634F9B7-0326-4532-96FD-7F08D5887932}"/>
              </a:ext>
            </a:extLst>
          </p:cNvPr>
          <p:cNvGrpSpPr/>
          <p:nvPr/>
        </p:nvGrpSpPr>
        <p:grpSpPr>
          <a:xfrm>
            <a:off x="16883744" y="5849255"/>
            <a:ext cx="15544800" cy="12524375"/>
            <a:chOff x="16883744" y="5849255"/>
            <a:chExt cx="15544800" cy="12524375"/>
          </a:xfrm>
        </p:grpSpPr>
        <p:grpSp>
          <p:nvGrpSpPr>
            <p:cNvPr id="18" name="Group 17">
              <a:extLst>
                <a:ext uri="{FF2B5EF4-FFF2-40B4-BE49-F238E27FC236}">
                  <a16:creationId xmlns:a16="http://schemas.microsoft.com/office/drawing/2014/main" id="{C89976F1-AA3E-43BF-9CD4-1117EA846EE1}"/>
                </a:ext>
              </a:extLst>
            </p:cNvPr>
            <p:cNvGrpSpPr/>
            <p:nvPr/>
          </p:nvGrpSpPr>
          <p:grpSpPr>
            <a:xfrm>
              <a:off x="16883744" y="5849255"/>
              <a:ext cx="7346580" cy="12524375"/>
              <a:chOff x="16883744" y="5849255"/>
              <a:chExt cx="7346580" cy="12524375"/>
            </a:xfrm>
          </p:grpSpPr>
          <p:sp>
            <p:nvSpPr>
              <p:cNvPr id="61" name="Text Box 2">
                <a:extLst>
                  <a:ext uri="{FF2B5EF4-FFF2-40B4-BE49-F238E27FC236}">
                    <a16:creationId xmlns:a16="http://schemas.microsoft.com/office/drawing/2014/main" id="{D4699C00-302D-4F9F-A600-DCDE69989620}"/>
                  </a:ext>
                </a:extLst>
              </p:cNvPr>
              <p:cNvSpPr txBox="1">
                <a:spLocks noChangeArrowheads="1"/>
              </p:cNvSpPr>
              <p:nvPr/>
            </p:nvSpPr>
            <p:spPr bwMode="auto">
              <a:xfrm>
                <a:off x="16926100" y="5849255"/>
                <a:ext cx="7304224" cy="19202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3200" b="1" dirty="0">
                    <a:latin typeface="Gill Sans MT" panose="020B0502020104020203" pitchFamily="34" charset="0"/>
                  </a:rPr>
                  <a:t>Prostate Cancer</a:t>
                </a:r>
              </a:p>
              <a:p>
                <a:pPr algn="ctr" defTabSz="914400" eaLnBrk="0" fontAlgn="base" hangingPunct="0">
                  <a:spcAft>
                    <a:spcPct val="0"/>
                  </a:spcAft>
                </a:pPr>
                <a:r>
                  <a:rPr lang="en-US" sz="2800" b="1" dirty="0">
                    <a:latin typeface="Gill Sans MT" panose="020B0502020104020203" pitchFamily="34" charset="0"/>
                  </a:rPr>
                  <a:t>Figure 1.1: Top Most Frequent Malignancies Leading to and from a Secondary Prostate Malignancy.</a:t>
                </a:r>
              </a:p>
              <a:p>
                <a:pPr lvl="0" algn="ctr" defTabSz="914400" eaLnBrk="0" fontAlgn="base" hangingPunct="0">
                  <a:spcBef>
                    <a:spcPts val="1200"/>
                  </a:spcBef>
                  <a:spcAft>
                    <a:spcPct val="0"/>
                  </a:spcAft>
                </a:pPr>
                <a:endParaRPr lang="en-US" altLang="en-US" sz="4000" b="1" dirty="0">
                  <a:solidFill>
                    <a:srgbClr val="000000"/>
                  </a:solidFill>
                  <a:latin typeface="Gill Sans MT" panose="020B0502020104020203" pitchFamily="34" charset="0"/>
                </a:endParaRPr>
              </a:p>
            </p:txBody>
          </p:sp>
          <p:sp>
            <p:nvSpPr>
              <p:cNvPr id="62" name="Text Box 2">
                <a:extLst>
                  <a:ext uri="{FF2B5EF4-FFF2-40B4-BE49-F238E27FC236}">
                    <a16:creationId xmlns:a16="http://schemas.microsoft.com/office/drawing/2014/main" id="{E21F56AF-FC40-4AD4-837B-05634A65226E}"/>
                  </a:ext>
                </a:extLst>
              </p:cNvPr>
              <p:cNvSpPr txBox="1">
                <a:spLocks noChangeArrowheads="1"/>
              </p:cNvSpPr>
              <p:nvPr/>
            </p:nvSpPr>
            <p:spPr bwMode="auto">
              <a:xfrm>
                <a:off x="16883744" y="15356110"/>
                <a:ext cx="7304224" cy="301752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Prostate cancer appeared most frequently in our dataset, with 187,442 patients diagnosed at least once. Bladder cancer was the leading antecedent to prostate cancer with a 21.5% frequency rate. Lung cancer was the leading consequent at a 21.04% frequency rate.</a:t>
                </a:r>
              </a:p>
            </p:txBody>
          </p:sp>
          <p:grpSp>
            <p:nvGrpSpPr>
              <p:cNvPr id="17" name="Group 16">
                <a:extLst>
                  <a:ext uri="{FF2B5EF4-FFF2-40B4-BE49-F238E27FC236}">
                    <a16:creationId xmlns:a16="http://schemas.microsoft.com/office/drawing/2014/main" id="{07C9EDAE-441F-4B34-860A-F4F9FCB0A61E}"/>
                  </a:ext>
                </a:extLst>
              </p:cNvPr>
              <p:cNvGrpSpPr/>
              <p:nvPr/>
            </p:nvGrpSpPr>
            <p:grpSpPr>
              <a:xfrm>
                <a:off x="16883744" y="7905202"/>
                <a:ext cx="7304224" cy="7315200"/>
                <a:chOff x="16883744" y="7905202"/>
                <a:chExt cx="7304224" cy="7315200"/>
              </a:xfrm>
            </p:grpSpPr>
            <p:pic>
              <p:nvPicPr>
                <p:cNvPr id="60" name="Picture 59">
                  <a:extLst>
                    <a:ext uri="{FF2B5EF4-FFF2-40B4-BE49-F238E27FC236}">
                      <a16:creationId xmlns:a16="http://schemas.microsoft.com/office/drawing/2014/main" id="{550DEBB4-91FF-4007-9E98-8D8CE9C26E7C}"/>
                    </a:ext>
                  </a:extLst>
                </p:cNvPr>
                <p:cNvPicPr>
                  <a:picLocks noChangeAspect="1"/>
                </p:cNvPicPr>
                <p:nvPr/>
              </p:nvPicPr>
              <p:blipFill rotWithShape="1">
                <a:blip r:embed="rId5">
                  <a:extLst>
                    <a:ext uri="{28A0092B-C50C-407E-A947-70E740481C1C}">
                      <a14:useLocalDpi xmlns:a14="http://schemas.microsoft.com/office/drawing/2010/main" val="0"/>
                    </a:ext>
                  </a:extLst>
                </a:blip>
                <a:srcRect l="8136" t="3012" b="5123"/>
                <a:stretch/>
              </p:blipFill>
              <p:spPr bwMode="auto">
                <a:xfrm>
                  <a:off x="16883744" y="7905202"/>
                  <a:ext cx="7304224" cy="7315200"/>
                </a:xfrm>
                <a:prstGeom prst="rect">
                  <a:avLst/>
                </a:prstGeom>
                <a:ln>
                  <a:noFill/>
                </a:ln>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id="{1CD5C59A-8E2E-401F-80AE-E47B2DBCFE88}"/>
                    </a:ext>
                  </a:extLst>
                </p:cNvPr>
                <p:cNvSpPr/>
                <p:nvPr/>
              </p:nvSpPr>
              <p:spPr>
                <a:xfrm>
                  <a:off x="17201953" y="8232004"/>
                  <a:ext cx="1371598" cy="2116990"/>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54" name="Rectangle 53">
                  <a:extLst>
                    <a:ext uri="{FF2B5EF4-FFF2-40B4-BE49-F238E27FC236}">
                      <a16:creationId xmlns:a16="http://schemas.microsoft.com/office/drawing/2014/main" id="{B7BFBDBE-4E6A-4313-848A-EA524D466125}"/>
                    </a:ext>
                  </a:extLst>
                </p:cNvPr>
                <p:cNvSpPr/>
                <p:nvPr/>
              </p:nvSpPr>
              <p:spPr>
                <a:xfrm>
                  <a:off x="22382327" y="8218325"/>
                  <a:ext cx="1499537" cy="2235791"/>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75" name="Rectangle 74">
                  <a:extLst>
                    <a:ext uri="{FF2B5EF4-FFF2-40B4-BE49-F238E27FC236}">
                      <a16:creationId xmlns:a16="http://schemas.microsoft.com/office/drawing/2014/main" id="{11268D20-69F5-470B-A27B-C28B737CE713}"/>
                    </a:ext>
                  </a:extLst>
                </p:cNvPr>
                <p:cNvSpPr/>
                <p:nvPr/>
              </p:nvSpPr>
              <p:spPr>
                <a:xfrm>
                  <a:off x="22382326" y="10968897"/>
                  <a:ext cx="1499538" cy="1187810"/>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76" name="Rectangle 75">
                  <a:extLst>
                    <a:ext uri="{FF2B5EF4-FFF2-40B4-BE49-F238E27FC236}">
                      <a16:creationId xmlns:a16="http://schemas.microsoft.com/office/drawing/2014/main" id="{F31132F2-8734-4441-B30D-9DD42128B1D7}"/>
                    </a:ext>
                  </a:extLst>
                </p:cNvPr>
                <p:cNvSpPr/>
                <p:nvPr/>
              </p:nvSpPr>
              <p:spPr>
                <a:xfrm>
                  <a:off x="20655339" y="11170556"/>
                  <a:ext cx="1828800" cy="457200"/>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Prostate</a:t>
                  </a:r>
                </a:p>
              </p:txBody>
            </p:sp>
            <p:sp>
              <p:nvSpPr>
                <p:cNvPr id="77" name="Rectangle 76">
                  <a:extLst>
                    <a:ext uri="{FF2B5EF4-FFF2-40B4-BE49-F238E27FC236}">
                      <a16:creationId xmlns:a16="http://schemas.microsoft.com/office/drawing/2014/main" id="{5262212B-867D-4FE7-B39B-BF72D8EF5A60}"/>
                    </a:ext>
                  </a:extLst>
                </p:cNvPr>
                <p:cNvSpPr/>
                <p:nvPr/>
              </p:nvSpPr>
              <p:spPr>
                <a:xfrm>
                  <a:off x="17209826" y="10709053"/>
                  <a:ext cx="1371598" cy="1288735"/>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78" name="Rectangle 77">
                  <a:extLst>
                    <a:ext uri="{FF2B5EF4-FFF2-40B4-BE49-F238E27FC236}">
                      <a16:creationId xmlns:a16="http://schemas.microsoft.com/office/drawing/2014/main" id="{BD78A087-FF8A-4AD3-A2E0-C95B65117537}"/>
                    </a:ext>
                  </a:extLst>
                </p:cNvPr>
                <p:cNvSpPr/>
                <p:nvPr/>
              </p:nvSpPr>
              <p:spPr>
                <a:xfrm>
                  <a:off x="17209826" y="12299618"/>
                  <a:ext cx="1371598" cy="744368"/>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79" name="Rectangle 78">
                  <a:extLst>
                    <a:ext uri="{FF2B5EF4-FFF2-40B4-BE49-F238E27FC236}">
                      <a16:creationId xmlns:a16="http://schemas.microsoft.com/office/drawing/2014/main" id="{BB3A7C6A-40EA-4996-8A83-876757F62E03}"/>
                    </a:ext>
                  </a:extLst>
                </p:cNvPr>
                <p:cNvSpPr/>
                <p:nvPr/>
              </p:nvSpPr>
              <p:spPr>
                <a:xfrm>
                  <a:off x="17209824" y="13402636"/>
                  <a:ext cx="1363727" cy="442265"/>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Skin/Melanoma</a:t>
                  </a:r>
                </a:p>
              </p:txBody>
            </p:sp>
            <p:sp>
              <p:nvSpPr>
                <p:cNvPr id="80" name="Rectangle 79">
                  <a:extLst>
                    <a:ext uri="{FF2B5EF4-FFF2-40B4-BE49-F238E27FC236}">
                      <a16:creationId xmlns:a16="http://schemas.microsoft.com/office/drawing/2014/main" id="{9AAC8014-156E-4A00-9749-774396082D13}"/>
                    </a:ext>
                  </a:extLst>
                </p:cNvPr>
                <p:cNvSpPr/>
                <p:nvPr/>
              </p:nvSpPr>
              <p:spPr>
                <a:xfrm>
                  <a:off x="17209824" y="14219345"/>
                  <a:ext cx="1097281" cy="268837"/>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81" name="Rectangle 80">
                  <a:extLst>
                    <a:ext uri="{FF2B5EF4-FFF2-40B4-BE49-F238E27FC236}">
                      <a16:creationId xmlns:a16="http://schemas.microsoft.com/office/drawing/2014/main" id="{4E8A0D1F-3398-4372-9636-7A9E83CC242B}"/>
                    </a:ext>
                  </a:extLst>
                </p:cNvPr>
                <p:cNvSpPr/>
                <p:nvPr/>
              </p:nvSpPr>
              <p:spPr>
                <a:xfrm>
                  <a:off x="17209824" y="14762771"/>
                  <a:ext cx="1097280" cy="268837"/>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Lymphoma</a:t>
                  </a:r>
                </a:p>
              </p:txBody>
            </p:sp>
            <p:sp>
              <p:nvSpPr>
                <p:cNvPr id="82" name="Rectangle 81">
                  <a:extLst>
                    <a:ext uri="{FF2B5EF4-FFF2-40B4-BE49-F238E27FC236}">
                      <a16:creationId xmlns:a16="http://schemas.microsoft.com/office/drawing/2014/main" id="{4FD57824-69FE-4B67-859C-553FE74CC1D8}"/>
                    </a:ext>
                  </a:extLst>
                </p:cNvPr>
                <p:cNvSpPr/>
                <p:nvPr/>
              </p:nvSpPr>
              <p:spPr>
                <a:xfrm>
                  <a:off x="22382325" y="12554812"/>
                  <a:ext cx="1499539" cy="513183"/>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84" name="Rectangle 83">
                  <a:extLst>
                    <a:ext uri="{FF2B5EF4-FFF2-40B4-BE49-F238E27FC236}">
                      <a16:creationId xmlns:a16="http://schemas.microsoft.com/office/drawing/2014/main" id="{6080B6F0-2B9A-4230-808E-6E52B220F3EA}"/>
                    </a:ext>
                  </a:extLst>
                </p:cNvPr>
                <p:cNvSpPr/>
                <p:nvPr/>
              </p:nvSpPr>
              <p:spPr>
                <a:xfrm>
                  <a:off x="22484139" y="13412765"/>
                  <a:ext cx="1397726" cy="289104"/>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87" name="Rectangle 86">
                  <a:extLst>
                    <a:ext uri="{FF2B5EF4-FFF2-40B4-BE49-F238E27FC236}">
                      <a16:creationId xmlns:a16="http://schemas.microsoft.com/office/drawing/2014/main" id="{64D9ACED-0756-48DB-9E5A-393B6DCCBB95}"/>
                    </a:ext>
                  </a:extLst>
                </p:cNvPr>
                <p:cNvSpPr/>
                <p:nvPr/>
              </p:nvSpPr>
              <p:spPr>
                <a:xfrm>
                  <a:off x="22382325" y="14088128"/>
                  <a:ext cx="1499540" cy="274321"/>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Skin/Melanoma</a:t>
                  </a:r>
                </a:p>
              </p:txBody>
            </p:sp>
            <p:sp>
              <p:nvSpPr>
                <p:cNvPr id="88" name="Rectangle 87">
                  <a:extLst>
                    <a:ext uri="{FF2B5EF4-FFF2-40B4-BE49-F238E27FC236}">
                      <a16:creationId xmlns:a16="http://schemas.microsoft.com/office/drawing/2014/main" id="{CE61F23D-7CE7-4FC6-ABD7-ED2A37B1B25E}"/>
                    </a:ext>
                  </a:extLst>
                </p:cNvPr>
                <p:cNvSpPr/>
                <p:nvPr/>
              </p:nvSpPr>
              <p:spPr>
                <a:xfrm>
                  <a:off x="22784584" y="14667056"/>
                  <a:ext cx="1097280" cy="334674"/>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Heme/Reticulocytes</a:t>
                  </a:r>
                </a:p>
              </p:txBody>
            </p:sp>
          </p:grpSp>
        </p:grpSp>
        <p:grpSp>
          <p:nvGrpSpPr>
            <p:cNvPr id="20" name="Group 19">
              <a:extLst>
                <a:ext uri="{FF2B5EF4-FFF2-40B4-BE49-F238E27FC236}">
                  <a16:creationId xmlns:a16="http://schemas.microsoft.com/office/drawing/2014/main" id="{BC85C03D-1ABD-467A-B1C6-108519892237}"/>
                </a:ext>
              </a:extLst>
            </p:cNvPr>
            <p:cNvGrpSpPr/>
            <p:nvPr/>
          </p:nvGrpSpPr>
          <p:grpSpPr>
            <a:xfrm>
              <a:off x="24980894" y="5849255"/>
              <a:ext cx="7447650" cy="12524375"/>
              <a:chOff x="24980894" y="5849255"/>
              <a:chExt cx="7447650" cy="12524375"/>
            </a:xfrm>
          </p:grpSpPr>
          <p:sp>
            <p:nvSpPr>
              <p:cNvPr id="64" name="Text Box 2">
                <a:extLst>
                  <a:ext uri="{FF2B5EF4-FFF2-40B4-BE49-F238E27FC236}">
                    <a16:creationId xmlns:a16="http://schemas.microsoft.com/office/drawing/2014/main" id="{3631EB36-2D6A-4DF6-B6CE-3BAD87A03747}"/>
                  </a:ext>
                </a:extLst>
              </p:cNvPr>
              <p:cNvSpPr txBox="1">
                <a:spLocks noChangeArrowheads="1"/>
              </p:cNvSpPr>
              <p:nvPr/>
            </p:nvSpPr>
            <p:spPr bwMode="auto">
              <a:xfrm>
                <a:off x="25124320" y="5849255"/>
                <a:ext cx="7304224" cy="19202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Aft>
                    <a:spcPct val="0"/>
                  </a:spcAft>
                </a:pPr>
                <a:r>
                  <a:rPr lang="en-US" altLang="en-US" sz="3200" b="1" dirty="0">
                    <a:latin typeface="Gill Sans MT" panose="020B0502020104020203" pitchFamily="34" charset="0"/>
                  </a:rPr>
                  <a:t>Breast Cancer</a:t>
                </a:r>
              </a:p>
              <a:p>
                <a:pPr lvl="0" algn="ctr" defTabSz="914400" eaLnBrk="0" fontAlgn="base" hangingPunct="0">
                  <a:spcAft>
                    <a:spcPct val="0"/>
                  </a:spcAft>
                </a:pPr>
                <a:r>
                  <a:rPr lang="en-US" altLang="en-US" sz="2800" b="1" dirty="0">
                    <a:latin typeface="Gill Sans MT" panose="020B0502020104020203" pitchFamily="34" charset="0"/>
                  </a:rPr>
                  <a:t>Figure 1.2: Top Most Frequent Malignancies Leading to and from a Secondary Breast Malignancy.</a:t>
                </a:r>
              </a:p>
            </p:txBody>
          </p:sp>
          <p:sp>
            <p:nvSpPr>
              <p:cNvPr id="65" name="Text Box 2">
                <a:extLst>
                  <a:ext uri="{FF2B5EF4-FFF2-40B4-BE49-F238E27FC236}">
                    <a16:creationId xmlns:a16="http://schemas.microsoft.com/office/drawing/2014/main" id="{3558DC6B-5BED-4628-91E2-E81A9BDD6099}"/>
                  </a:ext>
                </a:extLst>
              </p:cNvPr>
              <p:cNvSpPr txBox="1">
                <a:spLocks noChangeArrowheads="1"/>
              </p:cNvSpPr>
              <p:nvPr/>
            </p:nvSpPr>
            <p:spPr bwMode="auto">
              <a:xfrm>
                <a:off x="25124320" y="15356110"/>
                <a:ext cx="7304224" cy="301752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Breast cancer appeared second-most frequent in our dataset, with 169,647 patients diagnosed at least once. Uterine cancer was the leading antecedent to breast cancer with a 16.24% frequency rate. Lung cancer was the leading consequent at a 18.70% frequency rate.</a:t>
                </a:r>
              </a:p>
            </p:txBody>
          </p:sp>
          <p:grpSp>
            <p:nvGrpSpPr>
              <p:cNvPr id="19" name="Group 18">
                <a:extLst>
                  <a:ext uri="{FF2B5EF4-FFF2-40B4-BE49-F238E27FC236}">
                    <a16:creationId xmlns:a16="http://schemas.microsoft.com/office/drawing/2014/main" id="{95EFA304-FDD5-45F6-BD9D-03A4BA15E77D}"/>
                  </a:ext>
                </a:extLst>
              </p:cNvPr>
              <p:cNvGrpSpPr/>
              <p:nvPr/>
            </p:nvGrpSpPr>
            <p:grpSpPr>
              <a:xfrm>
                <a:off x="24980894" y="7873440"/>
                <a:ext cx="7304224" cy="7315200"/>
                <a:chOff x="24980894" y="7873440"/>
                <a:chExt cx="7304224" cy="7315200"/>
              </a:xfrm>
            </p:grpSpPr>
            <p:pic>
              <p:nvPicPr>
                <p:cNvPr id="63" name="Picture 62">
                  <a:extLst>
                    <a:ext uri="{FF2B5EF4-FFF2-40B4-BE49-F238E27FC236}">
                      <a16:creationId xmlns:a16="http://schemas.microsoft.com/office/drawing/2014/main" id="{F360D84C-F842-4E4E-8CFE-D163FA317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24980894" y="7873440"/>
                  <a:ext cx="7304224" cy="7315200"/>
                </a:xfrm>
                <a:prstGeom prst="rect">
                  <a:avLst/>
                </a:prstGeom>
                <a:ln>
                  <a:noFill/>
                </a:ln>
                <a:extLst>
                  <a:ext uri="{53640926-AAD7-44D8-BBD7-CCE9431645EC}">
                    <a14:shadowObscured xmlns:a14="http://schemas.microsoft.com/office/drawing/2010/main"/>
                  </a:ext>
                </a:extLst>
              </p:spPr>
            </p:pic>
            <p:sp>
              <p:nvSpPr>
                <p:cNvPr id="90" name="Rectangle 89">
                  <a:extLst>
                    <a:ext uri="{FF2B5EF4-FFF2-40B4-BE49-F238E27FC236}">
                      <a16:creationId xmlns:a16="http://schemas.microsoft.com/office/drawing/2014/main" id="{979974F9-9403-4298-835C-9F676160C8C0}"/>
                    </a:ext>
                  </a:extLst>
                </p:cNvPr>
                <p:cNvSpPr/>
                <p:nvPr/>
              </p:nvSpPr>
              <p:spPr>
                <a:xfrm>
                  <a:off x="30490054" y="8254989"/>
                  <a:ext cx="1445707" cy="2643434"/>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93" name="Rectangle 92">
                  <a:extLst>
                    <a:ext uri="{FF2B5EF4-FFF2-40B4-BE49-F238E27FC236}">
                      <a16:creationId xmlns:a16="http://schemas.microsoft.com/office/drawing/2014/main" id="{FBD6A71A-7A20-480B-8F18-5511A304FF9E}"/>
                    </a:ext>
                  </a:extLst>
                </p:cNvPr>
                <p:cNvSpPr/>
                <p:nvPr/>
              </p:nvSpPr>
              <p:spPr>
                <a:xfrm>
                  <a:off x="25248359" y="8143581"/>
                  <a:ext cx="1319238" cy="2624503"/>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94" name="Rectangle 93">
                  <a:extLst>
                    <a:ext uri="{FF2B5EF4-FFF2-40B4-BE49-F238E27FC236}">
                      <a16:creationId xmlns:a16="http://schemas.microsoft.com/office/drawing/2014/main" id="{DB117FD1-A963-4B42-9F9A-BE1C97455A9B}"/>
                    </a:ext>
                  </a:extLst>
                </p:cNvPr>
                <p:cNvSpPr/>
                <p:nvPr/>
              </p:nvSpPr>
              <p:spPr>
                <a:xfrm>
                  <a:off x="25248358" y="11117493"/>
                  <a:ext cx="1746913" cy="827093"/>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Corpus Carcinoma</a:t>
                  </a:r>
                </a:p>
              </p:txBody>
            </p:sp>
            <p:sp>
              <p:nvSpPr>
                <p:cNvPr id="95" name="Rectangle 94">
                  <a:extLst>
                    <a:ext uri="{FF2B5EF4-FFF2-40B4-BE49-F238E27FC236}">
                      <a16:creationId xmlns:a16="http://schemas.microsoft.com/office/drawing/2014/main" id="{7748D344-B87E-400F-861A-7BF4667FBFFF}"/>
                    </a:ext>
                  </a:extLst>
                </p:cNvPr>
                <p:cNvSpPr/>
                <p:nvPr/>
              </p:nvSpPr>
              <p:spPr>
                <a:xfrm>
                  <a:off x="25248358" y="12200072"/>
                  <a:ext cx="1371598" cy="794566"/>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97" name="Rectangle 96">
                  <a:extLst>
                    <a:ext uri="{FF2B5EF4-FFF2-40B4-BE49-F238E27FC236}">
                      <a16:creationId xmlns:a16="http://schemas.microsoft.com/office/drawing/2014/main" id="{E721C73D-8DCF-4592-86BC-43F359333468}"/>
                    </a:ext>
                  </a:extLst>
                </p:cNvPr>
                <p:cNvSpPr/>
                <p:nvPr/>
              </p:nvSpPr>
              <p:spPr>
                <a:xfrm>
                  <a:off x="25256229" y="13191876"/>
                  <a:ext cx="1363727" cy="452851"/>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100" name="Rectangle 99">
                  <a:extLst>
                    <a:ext uri="{FF2B5EF4-FFF2-40B4-BE49-F238E27FC236}">
                      <a16:creationId xmlns:a16="http://schemas.microsoft.com/office/drawing/2014/main" id="{65D13D15-36EB-48B5-A39E-2F9BEA89A08A}"/>
                    </a:ext>
                  </a:extLst>
                </p:cNvPr>
                <p:cNvSpPr/>
                <p:nvPr/>
              </p:nvSpPr>
              <p:spPr>
                <a:xfrm>
                  <a:off x="25256229" y="13958912"/>
                  <a:ext cx="1371597" cy="344282"/>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Skin/Melanoma</a:t>
                  </a:r>
                </a:p>
              </p:txBody>
            </p:sp>
            <p:sp>
              <p:nvSpPr>
                <p:cNvPr id="101" name="Rectangle 100">
                  <a:extLst>
                    <a:ext uri="{FF2B5EF4-FFF2-40B4-BE49-F238E27FC236}">
                      <a16:creationId xmlns:a16="http://schemas.microsoft.com/office/drawing/2014/main" id="{2A3A062D-A369-41E5-8C2C-2C6FB42D6629}"/>
                    </a:ext>
                  </a:extLst>
                </p:cNvPr>
                <p:cNvSpPr/>
                <p:nvPr/>
              </p:nvSpPr>
              <p:spPr>
                <a:xfrm>
                  <a:off x="25248358" y="14647996"/>
                  <a:ext cx="1097280" cy="268837"/>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Lymphoma</a:t>
                  </a:r>
                </a:p>
              </p:txBody>
            </p:sp>
            <p:sp>
              <p:nvSpPr>
                <p:cNvPr id="103" name="Rectangle 102">
                  <a:extLst>
                    <a:ext uri="{FF2B5EF4-FFF2-40B4-BE49-F238E27FC236}">
                      <a16:creationId xmlns:a16="http://schemas.microsoft.com/office/drawing/2014/main" id="{226EC227-B963-4B5D-9C8C-FB7BAF06391F}"/>
                    </a:ext>
                  </a:extLst>
                </p:cNvPr>
                <p:cNvSpPr/>
                <p:nvPr/>
              </p:nvSpPr>
              <p:spPr>
                <a:xfrm>
                  <a:off x="30416087" y="11309436"/>
                  <a:ext cx="1519674" cy="1223991"/>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104" name="Rectangle 103">
                  <a:extLst>
                    <a:ext uri="{FF2B5EF4-FFF2-40B4-BE49-F238E27FC236}">
                      <a16:creationId xmlns:a16="http://schemas.microsoft.com/office/drawing/2014/main" id="{4F6FBBCF-146D-4706-9CF7-BCF469A4DB1F}"/>
                    </a:ext>
                  </a:extLst>
                </p:cNvPr>
                <p:cNvSpPr/>
                <p:nvPr/>
              </p:nvSpPr>
              <p:spPr>
                <a:xfrm>
                  <a:off x="30416087" y="12944440"/>
                  <a:ext cx="1499539" cy="513183"/>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105" name="Rectangle 104">
                  <a:extLst>
                    <a:ext uri="{FF2B5EF4-FFF2-40B4-BE49-F238E27FC236}">
                      <a16:creationId xmlns:a16="http://schemas.microsoft.com/office/drawing/2014/main" id="{18AD3E6F-8E69-469D-ABD4-5187BD500A6D}"/>
                    </a:ext>
                  </a:extLst>
                </p:cNvPr>
                <p:cNvSpPr/>
                <p:nvPr/>
              </p:nvSpPr>
              <p:spPr>
                <a:xfrm>
                  <a:off x="30538035" y="13742523"/>
                  <a:ext cx="1397726" cy="289104"/>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Heme/Reticulocytes</a:t>
                  </a:r>
                </a:p>
              </p:txBody>
            </p:sp>
            <p:sp>
              <p:nvSpPr>
                <p:cNvPr id="106" name="Rectangle 105">
                  <a:extLst>
                    <a:ext uri="{FF2B5EF4-FFF2-40B4-BE49-F238E27FC236}">
                      <a16:creationId xmlns:a16="http://schemas.microsoft.com/office/drawing/2014/main" id="{FE0B7D21-31D3-4EFB-B2C3-29164F4DF8D5}"/>
                    </a:ext>
                  </a:extLst>
                </p:cNvPr>
                <p:cNvSpPr/>
                <p:nvPr/>
              </p:nvSpPr>
              <p:spPr>
                <a:xfrm>
                  <a:off x="30662939" y="14266942"/>
                  <a:ext cx="1272822" cy="232909"/>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Skin/Melanoma</a:t>
                  </a:r>
                </a:p>
              </p:txBody>
            </p:sp>
            <p:sp>
              <p:nvSpPr>
                <p:cNvPr id="107" name="Rectangle 106">
                  <a:extLst>
                    <a:ext uri="{FF2B5EF4-FFF2-40B4-BE49-F238E27FC236}">
                      <a16:creationId xmlns:a16="http://schemas.microsoft.com/office/drawing/2014/main" id="{71A78947-7B17-405B-A398-7A885DE4FDD6}"/>
                    </a:ext>
                  </a:extLst>
                </p:cNvPr>
                <p:cNvSpPr/>
                <p:nvPr/>
              </p:nvSpPr>
              <p:spPr>
                <a:xfrm>
                  <a:off x="30838481" y="14684169"/>
                  <a:ext cx="1097280" cy="317562"/>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Lymphoma</a:t>
                  </a:r>
                </a:p>
              </p:txBody>
            </p:sp>
            <p:sp>
              <p:nvSpPr>
                <p:cNvPr id="108" name="Rectangle 107">
                  <a:extLst>
                    <a:ext uri="{FF2B5EF4-FFF2-40B4-BE49-F238E27FC236}">
                      <a16:creationId xmlns:a16="http://schemas.microsoft.com/office/drawing/2014/main" id="{708BB330-CE94-4C7A-991C-82991463DBD6}"/>
                    </a:ext>
                  </a:extLst>
                </p:cNvPr>
                <p:cNvSpPr/>
                <p:nvPr/>
              </p:nvSpPr>
              <p:spPr>
                <a:xfrm>
                  <a:off x="28718285" y="11262506"/>
                  <a:ext cx="598771" cy="365250"/>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Breast</a:t>
                  </a:r>
                </a:p>
              </p:txBody>
            </p:sp>
          </p:grpSp>
        </p:grpSp>
      </p:grpSp>
      <p:sp>
        <p:nvSpPr>
          <p:cNvPr id="16" name="Rectangle 15">
            <a:extLst>
              <a:ext uri="{FF2B5EF4-FFF2-40B4-BE49-F238E27FC236}">
                <a16:creationId xmlns:a16="http://schemas.microsoft.com/office/drawing/2014/main" id="{8C7F5232-0312-46D5-9273-73A2D81EDC34}"/>
              </a:ext>
            </a:extLst>
          </p:cNvPr>
          <p:cNvSpPr/>
          <p:nvPr/>
        </p:nvSpPr>
        <p:spPr>
          <a:xfrm>
            <a:off x="28718285" y="10734502"/>
            <a:ext cx="181568" cy="486207"/>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564AEED-2781-4EB8-9B75-3FEE24A1FB2F}"/>
              </a:ext>
            </a:extLst>
          </p:cNvPr>
          <p:cNvGrpSpPr/>
          <p:nvPr/>
        </p:nvGrpSpPr>
        <p:grpSpPr>
          <a:xfrm>
            <a:off x="16864681" y="19052620"/>
            <a:ext cx="15544800" cy="12614203"/>
            <a:chOff x="16864681" y="19164813"/>
            <a:chExt cx="15544800" cy="12614203"/>
          </a:xfrm>
        </p:grpSpPr>
        <p:grpSp>
          <p:nvGrpSpPr>
            <p:cNvPr id="23" name="Group 22">
              <a:extLst>
                <a:ext uri="{FF2B5EF4-FFF2-40B4-BE49-F238E27FC236}">
                  <a16:creationId xmlns:a16="http://schemas.microsoft.com/office/drawing/2014/main" id="{F34B84E3-BC04-47C9-A42C-D71D1F0A8172}"/>
                </a:ext>
              </a:extLst>
            </p:cNvPr>
            <p:cNvGrpSpPr/>
            <p:nvPr/>
          </p:nvGrpSpPr>
          <p:grpSpPr>
            <a:xfrm>
              <a:off x="16864681" y="19164813"/>
              <a:ext cx="7306242" cy="12614203"/>
              <a:chOff x="16864681" y="19164813"/>
              <a:chExt cx="7306242" cy="12614203"/>
            </a:xfrm>
          </p:grpSpPr>
          <p:sp>
            <p:nvSpPr>
              <p:cNvPr id="67" name="Text Box 2">
                <a:extLst>
                  <a:ext uri="{FF2B5EF4-FFF2-40B4-BE49-F238E27FC236}">
                    <a16:creationId xmlns:a16="http://schemas.microsoft.com/office/drawing/2014/main" id="{C61423DE-184C-4E35-B8D6-1D732DCB9005}"/>
                  </a:ext>
                </a:extLst>
              </p:cNvPr>
              <p:cNvSpPr txBox="1">
                <a:spLocks noChangeArrowheads="1"/>
              </p:cNvSpPr>
              <p:nvPr/>
            </p:nvSpPr>
            <p:spPr bwMode="auto">
              <a:xfrm>
                <a:off x="16864681" y="19164813"/>
                <a:ext cx="7306242" cy="19202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3200" b="1" dirty="0">
                    <a:latin typeface="Gill Sans MT" panose="020B0502020104020203" pitchFamily="34" charset="0"/>
                  </a:rPr>
                  <a:t>Lung Cancer</a:t>
                </a:r>
              </a:p>
              <a:p>
                <a:pPr lvl="0" algn="ctr" defTabSz="914400" eaLnBrk="0" fontAlgn="base" hangingPunct="0">
                  <a:spcAft>
                    <a:spcPct val="0"/>
                  </a:spcAft>
                </a:pPr>
                <a:r>
                  <a:rPr lang="en-US" altLang="en-US" sz="2800" b="1" dirty="0">
                    <a:latin typeface="Gill Sans MT" panose="020B0502020104020203" pitchFamily="34" charset="0"/>
                  </a:rPr>
                  <a:t>Figure 1.3: Top Most Frequent Malignancies Leading to and from a Secondary Lung Malignancy</a:t>
                </a:r>
              </a:p>
              <a:p>
                <a:pPr lvl="0" algn="ctr" defTabSz="914400" eaLnBrk="0" fontAlgn="base" hangingPunct="0">
                  <a:spcBef>
                    <a:spcPts val="1200"/>
                  </a:spcBef>
                  <a:spcAft>
                    <a:spcPct val="0"/>
                  </a:spcAft>
                </a:pPr>
                <a:endParaRPr lang="en-US" altLang="en-US" sz="4000" b="1" dirty="0">
                  <a:solidFill>
                    <a:srgbClr val="000000"/>
                  </a:solidFill>
                  <a:latin typeface="Gill Sans MT" panose="020B0502020104020203" pitchFamily="34" charset="0"/>
                </a:endParaRPr>
              </a:p>
            </p:txBody>
          </p:sp>
          <p:sp>
            <p:nvSpPr>
              <p:cNvPr id="68" name="Text Box 2">
                <a:extLst>
                  <a:ext uri="{FF2B5EF4-FFF2-40B4-BE49-F238E27FC236}">
                    <a16:creationId xmlns:a16="http://schemas.microsoft.com/office/drawing/2014/main" id="{5E03AC2A-13D2-45ED-A614-49654FC515F8}"/>
                  </a:ext>
                </a:extLst>
              </p:cNvPr>
              <p:cNvSpPr txBox="1">
                <a:spLocks noChangeArrowheads="1"/>
              </p:cNvSpPr>
              <p:nvPr/>
            </p:nvSpPr>
            <p:spPr bwMode="auto">
              <a:xfrm>
                <a:off x="16864681" y="28761496"/>
                <a:ext cx="7306242" cy="301752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kern="1400" dirty="0">
                    <a:solidFill>
                      <a:srgbClr val="000000"/>
                    </a:solidFill>
                    <a:latin typeface="Gill Sans MT" panose="020B0502020104020203" pitchFamily="34" charset="0"/>
                  </a:rPr>
                  <a:t>	</a:t>
                </a:r>
                <a:r>
                  <a:rPr lang="en-US" sz="2800" dirty="0">
                    <a:latin typeface="Gill Sans MT" panose="020B0502020104020203" pitchFamily="34" charset="0"/>
                  </a:rPr>
                  <a:t>Lung cancer appeared third-most frequent in our dataset, with 150,205 patients diagnosed at least once. Prostate cancer was the leading antecedent to lung cancer with a 21.54% frequency rate. Breast cancer was the leading consequent at a 12.01% frequency rate.</a:t>
                </a:r>
                <a:endParaRPr lang="en-US" sz="2800" kern="1400" dirty="0">
                  <a:solidFill>
                    <a:srgbClr val="000000"/>
                  </a:solidFill>
                  <a:latin typeface="Gill Sans MT" panose="020B0502020104020203" pitchFamily="34" charset="0"/>
                </a:endParaRPr>
              </a:p>
            </p:txBody>
          </p:sp>
          <p:grpSp>
            <p:nvGrpSpPr>
              <p:cNvPr id="22" name="Group 21">
                <a:extLst>
                  <a:ext uri="{FF2B5EF4-FFF2-40B4-BE49-F238E27FC236}">
                    <a16:creationId xmlns:a16="http://schemas.microsoft.com/office/drawing/2014/main" id="{4F382477-81EE-4975-B683-D112BBA84E45}"/>
                  </a:ext>
                </a:extLst>
              </p:cNvPr>
              <p:cNvGrpSpPr/>
              <p:nvPr/>
            </p:nvGrpSpPr>
            <p:grpSpPr>
              <a:xfrm>
                <a:off x="16864681" y="21161396"/>
                <a:ext cx="7306242" cy="7315200"/>
                <a:chOff x="16864681" y="21161396"/>
                <a:chExt cx="7306242" cy="7315200"/>
              </a:xfrm>
            </p:grpSpPr>
            <p:pic>
              <p:nvPicPr>
                <p:cNvPr id="66" name="Picture 65">
                  <a:extLst>
                    <a:ext uri="{FF2B5EF4-FFF2-40B4-BE49-F238E27FC236}">
                      <a16:creationId xmlns:a16="http://schemas.microsoft.com/office/drawing/2014/main" id="{33F65C58-E51C-4E99-8749-08E51ADA9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6864681" y="21161396"/>
                  <a:ext cx="7306242" cy="7315200"/>
                </a:xfrm>
                <a:prstGeom prst="rect">
                  <a:avLst/>
                </a:prstGeom>
                <a:ln>
                  <a:noFill/>
                </a:ln>
                <a:extLst>
                  <a:ext uri="{53640926-AAD7-44D8-BBD7-CCE9431645EC}">
                    <a14:shadowObscured xmlns:a14="http://schemas.microsoft.com/office/drawing/2010/main"/>
                  </a:ext>
                </a:extLst>
              </p:spPr>
            </p:pic>
            <p:sp>
              <p:nvSpPr>
                <p:cNvPr id="109" name="Rectangle 108">
                  <a:extLst>
                    <a:ext uri="{FF2B5EF4-FFF2-40B4-BE49-F238E27FC236}">
                      <a16:creationId xmlns:a16="http://schemas.microsoft.com/office/drawing/2014/main" id="{82AE3606-AAF4-410B-A487-5EC4E22A1D8A}"/>
                    </a:ext>
                  </a:extLst>
                </p:cNvPr>
                <p:cNvSpPr/>
                <p:nvPr/>
              </p:nvSpPr>
              <p:spPr>
                <a:xfrm>
                  <a:off x="17201952" y="21536077"/>
                  <a:ext cx="1371599" cy="2116990"/>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110" name="Rectangle 109">
                  <a:extLst>
                    <a:ext uri="{FF2B5EF4-FFF2-40B4-BE49-F238E27FC236}">
                      <a16:creationId xmlns:a16="http://schemas.microsoft.com/office/drawing/2014/main" id="{FB30705E-37BE-4179-8265-2759DDE55876}"/>
                    </a:ext>
                  </a:extLst>
                </p:cNvPr>
                <p:cNvSpPr/>
                <p:nvPr/>
              </p:nvSpPr>
              <p:spPr>
                <a:xfrm>
                  <a:off x="17201953" y="24085976"/>
                  <a:ext cx="1371598" cy="1122389"/>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Prostate</a:t>
                  </a:r>
                </a:p>
              </p:txBody>
            </p:sp>
            <p:sp>
              <p:nvSpPr>
                <p:cNvPr id="111" name="Rectangle 110">
                  <a:extLst>
                    <a:ext uri="{FF2B5EF4-FFF2-40B4-BE49-F238E27FC236}">
                      <a16:creationId xmlns:a16="http://schemas.microsoft.com/office/drawing/2014/main" id="{C44CBECB-33C1-4F01-80CA-EF8DF370AED7}"/>
                    </a:ext>
                  </a:extLst>
                </p:cNvPr>
                <p:cNvSpPr/>
                <p:nvPr/>
              </p:nvSpPr>
              <p:spPr>
                <a:xfrm>
                  <a:off x="17201953" y="25461581"/>
                  <a:ext cx="1371598" cy="901317"/>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Breast</a:t>
                  </a:r>
                </a:p>
              </p:txBody>
            </p:sp>
            <p:sp>
              <p:nvSpPr>
                <p:cNvPr id="112" name="Rectangle 111">
                  <a:extLst>
                    <a:ext uri="{FF2B5EF4-FFF2-40B4-BE49-F238E27FC236}">
                      <a16:creationId xmlns:a16="http://schemas.microsoft.com/office/drawing/2014/main" id="{99660D72-DC7F-4ACD-B5C8-A00C4B19FBEF}"/>
                    </a:ext>
                  </a:extLst>
                </p:cNvPr>
                <p:cNvSpPr/>
                <p:nvPr/>
              </p:nvSpPr>
              <p:spPr>
                <a:xfrm>
                  <a:off x="17201953" y="26619094"/>
                  <a:ext cx="1371598" cy="570938"/>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113" name="Rectangle 112">
                  <a:extLst>
                    <a:ext uri="{FF2B5EF4-FFF2-40B4-BE49-F238E27FC236}">
                      <a16:creationId xmlns:a16="http://schemas.microsoft.com/office/drawing/2014/main" id="{54EC1299-7B2F-4B63-9193-0E649E92C9DF}"/>
                    </a:ext>
                  </a:extLst>
                </p:cNvPr>
                <p:cNvSpPr/>
                <p:nvPr/>
              </p:nvSpPr>
              <p:spPr>
                <a:xfrm>
                  <a:off x="17201953" y="27470852"/>
                  <a:ext cx="1105151" cy="362462"/>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114" name="Rectangle 113">
                  <a:extLst>
                    <a:ext uri="{FF2B5EF4-FFF2-40B4-BE49-F238E27FC236}">
                      <a16:creationId xmlns:a16="http://schemas.microsoft.com/office/drawing/2014/main" id="{BF494CC4-E679-4E39-8144-E015EE6B2268}"/>
                    </a:ext>
                  </a:extLst>
                </p:cNvPr>
                <p:cNvSpPr/>
                <p:nvPr/>
              </p:nvSpPr>
              <p:spPr>
                <a:xfrm>
                  <a:off x="17201952" y="28055850"/>
                  <a:ext cx="1105151" cy="228477"/>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Lymphoma</a:t>
                  </a:r>
                </a:p>
              </p:txBody>
            </p:sp>
            <p:sp>
              <p:nvSpPr>
                <p:cNvPr id="116" name="Rectangle 115">
                  <a:extLst>
                    <a:ext uri="{FF2B5EF4-FFF2-40B4-BE49-F238E27FC236}">
                      <a16:creationId xmlns:a16="http://schemas.microsoft.com/office/drawing/2014/main" id="{AB443417-FC23-4656-BE58-7A09055723CE}"/>
                    </a:ext>
                  </a:extLst>
                </p:cNvPr>
                <p:cNvSpPr/>
                <p:nvPr/>
              </p:nvSpPr>
              <p:spPr>
                <a:xfrm>
                  <a:off x="22497203" y="21404920"/>
                  <a:ext cx="1371598" cy="3245765"/>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117" name="Rectangle 116">
                  <a:extLst>
                    <a:ext uri="{FF2B5EF4-FFF2-40B4-BE49-F238E27FC236}">
                      <a16:creationId xmlns:a16="http://schemas.microsoft.com/office/drawing/2014/main" id="{B46F1836-0E5F-480B-9F36-389486AE80F7}"/>
                    </a:ext>
                  </a:extLst>
                </p:cNvPr>
                <p:cNvSpPr/>
                <p:nvPr/>
              </p:nvSpPr>
              <p:spPr>
                <a:xfrm>
                  <a:off x="20613900" y="24510692"/>
                  <a:ext cx="525986" cy="272956"/>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118" name="Rectangle 117">
                  <a:extLst>
                    <a:ext uri="{FF2B5EF4-FFF2-40B4-BE49-F238E27FC236}">
                      <a16:creationId xmlns:a16="http://schemas.microsoft.com/office/drawing/2014/main" id="{420F1421-41B2-443C-8F8A-9DC7FC5534FC}"/>
                    </a:ext>
                  </a:extLst>
                </p:cNvPr>
                <p:cNvSpPr/>
                <p:nvPr/>
              </p:nvSpPr>
              <p:spPr>
                <a:xfrm>
                  <a:off x="22510266" y="24893516"/>
                  <a:ext cx="1371598" cy="568065"/>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Breast</a:t>
                  </a:r>
                </a:p>
              </p:txBody>
            </p:sp>
            <p:sp>
              <p:nvSpPr>
                <p:cNvPr id="119" name="Rectangle 118">
                  <a:extLst>
                    <a:ext uri="{FF2B5EF4-FFF2-40B4-BE49-F238E27FC236}">
                      <a16:creationId xmlns:a16="http://schemas.microsoft.com/office/drawing/2014/main" id="{F6334611-926F-4E12-9BD0-FCD65BD2FFE5}"/>
                    </a:ext>
                  </a:extLst>
                </p:cNvPr>
                <p:cNvSpPr/>
                <p:nvPr/>
              </p:nvSpPr>
              <p:spPr>
                <a:xfrm>
                  <a:off x="22510266" y="25774233"/>
                  <a:ext cx="1371598" cy="568065"/>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120" name="Rectangle 119">
                  <a:extLst>
                    <a:ext uri="{FF2B5EF4-FFF2-40B4-BE49-F238E27FC236}">
                      <a16:creationId xmlns:a16="http://schemas.microsoft.com/office/drawing/2014/main" id="{DB0C653A-1B9D-43C8-AE2E-816113CE8267}"/>
                    </a:ext>
                  </a:extLst>
                </p:cNvPr>
                <p:cNvSpPr/>
                <p:nvPr/>
              </p:nvSpPr>
              <p:spPr>
                <a:xfrm>
                  <a:off x="22510266" y="26619094"/>
                  <a:ext cx="1371598" cy="403473"/>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Prostate</a:t>
                  </a:r>
                </a:p>
              </p:txBody>
            </p:sp>
            <p:sp>
              <p:nvSpPr>
                <p:cNvPr id="121" name="Rectangle 120">
                  <a:extLst>
                    <a:ext uri="{FF2B5EF4-FFF2-40B4-BE49-F238E27FC236}">
                      <a16:creationId xmlns:a16="http://schemas.microsoft.com/office/drawing/2014/main" id="{BA92D8D1-A143-40B4-9019-7F0CA139EB19}"/>
                    </a:ext>
                  </a:extLst>
                </p:cNvPr>
                <p:cNvSpPr/>
                <p:nvPr/>
              </p:nvSpPr>
              <p:spPr>
                <a:xfrm>
                  <a:off x="22510266" y="27323752"/>
                  <a:ext cx="1371598" cy="403473"/>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122" name="Rectangle 121">
                  <a:extLst>
                    <a:ext uri="{FF2B5EF4-FFF2-40B4-BE49-F238E27FC236}">
                      <a16:creationId xmlns:a16="http://schemas.microsoft.com/office/drawing/2014/main" id="{88699FE3-B892-4B65-8BBB-D20A38A5489C}"/>
                    </a:ext>
                  </a:extLst>
                </p:cNvPr>
                <p:cNvSpPr/>
                <p:nvPr/>
              </p:nvSpPr>
              <p:spPr>
                <a:xfrm>
                  <a:off x="22763649" y="27970312"/>
                  <a:ext cx="1105151" cy="314016"/>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Heme/Reticulocytes</a:t>
                  </a:r>
                </a:p>
              </p:txBody>
            </p:sp>
          </p:grpSp>
        </p:grpSp>
        <p:grpSp>
          <p:nvGrpSpPr>
            <p:cNvPr id="27" name="Group 26">
              <a:extLst>
                <a:ext uri="{FF2B5EF4-FFF2-40B4-BE49-F238E27FC236}">
                  <a16:creationId xmlns:a16="http://schemas.microsoft.com/office/drawing/2014/main" id="{0E37B1F5-8DDB-442F-BD17-30C714EB9EFC}"/>
                </a:ext>
              </a:extLst>
            </p:cNvPr>
            <p:cNvGrpSpPr/>
            <p:nvPr/>
          </p:nvGrpSpPr>
          <p:grpSpPr>
            <a:xfrm>
              <a:off x="24980894" y="19164813"/>
              <a:ext cx="7428587" cy="12614203"/>
              <a:chOff x="24980894" y="19164813"/>
              <a:chExt cx="7428587" cy="12614203"/>
            </a:xfrm>
          </p:grpSpPr>
          <p:sp>
            <p:nvSpPr>
              <p:cNvPr id="56" name="Text Box 2">
                <a:extLst>
                  <a:ext uri="{FF2B5EF4-FFF2-40B4-BE49-F238E27FC236}">
                    <a16:creationId xmlns:a16="http://schemas.microsoft.com/office/drawing/2014/main" id="{15133AFA-5668-461C-82ED-F2203538E1F8}"/>
                  </a:ext>
                </a:extLst>
              </p:cNvPr>
              <p:cNvSpPr txBox="1">
                <a:spLocks noChangeArrowheads="1"/>
              </p:cNvSpPr>
              <p:nvPr/>
            </p:nvSpPr>
            <p:spPr bwMode="auto">
              <a:xfrm>
                <a:off x="24980894" y="19164813"/>
                <a:ext cx="7306242" cy="192024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3200" b="1" dirty="0">
                    <a:latin typeface="Gill Sans MT" panose="020B0502020104020203" pitchFamily="34" charset="0"/>
                  </a:rPr>
                  <a:t>Colon Cancer</a:t>
                </a:r>
              </a:p>
              <a:p>
                <a:pPr lvl="0" algn="ctr" defTabSz="914400" eaLnBrk="0" fontAlgn="base" hangingPunct="0">
                  <a:spcAft>
                    <a:spcPct val="0"/>
                  </a:spcAft>
                </a:pPr>
                <a:r>
                  <a:rPr lang="en-US" altLang="en-US" sz="2800" b="1" dirty="0">
                    <a:latin typeface="Gill Sans MT" panose="020B0502020104020203" pitchFamily="34" charset="0"/>
                  </a:rPr>
                  <a:t>Figure 1.4: Top Most Frequent Malignancies Leading to and from a Secondary Colon Malignancy</a:t>
                </a:r>
              </a:p>
            </p:txBody>
          </p:sp>
          <p:sp>
            <p:nvSpPr>
              <p:cNvPr id="57" name="Text Box 2">
                <a:extLst>
                  <a:ext uri="{FF2B5EF4-FFF2-40B4-BE49-F238E27FC236}">
                    <a16:creationId xmlns:a16="http://schemas.microsoft.com/office/drawing/2014/main" id="{9709E999-C16E-4E0D-ADEB-56E79424CD67}"/>
                  </a:ext>
                </a:extLst>
              </p:cNvPr>
              <p:cNvSpPr txBox="1">
                <a:spLocks noChangeArrowheads="1"/>
              </p:cNvSpPr>
              <p:nvPr/>
            </p:nvSpPr>
            <p:spPr bwMode="auto">
              <a:xfrm>
                <a:off x="25065165" y="28761496"/>
                <a:ext cx="7306242" cy="3017520"/>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Colon cancer appeared fourth-most frequent in our dataset, with 104,664 patients diagnosed at least once. Prostate cancer was the leading antecedent to colon cancer with a 24.31% frequency rate. Lung cancer was the leading consequent at a 18.15% frequency rate.</a:t>
                </a:r>
              </a:p>
            </p:txBody>
          </p:sp>
          <p:grpSp>
            <p:nvGrpSpPr>
              <p:cNvPr id="26" name="Group 25">
                <a:extLst>
                  <a:ext uri="{FF2B5EF4-FFF2-40B4-BE49-F238E27FC236}">
                    <a16:creationId xmlns:a16="http://schemas.microsoft.com/office/drawing/2014/main" id="{2A53E4FA-11EF-4F8D-AB14-205DE3B3082B}"/>
                  </a:ext>
                </a:extLst>
              </p:cNvPr>
              <p:cNvGrpSpPr/>
              <p:nvPr/>
            </p:nvGrpSpPr>
            <p:grpSpPr>
              <a:xfrm>
                <a:off x="25103239" y="21161396"/>
                <a:ext cx="7306242" cy="7315200"/>
                <a:chOff x="25103239" y="21161396"/>
                <a:chExt cx="7306242" cy="7315200"/>
              </a:xfrm>
            </p:grpSpPr>
            <p:pic>
              <p:nvPicPr>
                <p:cNvPr id="55" name="Picture 54">
                  <a:extLst>
                    <a:ext uri="{FF2B5EF4-FFF2-40B4-BE49-F238E27FC236}">
                      <a16:creationId xmlns:a16="http://schemas.microsoft.com/office/drawing/2014/main" id="{7E720AD9-BEC0-41D4-BC6A-DBDDB3A90B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25103239" y="21161396"/>
                  <a:ext cx="7306242" cy="7315200"/>
                </a:xfrm>
                <a:prstGeom prst="rect">
                  <a:avLst/>
                </a:prstGeom>
                <a:ln>
                  <a:noFill/>
                </a:ln>
                <a:extLst>
                  <a:ext uri="{53640926-AAD7-44D8-BBD7-CCE9431645EC}">
                    <a14:shadowObscured xmlns:a14="http://schemas.microsoft.com/office/drawing/2010/main"/>
                  </a:ext>
                </a:extLst>
              </p:spPr>
            </p:pic>
            <p:sp>
              <p:nvSpPr>
                <p:cNvPr id="123" name="Rectangle 122">
                  <a:extLst>
                    <a:ext uri="{FF2B5EF4-FFF2-40B4-BE49-F238E27FC236}">
                      <a16:creationId xmlns:a16="http://schemas.microsoft.com/office/drawing/2014/main" id="{3C5C650F-1B3D-4527-A317-7F46334BF6EB}"/>
                    </a:ext>
                  </a:extLst>
                </p:cNvPr>
                <p:cNvSpPr/>
                <p:nvPr/>
              </p:nvSpPr>
              <p:spPr>
                <a:xfrm>
                  <a:off x="25407717" y="21369953"/>
                  <a:ext cx="1410832" cy="2116990"/>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124" name="Rectangle 123">
                  <a:extLst>
                    <a:ext uri="{FF2B5EF4-FFF2-40B4-BE49-F238E27FC236}">
                      <a16:creationId xmlns:a16="http://schemas.microsoft.com/office/drawing/2014/main" id="{AB00197F-7506-4411-8B38-404E7BFD850E}"/>
                    </a:ext>
                  </a:extLst>
                </p:cNvPr>
                <p:cNvSpPr/>
                <p:nvPr/>
              </p:nvSpPr>
              <p:spPr>
                <a:xfrm>
                  <a:off x="25407716" y="23812084"/>
                  <a:ext cx="1377755" cy="1335546"/>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Prostate</a:t>
                  </a:r>
                </a:p>
              </p:txBody>
            </p:sp>
            <p:sp>
              <p:nvSpPr>
                <p:cNvPr id="126" name="Rectangle 125">
                  <a:extLst>
                    <a:ext uri="{FF2B5EF4-FFF2-40B4-BE49-F238E27FC236}">
                      <a16:creationId xmlns:a16="http://schemas.microsoft.com/office/drawing/2014/main" id="{8B0075BC-ECDF-4FF1-9B00-FF144F9EBADF}"/>
                    </a:ext>
                  </a:extLst>
                </p:cNvPr>
                <p:cNvSpPr/>
                <p:nvPr/>
              </p:nvSpPr>
              <p:spPr>
                <a:xfrm>
                  <a:off x="25407716" y="25437825"/>
                  <a:ext cx="1364692" cy="1145319"/>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Breast</a:t>
                  </a:r>
                </a:p>
              </p:txBody>
            </p:sp>
            <p:sp>
              <p:nvSpPr>
                <p:cNvPr id="127" name="Rectangle 126">
                  <a:extLst>
                    <a:ext uri="{FF2B5EF4-FFF2-40B4-BE49-F238E27FC236}">
                      <a16:creationId xmlns:a16="http://schemas.microsoft.com/office/drawing/2014/main" id="{2026A31F-395B-422D-AEA8-183B8C080642}"/>
                    </a:ext>
                  </a:extLst>
                </p:cNvPr>
                <p:cNvSpPr/>
                <p:nvPr/>
              </p:nvSpPr>
              <p:spPr>
                <a:xfrm>
                  <a:off x="25407716" y="26868044"/>
                  <a:ext cx="1159881" cy="321989"/>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129" name="Rectangle 128">
                  <a:extLst>
                    <a:ext uri="{FF2B5EF4-FFF2-40B4-BE49-F238E27FC236}">
                      <a16:creationId xmlns:a16="http://schemas.microsoft.com/office/drawing/2014/main" id="{2297B384-46E4-4D18-9704-0B3A0F15ED1D}"/>
                    </a:ext>
                  </a:extLst>
                </p:cNvPr>
                <p:cNvSpPr/>
                <p:nvPr/>
              </p:nvSpPr>
              <p:spPr>
                <a:xfrm>
                  <a:off x="25407716" y="27455346"/>
                  <a:ext cx="1098245" cy="277874"/>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130" name="Rectangle 129">
                  <a:extLst>
                    <a:ext uri="{FF2B5EF4-FFF2-40B4-BE49-F238E27FC236}">
                      <a16:creationId xmlns:a16="http://schemas.microsoft.com/office/drawing/2014/main" id="{2D5E517B-859C-4A90-B0F9-566D8A26229F}"/>
                    </a:ext>
                  </a:extLst>
                </p:cNvPr>
                <p:cNvSpPr/>
                <p:nvPr/>
              </p:nvSpPr>
              <p:spPr>
                <a:xfrm>
                  <a:off x="25407717" y="27968535"/>
                  <a:ext cx="937922" cy="277874"/>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Rectum</a:t>
                  </a:r>
                </a:p>
              </p:txBody>
            </p:sp>
            <p:sp>
              <p:nvSpPr>
                <p:cNvPr id="132" name="Rectangle 131">
                  <a:extLst>
                    <a:ext uri="{FF2B5EF4-FFF2-40B4-BE49-F238E27FC236}">
                      <a16:creationId xmlns:a16="http://schemas.microsoft.com/office/drawing/2014/main" id="{1385ACF8-18EE-415B-AC02-E3ECCE7F32AB}"/>
                    </a:ext>
                  </a:extLst>
                </p:cNvPr>
                <p:cNvSpPr/>
                <p:nvPr/>
              </p:nvSpPr>
              <p:spPr>
                <a:xfrm>
                  <a:off x="30681705" y="21404919"/>
                  <a:ext cx="1410831" cy="2818660"/>
                </a:xfrm>
                <a:prstGeom prst="rect">
                  <a:avLst/>
                </a:prstGeom>
                <a:solidFill>
                  <a:srgbClr val="50858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Other</a:t>
                  </a:r>
                </a:p>
              </p:txBody>
            </p:sp>
            <p:sp>
              <p:nvSpPr>
                <p:cNvPr id="133" name="Rectangle 132">
                  <a:extLst>
                    <a:ext uri="{FF2B5EF4-FFF2-40B4-BE49-F238E27FC236}">
                      <a16:creationId xmlns:a16="http://schemas.microsoft.com/office/drawing/2014/main" id="{2913D464-6535-4BA8-B252-DEED19F74C04}"/>
                    </a:ext>
                  </a:extLst>
                </p:cNvPr>
                <p:cNvSpPr/>
                <p:nvPr/>
              </p:nvSpPr>
              <p:spPr>
                <a:xfrm>
                  <a:off x="28875986" y="24510693"/>
                  <a:ext cx="1371598" cy="636938"/>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800" dirty="0">
                      <a:solidFill>
                        <a:schemeClr val="tx1"/>
                      </a:solidFill>
                      <a:effectLst>
                        <a:glow rad="63500">
                          <a:schemeClr val="bg1">
                            <a:alpha val="40000"/>
                          </a:schemeClr>
                        </a:glow>
                      </a:effectLst>
                      <a:latin typeface="Gill Sans MT" panose="020B0502020104020203" pitchFamily="34" charset="0"/>
                    </a:rPr>
                    <a:t>Colon</a:t>
                  </a:r>
                </a:p>
              </p:txBody>
            </p:sp>
            <p:sp>
              <p:nvSpPr>
                <p:cNvPr id="134" name="Rectangle 133">
                  <a:extLst>
                    <a:ext uri="{FF2B5EF4-FFF2-40B4-BE49-F238E27FC236}">
                      <a16:creationId xmlns:a16="http://schemas.microsoft.com/office/drawing/2014/main" id="{D1670ACC-8377-43E9-8010-FF51903A74F8}"/>
                    </a:ext>
                  </a:extLst>
                </p:cNvPr>
                <p:cNvSpPr/>
                <p:nvPr/>
              </p:nvSpPr>
              <p:spPr>
                <a:xfrm>
                  <a:off x="30720938" y="24777193"/>
                  <a:ext cx="1371598" cy="568065"/>
                </a:xfrm>
                <a:prstGeom prst="rect">
                  <a:avLst/>
                </a:prstGeom>
                <a:solidFill>
                  <a:srgbClr val="6094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Lung</a:t>
                  </a:r>
                </a:p>
              </p:txBody>
            </p:sp>
            <p:sp>
              <p:nvSpPr>
                <p:cNvPr id="135" name="Rectangle 134">
                  <a:extLst>
                    <a:ext uri="{FF2B5EF4-FFF2-40B4-BE49-F238E27FC236}">
                      <a16:creationId xmlns:a16="http://schemas.microsoft.com/office/drawing/2014/main" id="{08604027-EF84-4C43-8038-72382D6A9F30}"/>
                    </a:ext>
                  </a:extLst>
                </p:cNvPr>
                <p:cNvSpPr/>
                <p:nvPr/>
              </p:nvSpPr>
              <p:spPr>
                <a:xfrm>
                  <a:off x="30741297" y="25862877"/>
                  <a:ext cx="1371598" cy="568065"/>
                </a:xfrm>
                <a:prstGeom prst="rect">
                  <a:avLst/>
                </a:prstGeom>
                <a:solidFill>
                  <a:srgbClr val="70A3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Breast</a:t>
                  </a:r>
                </a:p>
              </p:txBody>
            </p:sp>
            <p:sp>
              <p:nvSpPr>
                <p:cNvPr id="136" name="Rectangle 135">
                  <a:extLst>
                    <a:ext uri="{FF2B5EF4-FFF2-40B4-BE49-F238E27FC236}">
                      <a16:creationId xmlns:a16="http://schemas.microsoft.com/office/drawing/2014/main" id="{0B7DDBB7-7CDD-4F7F-BF8E-2D910B3A9EEA}"/>
                    </a:ext>
                  </a:extLst>
                </p:cNvPr>
                <p:cNvSpPr/>
                <p:nvPr/>
              </p:nvSpPr>
              <p:spPr>
                <a:xfrm>
                  <a:off x="30741297" y="26746824"/>
                  <a:ext cx="1371598" cy="403473"/>
                </a:xfrm>
                <a:prstGeom prst="rect">
                  <a:avLst/>
                </a:prstGeom>
                <a:solidFill>
                  <a:srgbClr val="80B3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Bladder</a:t>
                  </a:r>
                </a:p>
              </p:txBody>
            </p:sp>
            <p:sp>
              <p:nvSpPr>
                <p:cNvPr id="137" name="Rectangle 136">
                  <a:extLst>
                    <a:ext uri="{FF2B5EF4-FFF2-40B4-BE49-F238E27FC236}">
                      <a16:creationId xmlns:a16="http://schemas.microsoft.com/office/drawing/2014/main" id="{5C5C15B0-BCEC-44BD-BBAA-DB702E72C243}"/>
                    </a:ext>
                  </a:extLst>
                </p:cNvPr>
                <p:cNvSpPr/>
                <p:nvPr/>
              </p:nvSpPr>
              <p:spPr>
                <a:xfrm>
                  <a:off x="30994290" y="27387247"/>
                  <a:ext cx="1098246" cy="403473"/>
                </a:xfrm>
                <a:prstGeom prst="rect">
                  <a:avLst/>
                </a:prstGeom>
                <a:solidFill>
                  <a:srgbClr val="90C2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Prostate</a:t>
                  </a:r>
                </a:p>
              </p:txBody>
            </p:sp>
            <p:sp>
              <p:nvSpPr>
                <p:cNvPr id="138" name="Rectangle 137">
                  <a:extLst>
                    <a:ext uri="{FF2B5EF4-FFF2-40B4-BE49-F238E27FC236}">
                      <a16:creationId xmlns:a16="http://schemas.microsoft.com/office/drawing/2014/main" id="{B599E45A-D85A-4ABC-90BA-F2787DEFB86C}"/>
                    </a:ext>
                  </a:extLst>
                </p:cNvPr>
                <p:cNvSpPr/>
                <p:nvPr/>
              </p:nvSpPr>
              <p:spPr>
                <a:xfrm>
                  <a:off x="31014649" y="27988383"/>
                  <a:ext cx="1098246" cy="277874"/>
                </a:xfrm>
                <a:prstGeom prst="rect">
                  <a:avLst/>
                </a:prstGeom>
                <a:solidFill>
                  <a:srgbClr val="A1D2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2800" dirty="0">
                      <a:solidFill>
                        <a:schemeClr val="tx1"/>
                      </a:solidFill>
                      <a:effectLst>
                        <a:glow rad="63500">
                          <a:schemeClr val="bg1">
                            <a:alpha val="40000"/>
                          </a:schemeClr>
                        </a:glow>
                      </a:effectLst>
                      <a:latin typeface="Gill Sans MT" panose="020B0502020104020203" pitchFamily="34" charset="0"/>
                    </a:rPr>
                    <a:t>Heme/Reticulocytes</a:t>
                  </a:r>
                </a:p>
              </p:txBody>
            </p:sp>
          </p:grpSp>
        </p:grpSp>
      </p:grpSp>
    </p:spTree>
    <p:extLst>
      <p:ext uri="{BB962C8B-B14F-4D97-AF65-F5344CB8AC3E}">
        <p14:creationId xmlns:p14="http://schemas.microsoft.com/office/powerpoint/2010/main" val="35998221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1142</Words>
  <Application>Microsoft Office PowerPoint</Application>
  <PresentationFormat>Custom</PresentationFormat>
  <Paragraphs>143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 Zinda</dc:creator>
  <cp:lastModifiedBy>Zak Zinda</cp:lastModifiedBy>
  <cp:revision>51</cp:revision>
  <dcterms:created xsi:type="dcterms:W3CDTF">2019-04-13T19:42:44Z</dcterms:created>
  <dcterms:modified xsi:type="dcterms:W3CDTF">2019-04-26T04:44:23Z</dcterms:modified>
</cp:coreProperties>
</file>