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4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58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88255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547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1040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3024-F6B4-4470-B00E-B3CDEB5F3A9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45895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B3024-F6B4-4470-B00E-B3CDEB5F3A9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50109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B3024-F6B4-4470-B00E-B3CDEB5F3A9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72538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B3024-F6B4-4470-B00E-B3CDEB5F3A95}"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78556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B3024-F6B4-4470-B00E-B3CDEB5F3A95}"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80344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B3024-F6B4-4470-B00E-B3CDEB5F3A95}"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19298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5BB3024-F6B4-4470-B00E-B3CDEB5F3A9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187171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D5BB3024-F6B4-4470-B00E-B3CDEB5F3A9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389C1-436F-452D-A957-D1B7460AEBF6}" type="slidenum">
              <a:rPr lang="en-US" smtClean="0"/>
              <a:t>‹#›</a:t>
            </a:fld>
            <a:endParaRPr lang="en-US"/>
          </a:p>
        </p:txBody>
      </p:sp>
    </p:spTree>
    <p:extLst>
      <p:ext uri="{BB962C8B-B14F-4D97-AF65-F5344CB8AC3E}">
        <p14:creationId xmlns:p14="http://schemas.microsoft.com/office/powerpoint/2010/main" val="294561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D5BB3024-F6B4-4470-B00E-B3CDEB5F3A95}" type="datetimeFigureOut">
              <a:rPr lang="en-US" smtClean="0"/>
              <a:t>4/13/2019</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C29389C1-436F-452D-A957-D1B7460AEBF6}" type="slidenum">
              <a:rPr lang="en-US" smtClean="0"/>
              <a:t>‹#›</a:t>
            </a:fld>
            <a:endParaRPr lang="en-US"/>
          </a:p>
        </p:txBody>
      </p:sp>
    </p:spTree>
    <p:extLst>
      <p:ext uri="{BB962C8B-B14F-4D97-AF65-F5344CB8AC3E}">
        <p14:creationId xmlns:p14="http://schemas.microsoft.com/office/powerpoint/2010/main" val="257359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F2F712-41FF-4E03-AFAE-DB17FA40C03A}"/>
              </a:ext>
            </a:extLst>
          </p:cNvPr>
          <p:cNvSpPr/>
          <p:nvPr/>
        </p:nvSpPr>
        <p:spPr>
          <a:xfrm>
            <a:off x="0" y="0"/>
            <a:ext cx="32918400" cy="402336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latin typeface="Gill Sans MT" panose="020B0502020104020203" pitchFamily="34" charset="0"/>
                <a:ea typeface="Dotum" panose="020B0503020000020004" pitchFamily="34" charset="-127"/>
                <a:cs typeface="Dubai" panose="020B0503030403030204" pitchFamily="34" charset="-78"/>
              </a:rPr>
              <a:t>Multiple Primary Cancers: Associations &amp; Network Link Analysis</a:t>
            </a:r>
          </a:p>
          <a:p>
            <a:pPr algn="ctr">
              <a:spcBef>
                <a:spcPts val="1200"/>
              </a:spcBef>
              <a:spcAft>
                <a:spcPts val="1200"/>
              </a:spcAft>
            </a:pPr>
            <a:r>
              <a:rPr lang="en-US" sz="5500" dirty="0">
                <a:latin typeface="Gill Sans MT" panose="020B0502020104020203" pitchFamily="34" charset="0"/>
                <a:ea typeface="Dotum" panose="020B0503020000020004" pitchFamily="34" charset="-127"/>
                <a:cs typeface="Dubai" panose="020B0503030403030204" pitchFamily="34" charset="-78"/>
              </a:rPr>
              <a:t>By Elena </a:t>
            </a:r>
            <a:r>
              <a:rPr lang="en-US" sz="5500" dirty="0" err="1">
                <a:latin typeface="Gill Sans MT" panose="020B0502020104020203" pitchFamily="34" charset="0"/>
                <a:ea typeface="Dotum" panose="020B0503020000020004" pitchFamily="34" charset="-127"/>
                <a:cs typeface="Dubai" panose="020B0503030403030204" pitchFamily="34" charset="-78"/>
              </a:rPr>
              <a:t>Manilich</a:t>
            </a:r>
            <a:r>
              <a:rPr lang="en-US" sz="5500" dirty="0">
                <a:latin typeface="Gill Sans MT" panose="020B0502020104020203" pitchFamily="34" charset="0"/>
                <a:ea typeface="Dotum" panose="020B0503020000020004" pitchFamily="34" charset="-127"/>
                <a:cs typeface="Dubai" panose="020B0503030403030204" pitchFamily="34" charset="-78"/>
              </a:rPr>
              <a:t>, Ph.D.</a:t>
            </a:r>
            <a:r>
              <a:rPr lang="en-US" sz="5500" baseline="30000" dirty="0">
                <a:latin typeface="Gill Sans MT" panose="020B0502020104020203" pitchFamily="34" charset="0"/>
                <a:ea typeface="Dotum" panose="020B0503020000020004" pitchFamily="34" charset="-127"/>
                <a:cs typeface="Dubai" panose="020B0503030403030204" pitchFamily="34" charset="-78"/>
              </a:rPr>
              <a:t>¹</a:t>
            </a:r>
            <a:r>
              <a:rPr lang="en-US" sz="5500" dirty="0">
                <a:latin typeface="Gill Sans MT" panose="020B0502020104020203" pitchFamily="34" charset="0"/>
                <a:ea typeface="Dotum" panose="020B0503020000020004" pitchFamily="34" charset="-127"/>
                <a:cs typeface="Dubai" panose="020B0503030403030204" pitchFamily="34" charset="-78"/>
              </a:rPr>
              <a:t>, </a:t>
            </a:r>
            <a:r>
              <a:rPr lang="en-US" sz="5500" dirty="0" err="1">
                <a:latin typeface="Gill Sans MT" panose="020B0502020104020203" pitchFamily="34" charset="0"/>
                <a:ea typeface="Dotum" panose="020B0503020000020004" pitchFamily="34" charset="-127"/>
                <a:cs typeface="Dubai" panose="020B0503030403030204" pitchFamily="34" charset="-78"/>
              </a:rPr>
              <a:t>Arshiya</a:t>
            </a:r>
            <a:r>
              <a:rPr lang="en-US" sz="5500" dirty="0">
                <a:latin typeface="Gill Sans MT" panose="020B0502020104020203" pitchFamily="34" charset="0"/>
                <a:ea typeface="Dotum" panose="020B0503020000020004" pitchFamily="34" charset="-127"/>
                <a:cs typeface="Dubai" panose="020B0503030403030204" pitchFamily="34" charset="-78"/>
              </a:rPr>
              <a:t> Mariam, B.S.</a:t>
            </a:r>
            <a:r>
              <a:rPr lang="en-US" sz="5500" baseline="30000" dirty="0">
                <a:latin typeface="Gill Sans MT" panose="020B0502020104020203" pitchFamily="34" charset="0"/>
                <a:ea typeface="Dotum" panose="020B0503020000020004" pitchFamily="34" charset="-127"/>
                <a:cs typeface="Dubai" panose="020B0503030403030204" pitchFamily="34" charset="-78"/>
              </a:rPr>
              <a:t>¹</a:t>
            </a:r>
            <a:r>
              <a:rPr lang="en-US" sz="5500" dirty="0">
                <a:latin typeface="Gill Sans MT" panose="020B0502020104020203" pitchFamily="34" charset="0"/>
                <a:ea typeface="Dotum" panose="020B0503020000020004" pitchFamily="34" charset="-127"/>
                <a:cs typeface="Dubai" panose="020B0503030403030204" pitchFamily="34" charset="-78"/>
              </a:rPr>
              <a:t>, Zachary Zinda, B.S.</a:t>
            </a:r>
            <a:r>
              <a:rPr lang="en-US" sz="5500" baseline="30000" dirty="0">
                <a:latin typeface="Gill Sans MT" panose="020B0502020104020203" pitchFamily="34" charset="0"/>
                <a:ea typeface="Dotum" panose="020B0503020000020004" pitchFamily="34" charset="-127"/>
                <a:cs typeface="Dubai" panose="020B0503030403030204" pitchFamily="34" charset="-78"/>
              </a:rPr>
              <a:t>¹</a:t>
            </a:r>
            <a:r>
              <a:rPr lang="en-US" sz="5500" dirty="0">
                <a:latin typeface="Gill Sans MT" panose="020B0502020104020203" pitchFamily="34" charset="0"/>
                <a:ea typeface="Dotum" panose="020B0503020000020004" pitchFamily="34" charset="-127"/>
                <a:cs typeface="Dubai" panose="020B0503030403030204" pitchFamily="34" charset="-78"/>
              </a:rPr>
              <a:t>, &amp; </a:t>
            </a:r>
            <a:r>
              <a:rPr lang="en-US" sz="5500" dirty="0" err="1">
                <a:latin typeface="Gill Sans MT" panose="020B0502020104020203" pitchFamily="34" charset="0"/>
                <a:ea typeface="Dotum" panose="020B0503020000020004" pitchFamily="34" charset="-127"/>
                <a:cs typeface="Dubai" panose="020B0503030403030204" pitchFamily="34" charset="-78"/>
              </a:rPr>
              <a:t>Saima</a:t>
            </a:r>
            <a:r>
              <a:rPr lang="en-US" sz="5500" dirty="0">
                <a:latin typeface="Gill Sans MT" panose="020B0502020104020203" pitchFamily="34" charset="0"/>
                <a:ea typeface="Dotum" panose="020B0503020000020004" pitchFamily="34" charset="-127"/>
                <a:cs typeface="Dubai" panose="020B0503030403030204" pitchFamily="34" charset="-78"/>
              </a:rPr>
              <a:t> Hanif, M.D.</a:t>
            </a:r>
            <a:r>
              <a:rPr lang="en-US" sz="5500" baseline="30000" dirty="0">
                <a:latin typeface="Gill Sans MT" panose="020B0502020104020203" pitchFamily="34" charset="0"/>
                <a:ea typeface="Dotum" panose="020B0503020000020004" pitchFamily="34" charset="-127"/>
                <a:cs typeface="Dubai" panose="020B0503030403030204" pitchFamily="34" charset="-78"/>
              </a:rPr>
              <a:t>²</a:t>
            </a:r>
            <a:endParaRPr lang="en-US" sz="5500" dirty="0">
              <a:latin typeface="Gill Sans MT" panose="020B0502020104020203" pitchFamily="34" charset="0"/>
              <a:ea typeface="Dotum" panose="020B0503020000020004" pitchFamily="34" charset="-127"/>
              <a:cs typeface="Dubai" panose="020B0503030403030204" pitchFamily="34" charset="-78"/>
            </a:endParaRPr>
          </a:p>
          <a:p>
            <a:pPr algn="ctr"/>
            <a:r>
              <a:rPr lang="en-US" sz="4000" baseline="30000" dirty="0">
                <a:latin typeface="Gill Sans MT" panose="020B0502020104020203" pitchFamily="34" charset="0"/>
                <a:ea typeface="Dotum" panose="020B0503020000020004" pitchFamily="34" charset="-127"/>
                <a:cs typeface="Dubai" panose="020B0503030403030204" pitchFamily="34" charset="-78"/>
              </a:rPr>
              <a:t>¹</a:t>
            </a:r>
            <a:r>
              <a:rPr lang="en-US" sz="4000" dirty="0">
                <a:latin typeface="Gill Sans MT" panose="020B0502020104020203" pitchFamily="34" charset="0"/>
                <a:ea typeface="Dotum" panose="020B0503020000020004" pitchFamily="34" charset="-127"/>
                <a:cs typeface="Dubai Light" panose="020B0303030403030204" pitchFamily="34" charset="-78"/>
              </a:rPr>
              <a:t>John Carroll University, Cleveland, Ohio; </a:t>
            </a:r>
            <a:r>
              <a:rPr lang="en-US" sz="4000" baseline="30000" dirty="0">
                <a:latin typeface="Gill Sans MT" panose="020B0502020104020203" pitchFamily="34" charset="0"/>
                <a:ea typeface="Dotum" panose="020B0503020000020004" pitchFamily="34" charset="-127"/>
                <a:cs typeface="Dubai" panose="020B0503030403030204" pitchFamily="34" charset="-78"/>
              </a:rPr>
              <a:t>²</a:t>
            </a:r>
            <a:r>
              <a:rPr lang="en-US" sz="4000" dirty="0">
                <a:latin typeface="Gill Sans MT" panose="020B0502020104020203" pitchFamily="34" charset="0"/>
                <a:ea typeface="Dotum" panose="020B0503020000020004" pitchFamily="34" charset="-127"/>
                <a:cs typeface="Dubai Light" panose="020B0303030403030204" pitchFamily="34" charset="-78"/>
              </a:rPr>
              <a:t>SUNY Medical Center, New York, New York</a:t>
            </a:r>
          </a:p>
        </p:txBody>
      </p:sp>
      <p:pic>
        <p:nvPicPr>
          <p:cNvPr id="7" name="Picture 6">
            <a:extLst>
              <a:ext uri="{FF2B5EF4-FFF2-40B4-BE49-F238E27FC236}">
                <a16:creationId xmlns:a16="http://schemas.microsoft.com/office/drawing/2014/main" id="{528FC6E4-7209-4797-81AE-A4290E47C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7" y="822960"/>
            <a:ext cx="2377440" cy="2377440"/>
          </a:xfrm>
          <a:prstGeom prst="ellipse">
            <a:avLst/>
          </a:prstGeom>
        </p:spPr>
      </p:pic>
      <p:sp>
        <p:nvSpPr>
          <p:cNvPr id="11" name="Rectangle 10">
            <a:extLst>
              <a:ext uri="{FF2B5EF4-FFF2-40B4-BE49-F238E27FC236}">
                <a16:creationId xmlns:a16="http://schemas.microsoft.com/office/drawing/2014/main" id="{35D3EDC1-2850-415B-900F-D455C4734DD1}"/>
              </a:ext>
            </a:extLst>
          </p:cNvPr>
          <p:cNvSpPr/>
          <p:nvPr/>
        </p:nvSpPr>
        <p:spPr>
          <a:xfrm>
            <a:off x="489858" y="4599421"/>
            <a:ext cx="96012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Introduction</a:t>
            </a:r>
          </a:p>
        </p:txBody>
      </p:sp>
      <p:sp>
        <p:nvSpPr>
          <p:cNvPr id="12" name="Text Box 2">
            <a:extLst>
              <a:ext uri="{FF2B5EF4-FFF2-40B4-BE49-F238E27FC236}">
                <a16:creationId xmlns:a16="http://schemas.microsoft.com/office/drawing/2014/main" id="{F10CD989-7351-4306-8964-864DB05D6BD5}"/>
              </a:ext>
            </a:extLst>
          </p:cNvPr>
          <p:cNvSpPr txBox="1">
            <a:spLocks noChangeArrowheads="1"/>
          </p:cNvSpPr>
          <p:nvPr/>
        </p:nvSpPr>
        <p:spPr bwMode="auto">
          <a:xfrm>
            <a:off x="508919" y="5849255"/>
            <a:ext cx="9601200" cy="8965169"/>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indent="457200" defTabSz="914400" eaLnBrk="0" fontAlgn="base" hangingPunct="0">
              <a:lnSpc>
                <a:spcPct val="114000"/>
              </a:lnSpc>
              <a:spcAft>
                <a:spcPts val="600"/>
              </a:spcAft>
            </a:pPr>
            <a:r>
              <a:rPr kumimoji="0" lang="en-US" altLang="en-US" sz="2800" b="0" i="0" u="none" strike="noStrike" cap="none" normalizeH="0" baseline="0" dirty="0">
                <a:ln>
                  <a:noFill/>
                </a:ln>
                <a:solidFill>
                  <a:srgbClr val="000000"/>
                </a:solidFill>
                <a:effectLst/>
                <a:latin typeface="Gill Sans MT" panose="020B0502020104020203" pitchFamily="34" charset="0"/>
              </a:rPr>
              <a:t>Cancer survivors are considered to be at an increased risk of developing new primary cancers</a:t>
            </a:r>
            <a:r>
              <a:rPr lang="en-US" altLang="en-US" sz="2800" dirty="0">
                <a:solidFill>
                  <a:srgbClr val="000000"/>
                </a:solidFill>
                <a:latin typeface="Gill Sans MT" panose="020B0502020104020203" pitchFamily="34" charset="0"/>
              </a:rPr>
              <a:t>. </a:t>
            </a:r>
            <a:r>
              <a:rPr kumimoji="0" lang="en-US" altLang="en-US" sz="2800" b="0" i="0" u="none" strike="noStrike" cap="none" normalizeH="0" baseline="0" dirty="0">
                <a:ln>
                  <a:noFill/>
                </a:ln>
                <a:solidFill>
                  <a:srgbClr val="000000"/>
                </a:solidFill>
                <a:effectLst/>
                <a:latin typeface="Gill Sans MT" panose="020B0502020104020203" pitchFamily="34" charset="0"/>
              </a:rPr>
              <a:t>According to recent estimates, approximately 1</a:t>
            </a:r>
            <a:r>
              <a:rPr lang="en-US" altLang="en-US" sz="2800" dirty="0">
                <a:solidFill>
                  <a:srgbClr val="000000"/>
                </a:solidFill>
                <a:latin typeface="Gill Sans MT" panose="020B0502020104020203" pitchFamily="34" charset="0"/>
              </a:rPr>
              <a:t>7% of cancer diagnoses are of a second or higher-ordered primary—a number expected to increase over time</a:t>
            </a:r>
            <a:r>
              <a:rPr kumimoji="0" lang="en-US" altLang="en-US" sz="2800" b="0" i="0" u="none" strike="noStrike" cap="none" normalizeH="0" baseline="0" dirty="0">
                <a:ln>
                  <a:noFill/>
                </a:ln>
                <a:solidFill>
                  <a:srgbClr val="000000"/>
                </a:solidFill>
                <a:effectLst/>
                <a:latin typeface="Gill Sans MT" panose="020B0502020104020203" pitchFamily="34" charset="0"/>
              </a:rPr>
              <a:t>.</a:t>
            </a:r>
            <a:r>
              <a:rPr kumimoji="0" lang="en-US" altLang="en-US" sz="2800" b="0" i="0" u="none" strike="noStrike" cap="none" normalizeH="0" baseline="30000" dirty="0">
                <a:ln>
                  <a:noFill/>
                </a:ln>
                <a:solidFill>
                  <a:srgbClr val="000000"/>
                </a:solidFill>
                <a:effectLst/>
                <a:latin typeface="Gill Sans MT" panose="020B0502020104020203" pitchFamily="34" charset="0"/>
              </a:rPr>
              <a:t>1</a:t>
            </a:r>
          </a:p>
          <a:p>
            <a:pPr lvl="0" indent="457200" defTabSz="914400" eaLnBrk="0" fontAlgn="base" hangingPunct="0">
              <a:lnSpc>
                <a:spcPct val="114000"/>
              </a:lnSpc>
              <a:spcAft>
                <a:spcPts val="600"/>
              </a:spcAft>
            </a:pPr>
            <a:r>
              <a:rPr lang="en-US" altLang="en-US" sz="2800" dirty="0">
                <a:solidFill>
                  <a:srgbClr val="000000"/>
                </a:solidFill>
                <a:latin typeface="Gill Sans MT" panose="020B0502020104020203" pitchFamily="34" charset="0"/>
              </a:rPr>
              <a:t>Most of the </a:t>
            </a:r>
            <a:r>
              <a:rPr kumimoji="0" lang="en-US" altLang="en-US" sz="2800" b="0" i="0" u="none" strike="noStrike" cap="none" normalizeH="0" baseline="0" dirty="0">
                <a:ln>
                  <a:noFill/>
                </a:ln>
                <a:solidFill>
                  <a:srgbClr val="000000"/>
                </a:solidFill>
                <a:effectLst/>
                <a:latin typeface="Gill Sans MT" panose="020B0502020104020203" pitchFamily="34" charset="0"/>
              </a:rPr>
              <a:t>litera</a:t>
            </a:r>
            <a:r>
              <a:rPr lang="en-US" altLang="en-US" sz="2800" dirty="0">
                <a:solidFill>
                  <a:srgbClr val="000000"/>
                </a:solidFill>
                <a:latin typeface="Gill Sans MT" panose="020B0502020104020203" pitchFamily="34" charset="0"/>
              </a:rPr>
              <a:t>ture on multiple primary cancers (MPCs) focuses on their general incidence. Second and higher-ordered primaries can be therapy induced, syndrome related, or resulting from shared etiological factors, such as a genetic disposition or an environmental factor.</a:t>
            </a:r>
            <a:r>
              <a:rPr lang="en-US" altLang="en-US" sz="2800" baseline="30000" dirty="0">
                <a:solidFill>
                  <a:srgbClr val="000000"/>
                </a:solidFill>
                <a:latin typeface="Gill Sans MT" panose="020B0502020104020203" pitchFamily="34" charset="0"/>
              </a:rPr>
              <a:t>2,3</a:t>
            </a:r>
          </a:p>
          <a:p>
            <a:pPr lvl="0" indent="457200" defTabSz="914400" eaLnBrk="0" fontAlgn="base" hangingPunct="0">
              <a:lnSpc>
                <a:spcPct val="114000"/>
              </a:lnSpc>
              <a:spcAft>
                <a:spcPts val="600"/>
              </a:spcAft>
            </a:pPr>
            <a:r>
              <a:rPr lang="en-US" altLang="en-US" sz="2800" dirty="0">
                <a:solidFill>
                  <a:srgbClr val="000000"/>
                </a:solidFill>
                <a:latin typeface="Gill Sans MT" panose="020B0502020104020203" pitchFamily="34" charset="0"/>
              </a:rPr>
              <a:t>The purpose of this study is to examine the role of lower-order primaries in determining higher-order ones, by using data science algorithms to analyze the complex relationships between MPCs. The patterns discovered in sequences of MPCs may indicate that certain patient populations are at a higher risk of developing specific primaries. Further research in this area is needed. It is our hope that this analysis will direct future research by providing the basis for deeper, more contextualized investigations.</a:t>
            </a:r>
            <a:endParaRPr lang="en-US" altLang="en-US" sz="2800" dirty="0">
              <a:latin typeface="Arial" panose="020B0604020202020204" pitchFamily="34" charset="0"/>
            </a:endParaRPr>
          </a:p>
        </p:txBody>
      </p:sp>
      <p:sp>
        <p:nvSpPr>
          <p:cNvPr id="24" name="Rectangle 23">
            <a:extLst>
              <a:ext uri="{FF2B5EF4-FFF2-40B4-BE49-F238E27FC236}">
                <a16:creationId xmlns:a16="http://schemas.microsoft.com/office/drawing/2014/main" id="{B131F10B-2ABB-434A-B6F2-4A32C1040335}"/>
              </a:ext>
            </a:extLst>
          </p:cNvPr>
          <p:cNvSpPr/>
          <p:nvPr/>
        </p:nvSpPr>
        <p:spPr>
          <a:xfrm>
            <a:off x="489858" y="15132134"/>
            <a:ext cx="96012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Methodology</a:t>
            </a:r>
          </a:p>
        </p:txBody>
      </p:sp>
      <p:sp>
        <p:nvSpPr>
          <p:cNvPr id="25" name="Text Box 3">
            <a:extLst>
              <a:ext uri="{FF2B5EF4-FFF2-40B4-BE49-F238E27FC236}">
                <a16:creationId xmlns:a16="http://schemas.microsoft.com/office/drawing/2014/main" id="{787B3A0E-C145-475F-B98A-B1E80751DC76}"/>
              </a:ext>
            </a:extLst>
          </p:cNvPr>
          <p:cNvSpPr txBox="1">
            <a:spLocks noChangeArrowheads="1"/>
          </p:cNvSpPr>
          <p:nvPr/>
        </p:nvSpPr>
        <p:spPr bwMode="auto">
          <a:xfrm>
            <a:off x="508919" y="16455684"/>
            <a:ext cx="9601200" cy="20964246"/>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ts val="1200"/>
              </a:spcBef>
              <a:spcAft>
                <a:spcPct val="0"/>
              </a:spcAft>
              <a:buClrTx/>
              <a:buSzTx/>
              <a:buFontTx/>
              <a:buNone/>
              <a:tabLst/>
            </a:pPr>
            <a:r>
              <a:rPr kumimoji="0" lang="en-US" altLang="en-US" sz="4000" b="1" i="0" u="none" strike="noStrike" cap="none" normalizeH="0" baseline="0" dirty="0">
                <a:ln>
                  <a:noFill/>
                </a:ln>
                <a:solidFill>
                  <a:srgbClr val="000000"/>
                </a:solidFill>
                <a:effectLst/>
                <a:latin typeface="Gill Sans MT" panose="020B0502020104020203" pitchFamily="34" charset="0"/>
              </a:rPr>
              <a:t>Data Retrieval</a:t>
            </a:r>
          </a:p>
          <a:p>
            <a:pPr marL="0" marR="0" lvl="0" indent="457200" algn="l" defTabSz="914400" rtl="0" eaLnBrk="0" fontAlgn="base" latinLnBrk="0" hangingPunct="0">
              <a:lnSpc>
                <a:spcPct val="114000"/>
              </a:lnSpc>
              <a:spcBef>
                <a:spcPts val="120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Gill Sans MT" panose="020B0502020104020203" pitchFamily="34" charset="0"/>
              </a:rPr>
              <a:t>Data was retrieved from the National Cancer Institute’s Surveillance, Epidemiology, and End Results (SEER) Program. The SEER Research Data encompasses patient records from 1973-2015 and is one of the most comprehensive databases of cancer records to-date. At the onset of our analysis, the SEER Research Data had 10,050,814 records. Records were filtered as malignant according to the SEER Behavior Record for Analysis. Records were included so long as the recorded tumors were classified as malignant under the ICD-O-3 coding scheme. Records were then filtered according to the total number of tumors per patient. 89.53% of patients had only 1 recorded malignancy, 10.44% of patients had 2-4, and the last 0.03% had 5+. Only patients with 2-4 recorded malignancies were included in our analysis.</a:t>
            </a:r>
          </a:p>
          <a:p>
            <a:pPr lvl="0" indent="457200" defTabSz="914400" eaLnBrk="0" fontAlgn="base" hangingPunct="0">
              <a:lnSpc>
                <a:spcPct val="114000"/>
              </a:lnSpc>
              <a:spcBef>
                <a:spcPts val="1200"/>
              </a:spcBef>
              <a:spcAft>
                <a:spcPct val="0"/>
              </a:spcAft>
            </a:pPr>
            <a:r>
              <a:rPr lang="en-US" altLang="en-US" sz="2800" dirty="0">
                <a:solidFill>
                  <a:srgbClr val="000000"/>
                </a:solidFill>
                <a:latin typeface="Gill Sans MT" panose="020B0502020104020203" pitchFamily="34" charset="0"/>
              </a:rPr>
              <a:t>Multiple malignancies can be divided into two categories: synchronous and metachronous. SEER defines a synchronous primary as occurring within 60 days of an initial primary, and a metachronous primary as one manifesting after this two-month window.  Each </a:t>
            </a:r>
            <a:r>
              <a:rPr kumimoji="0" lang="en-US" altLang="en-US" sz="2800" b="0" i="0" u="none" strike="noStrike" cap="none" normalizeH="0" baseline="0" dirty="0">
                <a:ln>
                  <a:noFill/>
                </a:ln>
                <a:solidFill>
                  <a:srgbClr val="000000"/>
                </a:solidFill>
                <a:effectLst/>
                <a:latin typeface="Gill Sans MT" panose="020B0502020104020203" pitchFamily="34" charset="0"/>
              </a:rPr>
              <a:t>non-index tumor in our analysis was classified as either synchronous or metachronous according to this two-month window. Records were included only if all non-index tumors were confirmed to be metachronous. Thus, if a patient had 4 recorded malignancies, but only the second was metachronous, the record was not included in our final analysis. </a:t>
            </a:r>
            <a:r>
              <a:rPr lang="en-US" altLang="en-US" sz="2800" dirty="0">
                <a:solidFill>
                  <a:srgbClr val="000000"/>
                </a:solidFill>
                <a:latin typeface="Gill Sans MT" panose="020B0502020104020203" pitchFamily="34" charset="0"/>
              </a:rPr>
              <a:t>This filtering narrowed down the dataset to 688,892 patient records.</a:t>
            </a:r>
            <a:endParaRPr kumimoji="0" lang="en-US" altLang="en-US" sz="2800" b="0" i="0" u="none" strike="noStrike" cap="none" normalizeH="0" baseline="0" dirty="0">
              <a:ln>
                <a:noFill/>
              </a:ln>
              <a:solidFill>
                <a:srgbClr val="000000"/>
              </a:solidFill>
              <a:effectLst/>
              <a:latin typeface="Gill Sans MT" panose="020B0502020104020203" pitchFamily="34" charset="0"/>
            </a:endParaRPr>
          </a:p>
          <a:p>
            <a:pPr marL="0" marR="0" lvl="0" indent="0" algn="ctr" defTabSz="914400" rtl="0" eaLnBrk="0" fontAlgn="base" latinLnBrk="0" hangingPunct="0">
              <a:lnSpc>
                <a:spcPct val="114000"/>
              </a:lnSpc>
              <a:spcBef>
                <a:spcPts val="1200"/>
              </a:spcBef>
              <a:spcAft>
                <a:spcPct val="0"/>
              </a:spcAft>
              <a:buClrTx/>
              <a:buSzTx/>
              <a:buFontTx/>
              <a:buNone/>
              <a:tabLst/>
            </a:pPr>
            <a:r>
              <a:rPr kumimoji="0" lang="en-US" altLang="en-US" sz="4000" b="1" i="0" u="none" strike="noStrike" cap="none" normalizeH="0" baseline="0" dirty="0">
                <a:ln>
                  <a:noFill/>
                </a:ln>
                <a:solidFill>
                  <a:srgbClr val="000000"/>
                </a:solidFill>
                <a:effectLst/>
                <a:latin typeface="Gill Sans MT" panose="020B0502020104020203" pitchFamily="34" charset="0"/>
              </a:rPr>
              <a:t>Analysis</a:t>
            </a:r>
          </a:p>
          <a:p>
            <a:pPr lvl="0" indent="457200" defTabSz="914400" eaLnBrk="0" fontAlgn="base" hangingPunct="0">
              <a:lnSpc>
                <a:spcPct val="114000"/>
              </a:lnSpc>
              <a:spcBef>
                <a:spcPts val="1200"/>
              </a:spcBef>
              <a:spcAft>
                <a:spcPct val="0"/>
              </a:spcAft>
            </a:pPr>
            <a:r>
              <a:rPr kumimoji="0" lang="en-US" altLang="en-US" sz="2800" b="0" i="0" u="none" strike="noStrike" cap="none" normalizeH="0" baseline="0" dirty="0">
                <a:ln>
                  <a:noFill/>
                </a:ln>
                <a:solidFill>
                  <a:srgbClr val="000000"/>
                </a:solidFill>
                <a:effectLst/>
                <a:latin typeface="Gill Sans MT" panose="020B0502020104020203" pitchFamily="34" charset="0"/>
              </a:rPr>
              <a:t>After the initial preprocessing, we approached the data from two angles: network link analysis and association rule learning.  First, we used a form of Google’s PageRank algorithm to differentiate the relative importance of second and higher-order primaries. </a:t>
            </a:r>
            <a:r>
              <a:rPr lang="en-US" altLang="en-US" sz="2800" dirty="0">
                <a:solidFill>
                  <a:srgbClr val="000000"/>
                </a:solidFill>
                <a:latin typeface="Gill Sans MT" panose="020B0502020104020203" pitchFamily="34" charset="0"/>
              </a:rPr>
              <a:t>Relative importance is an indication of the number of cancers that lead to that malignancy. The relative importance of each cancer type is determined by two factors: the number of malignancies leading to that cancer type and the relative importance of each of those lower-order (incoming) malignancies. </a:t>
            </a:r>
            <a:r>
              <a:rPr kumimoji="0" lang="en-US" altLang="en-US" sz="2800" b="0" i="0" u="none" strike="noStrike" cap="none" normalizeH="0" baseline="0" dirty="0">
                <a:ln>
                  <a:noFill/>
                </a:ln>
                <a:solidFill>
                  <a:srgbClr val="000000"/>
                </a:solidFill>
                <a:effectLst/>
                <a:latin typeface="Gill Sans MT" panose="020B0502020104020203" pitchFamily="34" charset="0"/>
              </a:rPr>
              <a:t>Next, we employed the Parallel FP-Growth algorithm introduced by Li et al. in 2008 to identify common relationships between lower and higher-order tumors. Data analysis and computations were done on Google Cloud servers using Apache </a:t>
            </a:r>
            <a:r>
              <a:rPr kumimoji="0" lang="en-US" altLang="en-US" sz="2800" b="0" i="0" u="none" strike="noStrike" cap="none" normalizeH="0" baseline="0" dirty="0" err="1">
                <a:ln>
                  <a:noFill/>
                </a:ln>
                <a:solidFill>
                  <a:srgbClr val="000000"/>
                </a:solidFill>
                <a:effectLst/>
                <a:latin typeface="Gill Sans MT" panose="020B0502020104020203" pitchFamily="34" charset="0"/>
              </a:rPr>
              <a:t>PySpark</a:t>
            </a:r>
            <a:r>
              <a:rPr kumimoji="0" lang="en-US" altLang="en-US" sz="2800" b="0" i="0" u="none" strike="noStrike" cap="none" normalizeH="0" baseline="0" dirty="0">
                <a:ln>
                  <a:noFill/>
                </a:ln>
                <a:solidFill>
                  <a:srgbClr val="000000"/>
                </a:solidFill>
                <a:effectLst/>
                <a:latin typeface="Gill Sans MT" panose="020B0502020104020203" pitchFamily="34" charset="0"/>
              </a:rPr>
              <a:t> and the R statistical programming language.</a:t>
            </a:r>
            <a:endParaRPr kumimoji="0" lang="en-US" altLang="en-US" sz="1400" b="0" i="0" u="none" strike="noStrike" cap="none" normalizeH="0" baseline="0" dirty="0">
              <a:ln>
                <a:noFill/>
              </a:ln>
              <a:solidFill>
                <a:schemeClr val="tx1"/>
              </a:solidFill>
              <a:effectLst/>
              <a:latin typeface="Gill Sans MT" panose="020B0502020104020203" pitchFamily="34" charset="0"/>
            </a:endParaRPr>
          </a:p>
        </p:txBody>
      </p:sp>
      <p:pic>
        <p:nvPicPr>
          <p:cNvPr id="29" name="Picture 28">
            <a:extLst>
              <a:ext uri="{FF2B5EF4-FFF2-40B4-BE49-F238E27FC236}">
                <a16:creationId xmlns:a16="http://schemas.microsoft.com/office/drawing/2014/main" id="{47A01FA0-9D70-4C7C-A5D8-CE00D23C0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103" y="822960"/>
            <a:ext cx="2377440" cy="2377440"/>
          </a:xfrm>
          <a:prstGeom prst="ellipse">
            <a:avLst/>
          </a:prstGeom>
        </p:spPr>
      </p:pic>
      <p:sp>
        <p:nvSpPr>
          <p:cNvPr id="30" name="Rectangle 29">
            <a:extLst>
              <a:ext uri="{FF2B5EF4-FFF2-40B4-BE49-F238E27FC236}">
                <a16:creationId xmlns:a16="http://schemas.microsoft.com/office/drawing/2014/main" id="{27E9A263-F818-4AC2-94A0-35A3A58B320D}"/>
              </a:ext>
            </a:extLst>
          </p:cNvPr>
          <p:cNvSpPr/>
          <p:nvPr/>
        </p:nvSpPr>
        <p:spPr>
          <a:xfrm>
            <a:off x="22808281" y="35774275"/>
            <a:ext cx="9601200" cy="1076121"/>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Bibliography</a:t>
            </a:r>
          </a:p>
        </p:txBody>
      </p:sp>
      <p:sp>
        <p:nvSpPr>
          <p:cNvPr id="32" name="Text Box 5">
            <a:extLst>
              <a:ext uri="{FF2B5EF4-FFF2-40B4-BE49-F238E27FC236}">
                <a16:creationId xmlns:a16="http://schemas.microsoft.com/office/drawing/2014/main" id="{BCF5714F-4383-4ADA-A097-2EA3C3F7D65B}"/>
              </a:ext>
            </a:extLst>
          </p:cNvPr>
          <p:cNvSpPr txBox="1">
            <a:spLocks noChangeArrowheads="1"/>
          </p:cNvSpPr>
          <p:nvPr/>
        </p:nvSpPr>
        <p:spPr bwMode="auto">
          <a:xfrm>
            <a:off x="22808281" y="37135296"/>
            <a:ext cx="9601200" cy="6227279"/>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457200" marR="0" lvl="0" indent="-457200" algn="l" defTabSz="914400" rtl="0" eaLnBrk="0" fontAlgn="base" latinLnBrk="0" hangingPunct="0">
              <a:lnSpc>
                <a:spcPct val="114000"/>
              </a:lnSpc>
              <a:spcBef>
                <a:spcPts val="600"/>
              </a:spcBef>
              <a:spcAft>
                <a:spcPct val="0"/>
              </a:spcAft>
              <a:buClrTx/>
              <a:buSzTx/>
              <a:buFontTx/>
              <a:buNone/>
              <a:tabLst/>
            </a:pPr>
            <a:r>
              <a:rPr kumimoji="0" lang="en-US" altLang="en-US" sz="2800" b="0" i="0" u="none" strike="noStrike" cap="none" normalizeH="0" baseline="30000" dirty="0">
                <a:ln>
                  <a:noFill/>
                </a:ln>
                <a:solidFill>
                  <a:srgbClr val="000000"/>
                </a:solidFill>
                <a:effectLst/>
                <a:latin typeface="Gill Sans MT" panose="020B0502020104020203" pitchFamily="34" charset="0"/>
              </a:rPr>
              <a:t>1</a:t>
            </a:r>
            <a:r>
              <a:rPr kumimoji="0" lang="en-US" altLang="en-US" sz="2800" b="0" i="0" u="none" strike="noStrike" cap="none" normalizeH="0" baseline="0" dirty="0">
                <a:ln>
                  <a:noFill/>
                </a:ln>
                <a:solidFill>
                  <a:srgbClr val="000000"/>
                </a:solidFill>
                <a:effectLst/>
                <a:latin typeface="Gill Sans MT" panose="020B0502020104020203" pitchFamily="34" charset="0"/>
              </a:rPr>
              <a:t>Vogt A, Schmid S, </a:t>
            </a:r>
            <a:r>
              <a:rPr kumimoji="0" lang="en-US" altLang="en-US" sz="2800" b="0" i="0" u="none" strike="noStrike" cap="none" normalizeH="0" baseline="0" dirty="0" err="1">
                <a:ln>
                  <a:noFill/>
                </a:ln>
                <a:solidFill>
                  <a:srgbClr val="000000"/>
                </a:solidFill>
                <a:effectLst/>
                <a:latin typeface="Gill Sans MT" panose="020B0502020104020203" pitchFamily="34" charset="0"/>
              </a:rPr>
              <a:t>Heinimann</a:t>
            </a:r>
            <a:r>
              <a:rPr kumimoji="0" lang="en-US" altLang="en-US" sz="2800" b="0" i="0" u="none" strike="noStrike" cap="none" normalizeH="0" baseline="0" dirty="0">
                <a:ln>
                  <a:noFill/>
                </a:ln>
                <a:solidFill>
                  <a:srgbClr val="000000"/>
                </a:solidFill>
                <a:effectLst/>
                <a:latin typeface="Gill Sans MT" panose="020B0502020104020203" pitchFamily="34" charset="0"/>
              </a:rPr>
              <a:t> K, et al. Multiple primary </a:t>
            </a:r>
            <a:r>
              <a:rPr kumimoji="0" lang="en-US" altLang="en-US" sz="2800" b="0" i="0" u="none" strike="noStrike" cap="none" normalizeH="0" baseline="0" dirty="0" err="1">
                <a:ln>
                  <a:noFill/>
                </a:ln>
                <a:solidFill>
                  <a:srgbClr val="000000"/>
                </a:solidFill>
                <a:effectLst/>
                <a:latin typeface="Gill Sans MT" panose="020B0502020104020203" pitchFamily="34" charset="0"/>
              </a:rPr>
              <a:t>tumours</a:t>
            </a:r>
            <a:r>
              <a:rPr kumimoji="0" lang="en-US" altLang="en-US" sz="2800" b="0" i="0" u="none" strike="noStrike" cap="none" normalizeH="0" baseline="0" dirty="0">
                <a:ln>
                  <a:noFill/>
                </a:ln>
                <a:solidFill>
                  <a:srgbClr val="000000"/>
                </a:solidFill>
                <a:effectLst/>
                <a:latin typeface="Gill Sans MT" panose="020B0502020104020203" pitchFamily="34" charset="0"/>
              </a:rPr>
              <a:t>: challenges and approaches, a review. ESMO Open. 2017;2:e000172. doi:10.1136/esmoopen-2017-00017.</a:t>
            </a:r>
          </a:p>
          <a:p>
            <a:pPr marL="457200" marR="0" lvl="0" indent="-457200" algn="l" defTabSz="914400" rtl="0" eaLnBrk="0" fontAlgn="base" latinLnBrk="0" hangingPunct="0">
              <a:lnSpc>
                <a:spcPct val="114000"/>
              </a:lnSpc>
              <a:spcBef>
                <a:spcPts val="600"/>
              </a:spcBef>
              <a:spcAft>
                <a:spcPct val="0"/>
              </a:spcAft>
              <a:buClrTx/>
              <a:buSzTx/>
              <a:buFontTx/>
              <a:buNone/>
              <a:tabLst/>
            </a:pPr>
            <a:r>
              <a:rPr lang="en-US" altLang="en-US" sz="2800" baseline="30000" dirty="0">
                <a:solidFill>
                  <a:srgbClr val="000000"/>
                </a:solidFill>
                <a:latin typeface="Gill Sans MT" panose="020B0502020104020203" pitchFamily="34" charset="0"/>
              </a:rPr>
              <a:t>2</a:t>
            </a:r>
            <a:r>
              <a:rPr kumimoji="0" lang="en-US" altLang="en-US" sz="2800" b="0" i="0" u="none" strike="noStrike" cap="none" normalizeH="0" baseline="0" dirty="0">
                <a:ln>
                  <a:noFill/>
                </a:ln>
                <a:solidFill>
                  <a:srgbClr val="000000"/>
                </a:solidFill>
                <a:effectLst/>
                <a:latin typeface="Gill Sans MT" panose="020B0502020104020203" pitchFamily="34" charset="0"/>
              </a:rPr>
              <a:t>Sakellakis M, </a:t>
            </a:r>
            <a:r>
              <a:rPr kumimoji="0" lang="en-US" altLang="en-US" sz="2800" b="0" i="0" u="none" strike="noStrike" cap="none" normalizeH="0" baseline="0" dirty="0" err="1">
                <a:ln>
                  <a:noFill/>
                </a:ln>
                <a:solidFill>
                  <a:srgbClr val="000000"/>
                </a:solidFill>
                <a:effectLst/>
                <a:latin typeface="Gill Sans MT" panose="020B0502020104020203" pitchFamily="34" charset="0"/>
              </a:rPr>
              <a:t>Peroukides</a:t>
            </a:r>
            <a:r>
              <a:rPr kumimoji="0" lang="en-US" altLang="en-US" sz="2800" b="0" i="0" u="none" strike="noStrike" cap="none" normalizeH="0" baseline="0" dirty="0">
                <a:ln>
                  <a:noFill/>
                </a:ln>
                <a:solidFill>
                  <a:srgbClr val="000000"/>
                </a:solidFill>
                <a:effectLst/>
                <a:latin typeface="Gill Sans MT" panose="020B0502020104020203" pitchFamily="34" charset="0"/>
              </a:rPr>
              <a:t> S, </a:t>
            </a:r>
            <a:r>
              <a:rPr kumimoji="0" lang="en-US" altLang="en-US" sz="2800" b="0" i="0" u="none" strike="noStrike" cap="none" normalizeH="0" baseline="0" dirty="0" err="1">
                <a:ln>
                  <a:noFill/>
                </a:ln>
                <a:solidFill>
                  <a:srgbClr val="000000"/>
                </a:solidFill>
                <a:effectLst/>
                <a:latin typeface="Gill Sans MT" panose="020B0502020104020203" pitchFamily="34" charset="0"/>
              </a:rPr>
              <a:t>Iconomou</a:t>
            </a:r>
            <a:r>
              <a:rPr kumimoji="0" lang="en-US" altLang="en-US" sz="2800" b="0" i="0" u="none" strike="noStrike" cap="none" normalizeH="0" baseline="0" dirty="0">
                <a:ln>
                  <a:noFill/>
                </a:ln>
                <a:solidFill>
                  <a:srgbClr val="000000"/>
                </a:solidFill>
                <a:effectLst/>
                <a:latin typeface="Gill Sans MT" panose="020B0502020104020203" pitchFamily="34" charset="0"/>
              </a:rPr>
              <a:t> G, </a:t>
            </a:r>
            <a:r>
              <a:rPr kumimoji="0" lang="en-US" altLang="en-US" sz="2800" b="0" i="0" u="none" strike="noStrike" cap="none" normalizeH="0" baseline="0" dirty="0" err="1">
                <a:ln>
                  <a:noFill/>
                </a:ln>
                <a:solidFill>
                  <a:srgbClr val="000000"/>
                </a:solidFill>
                <a:effectLst/>
                <a:latin typeface="Gill Sans MT" panose="020B0502020104020203" pitchFamily="34" charset="0"/>
              </a:rPr>
              <a:t>Boumpoucheropoulos</a:t>
            </a:r>
            <a:r>
              <a:rPr kumimoji="0" lang="en-US" altLang="en-US" sz="2800" b="0" i="0" u="none" strike="noStrike" cap="none" normalizeH="0" baseline="0" dirty="0">
                <a:ln>
                  <a:noFill/>
                </a:ln>
                <a:solidFill>
                  <a:srgbClr val="000000"/>
                </a:solidFill>
                <a:effectLst/>
                <a:latin typeface="Gill Sans MT" panose="020B0502020104020203" pitchFamily="34" charset="0"/>
              </a:rPr>
              <a:t> S, </a:t>
            </a:r>
            <a:r>
              <a:rPr kumimoji="0" lang="en-US" altLang="en-US" sz="2800" b="0" i="0" u="none" strike="noStrike" cap="none" normalizeH="0" baseline="0" dirty="0" err="1">
                <a:ln>
                  <a:noFill/>
                </a:ln>
                <a:solidFill>
                  <a:srgbClr val="000000"/>
                </a:solidFill>
                <a:effectLst/>
                <a:latin typeface="Gill Sans MT" panose="020B0502020104020203" pitchFamily="34" charset="0"/>
              </a:rPr>
              <a:t>Kalofonos</a:t>
            </a:r>
            <a:r>
              <a:rPr kumimoji="0" lang="en-US" altLang="en-US" sz="2800" b="0" i="0" u="none" strike="noStrike" cap="none" normalizeH="0" baseline="0" dirty="0">
                <a:ln>
                  <a:noFill/>
                </a:ln>
                <a:solidFill>
                  <a:srgbClr val="000000"/>
                </a:solidFill>
                <a:effectLst/>
                <a:latin typeface="Gill Sans MT" panose="020B0502020104020203" pitchFamily="34" charset="0"/>
              </a:rPr>
              <a:t> H. Multiple primary malignancies: a report of two cases. Chinese Journal of Cancer Research. 2014;26(2):215-218. doi:10.3978/j.issn.1000-9604.2014.02.15.</a:t>
            </a:r>
          </a:p>
          <a:p>
            <a:pPr marL="457200" marR="0" lvl="0" indent="-457200" algn="l" defTabSz="914400" rtl="0" eaLnBrk="0" fontAlgn="base" latinLnBrk="0" hangingPunct="0">
              <a:lnSpc>
                <a:spcPct val="114000"/>
              </a:lnSpc>
              <a:spcBef>
                <a:spcPts val="600"/>
              </a:spcBef>
              <a:spcAft>
                <a:spcPct val="0"/>
              </a:spcAft>
              <a:buClrTx/>
              <a:buSzTx/>
              <a:buFontTx/>
              <a:buNone/>
              <a:tabLst/>
            </a:pPr>
            <a:r>
              <a:rPr kumimoji="0" lang="en-US" altLang="en-US" sz="2800" b="0" i="0" u="none" strike="noStrike" cap="none" normalizeH="0" baseline="30000" dirty="0">
                <a:ln>
                  <a:noFill/>
                </a:ln>
                <a:solidFill>
                  <a:srgbClr val="000000"/>
                </a:solidFill>
                <a:effectLst/>
                <a:latin typeface="Gill Sans MT" panose="020B0502020104020203" pitchFamily="34" charset="0"/>
              </a:rPr>
              <a:t>3</a:t>
            </a:r>
            <a:r>
              <a:rPr kumimoji="0" lang="en-US" altLang="en-US" sz="2800" b="0" i="0" u="none" strike="noStrike" cap="none" normalizeH="0" baseline="0" dirty="0">
                <a:ln>
                  <a:noFill/>
                </a:ln>
                <a:solidFill>
                  <a:srgbClr val="000000"/>
                </a:solidFill>
                <a:effectLst/>
                <a:latin typeface="Gill Sans MT" panose="020B0502020104020203" pitchFamily="34" charset="0"/>
              </a:rPr>
              <a:t>Takalkar U, </a:t>
            </a:r>
            <a:r>
              <a:rPr kumimoji="0" lang="en-US" altLang="en-US" sz="2800" b="0" i="0" u="none" strike="noStrike" cap="none" normalizeH="0" baseline="0" dirty="0" err="1">
                <a:ln>
                  <a:noFill/>
                </a:ln>
                <a:solidFill>
                  <a:srgbClr val="000000"/>
                </a:solidFill>
                <a:effectLst/>
                <a:latin typeface="Gill Sans MT" panose="020B0502020104020203" pitchFamily="34" charset="0"/>
              </a:rPr>
              <a:t>Asegaonkar</a:t>
            </a:r>
            <a:r>
              <a:rPr kumimoji="0" lang="en-US" altLang="en-US" sz="2800" b="0" i="0" u="none" strike="noStrike" cap="none" normalizeH="0" baseline="0" dirty="0">
                <a:ln>
                  <a:noFill/>
                </a:ln>
                <a:solidFill>
                  <a:srgbClr val="000000"/>
                </a:solidFill>
                <a:effectLst/>
                <a:latin typeface="Gill Sans MT" panose="020B0502020104020203" pitchFamily="34" charset="0"/>
              </a:rPr>
              <a:t> BN, </a:t>
            </a:r>
            <a:r>
              <a:rPr kumimoji="0" lang="en-US" altLang="en-US" sz="2800" b="0" i="0" u="none" strike="noStrike" cap="none" normalizeH="0" baseline="0" dirty="0" err="1">
                <a:ln>
                  <a:noFill/>
                </a:ln>
                <a:solidFill>
                  <a:srgbClr val="000000"/>
                </a:solidFill>
                <a:effectLst/>
                <a:latin typeface="Gill Sans MT" panose="020B0502020104020203" pitchFamily="34" charset="0"/>
              </a:rPr>
              <a:t>Kodlikeri</a:t>
            </a:r>
            <a:r>
              <a:rPr kumimoji="0" lang="en-US" altLang="en-US" sz="2800" b="0" i="0" u="none" strike="noStrike" cap="none" normalizeH="0" baseline="0" dirty="0">
                <a:ln>
                  <a:noFill/>
                </a:ln>
                <a:solidFill>
                  <a:srgbClr val="000000"/>
                </a:solidFill>
                <a:effectLst/>
                <a:latin typeface="Gill Sans MT" panose="020B0502020104020203" pitchFamily="34" charset="0"/>
              </a:rPr>
              <a:t> P, </a:t>
            </a:r>
            <a:r>
              <a:rPr kumimoji="0" lang="en-US" altLang="en-US" sz="2800" b="0" i="0" u="none" strike="noStrike" cap="none" normalizeH="0" baseline="0" dirty="0" err="1">
                <a:ln>
                  <a:noFill/>
                </a:ln>
                <a:solidFill>
                  <a:srgbClr val="000000"/>
                </a:solidFill>
                <a:effectLst/>
                <a:latin typeface="Gill Sans MT" panose="020B0502020104020203" pitchFamily="34" charset="0"/>
              </a:rPr>
              <a:t>Asegaonkar</a:t>
            </a:r>
            <a:r>
              <a:rPr kumimoji="0" lang="en-US" altLang="en-US" sz="2800" b="0" i="0" u="none" strike="noStrike" cap="none" normalizeH="0" baseline="0" dirty="0">
                <a:ln>
                  <a:noFill/>
                </a:ln>
                <a:solidFill>
                  <a:srgbClr val="000000"/>
                </a:solidFill>
                <a:effectLst/>
                <a:latin typeface="Gill Sans MT" panose="020B0502020104020203" pitchFamily="34" charset="0"/>
              </a:rPr>
              <a:t> S, Sharma B, Advani SH. An elderly woman with triple primary metachronous malignancy: A case report and review of literature. International Journal of Surgery Case Reports. 2013;4(7):593-596. doi:10.1016/j.ijscr.2013.03.032.</a:t>
            </a:r>
          </a:p>
        </p:txBody>
      </p:sp>
      <p:sp>
        <p:nvSpPr>
          <p:cNvPr id="33" name="Rectangle 32">
            <a:extLst>
              <a:ext uri="{FF2B5EF4-FFF2-40B4-BE49-F238E27FC236}">
                <a16:creationId xmlns:a16="http://schemas.microsoft.com/office/drawing/2014/main" id="{D8633721-18C1-4719-A9B9-F2F9ED0F0F81}"/>
              </a:ext>
            </a:extLst>
          </p:cNvPr>
          <p:cNvSpPr/>
          <p:nvPr/>
        </p:nvSpPr>
        <p:spPr>
          <a:xfrm>
            <a:off x="22827342" y="17829488"/>
            <a:ext cx="96012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Network Analysis</a:t>
            </a:r>
          </a:p>
        </p:txBody>
      </p:sp>
      <p:pic>
        <p:nvPicPr>
          <p:cNvPr id="36" name="Picture 4">
            <a:extLst>
              <a:ext uri="{FF2B5EF4-FFF2-40B4-BE49-F238E27FC236}">
                <a16:creationId xmlns:a16="http://schemas.microsoft.com/office/drawing/2014/main" id="{1EF2E8FA-C936-49DF-B28D-F7EA4DA51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7342" y="20085163"/>
            <a:ext cx="9601200" cy="6396869"/>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7" name="Text Box 2">
            <a:extLst>
              <a:ext uri="{FF2B5EF4-FFF2-40B4-BE49-F238E27FC236}">
                <a16:creationId xmlns:a16="http://schemas.microsoft.com/office/drawing/2014/main" id="{769BB5C3-F52C-48BE-99C3-B204429A0DC1}"/>
              </a:ext>
            </a:extLst>
          </p:cNvPr>
          <p:cNvSpPr txBox="1">
            <a:spLocks noChangeArrowheads="1"/>
          </p:cNvSpPr>
          <p:nvPr/>
        </p:nvSpPr>
        <p:spPr bwMode="auto">
          <a:xfrm>
            <a:off x="22808283" y="19079322"/>
            <a:ext cx="9601200" cy="1005841"/>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b="1" kern="1400" dirty="0">
                <a:solidFill>
                  <a:srgbClr val="000000"/>
                </a:solidFill>
                <a:latin typeface="Gill Sans MT" panose="020B0502020104020203" pitchFamily="34" charset="0"/>
              </a:rPr>
              <a:t>Figure 2: Network Diagram of the Top Cumulatively-Ranked Cancer Types.</a:t>
            </a:r>
            <a:endParaRPr lang="en-US" sz="2800" kern="1400" dirty="0">
              <a:solidFill>
                <a:srgbClr val="000000"/>
              </a:solidFill>
              <a:latin typeface="Gill Sans MT" panose="020B0502020104020203" pitchFamily="34" charset="0"/>
            </a:endParaRPr>
          </a:p>
        </p:txBody>
      </p:sp>
      <p:sp>
        <p:nvSpPr>
          <p:cNvPr id="38" name="Rectangle 37">
            <a:extLst>
              <a:ext uri="{FF2B5EF4-FFF2-40B4-BE49-F238E27FC236}">
                <a16:creationId xmlns:a16="http://schemas.microsoft.com/office/drawing/2014/main" id="{B66AC005-0ED0-4AF9-9F94-762D399F955D}"/>
              </a:ext>
            </a:extLst>
          </p:cNvPr>
          <p:cNvSpPr/>
          <p:nvPr/>
        </p:nvSpPr>
        <p:spPr>
          <a:xfrm>
            <a:off x="11658600" y="4599421"/>
            <a:ext cx="96012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Association Rule Learning</a:t>
            </a:r>
          </a:p>
        </p:txBody>
      </p:sp>
      <p:pic>
        <p:nvPicPr>
          <p:cNvPr id="40" name="Picture 39">
            <a:extLst>
              <a:ext uri="{FF2B5EF4-FFF2-40B4-BE49-F238E27FC236}">
                <a16:creationId xmlns:a16="http://schemas.microsoft.com/office/drawing/2014/main" id="{C270DEBB-F4D9-452A-B8CE-20F10FD91149}"/>
              </a:ext>
            </a:extLst>
          </p:cNvPr>
          <p:cNvPicPr>
            <a:picLocks noChangeAspect="1"/>
          </p:cNvPicPr>
          <p:nvPr/>
        </p:nvPicPr>
        <p:blipFill rotWithShape="1">
          <a:blip r:embed="rId5">
            <a:extLst>
              <a:ext uri="{28A0092B-C50C-407E-A947-70E740481C1C}">
                <a14:useLocalDpi xmlns:a14="http://schemas.microsoft.com/office/drawing/2010/main" val="0"/>
              </a:ext>
            </a:extLst>
          </a:blip>
          <a:srcRect l="8136" t="3012" b="5123"/>
          <a:stretch/>
        </p:blipFill>
        <p:spPr bwMode="auto">
          <a:xfrm>
            <a:off x="12816362" y="7559707"/>
            <a:ext cx="7315200" cy="7315200"/>
          </a:xfrm>
          <a:prstGeom prst="rect">
            <a:avLst/>
          </a:prstGeom>
          <a:ln>
            <a:noFill/>
          </a:ln>
          <a:extLst>
            <a:ext uri="{53640926-AAD7-44D8-BBD7-CCE9431645EC}">
              <a14:shadowObscured xmlns:a14="http://schemas.microsoft.com/office/drawing/2010/main"/>
            </a:ext>
          </a:extLst>
        </p:spPr>
      </p:pic>
      <p:sp>
        <p:nvSpPr>
          <p:cNvPr id="41" name="Text Box 2">
            <a:extLst>
              <a:ext uri="{FF2B5EF4-FFF2-40B4-BE49-F238E27FC236}">
                <a16:creationId xmlns:a16="http://schemas.microsoft.com/office/drawing/2014/main" id="{3E369FCC-2D35-4C5D-A415-9E3B6D60C445}"/>
              </a:ext>
            </a:extLst>
          </p:cNvPr>
          <p:cNvSpPr txBox="1">
            <a:spLocks noChangeArrowheads="1"/>
          </p:cNvSpPr>
          <p:nvPr/>
        </p:nvSpPr>
        <p:spPr bwMode="auto">
          <a:xfrm>
            <a:off x="11658599" y="5849255"/>
            <a:ext cx="9601200" cy="1606657"/>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ts val="1200"/>
              </a:spcBef>
              <a:spcAft>
                <a:spcPct val="0"/>
              </a:spcAft>
            </a:pPr>
            <a:r>
              <a:rPr lang="en-US" altLang="en-US" sz="4000" b="1" dirty="0">
                <a:solidFill>
                  <a:srgbClr val="000000"/>
                </a:solidFill>
                <a:latin typeface="Gill Sans MT" panose="020B0502020104020203" pitchFamily="34" charset="0"/>
              </a:rPr>
              <a:t>Prostate Cancer</a:t>
            </a:r>
          </a:p>
          <a:p>
            <a:pPr algn="ctr" defTabSz="914400" eaLnBrk="0" fontAlgn="base" hangingPunct="0">
              <a:lnSpc>
                <a:spcPct val="114000"/>
              </a:lnSpc>
              <a:spcAft>
                <a:spcPct val="0"/>
              </a:spcAft>
            </a:pPr>
            <a:r>
              <a:rPr lang="en-US" sz="2800" b="1" kern="1400" dirty="0">
                <a:solidFill>
                  <a:srgbClr val="000000"/>
                </a:solidFill>
                <a:latin typeface="Gill Sans MT" panose="020B0502020104020203" pitchFamily="34" charset="0"/>
              </a:rPr>
              <a:t>Figure 1.1: Top Most Frequent Malignancies Leading to and from a Secondary Prostate Malignancy.</a:t>
            </a:r>
            <a:endParaRPr lang="en-US" sz="2800" kern="1400" dirty="0">
              <a:solidFill>
                <a:srgbClr val="000000"/>
              </a:solidFill>
              <a:latin typeface="Gill Sans MT" panose="020B0502020104020203" pitchFamily="34" charset="0"/>
            </a:endParaRPr>
          </a:p>
          <a:p>
            <a:pPr lvl="0" algn="ctr" defTabSz="914400" eaLnBrk="0" fontAlgn="base" hangingPunct="0">
              <a:spcBef>
                <a:spcPts val="1200"/>
              </a:spcBef>
              <a:spcAft>
                <a:spcPct val="0"/>
              </a:spcAft>
            </a:pPr>
            <a:endParaRPr lang="en-US" altLang="en-US" sz="4000" b="1" dirty="0">
              <a:solidFill>
                <a:srgbClr val="000000"/>
              </a:solidFill>
              <a:latin typeface="Gill Sans MT" panose="020B0502020104020203" pitchFamily="34" charset="0"/>
            </a:endParaRPr>
          </a:p>
        </p:txBody>
      </p:sp>
      <p:sp>
        <p:nvSpPr>
          <p:cNvPr id="42" name="Text Box 2">
            <a:extLst>
              <a:ext uri="{FF2B5EF4-FFF2-40B4-BE49-F238E27FC236}">
                <a16:creationId xmlns:a16="http://schemas.microsoft.com/office/drawing/2014/main" id="{4C93C2B4-AB2B-46BE-8FB2-5D841CEEF709}"/>
              </a:ext>
            </a:extLst>
          </p:cNvPr>
          <p:cNvSpPr txBox="1">
            <a:spLocks noChangeArrowheads="1"/>
          </p:cNvSpPr>
          <p:nvPr/>
        </p:nvSpPr>
        <p:spPr bwMode="auto">
          <a:xfrm>
            <a:off x="11649070" y="15067453"/>
            <a:ext cx="9601200" cy="2570841"/>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dirty="0">
                <a:latin typeface="Gill Sans MT" panose="020B0502020104020203" pitchFamily="34" charset="0"/>
              </a:rPr>
              <a:t>	Prostate cancer appeared most frequently in our dataset, with 187,442 patients diagnosed at least once. Bladder cancer was the leading antecedent to prostate cancer with a 21.5% frequency rate. Lung cancer was the leading consequent at a 21.04% frequency rate.</a:t>
            </a:r>
          </a:p>
        </p:txBody>
      </p:sp>
      <p:pic>
        <p:nvPicPr>
          <p:cNvPr id="43" name="Picture 42">
            <a:extLst>
              <a:ext uri="{FF2B5EF4-FFF2-40B4-BE49-F238E27FC236}">
                <a16:creationId xmlns:a16="http://schemas.microsoft.com/office/drawing/2014/main" id="{37A518CC-A5D6-491E-8509-EE5918F200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12825891" y="19541292"/>
            <a:ext cx="7315200" cy="7315200"/>
          </a:xfrm>
          <a:prstGeom prst="rect">
            <a:avLst/>
          </a:prstGeom>
          <a:ln>
            <a:noFill/>
          </a:ln>
          <a:extLst>
            <a:ext uri="{53640926-AAD7-44D8-BBD7-CCE9431645EC}">
              <a14:shadowObscured xmlns:a14="http://schemas.microsoft.com/office/drawing/2010/main"/>
            </a:ext>
          </a:extLst>
        </p:spPr>
      </p:pic>
      <p:sp>
        <p:nvSpPr>
          <p:cNvPr id="44" name="Text Box 2">
            <a:extLst>
              <a:ext uri="{FF2B5EF4-FFF2-40B4-BE49-F238E27FC236}">
                <a16:creationId xmlns:a16="http://schemas.microsoft.com/office/drawing/2014/main" id="{D6362621-A17F-4529-B1A8-DA54941B82E7}"/>
              </a:ext>
            </a:extLst>
          </p:cNvPr>
          <p:cNvSpPr txBox="1">
            <a:spLocks noChangeArrowheads="1"/>
          </p:cNvSpPr>
          <p:nvPr/>
        </p:nvSpPr>
        <p:spPr bwMode="auto">
          <a:xfrm>
            <a:off x="11658600" y="17886549"/>
            <a:ext cx="9601200" cy="1606657"/>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ts val="1200"/>
              </a:spcBef>
              <a:spcAft>
                <a:spcPct val="0"/>
              </a:spcAft>
            </a:pPr>
            <a:r>
              <a:rPr lang="en-US" altLang="en-US" sz="4000" b="1" dirty="0">
                <a:solidFill>
                  <a:srgbClr val="000000"/>
                </a:solidFill>
                <a:latin typeface="Gill Sans MT" panose="020B0502020104020203" pitchFamily="34" charset="0"/>
              </a:rPr>
              <a:t>Breast Cancer</a:t>
            </a:r>
          </a:p>
          <a:p>
            <a:pPr lvl="0" algn="ctr" defTabSz="914400" eaLnBrk="0" fontAlgn="base" hangingPunct="0">
              <a:spcAft>
                <a:spcPct val="0"/>
              </a:spcAft>
            </a:pPr>
            <a:r>
              <a:rPr lang="en-US" altLang="en-US" sz="2800" b="1" dirty="0">
                <a:solidFill>
                  <a:srgbClr val="000000"/>
                </a:solidFill>
                <a:latin typeface="Gill Sans MT" panose="020B0502020104020203" pitchFamily="34" charset="0"/>
              </a:rPr>
              <a:t>Figure 1.2: Top Most Frequent Malignancies Leading to and from a Secondary Breast Malignancy</a:t>
            </a:r>
          </a:p>
          <a:p>
            <a:pPr lvl="0" algn="ctr" defTabSz="914400" eaLnBrk="0" fontAlgn="base" hangingPunct="0">
              <a:spcBef>
                <a:spcPts val="1200"/>
              </a:spcBef>
              <a:spcAft>
                <a:spcPct val="0"/>
              </a:spcAft>
            </a:pPr>
            <a:endParaRPr lang="en-US" altLang="en-US" sz="4000" b="1" dirty="0">
              <a:solidFill>
                <a:srgbClr val="000000"/>
              </a:solidFill>
              <a:latin typeface="Gill Sans MT" panose="020B0502020104020203" pitchFamily="34" charset="0"/>
            </a:endParaRPr>
          </a:p>
        </p:txBody>
      </p:sp>
      <p:sp>
        <p:nvSpPr>
          <p:cNvPr id="45" name="Text Box 2">
            <a:extLst>
              <a:ext uri="{FF2B5EF4-FFF2-40B4-BE49-F238E27FC236}">
                <a16:creationId xmlns:a16="http://schemas.microsoft.com/office/drawing/2014/main" id="{8261A066-0C05-4164-805D-F752EEF03A95}"/>
              </a:ext>
            </a:extLst>
          </p:cNvPr>
          <p:cNvSpPr txBox="1">
            <a:spLocks noChangeArrowheads="1"/>
          </p:cNvSpPr>
          <p:nvPr/>
        </p:nvSpPr>
        <p:spPr bwMode="auto">
          <a:xfrm>
            <a:off x="11658599" y="27049038"/>
            <a:ext cx="9601200" cy="2570841"/>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dirty="0">
                <a:latin typeface="Gill Sans MT" panose="020B0502020104020203" pitchFamily="34" charset="0"/>
              </a:rPr>
              <a:t>	Breast cancer appeared second-most frequent in our dataset, with 169,647 patients diagnosed at least once. Uterine cancer was the leading antecedent to breast cancer with a 16.24% frequency rate. Lung cancer was the leading consequent at a 18.70% frequency rate.</a:t>
            </a:r>
          </a:p>
        </p:txBody>
      </p:sp>
      <p:pic>
        <p:nvPicPr>
          <p:cNvPr id="47" name="Picture 46">
            <a:extLst>
              <a:ext uri="{FF2B5EF4-FFF2-40B4-BE49-F238E27FC236}">
                <a16:creationId xmlns:a16="http://schemas.microsoft.com/office/drawing/2014/main" id="{5880D4E0-983E-472D-A930-C3F59835AE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12825891" y="31611628"/>
            <a:ext cx="7315200" cy="7315200"/>
          </a:xfrm>
          <a:prstGeom prst="rect">
            <a:avLst/>
          </a:prstGeom>
          <a:ln>
            <a:noFill/>
          </a:ln>
          <a:extLst>
            <a:ext uri="{53640926-AAD7-44D8-BBD7-CCE9431645EC}">
              <a14:shadowObscured xmlns:a14="http://schemas.microsoft.com/office/drawing/2010/main"/>
            </a:ext>
          </a:extLst>
        </p:spPr>
      </p:pic>
      <p:sp>
        <p:nvSpPr>
          <p:cNvPr id="48" name="Text Box 2">
            <a:extLst>
              <a:ext uri="{FF2B5EF4-FFF2-40B4-BE49-F238E27FC236}">
                <a16:creationId xmlns:a16="http://schemas.microsoft.com/office/drawing/2014/main" id="{957F621D-3149-4E05-A3EE-D8ED86C2C879}"/>
              </a:ext>
            </a:extLst>
          </p:cNvPr>
          <p:cNvSpPr txBox="1">
            <a:spLocks noChangeArrowheads="1"/>
          </p:cNvSpPr>
          <p:nvPr/>
        </p:nvSpPr>
        <p:spPr bwMode="auto">
          <a:xfrm>
            <a:off x="11649070" y="29812425"/>
            <a:ext cx="9601200" cy="1606657"/>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ts val="1200"/>
              </a:spcBef>
              <a:spcAft>
                <a:spcPct val="0"/>
              </a:spcAft>
            </a:pPr>
            <a:r>
              <a:rPr lang="en-US" altLang="en-US" sz="4000" b="1" dirty="0">
                <a:solidFill>
                  <a:srgbClr val="000000"/>
                </a:solidFill>
                <a:latin typeface="Gill Sans MT" panose="020B0502020104020203" pitchFamily="34" charset="0"/>
              </a:rPr>
              <a:t>Lung Cancer</a:t>
            </a:r>
          </a:p>
          <a:p>
            <a:pPr lvl="0" algn="ctr" defTabSz="914400" eaLnBrk="0" fontAlgn="base" hangingPunct="0">
              <a:spcAft>
                <a:spcPct val="0"/>
              </a:spcAft>
            </a:pPr>
            <a:r>
              <a:rPr lang="en-US" altLang="en-US" sz="2800" b="1" dirty="0">
                <a:solidFill>
                  <a:srgbClr val="000000"/>
                </a:solidFill>
                <a:latin typeface="Gill Sans MT" panose="020B0502020104020203" pitchFamily="34" charset="0"/>
              </a:rPr>
              <a:t>Figure 1.3: Top Most Frequent Malignancies Leading to and from a Secondary Lung Malignancy</a:t>
            </a:r>
          </a:p>
          <a:p>
            <a:pPr lvl="0" algn="ctr" defTabSz="914400" eaLnBrk="0" fontAlgn="base" hangingPunct="0">
              <a:spcBef>
                <a:spcPts val="1200"/>
              </a:spcBef>
              <a:spcAft>
                <a:spcPct val="0"/>
              </a:spcAft>
            </a:pPr>
            <a:endParaRPr lang="en-US" altLang="en-US" sz="4000" b="1" dirty="0">
              <a:solidFill>
                <a:srgbClr val="000000"/>
              </a:solidFill>
              <a:latin typeface="Gill Sans MT" panose="020B0502020104020203" pitchFamily="34" charset="0"/>
            </a:endParaRPr>
          </a:p>
        </p:txBody>
      </p:sp>
      <p:sp>
        <p:nvSpPr>
          <p:cNvPr id="49" name="Text Box 2">
            <a:extLst>
              <a:ext uri="{FF2B5EF4-FFF2-40B4-BE49-F238E27FC236}">
                <a16:creationId xmlns:a16="http://schemas.microsoft.com/office/drawing/2014/main" id="{F4652AA9-C30D-42D8-8AFB-4A88EB321EAB}"/>
              </a:ext>
            </a:extLst>
          </p:cNvPr>
          <p:cNvSpPr txBox="1">
            <a:spLocks noChangeArrowheads="1"/>
          </p:cNvSpPr>
          <p:nvPr/>
        </p:nvSpPr>
        <p:spPr bwMode="auto">
          <a:xfrm>
            <a:off x="11649070" y="39119374"/>
            <a:ext cx="9601200" cy="2570841"/>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kern="1400" dirty="0">
                <a:solidFill>
                  <a:srgbClr val="000000"/>
                </a:solidFill>
                <a:latin typeface="Gill Sans MT" panose="020B0502020104020203" pitchFamily="34" charset="0"/>
              </a:rPr>
              <a:t>	</a:t>
            </a:r>
            <a:r>
              <a:rPr lang="en-US" sz="2800" dirty="0">
                <a:latin typeface="Gill Sans MT" panose="020B0502020104020203" pitchFamily="34" charset="0"/>
              </a:rPr>
              <a:t>Lung cancer appeared third-most frequent in our dataset, with 150,205 patients diagnosed at least once. Prostate cancer was the leading antecedent to lung cancer with a 21.54% frequency rate. Breast cancer was the leading consequent at a 12.01% frequency rate.</a:t>
            </a:r>
            <a:endParaRPr lang="en-US" sz="2800" kern="1400" dirty="0">
              <a:solidFill>
                <a:srgbClr val="000000"/>
              </a:solidFill>
              <a:latin typeface="Gill Sans MT" panose="020B0502020104020203" pitchFamily="34" charset="0"/>
            </a:endParaRPr>
          </a:p>
        </p:txBody>
      </p:sp>
      <p:sp>
        <p:nvSpPr>
          <p:cNvPr id="50" name="Rectangle 49">
            <a:extLst>
              <a:ext uri="{FF2B5EF4-FFF2-40B4-BE49-F238E27FC236}">
                <a16:creationId xmlns:a16="http://schemas.microsoft.com/office/drawing/2014/main" id="{4B19CDF5-9A64-43B8-80A7-E54894A799A6}"/>
              </a:ext>
            </a:extLst>
          </p:cNvPr>
          <p:cNvSpPr/>
          <p:nvPr/>
        </p:nvSpPr>
        <p:spPr>
          <a:xfrm>
            <a:off x="22789221" y="4599421"/>
            <a:ext cx="96012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Association Rule Learning</a:t>
            </a:r>
          </a:p>
        </p:txBody>
      </p:sp>
      <p:sp>
        <p:nvSpPr>
          <p:cNvPr id="51" name="Rectangle 50">
            <a:extLst>
              <a:ext uri="{FF2B5EF4-FFF2-40B4-BE49-F238E27FC236}">
                <a16:creationId xmlns:a16="http://schemas.microsoft.com/office/drawing/2014/main" id="{A86217FF-5AA4-4331-94D9-36EA1B96FB92}"/>
              </a:ext>
            </a:extLst>
          </p:cNvPr>
          <p:cNvSpPr/>
          <p:nvPr/>
        </p:nvSpPr>
        <p:spPr>
          <a:xfrm>
            <a:off x="22789221" y="28885877"/>
            <a:ext cx="9601200" cy="1005840"/>
          </a:xfrm>
          <a:prstGeom prst="rect">
            <a:avLst/>
          </a:prstGeom>
          <a:solidFill>
            <a:srgbClr val="0A40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latin typeface="Gill Sans MT" panose="020B0502020104020203" pitchFamily="34" charset="0"/>
                <a:cs typeface="Dubai" panose="020B0503030403030204" pitchFamily="34" charset="-78"/>
              </a:rPr>
              <a:t>Discussion</a:t>
            </a:r>
          </a:p>
        </p:txBody>
      </p:sp>
      <p:pic>
        <p:nvPicPr>
          <p:cNvPr id="55" name="Picture 54">
            <a:extLst>
              <a:ext uri="{FF2B5EF4-FFF2-40B4-BE49-F238E27FC236}">
                <a16:creationId xmlns:a16="http://schemas.microsoft.com/office/drawing/2014/main" id="{7E720AD9-BEC0-41D4-BC6A-DBDDB3A90B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23946984" y="7561718"/>
            <a:ext cx="7315200" cy="7315200"/>
          </a:xfrm>
          <a:prstGeom prst="rect">
            <a:avLst/>
          </a:prstGeom>
          <a:ln>
            <a:noFill/>
          </a:ln>
          <a:extLst>
            <a:ext uri="{53640926-AAD7-44D8-BBD7-CCE9431645EC}">
              <a14:shadowObscured xmlns:a14="http://schemas.microsoft.com/office/drawing/2010/main"/>
            </a:ext>
          </a:extLst>
        </p:spPr>
      </p:pic>
      <p:sp>
        <p:nvSpPr>
          <p:cNvPr id="56" name="Text Box 2">
            <a:extLst>
              <a:ext uri="{FF2B5EF4-FFF2-40B4-BE49-F238E27FC236}">
                <a16:creationId xmlns:a16="http://schemas.microsoft.com/office/drawing/2014/main" id="{15133AFA-5668-461C-82ED-F2203538E1F8}"/>
              </a:ext>
            </a:extLst>
          </p:cNvPr>
          <p:cNvSpPr txBox="1">
            <a:spLocks noChangeArrowheads="1"/>
          </p:cNvSpPr>
          <p:nvPr/>
        </p:nvSpPr>
        <p:spPr bwMode="auto">
          <a:xfrm>
            <a:off x="22789221" y="5851266"/>
            <a:ext cx="9601200" cy="1606657"/>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algn="ctr" defTabSz="914400" eaLnBrk="0" fontAlgn="base" hangingPunct="0">
              <a:spcBef>
                <a:spcPts val="1200"/>
              </a:spcBef>
              <a:spcAft>
                <a:spcPct val="0"/>
              </a:spcAft>
            </a:pPr>
            <a:r>
              <a:rPr lang="en-US" altLang="en-US" sz="4000" b="1" dirty="0">
                <a:solidFill>
                  <a:srgbClr val="000000"/>
                </a:solidFill>
                <a:latin typeface="Gill Sans MT" panose="020B0502020104020203" pitchFamily="34" charset="0"/>
              </a:rPr>
              <a:t>Colon Cancer</a:t>
            </a:r>
          </a:p>
          <a:p>
            <a:pPr lvl="0" algn="ctr" defTabSz="914400" eaLnBrk="0" fontAlgn="base" hangingPunct="0">
              <a:spcAft>
                <a:spcPct val="0"/>
              </a:spcAft>
            </a:pPr>
            <a:r>
              <a:rPr lang="en-US" altLang="en-US" sz="2800" b="1" dirty="0">
                <a:solidFill>
                  <a:srgbClr val="000000"/>
                </a:solidFill>
                <a:latin typeface="Gill Sans MT" panose="020B0502020104020203" pitchFamily="34" charset="0"/>
              </a:rPr>
              <a:t>Figure 1.4: Top Most Frequent Malignancies Leading to and from a Secondary Colon Malignancy</a:t>
            </a:r>
          </a:p>
        </p:txBody>
      </p:sp>
      <p:sp>
        <p:nvSpPr>
          <p:cNvPr id="57" name="Text Box 2">
            <a:extLst>
              <a:ext uri="{FF2B5EF4-FFF2-40B4-BE49-F238E27FC236}">
                <a16:creationId xmlns:a16="http://schemas.microsoft.com/office/drawing/2014/main" id="{9709E999-C16E-4E0D-ADEB-56E79424CD67}"/>
              </a:ext>
            </a:extLst>
          </p:cNvPr>
          <p:cNvSpPr txBox="1">
            <a:spLocks noChangeArrowheads="1"/>
          </p:cNvSpPr>
          <p:nvPr/>
        </p:nvSpPr>
        <p:spPr bwMode="auto">
          <a:xfrm>
            <a:off x="22779692" y="15069464"/>
            <a:ext cx="9601200" cy="2570841"/>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182880" marR="182880">
              <a:lnSpc>
                <a:spcPct val="114000"/>
              </a:lnSpc>
              <a:spcAft>
                <a:spcPts val="600"/>
              </a:spcAft>
            </a:pPr>
            <a:r>
              <a:rPr lang="en-US" sz="2800" dirty="0">
                <a:latin typeface="Gill Sans MT" panose="020B0502020104020203" pitchFamily="34" charset="0"/>
              </a:rPr>
              <a:t>	Colon cancer appeared fourth-most frequent in our dataset, with 104,664 patients diagnosed at least once. Prostate cancer was the leading antecedent to colon cancer with a 24.31% frequency rate. Lung cancer was the leading consequent at a 18.15% frequency rate.</a:t>
            </a:r>
          </a:p>
        </p:txBody>
      </p:sp>
      <p:sp>
        <p:nvSpPr>
          <p:cNvPr id="58" name="Rectangle 57">
            <a:extLst>
              <a:ext uri="{FF2B5EF4-FFF2-40B4-BE49-F238E27FC236}">
                <a16:creationId xmlns:a16="http://schemas.microsoft.com/office/drawing/2014/main" id="{7F6795A9-4A16-4A60-8EED-54D772CEDE13}"/>
              </a:ext>
            </a:extLst>
          </p:cNvPr>
          <p:cNvSpPr/>
          <p:nvPr/>
        </p:nvSpPr>
        <p:spPr>
          <a:xfrm>
            <a:off x="22827342" y="26674578"/>
            <a:ext cx="9601200" cy="2020105"/>
          </a:xfrm>
          <a:prstGeom prst="rect">
            <a:avLst/>
          </a:prstGeom>
        </p:spPr>
        <p:txBody>
          <a:bodyPr wrap="square">
            <a:spAutoFit/>
          </a:bodyPr>
          <a:lstStyle/>
          <a:p>
            <a:pPr marL="182880" marR="182880">
              <a:lnSpc>
                <a:spcPct val="114000"/>
              </a:lnSpc>
              <a:spcAft>
                <a:spcPts val="600"/>
              </a:spcAft>
            </a:pPr>
            <a:r>
              <a:rPr lang="en-US" sz="2800" kern="1400" dirty="0">
                <a:solidFill>
                  <a:srgbClr val="000000"/>
                </a:solidFill>
                <a:latin typeface="Gill Sans MT" panose="020B0502020104020203" pitchFamily="34" charset="0"/>
              </a:rPr>
              <a:t>The overall ranking of relative importance is represented by the radius of the malignancy node; and the width of each edge represents the total number of patients exhibiting that relationship.</a:t>
            </a:r>
          </a:p>
        </p:txBody>
      </p:sp>
    </p:spTree>
    <p:extLst>
      <p:ext uri="{BB962C8B-B14F-4D97-AF65-F5344CB8AC3E}">
        <p14:creationId xmlns:p14="http://schemas.microsoft.com/office/powerpoint/2010/main" val="35998221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895</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 Zinda</dc:creator>
  <cp:lastModifiedBy>Zak Zinda</cp:lastModifiedBy>
  <cp:revision>26</cp:revision>
  <dcterms:created xsi:type="dcterms:W3CDTF">2019-04-13T19:42:44Z</dcterms:created>
  <dcterms:modified xsi:type="dcterms:W3CDTF">2019-04-13T22:53:53Z</dcterms:modified>
</cp:coreProperties>
</file>