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59" r:id="rId3"/>
    <p:sldId id="264" r:id="rId4"/>
    <p:sldId id="263" r:id="rId5"/>
    <p:sldId id="265" r:id="rId6"/>
    <p:sldId id="267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FFD"/>
    <a:srgbClr val="D1C0FC"/>
    <a:srgbClr val="FFB3B3"/>
    <a:srgbClr val="FEC2C2"/>
    <a:srgbClr val="FF0909"/>
    <a:srgbClr val="F5C40F"/>
    <a:srgbClr val="FFDF79"/>
    <a:srgbClr val="FFD243"/>
    <a:srgbClr val="393E00"/>
    <a:srgbClr val="DDA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92102" autoAdjust="0"/>
  </p:normalViewPr>
  <p:slideViewPr>
    <p:cSldViewPr snapToGrid="0">
      <p:cViewPr varScale="1">
        <p:scale>
          <a:sx n="90" d="100"/>
          <a:sy n="90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868A-EFF4-44D1-882B-FB7E8DE1E1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6F88E-C37C-4FCF-A7BD-D707453F7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2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리뷰 테이블에 상품번호와는 연결되지 않는가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2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4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5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8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4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5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6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6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9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85C7-9B0F-4C9C-87C6-26F240CB2E6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9D40-4CA3-443D-ACF9-9DB133D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5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715360" y="1020272"/>
            <a:ext cx="4619625" cy="4810125"/>
          </a:xfrm>
          <a:prstGeom prst="rect">
            <a:avLst/>
          </a:prstGeom>
          <a:solidFill>
            <a:schemeClr val="bg1">
              <a:lumMod val="9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산업 근간 위협하는 '온라인 재판매' &lt; 줌인 &lt; 다단계판매 &lt; 직접판매 &lt; 기사본문 - NEXT ECONOM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6675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직사각형 3"/>
          <p:cNvSpPr/>
          <p:nvPr/>
        </p:nvSpPr>
        <p:spPr>
          <a:xfrm>
            <a:off x="2357673" y="1020272"/>
            <a:ext cx="4309827" cy="4817458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33700" y="1428750"/>
            <a:ext cx="7687128" cy="3924300"/>
          </a:xfrm>
          <a:prstGeom prst="rect">
            <a:avLst/>
          </a:prstGeom>
          <a:noFill/>
          <a:ln w="38100">
            <a:solidFill>
              <a:srgbClr val="F5C40F">
                <a:alpha val="8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24787" y="2177070"/>
            <a:ext cx="1423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3 </a:t>
            </a:r>
            <a:r>
              <a:rPr lang="ko-KR" altLang="en-US" sz="1600" dirty="0" smtClean="0"/>
              <a:t>조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44653" y="6596390"/>
            <a:ext cx="144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울산 </a:t>
            </a:r>
            <a:r>
              <a:rPr lang="en-US" altLang="ko-KR" sz="1050" dirty="0" smtClean="0"/>
              <a:t>KH </a:t>
            </a:r>
            <a:r>
              <a:rPr lang="ko-KR" altLang="en-US" sz="1050" dirty="0" smtClean="0"/>
              <a:t>정보 교육원</a:t>
            </a:r>
            <a:endParaRPr lang="ko-KR" altLang="en-US" sz="10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37158"/>
          <a:stretch/>
        </p:blipFill>
        <p:spPr>
          <a:xfrm>
            <a:off x="7462837" y="2515624"/>
            <a:ext cx="219075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6055" y="4022282"/>
            <a:ext cx="252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김지연 김진욱 </a:t>
            </a:r>
            <a:r>
              <a:rPr lang="ko-KR" altLang="en-US" dirty="0" err="1" smtClean="0"/>
              <a:t>배성빈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이기원 허준혁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6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693690" y="143366"/>
            <a:ext cx="9239759" cy="6465687"/>
            <a:chOff x="1693690" y="143366"/>
            <a:chExt cx="9239759" cy="6465687"/>
          </a:xfrm>
        </p:grpSpPr>
        <p:grpSp>
          <p:nvGrpSpPr>
            <p:cNvPr id="65" name="그룹 64"/>
            <p:cNvGrpSpPr/>
            <p:nvPr/>
          </p:nvGrpSpPr>
          <p:grpSpPr>
            <a:xfrm>
              <a:off x="1693690" y="143366"/>
              <a:ext cx="9239759" cy="6465687"/>
              <a:chOff x="2261683" y="286248"/>
              <a:chExt cx="9239759" cy="6512117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8528" y="286248"/>
                <a:ext cx="9172914" cy="6512117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2261683" y="374297"/>
                <a:ext cx="3347499" cy="29008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5140643" y="1618696"/>
              <a:ext cx="1494000" cy="330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40643" y="189086"/>
              <a:ext cx="14940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126217" y="677303"/>
              <a:ext cx="1350000" cy="4471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좋아요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121455" y="314193"/>
              <a:ext cx="13500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</a:rPr>
                <a:t>관심글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850189" y="1728399"/>
              <a:ext cx="1490400" cy="549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거래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21086" y="5029200"/>
              <a:ext cx="1605094" cy="562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리뷰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프로필 번호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20580" y="4343784"/>
              <a:ext cx="16056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리뷰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9055956" y="4286061"/>
              <a:ext cx="1548000" cy="315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052356" y="3399069"/>
              <a:ext cx="15516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049320" y="4646643"/>
              <a:ext cx="2073600" cy="2396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050280" y="1979470"/>
              <a:ext cx="2072640" cy="2074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850438" y="577371"/>
              <a:ext cx="1489902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거래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135820" y="3054308"/>
              <a:ext cx="15912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첨부파일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135820" y="4000500"/>
              <a:ext cx="1591200" cy="1933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첨부파일 번호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3848" y="3081445"/>
              <a:ext cx="12600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886199" y="3802380"/>
              <a:ext cx="1260000" cy="198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공지사항 번호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914328" y="5021580"/>
              <a:ext cx="1634400" cy="1985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프로필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914328" y="5493733"/>
              <a:ext cx="1634400" cy="4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프로필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상품번호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0F7C6-2032-793B-82AD-EDCA9E80B253}"/>
                </a:ext>
              </a:extLst>
            </p:cNvPr>
            <p:cNvSpPr/>
            <p:nvPr/>
          </p:nvSpPr>
          <p:spPr>
            <a:xfrm>
              <a:off x="5981622" y="5118735"/>
              <a:ext cx="1738800" cy="1985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댓글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8FA5C52-F625-8E5D-2EB2-B8E0B85B8E00}"/>
                </a:ext>
              </a:extLst>
            </p:cNvPr>
            <p:cNvSpPr/>
            <p:nvPr/>
          </p:nvSpPr>
          <p:spPr>
            <a:xfrm>
              <a:off x="5990167" y="5946781"/>
              <a:ext cx="1735665" cy="4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댓글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게시글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회원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부모 댓글 번호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119088-D60F-685C-F1AA-89694C98A5AA}"/>
                </a:ext>
              </a:extLst>
            </p:cNvPr>
            <p:cNvSpPr/>
            <p:nvPr/>
          </p:nvSpPr>
          <p:spPr>
            <a:xfrm>
              <a:off x="8985250" y="5187889"/>
              <a:ext cx="188595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즐겨찾기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C02461-8025-AC15-DB38-104ABC590E5F}"/>
                </a:ext>
              </a:extLst>
            </p:cNvPr>
            <p:cNvSpPr/>
            <p:nvPr/>
          </p:nvSpPr>
          <p:spPr>
            <a:xfrm>
              <a:off x="8985249" y="5646253"/>
              <a:ext cx="1885949" cy="405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즐겨찾기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>
                  <a:solidFill>
                    <a:schemeClr val="tx1"/>
                  </a:solidFill>
                </a:rPr>
                <a:t>프로필 번호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1767" y="1319368"/>
              <a:ext cx="186324" cy="5159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8091" y="1295143"/>
              <a:ext cx="500084" cy="10004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405" y="5711084"/>
              <a:ext cx="215763" cy="5294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730" y="5703093"/>
              <a:ext cx="500084" cy="7793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1073" y="3935845"/>
              <a:ext cx="215763" cy="52943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6836" y="3927622"/>
              <a:ext cx="500084" cy="7793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60655" y="119646"/>
            <a:ext cx="22396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테이블 </a:t>
            </a:r>
            <a:r>
              <a:rPr lang="en-US" altLang="ko-KR" dirty="0" smtClean="0"/>
              <a:t>ERD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전체 </a:t>
            </a:r>
            <a:r>
              <a:rPr lang="en-US" altLang="ko-KR" sz="1100" dirty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r="27143" b="7143"/>
          <a:stretch/>
        </p:blipFill>
        <p:spPr>
          <a:xfrm rot="10800000">
            <a:off x="4442004" y="4326604"/>
            <a:ext cx="909178" cy="2476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490" y="4405525"/>
            <a:ext cx="2199323" cy="219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9197744" y="2820624"/>
            <a:ext cx="1127488" cy="144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012" y="2956616"/>
            <a:ext cx="145138" cy="639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656" y="119646"/>
            <a:ext cx="20196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테이블 </a:t>
            </a:r>
            <a:r>
              <a:rPr lang="en-US" altLang="ko-KR" dirty="0"/>
              <a:t>ERD</a:t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주요 테이블 </a:t>
            </a:r>
            <a:r>
              <a:rPr lang="en-US" altLang="ko-KR" sz="1100" dirty="0"/>
              <a:t>ERD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54728" y="976677"/>
            <a:ext cx="1439418" cy="1980522"/>
            <a:chOff x="4031312" y="2126974"/>
            <a:chExt cx="1800000" cy="1965572"/>
          </a:xfrm>
        </p:grpSpPr>
        <p:sp>
          <p:nvSpPr>
            <p:cNvPr id="2" name="직사각형 1"/>
            <p:cNvSpPr/>
            <p:nvPr/>
          </p:nvSpPr>
          <p:spPr>
            <a:xfrm>
              <a:off x="4031312" y="2643808"/>
              <a:ext cx="1800000" cy="14487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판매글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제목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마감시간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카테고리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총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잔여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원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할인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할인율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결제 방식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상세 설명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31312" y="2325329"/>
              <a:ext cx="1800000" cy="318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상품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992463" y="3463773"/>
            <a:ext cx="1439418" cy="1693896"/>
            <a:chOff x="4031312" y="2126974"/>
            <a:chExt cx="1800000" cy="1681110"/>
          </a:xfrm>
        </p:grpSpPr>
        <p:sp>
          <p:nvSpPr>
            <p:cNvPr id="22" name="직사각형 21"/>
            <p:cNvSpPr/>
            <p:nvPr/>
          </p:nvSpPr>
          <p:spPr>
            <a:xfrm>
              <a:off x="4031312" y="2951002"/>
              <a:ext cx="1800000" cy="857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상품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총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방문 예정 시간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결제 방식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주문 상태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주문일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31312" y="2325328"/>
              <a:ext cx="1800000" cy="625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거래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거래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98776" y="3662119"/>
            <a:ext cx="1439418" cy="1263897"/>
            <a:chOff x="4031312" y="2126974"/>
            <a:chExt cx="1800000" cy="1254357"/>
          </a:xfrm>
        </p:grpSpPr>
        <p:sp>
          <p:nvSpPr>
            <p:cNvPr id="34" name="직사각형 33"/>
            <p:cNvSpPr/>
            <p:nvPr/>
          </p:nvSpPr>
          <p:spPr>
            <a:xfrm>
              <a:off x="4031312" y="2683117"/>
              <a:ext cx="1800000" cy="6982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카테고리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제목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내용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작성일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31312" y="2325328"/>
              <a:ext cx="1800000" cy="357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커뮤니티</a:t>
              </a:r>
            </a:p>
          </p:txBody>
        </p:sp>
      </p:grpSp>
      <p:cxnSp>
        <p:nvCxnSpPr>
          <p:cNvPr id="40" name="꺾인 연결선 39"/>
          <p:cNvCxnSpPr/>
          <p:nvPr/>
        </p:nvCxnSpPr>
        <p:spPr>
          <a:xfrm flipH="1">
            <a:off x="6794146" y="2375618"/>
            <a:ext cx="2930879" cy="24243"/>
          </a:xfrm>
          <a:prstGeom prst="straightConnector1">
            <a:avLst/>
          </a:prstGeom>
          <a:ln cap="rnd">
            <a:solidFill>
              <a:schemeClr val="tx1"/>
            </a:solidFill>
            <a:prstDash val="lg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353722" y="3595931"/>
            <a:ext cx="1439418" cy="1459756"/>
            <a:chOff x="4031312" y="2126974"/>
            <a:chExt cx="1800000" cy="1448737"/>
          </a:xfrm>
        </p:grpSpPr>
        <p:sp>
          <p:nvSpPr>
            <p:cNvPr id="42" name="직사각형 41"/>
            <p:cNvSpPr/>
            <p:nvPr/>
          </p:nvSpPr>
          <p:spPr>
            <a:xfrm>
              <a:off x="4031312" y="2563171"/>
              <a:ext cx="1800000" cy="10125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회원 유형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아이디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이름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별칭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이메일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31312" y="2325329"/>
              <a:ext cx="1800000" cy="237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656" y="119646"/>
            <a:ext cx="20196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6.1 </a:t>
            </a:r>
            <a:r>
              <a:rPr lang="ko-KR" altLang="en-US" dirty="0"/>
              <a:t>소요 기술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08743"/>
              </p:ext>
            </p:extLst>
          </p:nvPr>
        </p:nvGraphicFramePr>
        <p:xfrm>
          <a:off x="2768193" y="1120723"/>
          <a:ext cx="7034314" cy="4591242"/>
        </p:xfrm>
        <a:graphic>
          <a:graphicData uri="http://schemas.openxmlformats.org/drawingml/2006/table">
            <a:tbl>
              <a:tblPr/>
              <a:tblGrid>
                <a:gridCol w="972077">
                  <a:extLst>
                    <a:ext uri="{9D8B030D-6E8A-4147-A177-3AD203B41FA5}">
                      <a16:colId xmlns:a16="http://schemas.microsoft.com/office/drawing/2014/main" val="1879936898"/>
                    </a:ext>
                  </a:extLst>
                </a:gridCol>
                <a:gridCol w="1466398">
                  <a:extLst>
                    <a:ext uri="{9D8B030D-6E8A-4147-A177-3AD203B41FA5}">
                      <a16:colId xmlns:a16="http://schemas.microsoft.com/office/drawing/2014/main" val="3014124751"/>
                    </a:ext>
                  </a:extLst>
                </a:gridCol>
                <a:gridCol w="4595839">
                  <a:extLst>
                    <a:ext uri="{9D8B030D-6E8A-4147-A177-3AD203B41FA5}">
                      <a16:colId xmlns:a16="http://schemas.microsoft.com/office/drawing/2014/main" val="3818539734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dirty="0">
                          <a:effectLst/>
                        </a:rPr>
                        <a:t>구분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>
                          <a:effectLst/>
                        </a:rPr>
                        <a:t>구분 상세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dirty="0">
                          <a:effectLst/>
                        </a:rPr>
                        <a:t>내용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86209"/>
                  </a:ext>
                </a:extLst>
              </a:tr>
              <a:tr h="21442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 dirty="0">
                          <a:effectLst/>
                        </a:rPr>
                        <a:t>언어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dirty="0" err="1">
                          <a:effectLst/>
                        </a:rPr>
                        <a:t>프론트엔드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HTML, CSS,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JS(ES6) – CSR, React-Native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719618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dirty="0" err="1">
                          <a:effectLst/>
                        </a:rPr>
                        <a:t>백엔드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JAVA11, </a:t>
                      </a:r>
                      <a:r>
                        <a:rPr lang="en-US" sz="1200" dirty="0" err="1">
                          <a:effectLst/>
                        </a:rPr>
                        <a:t>ThymeLeaf</a:t>
                      </a:r>
                      <a:r>
                        <a:rPr lang="en-US" sz="1200" dirty="0">
                          <a:effectLst/>
                        </a:rPr>
                        <a:t> – SSR, SQL, PL/SQL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920349"/>
                  </a:ext>
                </a:extLst>
              </a:tr>
              <a:tr h="21442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서버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DB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Oracle 18c XE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2438"/>
                  </a:ext>
                </a:extLst>
              </a:tr>
              <a:tr h="141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dirty="0"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JDBC, Spring JPA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433788"/>
                  </a:ext>
                </a:extLst>
              </a:tr>
              <a:tr h="214429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데이터 교환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프론트엔드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AJAX (Fetch)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0601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백엔드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Rest API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022134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데이터 포맷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JSON, XML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643"/>
                  </a:ext>
                </a:extLst>
              </a:tr>
              <a:tr h="4027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디자인 패턴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Spring MVC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856387"/>
                  </a:ext>
                </a:extLst>
              </a:tr>
              <a:tr h="4027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프레임워크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백엔드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Framework 5.3</a:t>
                      </a:r>
                      <a:b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Boot 2.5</a:t>
                      </a:r>
                      <a:b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Junit 5 (Test Framework)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49461"/>
                  </a:ext>
                </a:extLst>
              </a:tr>
              <a:tr h="402708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라이브러리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Open API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dirty="0">
                          <a:effectLst/>
                        </a:rPr>
                        <a:t>KAKAO </a:t>
                      </a:r>
                      <a:r>
                        <a:rPr lang="ko-KR" altLang="en-US" sz="1200" dirty="0">
                          <a:effectLst/>
                        </a:rPr>
                        <a:t>지도</a:t>
                      </a:r>
                      <a:r>
                        <a:rPr lang="en-US" altLang="ko-KR" sz="1200" dirty="0">
                          <a:effectLst/>
                        </a:rPr>
                        <a:t>, DAUM </a:t>
                      </a:r>
                      <a:r>
                        <a:rPr lang="ko-KR" altLang="en-US" sz="1200" dirty="0">
                          <a:effectLst/>
                        </a:rPr>
                        <a:t>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공공데이터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사업자번호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진위확인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</a:p>
                    <a:p>
                      <a:pPr algn="l" rtl="0" fontAlgn="b"/>
                      <a:r>
                        <a:rPr lang="ko-KR" altLang="en-US" sz="1200" dirty="0">
                          <a:effectLst/>
                        </a:rPr>
                        <a:t>표준파일데이터셋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전국일반음식점표준데이터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울산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900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3rd Party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Node JS, Lombok,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Font-Awesome</a:t>
                      </a:r>
                      <a:endParaRPr 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70618"/>
                  </a:ext>
                </a:extLst>
              </a:tr>
              <a:tr h="214429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개발 도구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서버 프로그램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IntelliJ IDE, JDK 11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797326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빌드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Gradle</a:t>
                      </a:r>
                      <a:endParaRPr 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26917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DB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SQL Developer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958728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웹 표준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Chrome, VS Code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02192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형상관리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Git</a:t>
                      </a:r>
                      <a:r>
                        <a:rPr lang="en-US" sz="1200" dirty="0">
                          <a:effectLst/>
                        </a:rPr>
                        <a:t> 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GitHub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7249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테스트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Junit5, Postman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22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655" y="119646"/>
            <a:ext cx="22629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/>
              <a:t>시스템 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육각형 4"/>
          <p:cNvSpPr/>
          <p:nvPr/>
        </p:nvSpPr>
        <p:spPr>
          <a:xfrm>
            <a:off x="5828156" y="2190696"/>
            <a:ext cx="980836" cy="3075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Servlet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0975" y="5690246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0678" y="1629691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Presentation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678" y="2940296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Controller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678" y="3618821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678" y="4764868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Data Access  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70" y="5990086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Databse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61441" y="699309"/>
            <a:ext cx="1750630" cy="1343381"/>
            <a:chOff x="3305179" y="126933"/>
            <a:chExt cx="1750630" cy="1343381"/>
          </a:xfrm>
        </p:grpSpPr>
        <p:grpSp>
          <p:nvGrpSpPr>
            <p:cNvPr id="14" name="그룹 13"/>
            <p:cNvGrpSpPr/>
            <p:nvPr/>
          </p:nvGrpSpPr>
          <p:grpSpPr>
            <a:xfrm>
              <a:off x="3305179" y="126933"/>
              <a:ext cx="1750630" cy="1343381"/>
              <a:chOff x="3438261" y="990168"/>
              <a:chExt cx="2253238" cy="1393465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438261" y="1128073"/>
                <a:ext cx="2253238" cy="12555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75965" y="300763"/>
              <a:ext cx="16274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Join.html-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회원가입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joinComplete.html-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회원가입 완료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login.html –</a:t>
              </a:r>
              <a:r>
                <a:rPr lang="ko-KR" altLang="en-US" sz="700" dirty="0">
                  <a:solidFill>
                    <a:schemeClr val="tx1"/>
                  </a:solidFill>
                </a:rPr>
                <a:t>로그인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findId.html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아이디 찾기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findPw.html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비밀번호 찾기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resetPw.html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비밀번호 재설정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infoChk.html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개인정보 진입</a:t>
              </a:r>
              <a:r>
                <a:rPr lang="en-US" altLang="ko-KR" sz="700" dirty="0">
                  <a:solidFill>
                    <a:schemeClr val="tx1"/>
                  </a:solidFill>
                </a:rPr>
                <a:t>infoCust.html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고객회원정보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infoOwn.html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점주회원정보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mail.html 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인증메일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45750" y="953454"/>
            <a:ext cx="1750630" cy="804773"/>
            <a:chOff x="3305179" y="126934"/>
            <a:chExt cx="1750630" cy="804773"/>
          </a:xfrm>
        </p:grpSpPr>
        <p:grpSp>
          <p:nvGrpSpPr>
            <p:cNvPr id="19" name="그룹 18"/>
            <p:cNvGrpSpPr/>
            <p:nvPr/>
          </p:nvGrpSpPr>
          <p:grpSpPr>
            <a:xfrm>
              <a:off x="3305179" y="126934"/>
              <a:ext cx="1750630" cy="804773"/>
              <a:chOff x="3438261" y="990168"/>
              <a:chExt cx="2253238" cy="834776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3438261" y="1128073"/>
                <a:ext cx="2253238" cy="6968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상품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75965" y="300763"/>
              <a:ext cx="162743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addForm.html-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상품등록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detailForm.html-</a:t>
              </a:r>
              <a:r>
                <a:rPr lang="ko-KR" altLang="en-US" sz="700" dirty="0" err="1"/>
                <a:t>상품조회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updateForm.html-</a:t>
              </a:r>
              <a:r>
                <a:rPr lang="ko-KR" altLang="en-US" sz="700" dirty="0" err="1"/>
                <a:t>상품수정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Manage.html-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상품관리목록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saleList.html-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판매내역목록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99508" y="1130147"/>
            <a:ext cx="1750630" cy="697049"/>
            <a:chOff x="3305179" y="126934"/>
            <a:chExt cx="1750630" cy="697049"/>
          </a:xfrm>
        </p:grpSpPr>
        <p:grpSp>
          <p:nvGrpSpPr>
            <p:cNvPr id="24" name="그룹 23"/>
            <p:cNvGrpSpPr/>
            <p:nvPr/>
          </p:nvGrpSpPr>
          <p:grpSpPr>
            <a:xfrm>
              <a:off x="3305179" y="126934"/>
              <a:ext cx="1750630" cy="697049"/>
              <a:chOff x="3438261" y="990168"/>
              <a:chExt cx="2253238" cy="723036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438261" y="1128074"/>
                <a:ext cx="2253238" cy="5851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75965" y="300763"/>
              <a:ext cx="1627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Board.html-</a:t>
              </a:r>
              <a:r>
                <a:rPr lang="ko-KR" altLang="en-US" sz="700" dirty="0"/>
                <a:t>게시판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메인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Article.html-</a:t>
              </a:r>
              <a:r>
                <a:rPr lang="ko-KR" altLang="en-US" sz="700" dirty="0" err="1"/>
                <a:t>게시글</a:t>
              </a:r>
              <a:r>
                <a:rPr lang="ko-KR" altLang="en-US" sz="700" dirty="0"/>
                <a:t> 화면</a:t>
              </a:r>
              <a:r>
                <a:rPr lang="en-US" altLang="ko-KR" sz="700" dirty="0"/>
                <a:t>, </a:t>
              </a:r>
              <a:r>
                <a:rPr lang="ko-KR" altLang="en-US" sz="700" dirty="0"/>
                <a:t>댓글 화면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writeForm.html-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700" dirty="0">
                  <a:solidFill>
                    <a:schemeClr val="tx1"/>
                  </a:solidFill>
                </a:rPr>
                <a:t> 작성 화면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editForm.html-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700" dirty="0">
                  <a:solidFill>
                    <a:schemeClr val="tx1"/>
                  </a:solidFill>
                </a:rPr>
                <a:t> 수정 화면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045646" y="1158472"/>
            <a:ext cx="1975954" cy="697049"/>
            <a:chOff x="3305179" y="126934"/>
            <a:chExt cx="1750630" cy="697049"/>
          </a:xfrm>
        </p:grpSpPr>
        <p:grpSp>
          <p:nvGrpSpPr>
            <p:cNvPr id="30" name="그룹 29"/>
            <p:cNvGrpSpPr/>
            <p:nvPr/>
          </p:nvGrpSpPr>
          <p:grpSpPr>
            <a:xfrm>
              <a:off x="3305179" y="126934"/>
              <a:ext cx="1750630" cy="697049"/>
              <a:chOff x="3438261" y="990168"/>
              <a:chExt cx="2253238" cy="72303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438261" y="1128074"/>
                <a:ext cx="2253238" cy="5851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375965" y="300763"/>
              <a:ext cx="1627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noticeMainForm.html-</a:t>
              </a:r>
              <a:r>
                <a:rPr lang="ko-KR" altLang="en-US" sz="700" dirty="0"/>
                <a:t>공지사항 메인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noticeWriteForm.html-</a:t>
              </a:r>
              <a:r>
                <a:rPr lang="ko-KR" altLang="en-US" sz="700" dirty="0"/>
                <a:t>공지사항 작성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noticeViewForm.html-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공지사항 조회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noticeModifyForm.html-</a:t>
              </a:r>
              <a:r>
                <a:rPr lang="ko-KR" altLang="en-US" sz="700" dirty="0"/>
                <a:t>공지사항 수정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374922" y="625249"/>
            <a:ext cx="1750630" cy="1286580"/>
            <a:chOff x="6433348" y="368082"/>
            <a:chExt cx="1750630" cy="1286580"/>
          </a:xfrm>
        </p:grpSpPr>
        <p:grpSp>
          <p:nvGrpSpPr>
            <p:cNvPr id="35" name="그룹 34"/>
            <p:cNvGrpSpPr/>
            <p:nvPr/>
          </p:nvGrpSpPr>
          <p:grpSpPr>
            <a:xfrm>
              <a:off x="6433348" y="368082"/>
              <a:ext cx="1750630" cy="1286580"/>
              <a:chOff x="3438261" y="1044503"/>
              <a:chExt cx="2253238" cy="780441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3438261" y="1128073"/>
                <a:ext cx="2253238" cy="6968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4117139" y="1044503"/>
                <a:ext cx="895481" cy="1202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구매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08999" y="591579"/>
              <a:ext cx="1627439" cy="105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Buy.html-</a:t>
              </a:r>
              <a:r>
                <a:rPr lang="ko-KR" altLang="en-US" sz="700" dirty="0"/>
                <a:t>상품 구매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Buy-complete.html-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구매완료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Order-history.html-</a:t>
              </a:r>
              <a:r>
                <a:rPr lang="ko-KR" altLang="en-US" sz="700" dirty="0"/>
                <a:t>주문내역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myReview</a:t>
              </a:r>
              <a:r>
                <a:rPr lang="en-US" altLang="ko-KR" sz="700" dirty="0"/>
                <a:t>.html-</a:t>
              </a:r>
              <a:r>
                <a:rPr lang="ko-KR" altLang="en-US" sz="700" dirty="0"/>
                <a:t>내 리뷰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reviewAdd.html-</a:t>
              </a:r>
              <a:r>
                <a:rPr lang="ko-KR" altLang="en-US" sz="700" dirty="0"/>
                <a:t>리뷰 등록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reviewEdit.html-</a:t>
              </a:r>
              <a:r>
                <a:rPr lang="ko-KR" altLang="en-US" sz="700" dirty="0"/>
                <a:t>리뷰 수정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Profile.html-</a:t>
              </a:r>
              <a:r>
                <a:rPr lang="ko-KR" altLang="en-US" sz="700" dirty="0"/>
                <a:t>프로필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bookmark.html-</a:t>
              </a:r>
              <a:r>
                <a:rPr lang="ko-KR" altLang="en-US" sz="700" dirty="0" err="1"/>
                <a:t>즐겨찾기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Good.html-</a:t>
              </a:r>
              <a:r>
                <a:rPr lang="ko-KR" altLang="en-US" sz="700" dirty="0"/>
                <a:t>좋아요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181930" y="2788601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65185" y="2592858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Interceptor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2852" y="2985795"/>
            <a:ext cx="110456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ApiMemberController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55922" y="2985795"/>
            <a:ext cx="95209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46522" y="2985795"/>
            <a:ext cx="85303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HomeController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38062" y="2985795"/>
            <a:ext cx="1043940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ApiProductController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51530" y="2987938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05888" y="2985795"/>
            <a:ext cx="891540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35930" y="2985795"/>
            <a:ext cx="1005022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273644" y="2985795"/>
            <a:ext cx="859452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41080" y="3480279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21648" y="4444499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106780" y="3666361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06780" y="3980568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69398" y="3667554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69398" y="3981761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00727" y="3667745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400727" y="398195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74159" y="3667745"/>
            <a:ext cx="951638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674159" y="3981952"/>
            <a:ext cx="951638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011651" y="3667745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011651" y="398195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75657" y="4591065"/>
            <a:ext cx="921016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5656" y="4905272"/>
            <a:ext cx="921017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73207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73207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399773" y="4584543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99773" y="4898750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673205" y="4584543"/>
            <a:ext cx="951638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673205" y="4898750"/>
            <a:ext cx="951638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010697" y="4584543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010697" y="4898750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65185" y="5283203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JDBCTemplate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11460" y="5964462"/>
            <a:ext cx="8610383" cy="486266"/>
            <a:chOff x="1605060" y="5964462"/>
            <a:chExt cx="8610383" cy="486266"/>
          </a:xfrm>
        </p:grpSpPr>
        <p:sp>
          <p:nvSpPr>
            <p:cNvPr id="73" name="순서도: 자기 디스크 108"/>
            <p:cNvSpPr/>
            <p:nvPr/>
          </p:nvSpPr>
          <p:spPr>
            <a:xfrm>
              <a:off x="1605060" y="5964462"/>
              <a:ext cx="8610383" cy="486266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63 w 10000"/>
                <a:gd name="connsiteY1" fmla="*/ 1528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91 w 10000"/>
                <a:gd name="connsiteY1" fmla="*/ 2639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91 w 10000"/>
                <a:gd name="connsiteY1" fmla="*/ 2639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82 w 10000"/>
                <a:gd name="connsiteY1" fmla="*/ 194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82 w 10000"/>
                <a:gd name="connsiteY1" fmla="*/ 194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33 w 10000"/>
                <a:gd name="connsiteY1" fmla="*/ 405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58 w 10000"/>
                <a:gd name="connsiteY1" fmla="*/ 3671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58 w 10000"/>
                <a:gd name="connsiteY1" fmla="*/ 3671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25 w 10000"/>
                <a:gd name="connsiteY1" fmla="*/ 76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9958 w 10000"/>
                <a:gd name="connsiteY3" fmla="*/ 746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0 w 10000"/>
                <a:gd name="connsiteY1" fmla="*/ 2148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9958 w 10000"/>
                <a:gd name="connsiteY3" fmla="*/ 746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2205 h 11305"/>
                <a:gd name="connsiteX1" fmla="*/ 5000 w 10000"/>
                <a:gd name="connsiteY1" fmla="*/ 538 h 11305"/>
                <a:gd name="connsiteX2" fmla="*/ 10000 w 10000"/>
                <a:gd name="connsiteY2" fmla="*/ 2205 h 11305"/>
                <a:gd name="connsiteX3" fmla="*/ 10000 w 10000"/>
                <a:gd name="connsiteY3" fmla="*/ 8871 h 11305"/>
                <a:gd name="connsiteX4" fmla="*/ 5000 w 10000"/>
                <a:gd name="connsiteY4" fmla="*/ 10538 h 11305"/>
                <a:gd name="connsiteX5" fmla="*/ 0 w 10000"/>
                <a:gd name="connsiteY5" fmla="*/ 8871 h 11305"/>
                <a:gd name="connsiteX6" fmla="*/ 0 w 10000"/>
                <a:gd name="connsiteY6" fmla="*/ 2205 h 11305"/>
                <a:gd name="connsiteX0" fmla="*/ 10000 w 10000"/>
                <a:gd name="connsiteY0" fmla="*/ 2205 h 11305"/>
                <a:gd name="connsiteX1" fmla="*/ 5050 w 10000"/>
                <a:gd name="connsiteY1" fmla="*/ 2686 h 11305"/>
                <a:gd name="connsiteX2" fmla="*/ 0 w 10000"/>
                <a:gd name="connsiteY2" fmla="*/ 2205 h 11305"/>
                <a:gd name="connsiteX0" fmla="*/ 0 w 10000"/>
                <a:gd name="connsiteY0" fmla="*/ 2205 h 11305"/>
                <a:gd name="connsiteX1" fmla="*/ 5025 w 10000"/>
                <a:gd name="connsiteY1" fmla="*/ 0 h 11305"/>
                <a:gd name="connsiteX2" fmla="*/ 10000 w 10000"/>
                <a:gd name="connsiteY2" fmla="*/ 2205 h 11305"/>
                <a:gd name="connsiteX3" fmla="*/ 9958 w 10000"/>
                <a:gd name="connsiteY3" fmla="*/ 8001 h 11305"/>
                <a:gd name="connsiteX4" fmla="*/ 5059 w 10000"/>
                <a:gd name="connsiteY4" fmla="*/ 11305 h 11305"/>
                <a:gd name="connsiteX5" fmla="*/ 0 w 10000"/>
                <a:gd name="connsiteY5" fmla="*/ 8871 h 11305"/>
                <a:gd name="connsiteX6" fmla="*/ 0 w 10000"/>
                <a:gd name="connsiteY6" fmla="*/ 2205 h 11305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25 w 10000"/>
                <a:gd name="connsiteY1" fmla="*/ 3 h 11308"/>
                <a:gd name="connsiteX2" fmla="*/ 9992 w 10000"/>
                <a:gd name="connsiteY2" fmla="*/ 1773 h 11308"/>
                <a:gd name="connsiteX3" fmla="*/ 9958 w 10000"/>
                <a:gd name="connsiteY3" fmla="*/ 8004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10"/>
                <a:gd name="connsiteY0" fmla="*/ 2208 h 11308"/>
                <a:gd name="connsiteX1" fmla="*/ 5000 w 10010"/>
                <a:gd name="connsiteY1" fmla="*/ 541 h 11308"/>
                <a:gd name="connsiteX2" fmla="*/ 10000 w 10010"/>
                <a:gd name="connsiteY2" fmla="*/ 2208 h 11308"/>
                <a:gd name="connsiteX3" fmla="*/ 10000 w 10010"/>
                <a:gd name="connsiteY3" fmla="*/ 8874 h 11308"/>
                <a:gd name="connsiteX4" fmla="*/ 5000 w 10010"/>
                <a:gd name="connsiteY4" fmla="*/ 10541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10000 w 10010"/>
                <a:gd name="connsiteY0" fmla="*/ 2208 h 11308"/>
                <a:gd name="connsiteX1" fmla="*/ 5050 w 10010"/>
                <a:gd name="connsiteY1" fmla="*/ 2689 h 11308"/>
                <a:gd name="connsiteX2" fmla="*/ 0 w 10010"/>
                <a:gd name="connsiteY2" fmla="*/ 2208 h 11308"/>
                <a:gd name="connsiteX0" fmla="*/ 0 w 10010"/>
                <a:gd name="connsiteY0" fmla="*/ 2208 h 11308"/>
                <a:gd name="connsiteX1" fmla="*/ 5025 w 10010"/>
                <a:gd name="connsiteY1" fmla="*/ 3 h 11308"/>
                <a:gd name="connsiteX2" fmla="*/ 9992 w 10010"/>
                <a:gd name="connsiteY2" fmla="*/ 1773 h 11308"/>
                <a:gd name="connsiteX3" fmla="*/ 10009 w 10010"/>
                <a:gd name="connsiteY3" fmla="*/ 8004 h 11308"/>
                <a:gd name="connsiteX4" fmla="*/ 5059 w 10010"/>
                <a:gd name="connsiteY4" fmla="*/ 11308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0 w 10010"/>
                <a:gd name="connsiteY0" fmla="*/ 2208 h 11308"/>
                <a:gd name="connsiteX1" fmla="*/ 5000 w 10010"/>
                <a:gd name="connsiteY1" fmla="*/ 541 h 11308"/>
                <a:gd name="connsiteX2" fmla="*/ 10000 w 10010"/>
                <a:gd name="connsiteY2" fmla="*/ 2208 h 11308"/>
                <a:gd name="connsiteX3" fmla="*/ 10000 w 10010"/>
                <a:gd name="connsiteY3" fmla="*/ 8874 h 11308"/>
                <a:gd name="connsiteX4" fmla="*/ 5000 w 10010"/>
                <a:gd name="connsiteY4" fmla="*/ 10541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10000 w 10010"/>
                <a:gd name="connsiteY0" fmla="*/ 2208 h 11308"/>
                <a:gd name="connsiteX1" fmla="*/ 5050 w 10010"/>
                <a:gd name="connsiteY1" fmla="*/ 2689 h 11308"/>
                <a:gd name="connsiteX2" fmla="*/ 0 w 10010"/>
                <a:gd name="connsiteY2" fmla="*/ 2208 h 11308"/>
                <a:gd name="connsiteX0" fmla="*/ 0 w 10010"/>
                <a:gd name="connsiteY0" fmla="*/ 2208 h 11308"/>
                <a:gd name="connsiteX1" fmla="*/ 5025 w 10010"/>
                <a:gd name="connsiteY1" fmla="*/ 3 h 11308"/>
                <a:gd name="connsiteX2" fmla="*/ 9992 w 10010"/>
                <a:gd name="connsiteY2" fmla="*/ 1773 h 11308"/>
                <a:gd name="connsiteX3" fmla="*/ 10009 w 10010"/>
                <a:gd name="connsiteY3" fmla="*/ 8004 h 11308"/>
                <a:gd name="connsiteX4" fmla="*/ 5059 w 10010"/>
                <a:gd name="connsiteY4" fmla="*/ 11308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2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499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8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2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308" stroke="0" extrusionOk="0">
                  <a:moveTo>
                    <a:pt x="0" y="2208"/>
                  </a:moveTo>
                  <a:cubicBezTo>
                    <a:pt x="0" y="1287"/>
                    <a:pt x="2239" y="541"/>
                    <a:pt x="5000" y="541"/>
                  </a:cubicBezTo>
                  <a:cubicBezTo>
                    <a:pt x="7761" y="541"/>
                    <a:pt x="10000" y="1287"/>
                    <a:pt x="10000" y="2208"/>
                  </a:cubicBezTo>
                  <a:lnTo>
                    <a:pt x="10000" y="8874"/>
                  </a:lnTo>
                  <a:cubicBezTo>
                    <a:pt x="10000" y="9795"/>
                    <a:pt x="7761" y="10541"/>
                    <a:pt x="5000" y="10541"/>
                  </a:cubicBezTo>
                  <a:cubicBezTo>
                    <a:pt x="2239" y="10541"/>
                    <a:pt x="0" y="9795"/>
                    <a:pt x="0" y="8874"/>
                  </a:cubicBezTo>
                  <a:lnTo>
                    <a:pt x="0" y="2208"/>
                  </a:lnTo>
                  <a:close/>
                </a:path>
                <a:path w="10000" h="11308" fill="none" extrusionOk="0">
                  <a:moveTo>
                    <a:pt x="10000" y="2208"/>
                  </a:moveTo>
                  <a:cubicBezTo>
                    <a:pt x="10000" y="3129"/>
                    <a:pt x="7784" y="2411"/>
                    <a:pt x="5050" y="2689"/>
                  </a:cubicBezTo>
                  <a:cubicBezTo>
                    <a:pt x="2289" y="2689"/>
                    <a:pt x="0" y="3129"/>
                    <a:pt x="0" y="2208"/>
                  </a:cubicBezTo>
                </a:path>
                <a:path w="10000" h="11308" fill="none">
                  <a:moveTo>
                    <a:pt x="0" y="2208"/>
                  </a:moveTo>
                  <a:cubicBezTo>
                    <a:pt x="0" y="1287"/>
                    <a:pt x="3337" y="75"/>
                    <a:pt x="5002" y="3"/>
                  </a:cubicBezTo>
                  <a:cubicBezTo>
                    <a:pt x="6667" y="-69"/>
                    <a:pt x="9992" y="852"/>
                    <a:pt x="9992" y="1773"/>
                  </a:cubicBezTo>
                  <a:cubicBezTo>
                    <a:pt x="9981" y="3850"/>
                    <a:pt x="10009" y="6879"/>
                    <a:pt x="9998" y="8956"/>
                  </a:cubicBezTo>
                  <a:cubicBezTo>
                    <a:pt x="9998" y="9877"/>
                    <a:pt x="7820" y="11308"/>
                    <a:pt x="5059" y="11308"/>
                  </a:cubicBezTo>
                  <a:cubicBezTo>
                    <a:pt x="2298" y="11308"/>
                    <a:pt x="0" y="9795"/>
                    <a:pt x="0" y="8874"/>
                  </a:cubicBezTo>
                  <a:lnTo>
                    <a:pt x="0" y="220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23074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Member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10331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Product_Info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9185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Deal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79975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Good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768099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Profile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556223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Bookmark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344347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Review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25951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Comments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0747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Article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68899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UploadFile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47184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Notice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5865185" y="5580045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DataSource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2" idx="2"/>
            <a:endCxn id="86" idx="0"/>
          </p:cNvCxnSpPr>
          <p:nvPr/>
        </p:nvCxnSpPr>
        <p:spPr>
          <a:xfrm>
            <a:off x="6318575" y="5503606"/>
            <a:ext cx="0" cy="7643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2"/>
            <a:endCxn id="73" idx="1"/>
          </p:cNvCxnSpPr>
          <p:nvPr/>
        </p:nvCxnSpPr>
        <p:spPr>
          <a:xfrm flipH="1">
            <a:off x="6318374" y="5800448"/>
            <a:ext cx="201" cy="16414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62" idx="2"/>
            <a:endCxn id="72" idx="1"/>
          </p:cNvCxnSpPr>
          <p:nvPr/>
        </p:nvCxnSpPr>
        <p:spPr>
          <a:xfrm rot="16200000" flipH="1">
            <a:off x="4066810" y="3595030"/>
            <a:ext cx="267730" cy="332902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71" idx="2"/>
            <a:endCxn id="72" idx="3"/>
          </p:cNvCxnSpPr>
          <p:nvPr/>
        </p:nvCxnSpPr>
        <p:spPr>
          <a:xfrm rot="5400000">
            <a:off x="8972203" y="2918915"/>
            <a:ext cx="274252" cy="467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69" idx="2"/>
            <a:endCxn id="72" idx="3"/>
          </p:cNvCxnSpPr>
          <p:nvPr/>
        </p:nvCxnSpPr>
        <p:spPr>
          <a:xfrm rot="5400000">
            <a:off x="8323369" y="3567750"/>
            <a:ext cx="274252" cy="337705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67" idx="2"/>
            <a:endCxn id="72" idx="3"/>
          </p:cNvCxnSpPr>
          <p:nvPr/>
        </p:nvCxnSpPr>
        <p:spPr>
          <a:xfrm rot="5400000">
            <a:off x="7666741" y="4224377"/>
            <a:ext cx="274252" cy="206380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5" idx="2"/>
            <a:endCxn id="72" idx="1"/>
          </p:cNvCxnSpPr>
          <p:nvPr/>
        </p:nvCxnSpPr>
        <p:spPr>
          <a:xfrm rot="16200000" flipH="1">
            <a:off x="4749973" y="4278192"/>
            <a:ext cx="274443" cy="195598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63" idx="2"/>
            <a:endCxn id="65" idx="0"/>
          </p:cNvCxnSpPr>
          <p:nvPr/>
        </p:nvCxnSpPr>
        <p:spPr>
          <a:xfrm>
            <a:off x="3909203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1" idx="2"/>
            <a:endCxn id="62" idx="0"/>
          </p:cNvCxnSpPr>
          <p:nvPr/>
        </p:nvCxnSpPr>
        <p:spPr>
          <a:xfrm>
            <a:off x="2536165" y="481146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66" idx="2"/>
            <a:endCxn id="67" idx="0"/>
          </p:cNvCxnSpPr>
          <p:nvPr/>
        </p:nvCxnSpPr>
        <p:spPr>
          <a:xfrm>
            <a:off x="8835769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8" idx="2"/>
            <a:endCxn id="69" idx="0"/>
          </p:cNvCxnSpPr>
          <p:nvPr/>
        </p:nvCxnSpPr>
        <p:spPr>
          <a:xfrm>
            <a:off x="10149024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0" idx="2"/>
            <a:endCxn id="71" idx="0"/>
          </p:cNvCxnSpPr>
          <p:nvPr/>
        </p:nvCxnSpPr>
        <p:spPr>
          <a:xfrm>
            <a:off x="11446693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2" idx="2"/>
            <a:endCxn id="61" idx="0"/>
          </p:cNvCxnSpPr>
          <p:nvPr/>
        </p:nvCxnSpPr>
        <p:spPr>
          <a:xfrm flipH="1">
            <a:off x="2536165" y="4200971"/>
            <a:ext cx="6611" cy="3900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4" idx="2"/>
            <a:endCxn id="63" idx="0"/>
          </p:cNvCxnSpPr>
          <p:nvPr/>
        </p:nvCxnSpPr>
        <p:spPr>
          <a:xfrm>
            <a:off x="3905394" y="4202164"/>
            <a:ext cx="3809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6" idx="2"/>
            <a:endCxn id="66" idx="0"/>
          </p:cNvCxnSpPr>
          <p:nvPr/>
        </p:nvCxnSpPr>
        <p:spPr>
          <a:xfrm flipH="1">
            <a:off x="8835769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8" idx="2"/>
            <a:endCxn id="68" idx="0"/>
          </p:cNvCxnSpPr>
          <p:nvPr/>
        </p:nvCxnSpPr>
        <p:spPr>
          <a:xfrm flipH="1">
            <a:off x="10149024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0" idx="2"/>
            <a:endCxn id="70" idx="0"/>
          </p:cNvCxnSpPr>
          <p:nvPr/>
        </p:nvCxnSpPr>
        <p:spPr>
          <a:xfrm flipH="1">
            <a:off x="11446693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2915786" y="1279700"/>
            <a:ext cx="1627439" cy="576410"/>
            <a:chOff x="1205911" y="570739"/>
            <a:chExt cx="1627439" cy="576410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1317032" y="713196"/>
              <a:ext cx="1405199" cy="4339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205911" y="570739"/>
              <a:ext cx="1627439" cy="576410"/>
              <a:chOff x="1205911" y="570739"/>
              <a:chExt cx="1627439" cy="57641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1205911" y="731651"/>
                <a:ext cx="162743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main.html-</a:t>
                </a:r>
                <a:r>
                  <a:rPr lang="ko-KR" altLang="en-US" sz="700" dirty="0"/>
                  <a:t>메인 화면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Zonning_list.html-</a:t>
                </a:r>
                <a:r>
                  <a:rPr lang="ko-KR" altLang="en-US" sz="700" dirty="0"/>
                  <a:t>지역별 목록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All_list.html-</a:t>
                </a:r>
                <a:r>
                  <a:rPr lang="ko-KR" altLang="en-US" sz="700" dirty="0"/>
                  <a:t>오늘 </a:t>
                </a:r>
                <a:r>
                  <a:rPr lang="ko-KR" altLang="en-US" sz="700" dirty="0" err="1"/>
                  <a:t>마감할인</a:t>
                </a:r>
                <a:r>
                  <a:rPr lang="ko-KR" altLang="en-US" sz="700" dirty="0"/>
                  <a:t> 목록</a:t>
                </a: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816454" y="570739"/>
                <a:ext cx="397895" cy="18488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</p:grpSp>
      </p:grpSp>
      <p:cxnSp>
        <p:nvCxnSpPr>
          <p:cNvPr id="109" name="직선 화살표 연결선 108"/>
          <p:cNvCxnSpPr>
            <a:endCxn id="40" idx="0"/>
          </p:cNvCxnSpPr>
          <p:nvPr/>
        </p:nvCxnSpPr>
        <p:spPr>
          <a:xfrm>
            <a:off x="6318574" y="2498287"/>
            <a:ext cx="1" cy="9457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235"/>
          <p:cNvCxnSpPr>
            <a:stCxn id="40" idx="1"/>
            <a:endCxn id="45" idx="0"/>
          </p:cNvCxnSpPr>
          <p:nvPr/>
        </p:nvCxnSpPr>
        <p:spPr>
          <a:xfrm rot="10800000" flipV="1">
            <a:off x="5708329" y="2703060"/>
            <a:ext cx="156857" cy="28487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235"/>
          <p:cNvCxnSpPr>
            <a:stCxn id="40" idx="1"/>
            <a:endCxn id="44" idx="0"/>
          </p:cNvCxnSpPr>
          <p:nvPr/>
        </p:nvCxnSpPr>
        <p:spPr>
          <a:xfrm rot="10800000" flipV="1">
            <a:off x="4660033" y="2703059"/>
            <a:ext cx="1205153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35"/>
          <p:cNvCxnSpPr>
            <a:stCxn id="40" idx="1"/>
            <a:endCxn id="42" idx="0"/>
          </p:cNvCxnSpPr>
          <p:nvPr/>
        </p:nvCxnSpPr>
        <p:spPr>
          <a:xfrm rot="10800000" flipV="1">
            <a:off x="2731971" y="2703059"/>
            <a:ext cx="3133214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235"/>
          <p:cNvCxnSpPr>
            <a:stCxn id="40" idx="1"/>
            <a:endCxn id="41" idx="0"/>
          </p:cNvCxnSpPr>
          <p:nvPr/>
        </p:nvCxnSpPr>
        <p:spPr>
          <a:xfrm rot="10800000" flipV="1">
            <a:off x="1665137" y="2703059"/>
            <a:ext cx="4200049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235"/>
          <p:cNvCxnSpPr>
            <a:stCxn id="5" idx="3"/>
            <a:endCxn id="43" idx="0"/>
          </p:cNvCxnSpPr>
          <p:nvPr/>
        </p:nvCxnSpPr>
        <p:spPr>
          <a:xfrm rot="10800000" flipV="1">
            <a:off x="3673042" y="2344491"/>
            <a:ext cx="2155115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35"/>
          <p:cNvCxnSpPr>
            <a:stCxn id="5" idx="0"/>
            <a:endCxn id="46" idx="0"/>
          </p:cNvCxnSpPr>
          <p:nvPr/>
        </p:nvCxnSpPr>
        <p:spPr>
          <a:xfrm>
            <a:off x="6808992" y="2344492"/>
            <a:ext cx="2942666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235"/>
          <p:cNvCxnSpPr>
            <a:stCxn id="5" idx="0"/>
            <a:endCxn id="48" idx="0"/>
          </p:cNvCxnSpPr>
          <p:nvPr/>
        </p:nvCxnSpPr>
        <p:spPr>
          <a:xfrm>
            <a:off x="6808992" y="2344492"/>
            <a:ext cx="4894378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235"/>
          <p:cNvCxnSpPr>
            <a:stCxn id="40" idx="3"/>
            <a:endCxn id="47" idx="0"/>
          </p:cNvCxnSpPr>
          <p:nvPr/>
        </p:nvCxnSpPr>
        <p:spPr>
          <a:xfrm>
            <a:off x="6771965" y="2703060"/>
            <a:ext cx="3966476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35"/>
          <p:cNvCxnSpPr/>
          <p:nvPr/>
        </p:nvCxnSpPr>
        <p:spPr>
          <a:xfrm rot="16200000" flipH="1">
            <a:off x="4147032" y="-65735"/>
            <a:ext cx="70457" cy="427262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6318574" y="2105402"/>
            <a:ext cx="1" cy="7942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235"/>
          <p:cNvCxnSpPr>
            <a:stCxn id="107" idx="2"/>
          </p:cNvCxnSpPr>
          <p:nvPr/>
        </p:nvCxnSpPr>
        <p:spPr>
          <a:xfrm rot="16200000" flipH="1">
            <a:off x="4898400" y="687216"/>
            <a:ext cx="251280" cy="258906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35"/>
          <p:cNvCxnSpPr>
            <a:stCxn id="20" idx="2"/>
          </p:cNvCxnSpPr>
          <p:nvPr/>
        </p:nvCxnSpPr>
        <p:spPr>
          <a:xfrm rot="16200000" flipH="1">
            <a:off x="5697927" y="1490553"/>
            <a:ext cx="349165" cy="88450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235"/>
          <p:cNvCxnSpPr>
            <a:stCxn id="37" idx="2"/>
          </p:cNvCxnSpPr>
          <p:nvPr/>
        </p:nvCxnSpPr>
        <p:spPr>
          <a:xfrm rot="5400000">
            <a:off x="6684720" y="1541872"/>
            <a:ext cx="195560" cy="93547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235"/>
          <p:cNvCxnSpPr>
            <a:stCxn id="26" idx="2"/>
          </p:cNvCxnSpPr>
          <p:nvPr/>
        </p:nvCxnSpPr>
        <p:spPr>
          <a:xfrm rot="5400000">
            <a:off x="7560285" y="581675"/>
            <a:ext cx="278208" cy="27692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35"/>
          <p:cNvCxnSpPr>
            <a:stCxn id="31" idx="2"/>
          </p:cNvCxnSpPr>
          <p:nvPr/>
        </p:nvCxnSpPr>
        <p:spPr>
          <a:xfrm rot="5400000">
            <a:off x="8553445" y="-383161"/>
            <a:ext cx="251870" cy="472923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101072" y="3666918"/>
            <a:ext cx="772477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EmailSVCImpl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235"/>
          <p:cNvCxnSpPr>
            <a:stCxn id="41" idx="2"/>
            <a:endCxn id="125" idx="0"/>
          </p:cNvCxnSpPr>
          <p:nvPr/>
        </p:nvCxnSpPr>
        <p:spPr>
          <a:xfrm rot="5400000">
            <a:off x="1345864" y="3347646"/>
            <a:ext cx="460720" cy="177825"/>
          </a:xfrm>
          <a:prstGeom prst="bentConnector3">
            <a:avLst>
              <a:gd name="adj1" fmla="val 4173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235"/>
          <p:cNvCxnSpPr>
            <a:stCxn id="41" idx="2"/>
            <a:endCxn id="133" idx="2"/>
          </p:cNvCxnSpPr>
          <p:nvPr/>
        </p:nvCxnSpPr>
        <p:spPr>
          <a:xfrm rot="16200000" flipH="1">
            <a:off x="2091279" y="2780054"/>
            <a:ext cx="191914" cy="104420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235"/>
          <p:cNvCxnSpPr>
            <a:stCxn id="125" idx="2"/>
            <a:endCxn id="129" idx="0"/>
          </p:cNvCxnSpPr>
          <p:nvPr/>
        </p:nvCxnSpPr>
        <p:spPr>
          <a:xfrm>
            <a:off x="1487311" y="3887321"/>
            <a:ext cx="2734" cy="13504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036655" y="4022362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JavaMailSender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235"/>
          <p:cNvCxnSpPr>
            <a:stCxn id="43" idx="2"/>
            <a:endCxn id="133" idx="6"/>
          </p:cNvCxnSpPr>
          <p:nvPr/>
        </p:nvCxnSpPr>
        <p:spPr>
          <a:xfrm rot="5400000">
            <a:off x="3117865" y="2842936"/>
            <a:ext cx="191914" cy="91843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235"/>
          <p:cNvCxnSpPr>
            <a:stCxn id="43" idx="2"/>
            <a:endCxn id="135" idx="2"/>
          </p:cNvCxnSpPr>
          <p:nvPr/>
        </p:nvCxnSpPr>
        <p:spPr>
          <a:xfrm rot="16200000" flipH="1">
            <a:off x="3848060" y="3031179"/>
            <a:ext cx="156088" cy="50612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235"/>
          <p:cNvCxnSpPr>
            <a:stCxn id="42" idx="2"/>
            <a:endCxn id="133" idx="0"/>
          </p:cNvCxnSpPr>
          <p:nvPr/>
        </p:nvCxnSpPr>
        <p:spPr>
          <a:xfrm rot="5400000">
            <a:off x="2648730" y="3289439"/>
            <a:ext cx="166483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709337" y="3372681"/>
            <a:ext cx="45266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235"/>
          <p:cNvCxnSpPr>
            <a:stCxn id="133" idx="4"/>
            <a:endCxn id="51" idx="0"/>
          </p:cNvCxnSpPr>
          <p:nvPr/>
        </p:nvCxnSpPr>
        <p:spPr>
          <a:xfrm rot="5400000">
            <a:off x="2515964" y="3450354"/>
            <a:ext cx="242819" cy="18919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4179167" y="3336855"/>
            <a:ext cx="45719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235"/>
          <p:cNvCxnSpPr>
            <a:stCxn id="135" idx="4"/>
            <a:endCxn id="53" idx="0"/>
          </p:cNvCxnSpPr>
          <p:nvPr/>
        </p:nvCxnSpPr>
        <p:spPr>
          <a:xfrm rot="5400000">
            <a:off x="3913792" y="3379319"/>
            <a:ext cx="279838" cy="29663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235"/>
          <p:cNvCxnSpPr>
            <a:stCxn id="44" idx="2"/>
            <a:endCxn id="135" idx="0"/>
          </p:cNvCxnSpPr>
          <p:nvPr/>
        </p:nvCxnSpPr>
        <p:spPr>
          <a:xfrm rot="5400000">
            <a:off x="4365702" y="3042524"/>
            <a:ext cx="130657" cy="45800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235"/>
          <p:cNvCxnSpPr>
            <a:stCxn id="45" idx="2"/>
            <a:endCxn id="135" idx="6"/>
          </p:cNvCxnSpPr>
          <p:nvPr/>
        </p:nvCxnSpPr>
        <p:spPr>
          <a:xfrm rot="5400000">
            <a:off x="4889635" y="2543592"/>
            <a:ext cx="153945" cy="148344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235"/>
          <p:cNvCxnSpPr>
            <a:stCxn id="45" idx="2"/>
            <a:endCxn id="145" idx="2"/>
          </p:cNvCxnSpPr>
          <p:nvPr/>
        </p:nvCxnSpPr>
        <p:spPr>
          <a:xfrm rot="16200000" flipH="1">
            <a:off x="6513576" y="2403092"/>
            <a:ext cx="110592" cy="172108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7064235" y="3665090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64235" y="3979297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UploadFileSVC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235"/>
          <p:cNvCxnSpPr>
            <a:stCxn id="48" idx="2"/>
            <a:endCxn id="59" idx="0"/>
          </p:cNvCxnSpPr>
          <p:nvPr/>
        </p:nvCxnSpPr>
        <p:spPr>
          <a:xfrm rot="5400000">
            <a:off x="11344736" y="3309110"/>
            <a:ext cx="461547" cy="25572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235"/>
          <p:cNvCxnSpPr>
            <a:stCxn id="47" idx="2"/>
            <a:endCxn id="57" idx="0"/>
          </p:cNvCxnSpPr>
          <p:nvPr/>
        </p:nvCxnSpPr>
        <p:spPr>
          <a:xfrm rot="5400000">
            <a:off x="10213437" y="3142740"/>
            <a:ext cx="461547" cy="5884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235"/>
          <p:cNvCxnSpPr>
            <a:stCxn id="46" idx="2"/>
            <a:endCxn id="55" idx="0"/>
          </p:cNvCxnSpPr>
          <p:nvPr/>
        </p:nvCxnSpPr>
        <p:spPr>
          <a:xfrm rot="5400000">
            <a:off x="9063418" y="2979504"/>
            <a:ext cx="461547" cy="9149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7429417" y="3293502"/>
            <a:ext cx="45719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235"/>
          <p:cNvCxnSpPr>
            <a:stCxn id="46" idx="2"/>
            <a:endCxn id="145" idx="6"/>
          </p:cNvCxnSpPr>
          <p:nvPr/>
        </p:nvCxnSpPr>
        <p:spPr>
          <a:xfrm rot="5400000">
            <a:off x="8557030" y="2124304"/>
            <a:ext cx="112735" cy="227652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235"/>
          <p:cNvCxnSpPr>
            <a:stCxn id="145" idx="4"/>
            <a:endCxn id="140" idx="0"/>
          </p:cNvCxnSpPr>
          <p:nvPr/>
        </p:nvCxnSpPr>
        <p:spPr>
          <a:xfrm rot="16200000" flipH="1">
            <a:off x="7315891" y="3480749"/>
            <a:ext cx="320727" cy="4795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7064235" y="4575127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064235" y="4889334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UploadFileDAO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/>
          <p:cNvCxnSpPr>
            <a:stCxn id="148" idx="2"/>
            <a:endCxn id="149" idx="0"/>
          </p:cNvCxnSpPr>
          <p:nvPr/>
        </p:nvCxnSpPr>
        <p:spPr>
          <a:xfrm>
            <a:off x="7500231" y="4795530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2"/>
            <a:endCxn id="52" idx="0"/>
          </p:cNvCxnSpPr>
          <p:nvPr/>
        </p:nvCxnSpPr>
        <p:spPr>
          <a:xfrm>
            <a:off x="2542776" y="3886764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53" idx="2"/>
            <a:endCxn id="54" idx="0"/>
          </p:cNvCxnSpPr>
          <p:nvPr/>
        </p:nvCxnSpPr>
        <p:spPr>
          <a:xfrm>
            <a:off x="3905394" y="3887957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0" idx="2"/>
            <a:endCxn id="141" idx="0"/>
          </p:cNvCxnSpPr>
          <p:nvPr/>
        </p:nvCxnSpPr>
        <p:spPr>
          <a:xfrm>
            <a:off x="7500231" y="3885493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55" idx="2"/>
            <a:endCxn id="56" idx="0"/>
          </p:cNvCxnSpPr>
          <p:nvPr/>
        </p:nvCxnSpPr>
        <p:spPr>
          <a:xfrm>
            <a:off x="8836723" y="388814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57" idx="2"/>
            <a:endCxn id="58" idx="0"/>
          </p:cNvCxnSpPr>
          <p:nvPr/>
        </p:nvCxnSpPr>
        <p:spPr>
          <a:xfrm>
            <a:off x="10149978" y="388814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41" idx="2"/>
            <a:endCxn id="148" idx="0"/>
          </p:cNvCxnSpPr>
          <p:nvPr/>
        </p:nvCxnSpPr>
        <p:spPr>
          <a:xfrm>
            <a:off x="7500231" y="4199700"/>
            <a:ext cx="0" cy="37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49" idx="2"/>
            <a:endCxn id="72" idx="3"/>
          </p:cNvCxnSpPr>
          <p:nvPr/>
        </p:nvCxnSpPr>
        <p:spPr>
          <a:xfrm rot="5400000">
            <a:off x="6994264" y="4887438"/>
            <a:ext cx="283668" cy="72826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6274410" y="2985624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278709" y="2987935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ApiDealController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8302644" y="2985081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235"/>
          <p:cNvCxnSpPr>
            <a:stCxn id="158" idx="2"/>
            <a:endCxn id="255" idx="0"/>
          </p:cNvCxnSpPr>
          <p:nvPr/>
        </p:nvCxnSpPr>
        <p:spPr>
          <a:xfrm rot="16200000" flipH="1">
            <a:off x="6747922" y="3189312"/>
            <a:ext cx="161807" cy="1952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4724603" y="3674506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603" y="3988713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stCxn id="169" idx="2"/>
            <a:endCxn id="170" idx="0"/>
          </p:cNvCxnSpPr>
          <p:nvPr/>
        </p:nvCxnSpPr>
        <p:spPr>
          <a:xfrm>
            <a:off x="5160599" y="3894909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5881668" y="367390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881668" y="3988109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/>
          <p:cNvCxnSpPr>
            <a:stCxn id="172" idx="2"/>
            <a:endCxn id="173" idx="0"/>
          </p:cNvCxnSpPr>
          <p:nvPr/>
        </p:nvCxnSpPr>
        <p:spPr>
          <a:xfrm>
            <a:off x="6317664" y="389430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724603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724603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/>
          <p:cNvCxnSpPr>
            <a:stCxn id="175" idx="2"/>
            <a:endCxn id="176" idx="0"/>
          </p:cNvCxnSpPr>
          <p:nvPr/>
        </p:nvCxnSpPr>
        <p:spPr>
          <a:xfrm>
            <a:off x="5160599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5881668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881668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80" name="직선 화살표 연결선 179"/>
          <p:cNvCxnSpPr>
            <a:stCxn id="178" idx="2"/>
            <a:endCxn id="179" idx="0"/>
          </p:cNvCxnSpPr>
          <p:nvPr/>
        </p:nvCxnSpPr>
        <p:spPr>
          <a:xfrm>
            <a:off x="6317664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79" idx="2"/>
            <a:endCxn id="72" idx="0"/>
          </p:cNvCxnSpPr>
          <p:nvPr/>
        </p:nvCxnSpPr>
        <p:spPr>
          <a:xfrm rot="16200000" flipH="1">
            <a:off x="6235999" y="5200626"/>
            <a:ext cx="164241" cy="9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76" idx="2"/>
            <a:endCxn id="72" idx="1"/>
          </p:cNvCxnSpPr>
          <p:nvPr/>
        </p:nvCxnSpPr>
        <p:spPr>
          <a:xfrm rot="16200000" flipH="1">
            <a:off x="5375671" y="4903890"/>
            <a:ext cx="274443" cy="70458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73" idx="2"/>
            <a:endCxn id="178" idx="0"/>
          </p:cNvCxnSpPr>
          <p:nvPr/>
        </p:nvCxnSpPr>
        <p:spPr>
          <a:xfrm>
            <a:off x="6317664" y="4208512"/>
            <a:ext cx="0" cy="37584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70" idx="2"/>
            <a:endCxn id="175" idx="0"/>
          </p:cNvCxnSpPr>
          <p:nvPr/>
        </p:nvCxnSpPr>
        <p:spPr>
          <a:xfrm>
            <a:off x="5160599" y="4209116"/>
            <a:ext cx="0" cy="3752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35"/>
          <p:cNvCxnSpPr>
            <a:stCxn id="158" idx="2"/>
            <a:endCxn id="135" idx="6"/>
          </p:cNvCxnSpPr>
          <p:nvPr/>
        </p:nvCxnSpPr>
        <p:spPr>
          <a:xfrm rot="5400000">
            <a:off x="5399918" y="2030995"/>
            <a:ext cx="156259" cy="250632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35"/>
          <p:cNvCxnSpPr>
            <a:stCxn id="162" idx="2"/>
            <a:endCxn id="255" idx="6"/>
          </p:cNvCxnSpPr>
          <p:nvPr/>
        </p:nvCxnSpPr>
        <p:spPr>
          <a:xfrm rot="5400000">
            <a:off x="7251227" y="2906414"/>
            <a:ext cx="182356" cy="78620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35"/>
          <p:cNvCxnSpPr>
            <a:stCxn id="166" idx="2"/>
            <a:endCxn id="172" idx="0"/>
          </p:cNvCxnSpPr>
          <p:nvPr/>
        </p:nvCxnSpPr>
        <p:spPr>
          <a:xfrm rot="5400000">
            <a:off x="7304344" y="2218804"/>
            <a:ext cx="468418" cy="244177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35"/>
          <p:cNvCxnSpPr>
            <a:stCxn id="166" idx="2"/>
            <a:endCxn id="255" idx="6"/>
          </p:cNvCxnSpPr>
          <p:nvPr/>
        </p:nvCxnSpPr>
        <p:spPr>
          <a:xfrm rot="5400000">
            <a:off x="7761767" y="2393019"/>
            <a:ext cx="185210" cy="181014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6903583" y="336783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화살표 연결선 235"/>
          <p:cNvCxnSpPr>
            <a:stCxn id="255" idx="2"/>
            <a:endCxn id="169" idx="0"/>
          </p:cNvCxnSpPr>
          <p:nvPr/>
        </p:nvCxnSpPr>
        <p:spPr>
          <a:xfrm rot="10800000" flipV="1">
            <a:off x="5160599" y="3390694"/>
            <a:ext cx="1742984" cy="28381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52123" y="3959638"/>
            <a:ext cx="660518" cy="403032"/>
            <a:chOff x="352123" y="3959638"/>
            <a:chExt cx="660518" cy="403032"/>
          </a:xfrm>
        </p:grpSpPr>
        <p:sp>
          <p:nvSpPr>
            <p:cNvPr id="185" name="모서리가 접힌 도형 184"/>
            <p:cNvSpPr/>
            <p:nvPr/>
          </p:nvSpPr>
          <p:spPr>
            <a:xfrm>
              <a:off x="394317" y="4055347"/>
              <a:ext cx="576130" cy="307323"/>
            </a:xfrm>
            <a:prstGeom prst="foldedCorner">
              <a:avLst>
                <a:gd name="adj" fmla="val 38982"/>
              </a:avLst>
            </a:prstGeom>
            <a:solidFill>
              <a:srgbClr val="E8DFFD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9518" y="4064884"/>
              <a:ext cx="573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/>
                <a:t>UploadFile</a:t>
              </a:r>
              <a:endParaRPr lang="en-US" altLang="ko-KR" sz="600" dirty="0" smtClean="0"/>
            </a:p>
            <a:p>
              <a:r>
                <a:rPr lang="en-US" altLang="ko-KR" sz="600" dirty="0" smtClean="0"/>
                <a:t>Paging</a:t>
              </a:r>
              <a:endParaRPr lang="ko-KR" altLang="en-US" sz="600" dirty="0"/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>
              <a:off x="395103" y="3987624"/>
              <a:ext cx="297929" cy="677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8DFFD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2123" y="3959638"/>
              <a:ext cx="362032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 smtClean="0"/>
                <a:t>Common</a:t>
              </a:r>
              <a:endParaRPr lang="ko-KR" alt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47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순서도: 자기 디스크 50"/>
          <p:cNvSpPr/>
          <p:nvPr/>
        </p:nvSpPr>
        <p:spPr>
          <a:xfrm>
            <a:off x="10090697" y="5593392"/>
            <a:ext cx="1144385" cy="57829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60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850" y="2684"/>
                  <a:pt x="4978" y="2734"/>
                </a:cubicBezTo>
                <a:cubicBezTo>
                  <a:pt x="2217" y="27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600"/>
                  <a:pt x="5000" y="600"/>
                </a:cubicBezTo>
                <a:cubicBezTo>
                  <a:pt x="7761" y="60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360655" y="119646"/>
            <a:ext cx="2962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 smtClean="0"/>
              <a:t>주요 시스템 </a:t>
            </a:r>
            <a:r>
              <a:rPr lang="ko-KR" altLang="en-US" dirty="0"/>
              <a:t>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200" dirty="0"/>
              <a:t>상품 등록</a:t>
            </a:r>
            <a:endParaRPr lang="ko-KR" altLang="en-US" sz="2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13219" y="931492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6519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15112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1813" y="841223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Presentation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3785" y="841222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8021" y="841221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72257" y="841220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Access 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8803" y="1734946"/>
            <a:ext cx="1777650" cy="2568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addForm.html-</a:t>
            </a:r>
            <a:r>
              <a:rPr lang="ko-KR" altLang="en-US" sz="1000" dirty="0">
                <a:solidFill>
                  <a:schemeClr val="tx1"/>
                </a:solidFill>
              </a:rPr>
              <a:t>상품등록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1300411" y="3148311"/>
            <a:ext cx="1159487" cy="42765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Servlet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01646" y="3204455"/>
            <a:ext cx="1071942" cy="30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Interceptor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09584" y="3157424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235"/>
          <p:cNvCxnSpPr>
            <a:stCxn id="26" idx="0"/>
            <a:endCxn id="27" idx="1"/>
          </p:cNvCxnSpPr>
          <p:nvPr/>
        </p:nvCxnSpPr>
        <p:spPr>
          <a:xfrm flipV="1">
            <a:off x="2459898" y="3357673"/>
            <a:ext cx="241748" cy="44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5"/>
          <p:cNvCxnSpPr>
            <a:stCxn id="21" idx="2"/>
          </p:cNvCxnSpPr>
          <p:nvPr/>
        </p:nvCxnSpPr>
        <p:spPr>
          <a:xfrm>
            <a:off x="1867628" y="1991815"/>
            <a:ext cx="12447" cy="11612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05422" y="2345249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1139" y="3202635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235"/>
          <p:cNvCxnSpPr>
            <a:stCxn id="27" idx="3"/>
            <a:endCxn id="28" idx="1"/>
          </p:cNvCxnSpPr>
          <p:nvPr/>
        </p:nvCxnSpPr>
        <p:spPr>
          <a:xfrm flipV="1">
            <a:off x="3773588" y="3351250"/>
            <a:ext cx="435996" cy="642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235"/>
          <p:cNvCxnSpPr>
            <a:stCxn id="28" idx="3"/>
            <a:endCxn id="30" idx="1"/>
          </p:cNvCxnSpPr>
          <p:nvPr/>
        </p:nvCxnSpPr>
        <p:spPr>
          <a:xfrm flipV="1">
            <a:off x="5854510" y="2574160"/>
            <a:ext cx="1450912" cy="77709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35"/>
          <p:cNvCxnSpPr>
            <a:stCxn id="30" idx="2"/>
            <a:endCxn id="31" idx="0"/>
          </p:cNvCxnSpPr>
          <p:nvPr/>
        </p:nvCxnSpPr>
        <p:spPr>
          <a:xfrm>
            <a:off x="7900611" y="2803071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021397" y="2345250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21397" y="2978533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235"/>
          <p:cNvCxnSpPr>
            <a:stCxn id="42" idx="2"/>
            <a:endCxn id="43" idx="0"/>
          </p:cNvCxnSpPr>
          <p:nvPr/>
        </p:nvCxnSpPr>
        <p:spPr>
          <a:xfrm>
            <a:off x="10651563" y="2675854"/>
            <a:ext cx="0" cy="3026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235"/>
          <p:cNvCxnSpPr>
            <a:stCxn id="31" idx="3"/>
            <a:endCxn id="42" idx="1"/>
          </p:cNvCxnSpPr>
          <p:nvPr/>
        </p:nvCxnSpPr>
        <p:spPr>
          <a:xfrm flipV="1">
            <a:off x="8500083" y="2510552"/>
            <a:ext cx="1521314" cy="9209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86610" y="428669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JDBCTemplate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86610" y="486493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DataSource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86726" y="5813462"/>
            <a:ext cx="952325" cy="2862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Product_Info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235"/>
          <p:cNvCxnSpPr>
            <a:stCxn id="43" idx="2"/>
            <a:endCxn id="52" idx="0"/>
          </p:cNvCxnSpPr>
          <p:nvPr/>
        </p:nvCxnSpPr>
        <p:spPr>
          <a:xfrm flipH="1">
            <a:off x="10581630" y="3309137"/>
            <a:ext cx="69933" cy="97755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235"/>
          <p:cNvCxnSpPr>
            <a:endCxn id="53" idx="0"/>
          </p:cNvCxnSpPr>
          <p:nvPr/>
        </p:nvCxnSpPr>
        <p:spPr>
          <a:xfrm>
            <a:off x="10581630" y="4617299"/>
            <a:ext cx="0" cy="2476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35"/>
          <p:cNvCxnSpPr>
            <a:stCxn id="53" idx="2"/>
            <a:endCxn id="51" idx="1"/>
          </p:cNvCxnSpPr>
          <p:nvPr/>
        </p:nvCxnSpPr>
        <p:spPr>
          <a:xfrm>
            <a:off x="10581630" y="5195539"/>
            <a:ext cx="81260" cy="43255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8634537" y="3753716"/>
            <a:ext cx="934330" cy="653358"/>
            <a:chOff x="394317" y="3958288"/>
            <a:chExt cx="491760" cy="404382"/>
          </a:xfrm>
        </p:grpSpPr>
        <p:sp>
          <p:nvSpPr>
            <p:cNvPr id="85" name="모서리가 접힌 도형 84"/>
            <p:cNvSpPr/>
            <p:nvPr/>
          </p:nvSpPr>
          <p:spPr>
            <a:xfrm>
              <a:off x="394317" y="4055347"/>
              <a:ext cx="491760" cy="307323"/>
            </a:xfrm>
            <a:prstGeom prst="foldedCorner">
              <a:avLst>
                <a:gd name="adj" fmla="val 38982"/>
              </a:avLst>
            </a:prstGeom>
            <a:solidFill>
              <a:srgbClr val="E8DFFD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9519" y="4064884"/>
              <a:ext cx="428250" cy="247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UploadFile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Paging</a:t>
              </a:r>
              <a:endParaRPr lang="ko-KR" altLang="en-US" sz="1000" dirty="0"/>
            </a:p>
          </p:txBody>
        </p:sp>
        <p:sp>
          <p:nvSpPr>
            <p:cNvPr id="87" name="양쪽 모서리가 둥근 사각형 86"/>
            <p:cNvSpPr/>
            <p:nvPr/>
          </p:nvSpPr>
          <p:spPr>
            <a:xfrm>
              <a:off x="395104" y="3960998"/>
              <a:ext cx="334395" cy="944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8DFFD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5474" y="3958288"/>
              <a:ext cx="362032" cy="9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Common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모서리가 둥근 직사각형 97"/>
          <p:cNvSpPr/>
          <p:nvPr/>
        </p:nvSpPr>
        <p:spPr>
          <a:xfrm>
            <a:off x="3272454" y="3317479"/>
            <a:ext cx="634783" cy="16272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8400">
                <a:srgbClr val="FFB3B3">
                  <a:alpha val="60000"/>
                </a:srgbClr>
              </a:gs>
              <a:gs pos="24000">
                <a:srgbClr val="FFB3B3">
                  <a:alpha val="67843"/>
                </a:srgbClr>
              </a:gs>
              <a:gs pos="81000">
                <a:srgbClr val="FFB3B3">
                  <a:alpha val="43922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655" y="119646"/>
            <a:ext cx="2962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 smtClean="0"/>
              <a:t>주요 시스템 </a:t>
            </a:r>
            <a:r>
              <a:rPr lang="ko-KR" altLang="en-US" dirty="0"/>
              <a:t>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200" dirty="0"/>
              <a:t>상품 </a:t>
            </a:r>
            <a:r>
              <a:rPr lang="ko-KR" altLang="en-US" sz="1200" dirty="0" smtClean="0"/>
              <a:t>조회 및 구매</a:t>
            </a:r>
            <a:endParaRPr lang="ko-KR" altLang="en-US" sz="2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13219" y="931492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6519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15112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1813" y="841223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Presentation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3785" y="841222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8021" y="841221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72257" y="841220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Access 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0420" y="1651745"/>
            <a:ext cx="2234416" cy="9440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main.html-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Zonning_list.html-</a:t>
            </a:r>
            <a:r>
              <a:rPr lang="ko-KR" altLang="en-US" sz="1000" dirty="0">
                <a:solidFill>
                  <a:schemeClr val="tx1"/>
                </a:solidFill>
              </a:rPr>
              <a:t>지역별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All_list.html-</a:t>
            </a:r>
            <a:r>
              <a:rPr lang="ko-KR" altLang="en-US" sz="1000" dirty="0">
                <a:solidFill>
                  <a:schemeClr val="tx1"/>
                </a:solidFill>
              </a:rPr>
              <a:t>오늘 </a:t>
            </a:r>
            <a:r>
              <a:rPr lang="ko-KR" altLang="en-US" sz="1000" dirty="0" err="1">
                <a:solidFill>
                  <a:schemeClr val="tx1"/>
                </a:solidFill>
              </a:rPr>
              <a:t>마감할인</a:t>
            </a:r>
            <a:r>
              <a:rPr lang="ko-KR" altLang="en-US" sz="1000" dirty="0">
                <a:solidFill>
                  <a:schemeClr val="tx1"/>
                </a:solidFill>
              </a:rPr>
              <a:t>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detailForm.html-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상품조회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Buy.html-</a:t>
            </a:r>
            <a:r>
              <a:rPr lang="ko-KR" altLang="en-US" sz="800" dirty="0">
                <a:solidFill>
                  <a:schemeClr val="tx1"/>
                </a:solidFill>
              </a:rPr>
              <a:t>상품 </a:t>
            </a:r>
            <a:r>
              <a:rPr lang="ko-KR" altLang="en-US" sz="8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1300411" y="3560417"/>
            <a:ext cx="1159487" cy="42765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Servlet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01646" y="3616561"/>
            <a:ext cx="1071942" cy="30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Interceptor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22084" y="2151423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235"/>
          <p:cNvCxnSpPr>
            <a:stCxn id="26" idx="0"/>
            <a:endCxn id="27" idx="1"/>
          </p:cNvCxnSpPr>
          <p:nvPr/>
        </p:nvCxnSpPr>
        <p:spPr>
          <a:xfrm flipV="1">
            <a:off x="2459898" y="3769779"/>
            <a:ext cx="241748" cy="44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5"/>
          <p:cNvCxnSpPr>
            <a:stCxn id="21" idx="2"/>
          </p:cNvCxnSpPr>
          <p:nvPr/>
        </p:nvCxnSpPr>
        <p:spPr>
          <a:xfrm>
            <a:off x="1867628" y="2595827"/>
            <a:ext cx="17154" cy="97810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05422" y="2345249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1139" y="3202635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235"/>
          <p:cNvCxnSpPr>
            <a:stCxn id="27" idx="3"/>
            <a:endCxn id="28" idx="1"/>
          </p:cNvCxnSpPr>
          <p:nvPr/>
        </p:nvCxnSpPr>
        <p:spPr>
          <a:xfrm flipV="1">
            <a:off x="3773588" y="2345249"/>
            <a:ext cx="448496" cy="142453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235"/>
          <p:cNvCxnSpPr>
            <a:stCxn id="28" idx="3"/>
            <a:endCxn id="30" idx="1"/>
          </p:cNvCxnSpPr>
          <p:nvPr/>
        </p:nvCxnSpPr>
        <p:spPr>
          <a:xfrm>
            <a:off x="5867010" y="2345249"/>
            <a:ext cx="1438412" cy="22891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35"/>
          <p:cNvCxnSpPr>
            <a:stCxn id="30" idx="2"/>
            <a:endCxn id="31" idx="0"/>
          </p:cNvCxnSpPr>
          <p:nvPr/>
        </p:nvCxnSpPr>
        <p:spPr>
          <a:xfrm>
            <a:off x="7900611" y="2803071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021397" y="2345250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21397" y="2978533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235"/>
          <p:cNvCxnSpPr>
            <a:stCxn id="42" idx="2"/>
            <a:endCxn id="43" idx="0"/>
          </p:cNvCxnSpPr>
          <p:nvPr/>
        </p:nvCxnSpPr>
        <p:spPr>
          <a:xfrm>
            <a:off x="10651563" y="2675854"/>
            <a:ext cx="0" cy="3026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235"/>
          <p:cNvCxnSpPr>
            <a:stCxn id="31" idx="3"/>
            <a:endCxn id="42" idx="1"/>
          </p:cNvCxnSpPr>
          <p:nvPr/>
        </p:nvCxnSpPr>
        <p:spPr>
          <a:xfrm flipV="1">
            <a:off x="8500083" y="2510552"/>
            <a:ext cx="1521314" cy="9209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86610" y="428669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JDBCTemplate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86610" y="486493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DataSource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235"/>
          <p:cNvCxnSpPr>
            <a:stCxn id="43" idx="2"/>
            <a:endCxn id="52" idx="0"/>
          </p:cNvCxnSpPr>
          <p:nvPr/>
        </p:nvCxnSpPr>
        <p:spPr>
          <a:xfrm flipH="1">
            <a:off x="10581630" y="3309137"/>
            <a:ext cx="69933" cy="97755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235"/>
          <p:cNvCxnSpPr>
            <a:endCxn id="53" idx="0"/>
          </p:cNvCxnSpPr>
          <p:nvPr/>
        </p:nvCxnSpPr>
        <p:spPr>
          <a:xfrm>
            <a:off x="10581630" y="4617299"/>
            <a:ext cx="0" cy="2476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559280" y="5594857"/>
            <a:ext cx="2044700" cy="578298"/>
            <a:chOff x="9327975" y="5602690"/>
            <a:chExt cx="2044700" cy="578298"/>
          </a:xfrm>
        </p:grpSpPr>
        <p:sp>
          <p:nvSpPr>
            <p:cNvPr id="51" name="순서도: 자기 디스크 50"/>
            <p:cNvSpPr/>
            <p:nvPr/>
          </p:nvSpPr>
          <p:spPr>
            <a:xfrm>
              <a:off x="9327975" y="5602690"/>
              <a:ext cx="2044700" cy="578298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60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850" y="2684"/>
                    <a:pt x="4978" y="2734"/>
                  </a:cubicBezTo>
                  <a:cubicBezTo>
                    <a:pt x="2217" y="27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600"/>
                    <a:pt x="5000" y="600"/>
                  </a:cubicBezTo>
                  <a:cubicBezTo>
                    <a:pt x="7761" y="60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378683" y="5813461"/>
              <a:ext cx="952325" cy="286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Deal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385300" y="5813461"/>
              <a:ext cx="952325" cy="286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Product_Info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화살표 연결선 235"/>
          <p:cNvCxnSpPr>
            <a:stCxn id="53" idx="2"/>
            <a:endCxn id="51" idx="1"/>
          </p:cNvCxnSpPr>
          <p:nvPr/>
        </p:nvCxnSpPr>
        <p:spPr>
          <a:xfrm>
            <a:off x="10581630" y="5195539"/>
            <a:ext cx="0" cy="4340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222084" y="2978533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ApiProductController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235"/>
          <p:cNvCxnSpPr>
            <a:stCxn id="27" idx="3"/>
            <a:endCxn id="46" idx="1"/>
          </p:cNvCxnSpPr>
          <p:nvPr/>
        </p:nvCxnSpPr>
        <p:spPr>
          <a:xfrm flipV="1">
            <a:off x="3773588" y="3172359"/>
            <a:ext cx="448496" cy="59742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22084" y="3672866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HomeController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235"/>
          <p:cNvCxnSpPr>
            <a:stCxn id="27" idx="3"/>
            <a:endCxn id="50" idx="1"/>
          </p:cNvCxnSpPr>
          <p:nvPr/>
        </p:nvCxnSpPr>
        <p:spPr>
          <a:xfrm>
            <a:off x="3773588" y="3769779"/>
            <a:ext cx="448496" cy="969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235"/>
          <p:cNvCxnSpPr>
            <a:stCxn id="46" idx="3"/>
            <a:endCxn id="30" idx="1"/>
          </p:cNvCxnSpPr>
          <p:nvPr/>
        </p:nvCxnSpPr>
        <p:spPr>
          <a:xfrm flipV="1">
            <a:off x="5867010" y="2574160"/>
            <a:ext cx="1438412" cy="59819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235"/>
          <p:cNvCxnSpPr>
            <a:stCxn id="50" idx="3"/>
            <a:endCxn id="30" idx="1"/>
          </p:cNvCxnSpPr>
          <p:nvPr/>
        </p:nvCxnSpPr>
        <p:spPr>
          <a:xfrm flipV="1">
            <a:off x="5867010" y="2574160"/>
            <a:ext cx="1438412" cy="12925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222084" y="4878251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DealController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235"/>
          <p:cNvCxnSpPr>
            <a:stCxn id="27" idx="3"/>
            <a:endCxn id="74" idx="1"/>
          </p:cNvCxnSpPr>
          <p:nvPr/>
        </p:nvCxnSpPr>
        <p:spPr>
          <a:xfrm>
            <a:off x="3773588" y="3769779"/>
            <a:ext cx="448496" cy="130229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05422" y="4352540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301139" y="5209926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235"/>
          <p:cNvCxnSpPr>
            <a:stCxn id="74" idx="3"/>
            <a:endCxn id="78" idx="1"/>
          </p:cNvCxnSpPr>
          <p:nvPr/>
        </p:nvCxnSpPr>
        <p:spPr>
          <a:xfrm flipV="1">
            <a:off x="5867010" y="4581451"/>
            <a:ext cx="1438412" cy="49062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235"/>
          <p:cNvCxnSpPr>
            <a:stCxn id="78" idx="2"/>
            <a:endCxn id="79" idx="0"/>
          </p:cNvCxnSpPr>
          <p:nvPr/>
        </p:nvCxnSpPr>
        <p:spPr>
          <a:xfrm>
            <a:off x="7900611" y="4810362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235"/>
          <p:cNvCxnSpPr>
            <a:stCxn id="79" idx="3"/>
            <a:endCxn id="52" idx="1"/>
          </p:cNvCxnSpPr>
          <p:nvPr/>
        </p:nvCxnSpPr>
        <p:spPr>
          <a:xfrm flipV="1">
            <a:off x="8500083" y="4451997"/>
            <a:ext cx="1486527" cy="98684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4267200" y="3243263"/>
            <a:ext cx="314325" cy="57243"/>
          </a:xfrm>
          <a:custGeom>
            <a:avLst/>
            <a:gdLst>
              <a:gd name="connsiteX0" fmla="*/ 0 w 314325"/>
              <a:gd name="connsiteY0" fmla="*/ 0 h 57243"/>
              <a:gd name="connsiteX1" fmla="*/ 38100 w 314325"/>
              <a:gd name="connsiteY1" fmla="*/ 47625 h 57243"/>
              <a:gd name="connsiteX2" fmla="*/ 85725 w 314325"/>
              <a:gd name="connsiteY2" fmla="*/ 9525 h 57243"/>
              <a:gd name="connsiteX3" fmla="*/ 147638 w 314325"/>
              <a:gd name="connsiteY3" fmla="*/ 47625 h 57243"/>
              <a:gd name="connsiteX4" fmla="*/ 223838 w 314325"/>
              <a:gd name="connsiteY4" fmla="*/ 14287 h 57243"/>
              <a:gd name="connsiteX5" fmla="*/ 271463 w 314325"/>
              <a:gd name="connsiteY5" fmla="*/ 57150 h 57243"/>
              <a:gd name="connsiteX6" fmla="*/ 314325 w 314325"/>
              <a:gd name="connsiteY6" fmla="*/ 0 h 5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25" h="57243">
                <a:moveTo>
                  <a:pt x="0" y="0"/>
                </a:moveTo>
                <a:cubicBezTo>
                  <a:pt x="11906" y="23019"/>
                  <a:pt x="23813" y="46038"/>
                  <a:pt x="38100" y="47625"/>
                </a:cubicBezTo>
                <a:cubicBezTo>
                  <a:pt x="52387" y="49212"/>
                  <a:pt x="67469" y="9525"/>
                  <a:pt x="85725" y="9525"/>
                </a:cubicBezTo>
                <a:cubicBezTo>
                  <a:pt x="103981" y="9525"/>
                  <a:pt x="124619" y="46831"/>
                  <a:pt x="147638" y="47625"/>
                </a:cubicBezTo>
                <a:cubicBezTo>
                  <a:pt x="170657" y="48419"/>
                  <a:pt x="203201" y="12700"/>
                  <a:pt x="223838" y="14287"/>
                </a:cubicBezTo>
                <a:cubicBezTo>
                  <a:pt x="244475" y="15874"/>
                  <a:pt x="256382" y="59531"/>
                  <a:pt x="271463" y="57150"/>
                </a:cubicBezTo>
                <a:cubicBezTo>
                  <a:pt x="286544" y="54769"/>
                  <a:pt x="300434" y="27384"/>
                  <a:pt x="31432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7609" y="3283836"/>
            <a:ext cx="543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C00000"/>
                </a:solidFill>
              </a:rPr>
              <a:t>AJAX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63054" y="3271884"/>
            <a:ext cx="653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C00000"/>
                </a:solidFill>
              </a:rPr>
              <a:t>RestAPI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609</Words>
  <Application>Microsoft Office PowerPoint</Application>
  <PresentationFormat>와이드스크린</PresentationFormat>
  <Paragraphs>299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58</cp:revision>
  <cp:lastPrinted>2022-09-29T07:43:32Z</cp:lastPrinted>
  <dcterms:created xsi:type="dcterms:W3CDTF">2022-09-29T00:45:15Z</dcterms:created>
  <dcterms:modified xsi:type="dcterms:W3CDTF">2022-09-30T03:24:45Z</dcterms:modified>
</cp:coreProperties>
</file>