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274" r:id="rId4"/>
    <p:sldId id="275" r:id="rId5"/>
    <p:sldId id="276" r:id="rId6"/>
    <p:sldId id="277" r:id="rId7"/>
    <p:sldId id="262" r:id="rId8"/>
    <p:sldId id="278" r:id="rId9"/>
    <p:sldId id="279" r:id="rId10"/>
    <p:sldId id="263" r:id="rId11"/>
    <p:sldId id="256" r:id="rId12"/>
    <p:sldId id="26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0" r:id="rId21"/>
    <p:sldId id="293" r:id="rId22"/>
    <p:sldId id="294" r:id="rId23"/>
    <p:sldId id="271" r:id="rId24"/>
    <p:sldId id="295" r:id="rId25"/>
    <p:sldId id="296" r:id="rId26"/>
    <p:sldId id="297" r:id="rId27"/>
    <p:sldId id="298" r:id="rId28"/>
    <p:sldId id="259" r:id="rId29"/>
    <p:sldId id="289" r:id="rId30"/>
    <p:sldId id="290" r:id="rId31"/>
    <p:sldId id="291" r:id="rId32"/>
    <p:sldId id="292" r:id="rId33"/>
    <p:sldId id="272" r:id="rId34"/>
    <p:sldId id="287" r:id="rId35"/>
    <p:sldId id="288" r:id="rId36"/>
    <p:sldId id="27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3D7E-776A-44C7-B6F2-E0288B2C9C3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1288-1AD6-4B1F-800C-D463CB33E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8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 테이블에 상품번호와는 연결되지 않는가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6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6F88E-C37C-4FCF-A7BD-D707453F7B1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6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6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0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75B3-A2E4-4B54-8C30-312E1605AA0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CD6C-9BDC-4E32-88E5-00B07CDD1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715360" y="1020272"/>
            <a:ext cx="4619625" cy="4810125"/>
          </a:xfrm>
          <a:prstGeom prst="rect">
            <a:avLst/>
          </a:prstGeom>
          <a:solidFill>
            <a:schemeClr val="bg1">
              <a:lumMod val="9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산업 근간 위협하는 '온라인 재판매' &lt; 줌인 &lt; 다단계판매 &lt; 직접판매 &lt; 기사본문 - NEXT ECON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6675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직사각형 3"/>
          <p:cNvSpPr/>
          <p:nvPr/>
        </p:nvSpPr>
        <p:spPr>
          <a:xfrm>
            <a:off x="2357673" y="1020272"/>
            <a:ext cx="4309827" cy="4817458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3700" y="1428750"/>
            <a:ext cx="7687128" cy="3924300"/>
          </a:xfrm>
          <a:prstGeom prst="rect">
            <a:avLst/>
          </a:prstGeom>
          <a:noFill/>
          <a:ln w="38100">
            <a:solidFill>
              <a:srgbClr val="F5C40F">
                <a:alpha val="8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46218" y="2125351"/>
            <a:ext cx="14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3 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7158"/>
          <a:stretch/>
        </p:blipFill>
        <p:spPr>
          <a:xfrm>
            <a:off x="7462837" y="2515624"/>
            <a:ext cx="21907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6055" y="4022282"/>
            <a:ext cx="25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김지연 김진욱 </a:t>
            </a:r>
            <a:r>
              <a:rPr lang="ko-KR" altLang="en-US" dirty="0" err="1" smtClean="0"/>
              <a:t>배성빈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이기원 허준혁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0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868713" y="1508760"/>
            <a:ext cx="4312919" cy="106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03 </a:t>
            </a:r>
            <a:r>
              <a:rPr lang="ko-KR" altLang="en-US" sz="4000" dirty="0" smtClean="0"/>
              <a:t>기능 정의서</a:t>
            </a:r>
            <a:endParaRPr lang="ko-KR" altLang="en-US" sz="4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696"/>
            <a:ext cx="6096000" cy="4572000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6868713" y="2286000"/>
            <a:ext cx="3592023" cy="18288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1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62001" y="83100"/>
            <a:ext cx="1916427" cy="3907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 smtClean="0"/>
              <a:t>3. </a:t>
            </a:r>
            <a:r>
              <a:rPr lang="ko-KR" altLang="en-US" b="1" dirty="0" err="1" smtClean="0"/>
              <a:t>기능정의서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5093"/>
              </p:ext>
            </p:extLst>
          </p:nvPr>
        </p:nvGraphicFramePr>
        <p:xfrm>
          <a:off x="1172092" y="1030779"/>
          <a:ext cx="10241283" cy="458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45">
                  <a:extLst>
                    <a:ext uri="{9D8B030D-6E8A-4147-A177-3AD203B41FA5}">
                      <a16:colId xmlns:a16="http://schemas.microsoft.com/office/drawing/2014/main" val="2260574974"/>
                    </a:ext>
                  </a:extLst>
                </a:gridCol>
                <a:gridCol w="1057848">
                  <a:extLst>
                    <a:ext uri="{9D8B030D-6E8A-4147-A177-3AD203B41FA5}">
                      <a16:colId xmlns:a16="http://schemas.microsoft.com/office/drawing/2014/main" val="166154733"/>
                    </a:ext>
                  </a:extLst>
                </a:gridCol>
                <a:gridCol w="841077">
                  <a:extLst>
                    <a:ext uri="{9D8B030D-6E8A-4147-A177-3AD203B41FA5}">
                      <a16:colId xmlns:a16="http://schemas.microsoft.com/office/drawing/2014/main" val="2752321856"/>
                    </a:ext>
                  </a:extLst>
                </a:gridCol>
                <a:gridCol w="7223813">
                  <a:extLst>
                    <a:ext uri="{9D8B030D-6E8A-4147-A177-3AD203B41FA5}">
                      <a16:colId xmlns:a16="http://schemas.microsoft.com/office/drawing/2014/main" val="4260247262"/>
                    </a:ext>
                  </a:extLst>
                </a:gridCol>
              </a:tblGrid>
              <a:tr h="33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기능 상세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38582"/>
                  </a:ext>
                </a:extLst>
              </a:tr>
              <a:tr h="3006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회원관리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필수정보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97938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필수정보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공공데이터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사업자 번호 확인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83945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비밀번호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찾기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 정보 조회 및 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로그인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5676"/>
                  </a:ext>
                </a:extLst>
              </a:tr>
              <a:tr h="2782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평점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내가 쓴 리뷰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구매내역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9177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구매자가 쓴 평점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리뷰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66777"/>
                  </a:ext>
                </a:extLst>
              </a:tr>
              <a:tr h="300654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상품구매 및 판매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행정구역별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검색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업종별 검색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검색어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입력 검색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29931"/>
                  </a:ext>
                </a:extLst>
              </a:tr>
              <a:tr h="30978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업체 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해제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76115"/>
                  </a:ext>
                </a:extLst>
              </a:tr>
              <a:tr h="31891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리뷰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구매 후 리뷰 작성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02725"/>
                  </a:ext>
                </a:extLst>
              </a:tr>
              <a:tr h="32804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판매글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점주회원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판매글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필수정보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입력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첨부파일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판매 내역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판매 상품 관리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370430"/>
                  </a:ext>
                </a:extLst>
              </a:tr>
              <a:tr h="33717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일반회원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필수정보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선택후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상품 구매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결제완료 및 취소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26684"/>
                  </a:ext>
                </a:extLst>
              </a:tr>
              <a:tr h="30065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커뮤니티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자유게시판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게시글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등록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82909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댓글 작성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38889"/>
                  </a:ext>
                </a:extLst>
              </a:tr>
              <a:tr h="30065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게시판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제목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내용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작성자 검색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76021"/>
                  </a:ext>
                </a:extLst>
              </a:tr>
              <a:tr h="300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관리자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수정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80932"/>
                  </a:ext>
                </a:extLst>
              </a:tr>
            </a:tbl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563014" y="473825"/>
            <a:ext cx="1415414" cy="324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/>
              <a:t>3-1 </a:t>
            </a:r>
            <a:r>
              <a:rPr lang="ko-KR" altLang="en-US" sz="1600" dirty="0" smtClean="0"/>
              <a:t>구현 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073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13" y="956500"/>
            <a:ext cx="6096000" cy="40671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569977" y="1313116"/>
            <a:ext cx="4623815" cy="905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04 </a:t>
            </a:r>
            <a:r>
              <a:rPr lang="ko-KR" altLang="en-US" sz="4000" dirty="0" smtClean="0"/>
              <a:t>프로세스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227377" y="2814849"/>
            <a:ext cx="3309013" cy="1136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.1 </a:t>
            </a:r>
            <a:r>
              <a:rPr lang="ko-KR" altLang="en-US" dirty="0" smtClean="0"/>
              <a:t>프로세스 분할도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.2 </a:t>
            </a:r>
            <a:r>
              <a:rPr lang="ko-KR" altLang="en-US" dirty="0" smtClean="0"/>
              <a:t>프로세스 설계서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9977" y="2002536"/>
            <a:ext cx="427634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59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908879" y="3565948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" name="AutoShape 259"/>
          <p:cNvCxnSpPr>
            <a:cxnSpLocks noChangeShapeType="1"/>
            <a:endCxn id="19" idx="1"/>
          </p:cNvCxnSpPr>
          <p:nvPr/>
        </p:nvCxnSpPr>
        <p:spPr bwMode="auto">
          <a:xfrm rot="16200000" flipH="1">
            <a:off x="1113592" y="33612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1180653" y="2950500"/>
            <a:ext cx="1439862" cy="269875"/>
            <a:chOff x="416640" y="3275904"/>
            <a:chExt cx="1439862" cy="269875"/>
          </a:xfrm>
          <a:solidFill>
            <a:schemeClr val="accent4"/>
          </a:solidFill>
        </p:grpSpPr>
        <p:sp>
          <p:nvSpPr>
            <p:cNvPr id="7" name="직사각형 6"/>
            <p:cNvSpPr/>
            <p:nvPr/>
          </p:nvSpPr>
          <p:spPr>
            <a:xfrm>
              <a:off x="438268" y="3305260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</p:grpSp>
      <p:sp>
        <p:nvSpPr>
          <p:cNvPr id="9" name="Rectangle 252"/>
          <p:cNvSpPr>
            <a:spLocks noChangeArrowheads="1"/>
          </p:cNvSpPr>
          <p:nvPr/>
        </p:nvSpPr>
        <p:spPr bwMode="gray">
          <a:xfrm>
            <a:off x="5412454" y="1589711"/>
            <a:ext cx="1184275" cy="36036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lvl="0"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GREAT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3248722" y="2950502"/>
            <a:ext cx="1399706" cy="269875"/>
            <a:chOff x="2589575" y="3275903"/>
            <a:chExt cx="1399706" cy="269875"/>
          </a:xfrm>
          <a:solidFill>
            <a:schemeClr val="accent4"/>
          </a:solidFill>
        </p:grpSpPr>
        <p:sp>
          <p:nvSpPr>
            <p:cNvPr id="13" name="직사각형 12"/>
            <p:cNvSpPr/>
            <p:nvPr/>
          </p:nvSpPr>
          <p:spPr>
            <a:xfrm>
              <a:off x="2643961" y="3297394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판매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7693677" y="2967857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16" name="직사각형 15"/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257"/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커뮤니티</a:t>
              </a:r>
            </a:p>
          </p:txBody>
        </p:sp>
      </p:grpSp>
      <p:sp>
        <p:nvSpPr>
          <p:cNvPr id="19" name="Text Box 201"/>
          <p:cNvSpPr txBox="1">
            <a:spLocks noChangeArrowheads="1"/>
          </p:cNvSpPr>
          <p:nvPr/>
        </p:nvSpPr>
        <p:spPr bwMode="auto">
          <a:xfrm>
            <a:off x="1387643" y="3477212"/>
            <a:ext cx="88082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201"/>
          <p:cNvSpPr txBox="1">
            <a:spLocks noChangeArrowheads="1"/>
          </p:cNvSpPr>
          <p:nvPr/>
        </p:nvSpPr>
        <p:spPr bwMode="auto">
          <a:xfrm>
            <a:off x="1387643" y="3886638"/>
            <a:ext cx="1296000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2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700354"/>
            <a:ext cx="1438765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1.1.4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정보 조회 및 수정</a:t>
            </a:r>
          </a:p>
        </p:txBody>
      </p:sp>
      <p:sp>
        <p:nvSpPr>
          <p:cNvPr id="22" name="Text Box 201"/>
          <p:cNvSpPr txBox="1">
            <a:spLocks noChangeArrowheads="1"/>
          </p:cNvSpPr>
          <p:nvPr/>
        </p:nvSpPr>
        <p:spPr bwMode="auto">
          <a:xfrm>
            <a:off x="3509763" y="3498512"/>
            <a:ext cx="1505329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3509763" y="391402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내역 조회</a:t>
            </a:r>
          </a:p>
        </p:txBody>
      </p:sp>
      <p:cxnSp>
        <p:nvCxnSpPr>
          <p:cNvPr id="24" name="AutoShape 259"/>
          <p:cNvCxnSpPr>
            <a:cxnSpLocks noChangeShapeType="1"/>
            <a:endCxn id="23" idx="1"/>
          </p:cNvCxnSpPr>
          <p:nvPr/>
        </p:nvCxnSpPr>
        <p:spPr bwMode="auto">
          <a:xfrm rot="16200000" flipH="1">
            <a:off x="3030999" y="3593332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259"/>
          <p:cNvCxnSpPr>
            <a:cxnSpLocks noChangeShapeType="1"/>
            <a:endCxn id="22" idx="1"/>
          </p:cNvCxnSpPr>
          <p:nvPr/>
        </p:nvCxnSpPr>
        <p:spPr bwMode="auto">
          <a:xfrm rot="16200000" flipH="1">
            <a:off x="3235712" y="33825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59"/>
          <p:cNvCxnSpPr>
            <a:cxnSpLocks noChangeShapeType="1"/>
            <a:endCxn id="32" idx="1"/>
          </p:cNvCxnSpPr>
          <p:nvPr/>
        </p:nvCxnSpPr>
        <p:spPr bwMode="auto">
          <a:xfrm rot="16200000" flipH="1">
            <a:off x="7688036" y="3388379"/>
            <a:ext cx="406830" cy="1121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8" name="Text Box 201"/>
          <p:cNvSpPr txBox="1">
            <a:spLocks noChangeArrowheads="1"/>
          </p:cNvSpPr>
          <p:nvPr/>
        </p:nvSpPr>
        <p:spPr bwMode="auto">
          <a:xfrm>
            <a:off x="5677484" y="3488665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조회 및 구매 </a:t>
            </a:r>
          </a:p>
        </p:txBody>
      </p: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5677484" y="3906329"/>
            <a:ext cx="154140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cxnSp>
        <p:nvCxnSpPr>
          <p:cNvPr id="30" name="AutoShape 259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5198720" y="3585639"/>
            <a:ext cx="845532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AutoShape 259"/>
          <p:cNvCxnSpPr>
            <a:cxnSpLocks noChangeShapeType="1"/>
            <a:endCxn id="28" idx="1"/>
          </p:cNvCxnSpPr>
          <p:nvPr/>
        </p:nvCxnSpPr>
        <p:spPr bwMode="auto">
          <a:xfrm rot="16200000" flipH="1">
            <a:off x="5403433" y="3372688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3489787"/>
            <a:ext cx="1665609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495957" y="2952464"/>
            <a:ext cx="1399706" cy="269875"/>
            <a:chOff x="6759030" y="3275903"/>
            <a:chExt cx="1399706" cy="269875"/>
          </a:xfrm>
          <a:solidFill>
            <a:schemeClr val="accent4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02989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구매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Text Box 201"/>
          <p:cNvSpPr txBox="1">
            <a:spLocks noChangeArrowheads="1"/>
          </p:cNvSpPr>
          <p:nvPr/>
        </p:nvSpPr>
        <p:spPr bwMode="auto">
          <a:xfrm>
            <a:off x="5677484" y="4323993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5110693"/>
            <a:ext cx="906028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1.1.5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</a:p>
        </p:txBody>
      </p:sp>
      <p:sp>
        <p:nvSpPr>
          <p:cNvPr id="39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14" y="5184090"/>
            <a:ext cx="1000382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프로필 조회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296977"/>
            <a:ext cx="1531946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4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9" y="3913870"/>
            <a:ext cx="1004757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42" name="꺾인 연결선 41"/>
          <p:cNvCxnSpPr>
            <a:endCxn id="40" idx="1"/>
          </p:cNvCxnSpPr>
          <p:nvPr/>
        </p:nvCxnSpPr>
        <p:spPr bwMode="auto">
          <a:xfrm rot="16200000" flipH="1">
            <a:off x="712459" y="3783562"/>
            <a:ext cx="1234676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꺾인 연결선 42"/>
          <p:cNvCxnSpPr>
            <a:endCxn id="21" idx="1"/>
          </p:cNvCxnSpPr>
          <p:nvPr/>
        </p:nvCxnSpPr>
        <p:spPr bwMode="auto">
          <a:xfrm rot="16200000" flipH="1">
            <a:off x="510770" y="3985250"/>
            <a:ext cx="1638054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꺾인 연결선 45"/>
          <p:cNvCxnSpPr>
            <a:endCxn id="41" idx="1"/>
          </p:cNvCxnSpPr>
          <p:nvPr/>
        </p:nvCxnSpPr>
        <p:spPr bwMode="auto">
          <a:xfrm rot="16200000" flipH="1">
            <a:off x="7485466" y="3604901"/>
            <a:ext cx="811972" cy="1121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7" name="꺾인 연결선 46"/>
          <p:cNvCxnSpPr>
            <a:endCxn id="37" idx="1"/>
          </p:cNvCxnSpPr>
          <p:nvPr/>
        </p:nvCxnSpPr>
        <p:spPr bwMode="auto">
          <a:xfrm rot="16200000" flipH="1">
            <a:off x="5004222" y="3808805"/>
            <a:ext cx="1234528" cy="11199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2" name="꺾인 연결선 51"/>
          <p:cNvCxnSpPr>
            <a:endCxn id="38" idx="1"/>
          </p:cNvCxnSpPr>
          <p:nvPr/>
        </p:nvCxnSpPr>
        <p:spPr>
          <a:xfrm rot="16200000" flipH="1">
            <a:off x="305600" y="4190419"/>
            <a:ext cx="2048394" cy="1083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01"/>
          <p:cNvSpPr txBox="1">
            <a:spLocks noChangeArrowheads="1"/>
          </p:cNvSpPr>
          <p:nvPr/>
        </p:nvSpPr>
        <p:spPr bwMode="auto">
          <a:xfrm>
            <a:off x="3519132" y="432953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상품 관리</a:t>
            </a:r>
          </a:p>
        </p:txBody>
      </p: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5677484" y="4756631"/>
            <a:ext cx="1290370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꺾인 연결선 60"/>
          <p:cNvCxnSpPr>
            <a:endCxn id="53" idx="1"/>
          </p:cNvCxnSpPr>
          <p:nvPr/>
        </p:nvCxnSpPr>
        <p:spPr>
          <a:xfrm rot="16200000" flipH="1">
            <a:off x="2824832" y="3793306"/>
            <a:ext cx="1267234" cy="1213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56" idx="1"/>
          </p:cNvCxnSpPr>
          <p:nvPr/>
        </p:nvCxnSpPr>
        <p:spPr>
          <a:xfrm rot="16200000" flipH="1">
            <a:off x="4795356" y="4032577"/>
            <a:ext cx="1652260" cy="1119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 rot="16200000" flipH="1">
            <a:off x="4569883" y="4233333"/>
            <a:ext cx="2104434" cy="1132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4.1.</a:t>
            </a:r>
            <a:r>
              <a:rPr lang="ko-KR" altLang="en-US" sz="3600" b="1" u="sng" dirty="0" smtClean="0"/>
              <a:t>프로세스 분할도</a:t>
            </a:r>
            <a:endParaRPr lang="ko-KR" altLang="en-US" sz="3600" b="1" u="sng" dirty="0"/>
          </a:p>
        </p:txBody>
      </p:sp>
      <p:sp>
        <p:nvSpPr>
          <p:cNvPr id="51" name="Text Box 201">
            <a:extLst>
              <a:ext uri="{FF2B5EF4-FFF2-40B4-BE49-F238E27FC236}">
                <a16:creationId xmlns:a16="http://schemas.microsoft.com/office/drawing/2014/main" id="{C27C369A-5349-3D9E-C681-D123B7DA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4336131"/>
            <a:ext cx="1538388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1BF90CE-C5C4-24BD-D86F-D60C533DDB0C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7275020" y="3816717"/>
            <a:ext cx="1226772" cy="118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3532E6B-E9E8-3277-12BE-8FCD06D91382}"/>
              </a:ext>
            </a:extLst>
          </p:cNvPr>
          <p:cNvGrpSpPr/>
          <p:nvPr/>
        </p:nvGrpSpPr>
        <p:grpSpPr>
          <a:xfrm>
            <a:off x="9917275" y="2956688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181FD4E-8177-A066-5ADF-6A3570D4128A}"/>
                </a:ext>
              </a:extLst>
            </p:cNvPr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Rectangle 257">
              <a:extLst>
                <a:ext uri="{FF2B5EF4-FFF2-40B4-BE49-F238E27FC236}">
                  <a16:creationId xmlns:a16="http://schemas.microsoft.com/office/drawing/2014/main" id="{B844ABB5-B098-23FD-68AA-71BBE8EE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공지사항</a:t>
              </a:r>
            </a:p>
          </p:txBody>
        </p:sp>
      </p:grpSp>
      <p:sp>
        <p:nvSpPr>
          <p:cNvPr id="60" name="Text Box 201">
            <a:extLst>
              <a:ext uri="{FF2B5EF4-FFF2-40B4-BE49-F238E27FC236}">
                <a16:creationId xmlns:a16="http://schemas.microsoft.com/office/drawing/2014/main" id="{ABF6A849-B356-32E3-578E-2A89B004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488665"/>
            <a:ext cx="167413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2" name="Text Box 201">
            <a:extLst>
              <a:ext uri="{FF2B5EF4-FFF2-40B4-BE49-F238E27FC236}">
                <a16:creationId xmlns:a16="http://schemas.microsoft.com/office/drawing/2014/main" id="{5F820F60-2DCF-9CC0-D23E-3FDFEFB2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913869"/>
            <a:ext cx="1014179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CF9FF2A-A29D-54BA-1A4B-D64DA8AA48B3}"/>
              </a:ext>
            </a:extLst>
          </p:cNvPr>
          <p:cNvCxnSpPr>
            <a:endCxn id="60" idx="1"/>
          </p:cNvCxnSpPr>
          <p:nvPr/>
        </p:nvCxnSpPr>
        <p:spPr>
          <a:xfrm rot="16200000" flipH="1">
            <a:off x="9851013" y="3356251"/>
            <a:ext cx="420176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E5E5C2E-A28B-AE75-3DD0-2A210AAE40AB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9646489" y="3571941"/>
            <a:ext cx="829224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DC59A48-6818-BD6E-78EC-44EBE99A2EE5}"/>
              </a:ext>
            </a:extLst>
          </p:cNvPr>
          <p:cNvCxnSpPr/>
          <p:nvPr/>
        </p:nvCxnSpPr>
        <p:spPr>
          <a:xfrm rot="5400000">
            <a:off x="3456730" y="402637"/>
            <a:ext cx="991717" cy="410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28E4561-162C-8889-EABD-C07AF96C284F}"/>
              </a:ext>
            </a:extLst>
          </p:cNvPr>
          <p:cNvCxnSpPr/>
          <p:nvPr/>
        </p:nvCxnSpPr>
        <p:spPr>
          <a:xfrm rot="5400000">
            <a:off x="4480725" y="1426634"/>
            <a:ext cx="991719" cy="2056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FF1EF16-C45D-C030-6DED-1F2D84FA9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4524" y="1260225"/>
            <a:ext cx="1009074" cy="2388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7A609A4-25F2-D791-5521-E4F10BFA89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3199" y="150792"/>
            <a:ext cx="997905" cy="461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6EFA037-E277-9DC5-C987-F4088E62D851}"/>
              </a:ext>
            </a:extLst>
          </p:cNvPr>
          <p:cNvCxnSpPr/>
          <p:nvPr/>
        </p:nvCxnSpPr>
        <p:spPr>
          <a:xfrm>
            <a:off x="6004591" y="2449109"/>
            <a:ext cx="0" cy="5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97841" y="1620918"/>
          <a:ext cx="9361041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541287" y="2502064"/>
            <a:ext cx="1008112" cy="42288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87" y="4215056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340814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판매 필수 정보 입력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253962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업로드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431142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536264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02127" y="4284904"/>
            <a:ext cx="1512168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lvl="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</a:p>
        </p:txBody>
      </p:sp>
      <p:cxnSp>
        <p:nvCxnSpPr>
          <p:cNvPr id="14" name="꺾인 연결선 13"/>
          <p:cNvCxnSpPr>
            <a:stCxn id="5" idx="2"/>
            <a:endCxn id="9" idx="1"/>
          </p:cNvCxnSpPr>
          <p:nvPr/>
        </p:nvCxnSpPr>
        <p:spPr bwMode="auto">
          <a:xfrm rot="16200000" flipH="1">
            <a:off x="2004757" y="2965535"/>
            <a:ext cx="1521332" cy="144016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5" name="꺾인 연결선 14"/>
          <p:cNvCxnSpPr>
            <a:stCxn id="5" idx="2"/>
            <a:endCxn id="10" idx="1"/>
          </p:cNvCxnSpPr>
          <p:nvPr/>
        </p:nvCxnSpPr>
        <p:spPr bwMode="auto">
          <a:xfrm rot="16200000" flipH="1">
            <a:off x="1479149" y="3491142"/>
            <a:ext cx="2572546" cy="144015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4452773" y="4446280"/>
            <a:ext cx="248911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5" name="직선 화살표 연결선 24"/>
          <p:cNvCxnSpPr>
            <a:endCxn id="11" idx="1"/>
          </p:cNvCxnSpPr>
          <p:nvPr/>
        </p:nvCxnSpPr>
        <p:spPr bwMode="auto">
          <a:xfrm>
            <a:off x="7965581" y="4433019"/>
            <a:ext cx="11365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452934" y="978143"/>
            <a:ext cx="50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판매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등록 및 수정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삭제</a:t>
            </a:r>
          </a:p>
          <a:p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  <p:cxnSp>
        <p:nvCxnSpPr>
          <p:cNvPr id="36" name="꺾인 연결선 35"/>
          <p:cNvCxnSpPr>
            <a:stCxn id="5" idx="3"/>
            <a:endCxn id="7" idx="1"/>
          </p:cNvCxnSpPr>
          <p:nvPr/>
        </p:nvCxnSpPr>
        <p:spPr>
          <a:xfrm>
            <a:off x="2549399" y="2713507"/>
            <a:ext cx="936103" cy="8294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 flipV="1">
            <a:off x="2549399" y="2711378"/>
            <a:ext cx="936103" cy="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59" y="251457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endCxn id="39" idx="2"/>
          </p:cNvCxnSpPr>
          <p:nvPr/>
        </p:nvCxnSpPr>
        <p:spPr>
          <a:xfrm>
            <a:off x="4452772" y="2711378"/>
            <a:ext cx="2498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6" idx="1"/>
          </p:cNvCxnSpPr>
          <p:nvPr/>
        </p:nvCxnSpPr>
        <p:spPr>
          <a:xfrm>
            <a:off x="4452772" y="3542998"/>
            <a:ext cx="3000962" cy="6720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" idx="3"/>
            <a:endCxn id="6" idx="3"/>
          </p:cNvCxnSpPr>
          <p:nvPr/>
        </p:nvCxnSpPr>
        <p:spPr>
          <a:xfrm flipV="1">
            <a:off x="4452772" y="4608654"/>
            <a:ext cx="3000962" cy="888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5" y="1623318"/>
          <a:ext cx="9361041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5;p3"/>
          <p:cNvSpPr/>
          <p:nvPr/>
        </p:nvSpPr>
        <p:spPr>
          <a:xfrm>
            <a:off x="7694814" y="3914161"/>
            <a:ext cx="1023694" cy="66497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상품 정보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DB</a:t>
            </a:r>
            <a:endParaRPr sz="9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Google Shape;56;p3"/>
          <p:cNvSpPr/>
          <p:nvPr/>
        </p:nvSpPr>
        <p:spPr>
          <a:xfrm>
            <a:off x="6680257" y="2874338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내역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7" name="Google Shape;57;p3"/>
          <p:cNvSpPr/>
          <p:nvPr/>
        </p:nvSpPr>
        <p:spPr>
          <a:xfrm>
            <a:off x="6680257" y="5404610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cxnSp>
        <p:nvCxnSpPr>
          <p:cNvPr id="8" name="Google Shape;58;p3"/>
          <p:cNvCxnSpPr>
            <a:stCxn id="6" idx="3"/>
            <a:endCxn id="5" idx="1"/>
          </p:cNvCxnSpPr>
          <p:nvPr/>
        </p:nvCxnSpPr>
        <p:spPr>
          <a:xfrm>
            <a:off x="7688257" y="3064303"/>
            <a:ext cx="518404" cy="84985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" name="Google Shape;59;p3"/>
          <p:cNvCxnSpPr>
            <a:stCxn id="7" idx="3"/>
            <a:endCxn id="5" idx="3"/>
          </p:cNvCxnSpPr>
          <p:nvPr/>
        </p:nvCxnSpPr>
        <p:spPr>
          <a:xfrm flipV="1">
            <a:off x="7688257" y="4579140"/>
            <a:ext cx="518404" cy="101543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" name="Google Shape;60;p3"/>
          <p:cNvCxnSpPr>
            <a:stCxn id="15" idx="2"/>
            <a:endCxn id="6" idx="1"/>
          </p:cNvCxnSpPr>
          <p:nvPr/>
        </p:nvCxnSpPr>
        <p:spPr>
          <a:xfrm rot="16200000" flipH="1">
            <a:off x="4440313" y="824359"/>
            <a:ext cx="368726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61;p3"/>
          <p:cNvCxnSpPr>
            <a:stCxn id="15" idx="2"/>
            <a:endCxn id="7" idx="1"/>
          </p:cNvCxnSpPr>
          <p:nvPr/>
        </p:nvCxnSpPr>
        <p:spPr>
          <a:xfrm rot="16200000" flipH="1">
            <a:off x="3175177" y="2089495"/>
            <a:ext cx="2898998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" name="직선 화살표 연결선 12"/>
          <p:cNvCxnSpPr>
            <a:endCxn id="5" idx="2"/>
          </p:cNvCxnSpPr>
          <p:nvPr/>
        </p:nvCxnSpPr>
        <p:spPr>
          <a:xfrm>
            <a:off x="4872444" y="4246651"/>
            <a:ext cx="282237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983871" y="2304360"/>
            <a:ext cx="1170447" cy="391218"/>
            <a:chOff x="867176" y="2328636"/>
            <a:chExt cx="1170447" cy="391218"/>
          </a:xfrm>
        </p:grpSpPr>
        <p:sp>
          <p:nvSpPr>
            <p:cNvPr id="15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시작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346737" y="4051041"/>
            <a:ext cx="1170447" cy="391218"/>
            <a:chOff x="867176" y="2328636"/>
            <a:chExt cx="1170447" cy="391218"/>
          </a:xfrm>
        </p:grpSpPr>
        <p:sp>
          <p:nvSpPr>
            <p:cNvPr id="18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종료</a:t>
              </a:r>
            </a:p>
          </p:txBody>
        </p:sp>
      </p:grpSp>
      <p:cxnSp>
        <p:nvCxnSpPr>
          <p:cNvPr id="20" name="직선 화살표 연결선 19"/>
          <p:cNvCxnSpPr>
            <a:stCxn id="5" idx="4"/>
            <a:endCxn id="19" idx="1"/>
          </p:cNvCxnSpPr>
          <p:nvPr/>
        </p:nvCxnSpPr>
        <p:spPr>
          <a:xfrm>
            <a:off x="8718508" y="4246651"/>
            <a:ext cx="628229" cy="10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4"/>
            <a:endCxn id="19" idx="1"/>
          </p:cNvCxnSpPr>
          <p:nvPr/>
        </p:nvCxnSpPr>
        <p:spPr bwMode="auto">
          <a:xfrm>
            <a:off x="8718508" y="4246651"/>
            <a:ext cx="628229" cy="1094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2" name="직선 화살표 연결선 21"/>
          <p:cNvCxnSpPr>
            <a:endCxn id="5" idx="2"/>
          </p:cNvCxnSpPr>
          <p:nvPr/>
        </p:nvCxnSpPr>
        <p:spPr bwMode="auto">
          <a:xfrm>
            <a:off x="4872444" y="4246651"/>
            <a:ext cx="28223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Google Shape;56;p3"/>
          <p:cNvSpPr/>
          <p:nvPr/>
        </p:nvSpPr>
        <p:spPr>
          <a:xfrm>
            <a:off x="3830317" y="4062329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정보 수정</a:t>
            </a:r>
            <a:endParaRPr dirty="0"/>
          </a:p>
        </p:txBody>
      </p:sp>
      <p:sp>
        <p:nvSpPr>
          <p:cNvPr id="26" name="TextBox 25"/>
          <p:cNvSpPr txBox="1"/>
          <p:nvPr/>
        </p:nvSpPr>
        <p:spPr>
          <a:xfrm>
            <a:off x="452935" y="978143"/>
            <a:ext cx="67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판매 </a:t>
            </a:r>
            <a:r>
              <a:rPr lang="ko-KR" altLang="en-US" b="1" dirty="0"/>
              <a:t>내역 조회</a:t>
            </a:r>
            <a:r>
              <a:rPr lang="en-US" altLang="ko-KR" b="1" dirty="0"/>
              <a:t>, </a:t>
            </a:r>
            <a:r>
              <a:rPr lang="ko-KR" altLang="en-US" b="1" dirty="0"/>
              <a:t>판매 상품 관리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657" y="166749"/>
            <a:ext cx="50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/>
              <a:t>4.2</a:t>
            </a:r>
            <a:r>
              <a:rPr lang="en-US" altLang="ko-KR" sz="3600" b="1" u="sng" dirty="0" smtClean="0"/>
              <a:t>.</a:t>
            </a:r>
            <a:r>
              <a:rPr lang="ko-KR" altLang="en-US" sz="3600" b="1" u="sng" dirty="0" smtClean="0"/>
              <a:t>프로세스 </a:t>
            </a:r>
            <a:r>
              <a:rPr lang="ko-KR" altLang="en-US" sz="3600" b="1" u="sng" dirty="0"/>
              <a:t>설계</a:t>
            </a:r>
          </a:p>
        </p:txBody>
      </p:sp>
      <p:cxnSp>
        <p:nvCxnSpPr>
          <p:cNvPr id="29" name="꺾인 연결선 28"/>
          <p:cNvCxnSpPr>
            <a:stCxn id="7" idx="0"/>
            <a:endCxn id="23" idx="2"/>
          </p:cNvCxnSpPr>
          <p:nvPr/>
        </p:nvCxnSpPr>
        <p:spPr>
          <a:xfrm rot="16200000" flipV="1">
            <a:off x="5278111" y="3498464"/>
            <a:ext cx="962352" cy="28499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98408" y="241781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67" y="3972475"/>
            <a:ext cx="982079" cy="49867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가게 정보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8733473" y="4029392"/>
            <a:ext cx="1116698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판매글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952FE82-589A-EA3E-79F0-9FE6C52A6BE6}"/>
              </a:ext>
            </a:extLst>
          </p:cNvPr>
          <p:cNvSpPr/>
          <p:nvPr/>
        </p:nvSpPr>
        <p:spPr>
          <a:xfrm>
            <a:off x="1554899" y="3939833"/>
            <a:ext cx="1688777" cy="5639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방식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2934" y="978143"/>
            <a:ext cx="445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판매글</a:t>
            </a:r>
            <a:r>
              <a:rPr lang="ko-KR" altLang="en-US" b="1" dirty="0" smtClean="0"/>
              <a:t> </a:t>
            </a:r>
            <a:r>
              <a:rPr lang="ko-KR" altLang="en-US" b="1" dirty="0"/>
              <a:t>목록 조회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2971734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7" y="4029392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조회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5087050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검색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endCxn id="17" idx="0"/>
          </p:cNvCxnSpPr>
          <p:nvPr/>
        </p:nvCxnSpPr>
        <p:spPr>
          <a:xfrm>
            <a:off x="2399286" y="2832058"/>
            <a:ext cx="2" cy="110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7" idx="3"/>
            <a:endCxn id="87" idx="1"/>
          </p:cNvCxnSpPr>
          <p:nvPr/>
        </p:nvCxnSpPr>
        <p:spPr>
          <a:xfrm flipV="1">
            <a:off x="3243676" y="3164156"/>
            <a:ext cx="853080" cy="10576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7" idx="3"/>
            <a:endCxn id="89" idx="1"/>
          </p:cNvCxnSpPr>
          <p:nvPr/>
        </p:nvCxnSpPr>
        <p:spPr>
          <a:xfrm>
            <a:off x="3243676" y="4221815"/>
            <a:ext cx="853080" cy="10576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3"/>
            <a:endCxn id="88" idx="1"/>
          </p:cNvCxnSpPr>
          <p:nvPr/>
        </p:nvCxnSpPr>
        <p:spPr>
          <a:xfrm flipV="1">
            <a:off x="3243676" y="4221814"/>
            <a:ext cx="85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6" idx="2"/>
          </p:cNvCxnSpPr>
          <p:nvPr/>
        </p:nvCxnSpPr>
        <p:spPr>
          <a:xfrm>
            <a:off x="5535353" y="4221814"/>
            <a:ext cx="1372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endCxn id="6" idx="1"/>
          </p:cNvCxnSpPr>
          <p:nvPr/>
        </p:nvCxnSpPr>
        <p:spPr>
          <a:xfrm>
            <a:off x="5535353" y="3164156"/>
            <a:ext cx="1863054" cy="808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6" idx="3"/>
          </p:cNvCxnSpPr>
          <p:nvPr/>
        </p:nvCxnSpPr>
        <p:spPr>
          <a:xfrm flipV="1">
            <a:off x="5549300" y="4471153"/>
            <a:ext cx="1849107" cy="8083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" idx="4"/>
            <a:endCxn id="14" idx="1"/>
          </p:cNvCxnSpPr>
          <p:nvPr/>
        </p:nvCxnSpPr>
        <p:spPr>
          <a:xfrm>
            <a:off x="7889446" y="4221814"/>
            <a:ext cx="844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수행의 시작/종료 12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8679153" y="5580124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종료</a:t>
            </a:r>
          </a:p>
        </p:txBody>
      </p:sp>
      <p:cxnSp>
        <p:nvCxnSpPr>
          <p:cNvPr id="127" name="직선 화살표 연결선 126"/>
          <p:cNvCxnSpPr>
            <a:endCxn id="125" idx="0"/>
          </p:cNvCxnSpPr>
          <p:nvPr/>
        </p:nvCxnSpPr>
        <p:spPr>
          <a:xfrm>
            <a:off x="9291003" y="4414236"/>
            <a:ext cx="0" cy="116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5777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631576" y="246515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34BAC7-2235-5649-39BB-867F28C72B5B}"/>
              </a:ext>
            </a:extLst>
          </p:cNvPr>
          <p:cNvGrpSpPr/>
          <p:nvPr/>
        </p:nvGrpSpPr>
        <p:grpSpPr>
          <a:xfrm>
            <a:off x="3041557" y="4102187"/>
            <a:ext cx="1632420" cy="538373"/>
            <a:chOff x="5745088" y="3789040"/>
            <a:chExt cx="1195253" cy="940713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987F080F-F87F-284B-84FB-62CB1FA92D44}"/>
                </a:ext>
              </a:extLst>
            </p:cNvPr>
            <p:cNvSpPr/>
            <p:nvPr/>
          </p:nvSpPr>
          <p:spPr>
            <a:xfrm>
              <a:off x="5745088" y="3789040"/>
              <a:ext cx="1195253" cy="940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6A9A38-B7FB-21CF-273C-1ED70A51BB55}"/>
                </a:ext>
              </a:extLst>
            </p:cNvPr>
            <p:cNvSpPr txBox="1"/>
            <p:nvPr/>
          </p:nvSpPr>
          <p:spPr>
            <a:xfrm>
              <a:off x="5922991" y="4093159"/>
              <a:ext cx="856072" cy="403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방식 선택</a:t>
              </a:r>
            </a:p>
          </p:txBody>
        </p:sp>
      </p:grpSp>
      <p:sp>
        <p:nvSpPr>
          <p:cNvPr id="31" name="순서도: 수동 입력 30"/>
          <p:cNvSpPr/>
          <p:nvPr/>
        </p:nvSpPr>
        <p:spPr>
          <a:xfrm>
            <a:off x="5849881" y="3126875"/>
            <a:ext cx="1105292" cy="37097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결제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CDF860-C610-B08C-E440-2034218DF799}"/>
              </a:ext>
            </a:extLst>
          </p:cNvPr>
          <p:cNvSpPr/>
          <p:nvPr/>
        </p:nvSpPr>
        <p:spPr>
          <a:xfrm>
            <a:off x="5849881" y="5337158"/>
            <a:ext cx="1226382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결제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9354993" y="5308519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구매 종료</a:t>
            </a:r>
          </a:p>
        </p:txBody>
      </p:sp>
      <p:sp>
        <p:nvSpPr>
          <p:cNvPr id="41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445" y="4015902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2935" y="978143"/>
            <a:ext cx="352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상품 </a:t>
            </a:r>
            <a:r>
              <a:rPr lang="ko-KR" altLang="en-US" b="1" dirty="0"/>
              <a:t>구매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3224454" y="2465154"/>
            <a:ext cx="1266626" cy="428356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</a:rPr>
              <a:t>2.3.1.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</a:rPr>
              <a:t>상품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endCxn id="43" idx="1"/>
          </p:cNvCxnSpPr>
          <p:nvPr/>
        </p:nvCxnSpPr>
        <p:spPr>
          <a:xfrm>
            <a:off x="2633333" y="2679332"/>
            <a:ext cx="591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2"/>
            <a:endCxn id="29" idx="0"/>
          </p:cNvCxnSpPr>
          <p:nvPr/>
        </p:nvCxnSpPr>
        <p:spPr>
          <a:xfrm>
            <a:off x="3857767" y="2893510"/>
            <a:ext cx="0" cy="12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9" idx="3"/>
            <a:endCxn id="31" idx="1"/>
          </p:cNvCxnSpPr>
          <p:nvPr/>
        </p:nvCxnSpPr>
        <p:spPr>
          <a:xfrm flipV="1">
            <a:off x="4673977" y="3312362"/>
            <a:ext cx="1175904" cy="1059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3"/>
            <a:endCxn id="33" idx="1"/>
          </p:cNvCxnSpPr>
          <p:nvPr/>
        </p:nvCxnSpPr>
        <p:spPr>
          <a:xfrm>
            <a:off x="4673977" y="4371374"/>
            <a:ext cx="1175904" cy="1158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1" idx="3"/>
            <a:endCxn id="41" idx="1"/>
          </p:cNvCxnSpPr>
          <p:nvPr/>
        </p:nvCxnSpPr>
        <p:spPr>
          <a:xfrm>
            <a:off x="6955173" y="3312362"/>
            <a:ext cx="1165312" cy="70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3" idx="3"/>
            <a:endCxn id="41" idx="3"/>
          </p:cNvCxnSpPr>
          <p:nvPr/>
        </p:nvCxnSpPr>
        <p:spPr>
          <a:xfrm flipV="1">
            <a:off x="7076263" y="4640560"/>
            <a:ext cx="1044222" cy="889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803" y="2672276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꺾인 연결선 70"/>
          <p:cNvCxnSpPr>
            <a:stCxn id="41" idx="4"/>
            <a:endCxn id="69" idx="2"/>
          </p:cNvCxnSpPr>
          <p:nvPr/>
        </p:nvCxnSpPr>
        <p:spPr>
          <a:xfrm flipV="1">
            <a:off x="8611524" y="2984605"/>
            <a:ext cx="864279" cy="1343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3"/>
            <a:endCxn id="38" idx="0"/>
          </p:cNvCxnSpPr>
          <p:nvPr/>
        </p:nvCxnSpPr>
        <p:spPr>
          <a:xfrm>
            <a:off x="9966843" y="3296934"/>
            <a:ext cx="0" cy="201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4808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67684" y="1637102"/>
          <a:ext cx="9361042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220675">
                  <a:extLst>
                    <a:ext uri="{9D8B030D-6E8A-4147-A177-3AD203B41FA5}">
                      <a16:colId xmlns:a16="http://schemas.microsoft.com/office/drawing/2014/main" val="29827179"/>
                    </a:ext>
                  </a:extLst>
                </a:gridCol>
                <a:gridCol w="320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점주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6517905" y="4552032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90" y="3374971"/>
            <a:ext cx="1065999" cy="36429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내역 조회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72" y="5348209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1808322" y="254903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517905" y="220634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꺾인 연결선 9"/>
          <p:cNvCxnSpPr>
            <a:stCxn id="8" idx="2"/>
            <a:endCxn id="6" idx="1"/>
          </p:cNvCxnSpPr>
          <p:nvPr/>
        </p:nvCxnSpPr>
        <p:spPr bwMode="auto">
          <a:xfrm rot="16200000" flipH="1">
            <a:off x="3401487" y="1837913"/>
            <a:ext cx="648039" cy="27903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1" name="꺾인 연결선 10"/>
          <p:cNvCxnSpPr>
            <a:stCxn id="6" idx="2"/>
            <a:endCxn id="7" idx="0"/>
          </p:cNvCxnSpPr>
          <p:nvPr/>
        </p:nvCxnSpPr>
        <p:spPr bwMode="auto">
          <a:xfrm rot="5400000">
            <a:off x="3983658" y="3678176"/>
            <a:ext cx="1608947" cy="1731118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3" name="꺾인 연결선 12"/>
          <p:cNvCxnSpPr>
            <a:stCxn id="15" idx="0"/>
            <a:endCxn id="5" idx="4"/>
          </p:cNvCxnSpPr>
          <p:nvPr/>
        </p:nvCxnSpPr>
        <p:spPr bwMode="auto">
          <a:xfrm rot="16200000" flipV="1">
            <a:off x="8075653" y="4137944"/>
            <a:ext cx="611461" cy="18107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4" name="꺾인 연결선 13"/>
          <p:cNvCxnSpPr>
            <a:stCxn id="6" idx="3"/>
            <a:endCxn id="5" idx="2"/>
          </p:cNvCxnSpPr>
          <p:nvPr/>
        </p:nvCxnSpPr>
        <p:spPr bwMode="auto">
          <a:xfrm>
            <a:off x="6186689" y="3557117"/>
            <a:ext cx="331216" cy="1180463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750" y="5349041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 bwMode="auto">
          <a:xfrm>
            <a:off x="4455571" y="5538500"/>
            <a:ext cx="4298179" cy="83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19" name="TextBox 18"/>
          <p:cNvSpPr txBox="1"/>
          <p:nvPr/>
        </p:nvSpPr>
        <p:spPr>
          <a:xfrm>
            <a:off x="452934" y="978143"/>
            <a:ext cx="64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구매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내역 조회 및 취소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6560850" y="3292769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>
            <a:stCxn id="22" idx="1"/>
            <a:endCxn id="9" idx="2"/>
          </p:cNvCxnSpPr>
          <p:nvPr/>
        </p:nvCxnSpPr>
        <p:spPr>
          <a:xfrm flipH="1" flipV="1">
            <a:off x="7039905" y="2566382"/>
            <a:ext cx="1" cy="72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039905" y="3663865"/>
            <a:ext cx="0" cy="88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2942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76228" y="1636070"/>
          <a:ext cx="9359900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1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7871698" y="3907036"/>
            <a:ext cx="845969" cy="41707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977532" y="2410022"/>
            <a:ext cx="1008112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시작</a:t>
            </a:r>
            <a:endParaRPr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681" y="2743497"/>
            <a:ext cx="1178497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작성 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3934528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548603" y="5808139"/>
            <a:ext cx="1098135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512555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꺾인 연결선 19"/>
          <p:cNvCxnSpPr>
            <a:stCxn id="5" idx="4"/>
            <a:endCxn id="10" idx="0"/>
          </p:cNvCxnSpPr>
          <p:nvPr/>
        </p:nvCxnSpPr>
        <p:spPr bwMode="auto">
          <a:xfrm>
            <a:off x="8717667" y="4115575"/>
            <a:ext cx="1380004" cy="169256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TextBox 22"/>
          <p:cNvSpPr txBox="1"/>
          <p:nvPr/>
        </p:nvSpPr>
        <p:spPr>
          <a:xfrm>
            <a:off x="452934" y="978143"/>
            <a:ext cx="63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리뷰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관리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32" y="393452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6" idx="2"/>
            <a:endCxn id="36" idx="0"/>
          </p:cNvCxnSpPr>
          <p:nvPr/>
        </p:nvCxnSpPr>
        <p:spPr>
          <a:xfrm>
            <a:off x="2481588" y="2743497"/>
            <a:ext cx="1" cy="119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flipV="1">
            <a:off x="3067945" y="2932637"/>
            <a:ext cx="1809736" cy="11910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3067945" y="4126210"/>
            <a:ext cx="1815520" cy="11910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65053" y="4126208"/>
            <a:ext cx="18184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3"/>
            <a:endCxn id="5" idx="2"/>
          </p:cNvCxnSpPr>
          <p:nvPr/>
        </p:nvCxnSpPr>
        <p:spPr>
          <a:xfrm flipV="1">
            <a:off x="6056178" y="4115575"/>
            <a:ext cx="1815520" cy="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5" idx="1"/>
          </p:cNvCxnSpPr>
          <p:nvPr/>
        </p:nvCxnSpPr>
        <p:spPr>
          <a:xfrm>
            <a:off x="6056178" y="2932637"/>
            <a:ext cx="2238505" cy="9743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5" idx="3"/>
          </p:cNvCxnSpPr>
          <p:nvPr/>
        </p:nvCxnSpPr>
        <p:spPr>
          <a:xfrm flipV="1">
            <a:off x="6056178" y="4324113"/>
            <a:ext cx="2238505" cy="982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0085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778753" y="1239774"/>
            <a:ext cx="4523231" cy="102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01 </a:t>
            </a:r>
            <a:r>
              <a:rPr lang="ko-KR" altLang="en-US" sz="4000" dirty="0" smtClean="0"/>
              <a:t>프로젝트 개요</a:t>
            </a:r>
            <a:endParaRPr lang="ko-KR" altLang="en-US" sz="40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7489991" y="2902128"/>
            <a:ext cx="3100754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추진배경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.2 </a:t>
            </a:r>
            <a:r>
              <a:rPr lang="ko-KR" altLang="en-US" dirty="0" smtClean="0"/>
              <a:t>목적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목표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804"/>
            <a:ext cx="6096000" cy="4067175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6778753" y="2002536"/>
            <a:ext cx="427634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859115" y="822960"/>
            <a:ext cx="3874007" cy="172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05 </a:t>
            </a:r>
            <a:r>
              <a:rPr lang="ko-KR" altLang="en-US" sz="4000" dirty="0" smtClean="0"/>
              <a:t>테이블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7444331" y="2460555"/>
            <a:ext cx="3874007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전체테이블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ERD</a:t>
            </a:r>
          </a:p>
          <a:p>
            <a:pPr marL="0" indent="0">
              <a:buNone/>
            </a:pPr>
            <a:r>
              <a:rPr lang="en-US" altLang="ko-KR" dirty="0" smtClean="0"/>
              <a:t>5.2 </a:t>
            </a:r>
            <a:r>
              <a:rPr lang="ko-KR" altLang="en-US" dirty="0" err="1" smtClean="0"/>
              <a:t>주요테이블</a:t>
            </a:r>
            <a:r>
              <a:rPr lang="en-US" altLang="ko-KR" dirty="0" smtClean="0"/>
              <a:t> ERD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828"/>
            <a:ext cx="6096000" cy="40671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6859115" y="1911096"/>
            <a:ext cx="3592477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1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693690" y="143366"/>
            <a:ext cx="9239759" cy="6465687"/>
            <a:chOff x="1693690" y="143366"/>
            <a:chExt cx="9239759" cy="6465687"/>
          </a:xfrm>
        </p:grpSpPr>
        <p:grpSp>
          <p:nvGrpSpPr>
            <p:cNvPr id="65" name="그룹 64"/>
            <p:cNvGrpSpPr/>
            <p:nvPr/>
          </p:nvGrpSpPr>
          <p:grpSpPr>
            <a:xfrm>
              <a:off x="1693690" y="143366"/>
              <a:ext cx="9239759" cy="6465687"/>
              <a:chOff x="2261683" y="286248"/>
              <a:chExt cx="9239759" cy="6512117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528" y="286248"/>
                <a:ext cx="9172914" cy="6512117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2261683" y="374297"/>
                <a:ext cx="3347499" cy="2900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5140643" y="1618696"/>
              <a:ext cx="1494000" cy="330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40643" y="189086"/>
              <a:ext cx="1494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상품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126217" y="677303"/>
              <a:ext cx="1350000" cy="4471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좋아요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121455" y="314193"/>
              <a:ext cx="13500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</a:rPr>
                <a:t>관심글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850189" y="1728399"/>
              <a:ext cx="1490400" cy="5499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21086" y="5029200"/>
              <a:ext cx="1605094" cy="562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20580" y="4343784"/>
              <a:ext cx="16056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리뷰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9055956" y="4286061"/>
              <a:ext cx="1548000" cy="3153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052356" y="3399069"/>
              <a:ext cx="155160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049320" y="4646643"/>
              <a:ext cx="2073600" cy="2396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050280" y="1979470"/>
              <a:ext cx="2072640" cy="2074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850438" y="577371"/>
              <a:ext cx="1489902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35820" y="3054308"/>
              <a:ext cx="15912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135820" y="4000500"/>
              <a:ext cx="1591200" cy="1933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첨부파일 번호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83848" y="3081445"/>
              <a:ext cx="1260000" cy="1998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886199" y="3802380"/>
              <a:ext cx="1260000" cy="1981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공지사항 번호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914328" y="5021580"/>
              <a:ext cx="16344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프로필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914328" y="5493733"/>
              <a:ext cx="1634400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프로필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상품번호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0F7C6-2032-793B-82AD-EDCA9E80B253}"/>
                </a:ext>
              </a:extLst>
            </p:cNvPr>
            <p:cNvSpPr/>
            <p:nvPr/>
          </p:nvSpPr>
          <p:spPr>
            <a:xfrm>
              <a:off x="5981622" y="5118735"/>
              <a:ext cx="1738800" cy="1985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댓글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8FA5C52-F625-8E5D-2EB2-B8E0B85B8E00}"/>
                </a:ext>
              </a:extLst>
            </p:cNvPr>
            <p:cNvSpPr/>
            <p:nvPr/>
          </p:nvSpPr>
          <p:spPr>
            <a:xfrm>
              <a:off x="5990167" y="5946781"/>
              <a:ext cx="1735665" cy="467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댓글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게시글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회원 번호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부모 댓글 번호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119088-D60F-685C-F1AA-89694C98A5AA}"/>
                </a:ext>
              </a:extLst>
            </p:cNvPr>
            <p:cNvSpPr/>
            <p:nvPr/>
          </p:nvSpPr>
          <p:spPr>
            <a:xfrm>
              <a:off x="8985250" y="5187889"/>
              <a:ext cx="1885950" cy="199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즐겨찾기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C02461-8025-AC15-DB38-104ABC590E5F}"/>
                </a:ext>
              </a:extLst>
            </p:cNvPr>
            <p:cNvSpPr/>
            <p:nvPr/>
          </p:nvSpPr>
          <p:spPr>
            <a:xfrm>
              <a:off x="8985249" y="5646253"/>
              <a:ext cx="1885949" cy="405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즐겨찾기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>
                  <a:solidFill>
                    <a:schemeClr val="tx1"/>
                  </a:solidFill>
                </a:rPr>
                <a:t>프로필 번호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767" y="1319368"/>
              <a:ext cx="186324" cy="5159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8091" y="1295143"/>
              <a:ext cx="500084" cy="10004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405" y="5711084"/>
              <a:ext cx="215763" cy="5294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730" y="5703093"/>
              <a:ext cx="500084" cy="7793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1073" y="3935845"/>
              <a:ext cx="215763" cy="52943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6836" y="3927622"/>
              <a:ext cx="500084" cy="7793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60655" y="119646"/>
            <a:ext cx="22396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 smtClean="0"/>
              <a:t>ERD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전체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27143" b="7143"/>
          <a:stretch/>
        </p:blipFill>
        <p:spPr>
          <a:xfrm rot="10800000">
            <a:off x="4442004" y="4326604"/>
            <a:ext cx="909178" cy="2476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90" y="4405525"/>
            <a:ext cx="2199323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9197744" y="2820624"/>
            <a:ext cx="1127488" cy="144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12" y="2956616"/>
            <a:ext cx="145138" cy="639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 </a:t>
            </a:r>
            <a:r>
              <a:rPr lang="ko-KR" altLang="en-US" dirty="0"/>
              <a:t>테이블 </a:t>
            </a:r>
            <a:r>
              <a:rPr lang="en-US" altLang="ko-KR" dirty="0"/>
              <a:t>ERD</a:t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주요 테이블 </a:t>
            </a:r>
            <a:r>
              <a:rPr lang="en-US" altLang="ko-KR" sz="1100" dirty="0"/>
              <a:t>ERD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54728" y="976677"/>
            <a:ext cx="1439418" cy="1980522"/>
            <a:chOff x="4031312" y="2126974"/>
            <a:chExt cx="1800000" cy="1965572"/>
          </a:xfrm>
        </p:grpSpPr>
        <p:sp>
          <p:nvSpPr>
            <p:cNvPr id="2" name="직사각형 1"/>
            <p:cNvSpPr/>
            <p:nvPr/>
          </p:nvSpPr>
          <p:spPr>
            <a:xfrm>
              <a:off x="4031312" y="2643808"/>
              <a:ext cx="1800000" cy="14487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판매글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마감시간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잔여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원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할인율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상세 설명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31312" y="2325329"/>
              <a:ext cx="1800000" cy="318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상품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992463" y="3463773"/>
            <a:ext cx="1439418" cy="1693896"/>
            <a:chOff x="4031312" y="2126974"/>
            <a:chExt cx="1800000" cy="1681110"/>
          </a:xfrm>
        </p:grpSpPr>
        <p:sp>
          <p:nvSpPr>
            <p:cNvPr id="22" name="직사각형 21"/>
            <p:cNvSpPr/>
            <p:nvPr/>
          </p:nvSpPr>
          <p:spPr>
            <a:xfrm>
              <a:off x="4031312" y="2951002"/>
              <a:ext cx="1800000" cy="857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상품 수량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총 가격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방문 예정 시간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결제 방식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 상태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주문일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31312" y="2325328"/>
              <a:ext cx="1800000" cy="625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거래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구매자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판매자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상품 번호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거래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98776" y="3662119"/>
            <a:ext cx="1439418" cy="1263897"/>
            <a:chOff x="4031312" y="2126974"/>
            <a:chExt cx="1800000" cy="1254357"/>
          </a:xfrm>
        </p:grpSpPr>
        <p:sp>
          <p:nvSpPr>
            <p:cNvPr id="34" name="직사각형 33"/>
            <p:cNvSpPr/>
            <p:nvPr/>
          </p:nvSpPr>
          <p:spPr>
            <a:xfrm>
              <a:off x="4031312" y="2683117"/>
              <a:ext cx="1800000" cy="6982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카테고리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제목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내용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작성일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31312" y="2325328"/>
              <a:ext cx="1800000" cy="357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900" dirty="0">
                  <a:solidFill>
                    <a:schemeClr val="tx1"/>
                  </a:solidFill>
                </a:rPr>
                <a:t> 번호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FK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커뮤니티</a:t>
              </a:r>
            </a:p>
          </p:txBody>
        </p:sp>
      </p:grpSp>
      <p:cxnSp>
        <p:nvCxnSpPr>
          <p:cNvPr id="40" name="꺾인 연결선 39"/>
          <p:cNvCxnSpPr/>
          <p:nvPr/>
        </p:nvCxnSpPr>
        <p:spPr>
          <a:xfrm flipH="1">
            <a:off x="6794146" y="2375618"/>
            <a:ext cx="2930879" cy="24243"/>
          </a:xfrm>
          <a:prstGeom prst="straightConnector1">
            <a:avLst/>
          </a:prstGeom>
          <a:ln cap="rnd">
            <a:solidFill>
              <a:schemeClr val="tx1"/>
            </a:solidFill>
            <a:prstDash val="lg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353722" y="3595931"/>
            <a:ext cx="1439418" cy="1459756"/>
            <a:chOff x="4031312" y="2126974"/>
            <a:chExt cx="1800000" cy="1448737"/>
          </a:xfrm>
        </p:grpSpPr>
        <p:sp>
          <p:nvSpPr>
            <p:cNvPr id="42" name="직사각형 41"/>
            <p:cNvSpPr/>
            <p:nvPr/>
          </p:nvSpPr>
          <p:spPr>
            <a:xfrm>
              <a:off x="4031312" y="2563171"/>
              <a:ext cx="1800000" cy="10125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회원 유형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아이디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별칭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이메일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31312" y="2325329"/>
              <a:ext cx="1800000" cy="237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PK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번호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31312" y="2126974"/>
              <a:ext cx="1800000" cy="198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606553" y="1024128"/>
            <a:ext cx="4349495" cy="172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06 </a:t>
            </a:r>
            <a:r>
              <a:rPr lang="ko-KR" altLang="en-US" sz="4000" dirty="0" smtClean="0"/>
              <a:t>아키텍처 설계</a:t>
            </a:r>
            <a:endParaRPr lang="ko-KR" altLang="en-US" sz="4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381859" y="2752343"/>
            <a:ext cx="3992574" cy="16517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소요기술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6.2 </a:t>
            </a:r>
            <a:r>
              <a:rPr lang="ko-KR" altLang="en-US" dirty="0" smtClean="0"/>
              <a:t>시스템아키텍처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6.2.1</a:t>
            </a:r>
            <a:r>
              <a:rPr lang="ko-KR" altLang="en-US" dirty="0" smtClean="0"/>
              <a:t>주요시스템아키텍처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4128"/>
            <a:ext cx="6096000" cy="45910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06553" y="2121408"/>
            <a:ext cx="4139183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0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6" y="119646"/>
            <a:ext cx="20196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 </a:t>
            </a:r>
            <a:r>
              <a:rPr lang="ko-KR" altLang="en-US" dirty="0"/>
              <a:t>소요 기술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768193" y="1120723"/>
          <a:ext cx="7034314" cy="4591242"/>
        </p:xfrm>
        <a:graphic>
          <a:graphicData uri="http://schemas.openxmlformats.org/drawingml/2006/table">
            <a:tbl>
              <a:tblPr/>
              <a:tblGrid>
                <a:gridCol w="972077">
                  <a:extLst>
                    <a:ext uri="{9D8B030D-6E8A-4147-A177-3AD203B41FA5}">
                      <a16:colId xmlns:a16="http://schemas.microsoft.com/office/drawing/2014/main" val="1879936898"/>
                    </a:ext>
                  </a:extLst>
                </a:gridCol>
                <a:gridCol w="1466398">
                  <a:extLst>
                    <a:ext uri="{9D8B030D-6E8A-4147-A177-3AD203B41FA5}">
                      <a16:colId xmlns:a16="http://schemas.microsoft.com/office/drawing/2014/main" val="3014124751"/>
                    </a:ext>
                  </a:extLst>
                </a:gridCol>
                <a:gridCol w="4595839">
                  <a:extLst>
                    <a:ext uri="{9D8B030D-6E8A-4147-A177-3AD203B41FA5}">
                      <a16:colId xmlns:a16="http://schemas.microsoft.com/office/drawing/2014/main" val="3818539734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구분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>
                          <a:effectLst/>
                        </a:rPr>
                        <a:t>구분 상세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dirty="0">
                          <a:effectLst/>
                        </a:rPr>
                        <a:t>내용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8620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dirty="0">
                          <a:effectLst/>
                        </a:rPr>
                        <a:t>언어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프론트엔드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HTML, CSS,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JS(ES6) – CSR, React-Native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1961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dirty="0" err="1">
                          <a:effectLst/>
                        </a:rPr>
                        <a:t>백엔드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JAVA11, </a:t>
                      </a:r>
                      <a:r>
                        <a:rPr lang="en-US" sz="1200" dirty="0" err="1">
                          <a:effectLst/>
                        </a:rPr>
                        <a:t>ThymeLeaf</a:t>
                      </a:r>
                      <a:r>
                        <a:rPr lang="en-US" sz="1200" dirty="0">
                          <a:effectLst/>
                        </a:rPr>
                        <a:t> – SSR, SQL, PL/SQL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920349"/>
                  </a:ext>
                </a:extLst>
              </a:tr>
              <a:tr h="21442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서버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Oracle 18c XE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72438"/>
                  </a:ext>
                </a:extLst>
              </a:tr>
              <a:tr h="141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b="0" dirty="0"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JDBC, Spring JPA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433788"/>
                  </a:ext>
                </a:extLst>
              </a:tr>
              <a:tr h="214429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데이터 교환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프론트엔드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AJAX (Fetch)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10601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Rest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022134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데이터 포맷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JSON, XML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643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디자인 패턴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Spring MVC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856387"/>
                  </a:ext>
                </a:extLst>
              </a:tr>
              <a:tr h="4027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프레임워크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백엔드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Framework 5.3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Spring Boot 2.5</a:t>
                      </a:r>
                      <a:b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Junit 5 (Test Framework)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49461"/>
                  </a:ext>
                </a:extLst>
              </a:tr>
              <a:tr h="40270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라이브러리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Open API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dirty="0">
                          <a:effectLst/>
                        </a:rPr>
                        <a:t>KAKAO </a:t>
                      </a:r>
                      <a:r>
                        <a:rPr lang="ko-KR" altLang="en-US" sz="1200" dirty="0">
                          <a:effectLst/>
                        </a:rPr>
                        <a:t>지도</a:t>
                      </a:r>
                      <a:r>
                        <a:rPr lang="en-US" altLang="ko-KR" sz="1200" dirty="0">
                          <a:effectLst/>
                        </a:rPr>
                        <a:t>, DAUM </a:t>
                      </a:r>
                      <a:r>
                        <a:rPr lang="ko-KR" altLang="en-US" sz="1200" dirty="0">
                          <a:effectLst/>
                        </a:rPr>
                        <a:t>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공공데이터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사업자번호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진위확인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</a:p>
                    <a:p>
                      <a:pPr algn="l" rtl="0" fontAlgn="b"/>
                      <a:r>
                        <a:rPr lang="ko-KR" altLang="en-US" sz="1200" dirty="0">
                          <a:effectLst/>
                        </a:rPr>
                        <a:t>표준파일데이터셋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전국일반음식점표준데이터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- </a:t>
                      </a:r>
                      <a:r>
                        <a:rPr lang="ko-KR" altLang="en-US" sz="1200" dirty="0">
                          <a:effectLst/>
                        </a:rPr>
                        <a:t>울산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900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3rd Party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Node JS, Lombok,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Font-Awesome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370618"/>
                  </a:ext>
                </a:extLst>
              </a:tr>
              <a:tr h="214429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>
                          <a:effectLst/>
                        </a:rPr>
                        <a:t>개발 도구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서버 프로그램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IntelliJ IDE, JDK 11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97326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빌드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Gradle</a:t>
                      </a:r>
                      <a:endParaRPr lang="en-US" sz="1200" dirty="0">
                        <a:effectLst/>
                      </a:endParaRP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326917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>
                          <a:effectLst/>
                        </a:rPr>
                        <a:t>DB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SQL Developer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958728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웹 표준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Chrome, VS Code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02192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형상관리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effectLst/>
                        </a:rPr>
                        <a:t>Git</a:t>
                      </a:r>
                      <a:r>
                        <a:rPr lang="en-US" sz="1200" dirty="0">
                          <a:effectLst/>
                        </a:rPr>
                        <a:t> ,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GitHub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7249"/>
                  </a:ext>
                </a:extLst>
              </a:tr>
              <a:tr h="214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>
                          <a:effectLst/>
                        </a:rPr>
                        <a:t>테스트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Junit5, Postman</a:t>
                      </a:r>
                    </a:p>
                  </a:txBody>
                  <a:tcPr marL="19612" marR="19612" marT="13075" marB="130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2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0655" y="119646"/>
            <a:ext cx="22629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/>
              <a:t>시스템 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육각형 4"/>
          <p:cNvSpPr/>
          <p:nvPr/>
        </p:nvSpPr>
        <p:spPr>
          <a:xfrm>
            <a:off x="5828156" y="2190696"/>
            <a:ext cx="980836" cy="307591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Servlet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0975" y="5690246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0678" y="162969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Presentation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678" y="294029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Controller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78" y="3618821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78" y="4764868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Data Access  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en-US" altLang="ko-KR" sz="700" dirty="0">
                <a:solidFill>
                  <a:schemeClr val="tx1"/>
                </a:solidFill>
              </a:rPr>
              <a:t>Layer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70" y="5990086"/>
            <a:ext cx="906780" cy="24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Databse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61441" y="699309"/>
            <a:ext cx="1750630" cy="1343381"/>
            <a:chOff x="3305179" y="126933"/>
            <a:chExt cx="1750630" cy="1343381"/>
          </a:xfrm>
        </p:grpSpPr>
        <p:grpSp>
          <p:nvGrpSpPr>
            <p:cNvPr id="14" name="그룹 13"/>
            <p:cNvGrpSpPr/>
            <p:nvPr/>
          </p:nvGrpSpPr>
          <p:grpSpPr>
            <a:xfrm>
              <a:off x="3305179" y="126933"/>
              <a:ext cx="1750630" cy="1343381"/>
              <a:chOff x="3438261" y="990168"/>
              <a:chExt cx="2253238" cy="1393465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438261" y="1128073"/>
                <a:ext cx="2253238" cy="12555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75965" y="300763"/>
              <a:ext cx="16274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joinComplete.html-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회원가입 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login.html –</a:t>
              </a:r>
              <a:r>
                <a:rPr lang="ko-KR" altLang="en-US" sz="700" dirty="0">
                  <a:solidFill>
                    <a:schemeClr val="tx1"/>
                  </a:solidFill>
                </a:rPr>
                <a:t>로그인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findId.html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아이디 찾기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findPw.html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찾기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resetPw.html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비밀번호 재설정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infoChk.html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개인정보 진입</a:t>
              </a:r>
              <a:r>
                <a:rPr lang="en-US" altLang="ko-KR" sz="700" dirty="0">
                  <a:solidFill>
                    <a:schemeClr val="tx1"/>
                  </a:solidFill>
                </a:rPr>
                <a:t>infoCust.html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고객회원정보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infoOwn.html -</a:t>
              </a:r>
              <a:r>
                <a:rPr lang="ko-KR" altLang="en-US" sz="700" dirty="0">
                  <a:solidFill>
                    <a:schemeClr val="tx1"/>
                  </a:solidFill>
                </a:rPr>
                <a:t>점주회원정보 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mail.html 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인증메일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45750" y="953454"/>
            <a:ext cx="1750630" cy="804773"/>
            <a:chOff x="3305179" y="126934"/>
            <a:chExt cx="1750630" cy="804773"/>
          </a:xfrm>
        </p:grpSpPr>
        <p:grpSp>
          <p:nvGrpSpPr>
            <p:cNvPr id="19" name="그룹 18"/>
            <p:cNvGrpSpPr/>
            <p:nvPr/>
          </p:nvGrpSpPr>
          <p:grpSpPr>
            <a:xfrm>
              <a:off x="3305179" y="126934"/>
              <a:ext cx="1750630" cy="804773"/>
              <a:chOff x="3438261" y="990168"/>
              <a:chExt cx="2253238" cy="834776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상품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75965" y="300763"/>
              <a:ext cx="162743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addForm.html-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상품등록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detailForm.html-</a:t>
              </a:r>
              <a:r>
                <a:rPr lang="ko-KR" altLang="en-US" sz="700" dirty="0" err="1"/>
                <a:t>상품조회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updateForm.html-</a:t>
              </a:r>
              <a:r>
                <a:rPr lang="ko-KR" altLang="en-US" sz="700" dirty="0" err="1"/>
                <a:t>상품수정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Manage.html-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상품관리목록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saleList.html-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판매내역목록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99508" y="1130147"/>
            <a:ext cx="1750630" cy="697049"/>
            <a:chOff x="3305179" y="126934"/>
            <a:chExt cx="1750630" cy="697049"/>
          </a:xfrm>
        </p:grpSpPr>
        <p:grpSp>
          <p:nvGrpSpPr>
            <p:cNvPr id="24" name="그룹 23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Board.html-</a:t>
              </a:r>
              <a:r>
                <a:rPr lang="ko-KR" altLang="en-US" sz="700" dirty="0"/>
                <a:t>게시판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Article.html-</a:t>
              </a:r>
              <a:r>
                <a:rPr lang="ko-KR" altLang="en-US" sz="700" dirty="0" err="1"/>
                <a:t>게시글</a:t>
              </a:r>
              <a:r>
                <a:rPr lang="ko-KR" altLang="en-US" sz="700" dirty="0"/>
                <a:t> 화면</a:t>
              </a:r>
              <a:r>
                <a:rPr lang="en-US" altLang="ko-KR" sz="700" dirty="0"/>
                <a:t>, </a:t>
              </a:r>
              <a:r>
                <a:rPr lang="ko-KR" altLang="en-US" sz="700" dirty="0"/>
                <a:t>댓글 화면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writeForm.html-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작성 화면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editForm.html-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게시글</a:t>
              </a:r>
              <a:r>
                <a:rPr lang="ko-KR" altLang="en-US" sz="700" dirty="0">
                  <a:solidFill>
                    <a:schemeClr val="tx1"/>
                  </a:solidFill>
                </a:rPr>
                <a:t> 수정 화면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045646" y="1158472"/>
            <a:ext cx="1975954" cy="697049"/>
            <a:chOff x="3305179" y="126934"/>
            <a:chExt cx="1750630" cy="697049"/>
          </a:xfrm>
        </p:grpSpPr>
        <p:grpSp>
          <p:nvGrpSpPr>
            <p:cNvPr id="30" name="그룹 29"/>
            <p:cNvGrpSpPr/>
            <p:nvPr/>
          </p:nvGrpSpPr>
          <p:grpSpPr>
            <a:xfrm>
              <a:off x="3305179" y="126934"/>
              <a:ext cx="1750630" cy="697049"/>
              <a:chOff x="3438261" y="990168"/>
              <a:chExt cx="2253238" cy="72303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438261" y="1128074"/>
                <a:ext cx="2253238" cy="58513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117139" y="990168"/>
                <a:ext cx="895482" cy="1994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375965" y="300763"/>
              <a:ext cx="1627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noticeMainForm.html-</a:t>
              </a:r>
              <a:r>
                <a:rPr lang="ko-KR" altLang="en-US" sz="700" dirty="0"/>
                <a:t>공지사항 메인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noticeWriteForm.html-</a:t>
              </a:r>
              <a:r>
                <a:rPr lang="ko-KR" altLang="en-US" sz="700" dirty="0"/>
                <a:t>공지사항 작성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noticeViewForm.html-</a:t>
              </a:r>
              <a:r>
                <a:rPr lang="ko-KR" altLang="en-US" sz="700" dirty="0">
                  <a:solidFill>
                    <a:schemeClr val="tx1"/>
                  </a:solidFill>
                </a:rPr>
                <a:t>공지사항 조회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noticeModifyForm.html-</a:t>
              </a:r>
              <a:r>
                <a:rPr lang="ko-KR" altLang="en-US" sz="700" dirty="0"/>
                <a:t>공지사항 수정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374922" y="625249"/>
            <a:ext cx="1750630" cy="1286580"/>
            <a:chOff x="6433348" y="368082"/>
            <a:chExt cx="1750630" cy="1286580"/>
          </a:xfrm>
        </p:grpSpPr>
        <p:grpSp>
          <p:nvGrpSpPr>
            <p:cNvPr id="35" name="그룹 34"/>
            <p:cNvGrpSpPr/>
            <p:nvPr/>
          </p:nvGrpSpPr>
          <p:grpSpPr>
            <a:xfrm>
              <a:off x="6433348" y="368082"/>
              <a:ext cx="1750630" cy="1286580"/>
              <a:chOff x="3438261" y="1044503"/>
              <a:chExt cx="2253238" cy="780441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3438261" y="1128073"/>
                <a:ext cx="2253238" cy="6968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4117139" y="1044503"/>
                <a:ext cx="895481" cy="1202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구매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08999" y="591579"/>
              <a:ext cx="1627439" cy="105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Buy.html-</a:t>
              </a:r>
              <a:r>
                <a:rPr lang="ko-KR" altLang="en-US" sz="700" dirty="0"/>
                <a:t>상품 구매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Buy-complete.html-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구매완료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dirty="0"/>
                <a:t>Order-history.html-</a:t>
              </a:r>
              <a:r>
                <a:rPr lang="ko-KR" altLang="en-US" sz="700" dirty="0"/>
                <a:t>주문내역</a:t>
              </a:r>
              <a:endParaRPr lang="en-US" altLang="ko-KR" sz="700" dirty="0"/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myReview</a:t>
              </a:r>
              <a:r>
                <a:rPr lang="en-US" altLang="ko-KR" sz="700" dirty="0"/>
                <a:t>.html-</a:t>
              </a:r>
              <a:r>
                <a:rPr lang="ko-KR" altLang="en-US" sz="700" dirty="0"/>
                <a:t>내 리뷰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reviewAdd.html-</a:t>
              </a:r>
              <a:r>
                <a:rPr lang="ko-KR" altLang="en-US" sz="700" dirty="0"/>
                <a:t>리뷰 등록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reviewEdit.html-</a:t>
              </a:r>
              <a:r>
                <a:rPr lang="ko-KR" altLang="en-US" sz="700" dirty="0"/>
                <a:t>리뷰 수정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Profile.html-</a:t>
              </a:r>
              <a:r>
                <a:rPr lang="ko-KR" altLang="en-US" sz="700" dirty="0"/>
                <a:t>프로필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bookmark.html-</a:t>
              </a:r>
              <a:r>
                <a:rPr lang="ko-KR" altLang="en-US" sz="700" dirty="0" err="1"/>
                <a:t>즐겨찾기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Good.html-</a:t>
              </a:r>
              <a:r>
                <a:rPr lang="ko-KR" altLang="en-US" sz="700" dirty="0"/>
                <a:t>좋아요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181930" y="2788601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65185" y="2592858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Interceptor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2852" y="2985795"/>
            <a:ext cx="110456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55922" y="2985795"/>
            <a:ext cx="95209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46522" y="2985795"/>
            <a:ext cx="853038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HomeController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8062" y="2985795"/>
            <a:ext cx="10439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51530" y="2987938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05888" y="2985795"/>
            <a:ext cx="891540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35930" y="2985795"/>
            <a:ext cx="100502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273644" y="2985795"/>
            <a:ext cx="859452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41080" y="348027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21648" y="4444499"/>
            <a:ext cx="1178052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106780" y="36663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06780" y="3980568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69398" y="3667554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69398" y="3981761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00727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00727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74159" y="3667745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674159" y="3981952"/>
            <a:ext cx="951638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011651" y="3667745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011651" y="398195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75657" y="4591065"/>
            <a:ext cx="921016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5656" y="4905272"/>
            <a:ext cx="921017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MemberDAOImpl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73207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73207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ProductDAOImpl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399773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99773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ArticleDAOImpl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673205" y="4584543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73205" y="4898750"/>
            <a:ext cx="951638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CommentDAOImpl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010697" y="4584543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010697" y="4898750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NoticeDAOImpl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65185" y="5283203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JDBCTemplate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11460" y="5964462"/>
            <a:ext cx="8610383" cy="486266"/>
            <a:chOff x="1605060" y="5964462"/>
            <a:chExt cx="8610383" cy="486266"/>
          </a:xfrm>
        </p:grpSpPr>
        <p:sp>
          <p:nvSpPr>
            <p:cNvPr id="73" name="순서도: 자기 디스크 108"/>
            <p:cNvSpPr/>
            <p:nvPr/>
          </p:nvSpPr>
          <p:spPr>
            <a:xfrm>
              <a:off x="1605060" y="5964462"/>
              <a:ext cx="8610383" cy="486266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63 w 10000"/>
                <a:gd name="connsiteY1" fmla="*/ 1528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91 w 10000"/>
                <a:gd name="connsiteY1" fmla="*/ 2639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82 w 10000"/>
                <a:gd name="connsiteY1" fmla="*/ 194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33 w 10000"/>
                <a:gd name="connsiteY1" fmla="*/ 405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58 w 10000"/>
                <a:gd name="connsiteY1" fmla="*/ 3671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25 w 10000"/>
                <a:gd name="connsiteY1" fmla="*/ 76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8 w 10000"/>
                <a:gd name="connsiteY1" fmla="*/ 3671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1667 h 10767"/>
                <a:gd name="connsiteX1" fmla="*/ 5000 w 10000"/>
                <a:gd name="connsiteY1" fmla="*/ 0 h 10767"/>
                <a:gd name="connsiteX2" fmla="*/ 10000 w 10000"/>
                <a:gd name="connsiteY2" fmla="*/ 1667 h 10767"/>
                <a:gd name="connsiteX3" fmla="*/ 10000 w 10000"/>
                <a:gd name="connsiteY3" fmla="*/ 8333 h 10767"/>
                <a:gd name="connsiteX4" fmla="*/ 5000 w 10000"/>
                <a:gd name="connsiteY4" fmla="*/ 10000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10000 w 10000"/>
                <a:gd name="connsiteY0" fmla="*/ 1667 h 10767"/>
                <a:gd name="connsiteX1" fmla="*/ 5050 w 10000"/>
                <a:gd name="connsiteY1" fmla="*/ 2148 h 10767"/>
                <a:gd name="connsiteX2" fmla="*/ 0 w 10000"/>
                <a:gd name="connsiteY2" fmla="*/ 1667 h 10767"/>
                <a:gd name="connsiteX0" fmla="*/ 0 w 10000"/>
                <a:gd name="connsiteY0" fmla="*/ 1667 h 10767"/>
                <a:gd name="connsiteX1" fmla="*/ 5025 w 10000"/>
                <a:gd name="connsiteY1" fmla="*/ 767 h 10767"/>
                <a:gd name="connsiteX2" fmla="*/ 10000 w 10000"/>
                <a:gd name="connsiteY2" fmla="*/ 1667 h 10767"/>
                <a:gd name="connsiteX3" fmla="*/ 9958 w 10000"/>
                <a:gd name="connsiteY3" fmla="*/ 7463 h 10767"/>
                <a:gd name="connsiteX4" fmla="*/ 5059 w 10000"/>
                <a:gd name="connsiteY4" fmla="*/ 10767 h 10767"/>
                <a:gd name="connsiteX5" fmla="*/ 0 w 10000"/>
                <a:gd name="connsiteY5" fmla="*/ 8333 h 10767"/>
                <a:gd name="connsiteX6" fmla="*/ 0 w 10000"/>
                <a:gd name="connsiteY6" fmla="*/ 1667 h 10767"/>
                <a:gd name="connsiteX0" fmla="*/ 0 w 10000"/>
                <a:gd name="connsiteY0" fmla="*/ 2205 h 11305"/>
                <a:gd name="connsiteX1" fmla="*/ 5000 w 10000"/>
                <a:gd name="connsiteY1" fmla="*/ 538 h 11305"/>
                <a:gd name="connsiteX2" fmla="*/ 10000 w 10000"/>
                <a:gd name="connsiteY2" fmla="*/ 2205 h 11305"/>
                <a:gd name="connsiteX3" fmla="*/ 10000 w 10000"/>
                <a:gd name="connsiteY3" fmla="*/ 8871 h 11305"/>
                <a:gd name="connsiteX4" fmla="*/ 5000 w 10000"/>
                <a:gd name="connsiteY4" fmla="*/ 10538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10000 w 10000"/>
                <a:gd name="connsiteY0" fmla="*/ 2205 h 11305"/>
                <a:gd name="connsiteX1" fmla="*/ 5050 w 10000"/>
                <a:gd name="connsiteY1" fmla="*/ 2686 h 11305"/>
                <a:gd name="connsiteX2" fmla="*/ 0 w 10000"/>
                <a:gd name="connsiteY2" fmla="*/ 2205 h 11305"/>
                <a:gd name="connsiteX0" fmla="*/ 0 w 10000"/>
                <a:gd name="connsiteY0" fmla="*/ 2205 h 11305"/>
                <a:gd name="connsiteX1" fmla="*/ 5025 w 10000"/>
                <a:gd name="connsiteY1" fmla="*/ 0 h 11305"/>
                <a:gd name="connsiteX2" fmla="*/ 10000 w 10000"/>
                <a:gd name="connsiteY2" fmla="*/ 2205 h 11305"/>
                <a:gd name="connsiteX3" fmla="*/ 9958 w 10000"/>
                <a:gd name="connsiteY3" fmla="*/ 8001 h 11305"/>
                <a:gd name="connsiteX4" fmla="*/ 5059 w 10000"/>
                <a:gd name="connsiteY4" fmla="*/ 11305 h 11305"/>
                <a:gd name="connsiteX5" fmla="*/ 0 w 10000"/>
                <a:gd name="connsiteY5" fmla="*/ 8871 h 11305"/>
                <a:gd name="connsiteX6" fmla="*/ 0 w 10000"/>
                <a:gd name="connsiteY6" fmla="*/ 2205 h 11305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58 w 10000"/>
                <a:gd name="connsiteY3" fmla="*/ 8004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10"/>
                <a:gd name="connsiteY0" fmla="*/ 2208 h 11308"/>
                <a:gd name="connsiteX1" fmla="*/ 5000 w 10010"/>
                <a:gd name="connsiteY1" fmla="*/ 541 h 11308"/>
                <a:gd name="connsiteX2" fmla="*/ 10000 w 10010"/>
                <a:gd name="connsiteY2" fmla="*/ 2208 h 11308"/>
                <a:gd name="connsiteX3" fmla="*/ 10000 w 10010"/>
                <a:gd name="connsiteY3" fmla="*/ 8874 h 11308"/>
                <a:gd name="connsiteX4" fmla="*/ 5000 w 10010"/>
                <a:gd name="connsiteY4" fmla="*/ 10541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10000 w 10010"/>
                <a:gd name="connsiteY0" fmla="*/ 2208 h 11308"/>
                <a:gd name="connsiteX1" fmla="*/ 5050 w 10010"/>
                <a:gd name="connsiteY1" fmla="*/ 2689 h 11308"/>
                <a:gd name="connsiteX2" fmla="*/ 0 w 10010"/>
                <a:gd name="connsiteY2" fmla="*/ 2208 h 11308"/>
                <a:gd name="connsiteX0" fmla="*/ 0 w 10010"/>
                <a:gd name="connsiteY0" fmla="*/ 2208 h 11308"/>
                <a:gd name="connsiteX1" fmla="*/ 5025 w 10010"/>
                <a:gd name="connsiteY1" fmla="*/ 3 h 11308"/>
                <a:gd name="connsiteX2" fmla="*/ 9992 w 10010"/>
                <a:gd name="connsiteY2" fmla="*/ 1773 h 11308"/>
                <a:gd name="connsiteX3" fmla="*/ 10009 w 10010"/>
                <a:gd name="connsiteY3" fmla="*/ 8004 h 11308"/>
                <a:gd name="connsiteX4" fmla="*/ 5059 w 10010"/>
                <a:gd name="connsiteY4" fmla="*/ 11308 h 11308"/>
                <a:gd name="connsiteX5" fmla="*/ 0 w 10010"/>
                <a:gd name="connsiteY5" fmla="*/ 8874 h 11308"/>
                <a:gd name="connsiteX6" fmla="*/ 0 w 1001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2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499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8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5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0 w 10000"/>
                <a:gd name="connsiteY0" fmla="*/ 2208 h 11308"/>
                <a:gd name="connsiteX1" fmla="*/ 5000 w 10000"/>
                <a:gd name="connsiteY1" fmla="*/ 541 h 11308"/>
                <a:gd name="connsiteX2" fmla="*/ 10000 w 10000"/>
                <a:gd name="connsiteY2" fmla="*/ 2208 h 11308"/>
                <a:gd name="connsiteX3" fmla="*/ 10000 w 10000"/>
                <a:gd name="connsiteY3" fmla="*/ 8874 h 11308"/>
                <a:gd name="connsiteX4" fmla="*/ 5000 w 10000"/>
                <a:gd name="connsiteY4" fmla="*/ 10541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  <a:gd name="connsiteX0" fmla="*/ 10000 w 10000"/>
                <a:gd name="connsiteY0" fmla="*/ 2208 h 11308"/>
                <a:gd name="connsiteX1" fmla="*/ 5050 w 10000"/>
                <a:gd name="connsiteY1" fmla="*/ 2689 h 11308"/>
                <a:gd name="connsiteX2" fmla="*/ 0 w 10000"/>
                <a:gd name="connsiteY2" fmla="*/ 2208 h 11308"/>
                <a:gd name="connsiteX0" fmla="*/ 0 w 10000"/>
                <a:gd name="connsiteY0" fmla="*/ 2208 h 11308"/>
                <a:gd name="connsiteX1" fmla="*/ 5002 w 10000"/>
                <a:gd name="connsiteY1" fmla="*/ 3 h 11308"/>
                <a:gd name="connsiteX2" fmla="*/ 9992 w 10000"/>
                <a:gd name="connsiteY2" fmla="*/ 1773 h 11308"/>
                <a:gd name="connsiteX3" fmla="*/ 9998 w 10000"/>
                <a:gd name="connsiteY3" fmla="*/ 8956 h 11308"/>
                <a:gd name="connsiteX4" fmla="*/ 5059 w 10000"/>
                <a:gd name="connsiteY4" fmla="*/ 11308 h 11308"/>
                <a:gd name="connsiteX5" fmla="*/ 0 w 10000"/>
                <a:gd name="connsiteY5" fmla="*/ 8874 h 11308"/>
                <a:gd name="connsiteX6" fmla="*/ 0 w 10000"/>
                <a:gd name="connsiteY6" fmla="*/ 2208 h 1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1308" stroke="0" extrusionOk="0">
                  <a:moveTo>
                    <a:pt x="0" y="2208"/>
                  </a:moveTo>
                  <a:cubicBezTo>
                    <a:pt x="0" y="1287"/>
                    <a:pt x="2239" y="541"/>
                    <a:pt x="5000" y="541"/>
                  </a:cubicBezTo>
                  <a:cubicBezTo>
                    <a:pt x="7761" y="541"/>
                    <a:pt x="10000" y="1287"/>
                    <a:pt x="10000" y="2208"/>
                  </a:cubicBezTo>
                  <a:lnTo>
                    <a:pt x="10000" y="8874"/>
                  </a:lnTo>
                  <a:cubicBezTo>
                    <a:pt x="10000" y="9795"/>
                    <a:pt x="7761" y="10541"/>
                    <a:pt x="5000" y="10541"/>
                  </a:cubicBezTo>
                  <a:cubicBezTo>
                    <a:pt x="2239" y="10541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  <a:path w="10000" h="11308" fill="none" extrusionOk="0">
                  <a:moveTo>
                    <a:pt x="10000" y="2208"/>
                  </a:moveTo>
                  <a:cubicBezTo>
                    <a:pt x="10000" y="3129"/>
                    <a:pt x="7784" y="2411"/>
                    <a:pt x="5050" y="2689"/>
                  </a:cubicBezTo>
                  <a:cubicBezTo>
                    <a:pt x="2289" y="2689"/>
                    <a:pt x="0" y="3129"/>
                    <a:pt x="0" y="2208"/>
                  </a:cubicBezTo>
                </a:path>
                <a:path w="10000" h="11308" fill="none">
                  <a:moveTo>
                    <a:pt x="0" y="2208"/>
                  </a:moveTo>
                  <a:cubicBezTo>
                    <a:pt x="0" y="1287"/>
                    <a:pt x="3337" y="75"/>
                    <a:pt x="5002" y="3"/>
                  </a:cubicBezTo>
                  <a:cubicBezTo>
                    <a:pt x="6667" y="-69"/>
                    <a:pt x="9992" y="852"/>
                    <a:pt x="9992" y="1773"/>
                  </a:cubicBezTo>
                  <a:cubicBezTo>
                    <a:pt x="9981" y="3850"/>
                    <a:pt x="10009" y="6879"/>
                    <a:pt x="9998" y="8956"/>
                  </a:cubicBezTo>
                  <a:cubicBezTo>
                    <a:pt x="9998" y="9877"/>
                    <a:pt x="7820" y="11308"/>
                    <a:pt x="5059" y="11308"/>
                  </a:cubicBezTo>
                  <a:cubicBezTo>
                    <a:pt x="2298" y="11308"/>
                    <a:pt x="0" y="9795"/>
                    <a:pt x="0" y="8874"/>
                  </a:cubicBezTo>
                  <a:lnTo>
                    <a:pt x="0" y="220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23074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Member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1033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9185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Deal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79975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Good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768099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56223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Bookmark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344347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Review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25951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Comments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0747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Article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68899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UploadFile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471840" y="6083297"/>
              <a:ext cx="725647" cy="269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Notice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865185" y="5580045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DataSource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2" idx="2"/>
            <a:endCxn id="86" idx="0"/>
          </p:cNvCxnSpPr>
          <p:nvPr/>
        </p:nvCxnSpPr>
        <p:spPr>
          <a:xfrm>
            <a:off x="6318575" y="5503606"/>
            <a:ext cx="0" cy="7643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2"/>
            <a:endCxn id="73" idx="1"/>
          </p:cNvCxnSpPr>
          <p:nvPr/>
        </p:nvCxnSpPr>
        <p:spPr>
          <a:xfrm flipH="1">
            <a:off x="6318374" y="5800448"/>
            <a:ext cx="201" cy="16414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2" idx="2"/>
            <a:endCxn id="72" idx="1"/>
          </p:cNvCxnSpPr>
          <p:nvPr/>
        </p:nvCxnSpPr>
        <p:spPr>
          <a:xfrm rot="16200000" flipH="1">
            <a:off x="4066810" y="3595030"/>
            <a:ext cx="267730" cy="332902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71" idx="2"/>
            <a:endCxn id="72" idx="3"/>
          </p:cNvCxnSpPr>
          <p:nvPr/>
        </p:nvCxnSpPr>
        <p:spPr>
          <a:xfrm rot="5400000">
            <a:off x="8972203" y="2918915"/>
            <a:ext cx="274252" cy="467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69" idx="2"/>
            <a:endCxn id="72" idx="3"/>
          </p:cNvCxnSpPr>
          <p:nvPr/>
        </p:nvCxnSpPr>
        <p:spPr>
          <a:xfrm rot="5400000">
            <a:off x="8323369" y="3567750"/>
            <a:ext cx="274252" cy="33770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67" idx="2"/>
            <a:endCxn id="72" idx="3"/>
          </p:cNvCxnSpPr>
          <p:nvPr/>
        </p:nvCxnSpPr>
        <p:spPr>
          <a:xfrm rot="5400000">
            <a:off x="7666741" y="4224377"/>
            <a:ext cx="274252" cy="206380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5" idx="2"/>
            <a:endCxn id="72" idx="1"/>
          </p:cNvCxnSpPr>
          <p:nvPr/>
        </p:nvCxnSpPr>
        <p:spPr>
          <a:xfrm rot="16200000" flipH="1">
            <a:off x="4749973" y="4278192"/>
            <a:ext cx="274443" cy="195598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3" idx="2"/>
            <a:endCxn id="65" idx="0"/>
          </p:cNvCxnSpPr>
          <p:nvPr/>
        </p:nvCxnSpPr>
        <p:spPr>
          <a:xfrm>
            <a:off x="3909203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1" idx="2"/>
            <a:endCxn id="62" idx="0"/>
          </p:cNvCxnSpPr>
          <p:nvPr/>
        </p:nvCxnSpPr>
        <p:spPr>
          <a:xfrm>
            <a:off x="2536165" y="481146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6" idx="2"/>
            <a:endCxn id="67" idx="0"/>
          </p:cNvCxnSpPr>
          <p:nvPr/>
        </p:nvCxnSpPr>
        <p:spPr>
          <a:xfrm>
            <a:off x="8835769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8" idx="2"/>
            <a:endCxn id="69" idx="0"/>
          </p:cNvCxnSpPr>
          <p:nvPr/>
        </p:nvCxnSpPr>
        <p:spPr>
          <a:xfrm>
            <a:off x="10149024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0" idx="2"/>
            <a:endCxn id="71" idx="0"/>
          </p:cNvCxnSpPr>
          <p:nvPr/>
        </p:nvCxnSpPr>
        <p:spPr>
          <a:xfrm>
            <a:off x="11446693" y="4804946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2" idx="2"/>
            <a:endCxn id="61" idx="0"/>
          </p:cNvCxnSpPr>
          <p:nvPr/>
        </p:nvCxnSpPr>
        <p:spPr>
          <a:xfrm flipH="1">
            <a:off x="2536165" y="4200971"/>
            <a:ext cx="6611" cy="3900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4" idx="2"/>
            <a:endCxn id="63" idx="0"/>
          </p:cNvCxnSpPr>
          <p:nvPr/>
        </p:nvCxnSpPr>
        <p:spPr>
          <a:xfrm>
            <a:off x="3905394" y="4202164"/>
            <a:ext cx="3809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6" idx="2"/>
            <a:endCxn id="66" idx="0"/>
          </p:cNvCxnSpPr>
          <p:nvPr/>
        </p:nvCxnSpPr>
        <p:spPr>
          <a:xfrm flipH="1">
            <a:off x="8835769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8" idx="2"/>
            <a:endCxn id="68" idx="0"/>
          </p:cNvCxnSpPr>
          <p:nvPr/>
        </p:nvCxnSpPr>
        <p:spPr>
          <a:xfrm flipH="1">
            <a:off x="10149024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0" idx="2"/>
            <a:endCxn id="70" idx="0"/>
          </p:cNvCxnSpPr>
          <p:nvPr/>
        </p:nvCxnSpPr>
        <p:spPr>
          <a:xfrm flipH="1">
            <a:off x="11446693" y="4202355"/>
            <a:ext cx="954" cy="38218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2915786" y="1279700"/>
            <a:ext cx="1627439" cy="576410"/>
            <a:chOff x="1205911" y="570739"/>
            <a:chExt cx="1627439" cy="576410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1317032" y="713196"/>
              <a:ext cx="1405199" cy="4339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205911" y="570739"/>
              <a:ext cx="1627439" cy="576410"/>
              <a:chOff x="1205911" y="570739"/>
              <a:chExt cx="1627439" cy="57641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205911" y="731651"/>
                <a:ext cx="162743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main.html-</a:t>
                </a:r>
                <a:r>
                  <a:rPr lang="ko-KR" altLang="en-US" sz="700" dirty="0"/>
                  <a:t>메인 화면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Zonning_list.html-</a:t>
                </a:r>
                <a:r>
                  <a:rPr lang="ko-KR" altLang="en-US" sz="700" dirty="0"/>
                  <a:t>지역별 목록</a:t>
                </a:r>
                <a:endParaRPr lang="en-US" altLang="ko-KR" sz="700" dirty="0"/>
              </a:p>
              <a:p>
                <a:pPr algn="ctr"/>
                <a:r>
                  <a:rPr lang="en-US" altLang="ko-KR" sz="700" dirty="0"/>
                  <a:t>All_list.html-</a:t>
                </a:r>
                <a:r>
                  <a:rPr lang="ko-KR" altLang="en-US" sz="700" dirty="0"/>
                  <a:t>오늘 </a:t>
                </a:r>
                <a:r>
                  <a:rPr lang="ko-KR" altLang="en-US" sz="700" dirty="0" err="1"/>
                  <a:t>마감할인</a:t>
                </a:r>
                <a:r>
                  <a:rPr lang="ko-KR" altLang="en-US" sz="700" dirty="0"/>
                  <a:t> 목록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816454" y="570739"/>
                <a:ext cx="397895" cy="18488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</p:grpSp>
      </p:grpSp>
      <p:cxnSp>
        <p:nvCxnSpPr>
          <p:cNvPr id="109" name="직선 화살표 연결선 108"/>
          <p:cNvCxnSpPr>
            <a:endCxn id="40" idx="0"/>
          </p:cNvCxnSpPr>
          <p:nvPr/>
        </p:nvCxnSpPr>
        <p:spPr>
          <a:xfrm>
            <a:off x="6318574" y="2498287"/>
            <a:ext cx="1" cy="9457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235"/>
          <p:cNvCxnSpPr>
            <a:stCxn id="40" idx="1"/>
            <a:endCxn id="45" idx="0"/>
          </p:cNvCxnSpPr>
          <p:nvPr/>
        </p:nvCxnSpPr>
        <p:spPr>
          <a:xfrm rot="10800000" flipV="1">
            <a:off x="5708329" y="2703060"/>
            <a:ext cx="156857" cy="28487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235"/>
          <p:cNvCxnSpPr>
            <a:stCxn id="40" idx="1"/>
            <a:endCxn id="44" idx="0"/>
          </p:cNvCxnSpPr>
          <p:nvPr/>
        </p:nvCxnSpPr>
        <p:spPr>
          <a:xfrm rot="10800000" flipV="1">
            <a:off x="4660033" y="2703059"/>
            <a:ext cx="1205153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35"/>
          <p:cNvCxnSpPr>
            <a:stCxn id="40" idx="1"/>
            <a:endCxn id="42" idx="0"/>
          </p:cNvCxnSpPr>
          <p:nvPr/>
        </p:nvCxnSpPr>
        <p:spPr>
          <a:xfrm rot="10800000" flipV="1">
            <a:off x="2731971" y="2703059"/>
            <a:ext cx="3133214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235"/>
          <p:cNvCxnSpPr>
            <a:stCxn id="40" idx="1"/>
            <a:endCxn id="41" idx="0"/>
          </p:cNvCxnSpPr>
          <p:nvPr/>
        </p:nvCxnSpPr>
        <p:spPr>
          <a:xfrm rot="10800000" flipV="1">
            <a:off x="1665137" y="2703059"/>
            <a:ext cx="4200049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235"/>
          <p:cNvCxnSpPr>
            <a:stCxn id="5" idx="3"/>
            <a:endCxn id="43" idx="0"/>
          </p:cNvCxnSpPr>
          <p:nvPr/>
        </p:nvCxnSpPr>
        <p:spPr>
          <a:xfrm rot="10800000" flipV="1">
            <a:off x="3673042" y="2344491"/>
            <a:ext cx="2155115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35"/>
          <p:cNvCxnSpPr>
            <a:stCxn id="5" idx="0"/>
            <a:endCxn id="46" idx="0"/>
          </p:cNvCxnSpPr>
          <p:nvPr/>
        </p:nvCxnSpPr>
        <p:spPr>
          <a:xfrm>
            <a:off x="6808992" y="2344492"/>
            <a:ext cx="2942666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235"/>
          <p:cNvCxnSpPr>
            <a:stCxn id="5" idx="0"/>
            <a:endCxn id="48" idx="0"/>
          </p:cNvCxnSpPr>
          <p:nvPr/>
        </p:nvCxnSpPr>
        <p:spPr>
          <a:xfrm>
            <a:off x="6808992" y="2344492"/>
            <a:ext cx="4894378" cy="64130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235"/>
          <p:cNvCxnSpPr>
            <a:stCxn id="40" idx="3"/>
            <a:endCxn id="47" idx="0"/>
          </p:cNvCxnSpPr>
          <p:nvPr/>
        </p:nvCxnSpPr>
        <p:spPr>
          <a:xfrm>
            <a:off x="6771965" y="2703060"/>
            <a:ext cx="3966476" cy="28273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35"/>
          <p:cNvCxnSpPr/>
          <p:nvPr/>
        </p:nvCxnSpPr>
        <p:spPr>
          <a:xfrm rot="16200000" flipH="1">
            <a:off x="4147032" y="-65735"/>
            <a:ext cx="70457" cy="427262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6318574" y="2105402"/>
            <a:ext cx="1" cy="7942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235"/>
          <p:cNvCxnSpPr>
            <a:stCxn id="107" idx="2"/>
          </p:cNvCxnSpPr>
          <p:nvPr/>
        </p:nvCxnSpPr>
        <p:spPr>
          <a:xfrm rot="16200000" flipH="1">
            <a:off x="4898400" y="687216"/>
            <a:ext cx="251280" cy="258906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35"/>
          <p:cNvCxnSpPr>
            <a:stCxn id="20" idx="2"/>
          </p:cNvCxnSpPr>
          <p:nvPr/>
        </p:nvCxnSpPr>
        <p:spPr>
          <a:xfrm rot="16200000" flipH="1">
            <a:off x="5697927" y="1490553"/>
            <a:ext cx="349165" cy="88450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235"/>
          <p:cNvCxnSpPr>
            <a:stCxn id="37" idx="2"/>
          </p:cNvCxnSpPr>
          <p:nvPr/>
        </p:nvCxnSpPr>
        <p:spPr>
          <a:xfrm rot="5400000">
            <a:off x="6684720" y="1541872"/>
            <a:ext cx="195560" cy="93547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235"/>
          <p:cNvCxnSpPr>
            <a:stCxn id="26" idx="2"/>
          </p:cNvCxnSpPr>
          <p:nvPr/>
        </p:nvCxnSpPr>
        <p:spPr>
          <a:xfrm rot="5400000">
            <a:off x="7560285" y="581675"/>
            <a:ext cx="278208" cy="27692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35"/>
          <p:cNvCxnSpPr>
            <a:stCxn id="31" idx="2"/>
          </p:cNvCxnSpPr>
          <p:nvPr/>
        </p:nvCxnSpPr>
        <p:spPr>
          <a:xfrm rot="5400000">
            <a:off x="8553445" y="-383161"/>
            <a:ext cx="251870" cy="472923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101072" y="3666918"/>
            <a:ext cx="772477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EmailSVCImpl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235"/>
          <p:cNvCxnSpPr>
            <a:stCxn id="41" idx="2"/>
            <a:endCxn id="125" idx="0"/>
          </p:cNvCxnSpPr>
          <p:nvPr/>
        </p:nvCxnSpPr>
        <p:spPr>
          <a:xfrm rot="5400000">
            <a:off x="1345864" y="3347646"/>
            <a:ext cx="460720" cy="177825"/>
          </a:xfrm>
          <a:prstGeom prst="bentConnector3">
            <a:avLst>
              <a:gd name="adj1" fmla="val 4173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235"/>
          <p:cNvCxnSpPr>
            <a:stCxn id="41" idx="2"/>
            <a:endCxn id="133" idx="2"/>
          </p:cNvCxnSpPr>
          <p:nvPr/>
        </p:nvCxnSpPr>
        <p:spPr>
          <a:xfrm rot="16200000" flipH="1">
            <a:off x="2091279" y="2780054"/>
            <a:ext cx="191914" cy="104420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235"/>
          <p:cNvCxnSpPr>
            <a:stCxn id="125" idx="2"/>
            <a:endCxn id="129" idx="0"/>
          </p:cNvCxnSpPr>
          <p:nvPr/>
        </p:nvCxnSpPr>
        <p:spPr>
          <a:xfrm>
            <a:off x="1487311" y="3887321"/>
            <a:ext cx="2734" cy="13504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036655" y="4022362"/>
            <a:ext cx="906780" cy="220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JavaMailSender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235"/>
          <p:cNvCxnSpPr>
            <a:stCxn id="43" idx="2"/>
            <a:endCxn id="133" idx="6"/>
          </p:cNvCxnSpPr>
          <p:nvPr/>
        </p:nvCxnSpPr>
        <p:spPr>
          <a:xfrm rot="5400000">
            <a:off x="3117865" y="2842936"/>
            <a:ext cx="191914" cy="91843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235"/>
          <p:cNvCxnSpPr>
            <a:stCxn id="43" idx="2"/>
            <a:endCxn id="135" idx="2"/>
          </p:cNvCxnSpPr>
          <p:nvPr/>
        </p:nvCxnSpPr>
        <p:spPr>
          <a:xfrm rot="16200000" flipH="1">
            <a:off x="3848060" y="3031179"/>
            <a:ext cx="156088" cy="50612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235"/>
          <p:cNvCxnSpPr>
            <a:stCxn id="42" idx="2"/>
            <a:endCxn id="133" idx="0"/>
          </p:cNvCxnSpPr>
          <p:nvPr/>
        </p:nvCxnSpPr>
        <p:spPr>
          <a:xfrm rot="5400000">
            <a:off x="2648730" y="3289439"/>
            <a:ext cx="166483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709337" y="3372681"/>
            <a:ext cx="45266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235"/>
          <p:cNvCxnSpPr>
            <a:stCxn id="133" idx="4"/>
            <a:endCxn id="51" idx="0"/>
          </p:cNvCxnSpPr>
          <p:nvPr/>
        </p:nvCxnSpPr>
        <p:spPr>
          <a:xfrm rot="5400000">
            <a:off x="2515964" y="3450354"/>
            <a:ext cx="242819" cy="18919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4179167" y="3336855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235"/>
          <p:cNvCxnSpPr>
            <a:stCxn id="135" idx="4"/>
            <a:endCxn id="53" idx="0"/>
          </p:cNvCxnSpPr>
          <p:nvPr/>
        </p:nvCxnSpPr>
        <p:spPr>
          <a:xfrm rot="5400000">
            <a:off x="3913792" y="3379319"/>
            <a:ext cx="279838" cy="29663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235"/>
          <p:cNvCxnSpPr>
            <a:stCxn id="44" idx="2"/>
            <a:endCxn id="135" idx="0"/>
          </p:cNvCxnSpPr>
          <p:nvPr/>
        </p:nvCxnSpPr>
        <p:spPr>
          <a:xfrm rot="5400000">
            <a:off x="4365702" y="3042524"/>
            <a:ext cx="130657" cy="45800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235"/>
          <p:cNvCxnSpPr>
            <a:stCxn id="45" idx="2"/>
            <a:endCxn id="135" idx="6"/>
          </p:cNvCxnSpPr>
          <p:nvPr/>
        </p:nvCxnSpPr>
        <p:spPr>
          <a:xfrm rot="5400000">
            <a:off x="4889635" y="2543592"/>
            <a:ext cx="153945" cy="148344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235"/>
          <p:cNvCxnSpPr>
            <a:stCxn id="45" idx="2"/>
            <a:endCxn id="145" idx="2"/>
          </p:cNvCxnSpPr>
          <p:nvPr/>
        </p:nvCxnSpPr>
        <p:spPr>
          <a:xfrm rot="16200000" flipH="1">
            <a:off x="6513576" y="2403092"/>
            <a:ext cx="110592" cy="172108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7064235" y="3665090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64235" y="3979297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UploadFileSVC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2" name="직선 화살표 연결선 235"/>
          <p:cNvCxnSpPr>
            <a:stCxn id="48" idx="2"/>
            <a:endCxn id="59" idx="0"/>
          </p:cNvCxnSpPr>
          <p:nvPr/>
        </p:nvCxnSpPr>
        <p:spPr>
          <a:xfrm rot="5400000">
            <a:off x="11344736" y="3309110"/>
            <a:ext cx="461547" cy="25572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235"/>
          <p:cNvCxnSpPr>
            <a:stCxn id="47" idx="2"/>
            <a:endCxn id="57" idx="0"/>
          </p:cNvCxnSpPr>
          <p:nvPr/>
        </p:nvCxnSpPr>
        <p:spPr>
          <a:xfrm rot="5400000">
            <a:off x="10213437" y="3142740"/>
            <a:ext cx="461547" cy="5884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235"/>
          <p:cNvCxnSpPr>
            <a:stCxn id="46" idx="2"/>
            <a:endCxn id="55" idx="0"/>
          </p:cNvCxnSpPr>
          <p:nvPr/>
        </p:nvCxnSpPr>
        <p:spPr>
          <a:xfrm rot="5400000">
            <a:off x="9063418" y="2979504"/>
            <a:ext cx="461547" cy="9149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7429417" y="3293502"/>
            <a:ext cx="45719" cy="50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235"/>
          <p:cNvCxnSpPr>
            <a:stCxn id="46" idx="2"/>
            <a:endCxn id="145" idx="6"/>
          </p:cNvCxnSpPr>
          <p:nvPr/>
        </p:nvCxnSpPr>
        <p:spPr>
          <a:xfrm rot="5400000">
            <a:off x="8557030" y="2124304"/>
            <a:ext cx="112735" cy="22765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235"/>
          <p:cNvCxnSpPr>
            <a:stCxn id="145" idx="4"/>
            <a:endCxn id="140" idx="0"/>
          </p:cNvCxnSpPr>
          <p:nvPr/>
        </p:nvCxnSpPr>
        <p:spPr>
          <a:xfrm rot="16200000" flipH="1">
            <a:off x="7315891" y="3480749"/>
            <a:ext cx="320727" cy="4795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7064235" y="4575127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064235" y="4889334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UploadFileDAO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/>
          <p:cNvCxnSpPr>
            <a:stCxn id="148" idx="2"/>
            <a:endCxn id="149" idx="0"/>
          </p:cNvCxnSpPr>
          <p:nvPr/>
        </p:nvCxnSpPr>
        <p:spPr>
          <a:xfrm>
            <a:off x="7500231" y="4795530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2"/>
            <a:endCxn id="52" idx="0"/>
          </p:cNvCxnSpPr>
          <p:nvPr/>
        </p:nvCxnSpPr>
        <p:spPr>
          <a:xfrm>
            <a:off x="2542776" y="3886764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53" idx="2"/>
            <a:endCxn id="54" idx="0"/>
          </p:cNvCxnSpPr>
          <p:nvPr/>
        </p:nvCxnSpPr>
        <p:spPr>
          <a:xfrm>
            <a:off x="3905394" y="3887957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0" idx="2"/>
            <a:endCxn id="141" idx="0"/>
          </p:cNvCxnSpPr>
          <p:nvPr/>
        </p:nvCxnSpPr>
        <p:spPr>
          <a:xfrm>
            <a:off x="7500231" y="3885493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55" idx="2"/>
            <a:endCxn id="56" idx="0"/>
          </p:cNvCxnSpPr>
          <p:nvPr/>
        </p:nvCxnSpPr>
        <p:spPr>
          <a:xfrm>
            <a:off x="8836723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57" idx="2"/>
            <a:endCxn id="58" idx="0"/>
          </p:cNvCxnSpPr>
          <p:nvPr/>
        </p:nvCxnSpPr>
        <p:spPr>
          <a:xfrm>
            <a:off x="10149978" y="3888148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1" idx="2"/>
            <a:endCxn id="148" idx="0"/>
          </p:cNvCxnSpPr>
          <p:nvPr/>
        </p:nvCxnSpPr>
        <p:spPr>
          <a:xfrm>
            <a:off x="7500231" y="4199700"/>
            <a:ext cx="0" cy="37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49" idx="2"/>
            <a:endCxn id="72" idx="3"/>
          </p:cNvCxnSpPr>
          <p:nvPr/>
        </p:nvCxnSpPr>
        <p:spPr>
          <a:xfrm rot="5400000">
            <a:off x="6994264" y="4887438"/>
            <a:ext cx="283668" cy="72826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6274410" y="2985624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78709" y="2987935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ApiDealController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8302644" y="2985081"/>
            <a:ext cx="913596" cy="220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MypageController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235"/>
          <p:cNvCxnSpPr>
            <a:stCxn id="158" idx="2"/>
            <a:endCxn id="255" idx="0"/>
          </p:cNvCxnSpPr>
          <p:nvPr/>
        </p:nvCxnSpPr>
        <p:spPr>
          <a:xfrm rot="16200000" flipH="1">
            <a:off x="6747922" y="3189312"/>
            <a:ext cx="161807" cy="1952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4724603" y="3674506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603" y="3988713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stCxn id="169" idx="2"/>
            <a:endCxn id="170" idx="0"/>
          </p:cNvCxnSpPr>
          <p:nvPr/>
        </p:nvCxnSpPr>
        <p:spPr>
          <a:xfrm>
            <a:off x="5160599" y="3894909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5881668" y="3673902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881668" y="3988109"/>
            <a:ext cx="871992" cy="220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MyPageSVCImpl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172" idx="2"/>
            <a:endCxn id="173" idx="0"/>
          </p:cNvCxnSpPr>
          <p:nvPr/>
        </p:nvCxnSpPr>
        <p:spPr>
          <a:xfrm>
            <a:off x="6317664" y="389430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724603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724603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DealDAOImpl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/>
          <p:cNvCxnSpPr>
            <a:stCxn id="175" idx="2"/>
            <a:endCxn id="176" idx="0"/>
          </p:cNvCxnSpPr>
          <p:nvPr/>
        </p:nvCxnSpPr>
        <p:spPr>
          <a:xfrm>
            <a:off x="5160599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5881668" y="4584352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MyPageDAO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881668" y="4898559"/>
            <a:ext cx="871992" cy="220403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MyPageImpl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/>
          <p:cNvCxnSpPr>
            <a:stCxn id="178" idx="2"/>
            <a:endCxn id="179" idx="0"/>
          </p:cNvCxnSpPr>
          <p:nvPr/>
        </p:nvCxnSpPr>
        <p:spPr>
          <a:xfrm>
            <a:off x="6317664" y="4804755"/>
            <a:ext cx="0" cy="938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79" idx="2"/>
            <a:endCxn id="72" idx="0"/>
          </p:cNvCxnSpPr>
          <p:nvPr/>
        </p:nvCxnSpPr>
        <p:spPr>
          <a:xfrm rot="16200000" flipH="1">
            <a:off x="6235999" y="5200626"/>
            <a:ext cx="164241" cy="9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76" idx="2"/>
            <a:endCxn id="72" idx="1"/>
          </p:cNvCxnSpPr>
          <p:nvPr/>
        </p:nvCxnSpPr>
        <p:spPr>
          <a:xfrm rot="16200000" flipH="1">
            <a:off x="5375671" y="4903890"/>
            <a:ext cx="274443" cy="70458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73" idx="2"/>
            <a:endCxn id="178" idx="0"/>
          </p:cNvCxnSpPr>
          <p:nvPr/>
        </p:nvCxnSpPr>
        <p:spPr>
          <a:xfrm>
            <a:off x="6317664" y="4208512"/>
            <a:ext cx="0" cy="375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70" idx="2"/>
            <a:endCxn id="175" idx="0"/>
          </p:cNvCxnSpPr>
          <p:nvPr/>
        </p:nvCxnSpPr>
        <p:spPr>
          <a:xfrm>
            <a:off x="5160599" y="4209116"/>
            <a:ext cx="0" cy="3752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35"/>
          <p:cNvCxnSpPr>
            <a:stCxn id="158" idx="2"/>
            <a:endCxn id="135" idx="6"/>
          </p:cNvCxnSpPr>
          <p:nvPr/>
        </p:nvCxnSpPr>
        <p:spPr>
          <a:xfrm rot="5400000">
            <a:off x="5399918" y="2030995"/>
            <a:ext cx="156259" cy="250632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35"/>
          <p:cNvCxnSpPr>
            <a:stCxn id="162" idx="2"/>
            <a:endCxn id="255" idx="6"/>
          </p:cNvCxnSpPr>
          <p:nvPr/>
        </p:nvCxnSpPr>
        <p:spPr>
          <a:xfrm rot="5400000">
            <a:off x="7251227" y="2906414"/>
            <a:ext cx="182356" cy="78620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35"/>
          <p:cNvCxnSpPr>
            <a:stCxn id="166" idx="2"/>
            <a:endCxn id="172" idx="0"/>
          </p:cNvCxnSpPr>
          <p:nvPr/>
        </p:nvCxnSpPr>
        <p:spPr>
          <a:xfrm rot="5400000">
            <a:off x="7304344" y="2218804"/>
            <a:ext cx="468418" cy="244177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35"/>
          <p:cNvCxnSpPr>
            <a:stCxn id="166" idx="2"/>
            <a:endCxn id="255" idx="6"/>
          </p:cNvCxnSpPr>
          <p:nvPr/>
        </p:nvCxnSpPr>
        <p:spPr>
          <a:xfrm rot="5400000">
            <a:off x="7761767" y="2393019"/>
            <a:ext cx="185210" cy="181014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6903583" y="336783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35"/>
          <p:cNvCxnSpPr>
            <a:stCxn id="255" idx="2"/>
            <a:endCxn id="169" idx="0"/>
          </p:cNvCxnSpPr>
          <p:nvPr/>
        </p:nvCxnSpPr>
        <p:spPr>
          <a:xfrm rot="10800000" flipV="1">
            <a:off x="5160599" y="3390694"/>
            <a:ext cx="1742984" cy="283812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52123" y="3959638"/>
            <a:ext cx="660518" cy="403032"/>
            <a:chOff x="352123" y="3959638"/>
            <a:chExt cx="660518" cy="403032"/>
          </a:xfrm>
        </p:grpSpPr>
        <p:sp>
          <p:nvSpPr>
            <p:cNvPr id="185" name="모서리가 접힌 도형 184"/>
            <p:cNvSpPr/>
            <p:nvPr/>
          </p:nvSpPr>
          <p:spPr>
            <a:xfrm>
              <a:off x="394317" y="4055347"/>
              <a:ext cx="57613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9518" y="4064884"/>
              <a:ext cx="573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 smtClean="0"/>
                <a:t>UploadFile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Paging</a:t>
              </a:r>
              <a:endParaRPr lang="ko-KR" altLang="en-US" sz="600" dirty="0"/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395103" y="3987624"/>
              <a:ext cx="297929" cy="677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2123" y="3959638"/>
              <a:ext cx="36203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 smtClean="0"/>
                <a:t>Common</a:t>
              </a:r>
              <a:endParaRPr lang="ko-KR" alt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75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순서도: 자기 디스크 50"/>
          <p:cNvSpPr/>
          <p:nvPr/>
        </p:nvSpPr>
        <p:spPr>
          <a:xfrm>
            <a:off x="10090697" y="5593392"/>
            <a:ext cx="1144385" cy="57829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78 w 10000"/>
              <a:gd name="connsiteY1" fmla="*/ 27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0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850" y="2684"/>
                  <a:pt x="4978" y="2734"/>
                </a:cubicBezTo>
                <a:cubicBezTo>
                  <a:pt x="2217" y="27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600"/>
                  <a:pt x="5000" y="600"/>
                </a:cubicBezTo>
                <a:cubicBezTo>
                  <a:pt x="7761" y="60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등록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8803" y="1734946"/>
            <a:ext cx="1777650" cy="256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addForm.html-</a:t>
            </a:r>
            <a:r>
              <a:rPr lang="ko-KR" altLang="en-US" sz="1000" dirty="0">
                <a:solidFill>
                  <a:schemeClr val="tx1"/>
                </a:solidFill>
              </a:rPr>
              <a:t>상품등록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148311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204455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09584" y="3157424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357673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1991815"/>
            <a:ext cx="12447" cy="11612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3351250"/>
            <a:ext cx="435996" cy="642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 flipV="1">
            <a:off x="5854510" y="2574160"/>
            <a:ext cx="1450912" cy="77709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86726" y="5813462"/>
            <a:ext cx="952325" cy="2862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Product_Info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81260" cy="43255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8634537" y="3753716"/>
            <a:ext cx="934330" cy="653358"/>
            <a:chOff x="394317" y="3958288"/>
            <a:chExt cx="491760" cy="404382"/>
          </a:xfrm>
        </p:grpSpPr>
        <p:sp>
          <p:nvSpPr>
            <p:cNvPr id="85" name="모서리가 접힌 도형 84"/>
            <p:cNvSpPr/>
            <p:nvPr/>
          </p:nvSpPr>
          <p:spPr>
            <a:xfrm>
              <a:off x="394317" y="4055347"/>
              <a:ext cx="491760" cy="307323"/>
            </a:xfrm>
            <a:prstGeom prst="foldedCorner">
              <a:avLst>
                <a:gd name="adj" fmla="val 38982"/>
              </a:avLst>
            </a:prstGeom>
            <a:solidFill>
              <a:srgbClr val="E8DFFD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9519" y="4064884"/>
              <a:ext cx="428250" cy="247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UploadFile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Paging</a:t>
              </a:r>
              <a:endParaRPr lang="ko-KR" altLang="en-US" sz="1000" dirty="0"/>
            </a:p>
          </p:txBody>
        </p:sp>
        <p:sp>
          <p:nvSpPr>
            <p:cNvPr id="87" name="양쪽 모서리가 둥근 사각형 86"/>
            <p:cNvSpPr/>
            <p:nvPr/>
          </p:nvSpPr>
          <p:spPr>
            <a:xfrm>
              <a:off x="395104" y="3960998"/>
              <a:ext cx="334395" cy="944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8DFFD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5474" y="3958288"/>
              <a:ext cx="362032" cy="9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Common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/>
          <p:cNvSpPr/>
          <p:nvPr/>
        </p:nvSpPr>
        <p:spPr>
          <a:xfrm>
            <a:off x="3272454" y="3317479"/>
            <a:ext cx="634783" cy="16272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38400">
                <a:srgbClr val="FFB3B3">
                  <a:alpha val="60000"/>
                </a:srgbClr>
              </a:gs>
              <a:gs pos="24000">
                <a:srgbClr val="FFB3B3">
                  <a:alpha val="67843"/>
                </a:srgbClr>
              </a:gs>
              <a:gs pos="81000">
                <a:srgbClr val="FFB3B3">
                  <a:alpha val="43922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655" y="119646"/>
            <a:ext cx="2962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</a:t>
            </a:r>
            <a:r>
              <a:rPr lang="ko-KR" altLang="en-US" dirty="0" smtClean="0"/>
              <a:t>주요 시스템 </a:t>
            </a:r>
            <a:r>
              <a:rPr lang="ko-KR" altLang="en-US" dirty="0"/>
              <a:t>아키텍처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100" dirty="0"/>
              <a:t>- </a:t>
            </a:r>
            <a:r>
              <a:rPr lang="ko-KR" altLang="en-US" sz="1200" dirty="0"/>
              <a:t>상품 </a:t>
            </a:r>
            <a:r>
              <a:rPr lang="ko-KR" altLang="en-US" sz="1200" dirty="0" smtClean="0"/>
              <a:t>조회 및 구매</a:t>
            </a:r>
            <a:endParaRPr lang="ko-KR" altLang="en-US" sz="2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08896" y="159026"/>
            <a:ext cx="0" cy="269305"/>
          </a:xfrm>
          <a:prstGeom prst="line">
            <a:avLst/>
          </a:prstGeom>
          <a:ln w="31750">
            <a:solidFill>
              <a:srgbClr val="F4D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13219" y="931492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6519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151122" y="844610"/>
            <a:ext cx="0" cy="549494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1813" y="841223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Presentation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3785" y="841222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8021" y="841221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72257" y="841220"/>
            <a:ext cx="1365179" cy="46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Access 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Layer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420" y="1651745"/>
            <a:ext cx="2234416" cy="944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main.html-</a:t>
            </a:r>
            <a:r>
              <a:rPr lang="ko-KR" altLang="en-US" sz="1000" dirty="0">
                <a:solidFill>
                  <a:schemeClr val="tx1"/>
                </a:solidFill>
              </a:rPr>
              <a:t>메인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Zonning_list.html-</a:t>
            </a:r>
            <a:r>
              <a:rPr lang="ko-KR" altLang="en-US" sz="1000" dirty="0">
                <a:solidFill>
                  <a:schemeClr val="tx1"/>
                </a:solidFill>
              </a:rPr>
              <a:t>지역별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All_list.html-</a:t>
            </a:r>
            <a:r>
              <a:rPr lang="ko-KR" altLang="en-US" sz="1000" dirty="0">
                <a:solidFill>
                  <a:schemeClr val="tx1"/>
                </a:solidFill>
              </a:rPr>
              <a:t>오늘 </a:t>
            </a:r>
            <a:r>
              <a:rPr lang="ko-KR" altLang="en-US" sz="1000" dirty="0" err="1">
                <a:solidFill>
                  <a:schemeClr val="tx1"/>
                </a:solidFill>
              </a:rPr>
              <a:t>마감할인</a:t>
            </a:r>
            <a:r>
              <a:rPr lang="ko-KR" altLang="en-US" sz="1000" dirty="0">
                <a:solidFill>
                  <a:schemeClr val="tx1"/>
                </a:solidFill>
              </a:rPr>
              <a:t>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detailForm.html-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상품조회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Buy.html-</a:t>
            </a:r>
            <a:r>
              <a:rPr lang="ko-KR" altLang="en-US" sz="800" dirty="0">
                <a:solidFill>
                  <a:schemeClr val="tx1"/>
                </a:solidFill>
              </a:rPr>
              <a:t>상품 </a:t>
            </a:r>
            <a:r>
              <a:rPr lang="ko-KR" altLang="en-US" sz="8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1300411" y="3560417"/>
            <a:ext cx="1159487" cy="42765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Servlet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01646" y="3616561"/>
            <a:ext cx="1071942" cy="306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Interceptor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22084" y="215142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235"/>
          <p:cNvCxnSpPr>
            <a:stCxn id="26" idx="0"/>
            <a:endCxn id="27" idx="1"/>
          </p:cNvCxnSpPr>
          <p:nvPr/>
        </p:nvCxnSpPr>
        <p:spPr>
          <a:xfrm flipV="1">
            <a:off x="2459898" y="3769779"/>
            <a:ext cx="241748" cy="446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35"/>
          <p:cNvCxnSpPr>
            <a:stCxn id="21" idx="2"/>
          </p:cNvCxnSpPr>
          <p:nvPr/>
        </p:nvCxnSpPr>
        <p:spPr>
          <a:xfrm>
            <a:off x="1867628" y="2595827"/>
            <a:ext cx="17154" cy="97810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05422" y="2345249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139" y="3202635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235"/>
          <p:cNvCxnSpPr>
            <a:stCxn id="27" idx="3"/>
            <a:endCxn id="28" idx="1"/>
          </p:cNvCxnSpPr>
          <p:nvPr/>
        </p:nvCxnSpPr>
        <p:spPr>
          <a:xfrm flipV="1">
            <a:off x="3773588" y="2345249"/>
            <a:ext cx="448496" cy="14245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235"/>
          <p:cNvCxnSpPr>
            <a:stCxn id="28" idx="3"/>
            <a:endCxn id="30" idx="1"/>
          </p:cNvCxnSpPr>
          <p:nvPr/>
        </p:nvCxnSpPr>
        <p:spPr>
          <a:xfrm>
            <a:off x="5867010" y="2345249"/>
            <a:ext cx="1438412" cy="22891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35"/>
          <p:cNvCxnSpPr>
            <a:stCxn id="30" idx="2"/>
            <a:endCxn id="31" idx="0"/>
          </p:cNvCxnSpPr>
          <p:nvPr/>
        </p:nvCxnSpPr>
        <p:spPr>
          <a:xfrm>
            <a:off x="7900611" y="2803071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021397" y="2345250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21397" y="2978533"/>
            <a:ext cx="1260332" cy="330604"/>
          </a:xfrm>
          <a:prstGeom prst="rect">
            <a:avLst/>
          </a:prstGeom>
          <a:solidFill>
            <a:srgbClr val="F9EBF5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ProductDAOImpl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235"/>
          <p:cNvCxnSpPr>
            <a:stCxn id="42" idx="2"/>
            <a:endCxn id="43" idx="0"/>
          </p:cNvCxnSpPr>
          <p:nvPr/>
        </p:nvCxnSpPr>
        <p:spPr>
          <a:xfrm>
            <a:off x="10651563" y="2675854"/>
            <a:ext cx="0" cy="3026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235"/>
          <p:cNvCxnSpPr>
            <a:stCxn id="31" idx="3"/>
            <a:endCxn id="42" idx="1"/>
          </p:cNvCxnSpPr>
          <p:nvPr/>
        </p:nvCxnSpPr>
        <p:spPr>
          <a:xfrm flipV="1">
            <a:off x="8500083" y="2510552"/>
            <a:ext cx="1521314" cy="92099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86610" y="428669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JDBCTemplate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986610" y="4864935"/>
            <a:ext cx="1190040" cy="330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DataSource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235"/>
          <p:cNvCxnSpPr>
            <a:stCxn id="43" idx="2"/>
            <a:endCxn id="52" idx="0"/>
          </p:cNvCxnSpPr>
          <p:nvPr/>
        </p:nvCxnSpPr>
        <p:spPr>
          <a:xfrm flipH="1">
            <a:off x="10581630" y="3309137"/>
            <a:ext cx="69933" cy="97755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235"/>
          <p:cNvCxnSpPr>
            <a:endCxn id="53" idx="0"/>
          </p:cNvCxnSpPr>
          <p:nvPr/>
        </p:nvCxnSpPr>
        <p:spPr>
          <a:xfrm>
            <a:off x="10581630" y="4617299"/>
            <a:ext cx="0" cy="24763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559280" y="5594857"/>
            <a:ext cx="2044700" cy="578298"/>
            <a:chOff x="9327975" y="5602690"/>
            <a:chExt cx="2044700" cy="578298"/>
          </a:xfrm>
        </p:grpSpPr>
        <p:sp>
          <p:nvSpPr>
            <p:cNvPr id="51" name="순서도: 자기 디스크 50"/>
            <p:cNvSpPr/>
            <p:nvPr/>
          </p:nvSpPr>
          <p:spPr>
            <a:xfrm>
              <a:off x="9327975" y="5602690"/>
              <a:ext cx="2044700" cy="578298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4978 w 10000"/>
                <a:gd name="connsiteY1" fmla="*/ 27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0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850" y="2684"/>
                    <a:pt x="4978" y="2734"/>
                  </a:cubicBezTo>
                  <a:cubicBezTo>
                    <a:pt x="2217" y="27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600"/>
                    <a:pt x="5000" y="600"/>
                  </a:cubicBezTo>
                  <a:cubicBezTo>
                    <a:pt x="7761" y="60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378683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Deal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385300" y="5813461"/>
              <a:ext cx="952325" cy="2862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Product_Info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화살표 연결선 235"/>
          <p:cNvCxnSpPr>
            <a:stCxn id="53" idx="2"/>
            <a:endCxn id="51" idx="1"/>
          </p:cNvCxnSpPr>
          <p:nvPr/>
        </p:nvCxnSpPr>
        <p:spPr>
          <a:xfrm>
            <a:off x="10581630" y="5195539"/>
            <a:ext cx="0" cy="4340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222084" y="2978533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ApiProductController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235"/>
          <p:cNvCxnSpPr>
            <a:stCxn id="27" idx="3"/>
            <a:endCxn id="46" idx="1"/>
          </p:cNvCxnSpPr>
          <p:nvPr/>
        </p:nvCxnSpPr>
        <p:spPr>
          <a:xfrm flipV="1">
            <a:off x="3773588" y="3172359"/>
            <a:ext cx="448496" cy="59742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22084" y="3672866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HomeController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235"/>
          <p:cNvCxnSpPr>
            <a:stCxn id="27" idx="3"/>
            <a:endCxn id="50" idx="1"/>
          </p:cNvCxnSpPr>
          <p:nvPr/>
        </p:nvCxnSpPr>
        <p:spPr>
          <a:xfrm>
            <a:off x="3773588" y="3769779"/>
            <a:ext cx="448496" cy="969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235"/>
          <p:cNvCxnSpPr>
            <a:stCxn id="46" idx="3"/>
            <a:endCxn id="30" idx="1"/>
          </p:cNvCxnSpPr>
          <p:nvPr/>
        </p:nvCxnSpPr>
        <p:spPr>
          <a:xfrm flipV="1">
            <a:off x="5867010" y="2574160"/>
            <a:ext cx="1438412" cy="59819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235"/>
          <p:cNvCxnSpPr>
            <a:stCxn id="50" idx="3"/>
            <a:endCxn id="30" idx="1"/>
          </p:cNvCxnSpPr>
          <p:nvPr/>
        </p:nvCxnSpPr>
        <p:spPr>
          <a:xfrm flipV="1">
            <a:off x="5867010" y="2574160"/>
            <a:ext cx="1438412" cy="12925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222084" y="4878251"/>
            <a:ext cx="1644926" cy="387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DealController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235"/>
          <p:cNvCxnSpPr>
            <a:stCxn id="27" idx="3"/>
            <a:endCxn id="74" idx="1"/>
          </p:cNvCxnSpPr>
          <p:nvPr/>
        </p:nvCxnSpPr>
        <p:spPr>
          <a:xfrm>
            <a:off x="3773588" y="3769779"/>
            <a:ext cx="448496" cy="130229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05422" y="4352540"/>
            <a:ext cx="1190378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01139" y="5209926"/>
            <a:ext cx="1198944" cy="45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ProductSVCImpl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235"/>
          <p:cNvCxnSpPr>
            <a:stCxn id="74" idx="3"/>
            <a:endCxn id="78" idx="1"/>
          </p:cNvCxnSpPr>
          <p:nvPr/>
        </p:nvCxnSpPr>
        <p:spPr>
          <a:xfrm flipV="1">
            <a:off x="5867010" y="4581451"/>
            <a:ext cx="1438412" cy="49062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235"/>
          <p:cNvCxnSpPr>
            <a:stCxn id="78" idx="2"/>
            <a:endCxn id="79" idx="0"/>
          </p:cNvCxnSpPr>
          <p:nvPr/>
        </p:nvCxnSpPr>
        <p:spPr>
          <a:xfrm>
            <a:off x="7900611" y="4810362"/>
            <a:ext cx="0" cy="39956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235"/>
          <p:cNvCxnSpPr>
            <a:stCxn id="79" idx="3"/>
            <a:endCxn id="52" idx="1"/>
          </p:cNvCxnSpPr>
          <p:nvPr/>
        </p:nvCxnSpPr>
        <p:spPr>
          <a:xfrm flipV="1">
            <a:off x="8500083" y="4451997"/>
            <a:ext cx="1486527" cy="9868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4267200" y="3243263"/>
            <a:ext cx="314325" cy="57243"/>
          </a:xfrm>
          <a:custGeom>
            <a:avLst/>
            <a:gdLst>
              <a:gd name="connsiteX0" fmla="*/ 0 w 314325"/>
              <a:gd name="connsiteY0" fmla="*/ 0 h 57243"/>
              <a:gd name="connsiteX1" fmla="*/ 38100 w 314325"/>
              <a:gd name="connsiteY1" fmla="*/ 47625 h 57243"/>
              <a:gd name="connsiteX2" fmla="*/ 85725 w 314325"/>
              <a:gd name="connsiteY2" fmla="*/ 9525 h 57243"/>
              <a:gd name="connsiteX3" fmla="*/ 147638 w 314325"/>
              <a:gd name="connsiteY3" fmla="*/ 47625 h 57243"/>
              <a:gd name="connsiteX4" fmla="*/ 223838 w 314325"/>
              <a:gd name="connsiteY4" fmla="*/ 14287 h 57243"/>
              <a:gd name="connsiteX5" fmla="*/ 271463 w 314325"/>
              <a:gd name="connsiteY5" fmla="*/ 57150 h 57243"/>
              <a:gd name="connsiteX6" fmla="*/ 314325 w 314325"/>
              <a:gd name="connsiteY6" fmla="*/ 0 h 5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25" h="57243">
                <a:moveTo>
                  <a:pt x="0" y="0"/>
                </a:moveTo>
                <a:cubicBezTo>
                  <a:pt x="11906" y="23019"/>
                  <a:pt x="23813" y="46038"/>
                  <a:pt x="38100" y="47625"/>
                </a:cubicBezTo>
                <a:cubicBezTo>
                  <a:pt x="52387" y="49212"/>
                  <a:pt x="67469" y="9525"/>
                  <a:pt x="85725" y="9525"/>
                </a:cubicBezTo>
                <a:cubicBezTo>
                  <a:pt x="103981" y="9525"/>
                  <a:pt x="124619" y="46831"/>
                  <a:pt x="147638" y="47625"/>
                </a:cubicBezTo>
                <a:cubicBezTo>
                  <a:pt x="170657" y="48419"/>
                  <a:pt x="203201" y="12700"/>
                  <a:pt x="223838" y="14287"/>
                </a:cubicBezTo>
                <a:cubicBezTo>
                  <a:pt x="244475" y="15874"/>
                  <a:pt x="256382" y="59531"/>
                  <a:pt x="271463" y="57150"/>
                </a:cubicBezTo>
                <a:cubicBezTo>
                  <a:pt x="286544" y="54769"/>
                  <a:pt x="300434" y="27384"/>
                  <a:pt x="31432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7609" y="3283836"/>
            <a:ext cx="543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AJAX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63054" y="3271884"/>
            <a:ext cx="653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C00000"/>
                </a:solidFill>
              </a:rPr>
              <a:t>RestAPI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575" y="1353312"/>
            <a:ext cx="5160010" cy="1005840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/>
              <a:t>07 </a:t>
            </a:r>
            <a:r>
              <a:rPr lang="ko-KR" altLang="en-US" sz="4400" dirty="0"/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053" y="2788236"/>
            <a:ext cx="3589787" cy="97226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smtClean="0"/>
              <a:t>7.1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pPr algn="l"/>
            <a:r>
              <a:rPr lang="en-US" altLang="ko-KR" dirty="0" smtClean="0"/>
              <a:t>7.2 </a:t>
            </a:r>
            <a:r>
              <a:rPr lang="ko-KR" altLang="en-US" sz="2600" dirty="0"/>
              <a:t>주요화면</a:t>
            </a:r>
            <a:r>
              <a:rPr lang="ko-KR" altLang="en-US" dirty="0"/>
              <a:t> 레이아웃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343"/>
            <a:ext cx="6096000" cy="40671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7415784" y="2093976"/>
            <a:ext cx="3200400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7-1. </a:t>
            </a:r>
            <a:r>
              <a:rPr lang="ko-KR" altLang="en-US" sz="2800" dirty="0" smtClean="0"/>
              <a:t>메뉴 구조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AC6-F9C7-EEAA-814A-9BEFFC61F0A0}"/>
              </a:ext>
            </a:extLst>
          </p:cNvPr>
          <p:cNvSpPr txBox="1"/>
          <p:nvPr/>
        </p:nvSpPr>
        <p:spPr>
          <a:xfrm>
            <a:off x="140953" y="829648"/>
            <a:ext cx="2504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메인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상품 </a:t>
            </a:r>
            <a:r>
              <a:rPr lang="ko-KR" altLang="en-US" dirty="0"/>
              <a:t>카테고리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상품 검색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웹 서비스 소개 배너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오늘의 </a:t>
            </a:r>
            <a:r>
              <a:rPr lang="ko-KR" altLang="en-US" dirty="0" smtClean="0"/>
              <a:t>마감 할인 상품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752D-48E0-E00D-0692-30A45AF09679}"/>
              </a:ext>
            </a:extLst>
          </p:cNvPr>
          <p:cNvSpPr txBox="1"/>
          <p:nvPr/>
        </p:nvSpPr>
        <p:spPr>
          <a:xfrm>
            <a:off x="2816441" y="829648"/>
            <a:ext cx="16694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· PW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66916-4BFB-9654-B8F0-0ABBA5ABB20E}"/>
              </a:ext>
            </a:extLst>
          </p:cNvPr>
          <p:cNvSpPr txBox="1"/>
          <p:nvPr/>
        </p:nvSpPr>
        <p:spPr>
          <a:xfrm>
            <a:off x="4595950" y="829648"/>
            <a:ext cx="2463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상품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 판매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구매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판매상품 관리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좋아요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즐겨찾기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리뷰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BBA8D-1101-8B6F-AFC2-4988E19E87BC}"/>
              </a:ext>
            </a:extLst>
          </p:cNvPr>
          <p:cNvSpPr txBox="1"/>
          <p:nvPr/>
        </p:nvSpPr>
        <p:spPr>
          <a:xfrm>
            <a:off x="7208630" y="829648"/>
            <a:ext cx="25048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내 정보</a:t>
            </a: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점주 회원 프로필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작성글 </a:t>
            </a:r>
            <a:r>
              <a:rPr lang="en-US" altLang="ko-KR" dirty="0" smtClean="0"/>
              <a:t>·</a:t>
            </a:r>
            <a:r>
              <a:rPr lang="ko-KR" altLang="en-US" dirty="0" smtClean="0"/>
              <a:t> 리뷰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정보 수정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회원 탈퇴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C4F2E-9C04-AF6D-C327-E7B90B87EB6F}"/>
              </a:ext>
            </a:extLst>
          </p:cNvPr>
          <p:cNvSpPr txBox="1"/>
          <p:nvPr/>
        </p:nvSpPr>
        <p:spPr>
          <a:xfrm>
            <a:off x="9862457" y="829648"/>
            <a:ext cx="1934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9388929" y="5502728"/>
            <a:ext cx="240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GR</a:t>
            </a:r>
            <a:r>
              <a:rPr lang="en-US" altLang="ko-KR" sz="4800" b="1" dirty="0">
                <a:solidFill>
                  <a:srgbClr val="F1C40F"/>
                </a:solidFill>
              </a:rPr>
              <a:t>EAT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96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2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01.</a:t>
            </a:r>
            <a:r>
              <a:rPr lang="ko-KR" altLang="en-US" sz="2400" b="1" dirty="0" smtClean="0"/>
              <a:t>식비 물가 상승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77" y="3637332"/>
            <a:ext cx="8259328" cy="2000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56" y="1675289"/>
            <a:ext cx="8373644" cy="2000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6" y="1791360"/>
            <a:ext cx="2932632" cy="41664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31614" y="1842028"/>
            <a:ext cx="2943609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66811" y="1842028"/>
            <a:ext cx="2090058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2962" y="5207725"/>
            <a:ext cx="632688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27156" y="5486399"/>
            <a:ext cx="5869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17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7-2. </a:t>
            </a:r>
            <a:r>
              <a:rPr lang="ko-KR" altLang="en-US" sz="2600" b="1" dirty="0" smtClean="0"/>
              <a:t>주요 화면 레이아웃</a:t>
            </a:r>
            <a:endParaRPr lang="ko-KR" altLang="en-US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1" y="5202238"/>
            <a:ext cx="4843992" cy="1530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" y="1167881"/>
            <a:ext cx="4843992" cy="1873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727" y="826259"/>
            <a:ext cx="68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헤더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9727" y="480785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푸터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5777" y="702883"/>
            <a:ext cx="95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메인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7" y="3292757"/>
            <a:ext cx="2966470" cy="11536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38793" y="1631450"/>
            <a:ext cx="1298122" cy="15216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7510" y="1336555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지역별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39" y="1082099"/>
            <a:ext cx="4830730" cy="562882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3656" y="3254953"/>
            <a:ext cx="2210993" cy="3714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34607" y="3292757"/>
            <a:ext cx="13273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업종별 카테고리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31129" y="1690320"/>
            <a:ext cx="1087776" cy="3670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61926" y="1420692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상품 검색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76075" y="1071603"/>
            <a:ext cx="4841592" cy="20663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76075" y="3192573"/>
            <a:ext cx="4841592" cy="34923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175374" y="1966270"/>
            <a:ext cx="925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소개 배너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763" y="4530854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오늘의 </a:t>
            </a:r>
            <a:r>
              <a:rPr lang="ko-KR" altLang="en-US" sz="1200" b="1" smtClean="0">
                <a:solidFill>
                  <a:schemeClr val="accent1"/>
                </a:solidFill>
              </a:rPr>
              <a:t>마감 할인 상품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87924" y="5498840"/>
            <a:ext cx="2210993" cy="12342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89956" y="5879979"/>
            <a:ext cx="172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웹 서비스 소개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·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정보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358" y="3181417"/>
            <a:ext cx="3948568" cy="157060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19831" y="3788710"/>
            <a:ext cx="1405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지역별 상품 목록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16629" y="5081092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349727" y="1106040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125777" y="983488"/>
            <a:ext cx="6204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17" idx="1"/>
            <a:endCxn id="43" idx="1"/>
          </p:cNvCxnSpPr>
          <p:nvPr/>
        </p:nvCxnSpPr>
        <p:spPr>
          <a:xfrm rot="10800000" flipH="1" flipV="1">
            <a:off x="138792" y="2392282"/>
            <a:ext cx="174565" cy="1574438"/>
          </a:xfrm>
          <a:prstGeom prst="curvedConnector3">
            <a:avLst>
              <a:gd name="adj1" fmla="val -467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3965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80" y="822743"/>
            <a:ext cx="3756148" cy="5978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347"/>
            <a:ext cx="7610475" cy="2190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1322" y="815830"/>
            <a:ext cx="1503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작성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588" y="4059783"/>
            <a:ext cx="112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 내역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1479" y="822743"/>
            <a:ext cx="147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판매글 보기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231322" y="1095171"/>
            <a:ext cx="13193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48756" y="4344798"/>
            <a:ext cx="129251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04951" y="822743"/>
            <a:ext cx="0" cy="338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3358" y="1424386"/>
            <a:ext cx="3781879" cy="25003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05237" y="2362283"/>
            <a:ext cx="15417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판매상품 정보 작성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35736" y="772840"/>
            <a:ext cx="1660154" cy="13090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16583" y="1515747"/>
            <a:ext cx="16492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대표이미지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24174" y="2446483"/>
            <a:ext cx="2185390" cy="237860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19380" y="3409948"/>
            <a:ext cx="1510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판매상품 상세정보 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79451"/>
            <a:ext cx="3284717" cy="2332345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9043759" y="4825092"/>
            <a:ext cx="2185390" cy="19757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91488" y="5591034"/>
            <a:ext cx="9191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가게 위치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29399" y="5868033"/>
            <a:ext cx="889981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95301" y="6581001"/>
            <a:ext cx="1358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픽업상태별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관리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28108" y="2697567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89051" y="3025047"/>
            <a:ext cx="13300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accent1"/>
                </a:solidFill>
              </a:rPr>
              <a:t>대표이미지 선정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6723" y="2697566"/>
            <a:ext cx="1402921" cy="2089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89051" y="3438679"/>
            <a:ext cx="16872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온라인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현장결제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3" name="꺾인 연결선 22"/>
          <p:cNvCxnSpPr>
            <a:stCxn id="37" idx="2"/>
            <a:endCxn id="38" idx="1"/>
          </p:cNvCxnSpPr>
          <p:nvPr/>
        </p:nvCxnSpPr>
        <p:spPr>
          <a:xfrm rot="16200000" flipH="1">
            <a:off x="3280780" y="2255275"/>
            <a:ext cx="257061" cy="1559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9" idx="2"/>
            <a:endCxn id="40" idx="1"/>
          </p:cNvCxnSpPr>
          <p:nvPr/>
        </p:nvCxnSpPr>
        <p:spPr>
          <a:xfrm rot="16200000" flipH="1">
            <a:off x="2328270" y="1716398"/>
            <a:ext cx="670694" cy="305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200" y="4264866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점주회원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4106" y="4534347"/>
            <a:ext cx="1027215" cy="7123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2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39938"/>
            <a:ext cx="4098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/>
              <a:t>7-2. </a:t>
            </a:r>
            <a:r>
              <a:rPr lang="ko-KR" altLang="en-US" sz="2600" b="1" dirty="0"/>
              <a:t>주요 화면 레이아웃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4328" y="324604"/>
            <a:ext cx="150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07 </a:t>
            </a:r>
            <a:r>
              <a:rPr lang="ko-KR" altLang="en-US" sz="1600" dirty="0" smtClean="0"/>
              <a:t>화면 설계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41144" y="852462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 상품 주문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4416" y="852462"/>
            <a:ext cx="172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주문 내역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4416" y="4146192"/>
            <a:ext cx="1691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B0F0"/>
                </a:solidFill>
              </a:rPr>
              <a:t>내 리뷰</a:t>
            </a:r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  <a:p>
            <a:endParaRPr lang="ko-KR" altLang="en-US" sz="1600" b="1" dirty="0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92DDC7-EEC0-F972-5360-B77E95132724}"/>
              </a:ext>
            </a:extLst>
          </p:cNvPr>
          <p:cNvSpPr/>
          <p:nvPr/>
        </p:nvSpPr>
        <p:spPr>
          <a:xfrm>
            <a:off x="3965799" y="170715"/>
            <a:ext cx="1116265" cy="430887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r>
              <a:rPr lang="ko-KR" altLang="en-US" dirty="0" smtClean="0"/>
              <a:t>매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61028" y="1149834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84416" y="4450934"/>
            <a:ext cx="85963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1455822"/>
            <a:ext cx="5957100" cy="5026619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18807" y="2774886"/>
            <a:ext cx="2624819" cy="425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36295" y="3497772"/>
            <a:ext cx="2624819" cy="22988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54040" y="5815228"/>
            <a:ext cx="2855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결제 방식에 따라 결제창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/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경고창 노출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0319" y="2477514"/>
            <a:ext cx="29167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판매글 결제 방식에 따라 구매자가 선택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4561691"/>
            <a:ext cx="5087808" cy="192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28" y="1275406"/>
            <a:ext cx="5087808" cy="251220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8531438" y="1146900"/>
            <a:ext cx="1365991" cy="861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29210" y="4649781"/>
            <a:ext cx="944313" cy="12341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423132" y="4367814"/>
            <a:ext cx="14636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고객회원 이용가능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430000" y="2302329"/>
            <a:ext cx="497679" cy="8980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011180" y="2025330"/>
            <a:ext cx="13353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주문 취소 가능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279" y="1307592"/>
            <a:ext cx="3644545" cy="1078992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/>
              <a:t>08 </a:t>
            </a:r>
            <a:r>
              <a:rPr lang="ko-KR" altLang="en-US" sz="4400" dirty="0" smtClean="0"/>
              <a:t>시연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851" y="3314698"/>
            <a:ext cx="3418741" cy="868681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altLang="ko-KR" dirty="0" smtClean="0"/>
              <a:t>8.1 </a:t>
            </a:r>
            <a:r>
              <a:rPr lang="ko-KR" altLang="en-US" dirty="0" smtClean="0"/>
              <a:t>시연 시나리오</a:t>
            </a:r>
            <a:endParaRPr lang="en-US" altLang="ko-KR" dirty="0"/>
          </a:p>
          <a:p>
            <a:pPr algn="l"/>
            <a:r>
              <a:rPr lang="en-US" altLang="ko-KR" dirty="0" smtClean="0"/>
              <a:t>8.2 </a:t>
            </a:r>
            <a:r>
              <a:rPr lang="ko-KR" altLang="en-US" dirty="0" smtClean="0"/>
              <a:t>동영상 시연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0508"/>
            <a:ext cx="6096000" cy="40671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90472" y="2103120"/>
            <a:ext cx="1958771" cy="0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503773" y="4539841"/>
            <a:ext cx="11408735" cy="187133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222" y="4370564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구매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3258" y="1293308"/>
            <a:ext cx="11408735" cy="1017599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222" y="1132629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회원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3258" y="2942695"/>
            <a:ext cx="11408735" cy="101759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222" y="2804648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판매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E4FC-EF2C-2E08-83EE-67EA24FDF7C7}"/>
              </a:ext>
            </a:extLst>
          </p:cNvPr>
          <p:cNvSpPr/>
          <p:nvPr/>
        </p:nvSpPr>
        <p:spPr>
          <a:xfrm>
            <a:off x="823349" y="166017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20785-A709-92D4-BDE4-D02B4F73F3C3}"/>
              </a:ext>
            </a:extLst>
          </p:cNvPr>
          <p:cNvSpPr/>
          <p:nvPr/>
        </p:nvSpPr>
        <p:spPr>
          <a:xfrm>
            <a:off x="2709659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아이디 찾기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37DBE2-12D3-4817-6887-1AB872BFCA01}"/>
              </a:ext>
            </a:extLst>
          </p:cNvPr>
          <p:cNvSpPr/>
          <p:nvPr/>
        </p:nvSpPr>
        <p:spPr>
          <a:xfrm>
            <a:off x="4595969" y="1661759"/>
            <a:ext cx="1458882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비밀번호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937537-BB6B-D6B9-9C31-364AF7243E84}"/>
              </a:ext>
            </a:extLst>
          </p:cNvPr>
          <p:cNvSpPr/>
          <p:nvPr/>
        </p:nvSpPr>
        <p:spPr>
          <a:xfrm>
            <a:off x="6586815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8E2A88-DD0E-D1BE-6749-D3755ED309C4}"/>
              </a:ext>
            </a:extLst>
          </p:cNvPr>
          <p:cNvSpPr/>
          <p:nvPr/>
        </p:nvSpPr>
        <p:spPr>
          <a:xfrm>
            <a:off x="8364749" y="1660179"/>
            <a:ext cx="1408979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 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2A68DB-D93E-6C80-403E-C96A5A14E855}"/>
              </a:ext>
            </a:extLst>
          </p:cNvPr>
          <p:cNvSpPr/>
          <p:nvPr/>
        </p:nvSpPr>
        <p:spPr>
          <a:xfrm>
            <a:off x="10233807" y="1656133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탈퇴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588264-BF3E-11C8-E6BC-AF9B9DA21034}"/>
              </a:ext>
            </a:extLst>
          </p:cNvPr>
          <p:cNvSpPr/>
          <p:nvPr/>
        </p:nvSpPr>
        <p:spPr>
          <a:xfrm>
            <a:off x="82334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0FB536-B7C3-BAB1-FDFE-75871E7AD6AC}"/>
              </a:ext>
            </a:extLst>
          </p:cNvPr>
          <p:cNvSpPr/>
          <p:nvPr/>
        </p:nvSpPr>
        <p:spPr>
          <a:xfrm>
            <a:off x="270965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C80585-215E-B989-7764-5CCB3C7B16F6}"/>
              </a:ext>
            </a:extLst>
          </p:cNvPr>
          <p:cNvSpPr/>
          <p:nvPr/>
        </p:nvSpPr>
        <p:spPr>
          <a:xfrm>
            <a:off x="4595969" y="3332222"/>
            <a:ext cx="1458882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C11E986-A219-3F49-4D96-8131C90FF581}"/>
              </a:ext>
            </a:extLst>
          </p:cNvPr>
          <p:cNvSpPr/>
          <p:nvPr/>
        </p:nvSpPr>
        <p:spPr>
          <a:xfrm>
            <a:off x="6614171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4D335D1-799C-6C77-9CC7-E4F68425097D}"/>
              </a:ext>
            </a:extLst>
          </p:cNvPr>
          <p:cNvSpPr/>
          <p:nvPr/>
        </p:nvSpPr>
        <p:spPr>
          <a:xfrm>
            <a:off x="8469364" y="3332222"/>
            <a:ext cx="1408979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판매내역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E20B7B-2F87-9DBF-7DC6-91D95B05BF18}"/>
              </a:ext>
            </a:extLst>
          </p:cNvPr>
          <p:cNvSpPr/>
          <p:nvPr/>
        </p:nvSpPr>
        <p:spPr>
          <a:xfrm>
            <a:off x="10276937" y="3332222"/>
            <a:ext cx="1408978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판매상품 관리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923B10-2591-DFB9-BD93-2CB12915A1C2}"/>
              </a:ext>
            </a:extLst>
          </p:cNvPr>
          <p:cNvSpPr/>
          <p:nvPr/>
        </p:nvSpPr>
        <p:spPr>
          <a:xfrm>
            <a:off x="823349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메인화면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D0021F-AAD6-458F-3C8F-0484F400A1F2}"/>
              </a:ext>
            </a:extLst>
          </p:cNvPr>
          <p:cNvSpPr/>
          <p:nvPr/>
        </p:nvSpPr>
        <p:spPr>
          <a:xfrm>
            <a:off x="2709658" y="5021389"/>
            <a:ext cx="1368211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카테고리별 분류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8693B4-E8A4-1A72-0D1B-F839BDC4256F}"/>
              </a:ext>
            </a:extLst>
          </p:cNvPr>
          <p:cNvSpPr/>
          <p:nvPr/>
        </p:nvSpPr>
        <p:spPr>
          <a:xfrm>
            <a:off x="4595969" y="5021389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키워드 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6478BF-9E53-27A2-89AD-2DD90F5AA34E}"/>
              </a:ext>
            </a:extLst>
          </p:cNvPr>
          <p:cNvSpPr/>
          <p:nvPr/>
        </p:nvSpPr>
        <p:spPr>
          <a:xfrm>
            <a:off x="6614171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분류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34D41D-FBD9-3E3A-7DB4-617AAF6E0AB0}"/>
              </a:ext>
            </a:extLst>
          </p:cNvPr>
          <p:cNvSpPr/>
          <p:nvPr/>
        </p:nvSpPr>
        <p:spPr>
          <a:xfrm>
            <a:off x="8469364" y="5021389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좋아요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36C53B-F278-AA0F-9B1B-6D38BC7B9A2D}"/>
              </a:ext>
            </a:extLst>
          </p:cNvPr>
          <p:cNvSpPr/>
          <p:nvPr/>
        </p:nvSpPr>
        <p:spPr>
          <a:xfrm>
            <a:off x="10233807" y="5021389"/>
            <a:ext cx="1408978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상품 구매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5DE1B99-DCDB-9DD0-220D-16FAFB62BABF}"/>
              </a:ext>
            </a:extLst>
          </p:cNvPr>
          <p:cNvSpPr/>
          <p:nvPr/>
        </p:nvSpPr>
        <p:spPr>
          <a:xfrm>
            <a:off x="138069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주문내역 조회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79DC2A7-18D4-1311-3D9C-AC97A8F3A966}"/>
              </a:ext>
            </a:extLst>
          </p:cNvPr>
          <p:cNvSpPr/>
          <p:nvPr/>
        </p:nvSpPr>
        <p:spPr>
          <a:xfrm>
            <a:off x="326700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 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7EF2A9-7479-0650-60FB-497F2A39AA60}"/>
              </a:ext>
            </a:extLst>
          </p:cNvPr>
          <p:cNvSpPr/>
          <p:nvPr/>
        </p:nvSpPr>
        <p:spPr>
          <a:xfrm>
            <a:off x="5153315" y="5784286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리뷰 작성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B18033-0E2B-8E92-93FA-A2AF2EE55561}"/>
              </a:ext>
            </a:extLst>
          </p:cNvPr>
          <p:cNvSpPr/>
          <p:nvPr/>
        </p:nvSpPr>
        <p:spPr>
          <a:xfrm>
            <a:off x="7171516" y="5784286"/>
            <a:ext cx="161542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판매자 프로필 조회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FA7C736-3D14-FF16-0959-E9A46AB7A436}"/>
              </a:ext>
            </a:extLst>
          </p:cNvPr>
          <p:cNvSpPr/>
          <p:nvPr/>
        </p:nvSpPr>
        <p:spPr>
          <a:xfrm>
            <a:off x="9331511" y="5784286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즐겨찾기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531C55-F00F-4FE1-18C8-A59145BAD6D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160443" y="1839764"/>
            <a:ext cx="549216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401C0E7-F887-0194-641B-6CFEF9DA1BD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46753" y="1841344"/>
            <a:ext cx="54921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AFFDD2F-5DDE-07D5-5F69-E3184C3635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54851" y="1841344"/>
            <a:ext cx="53196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19E4175-71B8-61E7-23E3-74F6F9D2467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923909" y="1839764"/>
            <a:ext cx="440840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5F47CD-B3F3-E267-6B41-6862F12772E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9773728" y="1835718"/>
            <a:ext cx="460079" cy="40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615199D-050B-70D0-3C6D-9D4F7B9FBA6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16044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69B5FD-9628-8061-9AAB-55652AE2A855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404675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7322F86-2C8B-BDE7-8501-598A522111C2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6054851" y="3511807"/>
            <a:ext cx="55932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C945F07-605F-36A4-514B-469864D69A63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951265" y="3511807"/>
            <a:ext cx="518099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CB536FA-53AC-9855-F076-58D7F9DF0E47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878343" y="3511807"/>
            <a:ext cx="39859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C6CDB59-C1DE-F46C-D604-49AA3DF4B6A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2160443" y="5200974"/>
            <a:ext cx="54921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99CE48-920D-409B-5693-EA8AF2359B3B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4077869" y="5200974"/>
            <a:ext cx="5181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77F0672-0789-4BCA-01DA-DD2008590F8F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6054851" y="5200974"/>
            <a:ext cx="55932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176DBDD-2E2A-66E2-782F-E895CF6BAA1B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7951265" y="5200974"/>
            <a:ext cx="51809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930D51F-BAE5-FD88-9346-A9FB5A6EF7F5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9878343" y="5200974"/>
            <a:ext cx="35546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A866C9C-6126-EEAE-06D3-744EBFBB40D5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71778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DDC97FA-ADC9-35BC-1D02-00DA4312040D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60409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C4727EA-C7BE-7D1D-F5A3-542D98AFE1FE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6612197" y="5963871"/>
            <a:ext cx="55931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4EFF948-2024-AF5E-AF1C-074A473E3644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8786945" y="5963871"/>
            <a:ext cx="54456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BD492941-027A-AD5C-EB5C-1E633748DB6D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rot="5400000">
            <a:off x="6291906" y="1137895"/>
            <a:ext cx="403727" cy="8889054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B1CDD5C2-F09C-E561-10F3-11FE33F3CDBB}"/>
              </a:ext>
            </a:extLst>
          </p:cNvPr>
          <p:cNvSpPr/>
          <p:nvPr/>
        </p:nvSpPr>
        <p:spPr>
          <a:xfrm>
            <a:off x="503258" y="1675511"/>
            <a:ext cx="11408735" cy="1871330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23910-FA06-522C-BE08-73176F232CCC}"/>
              </a:ext>
            </a:extLst>
          </p:cNvPr>
          <p:cNvSpPr txBox="1"/>
          <p:nvPr/>
        </p:nvSpPr>
        <p:spPr>
          <a:xfrm>
            <a:off x="675706" y="1506234"/>
            <a:ext cx="11409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DDDFF"/>
                </a:solidFill>
              </a:rPr>
              <a:t>커뮤니티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45B6-8931-421E-09C7-F9CA5FCA0146}"/>
              </a:ext>
            </a:extLst>
          </p:cNvPr>
          <p:cNvSpPr/>
          <p:nvPr/>
        </p:nvSpPr>
        <p:spPr>
          <a:xfrm>
            <a:off x="675707" y="2157059"/>
            <a:ext cx="148422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목록 조회</a:t>
            </a:r>
            <a:endParaRPr lang="ko-KR" altLang="en-US" sz="1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7BB47F-0594-4379-585A-C47CD6D37E8B}"/>
              </a:ext>
            </a:extLst>
          </p:cNvPr>
          <p:cNvSpPr/>
          <p:nvPr/>
        </p:nvSpPr>
        <p:spPr>
          <a:xfrm>
            <a:off x="2709143" y="2157059"/>
            <a:ext cx="136821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작성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2873F1-4B15-952C-087B-03C458921E14}"/>
              </a:ext>
            </a:extLst>
          </p:cNvPr>
          <p:cNvSpPr/>
          <p:nvPr/>
        </p:nvSpPr>
        <p:spPr>
          <a:xfrm>
            <a:off x="4595454" y="2157059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D1C7A1-EFAA-C07D-3655-EEF781722F4E}"/>
              </a:ext>
            </a:extLst>
          </p:cNvPr>
          <p:cNvSpPr/>
          <p:nvPr/>
        </p:nvSpPr>
        <p:spPr>
          <a:xfrm>
            <a:off x="6613656" y="2157059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삭제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484802-A457-5887-7203-AD6CBE0512F4}"/>
              </a:ext>
            </a:extLst>
          </p:cNvPr>
          <p:cNvSpPr/>
          <p:nvPr/>
        </p:nvSpPr>
        <p:spPr>
          <a:xfrm>
            <a:off x="8468849" y="2157059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검색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99DA84-B307-EE15-CCD7-8C69CA944106}"/>
              </a:ext>
            </a:extLst>
          </p:cNvPr>
          <p:cNvSpPr/>
          <p:nvPr/>
        </p:nvSpPr>
        <p:spPr>
          <a:xfrm>
            <a:off x="10233292" y="2157059"/>
            <a:ext cx="1408978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0D9869-75E9-750C-B3CB-0EA860610EB2}"/>
              </a:ext>
            </a:extLst>
          </p:cNvPr>
          <p:cNvSpPr/>
          <p:nvPr/>
        </p:nvSpPr>
        <p:spPr>
          <a:xfrm>
            <a:off x="138018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작성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D96167-E60D-394B-CDB7-63F6F9E53A2B}"/>
              </a:ext>
            </a:extLst>
          </p:cNvPr>
          <p:cNvSpPr/>
          <p:nvPr/>
        </p:nvSpPr>
        <p:spPr>
          <a:xfrm>
            <a:off x="326649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</a:t>
            </a:r>
            <a:r>
              <a:rPr lang="ko-KR" altLang="en-US" sz="1200" b="1" dirty="0" smtClean="0"/>
              <a:t>글 </a:t>
            </a:r>
            <a:r>
              <a:rPr lang="ko-KR" altLang="en-US" sz="1200" b="1" dirty="0"/>
              <a:t>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E453CC-AC45-CC16-066C-B5B90997AAAA}"/>
              </a:ext>
            </a:extLst>
          </p:cNvPr>
          <p:cNvSpPr/>
          <p:nvPr/>
        </p:nvSpPr>
        <p:spPr>
          <a:xfrm>
            <a:off x="5152800" y="2919956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EAB735-5088-2DE5-D52E-A8948751E650}"/>
              </a:ext>
            </a:extLst>
          </p:cNvPr>
          <p:cNvSpPr/>
          <p:nvPr/>
        </p:nvSpPr>
        <p:spPr>
          <a:xfrm>
            <a:off x="7171001" y="2919956"/>
            <a:ext cx="161542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2C2ACD-5179-92E0-F90D-666182DBB392}"/>
              </a:ext>
            </a:extLst>
          </p:cNvPr>
          <p:cNvSpPr/>
          <p:nvPr/>
        </p:nvSpPr>
        <p:spPr>
          <a:xfrm>
            <a:off x="9330996" y="2919956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A213AB-E79E-C4A8-A9C5-76BC49BB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59928" y="2336644"/>
            <a:ext cx="549215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06F3D5-DFD2-67EB-FEF5-884E2EB873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77354" y="2336644"/>
            <a:ext cx="51810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0CA27E-E63B-5949-D776-7FD42B5419F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54336" y="2336644"/>
            <a:ext cx="55932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00A67D-7DA3-7ADF-3FB5-E55A12E7B64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50750" y="2336644"/>
            <a:ext cx="51809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A4C91-1A90-B1E6-F801-80DC1D18813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877828" y="2336644"/>
            <a:ext cx="355464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4F0755-C244-31AE-A707-F619903957F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71727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83D709-B7F3-E4BD-FCD9-2B8A701561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0358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FF8C4B-C162-02E1-8E7A-6E98725545D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1682" y="3099541"/>
            <a:ext cx="55931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73E911-67B9-8910-B640-4AEE147F976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786430" y="3099541"/>
            <a:ext cx="54456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D34116D-6C4F-D0EE-C71A-DB00522800F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91391" y="-1726435"/>
            <a:ext cx="403727" cy="8889054"/>
          </a:xfrm>
          <a:prstGeom prst="bentConnector3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01B399F5-2FB8-5BE4-3619-7324FB6AA8B9}"/>
              </a:ext>
            </a:extLst>
          </p:cNvPr>
          <p:cNvSpPr/>
          <p:nvPr/>
        </p:nvSpPr>
        <p:spPr>
          <a:xfrm>
            <a:off x="503258" y="4380546"/>
            <a:ext cx="11408735" cy="1017599"/>
          </a:xfrm>
          <a:prstGeom prst="round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44AD1C-9D88-4F58-D634-4B1D95461C9B}"/>
              </a:ext>
            </a:extLst>
          </p:cNvPr>
          <p:cNvSpPr txBox="1"/>
          <p:nvPr/>
        </p:nvSpPr>
        <p:spPr>
          <a:xfrm>
            <a:off x="676222" y="4242499"/>
            <a:ext cx="114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공지사항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25538-4AEF-082F-67A0-433C00FE9820}"/>
              </a:ext>
            </a:extLst>
          </p:cNvPr>
          <p:cNvSpPr/>
          <p:nvPr/>
        </p:nvSpPr>
        <p:spPr>
          <a:xfrm>
            <a:off x="675707" y="4770073"/>
            <a:ext cx="1484736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목록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BA04828-98AD-CD38-0433-96B686222188}"/>
              </a:ext>
            </a:extLst>
          </p:cNvPr>
          <p:cNvSpPr/>
          <p:nvPr/>
        </p:nvSpPr>
        <p:spPr>
          <a:xfrm>
            <a:off x="2709659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86A28C4-041D-9C95-DC2D-DC39E6F93F1F}"/>
              </a:ext>
            </a:extLst>
          </p:cNvPr>
          <p:cNvSpPr/>
          <p:nvPr/>
        </p:nvSpPr>
        <p:spPr>
          <a:xfrm>
            <a:off x="4595969" y="4770073"/>
            <a:ext cx="1458882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182F461-BDF4-A3F4-D4C8-8A2A65ED590E}"/>
              </a:ext>
            </a:extLst>
          </p:cNvPr>
          <p:cNvSpPr/>
          <p:nvPr/>
        </p:nvSpPr>
        <p:spPr>
          <a:xfrm>
            <a:off x="6614171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246FB1-2B08-F7BF-6318-00FE7313D7FF}"/>
              </a:ext>
            </a:extLst>
          </p:cNvPr>
          <p:cNvSpPr/>
          <p:nvPr/>
        </p:nvSpPr>
        <p:spPr>
          <a:xfrm>
            <a:off x="8469364" y="4770073"/>
            <a:ext cx="1408979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검색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3A266D-997F-DDF4-DD08-BFA8BFEA2780}"/>
              </a:ext>
            </a:extLst>
          </p:cNvPr>
          <p:cNvSpPr/>
          <p:nvPr/>
        </p:nvSpPr>
        <p:spPr>
          <a:xfrm>
            <a:off x="10276937" y="4770073"/>
            <a:ext cx="1408978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조회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BB5AE5-CFE5-99CF-1367-9B28AFB8984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16044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05EACD-2986-B927-339A-6AC3615FD46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04675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E572D50-DB7E-CF2E-CD31-B4EAB1F4F71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054851" y="4949658"/>
            <a:ext cx="55932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C774D4-5EF1-4375-C98A-B66610BBD29D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7951265" y="4949658"/>
            <a:ext cx="518099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274A0B-2E5D-9D6B-F857-C4997A886833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878343" y="4949658"/>
            <a:ext cx="39859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9761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295" y="886968"/>
            <a:ext cx="5160010" cy="1728216"/>
          </a:xfrm>
        </p:spPr>
        <p:txBody>
          <a:bodyPr anchor="ctr">
            <a:normAutofit/>
          </a:bodyPr>
          <a:lstStyle/>
          <a:p>
            <a:r>
              <a:rPr lang="en-US" altLang="ko-KR" sz="4000" dirty="0" smtClean="0"/>
              <a:t>09 </a:t>
            </a:r>
            <a:r>
              <a:rPr lang="ko-KR" altLang="en-US" sz="4000" dirty="0" smtClean="0"/>
              <a:t>후기 및 질의 응답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656" y="2705567"/>
            <a:ext cx="3916723" cy="954725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600" dirty="0" smtClean="0"/>
              <a:t>9.1 </a:t>
            </a:r>
            <a:r>
              <a:rPr lang="ko-KR" altLang="en-US" sz="2600" dirty="0" smtClean="0"/>
              <a:t>후기</a:t>
            </a:r>
            <a:endParaRPr lang="en-US" altLang="ko-KR" sz="2600" dirty="0" smtClean="0"/>
          </a:p>
          <a:p>
            <a:pPr algn="l"/>
            <a:r>
              <a:rPr lang="en-US" altLang="ko-KR" sz="2600" dirty="0" smtClean="0"/>
              <a:t>9.2 </a:t>
            </a:r>
            <a:r>
              <a:rPr lang="ko-KR" altLang="en-US" sz="2600" dirty="0" smtClean="0"/>
              <a:t>질의응답</a:t>
            </a:r>
            <a:endParaRPr lang="en-US" altLang="ko-KR" sz="2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268"/>
            <a:ext cx="6096000" cy="374332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675120" y="1984248"/>
            <a:ext cx="4773168" cy="0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465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02.</a:t>
            </a:r>
            <a:r>
              <a:rPr lang="ko-KR" altLang="en-US" sz="2400" b="1" dirty="0" smtClean="0"/>
              <a:t>늘어나는 식품 폐기물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53" y="2836318"/>
            <a:ext cx="7220958" cy="3562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90" y="1549147"/>
            <a:ext cx="7030431" cy="113363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290559" y="1566565"/>
            <a:ext cx="3222171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790" y="1924374"/>
            <a:ext cx="637279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881257" y="5651862"/>
            <a:ext cx="345730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18790" y="5900056"/>
            <a:ext cx="496543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824585" y="6139542"/>
            <a:ext cx="70259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23889" y="6139542"/>
            <a:ext cx="56760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" y="2176162"/>
            <a:ext cx="4390068" cy="33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목적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12084" y="2451525"/>
            <a:ext cx="6212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마감할인</a:t>
            </a:r>
            <a:r>
              <a:rPr lang="ko-KR" altLang="en-US" sz="2400" b="1" dirty="0" smtClean="0"/>
              <a:t> 상품 정보 공유 및 판매를 통해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점주는 버려지는 음식을 줄이고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고객은 음식을 저렴하게 구매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89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목표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5056" y="2451525"/>
            <a:ext cx="62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소상공인을 위한 온라인 거래 공간 제공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5055" y="3402211"/>
            <a:ext cx="840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식비에 부담을 느끼는 고객을 위한 </a:t>
            </a:r>
            <a:r>
              <a:rPr lang="ko-KR" altLang="en-US" sz="2400" b="1" dirty="0" smtClean="0"/>
              <a:t>할인 </a:t>
            </a:r>
            <a:r>
              <a:rPr lang="ko-KR" altLang="en-US" sz="2400" b="1" dirty="0" smtClean="0"/>
              <a:t>상품 정보 제공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4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5D8A6B2-E172-AF50-9680-EF851C2C1F31}"/>
              </a:ext>
            </a:extLst>
          </p:cNvPr>
          <p:cNvSpPr txBox="1">
            <a:spLocks/>
          </p:cNvSpPr>
          <p:nvPr/>
        </p:nvSpPr>
        <p:spPr>
          <a:xfrm>
            <a:off x="146304" y="960120"/>
            <a:ext cx="5949696" cy="1424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02 </a:t>
            </a:r>
            <a:r>
              <a:rPr lang="ko-KR" altLang="en-US" sz="4000" dirty="0" err="1" smtClean="0"/>
              <a:t>팀구성</a:t>
            </a:r>
            <a:r>
              <a:rPr lang="ko-KR" altLang="en-US" sz="4000" dirty="0" smtClean="0"/>
              <a:t> 및 개발 일정</a:t>
            </a:r>
            <a:endParaRPr lang="ko-KR" altLang="en-US" sz="4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CC5D6AD-D700-6511-3AF9-F72A5E19B3AB}"/>
              </a:ext>
            </a:extLst>
          </p:cNvPr>
          <p:cNvSpPr txBox="1">
            <a:spLocks/>
          </p:cNvSpPr>
          <p:nvPr/>
        </p:nvSpPr>
        <p:spPr>
          <a:xfrm>
            <a:off x="1065690" y="2694864"/>
            <a:ext cx="3334134" cy="1392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2.1 </a:t>
            </a:r>
            <a:r>
              <a:rPr lang="ko-KR" altLang="en-US" dirty="0" smtClean="0"/>
              <a:t>팀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2.2 </a:t>
            </a:r>
            <a:r>
              <a:rPr lang="ko-KR" altLang="en-US" dirty="0" smtClean="0"/>
              <a:t>프로젝트 일정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0120"/>
            <a:ext cx="6096000" cy="4572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146304" y="2011680"/>
            <a:ext cx="5504688" cy="9144"/>
          </a:xfrm>
          <a:prstGeom prst="line">
            <a:avLst/>
          </a:prstGeom>
          <a:ln w="349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7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2.1.</a:t>
            </a:r>
            <a:r>
              <a:rPr lang="ko-KR" altLang="en-US" sz="3600" b="1" u="sng" dirty="0" smtClean="0"/>
              <a:t>팀 구성</a:t>
            </a:r>
            <a:endParaRPr lang="ko-KR" altLang="en-US" sz="3600" b="1" u="sng" dirty="0"/>
          </a:p>
        </p:txBody>
      </p:sp>
      <p:sp>
        <p:nvSpPr>
          <p:cNvPr id="27" name="모서리가 둥근 직사각형 41">
            <a:extLst>
              <a:ext uri="{FF2B5EF4-FFF2-40B4-BE49-F238E27FC236}">
                <a16:creationId xmlns:a16="http://schemas.microsoft.com/office/drawing/2014/main" id="{438329FF-23CA-92A1-6CD4-500620FB9AE3}"/>
              </a:ext>
            </a:extLst>
          </p:cNvPr>
          <p:cNvSpPr/>
          <p:nvPr/>
        </p:nvSpPr>
        <p:spPr>
          <a:xfrm>
            <a:off x="405981" y="1977809"/>
            <a:ext cx="1938386" cy="4170071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D7885-17DF-862E-32B5-E242E262E0C2}"/>
              </a:ext>
            </a:extLst>
          </p:cNvPr>
          <p:cNvSpPr txBox="1"/>
          <p:nvPr/>
        </p:nvSpPr>
        <p:spPr>
          <a:xfrm>
            <a:off x="802679" y="1800851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김진욱</a:t>
            </a:r>
          </a:p>
        </p:txBody>
      </p:sp>
      <p:sp>
        <p:nvSpPr>
          <p:cNvPr id="58" name="모서리가 둥근 직사각형 41">
            <a:extLst>
              <a:ext uri="{FF2B5EF4-FFF2-40B4-BE49-F238E27FC236}">
                <a16:creationId xmlns:a16="http://schemas.microsoft.com/office/drawing/2014/main" id="{A3600626-A2F2-F42F-45FD-F2E5C443425A}"/>
              </a:ext>
            </a:extLst>
          </p:cNvPr>
          <p:cNvSpPr/>
          <p:nvPr/>
        </p:nvSpPr>
        <p:spPr>
          <a:xfrm>
            <a:off x="274106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D0581D-B98B-53EF-3A1D-7E463401FE12}"/>
              </a:ext>
            </a:extLst>
          </p:cNvPr>
          <p:cNvSpPr txBox="1"/>
          <p:nvPr/>
        </p:nvSpPr>
        <p:spPr>
          <a:xfrm>
            <a:off x="3128035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김지연</a:t>
            </a:r>
          </a:p>
        </p:txBody>
      </p:sp>
      <p:sp>
        <p:nvSpPr>
          <p:cNvPr id="60" name="모서리가 둥근 직사각형 41">
            <a:extLst>
              <a:ext uri="{FF2B5EF4-FFF2-40B4-BE49-F238E27FC236}">
                <a16:creationId xmlns:a16="http://schemas.microsoft.com/office/drawing/2014/main" id="{138CED76-6A94-F6A5-4F27-74F57F4B9013}"/>
              </a:ext>
            </a:extLst>
          </p:cNvPr>
          <p:cNvSpPr/>
          <p:nvPr/>
        </p:nvSpPr>
        <p:spPr>
          <a:xfrm>
            <a:off x="507163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97BF0-C38A-3F5C-DB1E-BD728F7CA447}"/>
              </a:ext>
            </a:extLst>
          </p:cNvPr>
          <p:cNvSpPr txBox="1"/>
          <p:nvPr/>
        </p:nvSpPr>
        <p:spPr>
          <a:xfrm>
            <a:off x="547806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배성빈</a:t>
            </a:r>
            <a:endParaRPr lang="ko-KR" altLang="en-US" sz="2400" b="1" dirty="0"/>
          </a:p>
        </p:txBody>
      </p:sp>
      <p:sp>
        <p:nvSpPr>
          <p:cNvPr id="62" name="모서리가 둥근 직사각형 41">
            <a:extLst>
              <a:ext uri="{FF2B5EF4-FFF2-40B4-BE49-F238E27FC236}">
                <a16:creationId xmlns:a16="http://schemas.microsoft.com/office/drawing/2014/main" id="{614A8E08-1FA7-BB3D-107A-7FDB1ADB037F}"/>
              </a:ext>
            </a:extLst>
          </p:cNvPr>
          <p:cNvSpPr/>
          <p:nvPr/>
        </p:nvSpPr>
        <p:spPr>
          <a:xfrm>
            <a:off x="7397691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65E4F2-0695-7017-487A-BE2774801A21}"/>
              </a:ext>
            </a:extLst>
          </p:cNvPr>
          <p:cNvSpPr txBox="1"/>
          <p:nvPr/>
        </p:nvSpPr>
        <p:spPr>
          <a:xfrm>
            <a:off x="7774933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이기원</a:t>
            </a:r>
          </a:p>
        </p:txBody>
      </p:sp>
      <p:sp>
        <p:nvSpPr>
          <p:cNvPr id="64" name="모서리가 둥근 직사각형 41">
            <a:extLst>
              <a:ext uri="{FF2B5EF4-FFF2-40B4-BE49-F238E27FC236}">
                <a16:creationId xmlns:a16="http://schemas.microsoft.com/office/drawing/2014/main" id="{9D0198E8-32E5-946D-4F35-512059FE6DA4}"/>
              </a:ext>
            </a:extLst>
          </p:cNvPr>
          <p:cNvSpPr/>
          <p:nvPr/>
        </p:nvSpPr>
        <p:spPr>
          <a:xfrm>
            <a:off x="9719233" y="1976430"/>
            <a:ext cx="1938386" cy="417007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074E7-6EC9-3202-09A5-B1FD1D5FF789}"/>
              </a:ext>
            </a:extLst>
          </p:cNvPr>
          <p:cNvSpPr txBox="1"/>
          <p:nvPr/>
        </p:nvSpPr>
        <p:spPr>
          <a:xfrm>
            <a:off x="1011593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허준혁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5B66B0-1D4D-9158-3A7A-D2CBC89EC9BB}"/>
              </a:ext>
            </a:extLst>
          </p:cNvPr>
          <p:cNvSpPr txBox="1"/>
          <p:nvPr/>
        </p:nvSpPr>
        <p:spPr>
          <a:xfrm>
            <a:off x="500159" y="2552968"/>
            <a:ext cx="17455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프로젝트 총괄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커뮤니티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댓글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 </a:t>
            </a:r>
            <a:r>
              <a:rPr lang="ko-KR" altLang="en-US" sz="1400" b="1" dirty="0"/>
              <a:t>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커뮤니티</a:t>
            </a:r>
            <a:endParaRPr lang="en-US" altLang="ko-KR" sz="1200" b="1" dirty="0"/>
          </a:p>
          <a:p>
            <a:r>
              <a:rPr lang="ko-KR" altLang="en-US" sz="1200" b="1" dirty="0"/>
              <a:t>• 댓글</a:t>
            </a:r>
            <a:endParaRPr lang="en-US" altLang="ko-KR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9FCDB0-F9DD-D365-49BC-9F4AC53FFFC3}"/>
              </a:ext>
            </a:extLst>
          </p:cNvPr>
          <p:cNvSpPr txBox="1"/>
          <p:nvPr/>
        </p:nvSpPr>
        <p:spPr>
          <a:xfrm>
            <a:off x="2842845" y="2552968"/>
            <a:ext cx="18442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판매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지도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메인 화면</a:t>
            </a:r>
            <a:endParaRPr lang="en-US" altLang="ko-KR" sz="1200" b="1" dirty="0"/>
          </a:p>
          <a:p>
            <a:r>
              <a:rPr lang="ko-KR" altLang="en-US" sz="1200" b="1" dirty="0"/>
              <a:t>• 판매</a:t>
            </a:r>
            <a:endParaRPr lang="en-US" altLang="ko-KR" sz="1200" b="1" dirty="0"/>
          </a:p>
          <a:p>
            <a:r>
              <a:rPr lang="ko-KR" altLang="en-US" sz="1200" b="1" dirty="0"/>
              <a:t>• 판매 내역</a:t>
            </a:r>
            <a:endParaRPr lang="en-US" altLang="ko-KR" sz="1200" b="1" dirty="0"/>
          </a:p>
          <a:p>
            <a:r>
              <a:rPr lang="ko-KR" altLang="en-US" sz="1200" b="1" dirty="0"/>
              <a:t>• 판매 상품 관리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5544D3-F1B6-7F5F-FA13-D0F7C9A4DC87}"/>
              </a:ext>
            </a:extLst>
          </p:cNvPr>
          <p:cNvSpPr txBox="1"/>
          <p:nvPr/>
        </p:nvSpPr>
        <p:spPr>
          <a:xfrm>
            <a:off x="5184843" y="2552968"/>
            <a:ext cx="1745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공지사항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공지사항</a:t>
            </a:r>
            <a:endParaRPr lang="en-US" altLang="ko-KR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997041-041C-B1BE-7828-9A38F561E2D9}"/>
              </a:ext>
            </a:extLst>
          </p:cNvPr>
          <p:cNvSpPr txBox="1"/>
          <p:nvPr/>
        </p:nvSpPr>
        <p:spPr>
          <a:xfrm>
            <a:off x="7461979" y="2552968"/>
            <a:ext cx="184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리뷰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• 구매</a:t>
            </a:r>
            <a:endParaRPr lang="en-US" altLang="ko-KR" sz="1200" b="1" dirty="0"/>
          </a:p>
          <a:p>
            <a:r>
              <a:rPr lang="ko-KR" altLang="en-US" sz="1200" b="1" dirty="0"/>
              <a:t>• 리뷰</a:t>
            </a:r>
            <a:endParaRPr lang="en-US" altLang="ko-KR" sz="1200" b="1" dirty="0"/>
          </a:p>
          <a:p>
            <a:r>
              <a:rPr lang="ko-KR" altLang="en-US" sz="1200" b="1" dirty="0"/>
              <a:t>• 프로필</a:t>
            </a:r>
            <a:endParaRPr lang="en-US" altLang="ko-KR" sz="1200" b="1" dirty="0"/>
          </a:p>
          <a:p>
            <a:r>
              <a:rPr lang="ko-KR" altLang="en-US" sz="1200" b="1" dirty="0"/>
              <a:t>• 좋아요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즐겨찾기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77CDE-C4D7-D4BC-1453-4A32C44EAD42}"/>
              </a:ext>
            </a:extLst>
          </p:cNvPr>
          <p:cNvSpPr txBox="1"/>
          <p:nvPr/>
        </p:nvSpPr>
        <p:spPr>
          <a:xfrm>
            <a:off x="9773793" y="2552968"/>
            <a:ext cx="1863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공공 데이터 </a:t>
            </a:r>
            <a:r>
              <a:rPr lang="en-US" altLang="ko-KR" sz="1400" b="1" dirty="0"/>
              <a:t>API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회원가입</a:t>
            </a:r>
            <a:endParaRPr lang="en-US" altLang="ko-KR" sz="1200" b="1" dirty="0"/>
          </a:p>
          <a:p>
            <a:r>
              <a:rPr lang="ko-KR" altLang="en-US" sz="1200" b="1" dirty="0"/>
              <a:t>• 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로그아웃</a:t>
            </a:r>
            <a:endParaRPr lang="en-US" altLang="ko-KR" sz="1200" b="1" dirty="0"/>
          </a:p>
          <a:p>
            <a:r>
              <a:rPr lang="ko-KR" altLang="en-US" sz="1200" b="1" dirty="0"/>
              <a:t>• 아이디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비밀번호 찾기</a:t>
            </a:r>
            <a:endParaRPr lang="en-US" altLang="ko-KR" sz="1200" b="1" dirty="0"/>
          </a:p>
          <a:p>
            <a:r>
              <a:rPr lang="ko-KR" altLang="en-US" sz="1200" b="1" dirty="0"/>
              <a:t>• 화원정보 수정 및 탈퇴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825595-E108-C694-2971-38252E9AFE07}"/>
              </a:ext>
            </a:extLst>
          </p:cNvPr>
          <p:cNvSpPr txBox="1"/>
          <p:nvPr/>
        </p:nvSpPr>
        <p:spPr>
          <a:xfrm>
            <a:off x="1057194" y="5709110"/>
            <a:ext cx="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370B6B-408E-800F-3821-F9D9046A7A08}"/>
              </a:ext>
            </a:extLst>
          </p:cNvPr>
          <p:cNvSpPr txBox="1"/>
          <p:nvPr/>
        </p:nvSpPr>
        <p:spPr>
          <a:xfrm>
            <a:off x="5741877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48CB-E25C-4EF0-1CAB-8AC207667DB1}"/>
              </a:ext>
            </a:extLst>
          </p:cNvPr>
          <p:cNvSpPr txBox="1"/>
          <p:nvPr/>
        </p:nvSpPr>
        <p:spPr>
          <a:xfrm>
            <a:off x="8087389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6B250C-5768-8741-A256-8EC2B9A8F24C}"/>
              </a:ext>
            </a:extLst>
          </p:cNvPr>
          <p:cNvSpPr txBox="1"/>
          <p:nvPr/>
        </p:nvSpPr>
        <p:spPr>
          <a:xfrm>
            <a:off x="10408931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F2E518-22C0-9681-0764-DD499978B174}"/>
              </a:ext>
            </a:extLst>
          </p:cNvPr>
          <p:cNvSpPr txBox="1"/>
          <p:nvPr/>
        </p:nvSpPr>
        <p:spPr>
          <a:xfrm>
            <a:off x="3307324" y="5709110"/>
            <a:ext cx="80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부팀장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517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CBEA0A-148F-791E-E21F-25CA009BBD39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2.2.</a:t>
            </a:r>
            <a:r>
              <a:rPr lang="ko-KR" altLang="en-US" sz="3600" b="1" dirty="0" smtClean="0"/>
              <a:t>프로젝트 일정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3080"/>
            <a:ext cx="12117788" cy="6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1615</Words>
  <Application>Microsoft Office PowerPoint</Application>
  <PresentationFormat>와이드스크린</PresentationFormat>
  <Paragraphs>684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 화면 설계</vt:lpstr>
      <vt:lpstr>PowerPoint 프레젠테이션</vt:lpstr>
      <vt:lpstr>PowerPoint 프레젠테이션</vt:lpstr>
      <vt:lpstr>PowerPoint 프레젠테이션</vt:lpstr>
      <vt:lpstr>PowerPoint 프레젠테이션</vt:lpstr>
      <vt:lpstr>08 시연</vt:lpstr>
      <vt:lpstr>PowerPoint 프레젠테이션</vt:lpstr>
      <vt:lpstr>PowerPoint 프레젠테이션</vt:lpstr>
      <vt:lpstr>09 후기 및 질의 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51</cp:revision>
  <dcterms:created xsi:type="dcterms:W3CDTF">2022-09-29T00:47:59Z</dcterms:created>
  <dcterms:modified xsi:type="dcterms:W3CDTF">2022-09-30T04:41:34Z</dcterms:modified>
</cp:coreProperties>
</file>