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88020" r:id="rId3"/>
    <p:sldId id="11088004" r:id="rId4"/>
    <p:sldId id="11088005" r:id="rId5"/>
    <p:sldId id="11088006" r:id="rId6"/>
    <p:sldId id="11088007" r:id="rId7"/>
    <p:sldId id="11088008" r:id="rId8"/>
    <p:sldId id="11088009" r:id="rId9"/>
    <p:sldId id="11088010" r:id="rId10"/>
    <p:sldId id="11088011" r:id="rId11"/>
    <p:sldId id="11088012" r:id="rId12"/>
    <p:sldId id="11088013" r:id="rId13"/>
    <p:sldId id="11088014" r:id="rId14"/>
    <p:sldId id="11088015" r:id="rId15"/>
    <p:sldId id="11088016" r:id="rId16"/>
    <p:sldId id="11088017" r:id="rId17"/>
    <p:sldId id="11088019" r:id="rId18"/>
  </p:sldIdLst>
  <p:sldSz cx="13004165" cy="975296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pic>
        <p:nvPicPr>
          <p:cNvPr id="46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5890701" y="1691009"/>
            <a:ext cx="1223398" cy="1078902"/>
          </a:xfrm>
          <a:prstGeom prst="rect">
            <a:avLst/>
          </a:prstGeom>
        </p:spPr>
      </p:pic>
      <p:sp>
        <p:nvSpPr>
          <p:cNvPr id="930" name="文本"/>
          <p:cNvSpPr>
            <a:spLocks noGrp="1"/>
          </p:cNvSpPr>
          <p:nvPr>
            <p:ph type="ctrTitle"/>
          </p:nvPr>
        </p:nvSpPr>
        <p:spPr>
          <a:xfrm>
            <a:off x="1684965" y="3106228"/>
            <a:ext cx="9634871" cy="10896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7150"/>
              </a:lnSpc>
            </a:pPr>
            <a:r>
              <a:rPr lang="zh-CN" altLang="en-US" b="0" i="0" u="none" spc="1950" dirty="0">
                <a:solidFill>
                  <a:srgbClr val="FFFFFF">
                    <a:alpha val="100000"/>
                  </a:srgbClr>
                </a:solidFill>
                <a:ea typeface="Alibaba PuHuiTi Regular" charset="-122"/>
              </a:rPr>
              <a:t>基于layabox的微信端魔塔小游戏开发</a:t>
            </a:r>
            <a:endParaRPr lang="zh-CN" altLang="en-US" b="0" i="0" u="none" spc="1950" dirty="0">
              <a:solidFill>
                <a:srgbClr val="FFFFFF">
                  <a:alpha val="100000"/>
                </a:srgbClr>
              </a:solidFill>
              <a:ea typeface="Alibaba PuHuiTi Regular" charset="-122"/>
            </a:endParaRPr>
          </a:p>
        </p:txBody>
      </p:sp>
      <p:pic>
        <p:nvPicPr>
          <p:cNvPr id="1969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3859297" y="5250461"/>
            <a:ext cx="5286232" cy="37035"/>
          </a:xfrm>
          <a:prstGeom prst="rect">
            <a:avLst/>
          </a:prstGeom>
        </p:spPr>
      </p:pic>
      <p:sp>
        <p:nvSpPr>
          <p:cNvPr id="2435" name="文本"/>
          <p:cNvSpPr>
            <a:spLocks noGrp="1"/>
          </p:cNvSpPr>
          <p:nvPr>
            <p:ph type="ctrTitle"/>
          </p:nvPr>
        </p:nvSpPr>
        <p:spPr>
          <a:xfrm>
            <a:off x="635" y="5611495"/>
            <a:ext cx="13003530" cy="33401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4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Development of magic tower game on wechat based on layabox</a:t>
            </a:r>
            <a:endParaRPr lang="zh-CN" altLang="en-US" sz="2000" b="0" i="0" u="none" spc="4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3460" name="文本"/>
          <p:cNvSpPr>
            <a:spLocks noGrp="1"/>
          </p:cNvSpPr>
          <p:nvPr>
            <p:ph type="ctrTitle"/>
          </p:nvPr>
        </p:nvSpPr>
        <p:spPr>
          <a:xfrm>
            <a:off x="3859296" y="6436567"/>
            <a:ext cx="2386043" cy="3949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答辩学生：朱铸杰</a:t>
            </a:r>
            <a:endParaRPr lang="zh-CN" altLang="en-US" sz="2000" b="0" i="0" u="none" spc="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sp>
        <p:nvSpPr>
          <p:cNvPr id="4494" name="文本"/>
          <p:cNvSpPr>
            <a:spLocks noGrp="1"/>
          </p:cNvSpPr>
          <p:nvPr>
            <p:ph type="ctrTitle"/>
          </p:nvPr>
        </p:nvSpPr>
        <p:spPr>
          <a:xfrm>
            <a:off x="6759487" y="6436568"/>
            <a:ext cx="2386043" cy="3949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2200"/>
              </a:lnSpc>
            </a:pPr>
            <a:r>
              <a:rPr lang="zh-CN" altLang="en-US" sz="2000" b="0" i="0" u="none" spc="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指导老师：黄俊</a:t>
            </a:r>
            <a:endParaRPr lang="zh-CN" altLang="en-US" sz="2000" b="0" i="0" u="none" spc="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游戏机制</a:t>
            </a:r>
            <a:endParaRPr lang="zh-CN" altLang="en-US" sz="3000" b="0" i="0" u="none" spc="6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10962" y="1194594"/>
            <a:ext cx="3188284" cy="15731"/>
          </a:xfrm>
          <a:prstGeom prst="rect">
            <a:avLst/>
          </a:prstGeom>
        </p:spPr>
      </p:pic>
      <p:pic>
        <p:nvPicPr>
          <p:cNvPr id="195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pic>
        <p:nvPicPr>
          <p:cNvPr id="2422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3059900" y="3187426"/>
            <a:ext cx="6947933" cy="4070506"/>
          </a:xfrm>
          <a:prstGeom prst="rect">
            <a:avLst/>
          </a:prstGeom>
        </p:spPr>
      </p:pic>
      <p:sp>
        <p:nvSpPr>
          <p:cNvPr id="2890" name="文本"/>
          <p:cNvSpPr>
            <a:spLocks noGrp="1"/>
          </p:cNvSpPr>
          <p:nvPr>
            <p:ph type="ctrTitle"/>
          </p:nvPr>
        </p:nvSpPr>
        <p:spPr>
          <a:xfrm>
            <a:off x="2651220" y="7540270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碰撞门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3903" name="文本"/>
          <p:cNvSpPr>
            <a:spLocks noGrp="1"/>
          </p:cNvSpPr>
          <p:nvPr>
            <p:ph type="ctrTitle"/>
          </p:nvPr>
        </p:nvSpPr>
        <p:spPr>
          <a:xfrm>
            <a:off x="2593898" y="7820375"/>
            <a:ext cx="2636451" cy="7576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判断钥匙数量是否够开门的，够则开门，不够则当作墙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4995" name="文本"/>
          <p:cNvSpPr>
            <a:spLocks noGrp="1"/>
          </p:cNvSpPr>
          <p:nvPr>
            <p:ph type="ctrTitle"/>
          </p:nvPr>
        </p:nvSpPr>
        <p:spPr>
          <a:xfrm>
            <a:off x="6064980" y="7540270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碰撞道具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6008" name="文本"/>
          <p:cNvSpPr>
            <a:spLocks noGrp="1"/>
          </p:cNvSpPr>
          <p:nvPr>
            <p:ph type="ctrTitle"/>
          </p:nvPr>
        </p:nvSpPr>
        <p:spPr>
          <a:xfrm>
            <a:off x="6007658" y="7820375"/>
            <a:ext cx="2636451" cy="7576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最为特殊，在拾取道具时，是有检测到碰撞，但是随即该道具被销毁，并不阻止玩家移动。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7100" name="文本"/>
          <p:cNvSpPr>
            <a:spLocks noGrp="1"/>
          </p:cNvSpPr>
          <p:nvPr>
            <p:ph type="ctrTitle"/>
          </p:nvPr>
        </p:nvSpPr>
        <p:spPr>
          <a:xfrm>
            <a:off x="4476087" y="1924084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碰撞</a:t>
            </a:r>
            <a:r>
              <a:rPr lang="en-US" altLang="zh-CN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NPC</a:t>
            </a:r>
            <a:endParaRPr lang="en-US" altLang="zh-CN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8113" name="文本"/>
          <p:cNvSpPr>
            <a:spLocks noGrp="1"/>
          </p:cNvSpPr>
          <p:nvPr>
            <p:ph type="ctrTitle"/>
          </p:nvPr>
        </p:nvSpPr>
        <p:spPr>
          <a:xfrm>
            <a:off x="4418765" y="2204190"/>
            <a:ext cx="2636451" cy="7576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游戏行走机制</a:t>
            </a: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暂停，触发</a:t>
            </a: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对话机制。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9205" name="文本"/>
          <p:cNvSpPr>
            <a:spLocks noGrp="1"/>
          </p:cNvSpPr>
          <p:nvPr>
            <p:ph type="ctrTitle"/>
          </p:nvPr>
        </p:nvSpPr>
        <p:spPr>
          <a:xfrm>
            <a:off x="7889847" y="1924084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碰撞怪物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0218" name="文本"/>
          <p:cNvSpPr>
            <a:spLocks noGrp="1"/>
          </p:cNvSpPr>
          <p:nvPr>
            <p:ph type="ctrTitle"/>
          </p:nvPr>
        </p:nvSpPr>
        <p:spPr>
          <a:xfrm>
            <a:off x="7832525" y="2204190"/>
            <a:ext cx="2636451" cy="7576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暂停其它全部机制，进行攻击战斗模式，战斗结束重新开始行走机制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1311" name="文本"/>
          <p:cNvSpPr>
            <a:spLocks noGrp="1"/>
          </p:cNvSpPr>
          <p:nvPr>
            <p:ph type="ctrTitle"/>
          </p:nvPr>
        </p:nvSpPr>
        <p:spPr>
          <a:xfrm>
            <a:off x="5266444" y="4145765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2344" name="文本"/>
          <p:cNvSpPr>
            <a:spLocks noGrp="1"/>
          </p:cNvSpPr>
          <p:nvPr>
            <p:ph type="ctrTitle"/>
          </p:nvPr>
        </p:nvSpPr>
        <p:spPr>
          <a:xfrm>
            <a:off x="6695155" y="5640246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3377" name="文本"/>
          <p:cNvSpPr>
            <a:spLocks noGrp="1"/>
          </p:cNvSpPr>
          <p:nvPr>
            <p:ph type="ctrTitle"/>
          </p:nvPr>
        </p:nvSpPr>
        <p:spPr>
          <a:xfrm>
            <a:off x="3343487" y="6064978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4410" name="文本"/>
          <p:cNvSpPr>
            <a:spLocks noGrp="1"/>
          </p:cNvSpPr>
          <p:nvPr>
            <p:ph type="ctrTitle"/>
          </p:nvPr>
        </p:nvSpPr>
        <p:spPr>
          <a:xfrm>
            <a:off x="8582062" y="3716247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3881430" y="4259060"/>
            <a:ext cx="8499727" cy="10896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150"/>
              </a:lnSpc>
            </a:pPr>
            <a:r>
              <a:rPr lang="zh-CN" altLang="en-US" sz="6500" b="0" i="0" u="none" spc="195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关键技术与难点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499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955963" y="3978919"/>
            <a:ext cx="1522562" cy="1208968"/>
          </a:xfrm>
          <a:prstGeom prst="rect">
            <a:avLst/>
          </a:prstGeom>
        </p:spPr>
      </p:pic>
      <p:sp>
        <p:nvSpPr>
          <p:cNvPr id="1967" name="文本"/>
          <p:cNvSpPr>
            <a:spLocks noGrp="1"/>
          </p:cNvSpPr>
          <p:nvPr>
            <p:ph type="ctrTitle"/>
          </p:nvPr>
        </p:nvSpPr>
        <p:spPr>
          <a:xfrm>
            <a:off x="3881431" y="3964619"/>
            <a:ext cx="1898609" cy="2832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6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PART 03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75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2732384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过渡页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005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1263816" y="1191699"/>
            <a:ext cx="2055594" cy="15731"/>
          </a:xfrm>
          <a:prstGeom prst="rect">
            <a:avLst/>
          </a:prstGeom>
        </p:spPr>
      </p:pic>
      <p:pic>
        <p:nvPicPr>
          <p:cNvPr id="4471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关键技术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49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10962" y="1194594"/>
            <a:ext cx="3188284" cy="15731"/>
          </a:xfrm>
          <a:prstGeom prst="rect">
            <a:avLst/>
          </a:prstGeom>
        </p:spPr>
      </p:pic>
      <p:pic>
        <p:nvPicPr>
          <p:cNvPr id="195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pic>
        <p:nvPicPr>
          <p:cNvPr id="2422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1033045" y="2564237"/>
            <a:ext cx="4943354" cy="2959171"/>
          </a:xfrm>
          <a:prstGeom prst="rect">
            <a:avLst/>
          </a:prstGeom>
        </p:spPr>
      </p:pic>
      <p:sp>
        <p:nvSpPr>
          <p:cNvPr id="2890" name="文本"/>
          <p:cNvSpPr>
            <a:spLocks noGrp="1"/>
          </p:cNvSpPr>
          <p:nvPr>
            <p:ph type="ctrTitle"/>
          </p:nvPr>
        </p:nvSpPr>
        <p:spPr>
          <a:xfrm>
            <a:off x="6628252" y="3081415"/>
            <a:ext cx="5141531" cy="2292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40"/>
              </a:lnSpc>
            </a:pPr>
            <a: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LayaAir是Layabox旗下第二代HTML5开源引擎，是全球性能最高的HTML5引擎之一。因能开发中大型HTML5重度游戏、性能极其优秀而迅速崛起，已成为HTML5行业公认的开发中大型游戏首选引擎。核心库功能强大，简单易用，上手容易，体积极轻，是目前同等功能最小的HTML5引擎，支持Canvas与WebGL模式的同时，支持ActionScript3、TypeScript、JavaScript三种语言开发。使用LayaAir为开发者提供的打包工具，js压缩，图片压缩等工具，可以帮助开发者更好的转换成可供他人玩的游戏。</a:t>
            </a:r>
            <a:endParaRPr lang="zh-CN" altLang="en-US" sz="1400" b="0" i="0" u="none" spc="28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4227" name="文本"/>
          <p:cNvSpPr>
            <a:spLocks noGrp="1"/>
          </p:cNvSpPr>
          <p:nvPr>
            <p:ph type="ctrTitle"/>
          </p:nvPr>
        </p:nvSpPr>
        <p:spPr>
          <a:xfrm>
            <a:off x="6628252" y="2584870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en-US" altLang="zh-CN" sz="3000" b="0" i="0" u="none" spc="3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LayaBox</a:t>
            </a:r>
            <a:endParaRPr lang="en-US" altLang="zh-CN" sz="3000" b="0" i="0" u="none" spc="3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pic>
        <p:nvPicPr>
          <p:cNvPr id="5238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3504721" y="6554798"/>
            <a:ext cx="1363406" cy="1363406"/>
          </a:xfrm>
          <a:prstGeom prst="rect">
            <a:avLst/>
          </a:prstGeom>
        </p:spPr>
      </p:pic>
      <p:pic>
        <p:nvPicPr>
          <p:cNvPr id="5706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035425" y="6554798"/>
            <a:ext cx="1363406" cy="1363406"/>
          </a:xfrm>
          <a:prstGeom prst="rect">
            <a:avLst/>
          </a:prstGeom>
        </p:spPr>
      </p:pic>
      <p:pic>
        <p:nvPicPr>
          <p:cNvPr id="6174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5244742" y="7093368"/>
            <a:ext cx="1363557" cy="3345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1123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技术难点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49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10962" y="1194594"/>
            <a:ext cx="3188284" cy="15731"/>
          </a:xfrm>
          <a:prstGeom prst="rect">
            <a:avLst/>
          </a:prstGeom>
        </p:spPr>
      </p:pic>
      <p:pic>
        <p:nvPicPr>
          <p:cNvPr id="195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pic>
        <p:nvPicPr>
          <p:cNvPr id="2422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59804" y="3071691"/>
            <a:ext cx="2151764" cy="2143359"/>
          </a:xfrm>
          <a:prstGeom prst="rect">
            <a:avLst/>
          </a:prstGeom>
        </p:spPr>
      </p:pic>
      <p:pic>
        <p:nvPicPr>
          <p:cNvPr id="2890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 rot="5400000">
            <a:off x="6657724" y="5433534"/>
            <a:ext cx="2147562" cy="2134986"/>
          </a:xfrm>
          <a:prstGeom prst="rect">
            <a:avLst/>
          </a:prstGeom>
        </p:spPr>
      </p:pic>
      <p:pic>
        <p:nvPicPr>
          <p:cNvPr id="336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10800000">
            <a:off x="4277235" y="5431437"/>
            <a:ext cx="2143359" cy="2134986"/>
          </a:xfrm>
          <a:prstGeom prst="rect">
            <a:avLst/>
          </a:prstGeom>
        </p:spPr>
      </p:pic>
      <p:pic>
        <p:nvPicPr>
          <p:cNvPr id="383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 rot="16200000">
            <a:off x="4275138" y="3077996"/>
            <a:ext cx="2147562" cy="2134986"/>
          </a:xfrm>
          <a:prstGeom prst="rect">
            <a:avLst/>
          </a:prstGeom>
        </p:spPr>
      </p:pic>
      <p:sp>
        <p:nvSpPr>
          <p:cNvPr id="4314" name="文本"/>
          <p:cNvSpPr>
            <a:spLocks noGrp="1"/>
          </p:cNvSpPr>
          <p:nvPr>
            <p:ph type="ctrTitle"/>
          </p:nvPr>
        </p:nvSpPr>
        <p:spPr>
          <a:xfrm>
            <a:off x="9229745" y="6989662"/>
            <a:ext cx="3244243" cy="2832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贝塞尔曲线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5325" name="文本"/>
          <p:cNvSpPr>
            <a:spLocks noGrp="1"/>
          </p:cNvSpPr>
          <p:nvPr>
            <p:ph type="ctrTitle"/>
          </p:nvPr>
        </p:nvSpPr>
        <p:spPr>
          <a:xfrm>
            <a:off x="9235450" y="7281195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贝塞尔曲线(Bézier curve)，又称贝兹曲线或贝济埃曲线，是应用于二维图形应用程序的数学曲线。一般的矢量图形软件通过它来精确画出曲线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6467" name="文本"/>
          <p:cNvSpPr>
            <a:spLocks noGrp="1"/>
          </p:cNvSpPr>
          <p:nvPr>
            <p:ph type="ctrTitle"/>
          </p:nvPr>
        </p:nvSpPr>
        <p:spPr>
          <a:xfrm>
            <a:off x="9229749" y="1992743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地图刷新</a:t>
            </a: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渲染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7478" name="文本"/>
          <p:cNvSpPr>
            <a:spLocks noGrp="1"/>
          </p:cNvSpPr>
          <p:nvPr>
            <p:ph type="ctrTitle"/>
          </p:nvPr>
        </p:nvSpPr>
        <p:spPr>
          <a:xfrm>
            <a:off x="9235454" y="2284277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由于地图上的怪物，NPC，墙壁，玩家等信息复杂多样、各个楼层的地图都不相同，又涉及到不同的楼层之间可能来回穿梭。在此使用数组对每一层地图的数据进行记录。在游戏中</a:t>
            </a: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获取每层数据，</a:t>
            </a:r>
            <a:r>
              <a:rPr lang="en-US" altLang="zh-CN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GLIST</a:t>
            </a: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对象池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8620" name="文本"/>
          <p:cNvSpPr>
            <a:spLocks noGrp="1"/>
          </p:cNvSpPr>
          <p:nvPr>
            <p:ph type="ctrTitle"/>
          </p:nvPr>
        </p:nvSpPr>
        <p:spPr>
          <a:xfrm>
            <a:off x="1358271" y="6989661"/>
            <a:ext cx="3244243" cy="2832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事件回调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9631" name="文本"/>
          <p:cNvSpPr>
            <a:spLocks noGrp="1"/>
          </p:cNvSpPr>
          <p:nvPr>
            <p:ph type="ctrTitle"/>
          </p:nvPr>
        </p:nvSpPr>
        <p:spPr>
          <a:xfrm>
            <a:off x="1363976" y="7281194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执行域与</a:t>
            </a:r>
            <a:r>
              <a:rPr lang="en-US" altLang="zh-CN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this</a:t>
            </a: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的指向问题。</a:t>
            </a:r>
            <a:endParaRPr lang="en-US" altLang="zh-CN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0773" name="文本"/>
          <p:cNvSpPr>
            <a:spLocks noGrp="1"/>
          </p:cNvSpPr>
          <p:nvPr>
            <p:ph type="ctrTitle"/>
          </p:nvPr>
        </p:nvSpPr>
        <p:spPr>
          <a:xfrm>
            <a:off x="1358274" y="1992742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三类六个商城设计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1785" name="文本"/>
          <p:cNvSpPr>
            <a:spLocks noGrp="1"/>
          </p:cNvSpPr>
          <p:nvPr>
            <p:ph type="ctrTitle"/>
          </p:nvPr>
        </p:nvSpPr>
        <p:spPr>
          <a:xfrm>
            <a:off x="1363980" y="2284276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钥匙</a:t>
            </a: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、金币、经验商城的设计逻辑相似，均为多个购买按钮与一个关闭按钮。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3" name="文本"/>
          <p:cNvSpPr>
            <a:spLocks noGrp="1"/>
          </p:cNvSpPr>
          <p:nvPr/>
        </p:nvSpPr>
        <p:spPr>
          <a:xfrm>
            <a:off x="-214621" y="3957432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摇杆操作的事件</a:t>
            </a: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监听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4" name="文本"/>
          <p:cNvSpPr>
            <a:spLocks noGrp="1"/>
          </p:cNvSpPr>
          <p:nvPr/>
        </p:nvSpPr>
        <p:spPr>
          <a:xfrm>
            <a:off x="-208915" y="4248966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用户未点击时，实时监听MOUSE_DOWN事件，在按下后才开始实时监听MOUSE_OVER，取消监听点下摇杆盘事件防止多指操作，在离开摇杆盘（MOUSE_OUT）或手指弹起(MOUSE_UP)后，需要取消监听玩家的点住事件并重新监听玩家点下摇杆盘的事件。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5" name="文本"/>
          <p:cNvSpPr>
            <a:spLocks noGrp="1"/>
          </p:cNvSpPr>
          <p:nvPr/>
        </p:nvSpPr>
        <p:spPr>
          <a:xfrm>
            <a:off x="10621654" y="4490832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战斗系统与玩家数据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6" name="文本"/>
          <p:cNvSpPr>
            <a:spLocks noGrp="1"/>
          </p:cNvSpPr>
          <p:nvPr/>
        </p:nvSpPr>
        <p:spPr>
          <a:xfrm>
            <a:off x="10627360" y="4782366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战斗每500ms攻击一次，大部分怪物无先手，由勇士先出手，250ms后才开始执行怪物攻击勇士的逻辑，其中需要进行暴击回避命中的判定。战斗结束后存储玩家数据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5375934" y="4306255"/>
            <a:ext cx="8499727" cy="10896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150"/>
              </a:lnSpc>
            </a:pPr>
            <a:r>
              <a:rPr lang="zh-CN" altLang="en-US" sz="6500" b="0" i="0" u="none" spc="195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总结提升</a:t>
            </a:r>
            <a:endParaRPr lang="zh-CN" altLang="en-US" sz="6500" b="0" i="0" u="none" spc="195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6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3450466" y="4026114"/>
            <a:ext cx="1522562" cy="1208968"/>
          </a:xfrm>
          <a:prstGeom prst="rect">
            <a:avLst/>
          </a:prstGeom>
        </p:spPr>
      </p:pic>
      <p:sp>
        <p:nvSpPr>
          <p:cNvPr id="1964" name="文本"/>
          <p:cNvSpPr>
            <a:spLocks noGrp="1"/>
          </p:cNvSpPr>
          <p:nvPr>
            <p:ph type="ctrTitle"/>
          </p:nvPr>
        </p:nvSpPr>
        <p:spPr>
          <a:xfrm>
            <a:off x="5375934" y="4011813"/>
            <a:ext cx="1898609" cy="2832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6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PART 04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72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2732384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过渡页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002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1263816" y="1191699"/>
            <a:ext cx="2055594" cy="15731"/>
          </a:xfrm>
          <a:prstGeom prst="rect">
            <a:avLst/>
          </a:prstGeom>
        </p:spPr>
      </p:pic>
      <p:pic>
        <p:nvPicPr>
          <p:cNvPr id="4468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总结提升</a:t>
            </a:r>
            <a:endParaRPr lang="zh-CN" altLang="en-US" sz="3000" b="0" i="0" u="none" spc="6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10962" y="1194594"/>
            <a:ext cx="3188284" cy="15731"/>
          </a:xfrm>
          <a:prstGeom prst="rect">
            <a:avLst/>
          </a:prstGeom>
        </p:spPr>
      </p:pic>
      <p:pic>
        <p:nvPicPr>
          <p:cNvPr id="195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pic>
        <p:nvPicPr>
          <p:cNvPr id="2422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3717904" y="2591374"/>
            <a:ext cx="1563132" cy="1563132"/>
          </a:xfrm>
          <a:prstGeom prst="rect">
            <a:avLst/>
          </a:prstGeom>
        </p:spPr>
      </p:pic>
      <p:pic>
        <p:nvPicPr>
          <p:cNvPr id="2890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7479870" y="5724915"/>
            <a:ext cx="1563132" cy="1563132"/>
          </a:xfrm>
          <a:prstGeom prst="rect">
            <a:avLst/>
          </a:prstGeom>
        </p:spPr>
      </p:pic>
      <p:pic>
        <p:nvPicPr>
          <p:cNvPr id="3358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4831867" y="3237580"/>
            <a:ext cx="3151224" cy="3268903"/>
          </a:xfrm>
          <a:prstGeom prst="rect">
            <a:avLst/>
          </a:prstGeom>
        </p:spPr>
      </p:pic>
      <p:sp>
        <p:nvSpPr>
          <p:cNvPr id="3826" name="文本"/>
          <p:cNvSpPr>
            <a:spLocks noGrp="1"/>
          </p:cNvSpPr>
          <p:nvPr>
            <p:ph type="ctrTitle"/>
          </p:nvPr>
        </p:nvSpPr>
        <p:spPr>
          <a:xfrm>
            <a:off x="782902" y="2443896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NPC</a:t>
            </a: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对话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4836" name="文本"/>
          <p:cNvSpPr>
            <a:spLocks noGrp="1"/>
          </p:cNvSpPr>
          <p:nvPr>
            <p:ph type="ctrTitle"/>
          </p:nvPr>
        </p:nvSpPr>
        <p:spPr>
          <a:xfrm>
            <a:off x="788607" y="2735429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时间原因没有制作完成，缺少这部分提升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5977" name="文本"/>
          <p:cNvSpPr>
            <a:spLocks noGrp="1"/>
          </p:cNvSpPr>
          <p:nvPr>
            <p:ph type="ctrTitle"/>
          </p:nvPr>
        </p:nvSpPr>
        <p:spPr>
          <a:xfrm>
            <a:off x="9388094" y="5786342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内存优化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6988" name="文本"/>
          <p:cNvSpPr>
            <a:spLocks noGrp="1"/>
          </p:cNvSpPr>
          <p:nvPr>
            <p:ph type="ctrTitle"/>
          </p:nvPr>
        </p:nvSpPr>
        <p:spPr>
          <a:xfrm>
            <a:off x="9393799" y="6077875"/>
            <a:ext cx="2506193" cy="1315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在界面新增销毁时，有部分变量没有回收，实测带来的内存增长，可优化。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pic>
        <p:nvPicPr>
          <p:cNvPr id="8130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4169211" y="2937469"/>
            <a:ext cx="478844" cy="647853"/>
          </a:xfrm>
          <a:prstGeom prst="rect">
            <a:avLst/>
          </a:prstGeom>
        </p:spPr>
      </p:pic>
      <p:pic>
        <p:nvPicPr>
          <p:cNvPr id="8596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7634413" y="6092518"/>
            <a:ext cx="783580" cy="4897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pic>
        <p:nvPicPr>
          <p:cNvPr id="46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5890701" y="2154688"/>
            <a:ext cx="1223398" cy="1078902"/>
          </a:xfrm>
          <a:prstGeom prst="rect">
            <a:avLst/>
          </a:prstGeom>
        </p:spPr>
      </p:pic>
      <p:sp>
        <p:nvSpPr>
          <p:cNvPr id="930" name="文本"/>
          <p:cNvSpPr>
            <a:spLocks noGrp="1"/>
          </p:cNvSpPr>
          <p:nvPr>
            <p:ph type="ctrTitle"/>
          </p:nvPr>
        </p:nvSpPr>
        <p:spPr>
          <a:xfrm>
            <a:off x="1684965" y="3679820"/>
            <a:ext cx="9634871" cy="10896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7150"/>
              </a:lnSpc>
            </a:pPr>
            <a:r>
              <a:rPr lang="zh-CN" altLang="en-US" sz="6500" b="0" i="0" u="none" spc="195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感谢观赏聆听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967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3859297" y="4808629"/>
            <a:ext cx="5286232" cy="37035"/>
          </a:xfrm>
          <a:prstGeom prst="rect">
            <a:avLst/>
          </a:prstGeom>
        </p:spPr>
      </p:pic>
      <p:sp>
        <p:nvSpPr>
          <p:cNvPr id="2433" name="文本"/>
          <p:cNvSpPr>
            <a:spLocks noGrp="1"/>
          </p:cNvSpPr>
          <p:nvPr>
            <p:ph type="ctrTitle"/>
          </p:nvPr>
        </p:nvSpPr>
        <p:spPr>
          <a:xfrm>
            <a:off x="4294701" y="5061470"/>
            <a:ext cx="4415423" cy="3340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4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Thank you</a:t>
            </a:r>
            <a:endParaRPr lang="zh-CN" altLang="en-US" sz="2000" b="0" i="0" u="none" spc="4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3458" name="文本"/>
          <p:cNvSpPr>
            <a:spLocks noGrp="1"/>
          </p:cNvSpPr>
          <p:nvPr>
            <p:ph type="ctrTitle"/>
          </p:nvPr>
        </p:nvSpPr>
        <p:spPr>
          <a:xfrm>
            <a:off x="3198607" y="6145198"/>
            <a:ext cx="2386043" cy="3949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答辩学生：朱铸杰</a:t>
            </a:r>
            <a:endParaRPr lang="zh-CN" altLang="en-US" sz="2000" b="0" i="0" u="none" spc="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sp>
        <p:nvSpPr>
          <p:cNvPr id="4492" name="文本"/>
          <p:cNvSpPr>
            <a:spLocks noGrp="1"/>
          </p:cNvSpPr>
          <p:nvPr>
            <p:ph type="ctrTitle"/>
          </p:nvPr>
        </p:nvSpPr>
        <p:spPr>
          <a:xfrm>
            <a:off x="7420177" y="6145198"/>
            <a:ext cx="2386043" cy="39496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2200"/>
              </a:lnSpc>
            </a:pPr>
            <a:r>
              <a:rPr lang="zh-CN" altLang="en-US" sz="2000" b="0" i="0" u="none" spc="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指导老师：黄俊</a:t>
            </a:r>
            <a:endParaRPr lang="zh-CN" altLang="en-US" sz="2000" b="0" i="0" u="none" spc="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1123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153651" y="4632946"/>
            <a:ext cx="3712660" cy="7865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770"/>
              </a:lnSpc>
            </a:pPr>
            <a:r>
              <a:rPr lang="zh-CN" altLang="en-US" sz="4335" b="0" i="0" u="none" spc="433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CONTENTS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471" name="文本"/>
          <p:cNvSpPr>
            <a:spLocks noGrp="1"/>
          </p:cNvSpPr>
          <p:nvPr>
            <p:ph type="ctrTitle"/>
          </p:nvPr>
        </p:nvSpPr>
        <p:spPr>
          <a:xfrm>
            <a:off x="1153675" y="4038364"/>
            <a:ext cx="1854851" cy="6705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400"/>
              </a:lnSpc>
            </a:pPr>
            <a:r>
              <a:rPr lang="zh-CN" altLang="en-US" sz="4000" b="0" i="0" u="none" spc="12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目录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250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 rot="16200000">
            <a:off x="3498810" y="4762775"/>
            <a:ext cx="3395734" cy="37035"/>
          </a:xfrm>
          <a:prstGeom prst="rect">
            <a:avLst/>
          </a:prstGeom>
        </p:spPr>
      </p:pic>
      <p:sp>
        <p:nvSpPr>
          <p:cNvPr id="2975" name="文本"/>
          <p:cNvSpPr>
            <a:spLocks noGrp="1"/>
          </p:cNvSpPr>
          <p:nvPr>
            <p:ph type="ctrTitle"/>
          </p:nvPr>
        </p:nvSpPr>
        <p:spPr>
          <a:xfrm>
            <a:off x="5542771" y="3158647"/>
            <a:ext cx="2732384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3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1、前期准备</a:t>
            </a:r>
            <a:endParaRPr lang="zh-CN" altLang="en-US" sz="3000" b="0" i="0" u="none" spc="3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sp>
        <p:nvSpPr>
          <p:cNvPr id="5043" name="文本"/>
          <p:cNvSpPr>
            <a:spLocks noGrp="1"/>
          </p:cNvSpPr>
          <p:nvPr>
            <p:ph type="ctrTitle"/>
          </p:nvPr>
        </p:nvSpPr>
        <p:spPr>
          <a:xfrm>
            <a:off x="5542915" y="4916805"/>
            <a:ext cx="3639185" cy="502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en-US" altLang="zh-CN" sz="3000" b="0" i="0" u="none" spc="3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3</a:t>
            </a:r>
            <a:r>
              <a:rPr lang="zh-CN" altLang="en-US" sz="3000" b="0" i="0" u="none" spc="3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、关键技术与难点</a:t>
            </a:r>
            <a:endParaRPr lang="zh-CN" altLang="en-US" sz="3000" b="0" i="0" u="none" spc="3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sp>
        <p:nvSpPr>
          <p:cNvPr id="6077" name="文本"/>
          <p:cNvSpPr>
            <a:spLocks noGrp="1"/>
          </p:cNvSpPr>
          <p:nvPr>
            <p:ph type="ctrTitle"/>
          </p:nvPr>
        </p:nvSpPr>
        <p:spPr>
          <a:xfrm>
            <a:off x="5543205" y="4038757"/>
            <a:ext cx="2732384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en-US" altLang="zh-CN" sz="3000" b="0" i="0" u="none" spc="3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</a:t>
            </a:r>
            <a:r>
              <a:rPr lang="zh-CN" altLang="en-US" sz="3000" b="0" i="0" u="none" spc="3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、游戏机制</a:t>
            </a:r>
            <a:endParaRPr lang="zh-CN" altLang="en-US" sz="3000" b="0" i="0" u="none" spc="3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sp>
        <p:nvSpPr>
          <p:cNvPr id="8145" name="文本"/>
          <p:cNvSpPr>
            <a:spLocks noGrp="1"/>
          </p:cNvSpPr>
          <p:nvPr>
            <p:ph type="ctrTitle"/>
          </p:nvPr>
        </p:nvSpPr>
        <p:spPr>
          <a:xfrm>
            <a:off x="5543205" y="5812189"/>
            <a:ext cx="2732384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en-US" altLang="zh-CN" sz="3000" b="0" i="0" u="none" spc="3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4</a:t>
            </a:r>
            <a:r>
              <a:rPr lang="zh-CN" altLang="en-US" sz="3000" b="0" i="0" u="none" spc="3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、总结提升</a:t>
            </a:r>
            <a:endParaRPr lang="zh-CN" altLang="en-US" sz="3000" b="0" i="0" u="none" spc="3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5285105" y="4290695"/>
            <a:ext cx="4333875" cy="10896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150"/>
              </a:lnSpc>
            </a:pPr>
            <a:r>
              <a:rPr lang="zh-CN" altLang="en-US" sz="6500" b="0" i="0" u="none" spc="195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前期准备</a:t>
            </a:r>
            <a:endParaRPr lang="zh-CN" altLang="en-US" sz="6500" b="0" i="0" u="none" spc="195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3359846" y="4010382"/>
            <a:ext cx="1522562" cy="1208968"/>
          </a:xfrm>
          <a:prstGeom prst="rect">
            <a:avLst/>
          </a:prstGeom>
        </p:spPr>
      </p:pic>
      <p:sp>
        <p:nvSpPr>
          <p:cNvPr id="1962" name="文本"/>
          <p:cNvSpPr>
            <a:spLocks noGrp="1"/>
          </p:cNvSpPr>
          <p:nvPr>
            <p:ph type="ctrTitle"/>
          </p:nvPr>
        </p:nvSpPr>
        <p:spPr>
          <a:xfrm>
            <a:off x="5285313" y="3996082"/>
            <a:ext cx="1898609" cy="2832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6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PART 01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70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2732384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过渡页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000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1263816" y="1191699"/>
            <a:ext cx="2055594" cy="15731"/>
          </a:xfrm>
          <a:prstGeom prst="rect">
            <a:avLst/>
          </a:prstGeom>
        </p:spPr>
      </p:pic>
      <p:pic>
        <p:nvPicPr>
          <p:cNvPr id="4466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前期准备</a:t>
            </a:r>
            <a:endParaRPr lang="zh-CN" altLang="en-US" sz="3000" b="0" i="0" u="none" spc="6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6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263816" y="1191699"/>
            <a:ext cx="3188524" cy="15731"/>
          </a:xfrm>
          <a:prstGeom prst="rect">
            <a:avLst/>
          </a:prstGeom>
        </p:spPr>
      </p:pic>
      <p:pic>
        <p:nvPicPr>
          <p:cNvPr id="1962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sp>
        <p:nvSpPr>
          <p:cNvPr id="2426" name="文本"/>
          <p:cNvSpPr>
            <a:spLocks noGrp="1"/>
          </p:cNvSpPr>
          <p:nvPr>
            <p:ph type="ctrTitle"/>
          </p:nvPr>
        </p:nvSpPr>
        <p:spPr>
          <a:xfrm>
            <a:off x="650404" y="2908366"/>
            <a:ext cx="9238637" cy="13957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782320" algn="l" fontAlgn="auto">
              <a:lnSpc>
                <a:spcPts val="5000"/>
              </a:lnSpc>
              <a:extLst>
                <a:ext uri="{35155182-B16C-46BC-9424-99874614C6A1}">
                  <wpsdc:indentchars xmlns:wpsdc="http://www.wps.cn/officeDocument/2017/drawingmlCustomData" val="200" checksum="1677698833"/>
                </a:ext>
              </a:extLst>
            </a:pPr>
            <a:r>
              <a:rPr lang="zh-CN" altLang="en-US" sz="28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早期的魔塔角色图均为</a:t>
            </a:r>
            <a:r>
              <a:rPr lang="en-US" altLang="zh-CN" sz="28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4*4</a:t>
            </a:r>
            <a:r>
              <a:rPr lang="zh-CN" altLang="en-US" sz="28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的人物图，在魔塔吧下载到的精品资源也是如此，通过</a:t>
            </a:r>
            <a:r>
              <a:rPr lang="en-US" altLang="zh-CN" sz="28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PhtoShop</a:t>
            </a:r>
            <a:r>
              <a:rPr lang="zh-CN" altLang="en-US" sz="28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将这些图切成单个角色图。并修改了一部分图的外观，简单制作部分</a:t>
            </a:r>
            <a:r>
              <a:rPr lang="en-US" altLang="zh-CN" sz="28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UI</a:t>
            </a:r>
            <a:r>
              <a:rPr lang="zh-CN" altLang="en-US" sz="28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。</a:t>
            </a:r>
            <a:endParaRPr lang="zh-CN" altLang="en-US" sz="2800" b="0" i="0" u="none" spc="28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3763" name="文本"/>
          <p:cNvSpPr>
            <a:spLocks noGrp="1"/>
          </p:cNvSpPr>
          <p:nvPr>
            <p:ph type="ctrTitle"/>
          </p:nvPr>
        </p:nvSpPr>
        <p:spPr>
          <a:xfrm>
            <a:off x="650240" y="2453005"/>
            <a:ext cx="3008630" cy="502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640"/>
              </a:lnSpc>
            </a:pPr>
            <a:r>
              <a:rPr lang="en-US" altLang="zh-CN" sz="2400" b="0" i="0" u="none" spc="48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PhotoShop CS6</a:t>
            </a:r>
            <a:endParaRPr lang="en-US" altLang="zh-CN" sz="2400" b="0" i="0" u="none" spc="48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4795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5244249" y="5312101"/>
            <a:ext cx="2701352" cy="2576793"/>
          </a:xfrm>
          <a:prstGeom prst="rect">
            <a:avLst/>
          </a:prstGeom>
        </p:spPr>
      </p:pic>
      <p:sp>
        <p:nvSpPr>
          <p:cNvPr id="5263" name="文本"/>
          <p:cNvSpPr>
            <a:spLocks noGrp="1"/>
          </p:cNvSpPr>
          <p:nvPr>
            <p:ph type="ctrTitle"/>
          </p:nvPr>
        </p:nvSpPr>
        <p:spPr>
          <a:xfrm>
            <a:off x="1463838" y="6064489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切片工具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6274" name="文本"/>
          <p:cNvSpPr>
            <a:spLocks noGrp="1"/>
          </p:cNvSpPr>
          <p:nvPr>
            <p:ph type="ctrTitle"/>
          </p:nvPr>
        </p:nvSpPr>
        <p:spPr>
          <a:xfrm>
            <a:off x="1469544" y="6356023"/>
            <a:ext cx="2506193" cy="7576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切片工具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→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右键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→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划分切片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→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水平划分为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4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个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,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垂直划分为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4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个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→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文件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→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存储为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Web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所用格式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→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存储为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PNG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格式</a:t>
            </a:r>
            <a:endParaRPr lang="zh-CN" altLang="en-US" sz="16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7415" name="文本"/>
          <p:cNvSpPr>
            <a:spLocks noGrp="1"/>
          </p:cNvSpPr>
          <p:nvPr>
            <p:ph type="ctrTitle"/>
          </p:nvPr>
        </p:nvSpPr>
        <p:spPr>
          <a:xfrm>
            <a:off x="8600480" y="5872717"/>
            <a:ext cx="3244243" cy="5676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其它常使用的工具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8426" name="文本"/>
          <p:cNvSpPr>
            <a:spLocks noGrp="1"/>
          </p:cNvSpPr>
          <p:nvPr>
            <p:ph type="ctrTitle"/>
          </p:nvPr>
        </p:nvSpPr>
        <p:spPr>
          <a:xfrm>
            <a:off x="8606186" y="6164251"/>
            <a:ext cx="2506193" cy="7576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1.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快速选择工具</a:t>
            </a:r>
            <a:b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</a:b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2.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色彩范围</a:t>
            </a:r>
            <a:b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</a:b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3.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仿制纹章工具</a:t>
            </a:r>
            <a:b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</a:b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4.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模糊工具</a:t>
            </a:r>
            <a:endParaRPr lang="zh-CN" altLang="en-US" sz="16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pic>
        <p:nvPicPr>
          <p:cNvPr id="3" name="图片 2" descr="downlo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125" y="2584450"/>
            <a:ext cx="1719580" cy="1719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-635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前期准备</a:t>
            </a:r>
            <a:endParaRPr lang="zh-CN" altLang="en-US" sz="3000" b="0" i="0" u="none" spc="6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6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263816" y="1191699"/>
            <a:ext cx="3188524" cy="15731"/>
          </a:xfrm>
          <a:prstGeom prst="rect">
            <a:avLst/>
          </a:prstGeom>
        </p:spPr>
      </p:pic>
      <p:pic>
        <p:nvPicPr>
          <p:cNvPr id="1962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sp>
        <p:nvSpPr>
          <p:cNvPr id="2426" name="文本"/>
          <p:cNvSpPr>
            <a:spLocks noGrp="1"/>
          </p:cNvSpPr>
          <p:nvPr>
            <p:ph type="ctrTitle"/>
          </p:nvPr>
        </p:nvSpPr>
        <p:spPr>
          <a:xfrm>
            <a:off x="1746390" y="2768543"/>
            <a:ext cx="9963032" cy="7975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40"/>
              </a:lnSpc>
            </a:pPr>
            <a:r>
              <a:rPr lang="zh-CN" altLang="en-US" sz="5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数据收集</a:t>
            </a:r>
            <a:endParaRPr lang="zh-CN" altLang="en-US" sz="5400" b="0" i="0" u="none" spc="28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pic>
        <p:nvPicPr>
          <p:cNvPr id="3659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1746390" y="3959607"/>
            <a:ext cx="2223435" cy="3074118"/>
          </a:xfrm>
          <a:prstGeom prst="rect">
            <a:avLst/>
          </a:prstGeom>
        </p:spPr>
      </p:pic>
      <p:pic>
        <p:nvPicPr>
          <p:cNvPr id="4127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4341891" y="3959612"/>
            <a:ext cx="2223435" cy="3074118"/>
          </a:xfrm>
          <a:prstGeom prst="rect">
            <a:avLst/>
          </a:prstGeom>
        </p:spPr>
      </p:pic>
      <p:pic>
        <p:nvPicPr>
          <p:cNvPr id="4595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906117" y="3959612"/>
            <a:ext cx="2223435" cy="3074118"/>
          </a:xfrm>
          <a:prstGeom prst="rect">
            <a:avLst/>
          </a:prstGeom>
        </p:spPr>
      </p:pic>
      <p:pic>
        <p:nvPicPr>
          <p:cNvPr id="506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9485988" y="3959612"/>
            <a:ext cx="2223435" cy="3074118"/>
          </a:xfrm>
          <a:prstGeom prst="rect">
            <a:avLst/>
          </a:prstGeom>
        </p:spPr>
      </p:pic>
      <p:sp>
        <p:nvSpPr>
          <p:cNvPr id="5531" name="文本"/>
          <p:cNvSpPr>
            <a:spLocks noGrp="1"/>
          </p:cNvSpPr>
          <p:nvPr>
            <p:ph type="ctrTitle"/>
          </p:nvPr>
        </p:nvSpPr>
        <p:spPr>
          <a:xfrm>
            <a:off x="1597202" y="4409679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怪物属性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6544" name="文本"/>
          <p:cNvSpPr>
            <a:spLocks noGrp="1"/>
          </p:cNvSpPr>
          <p:nvPr>
            <p:ph type="ctrTitle"/>
          </p:nvPr>
        </p:nvSpPr>
        <p:spPr>
          <a:xfrm>
            <a:off x="1990408" y="4779871"/>
            <a:ext cx="1735338" cy="18742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传统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21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层全部怪物的攻击力、防御力、生命值。</a:t>
            </a:r>
            <a:endParaRPr lang="zh-CN" altLang="en-US" sz="16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7688" name="文本"/>
          <p:cNvSpPr>
            <a:spLocks noGrp="1"/>
          </p:cNvSpPr>
          <p:nvPr>
            <p:ph type="ctrTitle"/>
          </p:nvPr>
        </p:nvSpPr>
        <p:spPr>
          <a:xfrm>
            <a:off x="4192704" y="4409685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地图数据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8701" name="文本"/>
          <p:cNvSpPr>
            <a:spLocks noGrp="1"/>
          </p:cNvSpPr>
          <p:nvPr>
            <p:ph type="ctrTitle"/>
          </p:nvPr>
        </p:nvSpPr>
        <p:spPr>
          <a:xfrm>
            <a:off x="4585910" y="4779876"/>
            <a:ext cx="1735338" cy="18742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传统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21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层地图的位置，包括墙、门、岩浆、星空等。</a:t>
            </a:r>
            <a:endParaRPr lang="zh-CN" altLang="en-US" sz="16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9845" name="文本"/>
          <p:cNvSpPr>
            <a:spLocks noGrp="1"/>
          </p:cNvSpPr>
          <p:nvPr>
            <p:ph type="ctrTitle"/>
          </p:nvPr>
        </p:nvSpPr>
        <p:spPr>
          <a:xfrm>
            <a:off x="6756868" y="4409683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道具数据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0858" name="文本"/>
          <p:cNvSpPr>
            <a:spLocks noGrp="1"/>
          </p:cNvSpPr>
          <p:nvPr>
            <p:ph type="ctrTitle"/>
          </p:nvPr>
        </p:nvSpPr>
        <p:spPr>
          <a:xfrm>
            <a:off x="7150074" y="4779874"/>
            <a:ext cx="1735338" cy="18742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传统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21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层的道具位置，道具技能等。</a:t>
            </a:r>
            <a:endParaRPr lang="zh-CN" altLang="en-US" sz="16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2003" name="文本"/>
          <p:cNvSpPr>
            <a:spLocks noGrp="1"/>
          </p:cNvSpPr>
          <p:nvPr>
            <p:ph type="ctrTitle"/>
          </p:nvPr>
        </p:nvSpPr>
        <p:spPr>
          <a:xfrm>
            <a:off x="9336799" y="4409686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NPC</a:t>
            </a: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对话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3017" name="文本"/>
          <p:cNvSpPr>
            <a:spLocks noGrp="1"/>
          </p:cNvSpPr>
          <p:nvPr>
            <p:ph type="ctrTitle"/>
          </p:nvPr>
        </p:nvSpPr>
        <p:spPr>
          <a:xfrm>
            <a:off x="9730005" y="4779877"/>
            <a:ext cx="1735338" cy="18742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传统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21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层的</a:t>
            </a:r>
            <a:r>
              <a:rPr lang="en-US" altLang="zh-CN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NPC</a:t>
            </a:r>
            <a:r>
              <a:rPr lang="zh-CN" altLang="en-US" sz="16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位置，对话语句，完成对话后的事件等。</a:t>
            </a:r>
            <a:endParaRPr lang="zh-CN" altLang="en-US" sz="16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前期准备</a:t>
            </a:r>
            <a:endParaRPr lang="zh-CN" altLang="en-US" sz="3000" b="0" i="0" u="none" spc="6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6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263816" y="1191699"/>
            <a:ext cx="3188524" cy="15731"/>
          </a:xfrm>
          <a:prstGeom prst="rect">
            <a:avLst/>
          </a:prstGeom>
        </p:spPr>
      </p:pic>
      <p:pic>
        <p:nvPicPr>
          <p:cNvPr id="1962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sp>
        <p:nvSpPr>
          <p:cNvPr id="2426" name="文本"/>
          <p:cNvSpPr>
            <a:spLocks noGrp="1"/>
          </p:cNvSpPr>
          <p:nvPr>
            <p:ph type="ctrTitle"/>
          </p:nvPr>
        </p:nvSpPr>
        <p:spPr>
          <a:xfrm>
            <a:off x="1594256" y="7549191"/>
            <a:ext cx="9816287" cy="7975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40"/>
              </a:lnSpc>
            </a:pPr>
            <a:r>
              <a:rPr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FairyGUI是一支持跨平台的游戏GUI解决方案。由编辑器和平台SDK两大部分组成。跨平台的编辑器提供了UI素材的管理和编辑功能，配合各平台的SDK可快速方便的构建针对各平台进行优化了的UI界面。一次UI设计，可以搭配多款流行的引擎。设计时如果需要换引擎，不需要对UI进行重新构建。</a:t>
            </a:r>
            <a:endParaRPr sz="1400" b="0" i="0" u="none" spc="28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pic>
        <p:nvPicPr>
          <p:cNvPr id="3661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 rot="5400000">
            <a:off x="667787" y="3299692"/>
            <a:ext cx="3856702" cy="2003757"/>
          </a:xfrm>
          <a:prstGeom prst="rect">
            <a:avLst/>
          </a:prstGeom>
        </p:spPr>
      </p:pic>
      <p:pic>
        <p:nvPicPr>
          <p:cNvPr id="4134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 rot="5400000">
            <a:off x="4605469" y="3299692"/>
            <a:ext cx="3856702" cy="2003757"/>
          </a:xfrm>
          <a:prstGeom prst="rect">
            <a:avLst/>
          </a:prstGeom>
        </p:spPr>
      </p:pic>
      <p:pic>
        <p:nvPicPr>
          <p:cNvPr id="4608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 rot="5400000">
            <a:off x="8480268" y="3299693"/>
            <a:ext cx="3856702" cy="2003757"/>
          </a:xfrm>
          <a:prstGeom prst="rect">
            <a:avLst/>
          </a:prstGeom>
        </p:spPr>
      </p:pic>
      <p:pic>
        <p:nvPicPr>
          <p:cNvPr id="5082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1826561" y="2559008"/>
            <a:ext cx="1539158" cy="1539158"/>
          </a:xfrm>
          <a:prstGeom prst="rect">
            <a:avLst/>
          </a:prstGeom>
        </p:spPr>
      </p:pic>
      <p:pic>
        <p:nvPicPr>
          <p:cNvPr id="5550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5764240" y="2559008"/>
            <a:ext cx="1539158" cy="1539158"/>
          </a:xfrm>
          <a:prstGeom prst="rect">
            <a:avLst/>
          </a:prstGeom>
        </p:spPr>
      </p:pic>
      <p:pic>
        <p:nvPicPr>
          <p:cNvPr id="6018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9638994" y="2559016"/>
            <a:ext cx="1539158" cy="1539158"/>
          </a:xfrm>
          <a:prstGeom prst="rect">
            <a:avLst/>
          </a:prstGeom>
        </p:spPr>
      </p:pic>
      <p:sp>
        <p:nvSpPr>
          <p:cNvPr id="6487" name="文本"/>
          <p:cNvSpPr>
            <a:spLocks noGrp="1"/>
          </p:cNvSpPr>
          <p:nvPr>
            <p:ph type="ctrTitle"/>
          </p:nvPr>
        </p:nvSpPr>
        <p:spPr>
          <a:xfrm>
            <a:off x="2102398" y="2791450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519" name="文本"/>
          <p:cNvSpPr>
            <a:spLocks noGrp="1"/>
          </p:cNvSpPr>
          <p:nvPr>
            <p:ph type="ctrTitle"/>
          </p:nvPr>
        </p:nvSpPr>
        <p:spPr>
          <a:xfrm>
            <a:off x="1816567" y="3499076"/>
            <a:ext cx="1549153" cy="199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540"/>
              </a:lnSpc>
            </a:pPr>
            <a:r>
              <a:rPr lang="en-US" altLang="zh-CN" sz="1400" b="0" i="0" u="none" spc="14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GProgressBar</a:t>
            </a:r>
            <a:endParaRPr lang="en-US" altLang="zh-CN" sz="1400" b="0" i="0" u="none" spc="14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8532" name="文本"/>
          <p:cNvSpPr>
            <a:spLocks noGrp="1"/>
          </p:cNvSpPr>
          <p:nvPr>
            <p:ph type="ctrTitle"/>
          </p:nvPr>
        </p:nvSpPr>
        <p:spPr>
          <a:xfrm>
            <a:off x="6030976" y="2791454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564" name="文本"/>
          <p:cNvSpPr>
            <a:spLocks noGrp="1"/>
          </p:cNvSpPr>
          <p:nvPr>
            <p:ph type="ctrTitle"/>
          </p:nvPr>
        </p:nvSpPr>
        <p:spPr>
          <a:xfrm>
            <a:off x="5764196" y="3499080"/>
            <a:ext cx="1549153" cy="199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540"/>
              </a:lnSpc>
            </a:pPr>
            <a:r>
              <a:rPr lang="en-US" altLang="zh-CN" sz="1400" b="0" i="0" u="none" spc="14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GLIST</a:t>
            </a:r>
            <a:endParaRPr kumimoji="1"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10577" name="文本"/>
          <p:cNvSpPr>
            <a:spLocks noGrp="1"/>
          </p:cNvSpPr>
          <p:nvPr>
            <p:ph type="ctrTitle"/>
          </p:nvPr>
        </p:nvSpPr>
        <p:spPr>
          <a:xfrm>
            <a:off x="9881765" y="2791457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1610" name="文本"/>
          <p:cNvSpPr>
            <a:spLocks noGrp="1"/>
          </p:cNvSpPr>
          <p:nvPr>
            <p:ph type="ctrTitle"/>
          </p:nvPr>
        </p:nvSpPr>
        <p:spPr>
          <a:xfrm>
            <a:off x="9628955" y="3499084"/>
            <a:ext cx="1549153" cy="199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540"/>
              </a:lnSpc>
            </a:pPr>
            <a:r>
              <a:rPr lang="zh-CN" altLang="en-US" sz="1400" b="0" i="0" u="none" spc="14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Transition</a:t>
            </a:r>
            <a:endParaRPr lang="zh-CN" altLang="en-US" sz="1400" b="0" i="0" u="none" spc="14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2624" name="文本"/>
          <p:cNvSpPr>
            <a:spLocks noGrp="1"/>
          </p:cNvSpPr>
          <p:nvPr>
            <p:ph type="ctrTitle"/>
          </p:nvPr>
        </p:nvSpPr>
        <p:spPr>
          <a:xfrm>
            <a:off x="1810828" y="4310086"/>
            <a:ext cx="1580480" cy="18742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进度条，内置”bar”,”bar_v”,”title”三个必备元件。分别为背景、进度条、标题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3730" name="文本"/>
          <p:cNvSpPr>
            <a:spLocks noGrp="1"/>
          </p:cNvSpPr>
          <p:nvPr>
            <p:ph type="ctrTitle"/>
          </p:nvPr>
        </p:nvSpPr>
        <p:spPr>
          <a:xfrm>
            <a:off x="5748509" y="4310086"/>
            <a:ext cx="1580480" cy="18742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使用对象池后的显示列表管理方法从池里取出（如果有）或者新建一个对象，添加到列表中。</a:t>
            </a:r>
            <a:endParaRPr lang="zh-CN" altLang="en-US" sz="1400" b="0" i="0" u="none" spc="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14836" name="文本"/>
          <p:cNvSpPr>
            <a:spLocks noGrp="1"/>
          </p:cNvSpPr>
          <p:nvPr>
            <p:ph type="ctrTitle"/>
          </p:nvPr>
        </p:nvSpPr>
        <p:spPr>
          <a:xfrm>
            <a:off x="9613268" y="4310090"/>
            <a:ext cx="1580480" cy="18742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zh-CN" altLang="en-US" sz="1400" b="0" i="0" u="none" spc="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FairyGUI不仅提供了静态UI的编辑功能，而且提供了强大的动效编辑功能，动效设计 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5669590" y="4259060"/>
            <a:ext cx="8499727" cy="10896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150"/>
              </a:lnSpc>
            </a:pPr>
            <a:r>
              <a:rPr lang="zh-CN" altLang="en-US" sz="6500" b="0" i="0" u="none" spc="195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游戏机制</a:t>
            </a:r>
            <a:endParaRPr lang="zh-CN" altLang="en-US" sz="6500" b="0" i="0" u="none" spc="195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9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3744123" y="3978919"/>
            <a:ext cx="1522562" cy="1208968"/>
          </a:xfrm>
          <a:prstGeom prst="rect">
            <a:avLst/>
          </a:prstGeom>
        </p:spPr>
      </p:pic>
      <p:sp>
        <p:nvSpPr>
          <p:cNvPr id="1967" name="文本"/>
          <p:cNvSpPr>
            <a:spLocks noGrp="1"/>
          </p:cNvSpPr>
          <p:nvPr>
            <p:ph type="ctrTitle"/>
          </p:nvPr>
        </p:nvSpPr>
        <p:spPr>
          <a:xfrm>
            <a:off x="5669591" y="3964619"/>
            <a:ext cx="1898609" cy="2832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6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PART 02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75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2732384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过渡页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005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1263816" y="1191699"/>
            <a:ext cx="2055594" cy="15731"/>
          </a:xfrm>
          <a:prstGeom prst="rect">
            <a:avLst/>
          </a:prstGeom>
        </p:spPr>
      </p:pic>
      <p:pic>
        <p:nvPicPr>
          <p:cNvPr id="4471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游戏机制</a:t>
            </a:r>
            <a:endParaRPr lang="zh-CN" altLang="en-US" sz="3000" b="0" i="0" u="none" spc="6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263816" y="1191699"/>
            <a:ext cx="3188284" cy="15731"/>
          </a:xfrm>
          <a:prstGeom prst="rect">
            <a:avLst/>
          </a:prstGeom>
        </p:spPr>
      </p:pic>
      <p:pic>
        <p:nvPicPr>
          <p:cNvPr id="1959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sp>
        <p:nvSpPr>
          <p:cNvPr id="2423" name="文本"/>
          <p:cNvSpPr>
            <a:spLocks noGrp="1"/>
          </p:cNvSpPr>
          <p:nvPr>
            <p:ph type="ctrTitle"/>
          </p:nvPr>
        </p:nvSpPr>
        <p:spPr>
          <a:xfrm>
            <a:off x="1594256" y="7549191"/>
            <a:ext cx="9816287" cy="7975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426720" algn="ctr" fontAlgn="auto">
              <a:lnSpc>
                <a:spcPts val="2240"/>
              </a:lnSpc>
              <a:extLst>
                <a:ext uri="{35155182-B16C-46BC-9424-99874614C6A1}">
                  <wpsdc:indentchars xmlns:wpsdc="http://www.wps.cn/officeDocument/2017/drawingmlCustomData" val="200" checksum="1703765219"/>
                </a:ext>
              </a:extLst>
            </a:pPr>
            <a: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敌人前进的速度会随着你消灭他们的数量而越来越快，这是因为一个特别的硬件原因形成的，当玩家去消灭一个外星人的时候，游戏需要渲染的对象就变少了，导致运算速度加快，从而导致前进速度变快的</a:t>
            </a:r>
            <a:r>
              <a:rPr lang="en-US" altLang="zh-CN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BUG</a:t>
            </a:r>
            <a: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，而西角友宏发现这个</a:t>
            </a:r>
            <a:r>
              <a:rPr lang="en-US" altLang="zh-CN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BUG</a:t>
            </a:r>
            <a: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反而给游戏带来了一个独特的难度曲线，就把这个</a:t>
            </a:r>
            <a:r>
              <a:rPr lang="en-US" altLang="zh-CN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BUG</a:t>
            </a:r>
            <a: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当作一个游戏机制保持了下来。</a:t>
            </a:r>
            <a:endParaRPr lang="zh-CN" altLang="en-US" sz="1400" b="0" i="0" u="none" spc="28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4126" name="文本"/>
          <p:cNvSpPr>
            <a:spLocks noGrp="1"/>
          </p:cNvSpPr>
          <p:nvPr>
            <p:ph type="ctrTitle"/>
          </p:nvPr>
        </p:nvSpPr>
        <p:spPr>
          <a:xfrm>
            <a:off x="4055110" y="3595158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158" name="文本"/>
          <p:cNvSpPr>
            <a:spLocks noGrp="1"/>
          </p:cNvSpPr>
          <p:nvPr>
            <p:ph type="ctrTitle"/>
          </p:nvPr>
        </p:nvSpPr>
        <p:spPr>
          <a:xfrm>
            <a:off x="4731569" y="5750389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190" name="文本"/>
          <p:cNvSpPr>
            <a:spLocks noGrp="1"/>
          </p:cNvSpPr>
          <p:nvPr>
            <p:ph type="ctrTitle"/>
          </p:nvPr>
        </p:nvSpPr>
        <p:spPr>
          <a:xfrm>
            <a:off x="5864245" y="2283704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222" name="文本"/>
          <p:cNvSpPr>
            <a:spLocks noGrp="1"/>
          </p:cNvSpPr>
          <p:nvPr>
            <p:ph type="ctrTitle"/>
          </p:nvPr>
        </p:nvSpPr>
        <p:spPr>
          <a:xfrm>
            <a:off x="7646466" y="3595145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5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254" name="文本"/>
          <p:cNvSpPr>
            <a:spLocks noGrp="1"/>
          </p:cNvSpPr>
          <p:nvPr>
            <p:ph type="ctrTitle"/>
          </p:nvPr>
        </p:nvSpPr>
        <p:spPr>
          <a:xfrm>
            <a:off x="6970006" y="5750366"/>
            <a:ext cx="1137348" cy="4025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050"/>
              </a:lnSpc>
            </a:pPr>
            <a:r>
              <a:rPr lang="zh-CN" altLang="en-US" sz="5500" b="0" i="0" u="none" spc="1100" dirty="0">
                <a:solidFill>
                  <a:srgbClr val="242424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9286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098096" y="4164913"/>
            <a:ext cx="595562" cy="669949"/>
          </a:xfrm>
          <a:prstGeom prst="rect">
            <a:avLst/>
          </a:prstGeom>
        </p:spPr>
      </p:pic>
      <p:sp>
        <p:nvSpPr>
          <p:cNvPr id="9752" name="文本"/>
          <p:cNvSpPr>
            <a:spLocks noGrp="1"/>
          </p:cNvSpPr>
          <p:nvPr>
            <p:ph type="ctrTitle"/>
          </p:nvPr>
        </p:nvSpPr>
        <p:spPr>
          <a:xfrm>
            <a:off x="5172013" y="7099785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太空入侵者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690" y="2047875"/>
            <a:ext cx="8521700" cy="4903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1300488" y="0"/>
            <a:ext cx="15605776" cy="9753599"/>
          </a:xfrm>
          <a:prstGeom prst="rect">
            <a:avLst/>
          </a:prstGeom>
        </p:spPr>
      </p:pic>
      <p:sp>
        <p:nvSpPr>
          <p:cNvPr id="463" name="文本"/>
          <p:cNvSpPr>
            <a:spLocks noGrp="1"/>
          </p:cNvSpPr>
          <p:nvPr>
            <p:ph type="ctrTitle"/>
          </p:nvPr>
        </p:nvSpPr>
        <p:spPr>
          <a:xfrm>
            <a:off x="1263816" y="641589"/>
            <a:ext cx="3644579" cy="5029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000" b="0" i="0" u="none" spc="600" dirty="0">
                <a:solidFill>
                  <a:srgbClr val="FFFFFF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游戏机制</a:t>
            </a:r>
            <a:endParaRPr lang="zh-CN" altLang="en-US" sz="3000" b="0" i="0" u="none" spc="600" dirty="0">
              <a:solidFill>
                <a:srgbClr val="FFFFFF">
                  <a:alpha val="100000"/>
                </a:srgbClr>
              </a:solidFill>
              <a:latin typeface="Alibaba PuHuiTi Regular" charset="-122"/>
              <a:ea typeface="Alibaba PuHuiTi Regular" charset="-122"/>
              <a:cs typeface="Alibaba PuHuiTi Regular" charset="-122"/>
            </a:endParaRPr>
          </a:p>
        </p:txBody>
      </p:sp>
      <p:pic>
        <p:nvPicPr>
          <p:cNvPr id="149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10962" y="1194594"/>
            <a:ext cx="3188284" cy="15731"/>
          </a:xfrm>
          <a:prstGeom prst="rect">
            <a:avLst/>
          </a:prstGeom>
        </p:spPr>
      </p:pic>
      <p:pic>
        <p:nvPicPr>
          <p:cNvPr id="195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477192" y="600450"/>
            <a:ext cx="611287" cy="611287"/>
          </a:xfrm>
          <a:prstGeom prst="rect">
            <a:avLst/>
          </a:prstGeom>
        </p:spPr>
      </p:pic>
      <p:sp>
        <p:nvSpPr>
          <p:cNvPr id="2422" name="文本"/>
          <p:cNvSpPr>
            <a:spLocks noGrp="1"/>
          </p:cNvSpPr>
          <p:nvPr>
            <p:ph type="ctrTitle"/>
          </p:nvPr>
        </p:nvSpPr>
        <p:spPr>
          <a:xfrm>
            <a:off x="1594256" y="7549191"/>
            <a:ext cx="9816287" cy="7975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40"/>
              </a:lnSpc>
            </a:pPr>
            <a: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主要基于当前用户是否有数据已经存储在本地，通过wx.getSora</a:t>
            </a:r>
            <a:b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</a:br>
            <a:r>
              <a:rPr lang="zh-CN" altLang="en-US" sz="1400" b="0" i="0" u="none" spc="2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ge与wx.getStorageSync（同步方法）获取，同时，对于有数据存储的老用户，也要进行对比有无新版本增加的的必要的数据类型，若没有，也需要对该数据类型进行重置。</a:t>
            </a:r>
            <a:endParaRPr lang="zh-CN" altLang="en-US" sz="1400" b="0" i="0" u="none" spc="28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3657" name="文本"/>
          <p:cNvSpPr>
            <a:spLocks noGrp="1"/>
          </p:cNvSpPr>
          <p:nvPr>
            <p:ph type="ctrTitle"/>
          </p:nvPr>
        </p:nvSpPr>
        <p:spPr>
          <a:xfrm>
            <a:off x="5172013" y="7099785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存储机制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pic>
        <p:nvPicPr>
          <p:cNvPr id="4670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3687172" y="2359741"/>
            <a:ext cx="5630466" cy="3802196"/>
          </a:xfrm>
          <a:prstGeom prst="rect">
            <a:avLst/>
          </a:prstGeom>
        </p:spPr>
      </p:pic>
      <p:sp>
        <p:nvSpPr>
          <p:cNvPr id="5138" name="文本"/>
          <p:cNvSpPr>
            <a:spLocks noGrp="1"/>
          </p:cNvSpPr>
          <p:nvPr>
            <p:ph type="ctrTitle"/>
          </p:nvPr>
        </p:nvSpPr>
        <p:spPr>
          <a:xfrm>
            <a:off x="5241497" y="2811148"/>
            <a:ext cx="2521810" cy="340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80"/>
              </a:lnSpc>
            </a:pPr>
            <a:r>
              <a:rPr lang="zh-CN" altLang="en-US" sz="1800" b="0" i="0" u="none" spc="1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进入游戏存储</a:t>
            </a:r>
            <a:endParaRPr lang="zh-CN" altLang="en-US" sz="1800" b="0" i="0" u="none" spc="18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6151" name="文本"/>
          <p:cNvSpPr>
            <a:spLocks noGrp="1"/>
          </p:cNvSpPr>
          <p:nvPr>
            <p:ph type="ctrTitle"/>
          </p:nvPr>
        </p:nvSpPr>
        <p:spPr>
          <a:xfrm>
            <a:off x="3671434" y="5639292"/>
            <a:ext cx="1601755" cy="199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540"/>
              </a:lnSpc>
            </a:pPr>
            <a:r>
              <a:rPr lang="zh-CN" altLang="en-US" sz="1400" spc="18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  <a:sym typeface="+mn-ea"/>
              </a:rPr>
              <a:t>行走机制</a:t>
            </a:r>
            <a:endParaRPr lang="zh-CN" altLang="en-US" sz="1400" b="0" i="0" u="none" spc="14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  <p:sp>
        <p:nvSpPr>
          <p:cNvPr id="7164" name="文本"/>
          <p:cNvSpPr>
            <a:spLocks noGrp="1"/>
          </p:cNvSpPr>
          <p:nvPr>
            <p:ph type="ctrTitle"/>
          </p:nvPr>
        </p:nvSpPr>
        <p:spPr>
          <a:xfrm>
            <a:off x="5701506" y="5655024"/>
            <a:ext cx="1601755" cy="199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540"/>
              </a:lnSpc>
            </a:pPr>
            <a:r>
              <a:rPr lang="zh-CN" altLang="en-US" sz="1400" spc="14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  <a:sym typeface="+mn-ea"/>
              </a:rPr>
              <a:t>碰撞机制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177" name="文本"/>
          <p:cNvSpPr>
            <a:spLocks noGrp="1"/>
          </p:cNvSpPr>
          <p:nvPr>
            <p:ph type="ctrTitle"/>
          </p:nvPr>
        </p:nvSpPr>
        <p:spPr>
          <a:xfrm>
            <a:off x="7747325" y="5655024"/>
            <a:ext cx="1601755" cy="199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540"/>
              </a:lnSpc>
            </a:pPr>
            <a:r>
              <a:rPr lang="zh-CN" altLang="en-US" sz="1400" b="0" i="0" u="none" spc="140" dirty="0">
                <a:solidFill>
                  <a:srgbClr val="FFFFFF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地图渲染</a:t>
            </a:r>
            <a:endParaRPr lang="zh-CN" altLang="en-US" sz="1400" b="0" i="0" u="none" spc="140" dirty="0">
              <a:solidFill>
                <a:srgbClr val="FFFFFF">
                  <a:alpha val="100000"/>
                </a:srgbClr>
              </a:solidFill>
              <a:latin typeface="Maven Pro Bold" charset="-122"/>
              <a:ea typeface="Maven Pro Bold" charset="-122"/>
              <a:cs typeface="Maven Pro Bold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WPS 演示</Application>
  <PresentationFormat>自定义</PresentationFormat>
  <Paragraphs>206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Arial</vt:lpstr>
      <vt:lpstr>Alibaba PuHuiTi Regular</vt:lpstr>
      <vt:lpstr>Maven Pro Bold</vt:lpstr>
      <vt:lpstr>Calibri</vt:lpstr>
      <vt:lpstr>微软雅黑</vt:lpstr>
      <vt:lpstr>Arial Unicode MS</vt:lpstr>
      <vt:lpstr>Office Theme</vt:lpstr>
      <vt:lpstr>指导老师：黄俊</vt:lpstr>
      <vt:lpstr>4、总结</vt:lpstr>
      <vt:lpstr>过渡页</vt:lpstr>
      <vt:lpstr>1.快速选择工具 2.色彩范围 3.仿制纹章工具 4.模糊工具</vt:lpstr>
      <vt:lpstr>传统21层的NPC位置，对话语句，完成对话后的事件等。</vt:lpstr>
      <vt:lpstr>FairyGUI不仅提供了静态UI的编辑功能，而且提供了强大的动效编辑功能，动效设计 </vt:lpstr>
      <vt:lpstr>过渡页</vt:lpstr>
      <vt:lpstr>太空入侵者</vt:lpstr>
      <vt:lpstr>地图渲染</vt:lpstr>
      <vt:lpstr>4</vt:lpstr>
      <vt:lpstr>过渡页</vt:lpstr>
      <vt:lpstr>LayaBox</vt:lpstr>
      <vt:lpstr>钥匙、金币、经验商城的设计逻辑相似，均为多个购买按钮与一个关闭按钮。</vt:lpstr>
      <vt:lpstr>过渡页</vt:lpstr>
      <vt:lpstr>Lorem ipsum dolor sit amet, consectetur adipisicing elit, sed do eiusmod tempor incididunt Lorem ipsum dolor sit amet, consectetur adipisicing</vt:lpstr>
      <vt:lpstr>指导老师：黄俊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天啸、常无情</cp:lastModifiedBy>
  <cp:revision>22</cp:revision>
  <dcterms:created xsi:type="dcterms:W3CDTF">2020-06-11T12:25:00Z</dcterms:created>
  <dcterms:modified xsi:type="dcterms:W3CDTF">2020-06-12T14:02:45Z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