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8" r:id="rId3"/>
    <p:sldId id="259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F3F3"/>
    <a:srgbClr val="FF3300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1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2.vsd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&#19979;&#36733;Linux&#23433;&#35013;&#21253;scala-2.12.7.tg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中，所有的值都有一个类型，包括数值和函数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70958"/>
              </p:ext>
            </p:extLst>
          </p:nvPr>
        </p:nvGraphicFramePr>
        <p:xfrm>
          <a:off x="1381072" y="1367334"/>
          <a:ext cx="6807160" cy="279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7267643" imgH="2990940" progId="Visio.Drawing.15">
                  <p:embed/>
                </p:oleObj>
              </mc:Choice>
              <mc:Fallback>
                <p:oleObj name="Visio" r:id="rId4" imgW="7267643" imgH="2990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072" y="1367334"/>
                        <a:ext cx="6807160" cy="27942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类层次结构的根，也被称为超类或顶级类。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执行环境中的每个类都直接或间接地从该类继承。该类中定义了一些通用的方法，例如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hashCode()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toString()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有两个直接子类：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AnyRef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表示值类型。有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种预定义的值类型，它们是非空的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是一个不包含任何信息的值类型，和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等同，用作不返回任何结果的方法的结果类型。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只有一个实例值，写成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AnyRef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表示引用类型。所有非值类型都被定义为引用类型。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中的每个用户定义类型都是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AnyRef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的子类型。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AnyRef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对应于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Nothing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是所有类型的子类，在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类层级的最低端。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Nothing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没有对象，因此没有具体值，但是可以用来定义一个空类型，类似于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中的标示性接口（如：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，用来标识该类可以进行序列化）。举个例子，如果一个方法抛出异常，则异常的返回值类型就是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Nothing(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虽然不会返回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是所有引用类型（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AnyRef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）的子类，所以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可以赋值给所有的引用类型，但不能赋值给值类型，这个和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的语义是相同的。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有一个唯一的单例值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面的例子定义了一个类型为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List[Any]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中包括字符串、整数、字符、布尔值和函数，由于这些元素都属于对象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的实例，因此可以将它们添加到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list: List[Any] = List(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"a string",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732,  //an integer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'c',  //a character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true, //a boolean value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() =&gt; "an anonymous function returning a string"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中的值类型可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以进行转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换，且转换是单向的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例如下面的例子，允许将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型转换为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型，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型转换为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x: Long = 987654321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y: Float = x  //9.8765434E8 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注意在这种情况下会丢失一些精度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face: Char = '☺'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number: Int = face  //9786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900497"/>
              </p:ext>
            </p:extLst>
          </p:nvPr>
        </p:nvGraphicFramePr>
        <p:xfrm>
          <a:off x="1435395" y="1360967"/>
          <a:ext cx="3962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4" imgW="3962400" imgH="933540" progId="Visio.Drawing.15">
                  <p:embed/>
                </p:oleObj>
              </mc:Choice>
              <mc:Fallback>
                <p:oleObj name="Visio" r:id="rId4" imgW="3962400" imgH="933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95" y="1360967"/>
                        <a:ext cx="3962400" cy="933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中常用的表达式主要有条件表达式和块表达式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、条件表达式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条件表达式主要是含有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if/else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i=1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i: Int = 1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result=if(i&gt;0) 100 else -100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result: Int =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可以在一个表达式中进行多次判断：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result=if(i&gt;0) 100 else if(i==0) 50 else 10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result: Int = 100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、块表达式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块表达式为包含在符号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中的语句块：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result={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val a=10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val b=10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a+b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}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result: Int =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中的返回值是最后一条语句的执行结果，而不需要像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一样单独写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果表达式中没有执行结果，则返回一个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对象，类似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result={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val a=10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}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result: Unit = ()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中的循环主要有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循环三种。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循环的语法：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集合或数组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例如，循环从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的值：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for(i&lt;- 1 to 5) println(i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若不想包括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，可使用关键字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for(i&lt;- 1 until 5) println(i)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字符串“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hello”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中的字符循环输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str="hello"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for(i&lt;-0 until str.length) println(str(i))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将字符串看做一个由多个字符组成的集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合，简化写法：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for(i&lt;-str) println(i)</a:t>
            </a: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环的语法：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var i=1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i: Int = 1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while(i&lt;5){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 i=i+1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 println(i)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}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循环类似，但是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循环会确保至少执行一次循环。语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 while(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do{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   i=i+1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   println(i)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| }while(i&lt;5)</a:t>
            </a: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中有方法与函数。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方法是类或对象中定义的成员，而函数是一个对象，可以将函数赋值给一个变量。换句话说，方法是函数的特殊形式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</a:t>
            </a:r>
            <a:endParaRPr lang="en-US" altLang="zh-CN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方法的定义使用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关键字，语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方法名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例如，将两个数字求和然后返回，返回类型为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addNum( a:Int, b:Int ) : Int =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var sum = 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 = a + b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sum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写，去掉返回类型和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addNum( a:Int, b:Int ) =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var sum = 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 = a + b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540664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042069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1543474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044879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7700" y="2546284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05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3187700" y="3047689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06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抽象类和特质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7700" y="3549094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07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87700" y="4050500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08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如果方法没有返回结果，可以将返回类型设置为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addNum( a:Int, b:Int ) : Unit =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var sum = 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 = a + b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println(sum)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在定义方法参数时，可以为某个参数指定默认值，在方法被调用时可以不为带有默认值的参数传入实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addNum( a:Int=5, b:Int ) =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var sum = 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 = a + b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sum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方法的调用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过指定参数名称，只传入参数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addNum(b=2)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两个参数都传入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addNum(1,2)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endParaRPr lang="en-US" altLang="zh-CN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函数的定义与方法不一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)=&gt;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个匿名函数，参数为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，且都是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类型，函数体为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 a:Int, b:Int ) =&gt;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如果函数体有多行，可以将函数体放入一对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中，并且可以通过一个变量来引用函数，变量相当于函数名称：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f1=( a:Int, b:Int ) =&gt;{ a+b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对上述函数进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行调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f1(1,2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函数也可以没有参数：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f2=( ) =&gt;println("hello scala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对上述函数进行调用：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f2()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、方法与函数的区别</a:t>
            </a:r>
            <a:endParaRPr lang="en-US" altLang="zh-CN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法是类的一部分，而函数是一个对象并且可以赋值给一个变量。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数可以作为参数传入到方法中。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例如，定义一个方法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要求是一个函数，该函数有两个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类型参数，且函数的返回类型为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，方法体中直接调用该函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m1(f: (Int, Int) =&gt; Int): Int = 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f(2, 6)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f1 = (x: Int, y: Int) =&gt; x +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，并传入函数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res = m1(f1)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println(res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出结果为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法可以转换为函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当把一个方法作为参数传递给其它的方法或者函数时，系统将自动将该方法转换为函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例如，有一个方法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def m2(x:Int,y:Int) = x+y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方法，并将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作为参数传入，此时系统会自动将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方法转为函数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res = m1(m2)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println(res)</a:t>
            </a:r>
          </a:p>
          <a:p>
            <a:pPr lvl="0"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除了系统自动转换外，也可以手动进行转换。在方法名称后加入一个空格和一个下划线，即可将方法转换为函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f2=m2 _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res=m1(f2)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println(res)</a:t>
            </a:r>
          </a:p>
          <a:p>
            <a:pPr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合分为可变集合和不可变集合。可变集合可以对其中的元素进行修改、添加、移除；而不可变集合，永远不会改变，但是仍然可以模拟添加、移除或更新操作。这些操作都会返回一个新的集合，原集合的内容不发生改变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中的数组分为定长数组和变长数组，定长数组初始化后不可对数组长度进行修改，而变长数组则可以修改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、定长数组</a:t>
            </a:r>
            <a:endParaRPr lang="en-US" altLang="zh-CN" sz="20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定义数组的同时可以初始化数据：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arr=Array(1,2,3)//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自动推断数组类型</a:t>
            </a:r>
          </a:p>
          <a:p>
            <a:pPr lvl="0"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arr=Array[Int](1,2,3)//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手动指定数据类型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也可以定义时指定数组长度，稍后对其添加数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arr=new Array[Int](3)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arr(0)=1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arr(1)=2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arr(2)=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循环对数组进行遍历：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arr=Array(1,2,3)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for(i&lt;-arr){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println(i)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对数组提供了很多常用的方法，使用起来非常方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arr=Array(1,2,3)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求数组中所有数值的和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arrSum=arr.sum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求数组中的最大值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arrmAx=arr.max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求数组中的最小值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arrMin=arr.min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对数组进行升序排序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arrSorted=arr.sorted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对数组进行降序排序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arrReverse=arr.sorted.reverse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、变长数组</a:t>
            </a:r>
            <a:endParaRPr lang="en-US" altLang="zh-CN" sz="20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变长数组使用类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scala.collection.mutable.ArrayBuffer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定义一个变长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类型数组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arr=new ArrayBuffer[Int]()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向其中添加三个元素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arr+=1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arr+=2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arr+=3</a:t>
            </a:r>
          </a:p>
          <a:p>
            <a:pPr lvl="0"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符号对变长数组中的元素进行删减，例如，去掉数组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中值为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arr-=3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若数组中有多个值为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的元素，将从前向后删除第一个匹配的值。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在数组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的下标为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的位置插入两个元素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arr.insert(0,1,2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从数组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的下标为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的位置开始移除两个元素：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arr.remove(1, 2)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分为可变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和不可变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，默认使用的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为不可变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。不可变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也可以增加元素，但实际上生成了一个新的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、不可变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，名为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nums: List[Int] = List(1, 2, 3, 4)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的头部追加一个元素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，生成一个新的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nums2=nums.+:(1)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的尾部追加一个元素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，生成一个新的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nums3=nums:+5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也支持合并操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将两个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合并为一个新的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nums1: List[Int] = List(1, 2, 3)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nums2: List[Int] = List(4, 5, 6)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nums3=nums1++:nums2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println(nums3)</a:t>
            </a:r>
          </a:p>
          <a:p>
            <a:pPr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输出结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List(1, 2, 3, 4, 5, 6)</a:t>
            </a:r>
          </a:p>
          <a:p>
            <a:pPr lvl="0"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、可变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scala.collection.mutable.ListBuffer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例如，创建一个可变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并初始化数据：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listBuffer= ListBuffer(1, 2, 3)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或者创建时不初始化数据而是通过后面添加元素：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listBuffer= new ListBuffer[Int]()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listBuffer+=1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listBuffer+=2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listBuffer+=3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也可以将两个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进行合并：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listBuffer= ListBuffer(1, 2, 3)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listBuffer3= ListBuffer(4, 5, 6)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println(listBuffer++listBuffer3)</a:t>
            </a:r>
          </a:p>
          <a:p>
            <a:pPr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输出结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ListBuffer(1, 2, 3, 4, 5, 6)</a:t>
            </a:r>
          </a:p>
          <a:p>
            <a:pPr lvl="0"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2225" y="0"/>
            <a:ext cx="2782661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51990" y="914400"/>
            <a:ext cx="7391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是一种将面向对象和函数式编程结合在一起的高级语言，旨在以简洁、优雅和类型安全的方式表达通用编程模式。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功能强大，不仅可以编写简单脚本，还可以构建大型系统。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" y="1104900"/>
            <a:ext cx="459486" cy="4572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" y="2279650"/>
            <a:ext cx="457200" cy="4572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451990" y="2178050"/>
            <a:ext cx="673951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运行于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程序会通过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被编译成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字节码文件，然后在操作系统上运行。其运行时候的性能通常与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程序不分上下，并且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代码可以调用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方法、继承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类、实现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等，几乎所有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代码都大量使用了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类库。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" y="3295656"/>
            <a:ext cx="457200" cy="4572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448815" y="3194056"/>
            <a:ext cx="673951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主要是由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语言编写的，为了后续更好的学习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以及使用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应用程序，需要首先学习使用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也分可变的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和不可变的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，默认为不可变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、不可变</a:t>
            </a:r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mp = Map(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"key1" -&gt; "value1",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"key2" -&gt; "value2",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"key3" -&gt; "value3"</a:t>
            </a:r>
          </a:p>
          <a:p>
            <a:pPr lvl="0"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也可以使用以下写法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mp = Map(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("key1" , "value1"),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("key2" , "value2"),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("key3" , "value3")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循环输出上述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中的键值数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for((k,v)&lt;-mp){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println(k+":"+v)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、可变</a:t>
            </a:r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创建可变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需要引入类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scala.collection.mutable.Map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，创建方式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与不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。访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的值，代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mp = Map(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("key1" , "value1"),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("key2" , "value2")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println(mp("key1"))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改键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value2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，代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mp("key1")="value2"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上述代码当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存在时执行修改操作，若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不存在则执行添加操作。</a:t>
            </a:r>
          </a:p>
          <a:p>
            <a:pPr indent="457200"/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中添加元素也可以使用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mp+=("key3" -&gt; "value3")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mp+=(("key3","value3"))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相对应的，从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中删除一个元素可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mp-="key3"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元组是一个可以存放不同类型对象的集合，元组中的元素不可以修改。</a:t>
            </a:r>
            <a:endParaRPr lang="en-US" altLang="zh-CN" sz="16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、定义元组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定义一个元组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t=(1,"scala",2.6)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或使用以下方式，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Tuple3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是一个元组类，代表元组的长度为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t2 = new Tuple3(1,"scala",2.6)</a:t>
            </a:r>
          </a:p>
          <a:p>
            <a:pPr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、访</a:t>
            </a:r>
            <a:r>
              <a:rPr lang="zh-CN" altLang="en-US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问元组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_1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_2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_3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访问其中的元素，例如，取出元组中第一个元素：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println(t._1)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组、字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符串的位置不同，元组的元素下标从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代元组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Tuple.productIterator()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方法可以迭代输出元组的所有元素：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t = (4,3,2,1)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t.productIterator.foreach{ i =&gt;println("Value = " + i )}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集合存储的对象不可重复。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集合分为可变集合和不可变集合，默认情况</a:t>
            </a:r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下使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用的是不可变集合，如果要使用可变集合，则需要引用 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scala.collection.mutable.Set 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en-US" altLang="zh-CN" sz="16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义一个不可变集合：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set = Set(1,2,3)</a:t>
            </a:r>
          </a:p>
          <a:p>
            <a:pPr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素增减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集合一样，对于不可变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进行元素的增加和删除，实际上会产生一个新的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，原来的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并没有改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定义一个不可变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set = Set(1,2,3)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增加一个元素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set1=set+4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减少一个元素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set2=set-3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、常用方法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site = Set("Ali", "Google", "Baidu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输出第一个元素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println(site.head)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取得除了第一个元素的所有元素的集合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set2=site.tail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println(set2)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println(site.isEmpty)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查看元素是否为空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运算符可以连接两个集合：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site1 = Set("Ali", "Google", "Baidu")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site2 = Set("Faceboook", "Taobao")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site=site1++site2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println(site)</a:t>
            </a:r>
          </a:p>
          <a:p>
            <a:pPr indent="45720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出结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Set(Faceboook, Taobao, Google, Ali, Baidu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 num =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Set(5,8,7,20,10,66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println(num.min)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)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输出集合中的最小元素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println(num.max)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输出集合中的最大元素</a:t>
            </a:r>
          </a:p>
          <a:p>
            <a:pPr indent="45720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、类的定义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对象是类的具体实例，类是抽象的，不占用内存，而对象是具体的，占用存储空间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中一个最简单的类定义是使用关键字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，类名必须大写。类中的方法用关键字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class User{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private var age=20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def count(){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age+=1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如果一个类不写访问修饰符，则默认访问级别为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。这与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是不一样的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。关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用于创建类的实例。例如，调用上述代码中的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new User().count()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、单例对象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中没有静态方法或静态字段，但是可以使用关键字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定义一个单例对象，单例对象中的方法相当于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中的静态方法，可以直接使用“单例对象名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方法名”方式进行调用。单例对象除了没有构造器参数外，可以拥有类的所有特性。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个单例对象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，该对象中定义了一个方法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showInfo()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 Person{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name="zhangsan"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age=20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def showInfo():Unit={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"+name+"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，年龄：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"+age)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可以在任何类或对象中使用代码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Person.showInfo()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showInfo()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进行调用。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、伴生对象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当单例对象的名称与某个类的名称一样时，该对象被称为这个类的伴生对象。类被称为该对象的伴生类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。类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和它的伴生对象必须定义在同一个文件中，且两者可以互相访问其私有成员。例如以下代码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Person() 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name="zhangsan"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def showInfo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"+Person.age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访问伴生对象的私有成员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 Person{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age=20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def main(args: Array[String]): Unit = 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var per=new Person()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"+per.name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访问伴生类的私有成员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per.showInfo()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默认会根据类的属性的修饰符生成不同的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方法，生成原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buFont typeface="Wingdings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修饰的属性，系统会自动生成一个私有常量属性和一个公有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285750" indent="285750">
              <a:buFont typeface="Wingdings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修饰的属性，系统会自动生成一个私有变量和一对公有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get/set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285750" indent="285750">
              <a:buFont typeface="Wingdings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修饰的属性，系统会自动生成一对私有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get/set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方法，相当于类的私有属性，只能在类的内部和伴生对象中使用。</a:t>
            </a:r>
          </a:p>
          <a:p>
            <a:pPr marL="285750" indent="285750">
              <a:buFont typeface="Wingdings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private[this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修饰的属性，系统不会生成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get/set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方法，即只能在类的内部使用该属性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方法并非被命名为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，而是被命名为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name_=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不允许在方法名中出现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被翻译成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$eq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private String name = "zhangsan";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public String name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return this.name;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public void name_$eq(String x$1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this.name = x$1;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2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了系统自动生成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方法外，也可以手动进行编写：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 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声明私有变量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privateName="zhangsan"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name=privateName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name_=(name:String): Unit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indent="45720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this.privateName=name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def main(args: Array[String]): Unit = {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var per:Person=new Person()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访问变量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per.name="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lisi“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println(per.name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//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2225" y="0"/>
            <a:ext cx="2782661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94790" y="914400"/>
            <a:ext cx="7391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运行于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平台，因此安装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之前需要确保系统安装了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。此处使用的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2.12.7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7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、构造器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中的构造器分为主构造器和辅助构造器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主构造器的参数直接放在类名之后，且将被编译为类的成员变量，其值由初始化类时进行传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定义主构造器，年龄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Person(val name:String,var age:Int=18) {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object Person{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main(args: Array[String]): Unit =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调用构造器并设置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per=new Person("zhangsan",20)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println(per.age)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println(per.name)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per.name="lisi"//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修饰的变量不可修改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设置为私有的，参数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设置为不可修改（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Person(</a:t>
            </a:r>
            <a:r>
              <a:rPr lang="en-US" altLang="zh-CN" sz="12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name:String, </a:t>
            </a:r>
            <a:r>
              <a:rPr lang="en-US" altLang="zh-CN" sz="12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var age:Int)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、构造器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构造参数也可以不带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，此时默认为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private[this]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Person(name:String,age:Int)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如果需要将整个主构造器设置为私有的，只需要添加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关键字即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(var name:String,var age:Int)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除了可以有主构造器外，还可以有任意多个辅助构造器。辅助构造器的定义需要注意以下几项：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助构造器的方法名称为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一个辅助构造器的方法体中必须首先调用其它已定义的构造器。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助构造器的参数不能使用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进行修饰。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、构造器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义两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个辅助构造器：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 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name="zhangsan"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age=20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定义辅助构造器一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this(name:String){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this()//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调用主构造器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this.name=name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定义辅助构造器二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this(name:String,age:Int){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this(name)//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调用辅助构造器一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this.age=age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上述构造器可以使用如下三种方式进行调用：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per1=new Person//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调用无参主构造器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per2=new Person("lisi")//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调用辅助构造器一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per3=new Person("lisi",28)//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调用辅助构造器二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、构造器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除此之外，主构造器还可以与辅助构造器同时使用，在这种情况下，一般辅助构造器的参数要多于主构造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定义主构造器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Person(var name:String,var age:Int)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private var gender=""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定义辅助构造器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def this(name:String,age:Int,gender:String){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this(name,age)//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调用主构造器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this.gender=gender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object Person{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main(args: Array[String]): Unit =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调用辅助构造器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per=new Person("zhangsan",20,"male")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println(per.name)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println(per.age)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println(per.gender)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32028" y="4550791"/>
            <a:ext cx="180752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5245" y="4221182"/>
            <a:ext cx="946297" cy="669414"/>
          </a:xfrm>
          <a:prstGeom prst="rect">
            <a:avLst/>
          </a:prstGeom>
          <a:noFill/>
          <a:ln>
            <a:solidFill>
              <a:srgbClr val="F3F3F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endParaRPr lang="zh-CN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male</a:t>
            </a:r>
            <a:endParaRPr lang="zh-CN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7967" y="4316324"/>
            <a:ext cx="129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出结果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2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的抽象类使用关键字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定义，具有以下特征：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）抽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象类不能被实例化。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）抽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象类中可以定义抽象字段（没有初始化的字段）和抽象方法（没有被实现的方法），也可以定义被初始化的字段和被实现的方法。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某个子类继承了一个抽象类，则必须实现抽象类中的抽象字段和抽象方法。且实现的过程中可以添加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关键字也可以省略。若重写了抽象类中已经实现的方法，则必须添加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定义一个抽象类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abstract class Person 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 name:String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抽象字段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var age:Int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address:String="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普通字段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speak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eat():Unit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吃东西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定义一个普通类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，并继承抽象类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中的抽象字段和抽象方法，并重写方法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eat()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继承了抽象类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Teacher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Person{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实现抽象字段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 name: String = "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王丽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age: Int = 28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实现抽象方法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speak(): Unit = {</a:t>
            </a:r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"+this.name)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"+this.age)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"+this.address)//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继承而来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擅长讲课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  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重写非抽象方法，必须添加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override def eat():Unit={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爱吃中餐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义一个测试对象，调用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类中的方法，代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object AppTest{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main(args: Array[String]): Unit =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val teacher=new Teacher()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teacher.speak()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teacher.eat()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输出结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姓名：王丽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擅长讲课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爱吃中餐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特质使用关键字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定义，类似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定义的接口。特质除了有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接口的功能外，还有一些特殊的功能。定义了一个特质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定义特质（宠物）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trait Pet {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 name:String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抽象字段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var age:Int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run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def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eat: Unit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非抽象方法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吃东西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义一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个普通类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，实现了上述特质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（必须实现未实现的字段和方法）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Cat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Pet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name:String="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john" {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实现抽象字段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var age:Int=3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run: Unit =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实现抽象方法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会跑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override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def eat: Unit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 //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重写非抽象方法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println("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吃鱼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若需要实现多个特质，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关键字添加额外特质，但位于最左侧的特质必须使用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Animal{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trait Runable{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实现了三个特质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Dog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Pet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Animal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Runable{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省略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在类实例化的时候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关键字混入多个特质，从而使用特质中的方法。例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义两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个特质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Flyable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和一个类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Bird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定义两个特质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trait Runable{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run=println("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会跑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trait Flyable{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def fly=println("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会飞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定义一个类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 Bird{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Bird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实例化时混入特质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Flyable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bird=new Bird()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Runable </a:t>
            </a:r>
            <a:r>
              <a:rPr lang="en-US" altLang="zh-CN" sz="12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Flyable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bird.run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输出结果“会跑”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bird.fly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输出结果“会飞”</a:t>
            </a: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2225" y="0"/>
            <a:ext cx="4241346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400"/>
            <a:ext cx="7391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https://www.scala-lang.org/download/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scala-2.12.7.msi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0" y="1905000"/>
            <a:ext cx="7391400" cy="154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置环境变量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量名：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SCALA_HOME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变量值：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C:\Program Files (x86)\scala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变量名：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变量值：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%SCALA_HOME%\bin</a:t>
            </a: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300" y="3461658"/>
            <a:ext cx="7391400" cy="772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 -version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98673" y="4182837"/>
            <a:ext cx="527431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2225" y="0"/>
            <a:ext cx="4241346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06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https://www.scala-lang.org/download/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载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Linux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安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装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包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scala-2.12.7.tgz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解压到指定目录：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$ tar -zxvf scala-2.12.7.tgz -C /opt/modules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、配置环境变量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export SCALA_HOME=/opt/modules/scala-2.12.7/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export PATH=$PATH:$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SCALA_HOME/bin</a:t>
            </a: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 -version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2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113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初学习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的时候建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命令行模式中操作，最终程序的编写可以在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中进行。在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Windows CMD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窗口中或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命令中执行“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命令，即可进入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的命令行操作模式。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量声明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中变量的声明使用关键字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明一个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字符串变量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str="hello scala"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str: String = hello scala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声明变量时指定数据类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str:String="hello scala"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str: String = hello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将多个变量放在一起进行声明：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x,y="hello scala"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x: String = hello scala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y: String = hello scala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量声明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37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变量的声明，需要注意的地方总结如下：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义变量需要初始化，否则会报错。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义变量时可以不指定数据类型，系统会根据初始化值推断变量的类型。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中鼓励优先使用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（常量），除非确实需要对其进行修改。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语句不需要写结束符，除非同一行代码使用多条语句时才需要使用分号隔开。</a:t>
            </a: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6171</TotalTime>
  <Words>7181</Words>
  <Application>Microsoft Office PowerPoint</Application>
  <PresentationFormat>全屏显示(16:9)</PresentationFormat>
  <Paragraphs>851</Paragraphs>
  <Slides>50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107</cp:revision>
  <dcterms:created xsi:type="dcterms:W3CDTF">2019-05-11T23:02:47Z</dcterms:created>
  <dcterms:modified xsi:type="dcterms:W3CDTF">2020-05-27T00:21:34Z</dcterms:modified>
</cp:coreProperties>
</file>