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31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24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F3F3"/>
    <a:srgbClr val="FF3300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40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集群中应用程序的执行流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11" y="1318943"/>
            <a:ext cx="3827722" cy="36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3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模式为经典的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Master/Slave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架构，资源调度是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自己实现的。在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模式中，根据应用程序提交的方式不同，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（主控进程）在集群中的位置也有所不同。应用程序的提交方式主要有两种：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，默认是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当提交方式为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时，运行架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82" y="2324475"/>
            <a:ext cx="3868035" cy="243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提交方式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/>
              <a:t>cluster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，运行架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77" y="1394456"/>
            <a:ext cx="6372645" cy="261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1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模式，遵循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的官方规范，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只负责资源的管理和调度，运行哪种应用程序由用户自己实现，因此可能在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上同时运行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很好的对每一个程序实现了资源的隔离。这使得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可以运行于同一个集群中，共享集群存储资源与计算资源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On 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模式一样，也分为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两种提交方式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提交方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式架构：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C:\Users\Administrator\Desktop\SSH无秘钥登录原理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49" y="2789550"/>
            <a:ext cx="3546511" cy="2245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交方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式架构：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7" y="1310463"/>
            <a:ext cx="638016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4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Standalone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模式的搭建需要在集群的每个节点都安装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，集群角色分配如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载解压安装包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http://spark.apache.org/downloads.html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下载预编译的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安装包，选择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2.4.0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，包类型为“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Pre-built for Apache Hadoop 2.7 and later”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Hadoop2.7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及之后版本的预编译版本）。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tar -zxvf spark-2.4.0-bin-hadoop2.7.tgz -C /opt/modules/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06" y="1545044"/>
            <a:ext cx="6427787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Standalone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、修改配置文件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cp slaves.template slaves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vi slaves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为以下内容：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centos02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Centos03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spark-env.sh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cp spark-env.sh.template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spark-env.sh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vi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spark-env.sh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下内容：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export JAVA_HOME=/opt/modules/jdk1.8.0_144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export SPARK_MASTER_HOST=centos01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export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SPARK_MASTER_PORT=7077</a:t>
            </a:r>
          </a:p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、拷贝安装文件到其他节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scp -r /opt/modules/spark-2.4.0-bin-hadoop2.7/ hadoop@centos02:/opt/modules/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scp -r /opt/modules/spark-2.4.0-bin-hadoop2.7/ hadoop@centos03:/opt/modules/</a:t>
            </a: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Standalone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在主节点（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centos01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sbin/start-all.sh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查看启动进程，三个节点的进程分别为：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说明启动成功。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访问网址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http://centos01:8080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24284" y="2541182"/>
            <a:ext cx="3308683" cy="25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用程序提交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提供了一个客户端应用程序提交工具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，使用该工具可以将编写好的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应用程序提交到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bin/spark-submit [options] &lt;app jar&gt; [app options]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示传递给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的控制参数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jar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示提交的程序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包（或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脚本文件）所在位置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options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程序需要传递的参数，例如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方法中需要传递的参数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自带的求圆周率的程序提交到集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bin/spark-submit \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master spark://centos01:7077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--class org.apache.spark.examples.SparkPi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./examples/jars/spark-examples_2.11-2.4.0.jar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用程序提交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节点的连接地址。该参数根据不同的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集群模式，其取值也有所不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7861"/>
              </p:ext>
            </p:extLst>
          </p:nvPr>
        </p:nvGraphicFramePr>
        <p:xfrm>
          <a:off x="1222744" y="1626780"/>
          <a:ext cx="7044956" cy="26475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316354"/>
                <a:gridCol w="4728602"/>
              </a:tblGrid>
              <a:tr h="29416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取值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描述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9416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spark://host:port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Standalone</a:t>
                      </a:r>
                      <a:r>
                        <a:rPr lang="zh-CN" sz="1200" kern="0">
                          <a:effectLst/>
                        </a:rPr>
                        <a:t>模式下的</a:t>
                      </a:r>
                      <a:r>
                        <a:rPr lang="en-US" sz="1200" kern="0">
                          <a:effectLst/>
                        </a:rPr>
                        <a:t>Master</a:t>
                      </a:r>
                      <a:r>
                        <a:rPr lang="zh-CN" sz="1200" kern="0">
                          <a:effectLst/>
                        </a:rPr>
                        <a:t>节点的连接地址，默认端口为</a:t>
                      </a:r>
                      <a:r>
                        <a:rPr lang="en-US" sz="1200" kern="0">
                          <a:effectLst/>
                        </a:rPr>
                        <a:t>7077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8825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yarn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连接到</a:t>
                      </a:r>
                      <a:r>
                        <a:rPr lang="en-US" sz="1200" kern="0">
                          <a:effectLst/>
                        </a:rPr>
                        <a:t>YARN</a:t>
                      </a:r>
                      <a:r>
                        <a:rPr lang="zh-CN" sz="1200" kern="0">
                          <a:effectLst/>
                        </a:rPr>
                        <a:t>集群。若</a:t>
                      </a:r>
                      <a:r>
                        <a:rPr lang="en-US" sz="1200" kern="0">
                          <a:effectLst/>
                        </a:rPr>
                        <a:t>YARN</a:t>
                      </a:r>
                      <a:r>
                        <a:rPr lang="zh-CN" sz="1200" kern="0">
                          <a:effectLst/>
                        </a:rPr>
                        <a:t>中没有指定</a:t>
                      </a:r>
                      <a:r>
                        <a:rPr lang="en-US" sz="1200" kern="0">
                          <a:effectLst/>
                        </a:rPr>
                        <a:t>ResourceManager</a:t>
                      </a:r>
                      <a:r>
                        <a:rPr lang="zh-CN" sz="1200" kern="0">
                          <a:effectLst/>
                        </a:rPr>
                        <a:t>的启动地址，则需要在</a:t>
                      </a:r>
                      <a:r>
                        <a:rPr lang="en-US" sz="1200" kern="0">
                          <a:effectLst/>
                        </a:rPr>
                        <a:t>ResourceManager</a:t>
                      </a:r>
                      <a:r>
                        <a:rPr lang="zh-CN" sz="1200" kern="0">
                          <a:effectLst/>
                        </a:rPr>
                        <a:t>所在的节点上进行应用程序的提交，否则将因找不到</a:t>
                      </a:r>
                      <a:r>
                        <a:rPr lang="en-US" sz="1200" kern="0">
                          <a:effectLst/>
                        </a:rPr>
                        <a:t>ResourceManager</a:t>
                      </a:r>
                      <a:r>
                        <a:rPr lang="zh-CN" sz="1200" kern="0">
                          <a:effectLst/>
                        </a:rPr>
                        <a:t>而提交失败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9416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运行本地模式，使用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个</a:t>
                      </a:r>
                      <a:r>
                        <a:rPr lang="en-US" sz="1200" kern="0">
                          <a:effectLst/>
                        </a:rPr>
                        <a:t>CPU</a:t>
                      </a:r>
                      <a:r>
                        <a:rPr lang="zh-CN" sz="1200" kern="0">
                          <a:effectLst/>
                        </a:rPr>
                        <a:t>核心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8833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local[N]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运行本地模式，使用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个</a:t>
                      </a:r>
                      <a:r>
                        <a:rPr lang="en-US" sz="1200" kern="0">
                          <a:effectLst/>
                        </a:rPr>
                        <a:t>CPU</a:t>
                      </a:r>
                      <a:r>
                        <a:rPr lang="zh-CN" sz="1200" kern="0">
                          <a:effectLst/>
                        </a:rPr>
                        <a:t>核心。例如，</a:t>
                      </a:r>
                      <a:r>
                        <a:rPr lang="en-US" sz="1200" kern="0">
                          <a:effectLst/>
                        </a:rPr>
                        <a:t>local[2]</a:t>
                      </a:r>
                      <a:r>
                        <a:rPr lang="zh-CN" sz="1200" kern="0">
                          <a:effectLst/>
                        </a:rPr>
                        <a:t>表示使用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r>
                        <a:rPr lang="zh-CN" sz="1200" kern="0">
                          <a:effectLst/>
                        </a:rPr>
                        <a:t>个</a:t>
                      </a:r>
                      <a:r>
                        <a:rPr lang="en-US" sz="1200" kern="0">
                          <a:effectLst/>
                        </a:rPr>
                        <a:t>CPU</a:t>
                      </a:r>
                      <a:r>
                        <a:rPr lang="zh-CN" sz="1200" kern="0">
                          <a:effectLst/>
                        </a:rPr>
                        <a:t>核心运行程序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9416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local[*]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运行本地模式，尽可能使用最多的</a:t>
                      </a:r>
                      <a:r>
                        <a:rPr lang="en-US" sz="1200" kern="0">
                          <a:effectLst/>
                        </a:rPr>
                        <a:t>CPU</a:t>
                      </a:r>
                      <a:r>
                        <a:rPr lang="zh-CN" sz="1200" kern="0">
                          <a:effectLst/>
                        </a:rPr>
                        <a:t>核心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827755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数据开发总体架构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329160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1830565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331970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运行时架构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7700" y="2833375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05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集群搭建与测试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3187700" y="3334780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06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应用程序的提交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7700" y="3836185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07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用程序提交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spark-submit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还提供了一些控制资源使用和运行时环境的参数：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33703"/>
              </p:ext>
            </p:extLst>
          </p:nvPr>
        </p:nvGraphicFramePr>
        <p:xfrm>
          <a:off x="1456660" y="1286545"/>
          <a:ext cx="6800407" cy="368949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56864"/>
                <a:gridCol w="5243543"/>
              </a:tblGrid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--master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Master</a:t>
                      </a:r>
                      <a:r>
                        <a:rPr lang="zh-CN" sz="900" kern="0">
                          <a:effectLst/>
                        </a:rPr>
                        <a:t>节点的连接地址。取值为</a:t>
                      </a:r>
                      <a:r>
                        <a:rPr lang="en-US" sz="900" kern="0">
                          <a:effectLst/>
                        </a:rPr>
                        <a:t>spark://host:port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mesos://host:port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yarn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k8s://https://host:port</a:t>
                      </a:r>
                      <a:r>
                        <a:rPr lang="zh-CN" sz="900" kern="0">
                          <a:effectLst/>
                        </a:rPr>
                        <a:t>或</a:t>
                      </a:r>
                      <a:r>
                        <a:rPr lang="en-US" sz="900" kern="0">
                          <a:effectLst/>
                        </a:rPr>
                        <a:t>local (</a:t>
                      </a:r>
                      <a:r>
                        <a:rPr lang="zh-CN" sz="900" kern="0">
                          <a:effectLst/>
                        </a:rPr>
                        <a:t>默认为</a:t>
                      </a:r>
                      <a:r>
                        <a:rPr lang="en-US" sz="900" kern="0">
                          <a:effectLst/>
                        </a:rPr>
                        <a:t> local[*])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311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--deploy-mode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提交方式。取值为“</a:t>
                      </a:r>
                      <a:r>
                        <a:rPr lang="en-US" sz="900" kern="0">
                          <a:effectLst/>
                        </a:rPr>
                        <a:t>client</a:t>
                      </a:r>
                      <a:r>
                        <a:rPr lang="zh-CN" sz="900" kern="0">
                          <a:effectLst/>
                        </a:rPr>
                        <a:t>”或“</a:t>
                      </a:r>
                      <a:r>
                        <a:rPr lang="en-US" sz="900" kern="0">
                          <a:effectLst/>
                        </a:rPr>
                        <a:t>cluster</a:t>
                      </a:r>
                      <a:r>
                        <a:rPr lang="zh-CN" sz="900" kern="0">
                          <a:effectLst/>
                        </a:rPr>
                        <a:t>”。“</a:t>
                      </a:r>
                      <a:r>
                        <a:rPr lang="en-US" sz="900" kern="0">
                          <a:effectLst/>
                        </a:rPr>
                        <a:t>client</a:t>
                      </a:r>
                      <a:r>
                        <a:rPr lang="zh-CN" sz="900" kern="0">
                          <a:effectLst/>
                        </a:rPr>
                        <a:t>”表示在本地客户端启动</a:t>
                      </a:r>
                      <a:r>
                        <a:rPr lang="en-US" sz="900" kern="0">
                          <a:effectLst/>
                        </a:rPr>
                        <a:t>Driver</a:t>
                      </a:r>
                      <a:r>
                        <a:rPr lang="zh-CN" sz="900" kern="0">
                          <a:effectLst/>
                        </a:rPr>
                        <a:t>程序，“</a:t>
                      </a:r>
                      <a:r>
                        <a:rPr lang="en-US" sz="900" kern="0">
                          <a:effectLst/>
                        </a:rPr>
                        <a:t>cluster</a:t>
                      </a:r>
                      <a:r>
                        <a:rPr lang="zh-CN" sz="900" kern="0">
                          <a:effectLst/>
                        </a:rPr>
                        <a:t>”表示在集群内部的工作节点上启动</a:t>
                      </a:r>
                      <a:r>
                        <a:rPr lang="en-US" sz="900" kern="0">
                          <a:effectLst/>
                        </a:rPr>
                        <a:t>Driver</a:t>
                      </a:r>
                      <a:r>
                        <a:rPr lang="zh-CN" sz="900" kern="0">
                          <a:effectLst/>
                        </a:rPr>
                        <a:t>程序。默认为“</a:t>
                      </a:r>
                      <a:r>
                        <a:rPr lang="en-US" sz="900" kern="0">
                          <a:effectLst/>
                        </a:rPr>
                        <a:t>client</a:t>
                      </a:r>
                      <a:r>
                        <a:rPr lang="zh-CN" sz="900" kern="0">
                          <a:effectLst/>
                        </a:rPr>
                        <a:t>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--class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应用程序的主类（</a:t>
                      </a:r>
                      <a:r>
                        <a:rPr lang="en-US" sz="900" kern="0">
                          <a:effectLst/>
                        </a:rPr>
                        <a:t>Java</a:t>
                      </a:r>
                      <a:r>
                        <a:rPr lang="zh-CN" sz="900" kern="0">
                          <a:effectLst/>
                        </a:rPr>
                        <a:t>或</a:t>
                      </a:r>
                      <a:r>
                        <a:rPr lang="en-US" sz="900" kern="0">
                          <a:effectLst/>
                        </a:rPr>
                        <a:t>Scala</a:t>
                      </a:r>
                      <a:r>
                        <a:rPr lang="zh-CN" sz="900" kern="0">
                          <a:effectLst/>
                        </a:rPr>
                        <a:t>程序）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--name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应用程序名称，会在</a:t>
                      </a:r>
                      <a:r>
                        <a:rPr lang="en-US" sz="900" kern="0">
                          <a:effectLst/>
                        </a:rPr>
                        <a:t>Spark Web UI</a:t>
                      </a:r>
                      <a:r>
                        <a:rPr lang="zh-CN" sz="900" kern="0">
                          <a:effectLst/>
                        </a:rPr>
                        <a:t>中显示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--jars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应用依赖的第三方的</a:t>
                      </a:r>
                      <a:r>
                        <a:rPr lang="en-US" sz="900" kern="0">
                          <a:effectLst/>
                        </a:rPr>
                        <a:t>jar</a:t>
                      </a:r>
                      <a:r>
                        <a:rPr lang="zh-CN" sz="900" kern="0">
                          <a:effectLst/>
                        </a:rPr>
                        <a:t>包列表，以逗号分隔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--files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需要放到应用工作目录中的文件列表，以逗号分隔。此参数一般用来放需要分发到各节点的数据文件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--conf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设置任意的</a:t>
                      </a:r>
                      <a:r>
                        <a:rPr lang="en-US" sz="900" kern="0">
                          <a:effectLst/>
                        </a:rPr>
                        <a:t>SparkConf</a:t>
                      </a:r>
                      <a:r>
                        <a:rPr lang="zh-CN" sz="900" kern="0">
                          <a:effectLst/>
                        </a:rPr>
                        <a:t>配置属性。格式为“属性名</a:t>
                      </a:r>
                      <a:r>
                        <a:rPr lang="en-US" sz="900" kern="0">
                          <a:effectLst/>
                        </a:rPr>
                        <a:t>=</a:t>
                      </a:r>
                      <a:r>
                        <a:rPr lang="zh-CN" sz="900" kern="0">
                          <a:effectLst/>
                        </a:rPr>
                        <a:t>属性值”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--properties-file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加载外部包含键值对的属性文件。如果不指定，默认将读取</a:t>
                      </a:r>
                      <a:r>
                        <a:rPr lang="en-US" sz="900" kern="0">
                          <a:effectLst/>
                        </a:rPr>
                        <a:t>Spark</a:t>
                      </a:r>
                      <a:r>
                        <a:rPr lang="zh-CN" sz="900" kern="0">
                          <a:effectLst/>
                        </a:rPr>
                        <a:t>安装目录下的</a:t>
                      </a:r>
                      <a:r>
                        <a:rPr lang="en-US" sz="900" kern="0">
                          <a:effectLst/>
                        </a:rPr>
                        <a:t>conf/spark-defaults.conf</a:t>
                      </a:r>
                      <a:r>
                        <a:rPr lang="zh-CN" sz="900" kern="0">
                          <a:effectLst/>
                        </a:rPr>
                        <a:t>文件中的配置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--driver-memory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Driver</a:t>
                      </a:r>
                      <a:r>
                        <a:rPr lang="zh-CN" sz="900" kern="0">
                          <a:effectLst/>
                        </a:rPr>
                        <a:t>进程使用的内存量。例如“</a:t>
                      </a:r>
                      <a:r>
                        <a:rPr lang="en-US" sz="900" kern="0">
                          <a:effectLst/>
                        </a:rPr>
                        <a:t>512M</a:t>
                      </a:r>
                      <a:r>
                        <a:rPr lang="zh-CN" sz="900" kern="0">
                          <a:effectLst/>
                        </a:rPr>
                        <a:t>”或“</a:t>
                      </a:r>
                      <a:r>
                        <a:rPr lang="en-US" sz="900" kern="0">
                          <a:effectLst/>
                        </a:rPr>
                        <a:t>1G</a:t>
                      </a:r>
                      <a:r>
                        <a:rPr lang="zh-CN" sz="900" kern="0">
                          <a:effectLst/>
                        </a:rPr>
                        <a:t>”，单位不区分大小写。默认为</a:t>
                      </a:r>
                      <a:r>
                        <a:rPr lang="en-US" sz="900" kern="0">
                          <a:effectLst/>
                        </a:rPr>
                        <a:t>1024M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--executor-memory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每个</a:t>
                      </a:r>
                      <a:r>
                        <a:rPr lang="en-US" sz="900" kern="0">
                          <a:effectLst/>
                        </a:rPr>
                        <a:t>Executor</a:t>
                      </a:r>
                      <a:r>
                        <a:rPr lang="zh-CN" sz="900" kern="0">
                          <a:effectLst/>
                        </a:rPr>
                        <a:t>进程所使用的内存量。例如“</a:t>
                      </a:r>
                      <a:r>
                        <a:rPr lang="en-US" sz="900" kern="0">
                          <a:effectLst/>
                        </a:rPr>
                        <a:t>512M</a:t>
                      </a:r>
                      <a:r>
                        <a:rPr lang="zh-CN" sz="900" kern="0">
                          <a:effectLst/>
                        </a:rPr>
                        <a:t>”或“</a:t>
                      </a:r>
                      <a:r>
                        <a:rPr lang="en-US" sz="900" kern="0">
                          <a:effectLst/>
                        </a:rPr>
                        <a:t>1G</a:t>
                      </a:r>
                      <a:r>
                        <a:rPr lang="zh-CN" sz="900" kern="0">
                          <a:effectLst/>
                        </a:rPr>
                        <a:t>”，单位不区分大小写。默认为</a:t>
                      </a:r>
                      <a:r>
                        <a:rPr lang="en-US" sz="900" kern="0">
                          <a:effectLst/>
                        </a:rPr>
                        <a:t>1G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--driver-cores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Driver</a:t>
                      </a:r>
                      <a:r>
                        <a:rPr lang="zh-CN" sz="900" kern="0">
                          <a:effectLst/>
                        </a:rPr>
                        <a:t>进程使用的</a:t>
                      </a:r>
                      <a:r>
                        <a:rPr lang="en-US" sz="900" kern="0">
                          <a:effectLst/>
                        </a:rPr>
                        <a:t>CPU</a:t>
                      </a:r>
                      <a:r>
                        <a:rPr lang="zh-CN" sz="900" kern="0">
                          <a:effectLst/>
                        </a:rPr>
                        <a:t>核心数，仅在集群模式中使用。默认为</a:t>
                      </a: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77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--executor-cores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每个</a:t>
                      </a:r>
                      <a:r>
                        <a:rPr lang="en-US" sz="900" kern="0">
                          <a:effectLst/>
                        </a:rPr>
                        <a:t>Executor</a:t>
                      </a:r>
                      <a:r>
                        <a:rPr lang="zh-CN" sz="900" kern="0">
                          <a:effectLst/>
                        </a:rPr>
                        <a:t>进程所使用的</a:t>
                      </a:r>
                      <a:r>
                        <a:rPr lang="en-US" sz="900" kern="0">
                          <a:effectLst/>
                        </a:rPr>
                        <a:t>CPU</a:t>
                      </a:r>
                      <a:r>
                        <a:rPr lang="zh-CN" sz="900" kern="0">
                          <a:effectLst/>
                        </a:rPr>
                        <a:t>核心数，默认为</a:t>
                      </a: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40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--num-executors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Executor</a:t>
                      </a:r>
                      <a:r>
                        <a:rPr lang="zh-CN" sz="900" kern="0">
                          <a:effectLst/>
                        </a:rPr>
                        <a:t>进程数量，默认为</a:t>
                      </a:r>
                      <a:r>
                        <a:rPr lang="en-US" sz="900" kern="0">
                          <a:effectLst/>
                        </a:rPr>
                        <a:t>2</a:t>
                      </a:r>
                      <a:r>
                        <a:rPr lang="zh-CN" sz="900" kern="0">
                          <a:effectLst/>
                        </a:rPr>
                        <a:t>。如果开启动态分配，则初始</a:t>
                      </a:r>
                      <a:r>
                        <a:rPr lang="en-US" sz="900" kern="0">
                          <a:effectLst/>
                        </a:rPr>
                        <a:t>Executor</a:t>
                      </a:r>
                      <a:r>
                        <a:rPr lang="zh-CN" sz="900" kern="0">
                          <a:effectLst/>
                        </a:rPr>
                        <a:t>的数量至少是此参数配置的数量。需要注意的是，此参数仅在</a:t>
                      </a:r>
                      <a:r>
                        <a:rPr lang="en-US" sz="900" kern="0">
                          <a:effectLst/>
                        </a:rPr>
                        <a:t>Spark On YARN</a:t>
                      </a:r>
                      <a:r>
                        <a:rPr lang="zh-CN" sz="900" kern="0">
                          <a:effectLst/>
                        </a:rPr>
                        <a:t>模式中使用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用程序提交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如，在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自带的求圆周率的程序提交到集群，并且设置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进程使用内存为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512M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进程使用内存为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进程所使用的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核心数为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，提交方式为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进程运行在集群的工作节点中），执行命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bin/spark-submit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--master spark://centos01:7077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--deploy-mode cluster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--class org.apache.spark.examples.SparkPi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--driver-memory 512m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--executor-memory 1g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--executor-cores 2 \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./examples/jars/spark-examples_2.11-2.4.0.jar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带有交互式的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，可在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中直接编写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任务，然后提交到集群与分布式数据进行交互，并且可以立即查看输出结果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终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bin/spark-shell --master spark://centos01:7077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启动完成后，访问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WebUI http://centos01:8080/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查看运行的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scala&gt;: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</a:p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的启动与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模式所不同的是：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的参数值为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。例如以下启动命令：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$ bin/spark-shell --master yarn</a:t>
            </a: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37134" y="2750696"/>
            <a:ext cx="5274310" cy="322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8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大数据开发总体架构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大数据开发的总体架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构图：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84" y="1320149"/>
            <a:ext cx="5585600" cy="360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是一个快速通用的集群计算系统，是一种与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相似的开源集群计算环境，但是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在某些工作负载方面表现得更加优越。它提供了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的高级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，以及一个支持通用的执行图计算的优化引擎。它还支持一组丰富的高级工具，包括使用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进行结构化数据处理的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、用于机器学习的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、用于图处理的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，以及用于实时流处理的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的主要特点：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、快速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可以支持包括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在内的更多操作，这些操作相互连接形成一个有向无环图（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Directed Acyclic Graph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），各个操作的中间数据则会被保存在内存中。因此处理速度比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更加快。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通过使用先进的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调度器、查询优化器和物理执行引擎，从而能够高性能的实现批处理和流数据处理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05443" y="2899365"/>
            <a:ext cx="2851077" cy="1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、易用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快速编写应用程序。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提供了超过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个高级算子（关于算子，在第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章将详细讲解），使用这些算子可以轻松构建并行应用程序，并且可以从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中交互式地使用它们。</a:t>
            </a:r>
          </a:p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、通用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拥有一系列库，包括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、用于机器学习的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、用于图计算的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、用于实时计算的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。可以在同一个应用程序中无缝地组合这些库。</a:t>
            </a:r>
          </a:p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、到处运行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可以使用独立集群模式运行（使用自带的独立资源调度器，称为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模式），也可以运行在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Amazon EC2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Hadoop 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下的一个开源分布式资源管理框架）、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之上，并且可以访问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等数百个数据源中的数据。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是由多个组件构成的软件栈，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的核心（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Core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）是一个对由很多计算任务组成的、运行在多个工作机器或者一个计算集群上的应用进行调度、分发以及监控的计算引擎。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57361"/>
            <a:ext cx="53721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5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有多种运行模式，可以运行在一台机器上，称为本地（单机）模式；也可以以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作为底层资源调度系统以分布式的方式在集群中运行，称为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On 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模式；还可以使用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自带的资源调度系统，称为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Standalone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本地模式通过多线程模拟分布式计算，通常用于对应用程序的简单测试。本地模式在提交应用程序后，将会在本地生成一个名为“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SparkSubmit”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的进程，该进程既负责程序的提交又负责任务的分配、执行和监控等。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在学习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集群架构之前，先需要了解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集群的架构。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集群总体上是经典的主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Master/Slave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）架构，主要由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ResourceManager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NodeManager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ApplicationMaster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等几个组件构成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871995"/>
            <a:ext cx="5305425" cy="276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6281</TotalTime>
  <Words>2743</Words>
  <Application>Microsoft Office PowerPoint</Application>
  <PresentationFormat>全屏显示(16:9)</PresentationFormat>
  <Paragraphs>470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123</cp:revision>
  <dcterms:created xsi:type="dcterms:W3CDTF">2019-05-11T23:02:47Z</dcterms:created>
  <dcterms:modified xsi:type="dcterms:W3CDTF">2020-05-27T00:35:02Z</dcterms:modified>
</cp:coreProperties>
</file>