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318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24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F3F3"/>
    <a:srgbClr val="FF3300"/>
    <a:srgbClr val="D9BEF4"/>
    <a:srgbClr val="4C4C4C"/>
    <a:srgbClr val="13227A"/>
    <a:srgbClr val="0000CC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4B95-AA37-4D08-A016-F17FCA8E101F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F50B-F83C-4E18-9A2E-F81AC93D7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F50B-F83C-4E18-9A2E-F81AC93D77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9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7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3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1C1-2761-4697-BF08-82728FCE2502}" type="datetimeFigureOut">
              <a:rPr lang="zh-CN" altLang="en-US" smtClean="0"/>
              <a:t>2020/5/27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439F-477E-4456-B093-E0B3B5C74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8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" y="1917699"/>
            <a:ext cx="91440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  <a:p>
            <a:pPr algn="ctr"/>
            <a:r>
              <a:rPr lang="en-US" altLang="zh-CN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弹性分布式数据集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groupByKey()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groupByKey()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算子的作用对像是元素为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(key,value)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形式（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元组）的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，使用该算子可以将相同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的元素聚集到一起，最终把所有相同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的元素合并成为一个元素。该元素的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不变，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则聚集到一个集合中。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仍然以上述求学生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的总成绩为例，使用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groupByKey()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算子的代码如下：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list=List(("zhangsan",98),("zhangsan",78),("lisi",88),("lisi",79))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rdd1=sc.parallelize(list)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rdd2=rdd1.groupByKey()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rdd2.map(x =&gt; (x._1,x._2.sum)).collect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res0: Array[(String, Int)] = Array((zhangsan,176), (lisi,167))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7" y="2954521"/>
            <a:ext cx="638016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union()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union()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合并为一个新的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，主要用于对不同的数据来源进行合并，两个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中的数据类型要保持一致。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例如以下代码，通过集合创建了两个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合并成了一个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rdd1=sc.parallelize(Array(1,2,3))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rdd2=sc.parallelize(Array(4,5,6))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rdd3=rdd1.union(rdd2)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rdd3.collect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res8: Array[Int] = Array(1, 2, 3, 4, 5, 6) 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sortBy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sortBy()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中的元素按照某个规则进行排序。该算子的第一个参数为排序函数，第二个参数是一个布尔值，指定升序（默认）或降序。若需要降序排列，需将第二个参数置为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例如，一个数组中存放了三个元组，将该数组转为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集合，然后对该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按照每个元素中的第二个值进行降序排列，代码如下：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rdd1=sc.parallelize(Array(("hadoop",12),("java",32),("spark",22)))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rdd2=rdd1.sortBy(x=&gt;x._2,false)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rdd2.collect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res2: Array[(String, Int)] = Array((java,32),(spark,22),(hadoop,12))</a:t>
            </a: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248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sortByKey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sortByKey()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(key,value)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形式的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进行排序。默认升序，若需降序排列，可以传入参数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rdd.sortByKey(false)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(key,value)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形式的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进行连接操作，相当于数据库的内连接（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inner join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），只返回两个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都匹配的内容。例如，将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进行内连接，代码如下：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arr1=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(("A","a1"),("B","b1"),("C","c1"),("D","d1"),("E","e1")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 = sc.parallelize(arr1))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arr2=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(("A","A1"),("B","B1"),("C","C1"),("C","C2"),("C","C3"),("E","E1"))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 = sc.parallelize(arr2)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rdd1.join(rdd2).collect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res0: Array[(String, (String, String))] = Array((B,(b1,B1)), (A,(a1,A1)), (C,(c1,C1)), (C,(c1,C2)), (C,(c1,C3)), (E,(e1,E1)))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rdd2.join(rdd1).collect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res1: Array[(String, (String, String))] = Array((B,(B1,b1)), (A,(A1,a1)), (C,(C1,c1)), (C,(C2,c1)), (C,(C3,c1)), (E,(E1,e1)))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509713"/>
            <a:ext cx="54768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、行动算子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中的转化算子并不会马上进行运算，而是在遇到行动算子时才会执行相应的语句，触发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的任务调度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49566"/>
              </p:ext>
            </p:extLst>
          </p:nvPr>
        </p:nvGraphicFramePr>
        <p:xfrm>
          <a:off x="1717409" y="1590052"/>
          <a:ext cx="6427130" cy="34497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25872"/>
                <a:gridCol w="4601258"/>
              </a:tblGrid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行动算子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介绍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reduce(func)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将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中的元素进行聚合计算，</a:t>
                      </a:r>
                      <a:r>
                        <a:rPr lang="en-US" sz="900" kern="0">
                          <a:effectLst/>
                        </a:rPr>
                        <a:t>func</a:t>
                      </a:r>
                      <a:r>
                        <a:rPr lang="zh-CN" sz="900" kern="0">
                          <a:effectLst/>
                        </a:rPr>
                        <a:t>为传入的聚合函数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30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collect()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向</a:t>
                      </a:r>
                      <a:r>
                        <a:rPr lang="en-US" sz="900" kern="0">
                          <a:effectLst/>
                        </a:rPr>
                        <a:t>Driver</a:t>
                      </a:r>
                      <a:r>
                        <a:rPr lang="zh-CN" sz="900" kern="0">
                          <a:effectLst/>
                        </a:rPr>
                        <a:t>以数组形式返回数据集的所有元素。通常对于过滤操作或其他返回足够小的数据子集的操作非常有用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count()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返回数据集中元素的数量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first()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返回数据集中第一个元素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take(n)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返回包含数据集前</a:t>
                      </a:r>
                      <a:r>
                        <a:rPr lang="en-US" sz="900" kern="0">
                          <a:effectLst/>
                        </a:rPr>
                        <a:t>n</a:t>
                      </a:r>
                      <a:r>
                        <a:rPr lang="zh-CN" sz="900" kern="0">
                          <a:effectLst/>
                        </a:rPr>
                        <a:t>个元素组成的数组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30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takeOrdered(n, [ordering])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返回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中的前</a:t>
                      </a:r>
                      <a:r>
                        <a:rPr lang="en-US" sz="900" kern="0">
                          <a:effectLst/>
                        </a:rPr>
                        <a:t>n</a:t>
                      </a:r>
                      <a:r>
                        <a:rPr lang="zh-CN" sz="900" kern="0">
                          <a:effectLst/>
                        </a:rPr>
                        <a:t>个元素，并以自然顺序或自定义的比较器顺序进行排序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1460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saveAsTextFile(path)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将数据集中的元素持久化为一个或一组文本文件，并将文件存储在本地文件系统、</a:t>
                      </a:r>
                      <a:r>
                        <a:rPr lang="en-US" sz="900" kern="0">
                          <a:effectLst/>
                        </a:rPr>
                        <a:t>HDFS</a:t>
                      </a:r>
                      <a:r>
                        <a:rPr lang="zh-CN" sz="900" kern="0">
                          <a:effectLst/>
                        </a:rPr>
                        <a:t>或其他</a:t>
                      </a:r>
                      <a:r>
                        <a:rPr lang="en-US" sz="900" kern="0">
                          <a:effectLst/>
                        </a:rPr>
                        <a:t>Hadoop</a:t>
                      </a:r>
                      <a:r>
                        <a:rPr lang="zh-CN" sz="900" kern="0">
                          <a:effectLst/>
                        </a:rPr>
                        <a:t>支持的文件系统的指定目录中。</a:t>
                      </a:r>
                      <a:r>
                        <a:rPr lang="en-US" sz="900" kern="0">
                          <a:effectLst/>
                        </a:rPr>
                        <a:t>Spark</a:t>
                      </a:r>
                      <a:r>
                        <a:rPr lang="zh-CN" sz="900" kern="0">
                          <a:effectLst/>
                        </a:rPr>
                        <a:t>会对每个元素调用</a:t>
                      </a:r>
                      <a:r>
                        <a:rPr lang="en-US" sz="900" kern="0">
                          <a:effectLst/>
                        </a:rPr>
                        <a:t>toString()</a:t>
                      </a:r>
                      <a:r>
                        <a:rPr lang="zh-CN" sz="900" kern="0">
                          <a:effectLst/>
                        </a:rPr>
                        <a:t>方法，将每个元素转化为文本文件中的一行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366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saveAsSequenceFile(path)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将数据集中的元素持久化为一个</a:t>
                      </a:r>
                      <a:r>
                        <a:rPr lang="en-US" sz="900" kern="0">
                          <a:effectLst/>
                        </a:rPr>
                        <a:t>Hadoop</a:t>
                      </a:r>
                      <a:r>
                        <a:rPr lang="en-US" sz="1000" kern="0">
                          <a:effectLst/>
                        </a:rPr>
                        <a:t> </a:t>
                      </a:r>
                      <a:r>
                        <a:rPr lang="en-US" sz="900" kern="0">
                          <a:effectLst/>
                        </a:rPr>
                        <a:t>SequenceFile</a:t>
                      </a:r>
                      <a:r>
                        <a:rPr lang="zh-CN" sz="900" kern="0">
                          <a:effectLst/>
                        </a:rPr>
                        <a:t>文件，并将文件存储在本地文件系统、</a:t>
                      </a:r>
                      <a:r>
                        <a:rPr lang="en-US" sz="900" kern="0">
                          <a:effectLst/>
                        </a:rPr>
                        <a:t>HDFS</a:t>
                      </a:r>
                      <a:r>
                        <a:rPr lang="zh-CN" sz="900" kern="0">
                          <a:effectLst/>
                        </a:rPr>
                        <a:t>或其他</a:t>
                      </a:r>
                      <a:r>
                        <a:rPr lang="en-US" sz="900" kern="0">
                          <a:effectLst/>
                        </a:rPr>
                        <a:t>Hadoop</a:t>
                      </a:r>
                      <a:r>
                        <a:rPr lang="zh-CN" sz="900" kern="0">
                          <a:effectLst/>
                        </a:rPr>
                        <a:t>支持的文件系统的指定目录中。实现了</a:t>
                      </a:r>
                      <a:r>
                        <a:rPr lang="en-US" sz="900" kern="0">
                          <a:effectLst/>
                        </a:rPr>
                        <a:t>Hadoop Writable</a:t>
                      </a:r>
                      <a:r>
                        <a:rPr lang="zh-CN" sz="900" kern="0">
                          <a:effectLst/>
                        </a:rPr>
                        <a:t>接口的键值对形式的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可以使用该操作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30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saveAsObjectFile(path)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将数据集中的元素序列化成对象，存储到文件中。然后可以使用</a:t>
                      </a:r>
                      <a:r>
                        <a:rPr lang="en-US" sz="900" kern="0">
                          <a:effectLst/>
                        </a:rPr>
                        <a:t>SparkContext.objectFile().</a:t>
                      </a:r>
                      <a:r>
                        <a:rPr lang="zh-CN" sz="900" kern="0">
                          <a:effectLst/>
                        </a:rPr>
                        <a:t>对该文件进行加载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4307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countByKey()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统计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中</a:t>
                      </a:r>
                      <a:r>
                        <a:rPr lang="en-US" sz="900" kern="0">
                          <a:effectLst/>
                        </a:rPr>
                        <a:t>key</a:t>
                      </a:r>
                      <a:r>
                        <a:rPr lang="zh-CN" sz="900" kern="0">
                          <a:effectLst/>
                        </a:rPr>
                        <a:t>相同的元素的数量，仅元素类型为键值对</a:t>
                      </a:r>
                      <a:r>
                        <a:rPr lang="en-US" sz="900" kern="0">
                          <a:effectLst/>
                        </a:rPr>
                        <a:t>(key,value)</a:t>
                      </a:r>
                      <a:r>
                        <a:rPr lang="zh-CN" sz="900" kern="0">
                          <a:effectLst/>
                        </a:rPr>
                        <a:t>的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可用，返回的结果类型为</a:t>
                      </a:r>
                      <a:r>
                        <a:rPr lang="en-US" sz="900" kern="0">
                          <a:effectLst/>
                        </a:rPr>
                        <a:t>Map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7153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foreach(func)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对</a:t>
                      </a:r>
                      <a:r>
                        <a:rPr lang="en-US" sz="900" kern="0">
                          <a:effectLst/>
                        </a:rPr>
                        <a:t>RDD</a:t>
                      </a:r>
                      <a:r>
                        <a:rPr lang="zh-CN" sz="900" kern="0">
                          <a:effectLst/>
                        </a:rPr>
                        <a:t>中的每一个元素运行给定的函数</a:t>
                      </a:r>
                      <a:r>
                        <a:rPr lang="en-US" sz="900" kern="0">
                          <a:effectLst/>
                        </a:rPr>
                        <a:t>func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、行动算子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将数字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所组成的集合转为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算子计算，统计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中所有元素值的总和，代码如下：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 = sc.parallelize(1 to 100)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rdd1.reduce(_+_)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res2: Int = 5050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集合中元素的数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 = sc.parallelize(1 to 100)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rdd1.count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res3: Long = 100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countByKey()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集合中存储的是键值对形式的元组，使用该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集合创建一个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，然后对其进行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countByKey()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的计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 = sc.parallelize(List(("zhang",87),("zhang",79),("li",90)))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rdd1.countByKey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res1: scala.collection.Map[String,Long] = Map(zhang -&gt; 2, li -&gt; 1) </a:t>
            </a:r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take(n)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返回集合中前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个元素组成的数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 = sc.parallelize(1 to 100)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rdd1.take(5)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res4: Array[Int] = Array(1, 2, 3, 4, 5)</a:t>
            </a: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的分区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是一个大的数据集合，该集合被划分成多个子集合分布到了不同的节点上，而每一个子集合就称为分区（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）。因此也可以说，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是由若干个分区组成的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各个分区中的数据可以并行计算，因此分区的数量决定了并行计算的粒度。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会给每一个分区分配一个单独的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任务对其进行计算，因此并行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的数量是由分区的数量决定的。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分区的一个分区原则是使得分区的数量尽量等于集群中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核心数量。</a:t>
            </a: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02318"/>
            <a:ext cx="42672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1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中，对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的每一次转化操作都会生成一个新的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的懒加载特性，新的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会依赖原有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之间存在类似流水线的前后依赖关系。这种依赖关系分为两种：窄依赖和宽依赖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、窄依赖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窄依赖是指父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的一个分区最多被子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的一个分区所用。也就是说，父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的分区与子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的分区的对应关系为一对一或多对一。例如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filter()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union()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等操作都会产生窄依赖。</a:t>
            </a: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15" y="2544933"/>
            <a:ext cx="2830476" cy="259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4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、宽依赖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宽依赖是指，父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的一个分区被子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的多个分区所用。也就是说，父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的分区与子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的分区的对应关系为多对多。例如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groupByKey()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reduceByKey()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sortByKey()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等操作都会产生宽依赖。</a:t>
            </a:r>
            <a:endParaRPr lang="zh-CN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66" y="2079330"/>
            <a:ext cx="4299430" cy="234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5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中，对每一个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的操作都会生成一个新的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，将这些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用带方向的直线连接起来（从父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连接到子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）会形成一个关于计算路径的有向无环图，称为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Directed Acyclic Graph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会根据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将整个计算划分为多个阶段，每个阶段称为一个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任务并行进行计算，每个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任务作用在一个分区上，一个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任务数量是由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中最后一个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的分区个数决定。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853167"/>
            <a:ext cx="2519805" cy="15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3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16695" b="13805"/>
          <a:stretch>
            <a:fillRect/>
          </a:stretch>
        </p:blipFill>
        <p:spPr>
          <a:xfrm>
            <a:off x="0" y="0"/>
            <a:ext cx="2984500" cy="5143500"/>
          </a:xfrm>
          <a:custGeom>
            <a:avLst/>
            <a:gdLst>
              <a:gd name="connsiteX0" fmla="*/ 0 w 2984500"/>
              <a:gd name="connsiteY0" fmla="*/ 0 h 5143500"/>
              <a:gd name="connsiteX1" fmla="*/ 2984500 w 2984500"/>
              <a:gd name="connsiteY1" fmla="*/ 0 h 5143500"/>
              <a:gd name="connsiteX2" fmla="*/ 2984500 w 2984500"/>
              <a:gd name="connsiteY2" fmla="*/ 5143500 h 5143500"/>
              <a:gd name="connsiteX3" fmla="*/ 0 w 29845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0" h="5143500">
                <a:moveTo>
                  <a:pt x="0" y="0"/>
                </a:moveTo>
                <a:lnTo>
                  <a:pt x="2984500" y="0"/>
                </a:lnTo>
                <a:lnTo>
                  <a:pt x="2984500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3187700" y="1082947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01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什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么是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7700" y="1584352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02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87700" y="2085757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03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700" y="2587162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04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87700" y="3088567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05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的持久化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12092" y="1333500"/>
            <a:ext cx="677108" cy="1228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2" b="33036"/>
          <a:stretch>
            <a:fillRect/>
          </a:stretch>
        </p:blipFill>
        <p:spPr>
          <a:xfrm>
            <a:off x="7645400" y="3147886"/>
            <a:ext cx="1498601" cy="1995615"/>
          </a:xfrm>
          <a:custGeom>
            <a:avLst/>
            <a:gdLst>
              <a:gd name="connsiteX0" fmla="*/ 0 w 1498601"/>
              <a:gd name="connsiteY0" fmla="*/ 0 h 1995615"/>
              <a:gd name="connsiteX1" fmla="*/ 1498601 w 1498601"/>
              <a:gd name="connsiteY1" fmla="*/ 0 h 1995615"/>
              <a:gd name="connsiteX2" fmla="*/ 1498601 w 1498601"/>
              <a:gd name="connsiteY2" fmla="*/ 1995615 h 1995615"/>
              <a:gd name="connsiteX3" fmla="*/ 0 w 1498601"/>
              <a:gd name="connsiteY3" fmla="*/ 1995615 h 199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601" h="1995615">
                <a:moveTo>
                  <a:pt x="0" y="0"/>
                </a:moveTo>
                <a:lnTo>
                  <a:pt x="1498601" y="0"/>
                </a:lnTo>
                <a:lnTo>
                  <a:pt x="1498601" y="1995615"/>
                </a:lnTo>
                <a:lnTo>
                  <a:pt x="0" y="1995615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3187700" y="3589972"/>
            <a:ext cx="51435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06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共享变量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的划分依据为是否有宽依赖，即是否有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调度器会从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图的末端向前进行递归划分，遇到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则进行划分，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之前的所有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组成一个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，整个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图为一个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。经典的单词计数执行流程的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776412"/>
            <a:ext cx="4603012" cy="232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82677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比较复杂一点的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0" y="1294091"/>
            <a:ext cx="3633455" cy="346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8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的持久化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5928537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是懒加载的，只有当遇到行动算子时才会从头计算所有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，而且当同一个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被多次使用时，每次都需要重新计算一遍，这样会严重增加消耗。为了避免重复计算同一个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，可以将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进行持久化。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中最重要的功能之一是可以将某个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中的数据保存到内存或者磁盘中，每次需要对这个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进行算子操作时，可以直接从内存或磁盘中取出该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的持久化数据，而不需要从头计算才能得到这个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如有多个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，它们的依赖关系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如图。若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没有持久化保存，则每次对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进行操作时都需要从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textFile()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开始计算，将文件数据转化为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，再转化为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，最终才得到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cache()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方法来标记要持久化的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cache()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方法实际上底层调用的是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方法）。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37" y="1063256"/>
            <a:ext cx="1975149" cy="241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1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的检查点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06193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的检查点机制（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）相当于对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数据进行快照，可以将经常使用的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快照到指定的文件系统中，最好是共享文件系统，例如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。当机器发生故障导致内存或磁盘中的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数据丢失时可以快速从快照中对指定的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进行恢复，而不需要根据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的依赖关系从头进行计算，大大提高了计算效率。与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cache()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数据存放到内存或者磁盘中的不同有以下几点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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是将数据存储于机器本地的内存或磁盘，当机器故障时无法进行数据恢复，而检查点是将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数据存储于外部的共享文件系统（例如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），共享文件系统的副本机制保证了数据的可靠性。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（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应用程序执行结束后，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cache()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存储的数据将被清空，而检查点存储的数据不会受影响，将永久存在，除非手动将其移除。因此，检查点数据可以被下一个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应用程序使用，而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cache()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persist()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数据只能被当前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应用程序使用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 = new SparkContext(conf);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设置检查点数据存储路径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sc.setCheckpointDir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("hdfs://centos01:9000/spark-ck")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共享变量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06193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应用程序运行的时候，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算子（例如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map(func)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filter(func)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）中的函数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会被发送到远程的多个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节点上执行，如果一个算子中使用了某个外部变量，则该变量会拷贝到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节点的每一个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任务中，各个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任务对变量的操作相互独立。当变量所存储的数据量非常大时（例如一个大型集合）将增加网络传输及内存的开销。因此，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提供了两种共享变量：广播变量和累加器。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06193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广播变量是将一个变量通过广播的形式发送到每个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节点的缓存中，而不是发送到每个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任务中，各个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任务可以共享该变量的数据。因此广播变量是只读的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、默认情况下变量的传递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算子中使用了外部变量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arr=Array(1,2,3,4,5);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lines:RDD[String] = sc.textFile("D:\\test\\data.txt")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result = lines.map(line =&gt;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(line, arr)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变量传递流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程如图。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65" y="1772757"/>
            <a:ext cx="3703011" cy="292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06193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用广播变量时变量的传递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使用广播变量将数组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传递给了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arr=Array(1,2,3,4,5);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broadcastVar = sc.broadcast(arr)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result = lines.map(line =&gt;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(line, broadcastVar)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传递流程如图。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在分布式函数中可以通过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Broadcast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方法访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播变量的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broadcastVar = sc.broadcast(Array(1, 2, 3))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broadcastVar.value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res0: Array[Int] = Array(1, 2, 3)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87" y="914400"/>
            <a:ext cx="3486925" cy="27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6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累加器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906193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累加器提供了将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节点的值聚合到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的功能，可以用于实现计数和求和。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例如，对一个整型数组进行求和，若不使用累加器，以下代码的输出结果不正确：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var sum=0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中声明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rdd=sc.makeRDD(Array(1,2,3,4,5))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rdd.foreach(x=&gt;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sum+=x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println(sum)//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用累加器对数组进行求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和：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声明一个累加器，默认初始值为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（只能在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端定义）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myacc=sc.longAccumulator("My Accumulator")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 rdd=sc.makeRDD(Array(1,2,3,4,5))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rdd.foreach(x=&gt;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myacc.add(x)//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向累加器中添加值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println(myacc.value)//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（只能在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端读取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加器只能在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端定义，在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端更新。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端不能读取累加器的值，需要在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端使用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属性读取。</a:t>
            </a:r>
          </a:p>
          <a:p>
            <a:pPr indent="457200"/>
            <a:endPara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b="7801"/>
          <a:stretch/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225988" y="1917699"/>
            <a:ext cx="6057900" cy="1358901"/>
          </a:xfrm>
          <a:prstGeom prst="parallelogram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i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311" y="337185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39411" y="3556000"/>
            <a:ext cx="6744576" cy="889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提供了一种对数据的核心抽象，称为弹性分布式数据集（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Resilient Distributed Dataset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）。这个数据集的全部或部分可以缓存在内存中，并且可以在多次计算时重用。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其实就是一个分布在多个节点上的数据集合。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的弹性主要是指：当内存不够时，数据可以持久化到磁盘，并且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具有高效的容错能力。分布式数据集是指：一个数据集存储在不同的节点上，每个节点存储数据集的一部分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如，将数据集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(hello,world,scala,spark,love,spark,happy)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存储在三个节点上，节点一存储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(hello,world)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，节点二存储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(scala,spark,love)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，节点三存储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(spark,happy)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，这样对三个节点的数据可以并行计算，并且三个节点的数据共同组成了一个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476847"/>
            <a:ext cx="2667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分布式数据集类似于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中的文件分块，不同的块存储在不同的节点上；而并行计算类似使用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中的数据并进行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则包含了这两种功能，并且计算更加灵活。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编程时，可以把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看作是一个数据操作的基本单位，而不必关心数据的分布式特性，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会自动将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的数据分发到集群的各个节点。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中对数据的操作主要是对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的操作（创建、转化、求值）。</a:t>
            </a:r>
            <a:endPara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、从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对象集合创建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parallelize()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makeRDD()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方法将一个对象集合转化为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例如，将一个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集合转化为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rdd=sc.parallelize(List(1,2,3,4,5,6))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rdd: org.apache.spark.rdd.RDD[Int] = ParallelCollectionRDD[0]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rdd=sc.makeRDD(List(1,2,3,4,5,6))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rdd: org.apache.spark.rdd.RDD[Int] = ParallelCollectionRDD[1]</a:t>
            </a:r>
          </a:p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从返回信息可以看出，上述创建的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中存储的是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类型数据。实际上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也是一个集合，与常用的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集合不同的是，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集合的数据分布于多台机器上。</a:t>
            </a:r>
          </a:p>
          <a:p>
            <a:pPr indent="457200"/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、从外部存储创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</a:p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textFile()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方法可以读取本地文件系统或外部其它系统中的数据，并创建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。所不同的是，数据的来源路径不同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读取本地数据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rdd=sc.textFile("/home/words.txt")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rdd: org.apache.spark.rdd.RDD[String] = /home/words.txt MapPartitionsRDD[1]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res1: Array[String] = Array("hello hadoop ", "hello java ", "scala ")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rdd=sc.textFile("hdfs://centos01:9000/input/words.txt")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rdd: org.apache.spark.rdd.RDD[String] = hdfs://centos01:9000/input/words.txt MapPartitionsRDD[2]</a:t>
            </a: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res2: Array[String] = Array("hello hadoop ", "hello java ", "scala ")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被创建后是只读的，不允许修改。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提供了丰富的用于操作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的方法，这些方法被称为算子。一个创建完成的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只支持两种算子：转化（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Transformation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）算子和行动（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）算子。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、转化算子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map(func)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算子，将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中的每个元素加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并返回一个名为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rdd1=sc.parallelize(List(1,2,3,4,5,6))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rdd2=rdd1.map(x =&gt; x+1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filter(func)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素应用函数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行过滤，并返回一个新的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例如，过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滤出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中大于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的所有元素，并输出结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rdd1=sc.parallelize(List(1,2,3,4,5,6))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rdd2=rdd1.filter(_&gt;3)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rdd2.collect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res1: Array[Int] = Array(4, 5, 6)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上述代码中的下划线“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中的每个元素。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flatMap(func)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算子类似，但是每个传入给函数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元素会返回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到多个元素，最终会将返回的所有元素合并到一个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将集合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，然后调用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flatMap()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的每个元素按照空格进行分割成多个元素，最终合并所有元素到一个新的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rdd1=sc.parallelize(List("hadoop hello scala","spark hello"))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rdd2=rdd1.flatMap(_.split(" "))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rdd2.collect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res3: Array[String] = Array(hadoop, hello, scala, spark, hello)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52" y="2776094"/>
            <a:ext cx="43148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2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常用算子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6300" y="914399"/>
            <a:ext cx="7391400" cy="4229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457200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reduceByKey()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reduceByKey()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算子的作用对像是元素为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(key,value)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形式（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元组）的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，使用该算子可以将相同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的元素聚集到一起，最终把所有相同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的元素合并成为一个元素。该元素的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不变，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可以聚合成一个列表或者进行求和等操作。最终返回的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的元素类型和原有类型保持一致。</a:t>
            </a:r>
          </a:p>
          <a:p>
            <a:pPr indent="457200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例如，有两个同学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的语文和数学成绩分别为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的语文和数学成绩分别为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79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，现需要分别求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的总成绩，代码如下：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scala&gt; val list=List(("zhangsan",98),("zhangsan",78),("lisi",88),("lisi",79))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rdd1=sc.parallelize(list)</a:t>
            </a:r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val rdd2=rdd1.reduceByKey((x,y)=&gt;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x+y) //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可以简化为</a:t>
            </a:r>
            <a:r>
              <a:rPr lang="en-US" altLang="zh-CN" sz="1200"/>
              <a:t>rdd1.reduceByKey(_+_)</a:t>
            </a:r>
            <a:endParaRPr lang="zh-CN" altLang="zh-CN" sz="1200"/>
          </a:p>
          <a:p>
            <a:pPr indent="457200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&gt; rdd2.collect</a:t>
            </a:r>
          </a:p>
          <a:p>
            <a:pPr indent="457200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res5: Array[(String, Int)] = Array((zhangsan,176), (lisi,167))</a:t>
            </a:r>
          </a:p>
          <a:p>
            <a:pPr indent="457200"/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457200"/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3114009"/>
            <a:ext cx="44100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6571</TotalTime>
  <Words>4964</Words>
  <Application>Microsoft Office PowerPoint</Application>
  <PresentationFormat>全屏显示(16:9)</PresentationFormat>
  <Paragraphs>410</Paragraphs>
  <Slides>28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lsxxx2011@163.com</dc:creator>
  <cp:lastModifiedBy>Microsoft</cp:lastModifiedBy>
  <cp:revision>137</cp:revision>
  <dcterms:created xsi:type="dcterms:W3CDTF">2019-05-11T23:02:47Z</dcterms:created>
  <dcterms:modified xsi:type="dcterms:W3CDTF">2020-05-27T01:40:32Z</dcterms:modified>
</cp:coreProperties>
</file>