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58" r:id="rId3"/>
    <p:sldId id="318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94" r:id="rId21"/>
    <p:sldId id="395" r:id="rId22"/>
    <p:sldId id="396" r:id="rId23"/>
    <p:sldId id="398" r:id="rId24"/>
    <p:sldId id="397" r:id="rId25"/>
    <p:sldId id="399" r:id="rId26"/>
    <p:sldId id="400" r:id="rId27"/>
    <p:sldId id="401" r:id="rId28"/>
    <p:sldId id="402" r:id="rId29"/>
    <p:sldId id="324" r:id="rId3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00"/>
    <a:srgbClr val="F3F3F3"/>
    <a:srgbClr val="D9BEF4"/>
    <a:srgbClr val="4C4C4C"/>
    <a:srgbClr val="13227A"/>
    <a:srgbClr val="0000CC"/>
    <a:srgbClr val="0070C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16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14B95-AA37-4D08-A016-F17FCA8E101F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6F50B-F83C-4E18-9A2E-F81AC93D7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5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494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50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73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71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39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38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73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27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74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25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85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88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1" b="7801"/>
          <a:stretch/>
        </p:blipFill>
        <p:spPr>
          <a:xfrm>
            <a:off x="0" y="0"/>
            <a:ext cx="9143998" cy="51435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0" y="0"/>
            <a:ext cx="9143998" cy="51435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1" y="1917699"/>
            <a:ext cx="9144000" cy="1358901"/>
          </a:xfrm>
          <a:prstGeom prst="parallelogram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i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第五章</a:t>
            </a:r>
          </a:p>
          <a:p>
            <a:pPr algn="ctr"/>
            <a:r>
              <a:rPr lang="en-US" altLang="zh-CN" sz="4000" i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SQL</a:t>
            </a:r>
            <a:r>
              <a:rPr lang="zh-CN" altLang="en-US" sz="4000" i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结构化数据处理引擎</a:t>
            </a:r>
            <a:endParaRPr lang="zh-CN" altLang="en-US" sz="40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3311" y="3371850"/>
            <a:ext cx="6744576" cy="8890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39411" y="3556000"/>
            <a:ext cx="6744576" cy="8890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88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</a:t>
            </a:r>
            <a:r>
              <a:rPr lang="en-US" altLang="zh-CN" sz="300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2390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支持通过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接口对各种数据源进行操作。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可以使用相关转换算子进行操作，也可以用于创建临时视图。将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注册为临时视图可以对其中的数据使用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提供了两个常用的加载数据和写入数据的方法：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load()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方法和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save()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load()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方法可以加载外部数据源为一个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save()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方法可以将一个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写入到指定的数据源。</a:t>
            </a: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89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</a:t>
            </a:r>
            <a:r>
              <a:rPr lang="en-US" altLang="zh-CN" sz="300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indent="457200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认数据源</a:t>
            </a:r>
          </a:p>
          <a:p>
            <a:pPr lvl="0"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默认情况下，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load()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方法和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save()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方法只支持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Parquet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格式的文件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，也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可以在配置文件中通过参数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spark.sql.sources.default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对默认文件格式进行更改。</a:t>
            </a:r>
          </a:p>
          <a:p>
            <a:pPr lvl="0"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可以很容易的读取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Parquet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文件并将其数据转为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数据集。例如，读取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中的文件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/users.parquet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，并将其中的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列与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favorite_color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列写入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/result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目录，代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val 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spark = SparkSession.builder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创建或得到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SparkSession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.appName("SparkSQLDataSource")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.master("local[*]")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.getOrCreate()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parquet</a:t>
            </a:r>
            <a:r>
              <a:rPr lang="zh-CN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格式的文件，返回一个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val usersDF = spark.read.load("hdfs://centos01:9000/users.parquet")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usersDF.show()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 +------+--------------+----------------+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 |  name|favorite_color|favorite_numbers|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 +------+--------------+----------------+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 |Alyssa|            null|  [3, 9, 15, 20]|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 |   Ben|              red|                []|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 +------+--------------+----------------+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列和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favorite_color</a:t>
            </a:r>
            <a:r>
              <a:rPr lang="zh-CN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列，并写入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usersDF.select("name","favorite_color")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.write.save("hdfs://centos01:9000/result")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58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</a:t>
            </a:r>
            <a:r>
              <a:rPr lang="en-US" altLang="zh-CN" sz="300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除了使用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select()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方法查询外，也可以使用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SparkSession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sql()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方法执行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语句进行查询，该方法的返回结果仍然是一个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创建临时视图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usersDF.createTempView("t_user")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查询，并将结果写入到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spark.sql("SELECT name,favorite_color FROM t_user")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.write.save("hdfs://centos01:9000/result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</a:p>
          <a:p>
            <a:pPr lvl="0" indent="457200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动指定数据源</a:t>
            </a:r>
          </a:p>
          <a:p>
            <a:pPr lvl="0"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format()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方法可以手动指定数据源。数据源需要使用完全限定名（例如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org.apache.spark.sql.parquet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），但对于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的内置数据源，也可以使用它们的缩写名（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parquet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orc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libsvm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）。例如，手动指定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格式的数据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val 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peopleDFCsv=spark.read.format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("csv").load("hdfs://centos01:9000/people.csv")</a:t>
            </a:r>
          </a:p>
          <a:p>
            <a:pPr lvl="0"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在指定数据源的同时，可以使用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option()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方法向指定的数据源传递所需参数。例如，向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数据源传递账号、密码等参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val jdbcDF = spark.read.format("jdbc")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.option("url", "jdbc:mysql://192.168.1.69:3306/spark_db")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.option("driver","com.mysql.jdbc.Driver")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.option("dbtable", "student")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.option("user", "root")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.option("password", "123456")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.load()</a:t>
            </a:r>
          </a:p>
          <a:p>
            <a:pPr lvl="0"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28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</a:t>
            </a:r>
            <a:r>
              <a:rPr lang="en-US" altLang="zh-CN" sz="300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724775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、数据写入模式</a:t>
            </a:r>
          </a:p>
          <a:p>
            <a:pPr lvl="0"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在写入数据的同时，可以使用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mode()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方法指定如何处理已经存在的数据，该方法的参数是一个枚举类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SaveMode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，其取值解析如下：</a:t>
            </a:r>
          </a:p>
          <a:p>
            <a:pPr lvl="0" indent="457200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SaveMode.ErrorIfExists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：默认值。当向数据源写入一个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时，如果数据已经存在，则会抛出异常。</a:t>
            </a:r>
          </a:p>
          <a:p>
            <a:pPr lvl="0" indent="457200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SaveMode.Append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：当向数据源写入一个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时，如果数据或表已经存在，则会在原有的基础上进行追加。</a:t>
            </a:r>
          </a:p>
          <a:p>
            <a:pPr lvl="0" indent="457200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SaveMode.Overwrite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：当向数据源写入一个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时，如果数据或表已经存在，则会将其覆盖（包括数据或表的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Schema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lvl="0" indent="457200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SaveMode.Ignore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：当向数据源写入一个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时，如果数据或表已经存在，则不会写入内容，类似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中的“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IF NOT EXISTS”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中有一个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格式的文件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/people.json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，内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{"name":"Michael"}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{"name":"Andy", "age":30}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{"name":"Justin", "age":19}</a:t>
            </a:r>
          </a:p>
          <a:p>
            <a:pPr lvl="0" indent="457200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需要查询该文件中的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列，并将结果写入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/result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目录中，若该目录存在则将其覆盖，代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val peopleDF = spark.read.format("json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").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load("hdfs://centos01:9000/people.json")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peopleDF.select("name")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.write.mode(SaveMode.Overwrite).format("json")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.save("hdfs://centos01:9000/result")</a:t>
            </a:r>
          </a:p>
          <a:p>
            <a:pPr lvl="0" indent="457200"/>
            <a:endPara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76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</a:t>
            </a:r>
            <a:r>
              <a:rPr lang="en-US" altLang="zh-CN" sz="300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82677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indent="457200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、分区自动推断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表分区是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等系统中常用的优化查询效率的方法（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的表分区与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的表分区类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似）。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在分区表中，数据通常存储在不同的分区目录中，分区目录通常以“分区列名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值”的格式进行命名。例如，以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people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作为表名，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gender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country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作为分区列，存储数据的目录结构如下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└── to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└── people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  ├── gender=male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  │   ├── ...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  │   │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  │   ├── country=US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  │   │   └── data.parquet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  │   ├── country=CN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  │   │   └── data.parquet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  │   └── ...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  └── gender=female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├── ...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│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├── country=US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│   └── data.parquet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├── country=CN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│   └── data.parquet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└── ...</a:t>
            </a:r>
          </a:p>
          <a:p>
            <a:pPr lvl="0" indent="457200"/>
            <a:endParaRPr lang="zh-CN" altLang="en-US" sz="105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23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</a:t>
            </a:r>
            <a:r>
              <a:rPr lang="en-US" altLang="zh-CN" sz="300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400925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对于所有内置的数据源（包括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Text/CSV/JSON/ORC/Parquet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都能够根据目录名自动发现和推断分区信息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。分区示例：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(1)	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在本地（或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）新建以下三个目录及文件，其中的目录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people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代表表名，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gender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country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代表分区列，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people.json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存储实际人口数据：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D:\people\gender=male\country=CN\people.json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D:\people\gender=male\country=US\people.json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D:\people\gender=female\country=CN\people.json</a:t>
            </a:r>
          </a:p>
          <a:p>
            <a:pPr lvl="0"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三个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people.json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文件的数据分别如下：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{"name":"zhangsan","age":32}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{"name":"lisi", "age":30}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{"name":"wangwu", "age":19}</a:t>
            </a:r>
          </a:p>
          <a:p>
            <a:pPr lvl="0" indent="457200"/>
            <a:endParaRPr lang="en-US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{"name":"Michael"}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{"name":"Jack", "age":20}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{"name":"Justin", "age":18}</a:t>
            </a:r>
          </a:p>
          <a:p>
            <a:pPr lvl="0" indent="457200"/>
            <a:endParaRPr lang="en-US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{"name":"xiaohong","age":17}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{"name":"xiaohua", "age":22}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{"name":"huanhuan", "age":16}</a:t>
            </a:r>
          </a:p>
          <a:p>
            <a:pPr lvl="0" indent="457200"/>
            <a:endParaRPr lang="en-US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执行以下代码，读取表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people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的数据并显示：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val usersDF = spark.read.format("json").load("D:\\people") //</a:t>
            </a:r>
            <a:r>
              <a:rPr lang="zh-CN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读取表数据为一个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usersDF.printSchema() //</a:t>
            </a:r>
            <a:r>
              <a:rPr lang="zh-CN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Schema</a:t>
            </a:r>
            <a:r>
              <a:rPr lang="zh-CN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usersDF.show() //</a:t>
            </a:r>
            <a:r>
              <a:rPr lang="zh-CN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输出表数据</a:t>
            </a:r>
          </a:p>
          <a:p>
            <a:pPr lvl="0" indent="457200"/>
            <a:endParaRPr lang="zh-CN" altLang="en-US" sz="105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01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</a:t>
            </a:r>
            <a:r>
              <a:rPr lang="en-US" altLang="zh-CN" sz="300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82677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zh-CN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制台输出的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Schema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信息如下：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|-- age: long (nullable = true)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|-- name: string (nullable = true)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|-- gender: string (nullable = true)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|-- country: string (nullable = true)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9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zh-CN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</a:t>
            </a:r>
            <a:r>
              <a:rPr lang="zh-CN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制台输出的表数据如下：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+----+--------+------+-------+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| age|    name|gender|country|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+----+--------+------+-------+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|  17|xiaohong|female|     CN|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|  22| xiaohua|female|     CN|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|  16|huanhuan|female|     CN|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|  32|zhangsan|  male|     CN|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|  30|     lisi|  male|     CN|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|  19|   wangwu|  male|     CN|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|null| Michael|  male|     US|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|  20|     Jack|  male|     US|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|  18|   Justin|  male|     US|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+----+--------+------+-------+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控制台输出的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Schema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信息和表数据可以看出，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SQL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在读取数据时，自动推断出了两个分区列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gender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country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，并将该两列的值添加到了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</a:p>
          <a:p>
            <a:pPr indent="457200"/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81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Parquet</a:t>
            </a: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06755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Apache Parquet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生态系统中任何项目都可以使用的列式存储格式，不受数据处理框架、数据模型和编程语言的影响。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支持对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Parquet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文件的读写，并且可以自动保存源数据的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Schema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。当写入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Parquet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文件时，为了提高兼容性，所有列都会自动转换为“可为空”状态。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加载和写入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Parquet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文件时，除了可以使用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load()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方法和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save()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方法外，还可以直接使用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内置的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parquet()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方法，例如以下代码：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Parquet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文件为一个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val usersDF = spark.read.parquet("hdfs://centos01:9000/users.parquet")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相关数据保存为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Parquet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文件，包括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Schema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usersDF.select("name","favorite_color")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.write.parquet("hdfs://centos01:9000/result")</a:t>
            </a:r>
          </a:p>
          <a:p>
            <a:pPr indent="457200"/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88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18185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可以自动推断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文件的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Schema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，并将其加载为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。在加载和写入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文件时，除了可以使用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load()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方法和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save()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方法外，还可以直接使用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内置的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json()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方法。该方法不仅可以读写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文件，还可以将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Dataset[String]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类型的数据集转为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需要注意的是，要想成功的将一个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文件加载为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文件的每一行必须包含一个独立有效的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对象，而不能将一个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对象分散在多行。例如以下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内容可以被成功加载：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{"name":"zhangsan","age":32}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{"name":"lisi", "age":30}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{"name":"wangwu", "age":19</a:t>
            </a:r>
            <a:r>
              <a:rPr lang="en-US" altLang="zh-CN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json()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方法加载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数据的例子如下代码所示：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84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82677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//</a:t>
            </a:r>
            <a:r>
              <a:rPr lang="zh-CN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创建或得到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SparkSession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val spark = SparkSession.builder()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  .appName("SparkSQLDataSource")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  .config("spark.sql.parquet.mergeSchema",true)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  .master("local[*]")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  .getOrCreate()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/****1. </a:t>
            </a:r>
            <a:r>
              <a:rPr lang="zh-CN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创建用户基本信息表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*****/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import spark.implicits._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//</a:t>
            </a:r>
            <a:r>
              <a:rPr lang="zh-CN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创建用户信息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zh-CN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val arr=Array(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   "{'name':'zhangsan','age':20}",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   "{'name':'lisi','age':18}"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)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val userInfo: Dataset[String] = spark.createDataset(arr)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//</a:t>
            </a:r>
            <a:r>
              <a:rPr lang="zh-CN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Dataset[String]</a:t>
            </a:r>
            <a:r>
              <a:rPr lang="zh-CN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转为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val userInfoDF = spark.read.json(userInfo)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//</a:t>
            </a:r>
            <a:r>
              <a:rPr lang="zh-CN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创建临时视图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user_info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userInfoDF.createTempView("user_info")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//</a:t>
            </a:r>
            <a:r>
              <a:rPr lang="zh-CN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显示数据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userInfoDF.show()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// +---+--------+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// |age|    name|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// +---+--------+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// | 20|zhangsan|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// | 18|    lisi|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// +---+--------+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43" t="16695" b="13805"/>
          <a:stretch>
            <a:fillRect/>
          </a:stretch>
        </p:blipFill>
        <p:spPr>
          <a:xfrm>
            <a:off x="0" y="0"/>
            <a:ext cx="2984500" cy="5143500"/>
          </a:xfrm>
          <a:custGeom>
            <a:avLst/>
            <a:gdLst>
              <a:gd name="connsiteX0" fmla="*/ 0 w 2984500"/>
              <a:gd name="connsiteY0" fmla="*/ 0 h 5143500"/>
              <a:gd name="connsiteX1" fmla="*/ 2984500 w 2984500"/>
              <a:gd name="connsiteY1" fmla="*/ 0 h 5143500"/>
              <a:gd name="connsiteX2" fmla="*/ 2984500 w 2984500"/>
              <a:gd name="connsiteY2" fmla="*/ 5143500 h 5143500"/>
              <a:gd name="connsiteX3" fmla="*/ 0 w 2984500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0" h="5143500">
                <a:moveTo>
                  <a:pt x="0" y="0"/>
                </a:moveTo>
                <a:lnTo>
                  <a:pt x="2984500" y="0"/>
                </a:lnTo>
                <a:lnTo>
                  <a:pt x="2984500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11" name="矩形 10"/>
          <p:cNvSpPr/>
          <p:nvPr/>
        </p:nvSpPr>
        <p:spPr>
          <a:xfrm>
            <a:off x="3187700" y="1168011"/>
            <a:ext cx="51435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01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87700" y="1664715"/>
            <a:ext cx="51435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02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87700" y="2161419"/>
            <a:ext cx="51435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03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基本使用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87700" y="2658123"/>
            <a:ext cx="51435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04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12092" y="1333500"/>
            <a:ext cx="677108" cy="12287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62" b="33036"/>
          <a:stretch>
            <a:fillRect/>
          </a:stretch>
        </p:blipFill>
        <p:spPr>
          <a:xfrm>
            <a:off x="7645400" y="3147886"/>
            <a:ext cx="1498601" cy="1995615"/>
          </a:xfrm>
          <a:custGeom>
            <a:avLst/>
            <a:gdLst>
              <a:gd name="connsiteX0" fmla="*/ 0 w 1498601"/>
              <a:gd name="connsiteY0" fmla="*/ 0 h 1995615"/>
              <a:gd name="connsiteX1" fmla="*/ 1498601 w 1498601"/>
              <a:gd name="connsiteY1" fmla="*/ 0 h 1995615"/>
              <a:gd name="connsiteX2" fmla="*/ 1498601 w 1498601"/>
              <a:gd name="connsiteY2" fmla="*/ 1995615 h 1995615"/>
              <a:gd name="connsiteX3" fmla="*/ 0 w 1498601"/>
              <a:gd name="connsiteY3" fmla="*/ 1995615 h 199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601" h="1995615">
                <a:moveTo>
                  <a:pt x="0" y="0"/>
                </a:moveTo>
                <a:lnTo>
                  <a:pt x="1498601" y="0"/>
                </a:lnTo>
                <a:lnTo>
                  <a:pt x="1498601" y="1995615"/>
                </a:lnTo>
                <a:lnTo>
                  <a:pt x="0" y="1995615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/>
        </p:nvSpPr>
        <p:spPr>
          <a:xfrm>
            <a:off x="3187700" y="3154826"/>
            <a:ext cx="51435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05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内置函数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77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82677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/****2. 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创建用户成绩表*****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  <a:p>
            <a:pPr indent="457200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val userScoreDF = spark.read.json("D:\\people\\people.json")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创建临时视图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user_score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userScoreDF.createTempView("user_score")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userScoreDF.show()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// +--------+-----+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// |    name|score|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// +--------+-----+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// |zhangsan|   98|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// |    lisi|   88|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// |  wangwu|   95|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//      +--------+-----+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/****3. 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字段关联查询*****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val resDF=spark.sql("SELECT i.age,i.name,c.score FROM user_info i " +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"JOIN user_score c ON i.name=c.name") 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resDF.show()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// +---+--------+-----+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// |age|    name|score|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// +---+--------+-----+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// | 20|zhangsan|   98|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// | 18|    lisi|   88|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// +---+--------+-----+</a:t>
            </a:r>
          </a:p>
          <a:p>
            <a:pPr indent="457200"/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80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915275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还支持读取和写入存储在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Apache Hive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中的数据。然而，由于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有大量依赖项，这些依赖项不包括在默认的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发行版中，如果在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classpath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上配置了这些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依赖项，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将自动加载它们。需要注意的是，这些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依赖项必须出现在所有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节点上，因为它们需要访问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序列化和反序列化库（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SerDes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），以便访问存储在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读取和写入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SparkSession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SparkSession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对象，并开启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支持，代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val spark = SparkSession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.builder()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.appName("Spark Hive Demo")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.enableHiveSupport()//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开启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</a:p>
          <a:p>
            <a:pPr indent="457200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.getOrCreate</a:t>
            </a:r>
            <a:r>
              <a:rPr lang="en-US" altLang="zh-CN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indent="457200"/>
            <a:endParaRPr lang="en-US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、创建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</a:p>
          <a:p>
            <a:pPr indent="457200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建一张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，并指定字段分隔符为制表符“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\t”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，代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spark.sql("CREATE TABLE IF NOT EXISTS students (name STRING, age INT) " +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"ROW FORMAT DELIMITED FIELDS TERMINATED BY '\t</a:t>
            </a:r>
            <a:r>
              <a:rPr lang="en-US" altLang="zh-CN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'")</a:t>
            </a:r>
          </a:p>
          <a:p>
            <a:pPr indent="457200"/>
            <a:endParaRPr lang="en-US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9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40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915275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、导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入本地数据到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本地文件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/home/hadoop/students.txt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的内容如下（字段之间以制表符“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\t”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分隔）：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zhangsan	20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lisi	25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wangwu	19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将本地文件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/home/hadoop/students.txt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中的数据导入到表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代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spark.sql("LOAD DATA LOCAL INPATH '/home/hadoop/students.txt'  </a:t>
            </a:r>
            <a:r>
              <a:rPr lang="en-US" altLang="zh-CN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INTO 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TABLE students")</a:t>
            </a:r>
          </a:p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、查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询表数据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查询表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的数据并显示到控制台，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代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spark.sql("SELECT * FROM students").show()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果：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+--------+---+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|    name|age|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+--------+---+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|zhangsan| 20|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|     lisi| 25|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|   wangwu| 19|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+--------+---+</a:t>
            </a:r>
          </a:p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、创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建表的同时指定存储格式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hive_records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，数据存储格式为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Parquet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（默认为普通文本格式），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代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spark.sql("CREATE TABLE hive_records(key STRING, value INT) STORED AS PARQUET")</a:t>
            </a:r>
          </a:p>
          <a:p>
            <a:pPr indent="457200"/>
            <a:endParaRPr lang="en-US" altLang="zh-CN" sz="9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9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21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915275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写入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saveAsTable()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方法可以将一个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写入到指定的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表中。例如，加载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表的数据并转为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，然后将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写入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hive_records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代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表的数据为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val studentsDF = spark.table("students")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写入表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hive_records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studentsDF.write.mode(SaveMode.Overwrite).saveAsTable("hive_records")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hive_records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表数据并显示到控制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spark.sql("SELECT * FROM hive_records").show()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应用程序写完后，需要提交到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集群中运行。若以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为数据源，提交之前需要做好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数据仓库、元数据库等的配置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9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92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915275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还可以使用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JDBC API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从其他关系型数据库读取数据，返回的结果仍然是一个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，可以很容易地在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中处理，或者与其他数据源进行连接查询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。在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连接数据库时可以指定相应的连接属性，常用的连接属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性如表。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9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9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605141"/>
              </p:ext>
            </p:extLst>
          </p:nvPr>
        </p:nvGraphicFramePr>
        <p:xfrm>
          <a:off x="1915136" y="1587659"/>
          <a:ext cx="6304939" cy="3309933"/>
        </p:xfrm>
        <a:graphic>
          <a:graphicData uri="http://schemas.openxmlformats.org/drawingml/2006/table">
            <a:tbl>
              <a:tblPr firstRow="1" firstCol="1" bandRow="1">
                <a:tableStyleId>{E8034E78-7F5D-4C2E-B375-FC64B27BC917}</a:tableStyleId>
              </a:tblPr>
              <a:tblGrid>
                <a:gridCol w="1791159"/>
                <a:gridCol w="4513780"/>
              </a:tblGrid>
              <a:tr h="126841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属性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341" marR="67341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介绍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341" marR="67341" marT="0" marB="0" anchor="ctr"/>
                </a:tc>
              </a:tr>
              <a:tr h="134683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url</a:t>
                      </a:r>
                      <a:endParaRPr lang="zh-CN" sz="10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341" marR="67341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连接的</a:t>
                      </a: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 JDBC URL</a:t>
                      </a:r>
                      <a:endParaRPr lang="zh-CN" sz="10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341" marR="67341" marT="0" marB="0" anchor="ctr"/>
                </a:tc>
              </a:tr>
              <a:tr h="134683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driver</a:t>
                      </a:r>
                      <a:endParaRPr lang="zh-CN" sz="10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341" marR="67341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JDBC </a:t>
                      </a: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驱动的类名</a:t>
                      </a:r>
                      <a:endParaRPr lang="zh-CN" sz="10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341" marR="67341" marT="0" marB="0" anchor="ctr"/>
                </a:tc>
              </a:tr>
              <a:tr h="134683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user</a:t>
                      </a:r>
                      <a:endParaRPr lang="zh-CN" sz="10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341" marR="67341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数据库用户名</a:t>
                      </a:r>
                      <a:endParaRPr lang="zh-CN" sz="10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341" marR="67341" marT="0" marB="0" anchor="ctr"/>
                </a:tc>
              </a:tr>
              <a:tr h="134683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password</a:t>
                      </a:r>
                      <a:endParaRPr lang="zh-CN" sz="10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341" marR="67341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数据库密码</a:t>
                      </a:r>
                      <a:endParaRPr lang="zh-CN" sz="10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341" marR="67341" marT="0" marB="0" anchor="ctr"/>
                </a:tc>
              </a:tr>
              <a:tr h="80809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dbtable</a:t>
                      </a:r>
                      <a:endParaRPr lang="zh-CN" sz="10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341" marR="67341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数据库表名或能代表一张数据库表的子查询。在读取数据时，若只使用数据库表名，将查询整张表的数据；若希望查询部分数据或多表关联查询，可以使用</a:t>
                      </a: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SQL</a:t>
                      </a: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查询的</a:t>
                      </a: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FROM</a:t>
                      </a: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子句中有效的任何内容。例如，放入括号中的子查询（详见下面的例子）。因为该属性的值会被当做一张表进行查询，查询格式：</a:t>
                      </a: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select * from &lt;dbtable</a:t>
                      </a: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属性值</a:t>
                      </a: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&gt; where 1=1</a:t>
                      </a: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  <a:endParaRPr lang="zh-CN" sz="10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注意，不允许同时指定“</a:t>
                      </a: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dbtable</a:t>
                      </a: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”和“</a:t>
                      </a: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query</a:t>
                      </a: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”属性</a:t>
                      </a:r>
                      <a:endParaRPr lang="zh-CN" sz="10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341" marR="67341" marT="0" marB="0" anchor="ctr"/>
                </a:tc>
              </a:tr>
              <a:tr h="70334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query</a:t>
                      </a:r>
                      <a:endParaRPr lang="zh-CN" sz="10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341" marR="67341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指定查询的</a:t>
                      </a: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SQL</a:t>
                      </a: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语句。注意：</a:t>
                      </a:r>
                      <a:endParaRPr lang="zh-CN" sz="10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不允许同时指定“</a:t>
                      </a: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dbtable</a:t>
                      </a: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”和“</a:t>
                      </a: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query</a:t>
                      </a: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”属性；</a:t>
                      </a:r>
                      <a:endParaRPr lang="zh-CN" sz="10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不允许同时指定“</a:t>
                      </a: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query</a:t>
                      </a: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”和“</a:t>
                      </a: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partitionColumn</a:t>
                      </a: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zh-CN" sz="1000" ker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属性。当需要指定“</a:t>
                      </a: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partitionColumn</a:t>
                      </a: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zh-CN" sz="1000" ker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属性时，可以使用“</a:t>
                      </a: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dbtable</a:t>
                      </a: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zh-CN" sz="1000" ker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属性指定子查询，并使用子查询的别名对分区列进行限定。</a:t>
                      </a:r>
                      <a:endParaRPr lang="zh-CN" sz="10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341" marR="67341" marT="0" marB="0" anchor="ctr"/>
                </a:tc>
              </a:tr>
              <a:tr h="673413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partitionColumn</a:t>
                      </a: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，</a:t>
                      </a: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lowerBound,</a:t>
                      </a: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，</a:t>
                      </a: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upperBound</a:t>
                      </a:r>
                      <a:endParaRPr lang="zh-CN" sz="10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341" marR="67341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这几个属性，若有一个被指定则必须全部指定，且必须指定</a:t>
                      </a: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numPartitions</a:t>
                      </a: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属性。它们描述了如何在从多个</a:t>
                      </a: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Worker</a:t>
                      </a: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中并行读取数据时对表进行分区。</a:t>
                      </a: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partitionColumn</a:t>
                      </a: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必须是表中的数字、日期或时间戳列。注意，</a:t>
                      </a: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lowerBound</a:t>
                      </a: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和</a:t>
                      </a: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upperBound</a:t>
                      </a: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只是用来决定分区跨度，而不是用于过滤表中的行。因此表中的所有行都将被分区并返回。</a:t>
                      </a:r>
                      <a:endParaRPr lang="zh-CN" sz="10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341" marR="67341" marT="0" marB="0" anchor="ctr"/>
                </a:tc>
              </a:tr>
              <a:tr h="404048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numPartitions</a:t>
                      </a:r>
                      <a:endParaRPr lang="zh-CN" sz="10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341" marR="67341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对表进行并行读写数据时的最大分区数。这也决定了并发</a:t>
                      </a: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JDBC</a:t>
                      </a: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连接的最大数量。如果要写入数据的分区数量超过了此限制的值，那么在写入之前可以调用</a:t>
                      </a: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coalesce(numpartition)</a:t>
                      </a: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将分区数量减少到此限制的值</a:t>
                      </a:r>
                      <a:endParaRPr lang="zh-CN" sz="10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341" marR="67341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37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6905625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JDBC API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和表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进行关联查询，代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val jdbcDF = spark.read.format("jdbc")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.option("url", "jdbc:mysql://192.168.1.69:3306/spark_db")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.option("driver","com.mysql.jdbc.Driver")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.option("dbtable", "(select st.name,sc.score from student st,score sc " +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"where st.id=sc.id) t")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.option("user", "root")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.option("password", "123456")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.load()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上述代码中，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dbtable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属性的值是一个子查询，相当于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查询中的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关键字后的一部分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。除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了上述查询方式外，使用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属性编写完整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语句进行查询也能达到同样的效果，代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码：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val jdbcDF = spark.read.format("jdbc")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.option("url", "jdbc:mysql://192.168.1.234:3306/spark_db")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.option("driver","com.mysql.jdbc.Driver")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.option("query", "select st.name,sc.score from student st,score sc " +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"where st.id=sc.id")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.option("user", "root")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.option("password", "123456")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.load()</a:t>
            </a:r>
          </a:p>
          <a:p>
            <a:pPr indent="457200"/>
            <a:endParaRPr lang="en-US" altLang="zh-CN" sz="9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9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12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SQL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内置函数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1" y="914399"/>
            <a:ext cx="725805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内置了大量的函数，位于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API org.apache.spark.sql.functions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中。这些函数主要分为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类：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UDF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函数、聚合函数、日期函数、排序函数、非聚合函数、数学函数、混杂函数、窗口函数、字符串函数、集合函数，大部分函数与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中相同。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使用内置函数有两种方式：一种是通过编程的方式使用；另一种是在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语句中使用。例如，以编程的方式使用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lower()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函数将用户姓名转为小写，代码如下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数据（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df</a:t>
            </a:r>
            <a:r>
              <a:rPr lang="zh-CN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指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对象）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df.show()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 +--------+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 |    name|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 +--------+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 |ZhangSan|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 |    LiSi|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 |  WangWu|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 +--------+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lower()</a:t>
            </a:r>
            <a:r>
              <a:rPr lang="zh-CN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函数将某列转为小写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import org.apache.spark.sql.functions._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df.select(lower(col("name")).as("name")).show()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 +--------+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 |    name|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 +--------+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 |zhangsan|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 |    lisi|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 |  wangwu|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+--------+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58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SQL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自定义函数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915275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提供的内置函数不能满足查询需求时，用户也可以根据自己的业务编写自定义函数（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User Defined Functions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UDF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），然后在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中调用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提供了一些常用的聚合函数，如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count()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countDistinct()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avg()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max()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min()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等。此外，用户也可以根据自己的业务编写自定义聚合函数（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User Defined Aggregate Functions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UDAF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UDF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主要是针对单个输入，返回单个输出；而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UDAF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则可以针对多个输入进行聚合计算返回单个输出，功能更加强大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。要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UDAF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，需要新建一个类，继承抽象类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UserDefinedAggregateFunction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，并实现其中未实现的方法。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7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SQL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开窗函数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1" y="914399"/>
            <a:ext cx="767715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row_number()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开窗函数是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中常用的一个窗口函数，使用该函数可以在查询结果中对每个分组的数据，按照其排序的顺序添加一列行号（从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开始），根据行号可以方便的对每一组数据取前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行（分组取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TOPN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row_number()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函数的使用格式如下：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row_number() over (partition by 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列名 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order by 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列名 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desc) 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行号列别名</a:t>
            </a: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式说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明：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partition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：按照某一列进行分组。</a:t>
            </a:r>
          </a:p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order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：分组后按照某一列进行组内排序。</a:t>
            </a:r>
          </a:p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desc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：降序，默认升序。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58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1" b="7801"/>
          <a:stretch/>
        </p:blipFill>
        <p:spPr>
          <a:xfrm>
            <a:off x="0" y="0"/>
            <a:ext cx="9143998" cy="51435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0" y="0"/>
            <a:ext cx="9143998" cy="51435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1225988" y="1917699"/>
            <a:ext cx="6057900" cy="1358901"/>
          </a:xfrm>
          <a:prstGeom prst="parallelogram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i="1"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r>
              <a:rPr lang="zh-CN" altLang="en-US" sz="4000" i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谢！</a:t>
            </a:r>
            <a:endParaRPr lang="zh-CN" altLang="en-US" sz="40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3311" y="3371850"/>
            <a:ext cx="6744576" cy="8890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39411" y="3556000"/>
            <a:ext cx="6744576" cy="8890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39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299" y="914399"/>
            <a:ext cx="8048625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是一个用于结构化数据处理的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组件。所谓结构化数据，是指具有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Schema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信息的数据，例如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parquet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avro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格式的数据。与基础的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RDD API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不同，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提供了对结构化数据的查询和计算接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口。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的主要特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查询与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应用程序无缝组合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允许使用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程序中查询结构化数据。与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不同的是，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是将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翻译成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作业，底层是基于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；而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底层使用的是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。例如以下代码，在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应用程序中嵌入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语句：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results = spark.sql( "SELECT * FROM people</a:t>
            </a:r>
            <a:r>
              <a:rPr lang="en-US" altLang="zh-CN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</a:p>
          <a:p>
            <a:pPr indent="457200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相同的方式连接到多种数据源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提供了访问各种数据源的通用方法，数据源包括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Avro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Parquet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ORC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等。例如以下代码，读取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文件，然后将该文件的内容创建为临时视图，最后与其他表根据指定的字段关联查询：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val userScoreDF = spark.read.json("hdfs://centos01:9000/people.json")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创建临时视图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user_score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userScoreDF.createTempView("user_score")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关联查询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val resDF=spark.sql("SELECT i.age,i.name,c.score FROM user_info i " +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"JOIN user_score c ON i.name=c.name")</a:t>
            </a:r>
          </a:p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、在现有的数据仓库上运行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HiveQL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HiveQL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语法以及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Hive SerDes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UDF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（用户自定义函数），允许访问现有的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仓库。</a:t>
            </a:r>
          </a:p>
          <a:p>
            <a:pPr indent="457200"/>
            <a:endPara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59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000"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提供的一个编程抽象，与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类似，也是一个分布式的数据集合。但与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不同的是，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的数据都被组织到有名字的列中，就像关系型数据库中的表一样。此外，多种数据都可以转化为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，例如：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计算过程中生成的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、结构化数据文件、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中的表、外部数据库等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的基础上添加了数据描述信息（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Schema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，即元信息），因此看起来更像是一张数据库表。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563" y="2200696"/>
            <a:ext cx="1635356" cy="1371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842" y="2208872"/>
            <a:ext cx="2854450" cy="135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00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000"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DataFrame API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结合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处理结构化数据比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更加的容易，而且通过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DataFrame API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处理数据，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优化器会自动对其优化，即使你写的程序或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不高效，也可以运行的很快。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也是一个分布式数据集，是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Spark1.6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中添加的一个新的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。相对于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提供了强类型支持，在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的每行数据加了类型约束。而且使用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Dataset API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同样会经过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优化器的优化，从而提高了程序执行效率。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中，一个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所代表的是一个元素类型为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只是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Dataset[Row]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的一个类型别名。</a:t>
            </a: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800" y="2486024"/>
            <a:ext cx="1438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80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SQL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基本使用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Shell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启动时除了默认创建一个名为“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sc”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SparkContext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的实例外，还创建了一个名为“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spark”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SparkSession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实例，该“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spark”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变量也可以在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Shell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中直接使用。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SparkSession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只是在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SparkContext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基础上的封装，应用程序的入口仍然是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SparkContext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SparkSession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允许用户通过它调用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来编写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程序，支持从不同的数据源加载数据，并把数据转换成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，然后使用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语句来操作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数据。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例如，在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中有一个文件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/input/person.txt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，文件内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1,zhangsan,25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2,lisi,22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3,wangwu,30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现需要使用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将该文件中的数据按照年龄降序排列，步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骤：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68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SQL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基本使用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indent="457200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载数据为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SparkSession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API read.textFile()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可以读取指定路径中的文件内容，并加载为一个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zh-CN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scala&gt; val d1=spark.read.textFile("hdfs://centos01:9000/input/person.txt")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d1: org.apache.spark.sql.Dataset[String] = [value: string]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从变量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d1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的类型可以看出，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textFile()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方法将读取的数据转为了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。除了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textFile()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方法读取文本内容外，还可以使用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csv()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jdbc()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json()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等方法读取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文件、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数据源、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文件等数据。调用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show()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方法可以输出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中的数据内容。查看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d1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中的数据内</a:t>
            </a:r>
            <a:r>
              <a:rPr lang="zh-CN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容：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scala&gt; d1.show()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+-------------+                                                                 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|        value|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+-------------+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|1,zhangsan,25|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|2,lisi,22|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|3,wangwu,30|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+-------------+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从上述内容可以看出，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将文件中的每一行看做一个元素，并且所有元素组成了一列，列名默认为“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44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SQL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基本使用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indent="457200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添加元数据信息</a:t>
            </a:r>
          </a:p>
          <a:p>
            <a:pPr indent="457200"/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定义一个样例类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Person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，用于存放数据描述信息（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Schema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scala&gt; case class Person(id:Int,name:String,age:Int)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SparkSession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的隐式转换，以便后续可以使用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的算</a:t>
            </a:r>
            <a:r>
              <a:rPr lang="zh-CN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子：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scala&gt; import spark.implicits._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map()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算子将每一个元素拆分并存入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Person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中：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scala&gt; val personDataset=d1.map(line=&gt;{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| val fields = line.split(",")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| val id = fields(0).toInt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| val name = fields(1)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| val age = fields(2).toInt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| Person(id, name, age)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| })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时查看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personDataset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中的数据内</a:t>
            </a:r>
            <a:r>
              <a:rPr lang="zh-CN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personDataset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中的数据类似于一张关系型数据库的</a:t>
            </a:r>
            <a:r>
              <a:rPr lang="zh-CN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&gt; personDataset.show()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+---+--------+---+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| id|    name|age|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+---+--------+---+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|  1|zhangsan| 25|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|  2|    lisi| 22|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|  3|  wangwu| 30|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+---+--------+---+</a:t>
            </a:r>
            <a:endParaRPr lang="zh-CN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59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SQL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基本使用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indent="457200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转为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</a:p>
          <a:p>
            <a:pPr lvl="0"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查询的是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中的数据，因此需要将存有元数据信息的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转为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0"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toDF()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方法，将存有元数据的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转为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，代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scala&gt; val pdf = personDataset.toDF()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pdf: org.apache.spark.sql.DataFrame = [id: int, name: string ... 1 more field]</a:t>
            </a: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上创建一个临时视图“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v_person”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，代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scala&gt; pdf.createTempView("v_person")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SparkSession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对象执行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查询，代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scala&gt; val result = spark.sql("select * from v_person order by age desc")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result: org.apache.spark.sql.DataFrame = [id: int, name: string ... 1 more field]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show()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方法输出结果数据，代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scala&gt; result.show()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+---+--------+---+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| id|    name|age|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+---+--------+---+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|  3|  wangwu| 30|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|  1|zhangsan| 25|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|  2|    lisi | 22|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+---+--------+---+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可以看到，结果数据已按照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字段降序排列。</a:t>
            </a:r>
          </a:p>
          <a:p>
            <a:pPr indent="457200"/>
            <a:endPara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41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6865</TotalTime>
  <Words>5736</Words>
  <Application>Microsoft Office PowerPoint</Application>
  <PresentationFormat>全屏显示(16:9)</PresentationFormat>
  <Paragraphs>545</Paragraphs>
  <Slides>29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lsxxx2011@163.com</dc:creator>
  <cp:lastModifiedBy>Microsoft</cp:lastModifiedBy>
  <cp:revision>167</cp:revision>
  <dcterms:created xsi:type="dcterms:W3CDTF">2019-05-11T23:02:47Z</dcterms:created>
  <dcterms:modified xsi:type="dcterms:W3CDTF">2020-05-27T01:25:09Z</dcterms:modified>
</cp:coreProperties>
</file>