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318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24" r:id="rId1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00"/>
    <a:srgbClr val="F3F3F3"/>
    <a:srgbClr val="D9BEF4"/>
    <a:srgbClr val="4C4C4C"/>
    <a:srgbClr val="13227A"/>
    <a:srgbClr val="0000CC"/>
    <a:srgbClr val="0070C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16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14B95-AA37-4D08-A016-F17FCA8E101F}" type="datetimeFigureOut">
              <a:rPr lang="zh-CN" altLang="en-US" smtClean="0"/>
              <a:t>2020/5/26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6F50B-F83C-4E18-9A2E-F81AC93D7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5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494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50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73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71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39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2020/5/26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38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2020/5/26 Tuesday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73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2020/5/26 Tuesday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27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2020/5/26 Tuesday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74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2020/5/26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25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2020/5/26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85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821C1-2761-4697-BF08-82728FCE2502}" type="datetimeFigureOut">
              <a:rPr lang="zh-CN" altLang="en-US" smtClean="0"/>
              <a:t>2020/5/26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88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1" b="7801"/>
          <a:stretch/>
        </p:blipFill>
        <p:spPr>
          <a:xfrm>
            <a:off x="0" y="0"/>
            <a:ext cx="9143998" cy="51435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0" y="0"/>
            <a:ext cx="9143998" cy="51435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1" y="1917699"/>
            <a:ext cx="9144000" cy="1358901"/>
          </a:xfrm>
          <a:prstGeom prst="parallelogram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i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第七章</a:t>
            </a:r>
            <a:endParaRPr lang="zh-CN" altLang="en-US" sz="4000" i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000" i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</a:t>
            </a:r>
            <a:r>
              <a:rPr lang="zh-CN" altLang="en-US" sz="4000" i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实时流处理</a:t>
            </a:r>
            <a:endParaRPr lang="en-US" altLang="zh-CN" sz="4000" i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000" i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zh-CN" altLang="en-US" sz="40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3311" y="3371850"/>
            <a:ext cx="6744576" cy="8890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39411" y="3556000"/>
            <a:ext cx="6744576" cy="8890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88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80772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下面以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数据源为例，介绍高级数据源的使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首先需要在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工程中引入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依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赖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库：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&lt;!--Spark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核心库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--&gt;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&lt;dependency&gt;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&lt;groupId&gt;org.apache.spark&lt;/groupId&gt;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&lt;artifactId&gt;spark-core_2.11&lt;/artifactId&gt;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&lt;version&gt;2.4.0&lt;/version&gt;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&lt;/dependency&gt;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&lt;!--Spark Streaming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依赖库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--&gt;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&lt;dependency&gt;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&lt;groupId&gt;org.apache.spark&lt;/groupId&gt;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&lt;artifactId&gt;spark-streaming_2.11&lt;/artifactId&gt;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&lt;version&gt;2.4.0&lt;/version&gt;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&lt;/dependency&gt;</a:t>
            </a:r>
          </a:p>
          <a:p>
            <a:pPr indent="457200"/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然后引入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针对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的第三方依赖库（针对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Kafka 0.10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&lt;dependency&gt;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&lt;groupId&gt;org.apache.spark&lt;/groupId&gt;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&lt;artifactId&gt; spark-streaming-kafka-0-10_2.11&lt;/artifactId&gt;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&lt;version&gt;2.4.0&lt;/version&gt;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&lt;/dependency&gt;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引入所需库后，可以在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应用程序中使用以下格式代码创建输入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import org.apache.spark.streaming.kafka._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val kafkaStream = KafkaUtils.createStream(streamingContext, 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  [ZK quorum], [consumer group id], [per-topic number of Kafka partitions to consume])</a:t>
            </a:r>
          </a:p>
          <a:p>
            <a:pPr indent="457200"/>
            <a:endParaRPr lang="en-US" altLang="zh-CN" sz="9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62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80772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类似，许多普通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上可用的操作算子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也支持。使用这些算子可以修改输入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中的数据，进而创建一个新的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。对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的操作主要有三种：无状态操作、状态操作、窗口操作。</a:t>
            </a:r>
          </a:p>
          <a:p>
            <a:pPr indent="457200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无状态操作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无状态操作指的是，每次都只计算当前时间批次的内容，处理结果不依赖于之前批次的数据，例如每次只计算最近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秒钟时间批次产生的数据。常用的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无状态操作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算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子如表所示。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643727"/>
              </p:ext>
            </p:extLst>
          </p:nvPr>
        </p:nvGraphicFramePr>
        <p:xfrm>
          <a:off x="1409700" y="2028718"/>
          <a:ext cx="6858000" cy="2990955"/>
        </p:xfrm>
        <a:graphic>
          <a:graphicData uri="http://schemas.openxmlformats.org/drawingml/2006/table">
            <a:tbl>
              <a:tblPr firstRow="1" firstCol="1" bandRow="1">
                <a:tableStyleId>{E8034E78-7F5D-4C2E-B375-FC64B27BC917}</a:tableStyleId>
              </a:tblPr>
              <a:tblGrid>
                <a:gridCol w="2254883"/>
                <a:gridCol w="4603117"/>
              </a:tblGrid>
              <a:tr h="124835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操作算子</a:t>
                      </a:r>
                      <a:endParaRPr lang="zh-CN" sz="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4171" marR="54171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介绍</a:t>
                      </a:r>
                      <a:endParaRPr lang="zh-CN" sz="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4171" marR="54171" marT="0" marB="0" anchor="ctr"/>
                </a:tc>
              </a:tr>
              <a:tr h="18236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map(func)</a:t>
                      </a:r>
                      <a:endParaRPr lang="zh-CN" sz="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4171" marR="54171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将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DStream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的每一个元素通过函数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func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进行转换，返回一个新的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DStream</a:t>
                      </a:r>
                      <a:endParaRPr lang="zh-CN" sz="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4171" marR="54171" marT="0" marB="0" anchor="ctr"/>
                </a:tc>
              </a:tr>
              <a:tr h="18236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flatMap(func)</a:t>
                      </a:r>
                      <a:endParaRPr lang="zh-CN" sz="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4171" marR="54171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类似于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map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，但是每个输入元素通过函数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func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转换后都可以被映射为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或多个输出元素</a:t>
                      </a:r>
                      <a:endParaRPr lang="zh-CN" sz="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4171" marR="54171" marT="0" marB="0" anchor="ctr"/>
                </a:tc>
              </a:tr>
              <a:tr h="18236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filter(func)</a:t>
                      </a:r>
                      <a:endParaRPr lang="zh-CN" sz="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4171" marR="54171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将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DStream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的每一个元素通过函数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func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进行过滤，返回结果为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的元素组成的新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DStream</a:t>
                      </a:r>
                      <a:endParaRPr lang="zh-CN" sz="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4171" marR="54171" marT="0" marB="0" anchor="ctr"/>
                </a:tc>
              </a:tr>
              <a:tr h="124835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repartition(numPartitions)</a:t>
                      </a:r>
                      <a:endParaRPr lang="zh-CN" sz="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4171" marR="54171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通过创建更多或更少的分区来改变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DStream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的并行度</a:t>
                      </a:r>
                      <a:endParaRPr lang="zh-CN" sz="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4171" marR="54171" marT="0" marB="0" anchor="ctr"/>
                </a:tc>
              </a:tr>
              <a:tr h="18236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union(otherStream)</a:t>
                      </a:r>
                      <a:endParaRPr lang="zh-CN" sz="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4171" marR="54171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返回一个新的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DStream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，其中包含源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DStream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和其他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DStream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中的元素的并集</a:t>
                      </a:r>
                      <a:endParaRPr lang="zh-CN" sz="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4171" marR="54171" marT="0" marB="0" anchor="ctr"/>
                </a:tc>
              </a:tr>
              <a:tr h="18236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count()</a:t>
                      </a:r>
                      <a:endParaRPr lang="zh-CN" sz="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4171" marR="54171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计算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DStream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的每个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RDD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中的元素数量，返回一个由元素数量组成的新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DStream</a:t>
                      </a:r>
                      <a:endParaRPr lang="zh-CN" sz="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4171" marR="54171" marT="0" marB="0" anchor="ctr"/>
                </a:tc>
              </a:tr>
              <a:tr h="374505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reduce(func)</a:t>
                      </a:r>
                      <a:endParaRPr lang="zh-CN" sz="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4171" marR="54171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对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DStream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的每个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RDD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中的元素进行聚合操作，返回由多个单元素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RDD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组成的新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DStream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。相当于对原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DStream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执行了以下代码：</a:t>
                      </a:r>
                      <a:endParaRPr lang="zh-CN" sz="8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map((null, _)).reduceByKey(func).map(_._2)</a:t>
                      </a:r>
                      <a:endParaRPr lang="zh-CN" sz="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4171" marR="54171" marT="0" marB="0" anchor="ctr"/>
                </a:tc>
              </a:tr>
              <a:tr h="374505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countByValue()</a:t>
                      </a:r>
                      <a:endParaRPr lang="zh-CN" sz="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4171" marR="54171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返回元素类型为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(key,value)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的新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DStream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，其中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key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为原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DStream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的元素，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为该元素对应的数量。相当于对原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DStream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执行了以下代码：</a:t>
                      </a:r>
                      <a:endParaRPr lang="zh-CN" sz="8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map((_, 1L)).reduceByKey((x: Long, y: Long) =&gt; x + y)</a:t>
                      </a:r>
                      <a:endParaRPr lang="zh-CN" sz="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4171" marR="54171" marT="0" marB="0" anchor="ctr"/>
                </a:tc>
              </a:tr>
              <a:tr h="273548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reduceByKey(func, [numTasks])</a:t>
                      </a:r>
                      <a:endParaRPr lang="zh-CN" sz="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4171" marR="54171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对于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(key,value)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键值对类型的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DStream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，对其中的每个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RDD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执行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reduceByKey(func)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算子，返回一个新的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(key,value)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类型的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DStream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numTasks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是可选参数，用于设置任务数量</a:t>
                      </a:r>
                      <a:endParaRPr lang="zh-CN" sz="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4171" marR="54171" marT="0" marB="0" anchor="ctr"/>
                </a:tc>
              </a:tr>
              <a:tr h="28368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join(otherStream, [numTasks])</a:t>
                      </a:r>
                      <a:endParaRPr lang="zh-CN" sz="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4171" marR="54171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对于两个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(key,value1)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和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(key,value2)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键值对类型的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DStream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，返回一个</a:t>
                      </a:r>
                      <a:endParaRPr lang="zh-CN" sz="8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(key,</a:t>
                      </a:r>
                      <a:r>
                        <a:rPr lang="en-US" sz="800" ker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(value1,value2))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类型的新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DStream</a:t>
                      </a:r>
                      <a:endParaRPr lang="zh-CN" sz="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4171" marR="54171" marT="0" marB="0" anchor="ctr"/>
                </a:tc>
              </a:tr>
              <a:tr h="249669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cogroup(otherStream, [numTasks])</a:t>
                      </a:r>
                      <a:endParaRPr lang="zh-CN" sz="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4171" marR="54171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对于两个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(key,value1)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和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(key,value2)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类型的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DStream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，返回一个</a:t>
                      </a:r>
                      <a:endParaRPr lang="zh-CN" sz="8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(key, Seq[value1],Seq[value2])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元组类型的新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DStream</a:t>
                      </a:r>
                      <a:endParaRPr lang="zh-CN" sz="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4171" marR="54171" marT="0" marB="0" anchor="ctr"/>
                </a:tc>
              </a:tr>
              <a:tr h="273548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transform(func)</a:t>
                      </a:r>
                      <a:endParaRPr lang="zh-CN" sz="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4171" marR="54171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将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DStream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中的每个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RDD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转换为新的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RDD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，返回一个新的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DStream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。该函数操作灵活，可用于实现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DStream API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中没有提供的操作</a:t>
                      </a:r>
                      <a:endParaRPr lang="zh-CN" sz="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4171" marR="54171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43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80772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、状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态操作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状态操作是指，需要把当前时间批次和历史时间批次的数据进行累加计算，即当前时间批次的处理需要使用之前批次的数据或中间结果。使用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updateStateByKey()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算子可以保留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的状态，并持续不断地用新状态更新之前的状态。使用该算子可以返回一个新的“有状态的”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，其中通过对每个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的前一个状态和新状态应用给定的函数来更新每个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的当前状态。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例如，对数据流中的实时单词进行计数，每当接收到新的单词，需要将当前单词数量累加到之前批次的结果中。这里单词的数量就是状态，对单词数量的更新就是状态的更新。定义状态更新函数，实现按批次累加单词数量的代码如下：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/**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* 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定义状态更新函数，按批次累加单词数量</a:t>
            </a:r>
          </a:p>
          <a:p>
            <a:pPr lvl="0" indent="457200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  * 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@param values 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当前批次某个单词的出现次数，相当于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Seq(1,1,1)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* @param state  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某个单词上一批次累加的结果，因为可能没有值，所以用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Option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</a:p>
          <a:p>
            <a:pPr lvl="0" indent="457200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  *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val updateFunc=(values:Seq[Int],state:Option[Int])=&gt;{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累加当前批次某个单词的数量</a:t>
            </a:r>
          </a:p>
          <a:p>
            <a:pPr lvl="0" indent="457200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val currentCount=values.foldLeft(0)(_+_) 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获取上一批次某个单词的数量，默认值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val previousCount= state.getOrElse(0)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求和。使用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Some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表示一定有值，不为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Some(currentCount+previousCount)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0" indent="457200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updateFunc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数作为参数传入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updateStateByKey()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算子即可对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中的单词按批次累加，代码如下：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更新状态，按批次累加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val result:DStream[(String,Int)]= wordCounts.updateStateByKey(updateFunc)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默认打印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中每个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中的前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个元素到控制台</a:t>
            </a:r>
          </a:p>
          <a:p>
            <a:pPr lvl="0"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result.print()</a:t>
            </a:r>
          </a:p>
          <a:p>
            <a:pPr lvl="0"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03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</a:t>
            </a: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作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80772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、窗口操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作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提供了窗口计算，允许在滑动窗口（某个时间段内的数据）上进行操作。当窗口在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上滑动时，位于窗口内的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就会被组合起来，并对其进行操作。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假设批处理时间间隔为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秒，现需要每隔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秒对过去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秒的数据进行计算，此时就需要使用滑动窗口计算，计算过程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图所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示（相当于一个窗口在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上滑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任何窗口计算都需要指定以下两个参数：</a:t>
            </a:r>
          </a:p>
          <a:p>
            <a:pPr indent="457200"/>
            <a:r>
              <a:rPr lang="zh-CN" altLang="en-US" sz="1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窗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口长度：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窗口覆盖的流数据的时间长度。必须是批处理时间间隔的倍数。</a:t>
            </a:r>
          </a:p>
          <a:p>
            <a:pPr indent="457200"/>
            <a:r>
              <a:rPr lang="zh-CN" altLang="en-US" sz="1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滑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动时间间隔：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前一个窗口滑动到后一个窗口所经过的时间长度。必须是批处理时间间隔的倍数。</a:t>
            </a: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014924"/>
            <a:ext cx="5085142" cy="156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994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</a:t>
            </a: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作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80772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针对窗口计算提供了相应的算子。例如，每隔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秒计算最后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秒的单词数量，代码如下：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val windowedWordCounts = pairsDStream.reduceByKeyAndWindow(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(a: Int, b: Int) =&gt; (a + b),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Seconds(30),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Seconds(10)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一些常用的窗口操作算子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表。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776972"/>
              </p:ext>
            </p:extLst>
          </p:nvPr>
        </p:nvGraphicFramePr>
        <p:xfrm>
          <a:off x="3609975" y="1397792"/>
          <a:ext cx="5219700" cy="3639503"/>
        </p:xfrm>
        <a:graphic>
          <a:graphicData uri="http://schemas.openxmlformats.org/drawingml/2006/table">
            <a:tbl>
              <a:tblPr firstRow="1" firstCol="1" bandRow="1">
                <a:tableStyleId>{E8034E78-7F5D-4C2E-B375-FC64B27BC917}</a:tableStyleId>
              </a:tblPr>
              <a:tblGrid>
                <a:gridCol w="2758074"/>
                <a:gridCol w="2461626"/>
              </a:tblGrid>
              <a:tr h="102394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700" kern="0">
                          <a:solidFill>
                            <a:schemeClr val="bg1"/>
                          </a:solidFill>
                          <a:effectLst/>
                        </a:rPr>
                        <a:t>操作算子</a:t>
                      </a:r>
                      <a:endParaRPr lang="zh-CN" sz="7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604" marR="46604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700" kern="0">
                          <a:solidFill>
                            <a:schemeClr val="bg1"/>
                          </a:solidFill>
                          <a:effectLst/>
                        </a:rPr>
                        <a:t>介绍</a:t>
                      </a:r>
                      <a:endParaRPr lang="zh-CN" sz="7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604" marR="46604" marT="0" marB="0" anchor="ctr"/>
                </a:tc>
              </a:tr>
              <a:tr h="204788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window(windowLength, slideInterval)</a:t>
                      </a:r>
                      <a:endParaRPr lang="zh-CN" sz="7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604" marR="46604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取某个滑动窗口所覆盖的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DStream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数据，返回一个新的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DStream</a:t>
                      </a:r>
                      <a:endParaRPr lang="zh-CN" sz="7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604" marR="46604" marT="0" marB="0" anchor="ctr"/>
                </a:tc>
              </a:tr>
              <a:tr h="102394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countByWindow(windowLength, slideInterval)</a:t>
                      </a:r>
                      <a:endParaRPr lang="zh-CN" sz="7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604" marR="46604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计算一个滑动窗口中的元素的数量</a:t>
                      </a:r>
                      <a:endParaRPr lang="zh-CN" sz="7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604" marR="46604" marT="0" marB="0" anchor="ctr"/>
                </a:tc>
              </a:tr>
              <a:tr h="511969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reduceByWindow(func, windowLength, slideInterval)</a:t>
                      </a:r>
                      <a:endParaRPr lang="zh-CN" sz="7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604" marR="46604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对滑动窗口内的每个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RDD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中的元素进行聚合操作，返回由多个单元素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RDD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组成的新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DStream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。相当于对原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DStream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执行了以下代码：</a:t>
                      </a:r>
                      <a:endParaRPr lang="zh-CN" sz="7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reduce(reduceFunc).window(windowDuration, slideDuration).reduce(reduceFunc)</a:t>
                      </a:r>
                      <a:endParaRPr lang="zh-CN" sz="7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604" marR="46604" marT="0" marB="0" anchor="ctr"/>
                </a:tc>
              </a:tr>
              <a:tr h="409575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reduceByKeyAndWindow(func, windowLength, slideInterval, [numTasks])</a:t>
                      </a:r>
                      <a:endParaRPr lang="zh-CN" sz="7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604" marR="46604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对于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(key,value)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键值对类型的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DStream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，对其滑动窗口内的每个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RDD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执行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reduceByKey(func)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算子，返回一个新的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(key,value)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类型的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DStream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numTasks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是可选参数，用于设置任务数量</a:t>
                      </a:r>
                      <a:endParaRPr lang="zh-CN" sz="7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604" marR="46604" marT="0" marB="0" anchor="ctr"/>
                </a:tc>
              </a:tr>
              <a:tr h="1023938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reduceByKeyAndWindow(func, invFunc, windowLength, slideInterval, [numTasks])</a:t>
                      </a:r>
                      <a:endParaRPr lang="zh-CN" sz="7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604" marR="46604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上面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reduceByKeyAndWindow()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的一个更有效的版本，其中每个窗口的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reduce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值使用前一个窗口的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reduce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值递增地计算。这是通过减少进入滑动窗口的新数据和“反向减少”离开窗口的旧数据来实现的。例如，在窗口滑动时“添加”和“减去”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key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的数量。但是，它只适用于“可逆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reduce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函数”，即具有相应“逆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reduce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”函数的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reduce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函数（对应参数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invFunc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）。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reduce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任务的数量可以通过一个可选参数进行配置。注意，必须启用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checkpoint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才能使用此操作</a:t>
                      </a:r>
                      <a:endParaRPr lang="zh-CN" sz="7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604" marR="46604" marT="0" marB="0" anchor="ctr"/>
                </a:tc>
              </a:tr>
              <a:tr h="1228725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countByValueAndWindow(windowLength, slideInterval, [numTasks])</a:t>
                      </a:r>
                      <a:endParaRPr lang="zh-CN" sz="7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604" marR="46604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返回滑动窗口范围内元素类型为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(key,value)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的新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DStream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，其中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key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为原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DStream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的元素，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为该元素对应的数量。相当于对原</a:t>
                      </a: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DStream</a:t>
                      </a:r>
                      <a:r>
                        <a:rPr lang="zh-CN" sz="700" kern="0">
                          <a:solidFill>
                            <a:schemeClr val="tx1"/>
                          </a:solidFill>
                          <a:effectLst/>
                        </a:rPr>
                        <a:t>执行了以下代码：</a:t>
                      </a:r>
                      <a:endParaRPr lang="zh-CN" sz="7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map((_, 1L)).reduceByKeyAndWindow(</a:t>
                      </a:r>
                      <a:endParaRPr lang="zh-CN" sz="7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  (x: Long, y: Long) =&gt; x + y,</a:t>
                      </a:r>
                      <a:endParaRPr lang="zh-CN" sz="7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  (x: Long, y: Long) =&gt; x - y,</a:t>
                      </a:r>
                      <a:endParaRPr lang="zh-CN" sz="7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  windowDuration,</a:t>
                      </a:r>
                      <a:endParaRPr lang="zh-CN" sz="7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  slideDuration,</a:t>
                      </a:r>
                      <a:endParaRPr lang="zh-CN" sz="7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  numPartitions,</a:t>
                      </a:r>
                      <a:endParaRPr lang="zh-CN" sz="7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  (x: (T, Long)) =&gt; x._2 != 0L</a:t>
                      </a:r>
                      <a:endParaRPr lang="zh-CN" sz="7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700" ker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7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6604" marR="46604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48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</a:t>
            </a: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作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80772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、输出操作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输出操作允许将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的数据输出到外部系统，如数据库或文件系统。输出操作触发所有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转换操作的实际执行，类似于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的行动算子。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定义的输出操作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表。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foreachRDD(func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是一个功能强大的算子，它允许将数据发送到外部系统。理解如何正确有效地使用这个算子非常重要。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30004"/>
              </p:ext>
            </p:extLst>
          </p:nvPr>
        </p:nvGraphicFramePr>
        <p:xfrm>
          <a:off x="1219200" y="1695449"/>
          <a:ext cx="7153275" cy="2562226"/>
        </p:xfrm>
        <a:graphic>
          <a:graphicData uri="http://schemas.openxmlformats.org/drawingml/2006/table">
            <a:tbl>
              <a:tblPr firstRow="1" firstCol="1" bandRow="1">
                <a:tableStyleId>{E8034E78-7F5D-4C2E-B375-FC64B27BC917}</a:tableStyleId>
              </a:tblPr>
              <a:tblGrid>
                <a:gridCol w="2095500"/>
                <a:gridCol w="5057775"/>
              </a:tblGrid>
              <a:tr h="183017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solidFill>
                            <a:schemeClr val="bg1"/>
                          </a:solidFill>
                          <a:effectLst/>
                        </a:rPr>
                        <a:t>输出操作</a:t>
                      </a:r>
                      <a:endParaRPr lang="zh-CN" sz="105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solidFill>
                            <a:schemeClr val="bg1"/>
                          </a:solidFill>
                          <a:effectLst/>
                        </a:rPr>
                        <a:t>介绍</a:t>
                      </a:r>
                      <a:endParaRPr lang="zh-CN" sz="105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6603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print()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在运行</a:t>
                      </a: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Spark Streaming</a:t>
                      </a: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应用程序的</a:t>
                      </a: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Driver</a:t>
                      </a: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节点上打印</a:t>
                      </a: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DStream</a:t>
                      </a: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中每批数据的前十个元素。这对于开发和调试非常有用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6603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saveAsTextFiles(prefix, [suffix])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将此</a:t>
                      </a: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DStream</a:t>
                      </a: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的内容保存为文本文件。每个批处理间隔的文件名是基于前缀和后缀生成的，格式为“</a:t>
                      </a: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prefix- time_in_ms [.suffix]</a:t>
                      </a: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49049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saveAsObjectFiles(prefix, [suffix])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将</a:t>
                      </a: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DStream</a:t>
                      </a: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的内容保存为序列化</a:t>
                      </a: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Java</a:t>
                      </a: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对象文件</a:t>
                      </a: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SequenceFiles</a:t>
                      </a: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。每个批处理间隔的文件名是基于前缀和后缀生成的，格式为“</a:t>
                      </a: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prefix- time_in_ms [.suffix]</a:t>
                      </a: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”。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6603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saveAsHadoopFiles(prefix, [suffix])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将</a:t>
                      </a: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DStream</a:t>
                      </a: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的内容保存为</a:t>
                      </a: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Hadoop</a:t>
                      </a: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文件。每个批处理间隔的文件名是基于前缀和后缀生成的，格式为“</a:t>
                      </a: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prefix- time_in_ms [.suffix]</a:t>
                      </a: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32064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foreachRDD(func)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最通用的输出操作，将函数</a:t>
                      </a: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func</a:t>
                      </a: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应用于</a:t>
                      </a: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DStream</a:t>
                      </a: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中的每个</a:t>
                      </a: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RDD</a:t>
                      </a: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。此操作可以将每个</a:t>
                      </a: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RDD</a:t>
                      </a: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中的数据输出到外部存储系统，比如将</a:t>
                      </a: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RDD</a:t>
                      </a: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保存到文件中或者通过网络将其写入数据库。注意，函数</a:t>
                      </a: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func</a:t>
                      </a: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在运行</a:t>
                      </a: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Spark Streaming</a:t>
                      </a: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应用程序的</a:t>
                      </a: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</a:rPr>
                        <a:t>Driver</a:t>
                      </a:r>
                      <a:r>
                        <a:rPr lang="zh-CN" sz="900" kern="0">
                          <a:solidFill>
                            <a:schemeClr val="tx1"/>
                          </a:solidFill>
                          <a:effectLst/>
                        </a:rPr>
                        <a:t>端执行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45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</a:t>
            </a: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作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80772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、缓存及持久化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类似，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也允许将流数据持久化到内存中。也就是说，在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上使用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persist()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方法可以将该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的每个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持久化到内存中。这在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中的数据需要被计算多次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例如，对同一数据进行多次操作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时非常有用。对于基于窗口的操作，如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reduceByWindow()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reduceByKeyAndWindow()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，以及基于状态的操作，如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updateStateByKey()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，这些都默认开启了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persist()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。因此，基于窗口操作生成的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将自动持久化到内存中，而不需要手动调用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persist()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对于通过网络接收的输入流（如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Flume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等），默认的持久化存储级别被设置为将数据复制到两个节点，以便容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错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r>
              <a:rPr lang="en-US" altLang="zh-CN" sz="16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、检查点</a:t>
            </a:r>
            <a:endParaRPr lang="en-US" altLang="zh-CN" sz="1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应用程序必须全天候运行，因此与应用程序逻辑无关的故障（例如，系统故障、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崩溃等）不应该对其产生影响。为此，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需要对足够的数据设置检查点，存储到容错系统中，使其能够从故障中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恢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复。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有两种类型的检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点：元数据检查点、数据检查点。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元数据检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点：元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据主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要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指配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置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信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息、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、未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完成的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批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次。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数据检查点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：将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生成的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保存到可靠的存储系统（例如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中。为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避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免系统恢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复时间的无限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增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长，将有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状态转换的中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间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期存储到可靠系统中，以切断依赖链。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63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1" b="7801"/>
          <a:stretch/>
        </p:blipFill>
        <p:spPr>
          <a:xfrm>
            <a:off x="0" y="0"/>
            <a:ext cx="9143998" cy="51435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0" y="0"/>
            <a:ext cx="9143998" cy="51435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1225988" y="1917699"/>
            <a:ext cx="6057900" cy="1358901"/>
          </a:xfrm>
          <a:prstGeom prst="parallelogram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i="1"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r>
              <a:rPr lang="zh-CN" altLang="en-US" sz="4000" i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谢！</a:t>
            </a:r>
            <a:endParaRPr lang="zh-CN" altLang="en-US" sz="40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3311" y="3371850"/>
            <a:ext cx="6744576" cy="8890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39411" y="3556000"/>
            <a:ext cx="6744576" cy="8890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39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43" t="16695" b="13805"/>
          <a:stretch>
            <a:fillRect/>
          </a:stretch>
        </p:blipFill>
        <p:spPr>
          <a:xfrm>
            <a:off x="0" y="0"/>
            <a:ext cx="2984500" cy="5143500"/>
          </a:xfrm>
          <a:custGeom>
            <a:avLst/>
            <a:gdLst>
              <a:gd name="connsiteX0" fmla="*/ 0 w 2984500"/>
              <a:gd name="connsiteY0" fmla="*/ 0 h 5143500"/>
              <a:gd name="connsiteX1" fmla="*/ 2984500 w 2984500"/>
              <a:gd name="connsiteY1" fmla="*/ 0 h 5143500"/>
              <a:gd name="connsiteX2" fmla="*/ 2984500 w 2984500"/>
              <a:gd name="connsiteY2" fmla="*/ 5143500 h 5143500"/>
              <a:gd name="connsiteX3" fmla="*/ 0 w 2984500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0" h="5143500">
                <a:moveTo>
                  <a:pt x="0" y="0"/>
                </a:moveTo>
                <a:lnTo>
                  <a:pt x="2984500" y="0"/>
                </a:lnTo>
                <a:lnTo>
                  <a:pt x="2984500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11" name="矩形 10"/>
          <p:cNvSpPr/>
          <p:nvPr/>
        </p:nvSpPr>
        <p:spPr>
          <a:xfrm>
            <a:off x="3187700" y="948936"/>
            <a:ext cx="51435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01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87700" y="1445216"/>
            <a:ext cx="51435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02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Streaming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工作原理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87700" y="1941496"/>
            <a:ext cx="51435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03 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87700" y="2437776"/>
            <a:ext cx="51435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04 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12092" y="1333500"/>
            <a:ext cx="677108" cy="12287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62" b="33036"/>
          <a:stretch>
            <a:fillRect/>
          </a:stretch>
        </p:blipFill>
        <p:spPr>
          <a:xfrm>
            <a:off x="7645400" y="3147886"/>
            <a:ext cx="1498601" cy="1995615"/>
          </a:xfrm>
          <a:custGeom>
            <a:avLst/>
            <a:gdLst>
              <a:gd name="connsiteX0" fmla="*/ 0 w 1498601"/>
              <a:gd name="connsiteY0" fmla="*/ 0 h 1995615"/>
              <a:gd name="connsiteX1" fmla="*/ 1498601 w 1498601"/>
              <a:gd name="connsiteY1" fmla="*/ 0 h 1995615"/>
              <a:gd name="connsiteX2" fmla="*/ 1498601 w 1498601"/>
              <a:gd name="connsiteY2" fmla="*/ 1995615 h 1995615"/>
              <a:gd name="connsiteX3" fmla="*/ 0 w 1498601"/>
              <a:gd name="connsiteY3" fmla="*/ 1995615 h 199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601" h="1995615">
                <a:moveTo>
                  <a:pt x="0" y="0"/>
                </a:moveTo>
                <a:lnTo>
                  <a:pt x="1498601" y="0"/>
                </a:lnTo>
                <a:lnTo>
                  <a:pt x="1498601" y="1995615"/>
                </a:lnTo>
                <a:lnTo>
                  <a:pt x="0" y="1995615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/>
        </p:nvSpPr>
        <p:spPr>
          <a:xfrm>
            <a:off x="3187700" y="2934056"/>
            <a:ext cx="51435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05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Streaming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87700" y="3430336"/>
            <a:ext cx="51435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06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77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Core API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）的扩展，支持对实时数据流进行可伸缩、高吞吐量、容错处理。数据可以从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Flume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Kinesis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TCP Socket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等多种来源获取，并且可以使用复杂的算法处理数据，这些算法由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map()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reduce()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join()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window()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等高级函数表示。处理后的数据可以推送到文件系统、数据库等存储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统。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事实上，可以将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的机器学习和图形处理算法应用于数据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Streaming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的主要优点如下：</a:t>
            </a:r>
          </a:p>
          <a:p>
            <a:pPr indent="457200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易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于使用。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提供了很多高级操作算子，允许以编写批处理作业的方式编写流式作业。它支持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语言。</a:t>
            </a:r>
          </a:p>
          <a:p>
            <a:pPr indent="457200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易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于与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体系整合。通过在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Core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上运行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，可以在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中使用与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相同的代码进行批处理，构建强大的交互应用程序，而不仅仅是数据分析。</a:t>
            </a:r>
          </a:p>
          <a:p>
            <a:pPr indent="457200"/>
            <a:endPara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1804988"/>
            <a:ext cx="521017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59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工作原理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接收实时输入的数据流，并将数据流以时间片（秒级）为单位拆分成批次，然后将每个批次交给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引擎（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Core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）进行处理，最终生成以批次组成的结果数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流。</a:t>
            </a:r>
            <a:endPara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Streaming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提供了一种高级抽象，称为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Discretized Stream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表示一个连续不断的数据流，它可以从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Flume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Kinesis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等数据源的输入数据流创建，也可以通过对其他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应用高级函数（例如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map()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reduce()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join()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window()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）进行转换创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建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。在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内部，对输入数据流拆分成的每个批次实际上是一个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，一个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则由多个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组成，相当于一个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</a:p>
          <a:p>
            <a:pPr indent="457200"/>
            <a:endParaRPr lang="zh-CN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1395413"/>
            <a:ext cx="51244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2" y="3076573"/>
            <a:ext cx="58197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399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工作原理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中的每个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都包含来自特定时间间隔的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据。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应用于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上的任何操作实际上都是对底层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的操作。例如，对一个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flatMap()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算子操作，实际上是对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中每个时间段的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都执行一次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flatMap()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算子，生成对应时间段的新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，所有的新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组成了一个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7" y="1209675"/>
            <a:ext cx="5686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5" y="2686049"/>
            <a:ext cx="568642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537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r>
              <a:rPr lang="en-US" altLang="zh-CN" sz="300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000"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表示从数据源接收的输入数据流，每个输入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（除了文件数据流之外）都与一个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对象相关联，该对象接收来自数据源的数据并将其存储在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的内存中进行处理。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如果希望在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应用程序中并行接收多个数据流，可以创建多个输入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，同时将创建多个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，接收多个数据流。但需要注意的是，一个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Executor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是一个长时间运行的任务，它会占用分配给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应用程序的一个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内核（占用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应用程序所在节点的一个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内核），因此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应用程序需要分配足够的内核（如果在本地运行，则是线程）来处理接收到的数据，并运行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在本地运行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应用程序时，不要使用“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local”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或“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local[1]”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作为主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。这两种方式都意味着只有一个线程将用于本地运行任务。如果正在使用基于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的输入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（例如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Flume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，那么将使用单线程运行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，导致没有多余的线程来处理接收到的数据（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至少需要两个线程，一个线程用于运行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接收数据，一个线程用于处理接收到的数据）。因此，在本地运行时，应该使用“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local[n]”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作为主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，其中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n&gt;Receiver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的数量（若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应用程序只创建了一个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，则只有一个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的最小值为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应用程序都有各自独立的一个或多个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Executor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进程负责执行任务。将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应用程序发布到集群上运行时，每个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Executor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进程所分配的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内核数量必须大于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的数量，因为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独占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内核，还需要至少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内核进行数据的处理，这样才能保证至少两个线程同时进行（一个线程用于运行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接收数据，一个线程用于处理接收到的数据）。否则系统将接收数据，但无法进行处理。若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应用程序只创建了一个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，则只有一个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Executor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所分配的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内核数量的最小值为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1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300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</a:t>
            </a: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98195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假设需要监听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TCP Socket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端口的数据，实时计算接收到的文本数据中的单词数，步骤如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1.	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导入相应类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所需的类和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StreamingContext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中的隐式转换，代码如下：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import org.apache.spark._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import org.apache.spark.streaming._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import org.apache.spark.streaming.StreamingContext._</a:t>
            </a:r>
          </a:p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2.	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StreamingContext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StreamingContext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是所有数据流操作的上下文，在进行数据流操作之前需要先创建该对象。例如，创建一个本地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StreamingContext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对象，使用两个执行线程，批处理间隔为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秒（每隔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秒获取一次数据，生成一个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），代码如下：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val conf = new SparkConf()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.setMaster("local[2]")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.setAppName("NetworkWordCount")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按照时间间隔为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秒钟切分数据流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val ssc = new StreamingContext(conf, Seconds(1))</a:t>
            </a:r>
          </a:p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3.	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StreamingContext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可以创建一个输入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，它表示来自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源的流数据。例如，从主机名为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localhost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、端口为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9999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源获取数据，代码如下：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val lines = ssc.socketTextStream("localhost", 9999)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上述代码中的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lines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是一个输入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，表示从服务器接收的数据流。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lines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中的每条记录都是一行文本。</a:t>
            </a: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75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300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</a:t>
            </a:r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4.	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创建成功后，可以对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应用算子操作，生成新的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，类似对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的操作。例如，按空格字符将每一行文本分割为单词，代码如下：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val words = lines.flatMap(_.split(" "))</a:t>
            </a:r>
          </a:p>
          <a:p>
            <a:pPr indent="457200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本例中，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lines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的每一行将被分成多个单词，单词组成的数据流则为一个新的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，使用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words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。接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下来需要统计单词数量，代码如下：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import org.apache.spark.streaming.StreamingContext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._ 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计算每一批次中的每一个单词数量</a:t>
            </a:r>
          </a:p>
          <a:p>
            <a:pPr indent="457200"/>
            <a:r>
              <a:rPr lang="en-US" altLang="zh-CN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 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pairs = words.map(word =&gt; (word, 1))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val wordCounts = pairs.reduceByKey(_ 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_)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将此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中的每个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的前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个元素打印到控制台</a:t>
            </a:r>
          </a:p>
          <a:p>
            <a:pPr indent="457200"/>
            <a:r>
              <a:rPr lang="en-US" altLang="zh-CN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wordCounts.print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indent="457200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.	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的创建与转换代码编写完毕后，需要启动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才能真正的开始计算，因此需要在最后添加以下代码：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开始计算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ssc.start()            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等待计算结束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ssc.awaitTermination()  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到此，一个简单的单词计数例子就完成了。</a:t>
            </a: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7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80772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提供了两种内置的数据源支持：基本数据源和高级数据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。基本数据源是指文件系统、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连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接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等；高级数据源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Flume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Kinesis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等数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源。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1.	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文件流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对于从任何与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HDFS 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兼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容的文件系统上的文件中读取数据，可以通过以下方式创建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streamingContext.fileStream[KeyClass, ValueClass, InputFormatClass](dataDirectory)</a:t>
            </a:r>
          </a:p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2.	Socket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通过监听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端口接收数据，例如以下代码，从本地的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9999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端口接收数据：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创建一个本地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StreamingContext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对象，使用两个执行线程，批处理间隔为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val conf = new SparkConf()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.setMaster("local[2]")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   .setAppName("NetworkWordCount")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val ssc = new StreamingContext(conf, Seconds(1))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localhost:9999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获取数据，转为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</a:p>
          <a:p>
            <a:pPr indent="457200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val lines = ssc.socketTextStream("localhost", 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9999</a:t>
            </a:r>
            <a:r>
              <a:rPr lang="en-US" altLang="zh-CN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3.	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队列流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streamingContext.queueStream(queueOfRDDs)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可以基于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队列创建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。推入队列的每个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将被视为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中的一批数据，并像流一样进行处理。这种方式常用于测试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程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9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49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7162</TotalTime>
  <Words>4515</Words>
  <Application>Microsoft Office PowerPoint</Application>
  <PresentationFormat>全屏显示(16:9)</PresentationFormat>
  <Paragraphs>303</Paragraphs>
  <Slides>17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lsxxx2011@163.com</dc:creator>
  <cp:lastModifiedBy>Microsoft</cp:lastModifiedBy>
  <cp:revision>192</cp:revision>
  <dcterms:created xsi:type="dcterms:W3CDTF">2019-05-11T23:02:47Z</dcterms:created>
  <dcterms:modified xsi:type="dcterms:W3CDTF">2020-05-26T09:19:07Z</dcterms:modified>
</cp:coreProperties>
</file>