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8" r:id="rId3"/>
    <p:sldId id="318" r:id="rId4"/>
    <p:sldId id="325" r:id="rId5"/>
    <p:sldId id="326" r:id="rId6"/>
    <p:sldId id="327" r:id="rId7"/>
    <p:sldId id="328" r:id="rId8"/>
    <p:sldId id="329" r:id="rId9"/>
    <p:sldId id="330" r:id="rId10"/>
    <p:sldId id="331" r:id="rId11"/>
    <p:sldId id="332" r:id="rId12"/>
    <p:sldId id="333" r:id="rId13"/>
    <p:sldId id="334" r:id="rId14"/>
    <p:sldId id="335" r:id="rId15"/>
    <p:sldId id="336" r:id="rId16"/>
    <p:sldId id="324" r:id="rId1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3300"/>
    <a:srgbClr val="F3F3F3"/>
    <a:srgbClr val="D9BEF4"/>
    <a:srgbClr val="4C4C4C"/>
    <a:srgbClr val="13227A"/>
    <a:srgbClr val="0000CC"/>
    <a:srgbClr val="0070C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948" autoAdjust="0"/>
  </p:normalViewPr>
  <p:slideViewPr>
    <p:cSldViewPr snapToGrid="0">
      <p:cViewPr>
        <p:scale>
          <a:sx n="100" d="100"/>
          <a:sy n="100" d="100"/>
        </p:scale>
        <p:origin x="-516" y="1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14B95-AA37-4D08-A016-F17FCA8E101F}" type="datetimeFigureOut">
              <a:rPr lang="zh-CN" altLang="en-US" smtClean="0"/>
              <a:t>2020/5/27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6F50B-F83C-4E18-9A2E-F81AC93D775A}" type="slidenum">
              <a:rPr lang="zh-CN" altLang="en-US" smtClean="0"/>
              <a:t>‹#›</a:t>
            </a:fld>
            <a:endParaRPr lang="zh-CN" altLang="en-US"/>
          </a:p>
        </p:txBody>
      </p:sp>
    </p:spTree>
    <p:extLst>
      <p:ext uri="{BB962C8B-B14F-4D97-AF65-F5344CB8AC3E}">
        <p14:creationId xmlns:p14="http://schemas.microsoft.com/office/powerpoint/2010/main" val="6095616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6F50B-F83C-4E18-9A2E-F81AC93D775A}" type="slidenum">
              <a:rPr lang="zh-CN" altLang="en-US" smtClean="0"/>
              <a:t>3</a:t>
            </a:fld>
            <a:endParaRPr lang="zh-CN" altLang="en-US"/>
          </a:p>
        </p:txBody>
      </p:sp>
    </p:spTree>
    <p:extLst>
      <p:ext uri="{BB962C8B-B14F-4D97-AF65-F5344CB8AC3E}">
        <p14:creationId xmlns:p14="http://schemas.microsoft.com/office/powerpoint/2010/main" val="4001637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6F50B-F83C-4E18-9A2E-F81AC93D775A}" type="slidenum">
              <a:rPr lang="zh-CN" altLang="en-US" smtClean="0"/>
              <a:t>12</a:t>
            </a:fld>
            <a:endParaRPr lang="zh-CN" altLang="en-US"/>
          </a:p>
        </p:txBody>
      </p:sp>
    </p:spTree>
    <p:extLst>
      <p:ext uri="{BB962C8B-B14F-4D97-AF65-F5344CB8AC3E}">
        <p14:creationId xmlns:p14="http://schemas.microsoft.com/office/powerpoint/2010/main" val="4001637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6F50B-F83C-4E18-9A2E-F81AC93D775A}" type="slidenum">
              <a:rPr lang="zh-CN" altLang="en-US" smtClean="0"/>
              <a:t>13</a:t>
            </a:fld>
            <a:endParaRPr lang="zh-CN" altLang="en-US"/>
          </a:p>
        </p:txBody>
      </p:sp>
    </p:spTree>
    <p:extLst>
      <p:ext uri="{BB962C8B-B14F-4D97-AF65-F5344CB8AC3E}">
        <p14:creationId xmlns:p14="http://schemas.microsoft.com/office/powerpoint/2010/main" val="4001637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6F50B-F83C-4E18-9A2E-F81AC93D775A}" type="slidenum">
              <a:rPr lang="zh-CN" altLang="en-US" smtClean="0"/>
              <a:t>14</a:t>
            </a:fld>
            <a:endParaRPr lang="zh-CN" altLang="en-US"/>
          </a:p>
        </p:txBody>
      </p:sp>
    </p:spTree>
    <p:extLst>
      <p:ext uri="{BB962C8B-B14F-4D97-AF65-F5344CB8AC3E}">
        <p14:creationId xmlns:p14="http://schemas.microsoft.com/office/powerpoint/2010/main" val="4001637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6F50B-F83C-4E18-9A2E-F81AC93D775A}" type="slidenum">
              <a:rPr lang="zh-CN" altLang="en-US" smtClean="0"/>
              <a:t>15</a:t>
            </a:fld>
            <a:endParaRPr lang="zh-CN" altLang="en-US"/>
          </a:p>
        </p:txBody>
      </p:sp>
    </p:spTree>
    <p:extLst>
      <p:ext uri="{BB962C8B-B14F-4D97-AF65-F5344CB8AC3E}">
        <p14:creationId xmlns:p14="http://schemas.microsoft.com/office/powerpoint/2010/main" val="4001637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6F50B-F83C-4E18-9A2E-F81AC93D775A}" type="slidenum">
              <a:rPr lang="zh-CN" altLang="en-US" smtClean="0"/>
              <a:t>4</a:t>
            </a:fld>
            <a:endParaRPr lang="zh-CN" altLang="en-US"/>
          </a:p>
        </p:txBody>
      </p:sp>
    </p:spTree>
    <p:extLst>
      <p:ext uri="{BB962C8B-B14F-4D97-AF65-F5344CB8AC3E}">
        <p14:creationId xmlns:p14="http://schemas.microsoft.com/office/powerpoint/2010/main" val="4001637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6F50B-F83C-4E18-9A2E-F81AC93D775A}" type="slidenum">
              <a:rPr lang="zh-CN" altLang="en-US" smtClean="0"/>
              <a:t>5</a:t>
            </a:fld>
            <a:endParaRPr lang="zh-CN" altLang="en-US"/>
          </a:p>
        </p:txBody>
      </p:sp>
    </p:spTree>
    <p:extLst>
      <p:ext uri="{BB962C8B-B14F-4D97-AF65-F5344CB8AC3E}">
        <p14:creationId xmlns:p14="http://schemas.microsoft.com/office/powerpoint/2010/main" val="4001637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6F50B-F83C-4E18-9A2E-F81AC93D775A}" type="slidenum">
              <a:rPr lang="zh-CN" altLang="en-US" smtClean="0"/>
              <a:t>6</a:t>
            </a:fld>
            <a:endParaRPr lang="zh-CN" altLang="en-US"/>
          </a:p>
        </p:txBody>
      </p:sp>
    </p:spTree>
    <p:extLst>
      <p:ext uri="{BB962C8B-B14F-4D97-AF65-F5344CB8AC3E}">
        <p14:creationId xmlns:p14="http://schemas.microsoft.com/office/powerpoint/2010/main" val="4001637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6F50B-F83C-4E18-9A2E-F81AC93D775A}" type="slidenum">
              <a:rPr lang="zh-CN" altLang="en-US" smtClean="0"/>
              <a:t>7</a:t>
            </a:fld>
            <a:endParaRPr lang="zh-CN" altLang="en-US"/>
          </a:p>
        </p:txBody>
      </p:sp>
    </p:spTree>
    <p:extLst>
      <p:ext uri="{BB962C8B-B14F-4D97-AF65-F5344CB8AC3E}">
        <p14:creationId xmlns:p14="http://schemas.microsoft.com/office/powerpoint/2010/main" val="4001637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6F50B-F83C-4E18-9A2E-F81AC93D775A}" type="slidenum">
              <a:rPr lang="zh-CN" altLang="en-US" smtClean="0"/>
              <a:t>8</a:t>
            </a:fld>
            <a:endParaRPr lang="zh-CN" altLang="en-US"/>
          </a:p>
        </p:txBody>
      </p:sp>
    </p:spTree>
    <p:extLst>
      <p:ext uri="{BB962C8B-B14F-4D97-AF65-F5344CB8AC3E}">
        <p14:creationId xmlns:p14="http://schemas.microsoft.com/office/powerpoint/2010/main" val="4001637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6F50B-F83C-4E18-9A2E-F81AC93D775A}" type="slidenum">
              <a:rPr lang="zh-CN" altLang="en-US" smtClean="0"/>
              <a:t>9</a:t>
            </a:fld>
            <a:endParaRPr lang="zh-CN" altLang="en-US"/>
          </a:p>
        </p:txBody>
      </p:sp>
    </p:spTree>
    <p:extLst>
      <p:ext uri="{BB962C8B-B14F-4D97-AF65-F5344CB8AC3E}">
        <p14:creationId xmlns:p14="http://schemas.microsoft.com/office/powerpoint/2010/main" val="400163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6F50B-F83C-4E18-9A2E-F81AC93D775A}" type="slidenum">
              <a:rPr lang="zh-CN" altLang="en-US" smtClean="0"/>
              <a:t>10</a:t>
            </a:fld>
            <a:endParaRPr lang="zh-CN" altLang="en-US"/>
          </a:p>
        </p:txBody>
      </p:sp>
    </p:spTree>
    <p:extLst>
      <p:ext uri="{BB962C8B-B14F-4D97-AF65-F5344CB8AC3E}">
        <p14:creationId xmlns:p14="http://schemas.microsoft.com/office/powerpoint/2010/main" val="4001637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6F50B-F83C-4E18-9A2E-F81AC93D775A}" type="slidenum">
              <a:rPr lang="zh-CN" altLang="en-US" smtClean="0"/>
              <a:t>11</a:t>
            </a:fld>
            <a:endParaRPr lang="zh-CN" altLang="en-US"/>
          </a:p>
        </p:txBody>
      </p:sp>
    </p:spTree>
    <p:extLst>
      <p:ext uri="{BB962C8B-B14F-4D97-AF65-F5344CB8AC3E}">
        <p14:creationId xmlns:p14="http://schemas.microsoft.com/office/powerpoint/2010/main" val="400163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EF1821C1-2761-4697-BF08-82728FCE2502}" type="datetimeFigureOut">
              <a:rPr lang="zh-CN" altLang="en-US" smtClean="0"/>
              <a:t>2020/5/27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2B439F-477E-4456-B093-E0B3B5C743CE}" type="slidenum">
              <a:rPr lang="zh-CN" altLang="en-US" smtClean="0"/>
              <a:t>‹#›</a:t>
            </a:fld>
            <a:endParaRPr lang="zh-CN" altLang="en-US"/>
          </a:p>
        </p:txBody>
      </p:sp>
    </p:spTree>
    <p:extLst>
      <p:ext uri="{BB962C8B-B14F-4D97-AF65-F5344CB8AC3E}">
        <p14:creationId xmlns:p14="http://schemas.microsoft.com/office/powerpoint/2010/main" val="41264942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1821C1-2761-4697-BF08-82728FCE2502}" type="datetimeFigureOut">
              <a:rPr lang="zh-CN" altLang="en-US" smtClean="0"/>
              <a:t>2020/5/27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2B439F-477E-4456-B093-E0B3B5C743CE}" type="slidenum">
              <a:rPr lang="zh-CN" altLang="en-US" smtClean="0"/>
              <a:t>‹#›</a:t>
            </a:fld>
            <a:endParaRPr lang="zh-CN" altLang="en-US"/>
          </a:p>
        </p:txBody>
      </p:sp>
    </p:spTree>
    <p:extLst>
      <p:ext uri="{BB962C8B-B14F-4D97-AF65-F5344CB8AC3E}">
        <p14:creationId xmlns:p14="http://schemas.microsoft.com/office/powerpoint/2010/main" val="302950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1821C1-2761-4697-BF08-82728FCE2502}" type="datetimeFigureOut">
              <a:rPr lang="zh-CN" altLang="en-US" smtClean="0"/>
              <a:t>2020/5/27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2B439F-477E-4456-B093-E0B3B5C743CE}" type="slidenum">
              <a:rPr lang="zh-CN" altLang="en-US" smtClean="0"/>
              <a:t>‹#›</a:t>
            </a:fld>
            <a:endParaRPr lang="zh-CN" altLang="en-US"/>
          </a:p>
        </p:txBody>
      </p:sp>
    </p:spTree>
    <p:extLst>
      <p:ext uri="{BB962C8B-B14F-4D97-AF65-F5344CB8AC3E}">
        <p14:creationId xmlns:p14="http://schemas.microsoft.com/office/powerpoint/2010/main" val="399673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1821C1-2761-4697-BF08-82728FCE2502}" type="datetimeFigureOut">
              <a:rPr lang="zh-CN" altLang="en-US" smtClean="0"/>
              <a:t>2020/5/27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2B439F-477E-4456-B093-E0B3B5C743CE}" type="slidenum">
              <a:rPr lang="zh-CN" altLang="en-US" smtClean="0"/>
              <a:t>‹#›</a:t>
            </a:fld>
            <a:endParaRPr lang="zh-CN" altLang="en-US"/>
          </a:p>
        </p:txBody>
      </p:sp>
    </p:spTree>
    <p:extLst>
      <p:ext uri="{BB962C8B-B14F-4D97-AF65-F5344CB8AC3E}">
        <p14:creationId xmlns:p14="http://schemas.microsoft.com/office/powerpoint/2010/main" val="237471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F1821C1-2761-4697-BF08-82728FCE2502}" type="datetimeFigureOut">
              <a:rPr lang="zh-CN" altLang="en-US" smtClean="0"/>
              <a:t>2020/5/27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2B439F-477E-4456-B093-E0B3B5C743CE}" type="slidenum">
              <a:rPr lang="zh-CN" altLang="en-US" smtClean="0"/>
              <a:t>‹#›</a:t>
            </a:fld>
            <a:endParaRPr lang="zh-CN" altLang="en-US"/>
          </a:p>
        </p:txBody>
      </p:sp>
    </p:spTree>
    <p:extLst>
      <p:ext uri="{BB962C8B-B14F-4D97-AF65-F5344CB8AC3E}">
        <p14:creationId xmlns:p14="http://schemas.microsoft.com/office/powerpoint/2010/main" val="162039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F1821C1-2761-4697-BF08-82728FCE2502}" type="datetimeFigureOut">
              <a:rPr lang="zh-CN" altLang="en-US" smtClean="0"/>
              <a:t>2020/5/27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2B439F-477E-4456-B093-E0B3B5C743CE}" type="slidenum">
              <a:rPr lang="zh-CN" altLang="en-US" smtClean="0"/>
              <a:t>‹#›</a:t>
            </a:fld>
            <a:endParaRPr lang="zh-CN" altLang="en-US"/>
          </a:p>
        </p:txBody>
      </p:sp>
    </p:spTree>
    <p:extLst>
      <p:ext uri="{BB962C8B-B14F-4D97-AF65-F5344CB8AC3E}">
        <p14:creationId xmlns:p14="http://schemas.microsoft.com/office/powerpoint/2010/main" val="329738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F1821C1-2761-4697-BF08-82728FCE2502}" type="datetimeFigureOut">
              <a:rPr lang="zh-CN" altLang="en-US" smtClean="0"/>
              <a:t>2020/5/27 Wednesday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2B439F-477E-4456-B093-E0B3B5C743CE}" type="slidenum">
              <a:rPr lang="zh-CN" altLang="en-US" smtClean="0"/>
              <a:t>‹#›</a:t>
            </a:fld>
            <a:endParaRPr lang="zh-CN" altLang="en-US"/>
          </a:p>
        </p:txBody>
      </p:sp>
    </p:spTree>
    <p:extLst>
      <p:ext uri="{BB962C8B-B14F-4D97-AF65-F5344CB8AC3E}">
        <p14:creationId xmlns:p14="http://schemas.microsoft.com/office/powerpoint/2010/main" val="322673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F1821C1-2761-4697-BF08-82728FCE2502}" type="datetimeFigureOut">
              <a:rPr lang="zh-CN" altLang="en-US" smtClean="0"/>
              <a:t>2020/5/27 Wednesday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2B439F-477E-4456-B093-E0B3B5C743CE}" type="slidenum">
              <a:rPr lang="zh-CN" altLang="en-US" smtClean="0"/>
              <a:t>‹#›</a:t>
            </a:fld>
            <a:endParaRPr lang="zh-CN" altLang="en-US"/>
          </a:p>
        </p:txBody>
      </p:sp>
    </p:spTree>
    <p:extLst>
      <p:ext uri="{BB962C8B-B14F-4D97-AF65-F5344CB8AC3E}">
        <p14:creationId xmlns:p14="http://schemas.microsoft.com/office/powerpoint/2010/main" val="210427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821C1-2761-4697-BF08-82728FCE2502}" type="datetimeFigureOut">
              <a:rPr lang="zh-CN" altLang="en-US" smtClean="0"/>
              <a:t>2020/5/27 Wednesday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52B439F-477E-4456-B093-E0B3B5C743CE}" type="slidenum">
              <a:rPr lang="zh-CN" altLang="en-US" smtClean="0"/>
              <a:t>‹#›</a:t>
            </a:fld>
            <a:endParaRPr lang="zh-CN" altLang="en-US"/>
          </a:p>
        </p:txBody>
      </p:sp>
    </p:spTree>
    <p:extLst>
      <p:ext uri="{BB962C8B-B14F-4D97-AF65-F5344CB8AC3E}">
        <p14:creationId xmlns:p14="http://schemas.microsoft.com/office/powerpoint/2010/main" val="284974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F1821C1-2761-4697-BF08-82728FCE2502}" type="datetimeFigureOut">
              <a:rPr lang="zh-CN" altLang="en-US" smtClean="0"/>
              <a:t>2020/5/27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2B439F-477E-4456-B093-E0B3B5C743CE}" type="slidenum">
              <a:rPr lang="zh-CN" altLang="en-US" smtClean="0"/>
              <a:t>‹#›</a:t>
            </a:fld>
            <a:endParaRPr lang="zh-CN" altLang="en-US"/>
          </a:p>
        </p:txBody>
      </p:sp>
    </p:spTree>
    <p:extLst>
      <p:ext uri="{BB962C8B-B14F-4D97-AF65-F5344CB8AC3E}">
        <p14:creationId xmlns:p14="http://schemas.microsoft.com/office/powerpoint/2010/main" val="259225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F1821C1-2761-4697-BF08-82728FCE2502}" type="datetimeFigureOut">
              <a:rPr lang="zh-CN" altLang="en-US" smtClean="0"/>
              <a:t>2020/5/27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2B439F-477E-4456-B093-E0B3B5C743CE}" type="slidenum">
              <a:rPr lang="zh-CN" altLang="en-US" smtClean="0"/>
              <a:t>‹#›</a:t>
            </a:fld>
            <a:endParaRPr lang="zh-CN" altLang="en-US"/>
          </a:p>
        </p:txBody>
      </p:sp>
    </p:spTree>
    <p:extLst>
      <p:ext uri="{BB962C8B-B14F-4D97-AF65-F5344CB8AC3E}">
        <p14:creationId xmlns:p14="http://schemas.microsoft.com/office/powerpoint/2010/main" val="331685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F1821C1-2761-4697-BF08-82728FCE2502}" type="datetimeFigureOut">
              <a:rPr lang="zh-CN" altLang="en-US" smtClean="0"/>
              <a:t>2020/5/27 Wednesday</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52B439F-477E-4456-B093-E0B3B5C743CE}" type="slidenum">
              <a:rPr lang="zh-CN" altLang="en-US" smtClean="0"/>
              <a:t>‹#›</a:t>
            </a:fld>
            <a:endParaRPr lang="zh-CN" altLang="en-US"/>
          </a:p>
        </p:txBody>
      </p:sp>
    </p:spTree>
    <p:extLst>
      <p:ext uri="{BB962C8B-B14F-4D97-AF65-F5344CB8AC3E}">
        <p14:creationId xmlns:p14="http://schemas.microsoft.com/office/powerpoint/2010/main" val="815883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t="7801" b="7801"/>
          <a:stretch/>
        </p:blipFill>
        <p:spPr>
          <a:xfrm>
            <a:off x="0" y="0"/>
            <a:ext cx="9143998" cy="5143500"/>
          </a:xfrm>
          <a:prstGeom prst="rect">
            <a:avLst/>
          </a:prstGeom>
        </p:spPr>
      </p:pic>
      <p:sp>
        <p:nvSpPr>
          <p:cNvPr id="18" name="矩形 17"/>
          <p:cNvSpPr/>
          <p:nvPr/>
        </p:nvSpPr>
        <p:spPr>
          <a:xfrm>
            <a:off x="0" y="0"/>
            <a:ext cx="9143998" cy="5143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 y="1917699"/>
            <a:ext cx="9144000" cy="1358901"/>
          </a:xfrm>
          <a:prstGeom prst="parallelogram">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i="1" smtClean="0">
                <a:latin typeface="微软雅黑" panose="020B0503020204020204" pitchFamily="34" charset="-122"/>
                <a:ea typeface="微软雅黑" panose="020B0503020204020204" pitchFamily="34" charset="-122"/>
              </a:rPr>
              <a:t>第八章</a:t>
            </a:r>
          </a:p>
          <a:p>
            <a:pPr algn="ctr"/>
            <a:r>
              <a:rPr lang="en-US" altLang="zh-CN" sz="4000" i="1" smtClean="0">
                <a:latin typeface="微软雅黑" panose="020B0503020204020204" pitchFamily="34" charset="-122"/>
                <a:ea typeface="微软雅黑" panose="020B0503020204020204" pitchFamily="34" charset="-122"/>
              </a:rPr>
              <a:t>Structured Streaming</a:t>
            </a:r>
            <a:r>
              <a:rPr lang="zh-CN" altLang="en-US" sz="4000" i="1" smtClean="0">
                <a:latin typeface="微软雅黑" panose="020B0503020204020204" pitchFamily="34" charset="-122"/>
                <a:ea typeface="微软雅黑" panose="020B0503020204020204" pitchFamily="34" charset="-122"/>
              </a:rPr>
              <a:t>结构化处理引擎</a:t>
            </a:r>
            <a:endParaRPr lang="zh-CN" altLang="en-US" sz="4000" i="1" dirty="0">
              <a:latin typeface="微软雅黑" panose="020B0503020204020204" pitchFamily="34" charset="-122"/>
              <a:ea typeface="微软雅黑" panose="020B0503020204020204" pitchFamily="34" charset="-122"/>
            </a:endParaRPr>
          </a:p>
        </p:txBody>
      </p:sp>
      <p:sp>
        <p:nvSpPr>
          <p:cNvPr id="19" name="矩形 18"/>
          <p:cNvSpPr/>
          <p:nvPr/>
        </p:nvSpPr>
        <p:spPr>
          <a:xfrm>
            <a:off x="793311" y="3371850"/>
            <a:ext cx="6744576" cy="88900"/>
          </a:xfrm>
          <a:prstGeom prst="rect">
            <a:avLst/>
          </a:prstGeom>
          <a:solidFill>
            <a:schemeClr val="accent4">
              <a:alpha val="7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 name="矩形 19"/>
          <p:cNvSpPr/>
          <p:nvPr/>
        </p:nvSpPr>
        <p:spPr>
          <a:xfrm>
            <a:off x="1339411" y="3556000"/>
            <a:ext cx="6744576" cy="88900"/>
          </a:xfrm>
          <a:prstGeom prst="rect">
            <a:avLst/>
          </a:prstGeom>
          <a:solidFill>
            <a:schemeClr val="accent4">
              <a:alpha val="7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8888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C4C4C"/>
        </a:solidFill>
        <a:effectLst/>
      </p:bgPr>
    </p:bg>
    <p:spTree>
      <p:nvGrpSpPr>
        <p:cNvPr id="1" name=""/>
        <p:cNvGrpSpPr/>
        <p:nvPr/>
      </p:nvGrpSpPr>
      <p:grpSpPr>
        <a:xfrm>
          <a:off x="0" y="0"/>
          <a:ext cx="0" cy="0"/>
          <a:chOff x="0" y="0"/>
          <a:chExt cx="0" cy="0"/>
        </a:xfrm>
      </p:grpSpPr>
      <p:sp>
        <p:nvSpPr>
          <p:cNvPr id="30" name="矩形 29"/>
          <p:cNvSpPr/>
          <p:nvPr/>
        </p:nvSpPr>
        <p:spPr>
          <a:xfrm>
            <a:off x="0" y="0"/>
            <a:ext cx="914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latin typeface="微软雅黑" panose="020B0503020204020204" pitchFamily="34" charset="-122"/>
                <a:ea typeface="微软雅黑" panose="020B0503020204020204" pitchFamily="34" charset="-122"/>
              </a:rPr>
              <a:t>Structured Streaming</a:t>
            </a:r>
            <a:r>
              <a:rPr lang="zh-CN" altLang="en-US" sz="3000">
                <a:latin typeface="微软雅黑" panose="020B0503020204020204" pitchFamily="34" charset="-122"/>
                <a:ea typeface="微软雅黑" panose="020B0503020204020204" pitchFamily="34" charset="-122"/>
              </a:rPr>
              <a:t>查</a:t>
            </a:r>
            <a:r>
              <a:rPr lang="zh-CN" altLang="en-US" sz="3000" smtClean="0">
                <a:latin typeface="微软雅黑" panose="020B0503020204020204" pitchFamily="34" charset="-122"/>
                <a:ea typeface="微软雅黑" panose="020B0503020204020204" pitchFamily="34" charset="-122"/>
              </a:rPr>
              <a:t>询输出</a:t>
            </a:r>
            <a:endParaRPr lang="zh-CN" altLang="en-US" sz="3000" dirty="0">
              <a:latin typeface="微软雅黑" panose="020B0503020204020204" pitchFamily="34" charset="-122"/>
              <a:ea typeface="微软雅黑" panose="020B0503020204020204" pitchFamily="34" charset="-122"/>
            </a:endParaRPr>
          </a:p>
        </p:txBody>
      </p:sp>
      <p:sp>
        <p:nvSpPr>
          <p:cNvPr id="31" name="矩形 30"/>
          <p:cNvSpPr/>
          <p:nvPr/>
        </p:nvSpPr>
        <p:spPr>
          <a:xfrm>
            <a:off x="876300" y="914399"/>
            <a:ext cx="8086725" cy="42291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457200"/>
            <a:r>
              <a:rPr lang="en-US" altLang="zh-CN" sz="1200">
                <a:latin typeface="微软雅黑" panose="020B0503020204020204" pitchFamily="34" charset="-122"/>
                <a:ea typeface="微软雅黑" panose="020B0503020204020204" pitchFamily="34" charset="-122"/>
              </a:rPr>
              <a:t>Structured Streaming</a:t>
            </a:r>
            <a:r>
              <a:rPr lang="zh-CN" altLang="en-US" sz="1200">
                <a:latin typeface="微软雅黑" panose="020B0503020204020204" pitchFamily="34" charset="-122"/>
                <a:ea typeface="微软雅黑" panose="020B0503020204020204" pitchFamily="34" charset="-122"/>
              </a:rPr>
              <a:t>支持将计算结果输出到多种外部存储，常用的外部存储如下</a:t>
            </a:r>
            <a:r>
              <a:rPr lang="zh-CN" altLang="en-US" sz="1200" smtClean="0">
                <a:latin typeface="微软雅黑" panose="020B0503020204020204" pitchFamily="34" charset="-122"/>
                <a:ea typeface="微软雅黑" panose="020B0503020204020204" pitchFamily="34" charset="-122"/>
              </a:rPr>
              <a:t>：</a:t>
            </a:r>
            <a:endParaRPr lang="en-US" altLang="zh-CN" sz="1200" smtClean="0">
              <a:latin typeface="微软雅黑" panose="020B0503020204020204" pitchFamily="34" charset="-122"/>
              <a:ea typeface="微软雅黑" panose="020B0503020204020204" pitchFamily="34" charset="-122"/>
            </a:endParaRPr>
          </a:p>
          <a:p>
            <a:pPr indent="457200"/>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文</a:t>
            </a:r>
            <a:r>
              <a:rPr lang="zh-CN" altLang="en-US" sz="1200" smtClean="0">
                <a:latin typeface="微软雅黑" panose="020B0503020204020204" pitchFamily="34" charset="-122"/>
                <a:ea typeface="微软雅黑" panose="020B0503020204020204" pitchFamily="34" charset="-122"/>
              </a:rPr>
              <a:t>件。将</a:t>
            </a:r>
            <a:r>
              <a:rPr lang="zh-CN" altLang="en-US" sz="1200">
                <a:latin typeface="微软雅黑" panose="020B0503020204020204" pitchFamily="34" charset="-122"/>
                <a:ea typeface="微软雅黑" panose="020B0503020204020204" pitchFamily="34" charset="-122"/>
              </a:rPr>
              <a:t>计算结果以文件的形式输出到指定目录中。默认文件格式为</a:t>
            </a:r>
            <a:r>
              <a:rPr lang="en-US" altLang="zh-CN" sz="1200">
                <a:latin typeface="微软雅黑" panose="020B0503020204020204" pitchFamily="34" charset="-122"/>
                <a:ea typeface="微软雅黑" panose="020B0503020204020204" pitchFamily="34" charset="-122"/>
              </a:rPr>
              <a:t>parquet</a:t>
            </a:r>
            <a:r>
              <a:rPr lang="zh-CN" altLang="en-US" sz="1200">
                <a:latin typeface="微软雅黑" panose="020B0503020204020204" pitchFamily="34" charset="-122"/>
                <a:ea typeface="微软雅黑" panose="020B0503020204020204" pitchFamily="34" charset="-122"/>
              </a:rPr>
              <a:t>，也支持</a:t>
            </a:r>
            <a:r>
              <a:rPr lang="en-US" altLang="zh-CN" sz="1200">
                <a:latin typeface="微软雅黑" panose="020B0503020204020204" pitchFamily="34" charset="-122"/>
                <a:ea typeface="微软雅黑" panose="020B0503020204020204" pitchFamily="34" charset="-122"/>
              </a:rPr>
              <a:t>orc</a:t>
            </a:r>
            <a:r>
              <a:rPr lang="zh-CN" altLang="en-US" sz="1200">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json</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csv</a:t>
            </a:r>
            <a:r>
              <a:rPr lang="zh-CN" altLang="en-US" sz="1200">
                <a:latin typeface="微软雅黑" panose="020B0503020204020204" pitchFamily="34" charset="-122"/>
                <a:ea typeface="微软雅黑" panose="020B0503020204020204" pitchFamily="34" charset="-122"/>
              </a:rPr>
              <a:t>等，例如以下代码，输出结果到</a:t>
            </a:r>
            <a:r>
              <a:rPr lang="en-US" altLang="zh-CN" sz="1200">
                <a:latin typeface="微软雅黑" panose="020B0503020204020204" pitchFamily="34" charset="-122"/>
                <a:ea typeface="微软雅黑" panose="020B0503020204020204" pitchFamily="34" charset="-122"/>
              </a:rPr>
              <a:t>parquet</a:t>
            </a:r>
            <a:r>
              <a:rPr lang="zh-CN" altLang="en-US" sz="1200">
                <a:latin typeface="微软雅黑" panose="020B0503020204020204" pitchFamily="34" charset="-122"/>
                <a:ea typeface="微软雅黑" panose="020B0503020204020204" pitchFamily="34" charset="-122"/>
              </a:rPr>
              <a:t>文件：</a:t>
            </a:r>
          </a:p>
          <a:p>
            <a:pPr indent="457200"/>
            <a:r>
              <a:rPr lang="en-US" altLang="zh-CN" sz="900">
                <a:latin typeface="微软雅黑" panose="020B0503020204020204" pitchFamily="34" charset="-122"/>
                <a:ea typeface="微软雅黑" panose="020B0503020204020204" pitchFamily="34" charset="-122"/>
              </a:rPr>
              <a:t>writeStream</a:t>
            </a:r>
          </a:p>
          <a:p>
            <a:pPr indent="457200"/>
            <a:r>
              <a:rPr lang="en-US" altLang="zh-CN" sz="900">
                <a:latin typeface="微软雅黑" panose="020B0503020204020204" pitchFamily="34" charset="-122"/>
                <a:ea typeface="微软雅黑" panose="020B0503020204020204" pitchFamily="34" charset="-122"/>
              </a:rPr>
              <a:t>    .format("parquet")</a:t>
            </a:r>
          </a:p>
          <a:p>
            <a:pPr indent="457200"/>
            <a:r>
              <a:rPr lang="en-US" altLang="zh-CN" sz="900">
                <a:latin typeface="微软雅黑" panose="020B0503020204020204" pitchFamily="34" charset="-122"/>
                <a:ea typeface="微软雅黑" panose="020B0503020204020204" pitchFamily="34" charset="-122"/>
              </a:rPr>
              <a:t>    .option("path", "path/to/destination/dir")</a:t>
            </a:r>
          </a:p>
          <a:p>
            <a:pPr indent="457200"/>
            <a:r>
              <a:rPr lang="en-US" altLang="zh-CN" sz="900">
                <a:latin typeface="微软雅黑" panose="020B0503020204020204" pitchFamily="34" charset="-122"/>
                <a:ea typeface="微软雅黑" panose="020B0503020204020204" pitchFamily="34" charset="-122"/>
              </a:rPr>
              <a:t>    .start()</a:t>
            </a:r>
          </a:p>
          <a:p>
            <a:pPr indent="457200"/>
            <a:r>
              <a:rPr lang="en-US" altLang="zh-CN" sz="1200">
                <a:latin typeface="微软雅黑" panose="020B0503020204020204" pitchFamily="34" charset="-122"/>
                <a:ea typeface="微软雅黑" panose="020B0503020204020204" pitchFamily="34" charset="-122"/>
              </a:rPr>
              <a:t>(</a:t>
            </a:r>
            <a:r>
              <a:rPr lang="en-US" altLang="zh-CN" sz="1200" smtClean="0">
                <a:latin typeface="微软雅黑" panose="020B0503020204020204" pitchFamily="34" charset="-122"/>
                <a:ea typeface="微软雅黑" panose="020B0503020204020204" pitchFamily="34" charset="-122"/>
              </a:rPr>
              <a:t>2)Kafka</a:t>
            </a:r>
            <a:r>
              <a:rPr lang="zh-CN" altLang="en-US" sz="1200" smtClean="0">
                <a:latin typeface="微软雅黑" panose="020B0503020204020204" pitchFamily="34" charset="-122"/>
                <a:ea typeface="微软雅黑" panose="020B0503020204020204" pitchFamily="34" charset="-122"/>
              </a:rPr>
              <a:t>。将</a:t>
            </a:r>
            <a:r>
              <a:rPr lang="zh-CN" altLang="en-US" sz="1200">
                <a:latin typeface="微软雅黑" panose="020B0503020204020204" pitchFamily="34" charset="-122"/>
                <a:ea typeface="微软雅黑" panose="020B0503020204020204" pitchFamily="34" charset="-122"/>
              </a:rPr>
              <a:t>计算结果输出到</a:t>
            </a:r>
            <a:r>
              <a:rPr lang="en-US" altLang="zh-CN" sz="1200">
                <a:latin typeface="微软雅黑" panose="020B0503020204020204" pitchFamily="34" charset="-122"/>
                <a:ea typeface="微软雅黑" panose="020B0503020204020204" pitchFamily="34" charset="-122"/>
              </a:rPr>
              <a:t>Kafka</a:t>
            </a:r>
            <a:r>
              <a:rPr lang="zh-CN" altLang="en-US" sz="1200">
                <a:latin typeface="微软雅黑" panose="020B0503020204020204" pitchFamily="34" charset="-122"/>
                <a:ea typeface="微软雅黑" panose="020B0503020204020204" pitchFamily="34" charset="-122"/>
              </a:rPr>
              <a:t>的一个或多个主题。例如，将结果输出到</a:t>
            </a:r>
            <a:r>
              <a:rPr lang="en-US" altLang="zh-CN" sz="1200">
                <a:latin typeface="微软雅黑" panose="020B0503020204020204" pitchFamily="34" charset="-122"/>
                <a:ea typeface="微软雅黑" panose="020B0503020204020204" pitchFamily="34" charset="-122"/>
              </a:rPr>
              <a:t>Kafka</a:t>
            </a:r>
            <a:r>
              <a:rPr lang="zh-CN" altLang="en-US" sz="1200">
                <a:latin typeface="微软雅黑" panose="020B0503020204020204" pitchFamily="34" charset="-122"/>
                <a:ea typeface="微软雅黑" panose="020B0503020204020204" pitchFamily="34" charset="-122"/>
              </a:rPr>
              <a:t>主题</a:t>
            </a:r>
            <a:r>
              <a:rPr lang="en-US" altLang="zh-CN" sz="1200">
                <a:latin typeface="微软雅黑" panose="020B0503020204020204" pitchFamily="34" charset="-122"/>
                <a:ea typeface="微软雅黑" panose="020B0503020204020204" pitchFamily="34" charset="-122"/>
              </a:rPr>
              <a:t>myTopic</a:t>
            </a:r>
            <a:r>
              <a:rPr lang="zh-CN" altLang="en-US" sz="1200" smtClean="0">
                <a:latin typeface="微软雅黑" panose="020B0503020204020204" pitchFamily="34" charset="-122"/>
                <a:ea typeface="微软雅黑" panose="020B0503020204020204" pitchFamily="34" charset="-122"/>
              </a:rPr>
              <a:t>中：</a:t>
            </a:r>
            <a:endParaRPr lang="zh-CN" altLang="en-US" sz="1200">
              <a:latin typeface="微软雅黑" panose="020B0503020204020204" pitchFamily="34" charset="-122"/>
              <a:ea typeface="微软雅黑" panose="020B0503020204020204" pitchFamily="34" charset="-122"/>
            </a:endParaRPr>
          </a:p>
          <a:p>
            <a:pPr indent="457200"/>
            <a:r>
              <a:rPr lang="en-US" altLang="zh-CN" sz="900">
                <a:latin typeface="微软雅黑" panose="020B0503020204020204" pitchFamily="34" charset="-122"/>
                <a:ea typeface="微软雅黑" panose="020B0503020204020204" pitchFamily="34" charset="-122"/>
              </a:rPr>
              <a:t>writeStream</a:t>
            </a:r>
          </a:p>
          <a:p>
            <a:pPr indent="457200"/>
            <a:r>
              <a:rPr lang="en-US" altLang="zh-CN" sz="900">
                <a:latin typeface="微软雅黑" panose="020B0503020204020204" pitchFamily="34" charset="-122"/>
                <a:ea typeface="微软雅黑" panose="020B0503020204020204" pitchFamily="34" charset="-122"/>
              </a:rPr>
              <a:t>    .format("kafka")</a:t>
            </a:r>
          </a:p>
          <a:p>
            <a:pPr indent="457200"/>
            <a:r>
              <a:rPr lang="en-US" altLang="zh-CN" sz="900">
                <a:latin typeface="微软雅黑" panose="020B0503020204020204" pitchFamily="34" charset="-122"/>
                <a:ea typeface="微软雅黑" panose="020B0503020204020204" pitchFamily="34" charset="-122"/>
              </a:rPr>
              <a:t>    .option("kafka.bootstrap.servers", "host1:port1,host2:port2")</a:t>
            </a:r>
          </a:p>
          <a:p>
            <a:pPr indent="457200"/>
            <a:r>
              <a:rPr lang="en-US" altLang="zh-CN" sz="900">
                <a:latin typeface="微软雅黑" panose="020B0503020204020204" pitchFamily="34" charset="-122"/>
                <a:ea typeface="微软雅黑" panose="020B0503020204020204" pitchFamily="34" charset="-122"/>
              </a:rPr>
              <a:t>    .option("topic", "myTopic")</a:t>
            </a:r>
          </a:p>
          <a:p>
            <a:pPr indent="457200"/>
            <a:r>
              <a:rPr lang="en-US" altLang="zh-CN" sz="900">
                <a:latin typeface="微软雅黑" panose="020B0503020204020204" pitchFamily="34" charset="-122"/>
                <a:ea typeface="微软雅黑" panose="020B0503020204020204" pitchFamily="34" charset="-122"/>
              </a:rPr>
              <a:t>    .start()</a:t>
            </a:r>
          </a:p>
          <a:p>
            <a:pPr indent="457200"/>
            <a:r>
              <a:rPr lang="en-US" altLang="zh-CN" sz="1200">
                <a:latin typeface="微软雅黑" panose="020B0503020204020204" pitchFamily="34" charset="-122"/>
                <a:ea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rPr>
              <a:t>控制</a:t>
            </a:r>
            <a:r>
              <a:rPr lang="zh-CN" altLang="en-US" sz="1200" smtClean="0">
                <a:latin typeface="微软雅黑" panose="020B0503020204020204" pitchFamily="34" charset="-122"/>
                <a:ea typeface="微软雅黑" panose="020B0503020204020204" pitchFamily="34" charset="-122"/>
              </a:rPr>
              <a:t>台。将</a:t>
            </a:r>
            <a:r>
              <a:rPr lang="zh-CN" altLang="en-US" sz="1200">
                <a:latin typeface="微软雅黑" panose="020B0503020204020204" pitchFamily="34" charset="-122"/>
                <a:ea typeface="微软雅黑" panose="020B0503020204020204" pitchFamily="34" charset="-122"/>
              </a:rPr>
              <a:t>计算结果输出到控制台，用于小量数据的调</a:t>
            </a:r>
            <a:r>
              <a:rPr lang="zh-CN" altLang="en-US" sz="1200" smtClean="0">
                <a:latin typeface="微软雅黑" panose="020B0503020204020204" pitchFamily="34" charset="-122"/>
                <a:ea typeface="微软雅黑" panose="020B0503020204020204" pitchFamily="34" charset="-122"/>
              </a:rPr>
              <a:t>试：</a:t>
            </a:r>
            <a:endParaRPr lang="zh-CN" altLang="en-US" sz="1200">
              <a:latin typeface="微软雅黑" panose="020B0503020204020204" pitchFamily="34" charset="-122"/>
              <a:ea typeface="微软雅黑" panose="020B0503020204020204" pitchFamily="34" charset="-122"/>
            </a:endParaRPr>
          </a:p>
          <a:p>
            <a:pPr indent="457200"/>
            <a:r>
              <a:rPr lang="en-US" altLang="zh-CN" sz="900">
                <a:latin typeface="微软雅黑" panose="020B0503020204020204" pitchFamily="34" charset="-122"/>
                <a:ea typeface="微软雅黑" panose="020B0503020204020204" pitchFamily="34" charset="-122"/>
              </a:rPr>
              <a:t>writeStream</a:t>
            </a:r>
          </a:p>
          <a:p>
            <a:pPr indent="457200"/>
            <a:r>
              <a:rPr lang="en-US" altLang="zh-CN" sz="900">
                <a:latin typeface="微软雅黑" panose="020B0503020204020204" pitchFamily="34" charset="-122"/>
                <a:ea typeface="微软雅黑" panose="020B0503020204020204" pitchFamily="34" charset="-122"/>
              </a:rPr>
              <a:t>    .format("console")</a:t>
            </a:r>
          </a:p>
          <a:p>
            <a:pPr indent="457200"/>
            <a:r>
              <a:rPr lang="en-US" altLang="zh-CN" sz="900">
                <a:latin typeface="微软雅黑" panose="020B0503020204020204" pitchFamily="34" charset="-122"/>
                <a:ea typeface="微软雅黑" panose="020B0503020204020204" pitchFamily="34" charset="-122"/>
              </a:rPr>
              <a:t>    .start()</a:t>
            </a:r>
          </a:p>
          <a:p>
            <a:pPr indent="457200"/>
            <a:r>
              <a:rPr lang="en-US" altLang="zh-CN" sz="1200">
                <a:latin typeface="微软雅黑" panose="020B0503020204020204" pitchFamily="34" charset="-122"/>
                <a:ea typeface="微软雅黑" panose="020B0503020204020204" pitchFamily="34" charset="-122"/>
              </a:rPr>
              <a:t>(4)</a:t>
            </a:r>
            <a:r>
              <a:rPr lang="zh-CN" altLang="en-US" sz="1200">
                <a:latin typeface="微软雅黑" panose="020B0503020204020204" pitchFamily="34" charset="-122"/>
                <a:ea typeface="微软雅黑" panose="020B0503020204020204" pitchFamily="34" charset="-122"/>
              </a:rPr>
              <a:t>内</a:t>
            </a:r>
            <a:r>
              <a:rPr lang="zh-CN" altLang="en-US" sz="1200" smtClean="0">
                <a:latin typeface="微软雅黑" panose="020B0503020204020204" pitchFamily="34" charset="-122"/>
                <a:ea typeface="微软雅黑" panose="020B0503020204020204" pitchFamily="34" charset="-122"/>
              </a:rPr>
              <a:t>存。将</a:t>
            </a:r>
            <a:r>
              <a:rPr lang="zh-CN" altLang="en-US" sz="1200">
                <a:latin typeface="微软雅黑" panose="020B0503020204020204" pitchFamily="34" charset="-122"/>
                <a:ea typeface="微软雅黑" panose="020B0503020204020204" pitchFamily="34" charset="-122"/>
              </a:rPr>
              <a:t>计算结果作为内存中的表存储在内存中，用于小量数据的调</a:t>
            </a:r>
            <a:r>
              <a:rPr lang="zh-CN" altLang="en-US" sz="1200" smtClean="0">
                <a:latin typeface="微软雅黑" panose="020B0503020204020204" pitchFamily="34" charset="-122"/>
                <a:ea typeface="微软雅黑" panose="020B0503020204020204" pitchFamily="34" charset="-122"/>
              </a:rPr>
              <a:t>试：</a:t>
            </a:r>
            <a:endParaRPr lang="zh-CN" altLang="en-US" sz="1200">
              <a:latin typeface="微软雅黑" panose="020B0503020204020204" pitchFamily="34" charset="-122"/>
              <a:ea typeface="微软雅黑" panose="020B0503020204020204" pitchFamily="34" charset="-122"/>
            </a:endParaRPr>
          </a:p>
          <a:p>
            <a:pPr indent="457200"/>
            <a:r>
              <a:rPr lang="en-US" altLang="zh-CN" sz="900">
                <a:latin typeface="微软雅黑" panose="020B0503020204020204" pitchFamily="34" charset="-122"/>
                <a:ea typeface="微软雅黑" panose="020B0503020204020204" pitchFamily="34" charset="-122"/>
              </a:rPr>
              <a:t>writeStream</a:t>
            </a:r>
          </a:p>
          <a:p>
            <a:pPr indent="457200"/>
            <a:r>
              <a:rPr lang="en-US" altLang="zh-CN" sz="900">
                <a:latin typeface="微软雅黑" panose="020B0503020204020204" pitchFamily="34" charset="-122"/>
                <a:ea typeface="微软雅黑" panose="020B0503020204020204" pitchFamily="34" charset="-122"/>
              </a:rPr>
              <a:t>    .format("memory")</a:t>
            </a:r>
          </a:p>
          <a:p>
            <a:pPr indent="457200"/>
            <a:r>
              <a:rPr lang="en-US" altLang="zh-CN" sz="900">
                <a:latin typeface="微软雅黑" panose="020B0503020204020204" pitchFamily="34" charset="-122"/>
                <a:ea typeface="微软雅黑" panose="020B0503020204020204" pitchFamily="34" charset="-122"/>
              </a:rPr>
              <a:t>    .queryName("tableName")</a:t>
            </a:r>
          </a:p>
          <a:p>
            <a:pPr indent="457200"/>
            <a:r>
              <a:rPr lang="en-US" altLang="zh-CN" sz="900">
                <a:latin typeface="微软雅黑" panose="020B0503020204020204" pitchFamily="34" charset="-122"/>
                <a:ea typeface="微软雅黑" panose="020B0503020204020204" pitchFamily="34" charset="-122"/>
              </a:rPr>
              <a:t>    .start()</a:t>
            </a:r>
          </a:p>
          <a:p>
            <a:pPr indent="457200"/>
            <a:endParaRPr lang="en-US" altLang="zh-CN" sz="1600" smtClean="0">
              <a:latin typeface="微软雅黑" panose="020B0503020204020204" pitchFamily="34" charset="-122"/>
              <a:ea typeface="微软雅黑" panose="020B0503020204020204" pitchFamily="34" charset="-122"/>
            </a:endParaRPr>
          </a:p>
          <a:p>
            <a:pPr indent="457200"/>
            <a:endParaRPr lang="zh-CN" altLang="en-US" sz="1600">
              <a:latin typeface="微软雅黑" panose="020B0503020204020204" pitchFamily="34" charset="-122"/>
              <a:ea typeface="微软雅黑" panose="020B0503020204020204" pitchFamily="34" charset="-122"/>
            </a:endParaRPr>
          </a:p>
          <a:p>
            <a:pPr indent="457200"/>
            <a:endParaRPr lang="en-US" altLang="zh-CN" sz="1200" smtClean="0">
              <a:latin typeface="微软雅黑" panose="020B0503020204020204" pitchFamily="34" charset="-122"/>
              <a:ea typeface="微软雅黑" panose="020B0503020204020204" pitchFamily="34" charset="-122"/>
            </a:endParaRPr>
          </a:p>
          <a:p>
            <a:pPr indent="457200"/>
            <a:endParaRPr lang="en-US" altLang="zh-CN"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606701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C4C4C"/>
        </a:solidFill>
        <a:effectLst/>
      </p:bgPr>
    </p:bg>
    <p:spTree>
      <p:nvGrpSpPr>
        <p:cNvPr id="1" name=""/>
        <p:cNvGrpSpPr/>
        <p:nvPr/>
      </p:nvGrpSpPr>
      <p:grpSpPr>
        <a:xfrm>
          <a:off x="0" y="0"/>
          <a:ext cx="0" cy="0"/>
          <a:chOff x="0" y="0"/>
          <a:chExt cx="0" cy="0"/>
        </a:xfrm>
      </p:grpSpPr>
      <p:sp>
        <p:nvSpPr>
          <p:cNvPr id="30" name="矩形 29"/>
          <p:cNvSpPr/>
          <p:nvPr/>
        </p:nvSpPr>
        <p:spPr>
          <a:xfrm>
            <a:off x="0" y="0"/>
            <a:ext cx="914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latin typeface="微软雅黑" panose="020B0503020204020204" pitchFamily="34" charset="-122"/>
                <a:ea typeface="微软雅黑" panose="020B0503020204020204" pitchFamily="34" charset="-122"/>
              </a:rPr>
              <a:t>Structured Streaming</a:t>
            </a:r>
            <a:r>
              <a:rPr lang="zh-CN" altLang="en-US" sz="3000">
                <a:latin typeface="微软雅黑" panose="020B0503020204020204" pitchFamily="34" charset="-122"/>
                <a:ea typeface="微软雅黑" panose="020B0503020204020204" pitchFamily="34" charset="-122"/>
              </a:rPr>
              <a:t>窗</a:t>
            </a:r>
            <a:r>
              <a:rPr lang="zh-CN" altLang="en-US" sz="3000" smtClean="0">
                <a:latin typeface="微软雅黑" panose="020B0503020204020204" pitchFamily="34" charset="-122"/>
                <a:ea typeface="微软雅黑" panose="020B0503020204020204" pitchFamily="34" charset="-122"/>
              </a:rPr>
              <a:t>口操作</a:t>
            </a:r>
            <a:endParaRPr lang="zh-CN" altLang="en-US" sz="3000" dirty="0">
              <a:latin typeface="微软雅黑" panose="020B0503020204020204" pitchFamily="34" charset="-122"/>
              <a:ea typeface="微软雅黑" panose="020B0503020204020204" pitchFamily="34" charset="-122"/>
            </a:endParaRPr>
          </a:p>
        </p:txBody>
      </p:sp>
      <p:sp>
        <p:nvSpPr>
          <p:cNvPr id="31" name="矩形 30"/>
          <p:cNvSpPr/>
          <p:nvPr/>
        </p:nvSpPr>
        <p:spPr>
          <a:xfrm>
            <a:off x="876300" y="914399"/>
            <a:ext cx="8086725" cy="42291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457200"/>
            <a:r>
              <a:rPr lang="zh-CN" altLang="en-US" sz="1200">
                <a:latin typeface="微软雅黑" panose="020B0503020204020204" pitchFamily="34" charset="-122"/>
                <a:ea typeface="微软雅黑" panose="020B0503020204020204" pitchFamily="34" charset="-122"/>
              </a:rPr>
              <a:t>在</a:t>
            </a:r>
            <a:r>
              <a:rPr lang="en-US" altLang="zh-CN" sz="1200">
                <a:latin typeface="微软雅黑" panose="020B0503020204020204" pitchFamily="34" charset="-122"/>
                <a:ea typeface="微软雅黑" panose="020B0503020204020204" pitchFamily="34" charset="-122"/>
              </a:rPr>
              <a:t>Structured Streaming</a:t>
            </a:r>
            <a:r>
              <a:rPr lang="zh-CN" altLang="en-US" sz="1200">
                <a:latin typeface="微软雅黑" panose="020B0503020204020204" pitchFamily="34" charset="-122"/>
                <a:ea typeface="微软雅黑" panose="020B0503020204020204" pitchFamily="34" charset="-122"/>
              </a:rPr>
              <a:t>的编程模型中，事件指的是无界输入表中的一行，而事件时间（</a:t>
            </a:r>
            <a:r>
              <a:rPr lang="en-US" altLang="zh-CN" sz="1200">
                <a:latin typeface="微软雅黑" panose="020B0503020204020204" pitchFamily="34" charset="-122"/>
                <a:ea typeface="微软雅黑" panose="020B0503020204020204" pitchFamily="34" charset="-122"/>
              </a:rPr>
              <a:t>Event Time</a:t>
            </a:r>
            <a:r>
              <a:rPr lang="zh-CN" altLang="en-US" sz="1200">
                <a:latin typeface="微软雅黑" panose="020B0503020204020204" pitchFamily="34" charset="-122"/>
                <a:ea typeface="微软雅黑" panose="020B0503020204020204" pitchFamily="34" charset="-122"/>
              </a:rPr>
              <a:t>）是行中的一个列值，指该行数据的产生时间。事件时间可以嵌入到数据本身，是数据本身带有的时间，而不是</a:t>
            </a:r>
            <a:r>
              <a:rPr lang="en-US" altLang="zh-CN" sz="1200">
                <a:latin typeface="微软雅黑" panose="020B0503020204020204" pitchFamily="34" charset="-122"/>
                <a:ea typeface="微软雅黑" panose="020B0503020204020204" pitchFamily="34" charset="-122"/>
              </a:rPr>
              <a:t>Spark</a:t>
            </a:r>
            <a:r>
              <a:rPr lang="zh-CN" altLang="en-US" sz="1200">
                <a:latin typeface="微软雅黑" panose="020B0503020204020204" pitchFamily="34" charset="-122"/>
                <a:ea typeface="微软雅黑" panose="020B0503020204020204" pitchFamily="34" charset="-122"/>
              </a:rPr>
              <a:t>的接收时间</a:t>
            </a:r>
            <a:r>
              <a:rPr lang="zh-CN" altLang="en-US" sz="1200" smtClean="0">
                <a:latin typeface="微软雅黑" panose="020B0503020204020204" pitchFamily="34" charset="-122"/>
                <a:ea typeface="微软雅黑" panose="020B0503020204020204" pitchFamily="34" charset="-122"/>
              </a:rPr>
              <a:t>。有</a:t>
            </a:r>
            <a:r>
              <a:rPr lang="zh-CN" altLang="en-US" sz="1200">
                <a:latin typeface="微软雅黑" panose="020B0503020204020204" pitchFamily="34" charset="-122"/>
                <a:ea typeface="微软雅黑" panose="020B0503020204020204" pitchFamily="34" charset="-122"/>
              </a:rPr>
              <a:t>了事件时间，基于窗口的聚合（例如，每分钟的事件数量）只是事件时间列上的一种特殊的分组和聚合</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每个时间窗口是一个组，每一行可以属于多个窗口</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组（针对滑动窗口，多个窗口可能有重合的数据）。</a:t>
            </a:r>
          </a:p>
          <a:p>
            <a:pPr indent="457200"/>
            <a:r>
              <a:rPr lang="zh-CN" altLang="en-US" sz="1200">
                <a:latin typeface="微软雅黑" panose="020B0503020204020204" pitchFamily="34" charset="-122"/>
                <a:ea typeface="微软雅黑" panose="020B0503020204020204" pitchFamily="34" charset="-122"/>
              </a:rPr>
              <a:t>修</a:t>
            </a:r>
            <a:r>
              <a:rPr lang="zh-CN" altLang="en-US" sz="1200" smtClean="0">
                <a:latin typeface="微软雅黑" panose="020B0503020204020204" pitchFamily="34" charset="-122"/>
                <a:ea typeface="微软雅黑" panose="020B0503020204020204" pitchFamily="34" charset="-122"/>
              </a:rPr>
              <a:t>改前面的单</a:t>
            </a:r>
            <a:r>
              <a:rPr lang="zh-CN" altLang="en-US" sz="1200">
                <a:latin typeface="微软雅黑" panose="020B0503020204020204" pitchFamily="34" charset="-122"/>
                <a:ea typeface="微软雅黑" panose="020B0503020204020204" pitchFamily="34" charset="-122"/>
              </a:rPr>
              <a:t>词计数</a:t>
            </a:r>
            <a:r>
              <a:rPr lang="zh-CN" altLang="en-US" sz="1200" smtClean="0">
                <a:latin typeface="微软雅黑" panose="020B0503020204020204" pitchFamily="34" charset="-122"/>
                <a:ea typeface="微软雅黑" panose="020B0503020204020204" pitchFamily="34" charset="-122"/>
              </a:rPr>
              <a:t>例子，假</a:t>
            </a:r>
            <a:r>
              <a:rPr lang="zh-CN" altLang="en-US" sz="1200">
                <a:latin typeface="微软雅黑" panose="020B0503020204020204" pitchFamily="34" charset="-122"/>
                <a:ea typeface="微软雅黑" panose="020B0503020204020204" pitchFamily="34" charset="-122"/>
              </a:rPr>
              <a:t>设需要每</a:t>
            </a:r>
            <a:r>
              <a:rPr lang="en-US" altLang="zh-CN" sz="1200">
                <a:latin typeface="微软雅黑" panose="020B0503020204020204" pitchFamily="34" charset="-122"/>
                <a:ea typeface="微软雅黑" panose="020B0503020204020204" pitchFamily="34" charset="-122"/>
              </a:rPr>
              <a:t>5</a:t>
            </a:r>
            <a:r>
              <a:rPr lang="zh-CN" altLang="en-US" sz="1200">
                <a:latin typeface="微软雅黑" panose="020B0503020204020204" pitchFamily="34" charset="-122"/>
                <a:ea typeface="微软雅黑" panose="020B0503020204020204" pitchFamily="34" charset="-122"/>
              </a:rPr>
              <a:t>分钟统计一次</a:t>
            </a:r>
            <a:r>
              <a:rPr lang="en-US" altLang="zh-CN" sz="1200">
                <a:latin typeface="微软雅黑" panose="020B0503020204020204" pitchFamily="34" charset="-122"/>
                <a:ea typeface="微软雅黑" panose="020B0503020204020204" pitchFamily="34" charset="-122"/>
              </a:rPr>
              <a:t>10</a:t>
            </a:r>
            <a:r>
              <a:rPr lang="zh-CN" altLang="en-US" sz="1200">
                <a:latin typeface="微软雅黑" panose="020B0503020204020204" pitchFamily="34" charset="-122"/>
                <a:ea typeface="微软雅黑" panose="020B0503020204020204" pitchFamily="34" charset="-122"/>
              </a:rPr>
              <a:t>分钟内的单词数，也就是说，在</a:t>
            </a:r>
            <a:r>
              <a:rPr lang="en-US" altLang="zh-CN" sz="1200">
                <a:latin typeface="微软雅黑" panose="020B0503020204020204" pitchFamily="34" charset="-122"/>
                <a:ea typeface="微软雅黑" panose="020B0503020204020204" pitchFamily="34" charset="-122"/>
              </a:rPr>
              <a:t>12:00-12:10</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12:05-12:15</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12:10-12:20</a:t>
            </a:r>
            <a:r>
              <a:rPr lang="zh-CN" altLang="en-US" sz="1200">
                <a:latin typeface="微软雅黑" panose="020B0503020204020204" pitchFamily="34" charset="-122"/>
                <a:ea typeface="微软雅黑" panose="020B0503020204020204" pitchFamily="34" charset="-122"/>
              </a:rPr>
              <a:t>等</a:t>
            </a:r>
            <a:r>
              <a:rPr lang="en-US" altLang="zh-CN" sz="1200">
                <a:latin typeface="微软雅黑" panose="020B0503020204020204" pitchFamily="34" charset="-122"/>
                <a:ea typeface="微软雅黑" panose="020B0503020204020204" pitchFamily="34" charset="-122"/>
              </a:rPr>
              <a:t>10</a:t>
            </a:r>
            <a:r>
              <a:rPr lang="zh-CN" altLang="en-US" sz="1200">
                <a:latin typeface="微软雅黑" panose="020B0503020204020204" pitchFamily="34" charset="-122"/>
                <a:ea typeface="微软雅黑" panose="020B0503020204020204" pitchFamily="34" charset="-122"/>
              </a:rPr>
              <a:t>分钟窗口内接收的单词数。注意，</a:t>
            </a:r>
            <a:r>
              <a:rPr lang="en-US" altLang="zh-CN" sz="1200">
                <a:latin typeface="微软雅黑" panose="020B0503020204020204" pitchFamily="34" charset="-122"/>
                <a:ea typeface="微软雅黑" panose="020B0503020204020204" pitchFamily="34" charset="-122"/>
              </a:rPr>
              <a:t>12:00-12:10</a:t>
            </a:r>
            <a:r>
              <a:rPr lang="zh-CN" altLang="en-US" sz="1200">
                <a:latin typeface="微软雅黑" panose="020B0503020204020204" pitchFamily="34" charset="-122"/>
                <a:ea typeface="微软雅黑" panose="020B0503020204020204" pitchFamily="34" charset="-122"/>
              </a:rPr>
              <a:t>是一个窗口，表示数据</a:t>
            </a:r>
            <a:r>
              <a:rPr lang="en-US" altLang="zh-CN" sz="1200">
                <a:latin typeface="微软雅黑" panose="020B0503020204020204" pitchFamily="34" charset="-122"/>
                <a:ea typeface="微软雅黑" panose="020B0503020204020204" pitchFamily="34" charset="-122"/>
              </a:rPr>
              <a:t>12:00</a:t>
            </a:r>
            <a:r>
              <a:rPr lang="zh-CN" altLang="en-US" sz="1200">
                <a:latin typeface="微软雅黑" panose="020B0503020204020204" pitchFamily="34" charset="-122"/>
                <a:ea typeface="微软雅黑" panose="020B0503020204020204" pitchFamily="34" charset="-122"/>
              </a:rPr>
              <a:t>之后</a:t>
            </a:r>
            <a:r>
              <a:rPr lang="en-US" altLang="zh-CN" sz="1200">
                <a:latin typeface="微软雅黑" panose="020B0503020204020204" pitchFamily="34" charset="-122"/>
                <a:ea typeface="微软雅黑" panose="020B0503020204020204" pitchFamily="34" charset="-122"/>
              </a:rPr>
              <a:t>12:10</a:t>
            </a:r>
            <a:r>
              <a:rPr lang="zh-CN" altLang="en-US" sz="1200">
                <a:latin typeface="微软雅黑" panose="020B0503020204020204" pitchFamily="34" charset="-122"/>
                <a:ea typeface="微软雅黑" panose="020B0503020204020204" pitchFamily="34" charset="-122"/>
              </a:rPr>
              <a:t>之前产生。对于</a:t>
            </a:r>
            <a:r>
              <a:rPr lang="en-US" altLang="zh-CN" sz="1200">
                <a:latin typeface="微软雅黑" panose="020B0503020204020204" pitchFamily="34" charset="-122"/>
                <a:ea typeface="微软雅黑" panose="020B0503020204020204" pitchFamily="34" charset="-122"/>
              </a:rPr>
              <a:t>12:07</a:t>
            </a:r>
            <a:r>
              <a:rPr lang="zh-CN" altLang="en-US" sz="1200">
                <a:latin typeface="微软雅黑" panose="020B0503020204020204" pitchFamily="34" charset="-122"/>
                <a:ea typeface="微软雅黑" panose="020B0503020204020204" pitchFamily="34" charset="-122"/>
              </a:rPr>
              <a:t>产生的单词，这个单词应该在</a:t>
            </a:r>
            <a:r>
              <a:rPr lang="en-US" altLang="zh-CN" sz="1200">
                <a:latin typeface="微软雅黑" panose="020B0503020204020204" pitchFamily="34" charset="-122"/>
                <a:ea typeface="微软雅黑" panose="020B0503020204020204" pitchFamily="34" charset="-122"/>
              </a:rPr>
              <a:t>12:00 - 12:10</a:t>
            </a:r>
            <a:r>
              <a:rPr lang="zh-CN" altLang="en-US" sz="1200">
                <a:latin typeface="微软雅黑" panose="020B0503020204020204" pitchFamily="34" charset="-122"/>
                <a:ea typeface="微软雅黑" panose="020B0503020204020204" pitchFamily="34" charset="-122"/>
              </a:rPr>
              <a:t>和</a:t>
            </a:r>
            <a:r>
              <a:rPr lang="en-US" altLang="zh-CN" sz="1200">
                <a:latin typeface="微软雅黑" panose="020B0503020204020204" pitchFamily="34" charset="-122"/>
                <a:ea typeface="微软雅黑" panose="020B0503020204020204" pitchFamily="34" charset="-122"/>
              </a:rPr>
              <a:t>12:05 - 12:15</a:t>
            </a:r>
            <a:r>
              <a:rPr lang="zh-CN" altLang="en-US" sz="1200">
                <a:latin typeface="微软雅黑" panose="020B0503020204020204" pitchFamily="34" charset="-122"/>
                <a:ea typeface="微软雅黑" panose="020B0503020204020204" pitchFamily="34" charset="-122"/>
              </a:rPr>
              <a:t>两个窗口中都要被统计。窗口的聚合模</a:t>
            </a:r>
            <a:r>
              <a:rPr lang="zh-CN" altLang="en-US" sz="1200" smtClean="0">
                <a:latin typeface="微软雅黑" panose="020B0503020204020204" pitchFamily="34" charset="-122"/>
                <a:ea typeface="微软雅黑" panose="020B0503020204020204" pitchFamily="34" charset="-122"/>
              </a:rPr>
              <a:t>型如图。</a:t>
            </a:r>
            <a:endParaRPr lang="en-US" altLang="zh-CN" sz="1200" smtClean="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en-US" sz="1600" smtClean="0">
              <a:latin typeface="微软雅黑" panose="020B0503020204020204" pitchFamily="34" charset="-122"/>
              <a:ea typeface="微软雅黑" panose="020B0503020204020204" pitchFamily="34" charset="-122"/>
            </a:endParaRPr>
          </a:p>
          <a:p>
            <a:pPr indent="457200"/>
            <a:endParaRPr lang="en-US" altLang="zh-CN" sz="1200" smtClean="0">
              <a:latin typeface="微软雅黑" panose="020B0503020204020204" pitchFamily="34" charset="-122"/>
              <a:ea typeface="微软雅黑" panose="020B0503020204020204" pitchFamily="34" charset="-122"/>
            </a:endParaRPr>
          </a:p>
          <a:p>
            <a:pPr indent="457200"/>
            <a:endParaRPr lang="en-US" altLang="zh-CN"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368" y="2376489"/>
            <a:ext cx="4005263" cy="236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4560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C4C4C"/>
        </a:solidFill>
        <a:effectLst/>
      </p:bgPr>
    </p:bg>
    <p:spTree>
      <p:nvGrpSpPr>
        <p:cNvPr id="1" name=""/>
        <p:cNvGrpSpPr/>
        <p:nvPr/>
      </p:nvGrpSpPr>
      <p:grpSpPr>
        <a:xfrm>
          <a:off x="0" y="0"/>
          <a:ext cx="0" cy="0"/>
          <a:chOff x="0" y="0"/>
          <a:chExt cx="0" cy="0"/>
        </a:xfrm>
      </p:grpSpPr>
      <p:sp>
        <p:nvSpPr>
          <p:cNvPr id="30" name="矩形 29"/>
          <p:cNvSpPr/>
          <p:nvPr/>
        </p:nvSpPr>
        <p:spPr>
          <a:xfrm>
            <a:off x="0" y="0"/>
            <a:ext cx="914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latin typeface="微软雅黑" panose="020B0503020204020204" pitchFamily="34" charset="-122"/>
                <a:ea typeface="微软雅黑" panose="020B0503020204020204" pitchFamily="34" charset="-122"/>
              </a:rPr>
              <a:t>Structured Streaming</a:t>
            </a:r>
            <a:r>
              <a:rPr lang="zh-CN" altLang="en-US" sz="3000">
                <a:latin typeface="微软雅黑" panose="020B0503020204020204" pitchFamily="34" charset="-122"/>
                <a:ea typeface="微软雅黑" panose="020B0503020204020204" pitchFamily="34" charset="-122"/>
              </a:rPr>
              <a:t>窗</a:t>
            </a:r>
            <a:r>
              <a:rPr lang="zh-CN" altLang="en-US" sz="3000" smtClean="0">
                <a:latin typeface="微软雅黑" panose="020B0503020204020204" pitchFamily="34" charset="-122"/>
                <a:ea typeface="微软雅黑" panose="020B0503020204020204" pitchFamily="34" charset="-122"/>
              </a:rPr>
              <a:t>口操作</a:t>
            </a:r>
            <a:endParaRPr lang="zh-CN" altLang="en-US" sz="3000" dirty="0">
              <a:latin typeface="微软雅黑" panose="020B0503020204020204" pitchFamily="34" charset="-122"/>
              <a:ea typeface="微软雅黑" panose="020B0503020204020204" pitchFamily="34" charset="-122"/>
            </a:endParaRPr>
          </a:p>
        </p:txBody>
      </p:sp>
      <p:sp>
        <p:nvSpPr>
          <p:cNvPr id="31" name="矩形 30"/>
          <p:cNvSpPr/>
          <p:nvPr/>
        </p:nvSpPr>
        <p:spPr>
          <a:xfrm>
            <a:off x="876300" y="914399"/>
            <a:ext cx="8086725" cy="42291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457200"/>
            <a:r>
              <a:rPr lang="zh-CN" altLang="en-US" sz="1200">
                <a:latin typeface="微软雅黑" panose="020B0503020204020204" pitchFamily="34" charset="-122"/>
                <a:ea typeface="微软雅黑" panose="020B0503020204020204" pitchFamily="34" charset="-122"/>
              </a:rPr>
              <a:t>由于这种窗口聚合与分组类似，所以在代码中可以使用</a:t>
            </a:r>
            <a:r>
              <a:rPr lang="en-US" altLang="zh-CN" sz="1200">
                <a:latin typeface="微软雅黑" panose="020B0503020204020204" pitchFamily="34" charset="-122"/>
                <a:ea typeface="微软雅黑" panose="020B0503020204020204" pitchFamily="34" charset="-122"/>
              </a:rPr>
              <a:t>groupBy()</a:t>
            </a:r>
            <a:r>
              <a:rPr lang="zh-CN" altLang="en-US" sz="1200">
                <a:latin typeface="微软雅黑" panose="020B0503020204020204" pitchFamily="34" charset="-122"/>
                <a:ea typeface="微软雅黑" panose="020B0503020204020204" pitchFamily="34" charset="-122"/>
              </a:rPr>
              <a:t>和</a:t>
            </a:r>
            <a:r>
              <a:rPr lang="en-US" altLang="zh-CN" sz="1200">
                <a:latin typeface="微软雅黑" panose="020B0503020204020204" pitchFamily="34" charset="-122"/>
                <a:ea typeface="微软雅黑" panose="020B0503020204020204" pitchFamily="34" charset="-122"/>
              </a:rPr>
              <a:t>window()</a:t>
            </a:r>
            <a:r>
              <a:rPr lang="zh-CN" altLang="en-US" sz="1200">
                <a:latin typeface="微软雅黑" panose="020B0503020204020204" pitchFamily="34" charset="-122"/>
                <a:ea typeface="微软雅黑" panose="020B0503020204020204" pitchFamily="34" charset="-122"/>
              </a:rPr>
              <a:t>操作来表示窗口聚合，如下代码所示：</a:t>
            </a:r>
          </a:p>
          <a:p>
            <a:pPr indent="457200"/>
            <a:r>
              <a:rPr lang="en-US" altLang="zh-CN" sz="900">
                <a:latin typeface="微软雅黑" panose="020B0503020204020204" pitchFamily="34" charset="-122"/>
                <a:ea typeface="微软雅黑" panose="020B0503020204020204" pitchFamily="34" charset="-122"/>
              </a:rPr>
              <a:t>import spark.implicits._</a:t>
            </a:r>
          </a:p>
          <a:p>
            <a:pPr indent="457200"/>
            <a:r>
              <a:rPr lang="en-US" altLang="zh-CN" sz="900">
                <a:latin typeface="微软雅黑" panose="020B0503020204020204" pitchFamily="34" charset="-122"/>
                <a:ea typeface="微软雅黑" panose="020B0503020204020204" pitchFamily="34" charset="-122"/>
              </a:rPr>
              <a:t>//</a:t>
            </a:r>
            <a:r>
              <a:rPr lang="zh-CN" altLang="en-US" sz="900">
                <a:latin typeface="微软雅黑" panose="020B0503020204020204" pitchFamily="34" charset="-122"/>
                <a:ea typeface="微软雅黑" panose="020B0503020204020204" pitchFamily="34" charset="-122"/>
              </a:rPr>
              <a:t>流数据</a:t>
            </a:r>
            <a:r>
              <a:rPr lang="en-US" altLang="zh-CN" sz="900">
                <a:latin typeface="微软雅黑" panose="020B0503020204020204" pitchFamily="34" charset="-122"/>
                <a:ea typeface="微软雅黑" panose="020B0503020204020204" pitchFamily="34" charset="-122"/>
              </a:rPr>
              <a:t>DataFrame</a:t>
            </a:r>
            <a:r>
              <a:rPr lang="zh-CN" altLang="en-US" sz="900">
                <a:latin typeface="微软雅黑" panose="020B0503020204020204" pitchFamily="34" charset="-122"/>
                <a:ea typeface="微软雅黑" panose="020B0503020204020204" pitchFamily="34" charset="-122"/>
              </a:rPr>
              <a:t>的</a:t>
            </a:r>
            <a:r>
              <a:rPr lang="en-US" altLang="zh-CN" sz="900">
                <a:latin typeface="微软雅黑" panose="020B0503020204020204" pitchFamily="34" charset="-122"/>
                <a:ea typeface="微软雅黑" panose="020B0503020204020204" pitchFamily="34" charset="-122"/>
              </a:rPr>
              <a:t>schema</a:t>
            </a: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 timestamp: Timestamp, word: String }</a:t>
            </a:r>
          </a:p>
          <a:p>
            <a:pPr indent="457200"/>
            <a:r>
              <a:rPr lang="en-US" altLang="zh-CN" sz="900">
                <a:latin typeface="微软雅黑" panose="020B0503020204020204" pitchFamily="34" charset="-122"/>
                <a:ea typeface="微软雅黑" panose="020B0503020204020204" pitchFamily="34" charset="-122"/>
              </a:rPr>
              <a:t>val words = ... </a:t>
            </a:r>
          </a:p>
          <a:p>
            <a:pPr indent="457200"/>
            <a:endParaRPr lang="en-US" altLang="zh-CN" sz="900">
              <a:latin typeface="微软雅黑" panose="020B0503020204020204" pitchFamily="34" charset="-122"/>
              <a:ea typeface="微软雅黑" panose="020B0503020204020204" pitchFamily="34" charset="-122"/>
            </a:endParaRPr>
          </a:p>
          <a:p>
            <a:pPr indent="457200"/>
            <a:r>
              <a:rPr lang="en-US" altLang="zh-CN" sz="900">
                <a:latin typeface="微软雅黑" panose="020B0503020204020204" pitchFamily="34" charset="-122"/>
                <a:ea typeface="微软雅黑" panose="020B0503020204020204" pitchFamily="34" charset="-122"/>
              </a:rPr>
              <a:t>//</a:t>
            </a:r>
            <a:r>
              <a:rPr lang="zh-CN" altLang="en-US" sz="900">
                <a:latin typeface="微软雅黑" panose="020B0503020204020204" pitchFamily="34" charset="-122"/>
                <a:ea typeface="微软雅黑" panose="020B0503020204020204" pitchFamily="34" charset="-122"/>
              </a:rPr>
              <a:t>将数据按窗口和单词分组，并计算每组的数量</a:t>
            </a:r>
          </a:p>
          <a:p>
            <a:pPr indent="457200"/>
            <a:r>
              <a:rPr lang="en-US" altLang="zh-CN" sz="900">
                <a:latin typeface="微软雅黑" panose="020B0503020204020204" pitchFamily="34" charset="-122"/>
                <a:ea typeface="微软雅黑" panose="020B0503020204020204" pitchFamily="34" charset="-122"/>
              </a:rPr>
              <a:t>val windowedCounts = words.groupBy(</a:t>
            </a:r>
          </a:p>
          <a:p>
            <a:pPr indent="457200"/>
            <a:r>
              <a:rPr lang="en-US" altLang="zh-CN" sz="900">
                <a:latin typeface="微软雅黑" panose="020B0503020204020204" pitchFamily="34" charset="-122"/>
                <a:ea typeface="微软雅黑" panose="020B0503020204020204" pitchFamily="34" charset="-122"/>
              </a:rPr>
              <a:t>   window($"timestamp", "10 minutes", "5 minutes"), //</a:t>
            </a:r>
            <a:r>
              <a:rPr lang="zh-CN" altLang="en-US" sz="900">
                <a:latin typeface="微软雅黑" panose="020B0503020204020204" pitchFamily="34" charset="-122"/>
                <a:ea typeface="微软雅黑" panose="020B0503020204020204" pitchFamily="34" charset="-122"/>
              </a:rPr>
              <a:t>窗口</a:t>
            </a:r>
          </a:p>
          <a:p>
            <a:pPr indent="457200"/>
            <a:r>
              <a:rPr lang="zh-CN" altLang="en-US" sz="900">
                <a:latin typeface="微软雅黑" panose="020B0503020204020204" pitchFamily="34" charset="-122"/>
                <a:ea typeface="微软雅黑" panose="020B0503020204020204" pitchFamily="34" charset="-122"/>
              </a:rPr>
              <a:t>   </a:t>
            </a:r>
            <a:r>
              <a:rPr lang="en-US" altLang="zh-CN" sz="900">
                <a:latin typeface="微软雅黑" panose="020B0503020204020204" pitchFamily="34" charset="-122"/>
                <a:ea typeface="微软雅黑" panose="020B0503020204020204" pitchFamily="34" charset="-122"/>
              </a:rPr>
              <a:t>$"word" //</a:t>
            </a:r>
            <a:r>
              <a:rPr lang="zh-CN" altLang="en-US" sz="900">
                <a:latin typeface="微软雅黑" panose="020B0503020204020204" pitchFamily="34" charset="-122"/>
                <a:ea typeface="微软雅黑" panose="020B0503020204020204" pitchFamily="34" charset="-122"/>
              </a:rPr>
              <a:t>单词</a:t>
            </a:r>
          </a:p>
          <a:p>
            <a:pPr indent="457200"/>
            <a:r>
              <a:rPr lang="en-US" altLang="zh-CN" sz="900">
                <a:latin typeface="微软雅黑" panose="020B0503020204020204" pitchFamily="34" charset="-122"/>
                <a:ea typeface="微软雅黑" panose="020B0503020204020204" pitchFamily="34" charset="-122"/>
              </a:rPr>
              <a:t>).count()</a:t>
            </a:r>
          </a:p>
          <a:p>
            <a:pPr indent="457200"/>
            <a:endParaRPr lang="zh-CN" altLang="en-US" sz="1200">
              <a:latin typeface="微软雅黑" panose="020B0503020204020204" pitchFamily="34" charset="-122"/>
              <a:ea typeface="微软雅黑" panose="020B0503020204020204" pitchFamily="34" charset="-122"/>
            </a:endParaRPr>
          </a:p>
          <a:p>
            <a:pPr indent="457200"/>
            <a:r>
              <a:rPr lang="zh-CN" altLang="en-US" sz="1200">
                <a:latin typeface="微软雅黑" panose="020B0503020204020204" pitchFamily="34" charset="-122"/>
                <a:ea typeface="微软雅黑" panose="020B0503020204020204" pitchFamily="34" charset="-122"/>
              </a:rPr>
              <a:t>我们来考虑一个问题，如果其中一个事件延迟到达</a:t>
            </a:r>
            <a:r>
              <a:rPr lang="en-US" altLang="zh-CN" sz="1200">
                <a:latin typeface="微软雅黑" panose="020B0503020204020204" pitchFamily="34" charset="-122"/>
                <a:ea typeface="微软雅黑" panose="020B0503020204020204" pitchFamily="34" charset="-122"/>
              </a:rPr>
              <a:t>Structured Streaming</a:t>
            </a:r>
            <a:r>
              <a:rPr lang="zh-CN" altLang="en-US" sz="1200">
                <a:latin typeface="微软雅黑" panose="020B0503020204020204" pitchFamily="34" charset="-122"/>
                <a:ea typeface="微软雅黑" panose="020B0503020204020204" pitchFamily="34" charset="-122"/>
              </a:rPr>
              <a:t>应用程序时会发生什么？例如，在</a:t>
            </a:r>
            <a:r>
              <a:rPr lang="en-US" altLang="zh-CN" sz="1200">
                <a:latin typeface="微软雅黑" panose="020B0503020204020204" pitchFamily="34" charset="-122"/>
                <a:ea typeface="微软雅黑" panose="020B0503020204020204" pitchFamily="34" charset="-122"/>
              </a:rPr>
              <a:t>12:04</a:t>
            </a:r>
            <a:r>
              <a:rPr lang="zh-CN" altLang="en-US" sz="1200">
                <a:latin typeface="微软雅黑" panose="020B0503020204020204" pitchFamily="34" charset="-122"/>
                <a:ea typeface="微软雅黑" panose="020B0503020204020204" pitchFamily="34" charset="-122"/>
              </a:rPr>
              <a:t>生成的单词在</a:t>
            </a:r>
            <a:r>
              <a:rPr lang="en-US" altLang="zh-CN" sz="1200">
                <a:latin typeface="微软雅黑" panose="020B0503020204020204" pitchFamily="34" charset="-122"/>
                <a:ea typeface="微软雅黑" panose="020B0503020204020204" pitchFamily="34" charset="-122"/>
              </a:rPr>
              <a:t>12:11</a:t>
            </a:r>
            <a:r>
              <a:rPr lang="zh-CN" altLang="en-US" sz="1200">
                <a:latin typeface="微软雅黑" panose="020B0503020204020204" pitchFamily="34" charset="-122"/>
                <a:ea typeface="微软雅黑" panose="020B0503020204020204" pitchFamily="34" charset="-122"/>
              </a:rPr>
              <a:t>被应用程序接收。应用程序应该使用</a:t>
            </a:r>
            <a:r>
              <a:rPr lang="en-US" altLang="zh-CN" sz="1200">
                <a:latin typeface="微软雅黑" panose="020B0503020204020204" pitchFamily="34" charset="-122"/>
                <a:ea typeface="微软雅黑" panose="020B0503020204020204" pitchFamily="34" charset="-122"/>
              </a:rPr>
              <a:t>12:04</a:t>
            </a:r>
            <a:r>
              <a:rPr lang="zh-CN" altLang="en-US" sz="1200">
                <a:latin typeface="微软雅黑" panose="020B0503020204020204" pitchFamily="34" charset="-122"/>
                <a:ea typeface="微软雅黑" panose="020B0503020204020204" pitchFamily="34" charset="-122"/>
              </a:rPr>
              <a:t>这个时间去更新窗口</a:t>
            </a:r>
            <a:r>
              <a:rPr lang="en-US" altLang="zh-CN" sz="1200">
                <a:latin typeface="微软雅黑" panose="020B0503020204020204" pitchFamily="34" charset="-122"/>
                <a:ea typeface="微软雅黑" panose="020B0503020204020204" pitchFamily="34" charset="-122"/>
              </a:rPr>
              <a:t>12:00-12:10</a:t>
            </a:r>
            <a:r>
              <a:rPr lang="zh-CN" altLang="en-US" sz="1200">
                <a:latin typeface="微软雅黑" panose="020B0503020204020204" pitchFamily="34" charset="-122"/>
                <a:ea typeface="微软雅黑" panose="020B0503020204020204" pitchFamily="34" charset="-122"/>
              </a:rPr>
              <a:t>中的单词计数，而不是</a:t>
            </a:r>
            <a:r>
              <a:rPr lang="en-US" altLang="zh-CN" sz="1200">
                <a:latin typeface="微软雅黑" panose="020B0503020204020204" pitchFamily="34" charset="-122"/>
                <a:ea typeface="微软雅黑" panose="020B0503020204020204" pitchFamily="34" charset="-122"/>
              </a:rPr>
              <a:t>12:11</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Structured Streaming</a:t>
            </a:r>
            <a:r>
              <a:rPr lang="zh-CN" altLang="en-US" sz="1200">
                <a:latin typeface="微软雅黑" panose="020B0503020204020204" pitchFamily="34" charset="-122"/>
                <a:ea typeface="微软雅黑" panose="020B0503020204020204" pitchFamily="34" charset="-122"/>
              </a:rPr>
              <a:t>可以在很长一段时间内维护部分聚合的中间状态，以便延迟数据可以正确更新旧窗口的聚</a:t>
            </a:r>
            <a:r>
              <a:rPr lang="zh-CN" altLang="en-US" sz="1200" smtClean="0">
                <a:latin typeface="微软雅黑" panose="020B0503020204020204" pitchFamily="34" charset="-122"/>
                <a:ea typeface="微软雅黑" panose="020B0503020204020204" pitchFamily="34" charset="-122"/>
              </a:rPr>
              <a:t>合。</a:t>
            </a:r>
            <a:endParaRPr lang="zh-CN" altLang="en-US" sz="1200">
              <a:latin typeface="微软雅黑" panose="020B0503020204020204" pitchFamily="34" charset="-122"/>
              <a:ea typeface="微软雅黑" panose="020B0503020204020204" pitchFamily="34" charset="-122"/>
            </a:endParaRPr>
          </a:p>
          <a:p>
            <a:pPr indent="457200"/>
            <a:endParaRPr lang="en-US" altLang="zh-CN" sz="1200" smtClean="0">
              <a:latin typeface="微软雅黑" panose="020B0503020204020204" pitchFamily="34" charset="-122"/>
              <a:ea typeface="微软雅黑" panose="020B0503020204020204" pitchFamily="34" charset="-122"/>
            </a:endParaRPr>
          </a:p>
          <a:p>
            <a:pPr indent="457200"/>
            <a:endParaRPr lang="en-US" altLang="zh-CN"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4723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C4C4C"/>
        </a:solidFill>
        <a:effectLst/>
      </p:bgPr>
    </p:bg>
    <p:spTree>
      <p:nvGrpSpPr>
        <p:cNvPr id="1" name=""/>
        <p:cNvGrpSpPr/>
        <p:nvPr/>
      </p:nvGrpSpPr>
      <p:grpSpPr>
        <a:xfrm>
          <a:off x="0" y="0"/>
          <a:ext cx="0" cy="0"/>
          <a:chOff x="0" y="0"/>
          <a:chExt cx="0" cy="0"/>
        </a:xfrm>
      </p:grpSpPr>
      <p:sp>
        <p:nvSpPr>
          <p:cNvPr id="30" name="矩形 29"/>
          <p:cNvSpPr/>
          <p:nvPr/>
        </p:nvSpPr>
        <p:spPr>
          <a:xfrm>
            <a:off x="0" y="0"/>
            <a:ext cx="914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latin typeface="微软雅黑" panose="020B0503020204020204" pitchFamily="34" charset="-122"/>
                <a:ea typeface="微软雅黑" panose="020B0503020204020204" pitchFamily="34" charset="-122"/>
              </a:rPr>
              <a:t>Structured Streaming</a:t>
            </a:r>
            <a:r>
              <a:rPr lang="zh-CN" altLang="en-US" sz="3000">
                <a:latin typeface="微软雅黑" panose="020B0503020204020204" pitchFamily="34" charset="-122"/>
                <a:ea typeface="微软雅黑" panose="020B0503020204020204" pitchFamily="34" charset="-122"/>
              </a:rPr>
              <a:t>窗</a:t>
            </a:r>
            <a:r>
              <a:rPr lang="zh-CN" altLang="en-US" sz="3000" smtClean="0">
                <a:latin typeface="微软雅黑" panose="020B0503020204020204" pitchFamily="34" charset="-122"/>
                <a:ea typeface="微软雅黑" panose="020B0503020204020204" pitchFamily="34" charset="-122"/>
              </a:rPr>
              <a:t>口操作</a:t>
            </a:r>
            <a:endParaRPr lang="zh-CN" altLang="en-US" sz="3000" dirty="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4" y="914400"/>
            <a:ext cx="5143501" cy="3143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846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C4C4C"/>
        </a:solidFill>
        <a:effectLst/>
      </p:bgPr>
    </p:bg>
    <p:spTree>
      <p:nvGrpSpPr>
        <p:cNvPr id="1" name=""/>
        <p:cNvGrpSpPr/>
        <p:nvPr/>
      </p:nvGrpSpPr>
      <p:grpSpPr>
        <a:xfrm>
          <a:off x="0" y="0"/>
          <a:ext cx="0" cy="0"/>
          <a:chOff x="0" y="0"/>
          <a:chExt cx="0" cy="0"/>
        </a:xfrm>
      </p:grpSpPr>
      <p:sp>
        <p:nvSpPr>
          <p:cNvPr id="30" name="矩形 29"/>
          <p:cNvSpPr/>
          <p:nvPr/>
        </p:nvSpPr>
        <p:spPr>
          <a:xfrm>
            <a:off x="0" y="0"/>
            <a:ext cx="914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latin typeface="微软雅黑" panose="020B0503020204020204" pitchFamily="34" charset="-122"/>
                <a:ea typeface="微软雅黑" panose="020B0503020204020204" pitchFamily="34" charset="-122"/>
              </a:rPr>
              <a:t>Structured Streaming</a:t>
            </a:r>
            <a:r>
              <a:rPr lang="zh-CN" altLang="en-US" sz="3000">
                <a:latin typeface="微软雅黑" panose="020B0503020204020204" pitchFamily="34" charset="-122"/>
                <a:ea typeface="微软雅黑" panose="020B0503020204020204" pitchFamily="34" charset="-122"/>
              </a:rPr>
              <a:t>窗</a:t>
            </a:r>
            <a:r>
              <a:rPr lang="zh-CN" altLang="en-US" sz="3000" smtClean="0">
                <a:latin typeface="微软雅黑" panose="020B0503020204020204" pitchFamily="34" charset="-122"/>
                <a:ea typeface="微软雅黑" panose="020B0503020204020204" pitchFamily="34" charset="-122"/>
              </a:rPr>
              <a:t>口操作</a:t>
            </a:r>
            <a:endParaRPr lang="zh-CN" altLang="en-US" sz="3000" dirty="0">
              <a:latin typeface="微软雅黑" panose="020B0503020204020204" pitchFamily="34" charset="-122"/>
              <a:ea typeface="微软雅黑" panose="020B0503020204020204" pitchFamily="34" charset="-122"/>
            </a:endParaRPr>
          </a:p>
        </p:txBody>
      </p:sp>
      <p:sp>
        <p:nvSpPr>
          <p:cNvPr id="31" name="矩形 30"/>
          <p:cNvSpPr/>
          <p:nvPr/>
        </p:nvSpPr>
        <p:spPr>
          <a:xfrm>
            <a:off x="876300" y="914399"/>
            <a:ext cx="8086725" cy="42291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457200"/>
            <a:r>
              <a:rPr lang="zh-CN" altLang="en-US" sz="1200">
                <a:latin typeface="微软雅黑" panose="020B0503020204020204" pitchFamily="34" charset="-122"/>
                <a:ea typeface="微软雅黑" panose="020B0503020204020204" pitchFamily="34" charset="-122"/>
              </a:rPr>
              <a:t>在</a:t>
            </a:r>
            <a:r>
              <a:rPr lang="en-US" altLang="zh-CN" sz="1200">
                <a:latin typeface="微软雅黑" panose="020B0503020204020204" pitchFamily="34" charset="-122"/>
                <a:ea typeface="微软雅黑" panose="020B0503020204020204" pitchFamily="34" charset="-122"/>
              </a:rPr>
              <a:t>Spark 2.1</a:t>
            </a:r>
            <a:r>
              <a:rPr lang="zh-CN" altLang="en-US" sz="1200">
                <a:latin typeface="微软雅黑" panose="020B0503020204020204" pitchFamily="34" charset="-122"/>
                <a:ea typeface="微软雅黑" panose="020B0503020204020204" pitchFamily="34" charset="-122"/>
              </a:rPr>
              <a:t>中引入了水印（</a:t>
            </a:r>
            <a:r>
              <a:rPr lang="en-US" altLang="zh-CN" sz="1200">
                <a:latin typeface="微软雅黑" panose="020B0503020204020204" pitchFamily="34" charset="-122"/>
                <a:ea typeface="微软雅黑" panose="020B0503020204020204" pitchFamily="34" charset="-122"/>
              </a:rPr>
              <a:t>watermarking</a:t>
            </a:r>
            <a:r>
              <a:rPr lang="zh-CN" altLang="en-US" sz="1200">
                <a:latin typeface="微软雅黑" panose="020B0503020204020204" pitchFamily="34" charset="-122"/>
                <a:ea typeface="微软雅黑" panose="020B0503020204020204" pitchFamily="34" charset="-122"/>
              </a:rPr>
              <a:t>），它允许引擎自动跟踪数据中的当前事件时间，并尝试相应地清理旧状态</a:t>
            </a:r>
            <a:r>
              <a:rPr lang="zh-CN" altLang="en-US" sz="1200" smtClean="0">
                <a:latin typeface="微软雅黑" panose="020B0503020204020204" pitchFamily="34" charset="-122"/>
                <a:ea typeface="微软雅黑" panose="020B0503020204020204" pitchFamily="34" charset="-122"/>
              </a:rPr>
              <a:t>。水</a:t>
            </a:r>
            <a:r>
              <a:rPr lang="zh-CN" altLang="en-US" sz="1200">
                <a:latin typeface="微软雅黑" panose="020B0503020204020204" pitchFamily="34" charset="-122"/>
                <a:ea typeface="微软雅黑" panose="020B0503020204020204" pitchFamily="34" charset="-122"/>
              </a:rPr>
              <a:t>印表示某个时刻（事件时间）以前的数据将不再更新，因此水印指的是一个时间点。每次触发窗口计算的同时会进行水印的计算：首先统计本次聚合操作的窗口数据中的最大事件时间，然后使用最大事件时间减去所能容忍的延迟时间即是水印。当新接收的数据事件时间小于水印时，该数据不会进行计算，在内存中也不会维护该数据的状态</a:t>
            </a:r>
            <a:r>
              <a:rPr lang="zh-CN" altLang="en-US" sz="1200" smtClean="0">
                <a:latin typeface="微软雅黑" panose="020B0503020204020204" pitchFamily="34" charset="-122"/>
                <a:ea typeface="微软雅黑" panose="020B0503020204020204" pitchFamily="34" charset="-122"/>
              </a:rPr>
              <a:t>。例如，</a:t>
            </a:r>
            <a:r>
              <a:rPr lang="zh-CN" altLang="en-US" sz="1200">
                <a:latin typeface="微软雅黑" panose="020B0503020204020204" pitchFamily="34" charset="-122"/>
                <a:ea typeface="微软雅黑" panose="020B0503020204020204" pitchFamily="34" charset="-122"/>
              </a:rPr>
              <a:t>每隔</a:t>
            </a:r>
            <a:r>
              <a:rPr lang="en-US" altLang="zh-CN" sz="1200">
                <a:latin typeface="微软雅黑" panose="020B0503020204020204" pitchFamily="34" charset="-122"/>
                <a:ea typeface="微软雅黑" panose="020B0503020204020204" pitchFamily="34" charset="-122"/>
              </a:rPr>
              <a:t>5</a:t>
            </a:r>
            <a:r>
              <a:rPr lang="zh-CN" altLang="en-US" sz="1200">
                <a:latin typeface="微软雅黑" panose="020B0503020204020204" pitchFamily="34" charset="-122"/>
                <a:ea typeface="微软雅黑" panose="020B0503020204020204" pitchFamily="34" charset="-122"/>
              </a:rPr>
              <a:t>分钟计算最近</a:t>
            </a:r>
            <a:r>
              <a:rPr lang="en-US" altLang="zh-CN" sz="1200">
                <a:latin typeface="微软雅黑" panose="020B0503020204020204" pitchFamily="34" charset="-122"/>
                <a:ea typeface="微软雅黑" panose="020B0503020204020204" pitchFamily="34" charset="-122"/>
              </a:rPr>
              <a:t>10</a:t>
            </a:r>
            <a:r>
              <a:rPr lang="zh-CN" altLang="en-US" sz="1200">
                <a:latin typeface="微软雅黑" panose="020B0503020204020204" pitchFamily="34" charset="-122"/>
                <a:ea typeface="微软雅黑" panose="020B0503020204020204" pitchFamily="34" charset="-122"/>
              </a:rPr>
              <a:t>分钟的数据，延迟阈值为</a:t>
            </a:r>
            <a:r>
              <a:rPr lang="en-US" altLang="zh-CN" sz="1200">
                <a:latin typeface="微软雅黑" panose="020B0503020204020204" pitchFamily="34" charset="-122"/>
                <a:ea typeface="微软雅黑" panose="020B0503020204020204" pitchFamily="34" charset="-122"/>
              </a:rPr>
              <a:t>10</a:t>
            </a:r>
            <a:r>
              <a:rPr lang="zh-CN" altLang="en-US" sz="1200">
                <a:latin typeface="微软雅黑" panose="020B0503020204020204" pitchFamily="34" charset="-122"/>
                <a:ea typeface="微软雅黑" panose="020B0503020204020204" pitchFamily="34" charset="-122"/>
              </a:rPr>
              <a:t>分钟，输出模式为更新模</a:t>
            </a:r>
            <a:r>
              <a:rPr lang="zh-CN" altLang="en-US" sz="1200" smtClean="0">
                <a:latin typeface="微软雅黑" panose="020B0503020204020204" pitchFamily="34" charset="-122"/>
                <a:ea typeface="微软雅黑" panose="020B0503020204020204" pitchFamily="34" charset="-122"/>
              </a:rPr>
              <a:t>式，如图。</a:t>
            </a:r>
            <a:endParaRPr lang="en-US" altLang="zh-CN" sz="1200" smtClean="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en-US" altLang="zh-CN" sz="1200" smtClean="0">
              <a:latin typeface="微软雅黑" panose="020B0503020204020204" pitchFamily="34" charset="-122"/>
              <a:ea typeface="微软雅黑" panose="020B0503020204020204" pitchFamily="34" charset="-122"/>
            </a:endParaRPr>
          </a:p>
          <a:p>
            <a:pPr indent="457200"/>
            <a:endParaRPr lang="en-US" altLang="zh-CN"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1946472"/>
            <a:ext cx="4552950" cy="3049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209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C4C4C"/>
        </a:solidFill>
        <a:effectLst/>
      </p:bgPr>
    </p:bg>
    <p:spTree>
      <p:nvGrpSpPr>
        <p:cNvPr id="1" name=""/>
        <p:cNvGrpSpPr/>
        <p:nvPr/>
      </p:nvGrpSpPr>
      <p:grpSpPr>
        <a:xfrm>
          <a:off x="0" y="0"/>
          <a:ext cx="0" cy="0"/>
          <a:chOff x="0" y="0"/>
          <a:chExt cx="0" cy="0"/>
        </a:xfrm>
      </p:grpSpPr>
      <p:sp>
        <p:nvSpPr>
          <p:cNvPr id="30" name="矩形 29"/>
          <p:cNvSpPr/>
          <p:nvPr/>
        </p:nvSpPr>
        <p:spPr>
          <a:xfrm>
            <a:off x="0" y="0"/>
            <a:ext cx="914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latin typeface="微软雅黑" panose="020B0503020204020204" pitchFamily="34" charset="-122"/>
                <a:ea typeface="微软雅黑" panose="020B0503020204020204" pitchFamily="34" charset="-122"/>
              </a:rPr>
              <a:t>Structured Streaming</a:t>
            </a:r>
            <a:r>
              <a:rPr lang="zh-CN" altLang="en-US" sz="3000">
                <a:latin typeface="微软雅黑" panose="020B0503020204020204" pitchFamily="34" charset="-122"/>
                <a:ea typeface="微软雅黑" panose="020B0503020204020204" pitchFamily="34" charset="-122"/>
              </a:rPr>
              <a:t>窗</a:t>
            </a:r>
            <a:r>
              <a:rPr lang="zh-CN" altLang="en-US" sz="3000" smtClean="0">
                <a:latin typeface="微软雅黑" panose="020B0503020204020204" pitchFamily="34" charset="-122"/>
                <a:ea typeface="微软雅黑" panose="020B0503020204020204" pitchFamily="34" charset="-122"/>
              </a:rPr>
              <a:t>口操作</a:t>
            </a:r>
            <a:endParaRPr lang="zh-CN" altLang="en-US" sz="3000" dirty="0">
              <a:latin typeface="微软雅黑" panose="020B0503020204020204" pitchFamily="34" charset="-122"/>
              <a:ea typeface="微软雅黑" panose="020B0503020204020204" pitchFamily="34" charset="-122"/>
            </a:endParaRPr>
          </a:p>
        </p:txBody>
      </p:sp>
      <p:sp>
        <p:nvSpPr>
          <p:cNvPr id="31" name="矩形 30"/>
          <p:cNvSpPr/>
          <p:nvPr/>
        </p:nvSpPr>
        <p:spPr>
          <a:xfrm>
            <a:off x="876300" y="914399"/>
            <a:ext cx="8086725" cy="42291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457200"/>
            <a:r>
              <a:rPr lang="zh-CN" altLang="en-US" sz="1200">
                <a:latin typeface="微软雅黑" panose="020B0503020204020204" pitchFamily="34" charset="-122"/>
                <a:ea typeface="微软雅黑" panose="020B0503020204020204" pitchFamily="34" charset="-122"/>
              </a:rPr>
              <a:t>有些外部存储（例如文件）可能不支持更新模式，不过没关系，</a:t>
            </a:r>
            <a:r>
              <a:rPr lang="en-US" altLang="zh-CN" sz="1200">
                <a:latin typeface="微软雅黑" panose="020B0503020204020204" pitchFamily="34" charset="-122"/>
                <a:ea typeface="微软雅黑" panose="020B0503020204020204" pitchFamily="34" charset="-122"/>
              </a:rPr>
              <a:t>Spark</a:t>
            </a:r>
            <a:r>
              <a:rPr lang="zh-CN" altLang="en-US" sz="1200">
                <a:latin typeface="微软雅黑" panose="020B0503020204020204" pitchFamily="34" charset="-122"/>
                <a:ea typeface="微软雅黑" panose="020B0503020204020204" pitchFamily="34" charset="-122"/>
              </a:rPr>
              <a:t>还支持追加模式，其中只有最终计算结果才会被输出到外部存储，如</a:t>
            </a:r>
            <a:r>
              <a:rPr lang="zh-CN" altLang="en-US" sz="1200" smtClean="0">
                <a:latin typeface="微软雅黑" panose="020B0503020204020204" pitchFamily="34" charset="-122"/>
                <a:ea typeface="微软雅黑" panose="020B0503020204020204" pitchFamily="34" charset="-122"/>
              </a:rPr>
              <a:t>图。</a:t>
            </a:r>
            <a:endParaRPr lang="en-US" altLang="zh-CN" sz="1200" smtClean="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en-US" altLang="zh-CN" sz="1200" smtClean="0">
              <a:latin typeface="微软雅黑" panose="020B0503020204020204" pitchFamily="34" charset="-122"/>
              <a:ea typeface="微软雅黑" panose="020B0503020204020204" pitchFamily="34" charset="-122"/>
            </a:endParaRPr>
          </a:p>
          <a:p>
            <a:pPr indent="457200"/>
            <a:endParaRPr lang="en-US" altLang="zh-CN"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7" y="1401296"/>
            <a:ext cx="5838825" cy="3255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209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t="7801" b="7801"/>
          <a:stretch/>
        </p:blipFill>
        <p:spPr>
          <a:xfrm>
            <a:off x="0" y="0"/>
            <a:ext cx="9143998" cy="5143500"/>
          </a:xfrm>
          <a:prstGeom prst="rect">
            <a:avLst/>
          </a:prstGeom>
        </p:spPr>
      </p:pic>
      <p:sp>
        <p:nvSpPr>
          <p:cNvPr id="18" name="矩形 17"/>
          <p:cNvSpPr/>
          <p:nvPr/>
        </p:nvSpPr>
        <p:spPr>
          <a:xfrm>
            <a:off x="0" y="0"/>
            <a:ext cx="9143998" cy="5143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225988" y="1917699"/>
            <a:ext cx="6057900" cy="1358901"/>
          </a:xfrm>
          <a:prstGeom prst="parallelogram">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i="1">
                <a:latin typeface="微软雅黑" panose="020B0503020204020204" pitchFamily="34" charset="-122"/>
                <a:ea typeface="微软雅黑" panose="020B0503020204020204" pitchFamily="34" charset="-122"/>
              </a:rPr>
              <a:t>谢</a:t>
            </a:r>
            <a:r>
              <a:rPr lang="zh-CN" altLang="en-US" sz="4000" i="1" smtClean="0">
                <a:latin typeface="微软雅黑" panose="020B0503020204020204" pitchFamily="34" charset="-122"/>
                <a:ea typeface="微软雅黑" panose="020B0503020204020204" pitchFamily="34" charset="-122"/>
              </a:rPr>
              <a:t>谢！</a:t>
            </a:r>
            <a:endParaRPr lang="zh-CN" altLang="en-US" sz="4000" i="1" dirty="0">
              <a:latin typeface="微软雅黑" panose="020B0503020204020204" pitchFamily="34" charset="-122"/>
              <a:ea typeface="微软雅黑" panose="020B0503020204020204" pitchFamily="34" charset="-122"/>
            </a:endParaRPr>
          </a:p>
        </p:txBody>
      </p:sp>
      <p:sp>
        <p:nvSpPr>
          <p:cNvPr id="19" name="矩形 18"/>
          <p:cNvSpPr/>
          <p:nvPr/>
        </p:nvSpPr>
        <p:spPr>
          <a:xfrm>
            <a:off x="793311" y="3371850"/>
            <a:ext cx="6744576" cy="88900"/>
          </a:xfrm>
          <a:prstGeom prst="rect">
            <a:avLst/>
          </a:prstGeom>
          <a:solidFill>
            <a:schemeClr val="accent4">
              <a:alpha val="7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 name="矩形 19"/>
          <p:cNvSpPr/>
          <p:nvPr/>
        </p:nvSpPr>
        <p:spPr>
          <a:xfrm>
            <a:off x="1339411" y="3556000"/>
            <a:ext cx="6744576" cy="88900"/>
          </a:xfrm>
          <a:prstGeom prst="rect">
            <a:avLst/>
          </a:prstGeom>
          <a:solidFill>
            <a:schemeClr val="accent4">
              <a:alpha val="7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9396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5143500"/>
          </a:xfrm>
          <a:prstGeom prst="rect">
            <a:avLst/>
          </a:prstGeom>
          <a:solidFill>
            <a:schemeClr val="dk1">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l="44443" t="16695" b="13805"/>
          <a:stretch>
            <a:fillRect/>
          </a:stretch>
        </p:blipFill>
        <p:spPr>
          <a:xfrm>
            <a:off x="0" y="0"/>
            <a:ext cx="2984500" cy="5143500"/>
          </a:xfrm>
          <a:custGeom>
            <a:avLst/>
            <a:gdLst>
              <a:gd name="connsiteX0" fmla="*/ 0 w 2984500"/>
              <a:gd name="connsiteY0" fmla="*/ 0 h 5143500"/>
              <a:gd name="connsiteX1" fmla="*/ 2984500 w 2984500"/>
              <a:gd name="connsiteY1" fmla="*/ 0 h 5143500"/>
              <a:gd name="connsiteX2" fmla="*/ 2984500 w 2984500"/>
              <a:gd name="connsiteY2" fmla="*/ 5143500 h 5143500"/>
              <a:gd name="connsiteX3" fmla="*/ 0 w 29845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2984500" h="5143500">
                <a:moveTo>
                  <a:pt x="0" y="0"/>
                </a:moveTo>
                <a:lnTo>
                  <a:pt x="2984500" y="0"/>
                </a:lnTo>
                <a:lnTo>
                  <a:pt x="2984500" y="5143500"/>
                </a:lnTo>
                <a:lnTo>
                  <a:pt x="0" y="5143500"/>
                </a:lnTo>
                <a:close/>
              </a:path>
            </a:pathLst>
          </a:custGeom>
        </p:spPr>
      </p:pic>
      <p:sp>
        <p:nvSpPr>
          <p:cNvPr id="11" name="矩形 10"/>
          <p:cNvSpPr/>
          <p:nvPr/>
        </p:nvSpPr>
        <p:spPr>
          <a:xfrm>
            <a:off x="3187700" y="1396611"/>
            <a:ext cx="5143500" cy="48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smtClean="0">
                <a:latin typeface="华文琥珀" panose="02010800040101010101" pitchFamily="2" charset="-122"/>
                <a:ea typeface="华文琥珀" panose="02010800040101010101" pitchFamily="2" charset="-122"/>
              </a:rPr>
              <a:t>01</a:t>
            </a:r>
            <a:r>
              <a:rPr lang="en-US" altLang="zh-CN" sz="1800" smtClean="0">
                <a:latin typeface="微软雅黑" panose="020B0503020204020204" pitchFamily="34" charset="-122"/>
                <a:ea typeface="微软雅黑" panose="020B0503020204020204" pitchFamily="34" charset="-122"/>
              </a:rPr>
              <a:t> </a:t>
            </a:r>
            <a:r>
              <a:rPr lang="zh-CN" altLang="en-US" sz="1800" smtClean="0">
                <a:latin typeface="微软雅黑" panose="020B0503020204020204" pitchFamily="34" charset="-122"/>
                <a:ea typeface="微软雅黑" panose="020B0503020204020204" pitchFamily="34" charset="-122"/>
              </a:rPr>
              <a:t>什</a:t>
            </a:r>
            <a:r>
              <a:rPr lang="zh-CN" altLang="en-US" sz="1800">
                <a:latin typeface="微软雅黑" panose="020B0503020204020204" pitchFamily="34" charset="-122"/>
                <a:ea typeface="微软雅黑" panose="020B0503020204020204" pitchFamily="34" charset="-122"/>
              </a:rPr>
              <a:t>么是</a:t>
            </a:r>
            <a:r>
              <a:rPr lang="en-US" altLang="zh-CN" sz="1800">
                <a:latin typeface="微软雅黑" panose="020B0503020204020204" pitchFamily="34" charset="-122"/>
                <a:ea typeface="微软雅黑" panose="020B0503020204020204" pitchFamily="34" charset="-122"/>
              </a:rPr>
              <a:t>Structured Streaming</a:t>
            </a:r>
            <a:endParaRPr lang="zh-CN" altLang="en-US" sz="1800" dirty="0">
              <a:latin typeface="微软雅黑" panose="020B0503020204020204" pitchFamily="34" charset="-122"/>
              <a:ea typeface="微软雅黑" panose="020B0503020204020204" pitchFamily="34" charset="-122"/>
            </a:endParaRPr>
          </a:p>
        </p:txBody>
      </p:sp>
      <p:sp>
        <p:nvSpPr>
          <p:cNvPr id="12" name="矩形 11"/>
          <p:cNvSpPr/>
          <p:nvPr/>
        </p:nvSpPr>
        <p:spPr>
          <a:xfrm>
            <a:off x="3187700" y="1892891"/>
            <a:ext cx="5143500" cy="48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smtClean="0">
                <a:latin typeface="华文琥珀" panose="02010800040101010101" pitchFamily="2" charset="-122"/>
                <a:ea typeface="华文琥珀" panose="02010800040101010101" pitchFamily="2" charset="-122"/>
              </a:rPr>
              <a:t>02 </a:t>
            </a:r>
            <a:r>
              <a:rPr lang="en-US" altLang="zh-CN" sz="1800" smtClean="0">
                <a:latin typeface="微软雅黑" panose="020B0503020204020204" pitchFamily="34" charset="-122"/>
                <a:ea typeface="微软雅黑" panose="020B0503020204020204" pitchFamily="34" charset="-122"/>
              </a:rPr>
              <a:t>Structured </a:t>
            </a:r>
            <a:r>
              <a:rPr lang="en-US" altLang="zh-CN" sz="1800">
                <a:latin typeface="微软雅黑" panose="020B0503020204020204" pitchFamily="34" charset="-122"/>
                <a:ea typeface="微软雅黑" panose="020B0503020204020204" pitchFamily="34" charset="-122"/>
              </a:rPr>
              <a:t>Streaming</a:t>
            </a:r>
            <a:r>
              <a:rPr lang="zh-CN" altLang="en-US" sz="1800">
                <a:latin typeface="微软雅黑" panose="020B0503020204020204" pitchFamily="34" charset="-122"/>
                <a:ea typeface="微软雅黑" panose="020B0503020204020204" pitchFamily="34" charset="-122"/>
              </a:rPr>
              <a:t>单词计数</a:t>
            </a:r>
            <a:endParaRPr lang="zh-CN" altLang="en-US" sz="1800" dirty="0">
              <a:latin typeface="微软雅黑" panose="020B0503020204020204" pitchFamily="34" charset="-122"/>
              <a:ea typeface="微软雅黑" panose="020B0503020204020204" pitchFamily="34" charset="-122"/>
            </a:endParaRPr>
          </a:p>
        </p:txBody>
      </p:sp>
      <p:sp>
        <p:nvSpPr>
          <p:cNvPr id="13" name="矩形 12"/>
          <p:cNvSpPr/>
          <p:nvPr/>
        </p:nvSpPr>
        <p:spPr>
          <a:xfrm>
            <a:off x="3187700" y="2389171"/>
            <a:ext cx="5143500" cy="48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smtClean="0">
                <a:latin typeface="华文琥珀" panose="02010800040101010101" pitchFamily="2" charset="-122"/>
                <a:ea typeface="华文琥珀" panose="02010800040101010101" pitchFamily="2" charset="-122"/>
              </a:rPr>
              <a:t>03 </a:t>
            </a:r>
            <a:r>
              <a:rPr lang="en-US" altLang="zh-CN" sz="1800" smtClean="0">
                <a:latin typeface="微软雅黑" panose="020B0503020204020204" pitchFamily="34" charset="-122"/>
                <a:ea typeface="微软雅黑" panose="020B0503020204020204" pitchFamily="34" charset="-122"/>
              </a:rPr>
              <a:t>Structured </a:t>
            </a:r>
            <a:r>
              <a:rPr lang="en-US" altLang="zh-CN" sz="1800">
                <a:latin typeface="微软雅黑" panose="020B0503020204020204" pitchFamily="34" charset="-122"/>
                <a:ea typeface="微软雅黑" panose="020B0503020204020204" pitchFamily="34" charset="-122"/>
              </a:rPr>
              <a:t>Streaming</a:t>
            </a:r>
            <a:r>
              <a:rPr lang="zh-CN" altLang="en-US" sz="1800">
                <a:latin typeface="微软雅黑" panose="020B0503020204020204" pitchFamily="34" charset="-122"/>
                <a:ea typeface="微软雅黑" panose="020B0503020204020204" pitchFamily="34" charset="-122"/>
              </a:rPr>
              <a:t>编程模型</a:t>
            </a:r>
            <a:endParaRPr lang="zh-CN" altLang="en-US" sz="1800" dirty="0">
              <a:latin typeface="微软雅黑" panose="020B0503020204020204" pitchFamily="34" charset="-122"/>
              <a:ea typeface="微软雅黑" panose="020B0503020204020204" pitchFamily="34" charset="-122"/>
            </a:endParaRPr>
          </a:p>
        </p:txBody>
      </p:sp>
      <p:sp>
        <p:nvSpPr>
          <p:cNvPr id="14" name="矩形 13"/>
          <p:cNvSpPr/>
          <p:nvPr/>
        </p:nvSpPr>
        <p:spPr>
          <a:xfrm>
            <a:off x="3187700" y="2885451"/>
            <a:ext cx="5143500" cy="48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smtClean="0">
                <a:latin typeface="华文琥珀" panose="02010800040101010101" pitchFamily="2" charset="-122"/>
                <a:ea typeface="华文琥珀" panose="02010800040101010101" pitchFamily="2" charset="-122"/>
              </a:rPr>
              <a:t>04 </a:t>
            </a:r>
            <a:r>
              <a:rPr lang="en-US" altLang="zh-CN" sz="1800" smtClean="0">
                <a:latin typeface="微软雅黑" panose="020B0503020204020204" pitchFamily="34" charset="-122"/>
                <a:ea typeface="微软雅黑" panose="020B0503020204020204" pitchFamily="34" charset="-122"/>
              </a:rPr>
              <a:t>Structured </a:t>
            </a:r>
            <a:r>
              <a:rPr lang="en-US" altLang="zh-CN" sz="1800">
                <a:latin typeface="微软雅黑" panose="020B0503020204020204" pitchFamily="34" charset="-122"/>
                <a:ea typeface="微软雅黑" panose="020B0503020204020204" pitchFamily="34" charset="-122"/>
              </a:rPr>
              <a:t>Streaming</a:t>
            </a:r>
            <a:r>
              <a:rPr lang="zh-CN" altLang="en-US" sz="1800">
                <a:latin typeface="微软雅黑" panose="020B0503020204020204" pitchFamily="34" charset="-122"/>
                <a:ea typeface="微软雅黑" panose="020B0503020204020204" pitchFamily="34" charset="-122"/>
              </a:rPr>
              <a:t>查询输出</a:t>
            </a:r>
            <a:endParaRPr lang="zh-CN" altLang="en-US" sz="18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1812092" y="1333500"/>
            <a:ext cx="677108" cy="1228726"/>
          </a:xfrm>
          <a:prstGeom prst="rect">
            <a:avLst/>
          </a:prstGeom>
          <a:noFill/>
        </p:spPr>
        <p:txBody>
          <a:bodyPr vert="eaVert"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目</a:t>
            </a:r>
            <a:r>
              <a:rPr lang="en-US" altLang="zh-CN" sz="3200" dirty="0" smtClean="0">
                <a:solidFill>
                  <a:schemeClr val="bg1"/>
                </a:solidFill>
                <a:latin typeface="微软雅黑" panose="020B0503020204020204" pitchFamily="34" charset="-122"/>
                <a:ea typeface="微软雅黑" panose="020B0503020204020204" pitchFamily="34" charset="-122"/>
              </a:rPr>
              <a:t>  </a:t>
            </a:r>
            <a:r>
              <a:rPr lang="zh-CN" altLang="en-US" sz="3200" dirty="0" smtClean="0">
                <a:solidFill>
                  <a:schemeClr val="bg1"/>
                </a:solidFill>
                <a:latin typeface="微软雅黑" panose="020B0503020204020204" pitchFamily="34" charset="-122"/>
                <a:ea typeface="微软雅黑" panose="020B0503020204020204" pitchFamily="34" charset="-122"/>
              </a:rPr>
              <a:t>录</a:t>
            </a: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rcRect r="29762" b="33036"/>
          <a:stretch>
            <a:fillRect/>
          </a:stretch>
        </p:blipFill>
        <p:spPr>
          <a:xfrm>
            <a:off x="7645400" y="3147886"/>
            <a:ext cx="1498601" cy="1995615"/>
          </a:xfrm>
          <a:custGeom>
            <a:avLst/>
            <a:gdLst>
              <a:gd name="connsiteX0" fmla="*/ 0 w 1498601"/>
              <a:gd name="connsiteY0" fmla="*/ 0 h 1995615"/>
              <a:gd name="connsiteX1" fmla="*/ 1498601 w 1498601"/>
              <a:gd name="connsiteY1" fmla="*/ 0 h 1995615"/>
              <a:gd name="connsiteX2" fmla="*/ 1498601 w 1498601"/>
              <a:gd name="connsiteY2" fmla="*/ 1995615 h 1995615"/>
              <a:gd name="connsiteX3" fmla="*/ 0 w 1498601"/>
              <a:gd name="connsiteY3" fmla="*/ 1995615 h 1995615"/>
            </a:gdLst>
            <a:ahLst/>
            <a:cxnLst>
              <a:cxn ang="0">
                <a:pos x="connsiteX0" y="connsiteY0"/>
              </a:cxn>
              <a:cxn ang="0">
                <a:pos x="connsiteX1" y="connsiteY1"/>
              </a:cxn>
              <a:cxn ang="0">
                <a:pos x="connsiteX2" y="connsiteY2"/>
              </a:cxn>
              <a:cxn ang="0">
                <a:pos x="connsiteX3" y="connsiteY3"/>
              </a:cxn>
            </a:cxnLst>
            <a:rect l="l" t="t" r="r" b="b"/>
            <a:pathLst>
              <a:path w="1498601" h="1995615">
                <a:moveTo>
                  <a:pt x="0" y="0"/>
                </a:moveTo>
                <a:lnTo>
                  <a:pt x="1498601" y="0"/>
                </a:lnTo>
                <a:lnTo>
                  <a:pt x="1498601" y="1995615"/>
                </a:lnTo>
                <a:lnTo>
                  <a:pt x="0" y="1995615"/>
                </a:lnTo>
                <a:close/>
              </a:path>
            </a:pathLst>
          </a:custGeom>
        </p:spPr>
      </p:pic>
      <p:sp>
        <p:nvSpPr>
          <p:cNvPr id="10" name="矩形 9"/>
          <p:cNvSpPr/>
          <p:nvPr/>
        </p:nvSpPr>
        <p:spPr>
          <a:xfrm>
            <a:off x="3187700" y="3381731"/>
            <a:ext cx="5143500" cy="48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smtClean="0">
                <a:latin typeface="华文琥珀" panose="02010800040101010101" pitchFamily="2" charset="-122"/>
                <a:ea typeface="华文琥珀" panose="02010800040101010101" pitchFamily="2" charset="-122"/>
              </a:rPr>
              <a:t>05 </a:t>
            </a:r>
            <a:r>
              <a:rPr lang="en-US" altLang="zh-CN" sz="1800" smtClean="0">
                <a:latin typeface="微软雅黑" panose="020B0503020204020204" pitchFamily="34" charset="-122"/>
                <a:ea typeface="微软雅黑" panose="020B0503020204020204" pitchFamily="34" charset="-122"/>
              </a:rPr>
              <a:t>Structured </a:t>
            </a:r>
            <a:r>
              <a:rPr lang="en-US" altLang="zh-CN" sz="1800">
                <a:latin typeface="微软雅黑" panose="020B0503020204020204" pitchFamily="34" charset="-122"/>
                <a:ea typeface="微软雅黑" panose="020B0503020204020204" pitchFamily="34" charset="-122"/>
              </a:rPr>
              <a:t>Streaming</a:t>
            </a:r>
            <a:r>
              <a:rPr lang="zh-CN" altLang="en-US" sz="1800">
                <a:latin typeface="微软雅黑" panose="020B0503020204020204" pitchFamily="34" charset="-122"/>
                <a:ea typeface="微软雅黑" panose="020B0503020204020204" pitchFamily="34" charset="-122"/>
              </a:rPr>
              <a:t>窗口操作</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0777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C4C4C"/>
        </a:solidFill>
        <a:effectLst/>
      </p:bgPr>
    </p:bg>
    <p:spTree>
      <p:nvGrpSpPr>
        <p:cNvPr id="1" name=""/>
        <p:cNvGrpSpPr/>
        <p:nvPr/>
      </p:nvGrpSpPr>
      <p:grpSpPr>
        <a:xfrm>
          <a:off x="0" y="0"/>
          <a:ext cx="0" cy="0"/>
          <a:chOff x="0" y="0"/>
          <a:chExt cx="0" cy="0"/>
        </a:xfrm>
      </p:grpSpPr>
      <p:sp>
        <p:nvSpPr>
          <p:cNvPr id="30" name="矩形 29"/>
          <p:cNvSpPr/>
          <p:nvPr/>
        </p:nvSpPr>
        <p:spPr>
          <a:xfrm>
            <a:off x="0" y="0"/>
            <a:ext cx="914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smtClean="0">
                <a:latin typeface="微软雅黑" panose="020B0503020204020204" pitchFamily="34" charset="-122"/>
                <a:ea typeface="微软雅黑" panose="020B0503020204020204" pitchFamily="34" charset="-122"/>
              </a:rPr>
              <a:t>什</a:t>
            </a:r>
            <a:r>
              <a:rPr lang="zh-CN" altLang="en-US" sz="3000">
                <a:latin typeface="微软雅黑" panose="020B0503020204020204" pitchFamily="34" charset="-122"/>
                <a:ea typeface="微软雅黑" panose="020B0503020204020204" pitchFamily="34" charset="-122"/>
              </a:rPr>
              <a:t>么是</a:t>
            </a:r>
            <a:r>
              <a:rPr lang="en-US" altLang="zh-CN" sz="3000">
                <a:latin typeface="微软雅黑" panose="020B0503020204020204" pitchFamily="34" charset="-122"/>
                <a:ea typeface="微软雅黑" panose="020B0503020204020204" pitchFamily="34" charset="-122"/>
              </a:rPr>
              <a:t>Structured Streaming</a:t>
            </a:r>
            <a:endParaRPr lang="zh-CN" altLang="en-US" sz="3000" dirty="0">
              <a:latin typeface="微软雅黑" panose="020B0503020204020204" pitchFamily="34" charset="-122"/>
              <a:ea typeface="微软雅黑" panose="020B0503020204020204" pitchFamily="34" charset="-122"/>
            </a:endParaRPr>
          </a:p>
        </p:txBody>
      </p:sp>
      <p:sp>
        <p:nvSpPr>
          <p:cNvPr id="31" name="矩形 30"/>
          <p:cNvSpPr/>
          <p:nvPr/>
        </p:nvSpPr>
        <p:spPr>
          <a:xfrm>
            <a:off x="876300" y="914399"/>
            <a:ext cx="7391400" cy="42291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457200"/>
            <a:r>
              <a:rPr lang="en-US" altLang="zh-CN" sz="1200">
                <a:latin typeface="微软雅黑" panose="020B0503020204020204" pitchFamily="34" charset="-122"/>
                <a:ea typeface="微软雅黑" panose="020B0503020204020204" pitchFamily="34" charset="-122"/>
              </a:rPr>
              <a:t>Spark2.0</a:t>
            </a:r>
            <a:r>
              <a:rPr lang="zh-CN" altLang="en-US" sz="1200">
                <a:latin typeface="微软雅黑" panose="020B0503020204020204" pitchFamily="34" charset="-122"/>
                <a:ea typeface="微软雅黑" panose="020B0503020204020204" pitchFamily="34" charset="-122"/>
              </a:rPr>
              <a:t>产生了一个新的流处理框架</a:t>
            </a:r>
            <a:r>
              <a:rPr lang="en-US" altLang="zh-CN" sz="1200">
                <a:latin typeface="微软雅黑" panose="020B0503020204020204" pitchFamily="34" charset="-122"/>
                <a:ea typeface="微软雅黑" panose="020B0503020204020204" pitchFamily="34" charset="-122"/>
              </a:rPr>
              <a:t>Structured Streaming</a:t>
            </a:r>
            <a:r>
              <a:rPr lang="zh-CN" altLang="en-US" sz="1200">
                <a:latin typeface="微软雅黑" panose="020B0503020204020204" pitchFamily="34" charset="-122"/>
                <a:ea typeface="微软雅黑" panose="020B0503020204020204" pitchFamily="34" charset="-122"/>
              </a:rPr>
              <a:t>（结构化流），它是一个可伸缩的、容错的流处理引擎，构建在</a:t>
            </a:r>
            <a:r>
              <a:rPr lang="en-US" altLang="zh-CN" sz="1200">
                <a:latin typeface="微软雅黑" panose="020B0503020204020204" pitchFamily="34" charset="-122"/>
                <a:ea typeface="微软雅黑" panose="020B0503020204020204" pitchFamily="34" charset="-122"/>
              </a:rPr>
              <a:t>Spark SQL</a:t>
            </a:r>
            <a:r>
              <a:rPr lang="zh-CN" altLang="en-US" sz="1200">
                <a:latin typeface="微软雅黑" panose="020B0503020204020204" pitchFamily="34" charset="-122"/>
                <a:ea typeface="微软雅黑" panose="020B0503020204020204" pitchFamily="34" charset="-122"/>
              </a:rPr>
              <a:t>引擎之上。使用</a:t>
            </a:r>
            <a:r>
              <a:rPr lang="en-US" altLang="zh-CN" sz="1200">
                <a:latin typeface="微软雅黑" panose="020B0503020204020204" pitchFamily="34" charset="-122"/>
                <a:ea typeface="微软雅黑" panose="020B0503020204020204" pitchFamily="34" charset="-122"/>
              </a:rPr>
              <a:t>Structured Streaming</a:t>
            </a:r>
            <a:r>
              <a:rPr lang="zh-CN" altLang="en-US" sz="1200">
                <a:latin typeface="微软雅黑" panose="020B0503020204020204" pitchFamily="34" charset="-122"/>
                <a:ea typeface="微软雅黑" panose="020B0503020204020204" pitchFamily="34" charset="-122"/>
              </a:rPr>
              <a:t>可以在静态数据（</a:t>
            </a:r>
            <a:r>
              <a:rPr lang="en-US" altLang="zh-CN" sz="1200">
                <a:latin typeface="微软雅黑" panose="020B0503020204020204" pitchFamily="34" charset="-122"/>
                <a:ea typeface="微软雅黑" panose="020B0503020204020204" pitchFamily="34" charset="-122"/>
              </a:rPr>
              <a:t>Dataset/DataFrame</a:t>
            </a:r>
            <a:r>
              <a:rPr lang="zh-CN" altLang="en-US" sz="1200">
                <a:latin typeface="微软雅黑" panose="020B0503020204020204" pitchFamily="34" charset="-122"/>
                <a:ea typeface="微软雅黑" panose="020B0503020204020204" pitchFamily="34" charset="-122"/>
              </a:rPr>
              <a:t>）上像批处理计算一样进行流式计算。随着数据的不断到达，</a:t>
            </a:r>
            <a:r>
              <a:rPr lang="en-US" altLang="zh-CN" sz="1200">
                <a:latin typeface="微软雅黑" panose="020B0503020204020204" pitchFamily="34" charset="-122"/>
                <a:ea typeface="微软雅黑" panose="020B0503020204020204" pitchFamily="34" charset="-122"/>
              </a:rPr>
              <a:t>Spark SQL</a:t>
            </a:r>
            <a:r>
              <a:rPr lang="zh-CN" altLang="en-US" sz="1200">
                <a:latin typeface="微软雅黑" panose="020B0503020204020204" pitchFamily="34" charset="-122"/>
                <a:ea typeface="微软雅黑" panose="020B0503020204020204" pitchFamily="34" charset="-122"/>
              </a:rPr>
              <a:t>引擎会增量地、连续地对其进行处理，并更新最终结果。可以使用</a:t>
            </a:r>
            <a:r>
              <a:rPr lang="en-US" altLang="zh-CN" sz="1200">
                <a:latin typeface="微软雅黑" panose="020B0503020204020204" pitchFamily="34" charset="-122"/>
                <a:ea typeface="微软雅黑" panose="020B0503020204020204" pitchFamily="34" charset="-122"/>
              </a:rPr>
              <a:t>Scala</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Java</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Python</a:t>
            </a:r>
            <a:r>
              <a:rPr lang="zh-CN" altLang="en-US" sz="1200">
                <a:latin typeface="微软雅黑" panose="020B0503020204020204" pitchFamily="34" charset="-122"/>
                <a:ea typeface="微软雅黑" panose="020B0503020204020204" pitchFamily="34" charset="-122"/>
              </a:rPr>
              <a:t>或</a:t>
            </a:r>
            <a:r>
              <a:rPr lang="en-US" altLang="zh-CN" sz="1200">
                <a:latin typeface="微软雅黑" panose="020B0503020204020204" pitchFamily="34" charset="-122"/>
                <a:ea typeface="微软雅黑" panose="020B0503020204020204" pitchFamily="34" charset="-122"/>
              </a:rPr>
              <a:t>R</a:t>
            </a:r>
            <a:r>
              <a:rPr lang="zh-CN" altLang="en-US" sz="1200">
                <a:latin typeface="微软雅黑" panose="020B0503020204020204" pitchFamily="34" charset="-122"/>
                <a:ea typeface="微软雅黑" panose="020B0503020204020204" pitchFamily="34" charset="-122"/>
              </a:rPr>
              <a:t>中的</a:t>
            </a:r>
            <a:r>
              <a:rPr lang="en-US" altLang="zh-CN" sz="1200">
                <a:latin typeface="微软雅黑" panose="020B0503020204020204" pitchFamily="34" charset="-122"/>
                <a:ea typeface="微软雅黑" panose="020B0503020204020204" pitchFamily="34" charset="-122"/>
              </a:rPr>
              <a:t>Dataset/DataFrame API</a:t>
            </a:r>
            <a:r>
              <a:rPr lang="zh-CN" altLang="en-US" sz="1200">
                <a:latin typeface="微软雅黑" panose="020B0503020204020204" pitchFamily="34" charset="-122"/>
                <a:ea typeface="微软雅黑" panose="020B0503020204020204" pitchFamily="34" charset="-122"/>
              </a:rPr>
              <a:t>来执行数据流的聚合、滑动窗口计算、流式数据与离线数据的</a:t>
            </a:r>
            <a:r>
              <a:rPr lang="en-US" altLang="zh-CN" sz="1200">
                <a:latin typeface="微软雅黑" panose="020B0503020204020204" pitchFamily="34" charset="-122"/>
                <a:ea typeface="微软雅黑" panose="020B0503020204020204" pitchFamily="34" charset="-122"/>
              </a:rPr>
              <a:t>join()</a:t>
            </a:r>
            <a:r>
              <a:rPr lang="zh-CN" altLang="en-US" sz="1200">
                <a:latin typeface="微软雅黑" panose="020B0503020204020204" pitchFamily="34" charset="-122"/>
                <a:ea typeface="微软雅黑" panose="020B0503020204020204" pitchFamily="34" charset="-122"/>
              </a:rPr>
              <a:t>操作等。这些操作与</a:t>
            </a:r>
            <a:r>
              <a:rPr lang="en-US" altLang="zh-CN" sz="1200">
                <a:latin typeface="微软雅黑" panose="020B0503020204020204" pitchFamily="34" charset="-122"/>
                <a:ea typeface="微软雅黑" panose="020B0503020204020204" pitchFamily="34" charset="-122"/>
              </a:rPr>
              <a:t>Spark SQL</a:t>
            </a:r>
            <a:r>
              <a:rPr lang="zh-CN" altLang="en-US" sz="1200">
                <a:latin typeface="微软雅黑" panose="020B0503020204020204" pitchFamily="34" charset="-122"/>
                <a:ea typeface="微软雅黑" panose="020B0503020204020204" pitchFamily="34" charset="-122"/>
              </a:rPr>
              <a:t>使用同一套引擎来执行。此外，</a:t>
            </a:r>
            <a:r>
              <a:rPr lang="en-US" altLang="zh-CN" sz="1200">
                <a:latin typeface="微软雅黑" panose="020B0503020204020204" pitchFamily="34" charset="-122"/>
                <a:ea typeface="微软雅黑" panose="020B0503020204020204" pitchFamily="34" charset="-122"/>
              </a:rPr>
              <a:t>Structured Streaming</a:t>
            </a:r>
            <a:r>
              <a:rPr lang="zh-CN" altLang="en-US" sz="1200">
                <a:latin typeface="微软雅黑" panose="020B0503020204020204" pitchFamily="34" charset="-122"/>
                <a:ea typeface="微软雅黑" panose="020B0503020204020204" pitchFamily="34" charset="-122"/>
              </a:rPr>
              <a:t>通过使用检查点和预写日志来确保端到端的只执行一次（</a:t>
            </a:r>
            <a:r>
              <a:rPr lang="en-US" altLang="zh-CN" sz="1200">
                <a:latin typeface="微软雅黑" panose="020B0503020204020204" pitchFamily="34" charset="-122"/>
                <a:ea typeface="微软雅黑" panose="020B0503020204020204" pitchFamily="34" charset="-122"/>
              </a:rPr>
              <a:t>Exactly Once</a:t>
            </a:r>
            <a:r>
              <a:rPr lang="zh-CN" altLang="en-US" sz="1200">
                <a:latin typeface="微软雅黑" panose="020B0503020204020204" pitchFamily="34" charset="-122"/>
                <a:ea typeface="微软雅黑" panose="020B0503020204020204" pitchFamily="34" charset="-122"/>
              </a:rPr>
              <a:t>，指每个记录将被精确处理一次，数据不会丢失，并且不会多次处理）保证。</a:t>
            </a:r>
          </a:p>
          <a:p>
            <a:pPr indent="457200"/>
            <a:r>
              <a:rPr lang="zh-CN" altLang="en-US" sz="1200">
                <a:latin typeface="微软雅黑" panose="020B0503020204020204" pitchFamily="34" charset="-122"/>
                <a:ea typeface="微软雅黑" panose="020B0503020204020204" pitchFamily="34" charset="-122"/>
              </a:rPr>
              <a:t>默认情况下，</a:t>
            </a:r>
            <a:r>
              <a:rPr lang="en-US" altLang="zh-CN" sz="1200">
                <a:latin typeface="微软雅黑" panose="020B0503020204020204" pitchFamily="34" charset="-122"/>
                <a:ea typeface="微软雅黑" panose="020B0503020204020204" pitchFamily="34" charset="-122"/>
              </a:rPr>
              <a:t>Structured Streaming</a:t>
            </a:r>
            <a:r>
              <a:rPr lang="zh-CN" altLang="en-US" sz="1200">
                <a:latin typeface="微软雅黑" panose="020B0503020204020204" pitchFamily="34" charset="-122"/>
                <a:ea typeface="微软雅黑" panose="020B0503020204020204" pitchFamily="34" charset="-122"/>
              </a:rPr>
              <a:t>使用微批处理引擎将数据流作为一系列小批次作业进行处理，从而实现端到端的延迟低至</a:t>
            </a:r>
            <a:r>
              <a:rPr lang="en-US" altLang="zh-CN" sz="1200">
                <a:latin typeface="微软雅黑" panose="020B0503020204020204" pitchFamily="34" charset="-122"/>
                <a:ea typeface="微软雅黑" panose="020B0503020204020204" pitchFamily="34" charset="-122"/>
              </a:rPr>
              <a:t>100</a:t>
            </a:r>
            <a:r>
              <a:rPr lang="zh-CN" altLang="en-US" sz="1200">
                <a:latin typeface="微软雅黑" panose="020B0503020204020204" pitchFamily="34" charset="-122"/>
                <a:ea typeface="微软雅黑" panose="020B0503020204020204" pitchFamily="34" charset="-122"/>
              </a:rPr>
              <a:t>毫秒。而自</a:t>
            </a:r>
            <a:r>
              <a:rPr lang="en-US" altLang="zh-CN" sz="1200">
                <a:latin typeface="微软雅黑" panose="020B0503020204020204" pitchFamily="34" charset="-122"/>
                <a:ea typeface="微软雅黑" panose="020B0503020204020204" pitchFamily="34" charset="-122"/>
              </a:rPr>
              <a:t>Spark 2.3</a:t>
            </a:r>
            <a:r>
              <a:rPr lang="zh-CN" altLang="en-US" sz="1200">
                <a:latin typeface="微软雅黑" panose="020B0503020204020204" pitchFamily="34" charset="-122"/>
                <a:ea typeface="微软雅黑" panose="020B0503020204020204" pitchFamily="34" charset="-122"/>
              </a:rPr>
              <a:t>以来，引入了一种新的低延迟处理模式，称为连续处理，它将端到端的延迟进一步降低至</a:t>
            </a:r>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毫秒。对于开发者来说，不需要考虑是流式计算还是批处理，只要以同样的方式编写计算操作即可，</a:t>
            </a:r>
            <a:r>
              <a:rPr lang="en-US" altLang="zh-CN" sz="1200">
                <a:latin typeface="微软雅黑" panose="020B0503020204020204" pitchFamily="34" charset="-122"/>
                <a:ea typeface="微软雅黑" panose="020B0503020204020204" pitchFamily="34" charset="-122"/>
              </a:rPr>
              <a:t>Structured Streaming</a:t>
            </a:r>
            <a:r>
              <a:rPr lang="zh-CN" altLang="en-US" sz="1200">
                <a:latin typeface="微软雅黑" panose="020B0503020204020204" pitchFamily="34" charset="-122"/>
                <a:ea typeface="微软雅黑" panose="020B0503020204020204" pitchFamily="34" charset="-122"/>
              </a:rPr>
              <a:t>在底层会自动实现快速、可伸缩、容错等处理。</a:t>
            </a:r>
          </a:p>
          <a:p>
            <a:pPr indent="457200"/>
            <a:endParaRPr lang="zh-CN" altLang="en-US" sz="1200" smtClean="0">
              <a:latin typeface="微软雅黑" panose="020B0503020204020204" pitchFamily="34" charset="-122"/>
              <a:ea typeface="微软雅黑" panose="020B0503020204020204" pitchFamily="34" charset="-122"/>
            </a:endParaRPr>
          </a:p>
          <a:p>
            <a:pPr indent="457200"/>
            <a:endParaRPr lang="en-US" altLang="zh-CN" sz="1200" smtClean="0">
              <a:latin typeface="微软雅黑" panose="020B0503020204020204" pitchFamily="34" charset="-122"/>
              <a:ea typeface="微软雅黑" panose="020B0503020204020204" pitchFamily="34" charset="-122"/>
            </a:endParaRPr>
          </a:p>
          <a:p>
            <a:pPr indent="457200"/>
            <a:endParaRPr lang="zh-CN" altLang="en-US" sz="1600" smtClean="0">
              <a:latin typeface="微软雅黑" panose="020B0503020204020204" pitchFamily="34" charset="-122"/>
              <a:ea typeface="微软雅黑" panose="020B0503020204020204" pitchFamily="34" charset="-122"/>
            </a:endParaRPr>
          </a:p>
          <a:p>
            <a:pPr indent="457200"/>
            <a:endParaRPr lang="en-US" altLang="zh-CN" sz="1600" smtClean="0">
              <a:latin typeface="微软雅黑" panose="020B0503020204020204" pitchFamily="34" charset="-122"/>
              <a:ea typeface="微软雅黑" panose="020B0503020204020204" pitchFamily="34" charset="-122"/>
            </a:endParaRPr>
          </a:p>
          <a:p>
            <a:pPr indent="457200"/>
            <a:endParaRPr lang="zh-CN" altLang="en-US" sz="1600">
              <a:latin typeface="微软雅黑" panose="020B0503020204020204" pitchFamily="34" charset="-122"/>
              <a:ea typeface="微软雅黑" panose="020B0503020204020204" pitchFamily="34" charset="-122"/>
            </a:endParaRPr>
          </a:p>
          <a:p>
            <a:pPr indent="457200"/>
            <a:endParaRPr lang="en-US" altLang="zh-CN" sz="1200" smtClean="0">
              <a:latin typeface="微软雅黑" panose="020B0503020204020204" pitchFamily="34" charset="-122"/>
              <a:ea typeface="微软雅黑" panose="020B0503020204020204" pitchFamily="34" charset="-122"/>
            </a:endParaRPr>
          </a:p>
          <a:p>
            <a:pPr indent="457200"/>
            <a:endParaRPr lang="en-US" altLang="zh-CN"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650591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C4C4C"/>
        </a:solidFill>
        <a:effectLst/>
      </p:bgPr>
    </p:bg>
    <p:spTree>
      <p:nvGrpSpPr>
        <p:cNvPr id="1" name=""/>
        <p:cNvGrpSpPr/>
        <p:nvPr/>
      </p:nvGrpSpPr>
      <p:grpSpPr>
        <a:xfrm>
          <a:off x="0" y="0"/>
          <a:ext cx="0" cy="0"/>
          <a:chOff x="0" y="0"/>
          <a:chExt cx="0" cy="0"/>
        </a:xfrm>
      </p:grpSpPr>
      <p:sp>
        <p:nvSpPr>
          <p:cNvPr id="30" name="矩形 29"/>
          <p:cNvSpPr/>
          <p:nvPr/>
        </p:nvSpPr>
        <p:spPr>
          <a:xfrm>
            <a:off x="0" y="0"/>
            <a:ext cx="914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latin typeface="微软雅黑" panose="020B0503020204020204" pitchFamily="34" charset="-122"/>
                <a:ea typeface="微软雅黑" panose="020B0503020204020204" pitchFamily="34" charset="-122"/>
              </a:rPr>
              <a:t>Structured Streaming</a:t>
            </a:r>
            <a:r>
              <a:rPr lang="zh-CN" altLang="en-US" sz="3000" smtClean="0">
                <a:latin typeface="微软雅黑" panose="020B0503020204020204" pitchFamily="34" charset="-122"/>
                <a:ea typeface="微软雅黑" panose="020B0503020204020204" pitchFamily="34" charset="-122"/>
              </a:rPr>
              <a:t>单词计数</a:t>
            </a:r>
            <a:endParaRPr lang="zh-CN" altLang="en-US" sz="3000" dirty="0">
              <a:latin typeface="微软雅黑" panose="020B0503020204020204" pitchFamily="34" charset="-122"/>
              <a:ea typeface="微软雅黑" panose="020B0503020204020204" pitchFamily="34" charset="-122"/>
            </a:endParaRPr>
          </a:p>
        </p:txBody>
      </p:sp>
      <p:sp>
        <p:nvSpPr>
          <p:cNvPr id="31" name="矩形 30"/>
          <p:cNvSpPr/>
          <p:nvPr/>
        </p:nvSpPr>
        <p:spPr>
          <a:xfrm>
            <a:off x="876300" y="914399"/>
            <a:ext cx="7391400" cy="42291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457200"/>
            <a:r>
              <a:rPr lang="zh-CN" altLang="en-US" sz="1200">
                <a:latin typeface="微软雅黑" panose="020B0503020204020204" pitchFamily="34" charset="-122"/>
                <a:ea typeface="微软雅黑" panose="020B0503020204020204" pitchFamily="34" charset="-122"/>
              </a:rPr>
              <a:t>从</a:t>
            </a:r>
            <a:r>
              <a:rPr lang="en-US" altLang="zh-CN" sz="1200">
                <a:latin typeface="微软雅黑" panose="020B0503020204020204" pitchFamily="34" charset="-122"/>
                <a:ea typeface="微软雅黑" panose="020B0503020204020204" pitchFamily="34" charset="-122"/>
              </a:rPr>
              <a:t>Spark 2.0</a:t>
            </a:r>
            <a:r>
              <a:rPr lang="zh-CN" altLang="en-US" sz="1200">
                <a:latin typeface="微软雅黑" panose="020B0503020204020204" pitchFamily="34" charset="-122"/>
                <a:ea typeface="微软雅黑" panose="020B0503020204020204" pitchFamily="34" charset="-122"/>
              </a:rPr>
              <a:t>开始，</a:t>
            </a:r>
            <a:r>
              <a:rPr lang="en-US" altLang="zh-CN" sz="1200">
                <a:latin typeface="微软雅黑" panose="020B0503020204020204" pitchFamily="34" charset="-122"/>
                <a:ea typeface="微软雅黑" panose="020B0503020204020204" pitchFamily="34" charset="-122"/>
              </a:rPr>
              <a:t>Dataset</a:t>
            </a:r>
            <a:r>
              <a:rPr lang="zh-CN" altLang="en-US" sz="1200">
                <a:latin typeface="微软雅黑" panose="020B0503020204020204" pitchFamily="34" charset="-122"/>
                <a:ea typeface="微软雅黑" panose="020B0503020204020204" pitchFamily="34" charset="-122"/>
              </a:rPr>
              <a:t>和</a:t>
            </a:r>
            <a:r>
              <a:rPr lang="en-US" altLang="zh-CN" sz="1200">
                <a:latin typeface="微软雅黑" panose="020B0503020204020204" pitchFamily="34" charset="-122"/>
                <a:ea typeface="微软雅黑" panose="020B0503020204020204" pitchFamily="34" charset="-122"/>
              </a:rPr>
              <a:t>DataFrame</a:t>
            </a:r>
            <a:r>
              <a:rPr lang="zh-CN" altLang="en-US" sz="1200">
                <a:latin typeface="微软雅黑" panose="020B0503020204020204" pitchFamily="34" charset="-122"/>
                <a:ea typeface="微软雅黑" panose="020B0503020204020204" pitchFamily="34" charset="-122"/>
              </a:rPr>
              <a:t>可以表示静态有界数据，也可以表示流式无界数据。与静态</a:t>
            </a:r>
            <a:r>
              <a:rPr lang="en-US" altLang="zh-CN" sz="1200">
                <a:latin typeface="微软雅黑" panose="020B0503020204020204" pitchFamily="34" charset="-122"/>
                <a:ea typeface="微软雅黑" panose="020B0503020204020204" pitchFamily="34" charset="-122"/>
              </a:rPr>
              <a:t>Dataset/DataFrame</a:t>
            </a:r>
            <a:r>
              <a:rPr lang="zh-CN" altLang="en-US" sz="1200">
                <a:latin typeface="微软雅黑" panose="020B0503020204020204" pitchFamily="34" charset="-122"/>
                <a:ea typeface="微软雅黑" panose="020B0503020204020204" pitchFamily="34" charset="-122"/>
              </a:rPr>
              <a:t>一样，可以使用公共入口点</a:t>
            </a:r>
            <a:r>
              <a:rPr lang="en-US" altLang="zh-CN" sz="1200">
                <a:latin typeface="微软雅黑" panose="020B0503020204020204" pitchFamily="34" charset="-122"/>
                <a:ea typeface="微软雅黑" panose="020B0503020204020204" pitchFamily="34" charset="-122"/>
              </a:rPr>
              <a:t>SparkSession </a:t>
            </a:r>
            <a:r>
              <a:rPr lang="zh-CN" altLang="en-US" sz="1200">
                <a:latin typeface="微软雅黑" panose="020B0503020204020204" pitchFamily="34" charset="-122"/>
                <a:ea typeface="微软雅黑" panose="020B0503020204020204" pitchFamily="34" charset="-122"/>
              </a:rPr>
              <a:t>从数据源创建流式</a:t>
            </a:r>
            <a:r>
              <a:rPr lang="en-US" altLang="zh-CN" sz="1200">
                <a:latin typeface="微软雅黑" panose="020B0503020204020204" pitchFamily="34" charset="-122"/>
                <a:ea typeface="微软雅黑" panose="020B0503020204020204" pitchFamily="34" charset="-122"/>
              </a:rPr>
              <a:t>Dataset/DataFrame</a:t>
            </a:r>
            <a:r>
              <a:rPr lang="zh-CN" altLang="en-US" sz="1200">
                <a:latin typeface="微软雅黑" panose="020B0503020204020204" pitchFamily="34" charset="-122"/>
                <a:ea typeface="微软雅黑" panose="020B0503020204020204" pitchFamily="34" charset="-122"/>
              </a:rPr>
              <a:t>，并对它们应用与静态</a:t>
            </a:r>
            <a:r>
              <a:rPr lang="en-US" altLang="zh-CN" sz="1200">
                <a:latin typeface="微软雅黑" panose="020B0503020204020204" pitchFamily="34" charset="-122"/>
                <a:ea typeface="微软雅黑" panose="020B0503020204020204" pitchFamily="34" charset="-122"/>
              </a:rPr>
              <a:t>Dataset/DataFrame</a:t>
            </a:r>
            <a:r>
              <a:rPr lang="zh-CN" altLang="en-US" sz="1200">
                <a:latin typeface="微软雅黑" panose="020B0503020204020204" pitchFamily="34" charset="-122"/>
                <a:ea typeface="微软雅黑" panose="020B0503020204020204" pitchFamily="34" charset="-122"/>
              </a:rPr>
              <a:t>相同的操作。</a:t>
            </a:r>
          </a:p>
          <a:p>
            <a:pPr indent="457200"/>
            <a:r>
              <a:rPr lang="zh-CN" altLang="en-US" sz="1200">
                <a:latin typeface="微软雅黑" panose="020B0503020204020204" pitchFamily="34" charset="-122"/>
                <a:ea typeface="微软雅黑" panose="020B0503020204020204" pitchFamily="34" charset="-122"/>
              </a:rPr>
              <a:t>接下来通过经典的单词计数例子讲解</a:t>
            </a:r>
            <a:r>
              <a:rPr lang="en-US" altLang="zh-CN" sz="1200">
                <a:latin typeface="微软雅黑" panose="020B0503020204020204" pitchFamily="34" charset="-122"/>
                <a:ea typeface="微软雅黑" panose="020B0503020204020204" pitchFamily="34" charset="-122"/>
              </a:rPr>
              <a:t>Structured Streaming</a:t>
            </a:r>
            <a:r>
              <a:rPr lang="zh-CN" altLang="en-US" sz="1200">
                <a:latin typeface="微软雅黑" panose="020B0503020204020204" pitchFamily="34" charset="-122"/>
                <a:ea typeface="微软雅黑" panose="020B0503020204020204" pitchFamily="34" charset="-122"/>
              </a:rPr>
              <a:t>程序的编写。</a:t>
            </a:r>
          </a:p>
          <a:p>
            <a:pPr indent="457200"/>
            <a:r>
              <a:rPr lang="zh-CN" altLang="en-US" sz="1200">
                <a:latin typeface="微软雅黑" panose="020B0503020204020204" pitchFamily="34" charset="-122"/>
                <a:ea typeface="微软雅黑" panose="020B0503020204020204" pitchFamily="34" charset="-122"/>
              </a:rPr>
              <a:t>使用</a:t>
            </a:r>
            <a:r>
              <a:rPr lang="en-US" altLang="zh-CN" sz="1200">
                <a:latin typeface="微软雅黑" panose="020B0503020204020204" pitchFamily="34" charset="-122"/>
                <a:ea typeface="微软雅黑" panose="020B0503020204020204" pitchFamily="34" charset="-122"/>
              </a:rPr>
              <a:t>Structured Streaming</a:t>
            </a:r>
            <a:r>
              <a:rPr lang="zh-CN" altLang="en-US" sz="1200">
                <a:latin typeface="微软雅黑" panose="020B0503020204020204" pitchFamily="34" charset="-122"/>
                <a:ea typeface="微软雅黑" panose="020B0503020204020204" pitchFamily="34" charset="-122"/>
              </a:rPr>
              <a:t>从</a:t>
            </a:r>
            <a:r>
              <a:rPr lang="en-US" altLang="zh-CN" sz="1200">
                <a:latin typeface="微软雅黑" panose="020B0503020204020204" pitchFamily="34" charset="-122"/>
                <a:ea typeface="微软雅黑" panose="020B0503020204020204" pitchFamily="34" charset="-122"/>
              </a:rPr>
              <a:t>Netcat</a:t>
            </a:r>
            <a:r>
              <a:rPr lang="zh-CN" altLang="en-US" sz="1200">
                <a:latin typeface="微软雅黑" panose="020B0503020204020204" pitchFamily="34" charset="-122"/>
                <a:ea typeface="微软雅黑" panose="020B0503020204020204" pitchFamily="34" charset="-122"/>
              </a:rPr>
              <a:t>服务器接收单词数据并进行累加计数，完整代码如下：</a:t>
            </a:r>
          </a:p>
          <a:p>
            <a:pPr indent="457200"/>
            <a:endParaRPr lang="en-US" altLang="zh-CN" sz="1200" smtClean="0">
              <a:latin typeface="微软雅黑" panose="020B0503020204020204" pitchFamily="34" charset="-122"/>
              <a:ea typeface="微软雅黑" panose="020B0503020204020204" pitchFamily="34" charset="-122"/>
            </a:endParaRPr>
          </a:p>
          <a:p>
            <a:pPr indent="457200"/>
            <a:endParaRPr lang="zh-CN" altLang="en-US" sz="1600" smtClean="0">
              <a:latin typeface="微软雅黑" panose="020B0503020204020204" pitchFamily="34" charset="-122"/>
              <a:ea typeface="微软雅黑" panose="020B0503020204020204" pitchFamily="34" charset="-122"/>
            </a:endParaRPr>
          </a:p>
          <a:p>
            <a:pPr indent="457200"/>
            <a:endParaRPr lang="en-US" altLang="zh-CN" sz="1600" smtClean="0">
              <a:latin typeface="微软雅黑" panose="020B0503020204020204" pitchFamily="34" charset="-122"/>
              <a:ea typeface="微软雅黑" panose="020B0503020204020204" pitchFamily="34" charset="-122"/>
            </a:endParaRPr>
          </a:p>
          <a:p>
            <a:pPr indent="457200"/>
            <a:endParaRPr lang="zh-CN" altLang="en-US" sz="1600">
              <a:latin typeface="微软雅黑" panose="020B0503020204020204" pitchFamily="34" charset="-122"/>
              <a:ea typeface="微软雅黑" panose="020B0503020204020204" pitchFamily="34" charset="-122"/>
            </a:endParaRPr>
          </a:p>
          <a:p>
            <a:pPr indent="457200"/>
            <a:endParaRPr lang="en-US" altLang="zh-CN" sz="1200" smtClean="0">
              <a:latin typeface="微软雅黑" panose="020B0503020204020204" pitchFamily="34" charset="-122"/>
              <a:ea typeface="微软雅黑" panose="020B0503020204020204" pitchFamily="34" charset="-122"/>
            </a:endParaRPr>
          </a:p>
          <a:p>
            <a:pPr indent="457200"/>
            <a:endParaRPr lang="en-US" altLang="zh-CN"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7947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C4C4C"/>
        </a:solidFill>
        <a:effectLst/>
      </p:bgPr>
    </p:bg>
    <p:spTree>
      <p:nvGrpSpPr>
        <p:cNvPr id="1" name=""/>
        <p:cNvGrpSpPr/>
        <p:nvPr/>
      </p:nvGrpSpPr>
      <p:grpSpPr>
        <a:xfrm>
          <a:off x="0" y="0"/>
          <a:ext cx="0" cy="0"/>
          <a:chOff x="0" y="0"/>
          <a:chExt cx="0" cy="0"/>
        </a:xfrm>
      </p:grpSpPr>
      <p:sp>
        <p:nvSpPr>
          <p:cNvPr id="30" name="矩形 29"/>
          <p:cNvSpPr/>
          <p:nvPr/>
        </p:nvSpPr>
        <p:spPr>
          <a:xfrm>
            <a:off x="0" y="0"/>
            <a:ext cx="914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latin typeface="微软雅黑" panose="020B0503020204020204" pitchFamily="34" charset="-122"/>
                <a:ea typeface="微软雅黑" panose="020B0503020204020204" pitchFamily="34" charset="-122"/>
              </a:rPr>
              <a:t>Structured Streaming</a:t>
            </a:r>
            <a:r>
              <a:rPr lang="zh-CN" altLang="en-US" sz="3000" smtClean="0">
                <a:latin typeface="微软雅黑" panose="020B0503020204020204" pitchFamily="34" charset="-122"/>
                <a:ea typeface="微软雅黑" panose="020B0503020204020204" pitchFamily="34" charset="-122"/>
              </a:rPr>
              <a:t>单词计数</a:t>
            </a:r>
            <a:endParaRPr lang="zh-CN" altLang="en-US" sz="3000" dirty="0">
              <a:latin typeface="微软雅黑" panose="020B0503020204020204" pitchFamily="34" charset="-122"/>
              <a:ea typeface="微软雅黑" panose="020B0503020204020204" pitchFamily="34" charset="-122"/>
            </a:endParaRPr>
          </a:p>
        </p:txBody>
      </p:sp>
      <p:sp>
        <p:nvSpPr>
          <p:cNvPr id="31" name="矩形 30"/>
          <p:cNvSpPr/>
          <p:nvPr/>
        </p:nvSpPr>
        <p:spPr>
          <a:xfrm>
            <a:off x="876300" y="914399"/>
            <a:ext cx="7391400" cy="42291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457200"/>
            <a:r>
              <a:rPr lang="en-US" altLang="zh-CN" sz="900">
                <a:latin typeface="微软雅黑" panose="020B0503020204020204" pitchFamily="34" charset="-122"/>
                <a:ea typeface="微软雅黑" panose="020B0503020204020204" pitchFamily="34" charset="-122"/>
              </a:rPr>
              <a:t> def main(args: Array[String]): Unit = {</a:t>
            </a:r>
          </a:p>
          <a:p>
            <a:pPr indent="457200"/>
            <a:r>
              <a:rPr lang="en-US" altLang="zh-CN" sz="900">
                <a:latin typeface="微软雅黑" panose="020B0503020204020204" pitchFamily="34" charset="-122"/>
                <a:ea typeface="微软雅黑" panose="020B0503020204020204" pitchFamily="34" charset="-122"/>
              </a:rPr>
              <a:t>      //</a:t>
            </a:r>
            <a:r>
              <a:rPr lang="zh-CN" altLang="en-US" sz="900">
                <a:latin typeface="微软雅黑" panose="020B0503020204020204" pitchFamily="34" charset="-122"/>
                <a:ea typeface="微软雅黑" panose="020B0503020204020204" pitchFamily="34" charset="-122"/>
              </a:rPr>
              <a:t>创建本地</a:t>
            </a:r>
            <a:r>
              <a:rPr lang="en-US" altLang="zh-CN" sz="900">
                <a:latin typeface="微软雅黑" panose="020B0503020204020204" pitchFamily="34" charset="-122"/>
                <a:ea typeface="微软雅黑" panose="020B0503020204020204" pitchFamily="34" charset="-122"/>
              </a:rPr>
              <a:t>SparkSession </a:t>
            </a:r>
          </a:p>
          <a:p>
            <a:pPr indent="457200"/>
            <a:r>
              <a:rPr lang="en-US" altLang="zh-CN" sz="900">
                <a:latin typeface="微软雅黑" panose="020B0503020204020204" pitchFamily="34" charset="-122"/>
                <a:ea typeface="微软雅黑" panose="020B0503020204020204" pitchFamily="34" charset="-122"/>
              </a:rPr>
              <a:t>      val spark = SparkSession</a:t>
            </a:r>
          </a:p>
          <a:p>
            <a:pPr indent="457200"/>
            <a:r>
              <a:rPr lang="en-US" altLang="zh-CN" sz="900">
                <a:latin typeface="微软雅黑" panose="020B0503020204020204" pitchFamily="34" charset="-122"/>
                <a:ea typeface="微软雅黑" panose="020B0503020204020204" pitchFamily="34" charset="-122"/>
              </a:rPr>
              <a:t>        .builder</a:t>
            </a:r>
          </a:p>
          <a:p>
            <a:pPr indent="457200"/>
            <a:r>
              <a:rPr lang="en-US" altLang="zh-CN" sz="900">
                <a:latin typeface="微软雅黑" panose="020B0503020204020204" pitchFamily="34" charset="-122"/>
                <a:ea typeface="微软雅黑" panose="020B0503020204020204" pitchFamily="34" charset="-122"/>
              </a:rPr>
              <a:t>        .appName("StructuredNetworkWordCount")</a:t>
            </a:r>
          </a:p>
          <a:p>
            <a:pPr indent="457200"/>
            <a:r>
              <a:rPr lang="en-US" altLang="zh-CN" sz="900">
                <a:latin typeface="微软雅黑" panose="020B0503020204020204" pitchFamily="34" charset="-122"/>
                <a:ea typeface="微软雅黑" panose="020B0503020204020204" pitchFamily="34" charset="-122"/>
              </a:rPr>
              <a:t>        .master("local[*]")</a:t>
            </a:r>
          </a:p>
          <a:p>
            <a:pPr indent="457200"/>
            <a:r>
              <a:rPr lang="en-US" altLang="zh-CN" sz="900">
                <a:latin typeface="微软雅黑" panose="020B0503020204020204" pitchFamily="34" charset="-122"/>
                <a:ea typeface="微软雅黑" panose="020B0503020204020204" pitchFamily="34" charset="-122"/>
              </a:rPr>
              <a:t>        .getOrCreate()</a:t>
            </a:r>
          </a:p>
          <a:p>
            <a:pPr indent="457200"/>
            <a:endParaRPr lang="en-US" altLang="zh-CN" sz="900">
              <a:latin typeface="微软雅黑" panose="020B0503020204020204" pitchFamily="34" charset="-122"/>
              <a:ea typeface="微软雅黑" panose="020B0503020204020204" pitchFamily="34" charset="-122"/>
            </a:endParaRPr>
          </a:p>
          <a:p>
            <a:pPr indent="457200"/>
            <a:r>
              <a:rPr lang="en-US" altLang="zh-CN" sz="900" smtClean="0">
                <a:latin typeface="微软雅黑" panose="020B0503020204020204" pitchFamily="34" charset="-122"/>
                <a:ea typeface="微软雅黑" panose="020B0503020204020204" pitchFamily="34" charset="-122"/>
              </a:rPr>
              <a:t>      spark.sparkContext.setLogLevel</a:t>
            </a:r>
            <a:r>
              <a:rPr lang="en-US" altLang="zh-CN" sz="900">
                <a:latin typeface="微软雅黑" panose="020B0503020204020204" pitchFamily="34" charset="-122"/>
                <a:ea typeface="微软雅黑" panose="020B0503020204020204" pitchFamily="34" charset="-122"/>
              </a:rPr>
              <a:t>("WARN</a:t>
            </a:r>
            <a:r>
              <a:rPr lang="en-US" altLang="zh-CN" sz="900" smtClean="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 //</a:t>
            </a:r>
            <a:r>
              <a:rPr lang="zh-CN" altLang="en-US" sz="900">
                <a:latin typeface="微软雅黑" panose="020B0503020204020204" pitchFamily="34" charset="-122"/>
                <a:ea typeface="微软雅黑" panose="020B0503020204020204" pitchFamily="34" charset="-122"/>
              </a:rPr>
              <a:t>设置日志级别为</a:t>
            </a:r>
            <a:r>
              <a:rPr lang="en-US" altLang="zh-CN" sz="900">
                <a:latin typeface="微软雅黑" panose="020B0503020204020204" pitchFamily="34" charset="-122"/>
                <a:ea typeface="微软雅黑" panose="020B0503020204020204" pitchFamily="34" charset="-122"/>
              </a:rPr>
              <a:t>WARN</a:t>
            </a:r>
          </a:p>
          <a:p>
            <a:pPr indent="457200"/>
            <a:r>
              <a:rPr lang="en-US" altLang="zh-CN" sz="900" smtClean="0">
                <a:latin typeface="微软雅黑" panose="020B0503020204020204" pitchFamily="34" charset="-122"/>
                <a:ea typeface="微软雅黑" panose="020B0503020204020204" pitchFamily="34" charset="-122"/>
              </a:rPr>
              <a:t>      import </a:t>
            </a:r>
            <a:r>
              <a:rPr lang="en-US" altLang="zh-CN" sz="900">
                <a:latin typeface="微软雅黑" panose="020B0503020204020204" pitchFamily="34" charset="-122"/>
                <a:ea typeface="微软雅黑" panose="020B0503020204020204" pitchFamily="34" charset="-122"/>
              </a:rPr>
              <a:t>spark.implicits</a:t>
            </a:r>
            <a:r>
              <a:rPr lang="en-US" altLang="zh-CN" sz="900" smtClean="0">
                <a:latin typeface="微软雅黑" panose="020B0503020204020204" pitchFamily="34" charset="-122"/>
                <a:ea typeface="微软雅黑" panose="020B0503020204020204" pitchFamily="34" charset="-122"/>
              </a:rPr>
              <a:t>._</a:t>
            </a:r>
            <a:r>
              <a:rPr lang="en-US" altLang="zh-CN" sz="900">
                <a:latin typeface="微软雅黑" panose="020B0503020204020204" pitchFamily="34" charset="-122"/>
                <a:ea typeface="微软雅黑" panose="020B0503020204020204" pitchFamily="34" charset="-122"/>
              </a:rPr>
              <a:t>//</a:t>
            </a:r>
            <a:r>
              <a:rPr lang="zh-CN" altLang="en-US" sz="900">
                <a:latin typeface="微软雅黑" panose="020B0503020204020204" pitchFamily="34" charset="-122"/>
                <a:ea typeface="微软雅黑" panose="020B0503020204020204" pitchFamily="34" charset="-122"/>
              </a:rPr>
              <a:t>导入</a:t>
            </a:r>
            <a:r>
              <a:rPr lang="en-US" altLang="zh-CN" sz="900">
                <a:latin typeface="微软雅黑" panose="020B0503020204020204" pitchFamily="34" charset="-122"/>
                <a:ea typeface="微软雅黑" panose="020B0503020204020204" pitchFamily="34" charset="-122"/>
              </a:rPr>
              <a:t>SparkSession</a:t>
            </a:r>
            <a:r>
              <a:rPr lang="zh-CN" altLang="en-US" sz="900">
                <a:latin typeface="微软雅黑" panose="020B0503020204020204" pitchFamily="34" charset="-122"/>
                <a:ea typeface="微软雅黑" panose="020B0503020204020204" pitchFamily="34" charset="-122"/>
              </a:rPr>
              <a:t>对象中的隐式转换</a:t>
            </a:r>
          </a:p>
          <a:p>
            <a:pPr indent="457200"/>
            <a:endParaRPr lang="en-US" altLang="zh-CN" sz="900">
              <a:latin typeface="微软雅黑" panose="020B0503020204020204" pitchFamily="34" charset="-122"/>
              <a:ea typeface="微软雅黑" panose="020B0503020204020204" pitchFamily="34" charset="-122"/>
            </a:endParaRPr>
          </a:p>
          <a:p>
            <a:pPr indent="457200"/>
            <a:r>
              <a:rPr lang="en-US" altLang="zh-CN" sz="900">
                <a:latin typeface="微软雅黑" panose="020B0503020204020204" pitchFamily="34" charset="-122"/>
                <a:ea typeface="微软雅黑" panose="020B0503020204020204" pitchFamily="34" charset="-122"/>
              </a:rPr>
              <a:t>      //</a:t>
            </a:r>
            <a:r>
              <a:rPr lang="zh-CN" altLang="en-US" sz="900">
                <a:latin typeface="微软雅黑" panose="020B0503020204020204" pitchFamily="34" charset="-122"/>
                <a:ea typeface="微软雅黑" panose="020B0503020204020204" pitchFamily="34" charset="-122"/>
              </a:rPr>
              <a:t>从</a:t>
            </a:r>
            <a:r>
              <a:rPr lang="en-US" altLang="zh-CN" sz="900">
                <a:latin typeface="微软雅黑" panose="020B0503020204020204" pitchFamily="34" charset="-122"/>
                <a:ea typeface="微软雅黑" panose="020B0503020204020204" pitchFamily="34" charset="-122"/>
              </a:rPr>
              <a:t>Socket</a:t>
            </a:r>
            <a:r>
              <a:rPr lang="zh-CN" altLang="en-US" sz="900">
                <a:latin typeface="微软雅黑" panose="020B0503020204020204" pitchFamily="34" charset="-122"/>
                <a:ea typeface="微软雅黑" panose="020B0503020204020204" pitchFamily="34" charset="-122"/>
              </a:rPr>
              <a:t>连接中获取输入流数据创建</a:t>
            </a:r>
            <a:r>
              <a:rPr lang="en-US" altLang="zh-CN" sz="900">
                <a:latin typeface="微软雅黑" panose="020B0503020204020204" pitchFamily="34" charset="-122"/>
                <a:ea typeface="微软雅黑" panose="020B0503020204020204" pitchFamily="34" charset="-122"/>
              </a:rPr>
              <a:t>DataFrame </a:t>
            </a:r>
          </a:p>
          <a:p>
            <a:pPr indent="457200"/>
            <a:r>
              <a:rPr lang="en-US" altLang="zh-CN" sz="900">
                <a:latin typeface="微软雅黑" panose="020B0503020204020204" pitchFamily="34" charset="-122"/>
                <a:ea typeface="微软雅黑" panose="020B0503020204020204" pitchFamily="34" charset="-122"/>
              </a:rPr>
              <a:t>      val lines: DataFrame = spark.readStream</a:t>
            </a:r>
          </a:p>
          <a:p>
            <a:pPr indent="457200"/>
            <a:r>
              <a:rPr lang="en-US" altLang="zh-CN" sz="900">
                <a:latin typeface="微软雅黑" panose="020B0503020204020204" pitchFamily="34" charset="-122"/>
                <a:ea typeface="微软雅黑" panose="020B0503020204020204" pitchFamily="34" charset="-122"/>
              </a:rPr>
              <a:t>        .format("socket")</a:t>
            </a:r>
          </a:p>
          <a:p>
            <a:pPr indent="457200"/>
            <a:r>
              <a:rPr lang="en-US" altLang="zh-CN" sz="900">
                <a:latin typeface="微软雅黑" panose="020B0503020204020204" pitchFamily="34" charset="-122"/>
                <a:ea typeface="微软雅黑" panose="020B0503020204020204" pitchFamily="34" charset="-122"/>
              </a:rPr>
              <a:t>        .option("host", "centos01")</a:t>
            </a:r>
          </a:p>
          <a:p>
            <a:pPr indent="457200"/>
            <a:r>
              <a:rPr lang="en-US" altLang="zh-CN" sz="900">
                <a:latin typeface="微软雅黑" panose="020B0503020204020204" pitchFamily="34" charset="-122"/>
                <a:ea typeface="微软雅黑" panose="020B0503020204020204" pitchFamily="34" charset="-122"/>
              </a:rPr>
              <a:t>        .option("port", 9999)</a:t>
            </a:r>
          </a:p>
          <a:p>
            <a:pPr indent="457200"/>
            <a:r>
              <a:rPr lang="en-US" altLang="zh-CN" sz="900">
                <a:latin typeface="微软雅黑" panose="020B0503020204020204" pitchFamily="34" charset="-122"/>
                <a:ea typeface="微软雅黑" panose="020B0503020204020204" pitchFamily="34" charset="-122"/>
              </a:rPr>
              <a:t>        .load()</a:t>
            </a:r>
          </a:p>
          <a:p>
            <a:pPr indent="457200"/>
            <a:endParaRPr lang="en-US" altLang="zh-CN" sz="900">
              <a:latin typeface="微软雅黑" panose="020B0503020204020204" pitchFamily="34" charset="-122"/>
              <a:ea typeface="微软雅黑" panose="020B0503020204020204" pitchFamily="34" charset="-122"/>
            </a:endParaRPr>
          </a:p>
          <a:p>
            <a:pPr indent="457200"/>
            <a:r>
              <a:rPr lang="en-US" altLang="zh-CN" sz="900" smtClean="0">
                <a:latin typeface="微软雅黑" panose="020B0503020204020204" pitchFamily="34" charset="-122"/>
                <a:ea typeface="微软雅黑" panose="020B0503020204020204" pitchFamily="34" charset="-122"/>
              </a:rPr>
              <a:t>      val </a:t>
            </a:r>
            <a:r>
              <a:rPr lang="en-US" altLang="zh-CN" sz="900">
                <a:latin typeface="微软雅黑" panose="020B0503020204020204" pitchFamily="34" charset="-122"/>
                <a:ea typeface="微软雅黑" panose="020B0503020204020204" pitchFamily="34" charset="-122"/>
              </a:rPr>
              <a:t>words: Dataset[String] = lines.as[String].flatMap(_.split(" "))</a:t>
            </a:r>
            <a:r>
              <a:rPr lang="en-US" altLang="zh-CN" sz="900" smtClean="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 //</a:t>
            </a:r>
            <a:r>
              <a:rPr lang="zh-CN" altLang="en-US" sz="900">
                <a:latin typeface="微软雅黑" panose="020B0503020204020204" pitchFamily="34" charset="-122"/>
                <a:ea typeface="微软雅黑" panose="020B0503020204020204" pitchFamily="34" charset="-122"/>
              </a:rPr>
              <a:t>分割每行数据为单词</a:t>
            </a:r>
            <a:endParaRPr lang="en-US" altLang="zh-CN" sz="900">
              <a:latin typeface="微软雅黑" panose="020B0503020204020204" pitchFamily="34" charset="-122"/>
              <a:ea typeface="微软雅黑" panose="020B0503020204020204" pitchFamily="34" charset="-122"/>
            </a:endParaRPr>
          </a:p>
          <a:p>
            <a:pPr indent="457200"/>
            <a:r>
              <a:rPr lang="en-US" altLang="zh-CN" sz="900" smtClean="0">
                <a:latin typeface="微软雅黑" panose="020B0503020204020204" pitchFamily="34" charset="-122"/>
                <a:ea typeface="微软雅黑" panose="020B0503020204020204" pitchFamily="34" charset="-122"/>
              </a:rPr>
              <a:t>      val </a:t>
            </a:r>
            <a:r>
              <a:rPr lang="en-US" altLang="zh-CN" sz="900">
                <a:latin typeface="微软雅黑" panose="020B0503020204020204" pitchFamily="34" charset="-122"/>
                <a:ea typeface="微软雅黑" panose="020B0503020204020204" pitchFamily="34" charset="-122"/>
              </a:rPr>
              <a:t>wordCounts: DataFrame = words.groupBy("value").count()</a:t>
            </a:r>
            <a:r>
              <a:rPr lang="en-US" altLang="zh-CN" sz="900" smtClean="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 //</a:t>
            </a:r>
            <a:r>
              <a:rPr lang="zh-CN" altLang="en-US" sz="900">
                <a:latin typeface="微软雅黑" panose="020B0503020204020204" pitchFamily="34" charset="-122"/>
                <a:ea typeface="微软雅黑" panose="020B0503020204020204" pitchFamily="34" charset="-122"/>
              </a:rPr>
              <a:t>计算单词数量（</a:t>
            </a:r>
            <a:r>
              <a:rPr lang="en-US" altLang="zh-CN" sz="900">
                <a:latin typeface="微软雅黑" panose="020B0503020204020204" pitchFamily="34" charset="-122"/>
                <a:ea typeface="微软雅黑" panose="020B0503020204020204" pitchFamily="34" charset="-122"/>
              </a:rPr>
              <a:t>value</a:t>
            </a:r>
            <a:r>
              <a:rPr lang="zh-CN" altLang="en-US" sz="900">
                <a:latin typeface="微软雅黑" panose="020B0503020204020204" pitchFamily="34" charset="-122"/>
                <a:ea typeface="微软雅黑" panose="020B0503020204020204" pitchFamily="34" charset="-122"/>
              </a:rPr>
              <a:t>为默认的列名）</a:t>
            </a:r>
            <a:endParaRPr lang="en-US" altLang="zh-CN" sz="900">
              <a:latin typeface="微软雅黑" panose="020B0503020204020204" pitchFamily="34" charset="-122"/>
              <a:ea typeface="微软雅黑" panose="020B0503020204020204" pitchFamily="34" charset="-122"/>
            </a:endParaRPr>
          </a:p>
          <a:p>
            <a:pPr indent="457200"/>
            <a:endParaRPr lang="en-US" altLang="zh-CN" sz="900">
              <a:latin typeface="微软雅黑" panose="020B0503020204020204" pitchFamily="34" charset="-122"/>
              <a:ea typeface="微软雅黑" panose="020B0503020204020204" pitchFamily="34" charset="-122"/>
            </a:endParaRPr>
          </a:p>
          <a:p>
            <a:pPr indent="457200"/>
            <a:r>
              <a:rPr lang="en-US" altLang="zh-CN" sz="900" smtClean="0">
                <a:latin typeface="微软雅黑" panose="020B0503020204020204" pitchFamily="34" charset="-122"/>
                <a:ea typeface="微软雅黑" panose="020B0503020204020204" pitchFamily="34" charset="-122"/>
              </a:rPr>
              <a:t>      val </a:t>
            </a:r>
            <a:r>
              <a:rPr lang="en-US" altLang="zh-CN" sz="900">
                <a:latin typeface="微软雅黑" panose="020B0503020204020204" pitchFamily="34" charset="-122"/>
                <a:ea typeface="微软雅黑" panose="020B0503020204020204" pitchFamily="34" charset="-122"/>
              </a:rPr>
              <a:t>query = wordCounts.writeStream </a:t>
            </a:r>
            <a:r>
              <a:rPr lang="en-US" altLang="zh-CN" sz="900" smtClean="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 //</a:t>
            </a:r>
            <a:r>
              <a:rPr lang="zh-CN" altLang="en-US" sz="900">
                <a:latin typeface="微软雅黑" panose="020B0503020204020204" pitchFamily="34" charset="-122"/>
                <a:ea typeface="微软雅黑" panose="020B0503020204020204" pitchFamily="34" charset="-122"/>
              </a:rPr>
              <a:t>输出计算结果</a:t>
            </a:r>
            <a:r>
              <a:rPr lang="en-US" altLang="zh-CN" sz="900">
                <a:latin typeface="微软雅黑" panose="020B0503020204020204" pitchFamily="34" charset="-122"/>
                <a:ea typeface="微软雅黑" panose="020B0503020204020204" pitchFamily="34" charset="-122"/>
              </a:rPr>
              <a:t>,</a:t>
            </a:r>
            <a:r>
              <a:rPr lang="zh-CN" altLang="en-US" sz="900">
                <a:latin typeface="微软雅黑" panose="020B0503020204020204" pitchFamily="34" charset="-122"/>
                <a:ea typeface="微软雅黑" panose="020B0503020204020204" pitchFamily="34" charset="-122"/>
              </a:rPr>
              <a:t>三种模式</a:t>
            </a:r>
            <a:r>
              <a:rPr lang="zh-CN" altLang="en-US" sz="900" smtClean="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 </a:t>
            </a:r>
            <a:r>
              <a:rPr lang="en-US" altLang="zh-CN" sz="900" smtClean="0">
                <a:latin typeface="微软雅黑" panose="020B0503020204020204" pitchFamily="34" charset="-122"/>
                <a:ea typeface="微软雅黑" panose="020B0503020204020204" pitchFamily="34" charset="-122"/>
              </a:rPr>
              <a:t>complete</a:t>
            </a:r>
            <a:r>
              <a:rPr lang="zh-CN" altLang="en-US" sz="900" smtClean="0">
                <a:latin typeface="微软雅黑" panose="020B0503020204020204" pitchFamily="34" charset="-122"/>
                <a:ea typeface="微软雅黑" panose="020B0503020204020204" pitchFamily="34" charset="-122"/>
              </a:rPr>
              <a:t>、</a:t>
            </a:r>
            <a:r>
              <a:rPr lang="en-US" altLang="zh-CN" sz="900" smtClean="0">
                <a:latin typeface="微软雅黑" panose="020B0503020204020204" pitchFamily="34" charset="-122"/>
                <a:ea typeface="微软雅黑" panose="020B0503020204020204" pitchFamily="34" charset="-122"/>
              </a:rPr>
              <a:t>append</a:t>
            </a:r>
            <a:r>
              <a:rPr lang="zh-CN" altLang="en-US" sz="900" smtClean="0">
                <a:latin typeface="微软雅黑" panose="020B0503020204020204" pitchFamily="34" charset="-122"/>
                <a:ea typeface="微软雅黑" panose="020B0503020204020204" pitchFamily="34" charset="-122"/>
              </a:rPr>
              <a:t>、</a:t>
            </a:r>
            <a:r>
              <a:rPr lang="en-US" altLang="zh-CN" sz="900" smtClean="0">
                <a:latin typeface="微软雅黑" panose="020B0503020204020204" pitchFamily="34" charset="-122"/>
                <a:ea typeface="微软雅黑" panose="020B0503020204020204" pitchFamily="34" charset="-122"/>
              </a:rPr>
              <a:t>update</a:t>
            </a:r>
          </a:p>
          <a:p>
            <a:pPr indent="457200"/>
            <a:r>
              <a:rPr lang="en-US" altLang="zh-CN" sz="900" smtClean="0">
                <a:latin typeface="微软雅黑" panose="020B0503020204020204" pitchFamily="34" charset="-122"/>
                <a:ea typeface="微软雅黑" panose="020B0503020204020204" pitchFamily="34" charset="-122"/>
              </a:rPr>
              <a:t>        .outputMode("complete")</a:t>
            </a:r>
          </a:p>
          <a:p>
            <a:pPr indent="457200"/>
            <a:r>
              <a:rPr lang="en-US" altLang="zh-CN" sz="900" smtClean="0">
                <a:latin typeface="微软雅黑" panose="020B0503020204020204" pitchFamily="34" charset="-122"/>
                <a:ea typeface="微软雅黑" panose="020B0503020204020204" pitchFamily="34" charset="-122"/>
              </a:rPr>
              <a:t>        </a:t>
            </a:r>
            <a:r>
              <a:rPr lang="en-US" altLang="zh-CN" sz="900">
                <a:latin typeface="微软雅黑" panose="020B0503020204020204" pitchFamily="34" charset="-122"/>
                <a:ea typeface="微软雅黑" panose="020B0503020204020204" pitchFamily="34" charset="-122"/>
              </a:rPr>
              <a:t>.format("console")</a:t>
            </a:r>
          </a:p>
          <a:p>
            <a:pPr indent="457200"/>
            <a:r>
              <a:rPr lang="en-US" altLang="zh-CN" sz="900">
                <a:latin typeface="微软雅黑" panose="020B0503020204020204" pitchFamily="34" charset="-122"/>
                <a:ea typeface="微软雅黑" panose="020B0503020204020204" pitchFamily="34" charset="-122"/>
              </a:rPr>
              <a:t>        .start()</a:t>
            </a:r>
          </a:p>
          <a:p>
            <a:pPr indent="457200"/>
            <a:endParaRPr lang="en-US" altLang="zh-CN" sz="900">
              <a:latin typeface="微软雅黑" panose="020B0503020204020204" pitchFamily="34" charset="-122"/>
              <a:ea typeface="微软雅黑" panose="020B0503020204020204" pitchFamily="34" charset="-122"/>
            </a:endParaRPr>
          </a:p>
          <a:p>
            <a:pPr indent="457200"/>
            <a:r>
              <a:rPr lang="en-US" altLang="zh-CN" sz="900">
                <a:latin typeface="微软雅黑" panose="020B0503020204020204" pitchFamily="34" charset="-122"/>
                <a:ea typeface="微软雅黑" panose="020B0503020204020204" pitchFamily="34" charset="-122"/>
              </a:rPr>
              <a:t>      //</a:t>
            </a:r>
            <a:r>
              <a:rPr lang="zh-CN" altLang="en-US" sz="900">
                <a:latin typeface="微软雅黑" panose="020B0503020204020204" pitchFamily="34" charset="-122"/>
                <a:ea typeface="微软雅黑" panose="020B0503020204020204" pitchFamily="34" charset="-122"/>
              </a:rPr>
              <a:t>等待查询终止</a:t>
            </a:r>
          </a:p>
          <a:p>
            <a:pPr indent="457200"/>
            <a:r>
              <a:rPr lang="zh-CN" altLang="en-US" sz="900">
                <a:latin typeface="微软雅黑" panose="020B0503020204020204" pitchFamily="34" charset="-122"/>
                <a:ea typeface="微软雅黑" panose="020B0503020204020204" pitchFamily="34" charset="-122"/>
              </a:rPr>
              <a:t>      </a:t>
            </a:r>
            <a:r>
              <a:rPr lang="en-US" altLang="zh-CN" sz="900">
                <a:latin typeface="微软雅黑" panose="020B0503020204020204" pitchFamily="34" charset="-122"/>
                <a:ea typeface="微软雅黑" panose="020B0503020204020204" pitchFamily="34" charset="-122"/>
              </a:rPr>
              <a:t>query.awaitTermination()</a:t>
            </a:r>
          </a:p>
          <a:p>
            <a:pPr indent="457200"/>
            <a:r>
              <a:rPr lang="en-US" altLang="zh-CN" sz="900">
                <a:latin typeface="微软雅黑" panose="020B0503020204020204" pitchFamily="34" charset="-122"/>
                <a:ea typeface="微软雅黑" panose="020B0503020204020204" pitchFamily="34" charset="-122"/>
              </a:rPr>
              <a:t>   }</a:t>
            </a:r>
          </a:p>
          <a:p>
            <a:pPr indent="457200"/>
            <a:endParaRPr lang="en-US" altLang="zh-CN" sz="1200" smtClean="0">
              <a:latin typeface="微软雅黑" panose="020B0503020204020204" pitchFamily="34" charset="-122"/>
              <a:ea typeface="微软雅黑" panose="020B0503020204020204" pitchFamily="34" charset="-122"/>
            </a:endParaRPr>
          </a:p>
          <a:p>
            <a:pPr indent="457200"/>
            <a:endParaRPr lang="zh-CN" altLang="en-US" sz="1600" smtClean="0">
              <a:latin typeface="微软雅黑" panose="020B0503020204020204" pitchFamily="34" charset="-122"/>
              <a:ea typeface="微软雅黑" panose="020B0503020204020204" pitchFamily="34" charset="-122"/>
            </a:endParaRPr>
          </a:p>
          <a:p>
            <a:pPr indent="457200"/>
            <a:endParaRPr lang="en-US" altLang="zh-CN" sz="1600" smtClean="0">
              <a:latin typeface="微软雅黑" panose="020B0503020204020204" pitchFamily="34" charset="-122"/>
              <a:ea typeface="微软雅黑" panose="020B0503020204020204" pitchFamily="34" charset="-122"/>
            </a:endParaRPr>
          </a:p>
          <a:p>
            <a:pPr indent="457200"/>
            <a:endParaRPr lang="zh-CN" altLang="en-US" sz="1600">
              <a:latin typeface="微软雅黑" panose="020B0503020204020204" pitchFamily="34" charset="-122"/>
              <a:ea typeface="微软雅黑" panose="020B0503020204020204" pitchFamily="34" charset="-122"/>
            </a:endParaRPr>
          </a:p>
          <a:p>
            <a:pPr indent="457200"/>
            <a:endParaRPr lang="en-US" altLang="zh-CN" sz="1200" smtClean="0">
              <a:latin typeface="微软雅黑" panose="020B0503020204020204" pitchFamily="34" charset="-122"/>
              <a:ea typeface="微软雅黑" panose="020B0503020204020204" pitchFamily="34" charset="-122"/>
            </a:endParaRPr>
          </a:p>
          <a:p>
            <a:pPr indent="457200"/>
            <a:endParaRPr lang="en-US" altLang="zh-CN"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67061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C4C4C"/>
        </a:solidFill>
        <a:effectLst/>
      </p:bgPr>
    </p:bg>
    <p:spTree>
      <p:nvGrpSpPr>
        <p:cNvPr id="1" name=""/>
        <p:cNvGrpSpPr/>
        <p:nvPr/>
      </p:nvGrpSpPr>
      <p:grpSpPr>
        <a:xfrm>
          <a:off x="0" y="0"/>
          <a:ext cx="0" cy="0"/>
          <a:chOff x="0" y="0"/>
          <a:chExt cx="0" cy="0"/>
        </a:xfrm>
      </p:grpSpPr>
      <p:sp>
        <p:nvSpPr>
          <p:cNvPr id="30" name="矩形 29"/>
          <p:cNvSpPr/>
          <p:nvPr/>
        </p:nvSpPr>
        <p:spPr>
          <a:xfrm>
            <a:off x="0" y="0"/>
            <a:ext cx="914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latin typeface="微软雅黑" panose="020B0503020204020204" pitchFamily="34" charset="-122"/>
                <a:ea typeface="微软雅黑" panose="020B0503020204020204" pitchFamily="34" charset="-122"/>
              </a:rPr>
              <a:t>Structured Streaming</a:t>
            </a:r>
            <a:r>
              <a:rPr lang="zh-CN" altLang="en-US" sz="3000" smtClean="0">
                <a:latin typeface="微软雅黑" panose="020B0503020204020204" pitchFamily="34" charset="-122"/>
                <a:ea typeface="微软雅黑" panose="020B0503020204020204" pitchFamily="34" charset="-122"/>
              </a:rPr>
              <a:t>单词计数</a:t>
            </a:r>
            <a:endParaRPr lang="zh-CN" altLang="en-US" sz="3000" dirty="0">
              <a:latin typeface="微软雅黑" panose="020B0503020204020204" pitchFamily="34" charset="-122"/>
              <a:ea typeface="微软雅黑" panose="020B0503020204020204" pitchFamily="34" charset="-122"/>
            </a:endParaRPr>
          </a:p>
        </p:txBody>
      </p:sp>
      <p:sp>
        <p:nvSpPr>
          <p:cNvPr id="31" name="矩形 30"/>
          <p:cNvSpPr/>
          <p:nvPr/>
        </p:nvSpPr>
        <p:spPr>
          <a:xfrm>
            <a:off x="876300" y="914399"/>
            <a:ext cx="7391400" cy="42291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457200"/>
            <a:r>
              <a:rPr lang="zh-CN" altLang="en-US" sz="1200">
                <a:latin typeface="微软雅黑" panose="020B0503020204020204" pitchFamily="34" charset="-122"/>
                <a:ea typeface="微软雅黑" panose="020B0503020204020204" pitchFamily="34" charset="-122"/>
              </a:rPr>
              <a:t>在</a:t>
            </a:r>
            <a:r>
              <a:rPr lang="en-US" altLang="zh-CN" sz="1200">
                <a:latin typeface="微软雅黑" panose="020B0503020204020204" pitchFamily="34" charset="-122"/>
                <a:ea typeface="微软雅黑" panose="020B0503020204020204" pitchFamily="34" charset="-122"/>
              </a:rPr>
              <a:t>centos01</a:t>
            </a:r>
            <a:r>
              <a:rPr lang="zh-CN" altLang="en-US" sz="1200">
                <a:latin typeface="微软雅黑" panose="020B0503020204020204" pitchFamily="34" charset="-122"/>
                <a:ea typeface="微软雅黑" panose="020B0503020204020204" pitchFamily="34" charset="-122"/>
              </a:rPr>
              <a:t>节点上执行以下命令启动</a:t>
            </a:r>
            <a:r>
              <a:rPr lang="en-US" altLang="zh-CN" sz="1200">
                <a:latin typeface="微软雅黑" panose="020B0503020204020204" pitchFamily="34" charset="-122"/>
                <a:ea typeface="微软雅黑" panose="020B0503020204020204" pitchFamily="34" charset="-122"/>
              </a:rPr>
              <a:t>Netcat</a:t>
            </a:r>
            <a:r>
              <a:rPr lang="zh-CN" altLang="en-US" sz="1200">
                <a:latin typeface="微软雅黑" panose="020B0503020204020204" pitchFamily="34" charset="-122"/>
                <a:ea typeface="微软雅黑" panose="020B0503020204020204" pitchFamily="34" charset="-122"/>
              </a:rPr>
              <a:t>服务器，等待发送消息：</a:t>
            </a:r>
          </a:p>
          <a:p>
            <a:pPr indent="457200"/>
            <a:r>
              <a:rPr lang="en-US" altLang="zh-CN" sz="900">
                <a:latin typeface="微软雅黑" panose="020B0503020204020204" pitchFamily="34" charset="-122"/>
                <a:ea typeface="微软雅黑" panose="020B0503020204020204" pitchFamily="34" charset="-122"/>
              </a:rPr>
              <a:t>$ nc -lk 9999</a:t>
            </a:r>
          </a:p>
          <a:p>
            <a:pPr indent="457200"/>
            <a:r>
              <a:rPr lang="zh-CN" altLang="en-US" sz="1200">
                <a:latin typeface="微软雅黑" panose="020B0503020204020204" pitchFamily="34" charset="-122"/>
                <a:ea typeface="微软雅黑" panose="020B0503020204020204" pitchFamily="34" charset="-122"/>
              </a:rPr>
              <a:t>在</a:t>
            </a:r>
            <a:r>
              <a:rPr lang="en-US" altLang="zh-CN" sz="1200">
                <a:latin typeface="微软雅黑" panose="020B0503020204020204" pitchFamily="34" charset="-122"/>
                <a:ea typeface="微软雅黑" panose="020B0503020204020204" pitchFamily="34" charset="-122"/>
              </a:rPr>
              <a:t>IDEA</a:t>
            </a:r>
            <a:r>
              <a:rPr lang="zh-CN" altLang="en-US" sz="1200">
                <a:latin typeface="微软雅黑" panose="020B0503020204020204" pitchFamily="34" charset="-122"/>
                <a:ea typeface="微软雅黑" panose="020B0503020204020204" pitchFamily="34" charset="-122"/>
              </a:rPr>
              <a:t>中本地运行单词计数程序</a:t>
            </a:r>
            <a:r>
              <a:rPr lang="zh-CN" altLang="en-US" sz="1200" smtClean="0">
                <a:latin typeface="微软雅黑" panose="020B0503020204020204" pitchFamily="34" charset="-122"/>
                <a:ea typeface="微软雅黑" panose="020B0503020204020204" pitchFamily="34" charset="-122"/>
              </a:rPr>
              <a:t>，然</a:t>
            </a:r>
            <a:r>
              <a:rPr lang="zh-CN" altLang="en-US" sz="1200">
                <a:latin typeface="微软雅黑" panose="020B0503020204020204" pitchFamily="34" charset="-122"/>
                <a:ea typeface="微软雅黑" panose="020B0503020204020204" pitchFamily="34" charset="-122"/>
              </a:rPr>
              <a:t>后向</a:t>
            </a:r>
            <a:r>
              <a:rPr lang="en-US" altLang="zh-CN" sz="1200">
                <a:latin typeface="微软雅黑" panose="020B0503020204020204" pitchFamily="34" charset="-122"/>
                <a:ea typeface="微软雅黑" panose="020B0503020204020204" pitchFamily="34" charset="-122"/>
              </a:rPr>
              <a:t>Netcat</a:t>
            </a:r>
            <a:r>
              <a:rPr lang="zh-CN" altLang="en-US" sz="1200">
                <a:latin typeface="微软雅黑" panose="020B0503020204020204" pitchFamily="34" charset="-122"/>
                <a:ea typeface="微软雅黑" panose="020B0503020204020204" pitchFamily="34" charset="-122"/>
              </a:rPr>
              <a:t>服务器中发送以下消息（每次发送一行）：</a:t>
            </a:r>
          </a:p>
          <a:p>
            <a:pPr indent="457200"/>
            <a:r>
              <a:rPr lang="en-US" altLang="zh-CN" sz="900">
                <a:latin typeface="微软雅黑" panose="020B0503020204020204" pitchFamily="34" charset="-122"/>
                <a:ea typeface="微软雅黑" panose="020B0503020204020204" pitchFamily="34" charset="-122"/>
              </a:rPr>
              <a:t>apache spark</a:t>
            </a:r>
          </a:p>
          <a:p>
            <a:pPr indent="457200"/>
            <a:r>
              <a:rPr lang="en-US" altLang="zh-CN" sz="900">
                <a:latin typeface="微软雅黑" panose="020B0503020204020204" pitchFamily="34" charset="-122"/>
                <a:ea typeface="微软雅黑" panose="020B0503020204020204" pitchFamily="34" charset="-122"/>
              </a:rPr>
              <a:t>apache hadoop</a:t>
            </a:r>
          </a:p>
          <a:p>
            <a:pPr indent="457200"/>
            <a:r>
              <a:rPr lang="zh-CN" altLang="en-US" sz="1200">
                <a:latin typeface="微软雅黑" panose="020B0503020204020204" pitchFamily="34" charset="-122"/>
                <a:ea typeface="微软雅黑" panose="020B0503020204020204" pitchFamily="34" charset="-122"/>
              </a:rPr>
              <a:t>此时查看</a:t>
            </a:r>
            <a:r>
              <a:rPr lang="en-US" altLang="zh-CN" sz="1200">
                <a:latin typeface="微软雅黑" panose="020B0503020204020204" pitchFamily="34" charset="-122"/>
                <a:ea typeface="微软雅黑" panose="020B0503020204020204" pitchFamily="34" charset="-122"/>
              </a:rPr>
              <a:t>IDEA</a:t>
            </a:r>
            <a:r>
              <a:rPr lang="zh-CN" altLang="en-US" sz="1200">
                <a:latin typeface="微软雅黑" panose="020B0503020204020204" pitchFamily="34" charset="-122"/>
                <a:ea typeface="微软雅黑" panose="020B0503020204020204" pitchFamily="34" charset="-122"/>
              </a:rPr>
              <a:t>控制台的输出结果如下：</a:t>
            </a:r>
          </a:p>
          <a:p>
            <a:pPr indent="457200"/>
            <a:r>
              <a:rPr lang="en-US" altLang="zh-CN" sz="900">
                <a:latin typeface="微软雅黑" panose="020B0503020204020204" pitchFamily="34" charset="-122"/>
                <a:ea typeface="微软雅黑" panose="020B0503020204020204" pitchFamily="34" charset="-122"/>
              </a:rPr>
              <a:t>-------------------------------------------</a:t>
            </a:r>
          </a:p>
          <a:p>
            <a:pPr indent="457200"/>
            <a:r>
              <a:rPr lang="en-US" altLang="zh-CN" sz="900">
                <a:latin typeface="微软雅黑" panose="020B0503020204020204" pitchFamily="34" charset="-122"/>
                <a:ea typeface="微软雅黑" panose="020B0503020204020204" pitchFamily="34" charset="-122"/>
              </a:rPr>
              <a:t>Batch: 0</a:t>
            </a:r>
          </a:p>
          <a:p>
            <a:pPr indent="457200"/>
            <a:r>
              <a:rPr lang="en-US" altLang="zh-CN" sz="900">
                <a:latin typeface="微软雅黑" panose="020B0503020204020204" pitchFamily="34" charset="-122"/>
                <a:ea typeface="微软雅黑" panose="020B0503020204020204" pitchFamily="34" charset="-122"/>
              </a:rPr>
              <a:t>-------------------------------------------</a:t>
            </a:r>
          </a:p>
          <a:p>
            <a:pPr indent="457200"/>
            <a:r>
              <a:rPr lang="en-US" altLang="zh-CN" sz="900">
                <a:latin typeface="微软雅黑" panose="020B0503020204020204" pitchFamily="34" charset="-122"/>
                <a:ea typeface="微软雅黑" panose="020B0503020204020204" pitchFamily="34" charset="-122"/>
              </a:rPr>
              <a:t>+------+-----+</a:t>
            </a:r>
          </a:p>
          <a:p>
            <a:pPr indent="457200"/>
            <a:r>
              <a:rPr lang="en-US" altLang="zh-CN" sz="900">
                <a:latin typeface="微软雅黑" panose="020B0503020204020204" pitchFamily="34" charset="-122"/>
                <a:ea typeface="微软雅黑" panose="020B0503020204020204" pitchFamily="34" charset="-122"/>
              </a:rPr>
              <a:t>| value|count|</a:t>
            </a:r>
          </a:p>
          <a:p>
            <a:pPr indent="457200"/>
            <a:r>
              <a:rPr lang="en-US" altLang="zh-CN" sz="900">
                <a:latin typeface="微软雅黑" panose="020B0503020204020204" pitchFamily="34" charset="-122"/>
                <a:ea typeface="微软雅黑" panose="020B0503020204020204" pitchFamily="34" charset="-122"/>
              </a:rPr>
              <a:t>+------+-----+</a:t>
            </a:r>
          </a:p>
          <a:p>
            <a:pPr indent="457200"/>
            <a:r>
              <a:rPr lang="en-US" altLang="zh-CN" sz="900">
                <a:latin typeface="微软雅黑" panose="020B0503020204020204" pitchFamily="34" charset="-122"/>
                <a:ea typeface="微软雅黑" panose="020B0503020204020204" pitchFamily="34" charset="-122"/>
              </a:rPr>
              <a:t>|apache|    1|</a:t>
            </a:r>
          </a:p>
          <a:p>
            <a:pPr indent="457200"/>
            <a:r>
              <a:rPr lang="en-US" altLang="zh-CN" sz="900">
                <a:latin typeface="微软雅黑" panose="020B0503020204020204" pitchFamily="34" charset="-122"/>
                <a:ea typeface="微软雅黑" panose="020B0503020204020204" pitchFamily="34" charset="-122"/>
              </a:rPr>
              <a:t>| spark|    1|</a:t>
            </a:r>
          </a:p>
          <a:p>
            <a:pPr indent="457200"/>
            <a:r>
              <a:rPr lang="en-US" altLang="zh-CN" sz="900">
                <a:latin typeface="微软雅黑" panose="020B0503020204020204" pitchFamily="34" charset="-122"/>
                <a:ea typeface="微软雅黑" panose="020B0503020204020204" pitchFamily="34" charset="-122"/>
              </a:rPr>
              <a:t>+------+-----+</a:t>
            </a:r>
          </a:p>
          <a:p>
            <a:pPr indent="457200"/>
            <a:endParaRPr lang="en-US" altLang="zh-CN" sz="900">
              <a:latin typeface="微软雅黑" panose="020B0503020204020204" pitchFamily="34" charset="-122"/>
              <a:ea typeface="微软雅黑" panose="020B0503020204020204" pitchFamily="34" charset="-122"/>
            </a:endParaRPr>
          </a:p>
          <a:p>
            <a:pPr indent="457200"/>
            <a:r>
              <a:rPr lang="en-US" altLang="zh-CN" sz="900">
                <a:latin typeface="微软雅黑" panose="020B0503020204020204" pitchFamily="34" charset="-122"/>
                <a:ea typeface="微软雅黑" panose="020B0503020204020204" pitchFamily="34" charset="-122"/>
              </a:rPr>
              <a:t>-------------------------------------------</a:t>
            </a:r>
          </a:p>
          <a:p>
            <a:pPr indent="457200"/>
            <a:r>
              <a:rPr lang="en-US" altLang="zh-CN" sz="900">
                <a:latin typeface="微软雅黑" panose="020B0503020204020204" pitchFamily="34" charset="-122"/>
                <a:ea typeface="微软雅黑" panose="020B0503020204020204" pitchFamily="34" charset="-122"/>
              </a:rPr>
              <a:t>Batch: 1</a:t>
            </a:r>
          </a:p>
          <a:p>
            <a:pPr indent="457200"/>
            <a:r>
              <a:rPr lang="en-US" altLang="zh-CN" sz="900">
                <a:latin typeface="微软雅黑" panose="020B0503020204020204" pitchFamily="34" charset="-122"/>
                <a:ea typeface="微软雅黑" panose="020B0503020204020204" pitchFamily="34" charset="-122"/>
              </a:rPr>
              <a:t>-------------------------------------------</a:t>
            </a:r>
          </a:p>
          <a:p>
            <a:pPr indent="457200"/>
            <a:r>
              <a:rPr lang="en-US" altLang="zh-CN" sz="900">
                <a:latin typeface="微软雅黑" panose="020B0503020204020204" pitchFamily="34" charset="-122"/>
                <a:ea typeface="微软雅黑" panose="020B0503020204020204" pitchFamily="34" charset="-122"/>
              </a:rPr>
              <a:t>+------+-----+</a:t>
            </a:r>
          </a:p>
          <a:p>
            <a:pPr indent="457200"/>
            <a:r>
              <a:rPr lang="en-US" altLang="zh-CN" sz="900">
                <a:latin typeface="微软雅黑" panose="020B0503020204020204" pitchFamily="34" charset="-122"/>
                <a:ea typeface="微软雅黑" panose="020B0503020204020204" pitchFamily="34" charset="-122"/>
              </a:rPr>
              <a:t>| value|count|</a:t>
            </a:r>
          </a:p>
          <a:p>
            <a:pPr indent="457200"/>
            <a:r>
              <a:rPr lang="en-US" altLang="zh-CN" sz="900">
                <a:latin typeface="微软雅黑" panose="020B0503020204020204" pitchFamily="34" charset="-122"/>
                <a:ea typeface="微软雅黑" panose="020B0503020204020204" pitchFamily="34" charset="-122"/>
              </a:rPr>
              <a:t>+------+-----+</a:t>
            </a:r>
          </a:p>
          <a:p>
            <a:pPr indent="457200"/>
            <a:r>
              <a:rPr lang="en-US" altLang="zh-CN" sz="900">
                <a:latin typeface="微软雅黑" panose="020B0503020204020204" pitchFamily="34" charset="-122"/>
                <a:ea typeface="微软雅黑" panose="020B0503020204020204" pitchFamily="34" charset="-122"/>
              </a:rPr>
              <a:t>|apache|    2|</a:t>
            </a:r>
          </a:p>
          <a:p>
            <a:pPr indent="457200"/>
            <a:r>
              <a:rPr lang="en-US" altLang="zh-CN" sz="900">
                <a:latin typeface="微软雅黑" panose="020B0503020204020204" pitchFamily="34" charset="-122"/>
                <a:ea typeface="微软雅黑" panose="020B0503020204020204" pitchFamily="34" charset="-122"/>
              </a:rPr>
              <a:t>| spark|    1|</a:t>
            </a:r>
          </a:p>
          <a:p>
            <a:pPr indent="457200"/>
            <a:r>
              <a:rPr lang="en-US" altLang="zh-CN" sz="900">
                <a:latin typeface="微软雅黑" panose="020B0503020204020204" pitchFamily="34" charset="-122"/>
                <a:ea typeface="微软雅黑" panose="020B0503020204020204" pitchFamily="34" charset="-122"/>
              </a:rPr>
              <a:t>|hadoop|    1|</a:t>
            </a:r>
          </a:p>
          <a:p>
            <a:pPr indent="457200"/>
            <a:r>
              <a:rPr lang="en-US" altLang="zh-CN" sz="900">
                <a:latin typeface="微软雅黑" panose="020B0503020204020204" pitchFamily="34" charset="-122"/>
                <a:ea typeface="微软雅黑" panose="020B0503020204020204" pitchFamily="34" charset="-122"/>
              </a:rPr>
              <a:t>+------+-----+</a:t>
            </a:r>
          </a:p>
          <a:p>
            <a:pPr indent="457200"/>
            <a:r>
              <a:rPr lang="en-US" altLang="zh-CN" sz="900">
                <a:latin typeface="微软雅黑" panose="020B0503020204020204" pitchFamily="34" charset="-122"/>
                <a:ea typeface="微软雅黑" panose="020B0503020204020204" pitchFamily="34" charset="-122"/>
              </a:rPr>
              <a:t>...</a:t>
            </a:r>
          </a:p>
          <a:p>
            <a:pPr indent="457200"/>
            <a:r>
              <a:rPr lang="zh-CN" altLang="en-US" sz="1200">
                <a:latin typeface="微软雅黑" panose="020B0503020204020204" pitchFamily="34" charset="-122"/>
                <a:ea typeface="微软雅黑" panose="020B0503020204020204" pitchFamily="34" charset="-122"/>
              </a:rPr>
              <a:t>可以看到，最新批次的输出结果在上一批次结果的基础上进行了累加</a:t>
            </a:r>
            <a:r>
              <a:rPr lang="zh-CN" altLang="en-US" sz="1200" smtClean="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a:p>
            <a:pPr indent="457200"/>
            <a:endParaRPr lang="zh-CN" altLang="en-US" sz="1600" smtClean="0">
              <a:latin typeface="微软雅黑" panose="020B0503020204020204" pitchFamily="34" charset="-122"/>
              <a:ea typeface="微软雅黑" panose="020B0503020204020204" pitchFamily="34" charset="-122"/>
            </a:endParaRPr>
          </a:p>
          <a:p>
            <a:pPr indent="457200"/>
            <a:endParaRPr lang="en-US" altLang="zh-CN" sz="1600" smtClean="0">
              <a:latin typeface="微软雅黑" panose="020B0503020204020204" pitchFamily="34" charset="-122"/>
              <a:ea typeface="微软雅黑" panose="020B0503020204020204" pitchFamily="34" charset="-122"/>
            </a:endParaRPr>
          </a:p>
          <a:p>
            <a:pPr indent="457200"/>
            <a:endParaRPr lang="zh-CN" altLang="en-US" sz="1600">
              <a:latin typeface="微软雅黑" panose="020B0503020204020204" pitchFamily="34" charset="-122"/>
              <a:ea typeface="微软雅黑" panose="020B0503020204020204" pitchFamily="34" charset="-122"/>
            </a:endParaRPr>
          </a:p>
          <a:p>
            <a:pPr indent="457200"/>
            <a:endParaRPr lang="en-US" altLang="zh-CN" sz="1200" smtClean="0">
              <a:latin typeface="微软雅黑" panose="020B0503020204020204" pitchFamily="34" charset="-122"/>
              <a:ea typeface="微软雅黑" panose="020B0503020204020204" pitchFamily="34" charset="-122"/>
            </a:endParaRPr>
          </a:p>
          <a:p>
            <a:pPr indent="457200"/>
            <a:endParaRPr lang="en-US" altLang="zh-CN"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90677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C4C4C"/>
        </a:solidFill>
        <a:effectLst/>
      </p:bgPr>
    </p:bg>
    <p:spTree>
      <p:nvGrpSpPr>
        <p:cNvPr id="1" name=""/>
        <p:cNvGrpSpPr/>
        <p:nvPr/>
      </p:nvGrpSpPr>
      <p:grpSpPr>
        <a:xfrm>
          <a:off x="0" y="0"/>
          <a:ext cx="0" cy="0"/>
          <a:chOff x="0" y="0"/>
          <a:chExt cx="0" cy="0"/>
        </a:xfrm>
      </p:grpSpPr>
      <p:sp>
        <p:nvSpPr>
          <p:cNvPr id="30" name="矩形 29"/>
          <p:cNvSpPr/>
          <p:nvPr/>
        </p:nvSpPr>
        <p:spPr>
          <a:xfrm>
            <a:off x="0" y="0"/>
            <a:ext cx="914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latin typeface="微软雅黑" panose="020B0503020204020204" pitchFamily="34" charset="-122"/>
                <a:ea typeface="微软雅黑" panose="020B0503020204020204" pitchFamily="34" charset="-122"/>
              </a:rPr>
              <a:t>Structured Streaming</a:t>
            </a:r>
            <a:r>
              <a:rPr lang="zh-CN" altLang="en-US" sz="3000">
                <a:latin typeface="微软雅黑" panose="020B0503020204020204" pitchFamily="34" charset="-122"/>
                <a:ea typeface="微软雅黑" panose="020B0503020204020204" pitchFamily="34" charset="-122"/>
              </a:rPr>
              <a:t>编</a:t>
            </a:r>
            <a:r>
              <a:rPr lang="zh-CN" altLang="en-US" sz="3000" smtClean="0">
                <a:latin typeface="微软雅黑" panose="020B0503020204020204" pitchFamily="34" charset="-122"/>
                <a:ea typeface="微软雅黑" panose="020B0503020204020204" pitchFamily="34" charset="-122"/>
              </a:rPr>
              <a:t>程模型</a:t>
            </a:r>
            <a:endParaRPr lang="zh-CN" altLang="en-US" sz="3000" dirty="0">
              <a:latin typeface="微软雅黑" panose="020B0503020204020204" pitchFamily="34" charset="-122"/>
              <a:ea typeface="微软雅黑" panose="020B0503020204020204" pitchFamily="34" charset="-122"/>
            </a:endParaRPr>
          </a:p>
        </p:txBody>
      </p:sp>
      <p:sp>
        <p:nvSpPr>
          <p:cNvPr id="31" name="矩形 30"/>
          <p:cNvSpPr/>
          <p:nvPr/>
        </p:nvSpPr>
        <p:spPr>
          <a:xfrm>
            <a:off x="876300" y="914399"/>
            <a:ext cx="4962525" cy="42291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457200"/>
            <a:r>
              <a:rPr lang="en-US" altLang="zh-CN" sz="1200">
                <a:latin typeface="微软雅黑" panose="020B0503020204020204" pitchFamily="34" charset="-122"/>
                <a:ea typeface="微软雅黑" panose="020B0503020204020204" pitchFamily="34" charset="-122"/>
              </a:rPr>
              <a:t>Structured Streaming</a:t>
            </a:r>
            <a:r>
              <a:rPr lang="zh-CN" altLang="en-US" sz="1200">
                <a:latin typeface="微软雅黑" panose="020B0503020204020204" pitchFamily="34" charset="-122"/>
                <a:ea typeface="微软雅黑" panose="020B0503020204020204" pitchFamily="34" charset="-122"/>
              </a:rPr>
              <a:t>的关键思想是将实时数据流视为一张不断追加的表，这样可以基于这张表进行处理。这是一个新的流处理模型，它非常类似于批处理模型，就像在静态表上执行标准的批处理式查询一样。它将输入的数据流视为一张“输入表”，到达流的每个数据项都像一个新行被追加到输入</a:t>
            </a:r>
            <a:r>
              <a:rPr lang="zh-CN" altLang="en-US" sz="1200" smtClean="0">
                <a:latin typeface="微软雅黑" panose="020B0503020204020204" pitchFamily="34" charset="-122"/>
                <a:ea typeface="微软雅黑" panose="020B0503020204020204" pitchFamily="34" charset="-122"/>
              </a:rPr>
              <a:t>表，如右图。</a:t>
            </a:r>
            <a:endParaRPr lang="en-US" altLang="zh-CN" sz="1200" smtClean="0">
              <a:latin typeface="微软雅黑" panose="020B0503020204020204" pitchFamily="34" charset="-122"/>
              <a:ea typeface="微软雅黑" panose="020B0503020204020204" pitchFamily="34" charset="-122"/>
            </a:endParaRPr>
          </a:p>
          <a:p>
            <a:pPr indent="457200"/>
            <a:endParaRPr lang="en-US" altLang="zh-CN" sz="1200" smtClean="0">
              <a:latin typeface="微软雅黑" panose="020B0503020204020204" pitchFamily="34" charset="-122"/>
              <a:ea typeface="微软雅黑" panose="020B0503020204020204" pitchFamily="34" charset="-122"/>
            </a:endParaRPr>
          </a:p>
          <a:p>
            <a:pPr indent="457200"/>
            <a:r>
              <a:rPr lang="zh-CN" altLang="en-US" sz="1200" smtClean="0">
                <a:latin typeface="微软雅黑" panose="020B0503020204020204" pitchFamily="34" charset="-122"/>
                <a:ea typeface="微软雅黑" panose="020B0503020204020204" pitchFamily="34" charset="-122"/>
              </a:rPr>
              <a:t>对</a:t>
            </a:r>
            <a:r>
              <a:rPr lang="zh-CN" altLang="en-US" sz="1200">
                <a:latin typeface="微软雅黑" panose="020B0503020204020204" pitchFamily="34" charset="-122"/>
                <a:ea typeface="微软雅黑" panose="020B0503020204020204" pitchFamily="34" charset="-122"/>
              </a:rPr>
              <a:t>输入数据流的查询将生成一张“结果表”。每一个触发间隔（例如，每</a:t>
            </a:r>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秒）都会向输入表添加新行，最终更新结果表。无论何时更新结果表，都建议将更改后的结果行写入外部存</a:t>
            </a:r>
            <a:r>
              <a:rPr lang="zh-CN" altLang="en-US" sz="1200" smtClean="0">
                <a:latin typeface="微软雅黑" panose="020B0503020204020204" pitchFamily="34" charset="-122"/>
                <a:ea typeface="微软雅黑" panose="020B0503020204020204" pitchFamily="34" charset="-122"/>
              </a:rPr>
              <a:t>储</a:t>
            </a:r>
            <a:r>
              <a:rPr lang="zh-CN" altLang="en-US" sz="1200">
                <a:latin typeface="微软雅黑" panose="020B0503020204020204" pitchFamily="34" charset="-122"/>
                <a:ea typeface="微软雅黑" panose="020B0503020204020204" pitchFamily="34" charset="-122"/>
              </a:rPr>
              <a:t>，如右图</a:t>
            </a:r>
            <a:r>
              <a:rPr lang="zh-CN" altLang="en-US" sz="1200" smtClean="0">
                <a:latin typeface="微软雅黑" panose="020B0503020204020204" pitchFamily="34" charset="-122"/>
                <a:ea typeface="微软雅黑" panose="020B0503020204020204" pitchFamily="34" charset="-122"/>
              </a:rPr>
              <a:t>。</a:t>
            </a:r>
            <a:endParaRPr lang="en-US" altLang="zh-CN" sz="1200" smtClean="0">
              <a:latin typeface="微软雅黑" panose="020B0503020204020204" pitchFamily="34" charset="-122"/>
              <a:ea typeface="微软雅黑" panose="020B0503020204020204" pitchFamily="34" charset="-122"/>
            </a:endParaRPr>
          </a:p>
          <a:p>
            <a:pPr indent="457200"/>
            <a:endParaRPr lang="zh-CN" altLang="en-US" sz="1600" smtClean="0">
              <a:latin typeface="微软雅黑" panose="020B0503020204020204" pitchFamily="34" charset="-122"/>
              <a:ea typeface="微软雅黑" panose="020B0503020204020204" pitchFamily="34" charset="-122"/>
            </a:endParaRPr>
          </a:p>
          <a:p>
            <a:pPr indent="457200"/>
            <a:endParaRPr lang="en-US" altLang="zh-CN" sz="1600" smtClean="0">
              <a:latin typeface="微软雅黑" panose="020B0503020204020204" pitchFamily="34" charset="-122"/>
              <a:ea typeface="微软雅黑" panose="020B0503020204020204" pitchFamily="34" charset="-122"/>
            </a:endParaRPr>
          </a:p>
          <a:p>
            <a:pPr indent="457200"/>
            <a:endParaRPr lang="zh-CN" altLang="en-US" sz="1600">
              <a:latin typeface="微软雅黑" panose="020B0503020204020204" pitchFamily="34" charset="-122"/>
              <a:ea typeface="微软雅黑" panose="020B0503020204020204" pitchFamily="34" charset="-122"/>
            </a:endParaRPr>
          </a:p>
          <a:p>
            <a:pPr indent="457200"/>
            <a:endParaRPr lang="en-US" altLang="zh-CN" sz="1200" smtClean="0">
              <a:latin typeface="微软雅黑" panose="020B0503020204020204" pitchFamily="34" charset="-122"/>
              <a:ea typeface="微软雅黑" panose="020B0503020204020204" pitchFamily="34" charset="-122"/>
            </a:endParaRPr>
          </a:p>
          <a:p>
            <a:pPr indent="457200"/>
            <a:endParaRPr lang="en-US" altLang="zh-CN"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2644" y="914399"/>
            <a:ext cx="3021806" cy="1741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5253" y="2751631"/>
            <a:ext cx="3176587" cy="225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292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C4C4C"/>
        </a:solidFill>
        <a:effectLst/>
      </p:bgPr>
    </p:bg>
    <p:spTree>
      <p:nvGrpSpPr>
        <p:cNvPr id="1" name=""/>
        <p:cNvGrpSpPr/>
        <p:nvPr/>
      </p:nvGrpSpPr>
      <p:grpSpPr>
        <a:xfrm>
          <a:off x="0" y="0"/>
          <a:ext cx="0" cy="0"/>
          <a:chOff x="0" y="0"/>
          <a:chExt cx="0" cy="0"/>
        </a:xfrm>
      </p:grpSpPr>
      <p:sp>
        <p:nvSpPr>
          <p:cNvPr id="30" name="矩形 29"/>
          <p:cNvSpPr/>
          <p:nvPr/>
        </p:nvSpPr>
        <p:spPr>
          <a:xfrm>
            <a:off x="0" y="0"/>
            <a:ext cx="914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latin typeface="微软雅黑" panose="020B0503020204020204" pitchFamily="34" charset="-122"/>
                <a:ea typeface="微软雅黑" panose="020B0503020204020204" pitchFamily="34" charset="-122"/>
              </a:rPr>
              <a:t>Structured Streaming</a:t>
            </a:r>
            <a:r>
              <a:rPr lang="zh-CN" altLang="en-US" sz="3000">
                <a:latin typeface="微软雅黑" panose="020B0503020204020204" pitchFamily="34" charset="-122"/>
                <a:ea typeface="微软雅黑" panose="020B0503020204020204" pitchFamily="34" charset="-122"/>
              </a:rPr>
              <a:t>编</a:t>
            </a:r>
            <a:r>
              <a:rPr lang="zh-CN" altLang="en-US" sz="3000" smtClean="0">
                <a:latin typeface="微软雅黑" panose="020B0503020204020204" pitchFamily="34" charset="-122"/>
                <a:ea typeface="微软雅黑" panose="020B0503020204020204" pitchFamily="34" charset="-122"/>
              </a:rPr>
              <a:t>程模型</a:t>
            </a:r>
            <a:endParaRPr lang="zh-CN" altLang="en-US" sz="3000" dirty="0">
              <a:latin typeface="微软雅黑" panose="020B0503020204020204" pitchFamily="34" charset="-122"/>
              <a:ea typeface="微软雅黑" panose="020B0503020204020204" pitchFamily="34" charset="-122"/>
            </a:endParaRPr>
          </a:p>
        </p:txBody>
      </p:sp>
      <p:sp>
        <p:nvSpPr>
          <p:cNvPr id="31" name="矩形 30"/>
          <p:cNvSpPr/>
          <p:nvPr/>
        </p:nvSpPr>
        <p:spPr>
          <a:xfrm>
            <a:off x="876300" y="914399"/>
            <a:ext cx="8086725" cy="42291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457200"/>
            <a:r>
              <a:rPr lang="zh-CN" altLang="en-US" sz="1400" smtClean="0">
                <a:latin typeface="微软雅黑" panose="020B0503020204020204" pitchFamily="34" charset="-122"/>
                <a:ea typeface="微软雅黑" panose="020B0503020204020204" pitchFamily="34" charset="-122"/>
              </a:rPr>
              <a:t>以单</a:t>
            </a:r>
            <a:r>
              <a:rPr lang="zh-CN" altLang="en-US" sz="1400">
                <a:latin typeface="微软雅黑" panose="020B0503020204020204" pitchFamily="34" charset="-122"/>
                <a:ea typeface="微软雅黑" panose="020B0503020204020204" pitchFamily="34" charset="-122"/>
              </a:rPr>
              <a:t>词计</a:t>
            </a:r>
            <a:r>
              <a:rPr lang="zh-CN" altLang="en-US" sz="1400" smtClean="0">
                <a:latin typeface="微软雅黑" panose="020B0503020204020204" pitchFamily="34" charset="-122"/>
                <a:ea typeface="微软雅黑" panose="020B0503020204020204" pitchFamily="34" charset="-122"/>
              </a:rPr>
              <a:t>数中，</a:t>
            </a:r>
            <a:r>
              <a:rPr lang="en-US" altLang="zh-CN" sz="1400" smtClean="0">
                <a:latin typeface="微软雅黑" panose="020B0503020204020204" pitchFamily="34" charset="-122"/>
                <a:ea typeface="微软雅黑" panose="020B0503020204020204" pitchFamily="34" charset="-122"/>
              </a:rPr>
              <a:t>Spark</a:t>
            </a:r>
            <a:r>
              <a:rPr lang="zh-CN" altLang="en-US" sz="1400">
                <a:latin typeface="微软雅黑" panose="020B0503020204020204" pitchFamily="34" charset="-122"/>
                <a:ea typeface="微软雅黑" panose="020B0503020204020204" pitchFamily="34" charset="-122"/>
              </a:rPr>
              <a:t>将不断检查</a:t>
            </a:r>
            <a:r>
              <a:rPr lang="en-US" altLang="zh-CN" sz="1400">
                <a:latin typeface="微软雅黑" panose="020B0503020204020204" pitchFamily="34" charset="-122"/>
                <a:ea typeface="微软雅黑" panose="020B0503020204020204" pitchFamily="34" charset="-122"/>
              </a:rPr>
              <a:t>Socket</a:t>
            </a:r>
            <a:r>
              <a:rPr lang="zh-CN" altLang="en-US" sz="1400">
                <a:latin typeface="微软雅黑" panose="020B0503020204020204" pitchFamily="34" charset="-122"/>
                <a:ea typeface="微软雅黑" panose="020B0503020204020204" pitchFamily="34" charset="-122"/>
              </a:rPr>
              <a:t>连接中的新数据。如果有新数据，</a:t>
            </a:r>
            <a:r>
              <a:rPr lang="en-US" altLang="zh-CN" sz="1400">
                <a:latin typeface="微软雅黑" panose="020B0503020204020204" pitchFamily="34" charset="-122"/>
                <a:ea typeface="微软雅黑" panose="020B0503020204020204" pitchFamily="34" charset="-122"/>
              </a:rPr>
              <a:t>Spark</a:t>
            </a:r>
            <a:r>
              <a:rPr lang="zh-CN" altLang="en-US" sz="1400">
                <a:latin typeface="微软雅黑" panose="020B0503020204020204" pitchFamily="34" charset="-122"/>
                <a:ea typeface="微软雅黑" panose="020B0503020204020204" pitchFamily="34" charset="-122"/>
              </a:rPr>
              <a:t>将运行一个“增量”查询，该查询将以前的计数结果与新数据的计数结果组合起来计算更新后的计数结</a:t>
            </a:r>
            <a:r>
              <a:rPr lang="zh-CN" altLang="en-US" sz="1400" smtClean="0">
                <a:latin typeface="微软雅黑" panose="020B0503020204020204" pitchFamily="34" charset="-122"/>
                <a:ea typeface="微软雅黑" panose="020B0503020204020204" pitchFamily="34" charset="-122"/>
              </a:rPr>
              <a:t>果。</a:t>
            </a:r>
            <a:endParaRPr lang="zh-CN" altLang="en-US" sz="1600" smtClean="0">
              <a:latin typeface="微软雅黑" panose="020B0503020204020204" pitchFamily="34" charset="-122"/>
              <a:ea typeface="微软雅黑" panose="020B0503020204020204" pitchFamily="34" charset="-122"/>
            </a:endParaRPr>
          </a:p>
          <a:p>
            <a:pPr indent="457200"/>
            <a:endParaRPr lang="en-US" altLang="zh-CN" sz="1600" smtClean="0">
              <a:latin typeface="微软雅黑" panose="020B0503020204020204" pitchFamily="34" charset="-122"/>
              <a:ea typeface="微软雅黑" panose="020B0503020204020204" pitchFamily="34" charset="-122"/>
            </a:endParaRPr>
          </a:p>
          <a:p>
            <a:pPr indent="457200"/>
            <a:endParaRPr lang="zh-CN" altLang="en-US" sz="1600">
              <a:latin typeface="微软雅黑" panose="020B0503020204020204" pitchFamily="34" charset="-122"/>
              <a:ea typeface="微软雅黑" panose="020B0503020204020204" pitchFamily="34" charset="-122"/>
            </a:endParaRPr>
          </a:p>
          <a:p>
            <a:pPr indent="457200"/>
            <a:endParaRPr lang="en-US" altLang="zh-CN" sz="1200" smtClean="0">
              <a:latin typeface="微软雅黑" panose="020B0503020204020204" pitchFamily="34" charset="-122"/>
              <a:ea typeface="微软雅黑" panose="020B0503020204020204" pitchFamily="34" charset="-122"/>
            </a:endParaRPr>
          </a:p>
          <a:p>
            <a:pPr indent="457200"/>
            <a:endParaRPr lang="en-US" altLang="zh-CN"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1508313"/>
            <a:ext cx="4000500" cy="3041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339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C4C4C"/>
        </a:solidFill>
        <a:effectLst/>
      </p:bgPr>
    </p:bg>
    <p:spTree>
      <p:nvGrpSpPr>
        <p:cNvPr id="1" name=""/>
        <p:cNvGrpSpPr/>
        <p:nvPr/>
      </p:nvGrpSpPr>
      <p:grpSpPr>
        <a:xfrm>
          <a:off x="0" y="0"/>
          <a:ext cx="0" cy="0"/>
          <a:chOff x="0" y="0"/>
          <a:chExt cx="0" cy="0"/>
        </a:xfrm>
      </p:grpSpPr>
      <p:sp>
        <p:nvSpPr>
          <p:cNvPr id="30" name="矩形 29"/>
          <p:cNvSpPr/>
          <p:nvPr/>
        </p:nvSpPr>
        <p:spPr>
          <a:xfrm>
            <a:off x="0" y="0"/>
            <a:ext cx="914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latin typeface="微软雅黑" panose="020B0503020204020204" pitchFamily="34" charset="-122"/>
                <a:ea typeface="微软雅黑" panose="020B0503020204020204" pitchFamily="34" charset="-122"/>
              </a:rPr>
              <a:t>Structured Streaming</a:t>
            </a:r>
            <a:r>
              <a:rPr lang="zh-CN" altLang="en-US" sz="3000">
                <a:latin typeface="微软雅黑" panose="020B0503020204020204" pitchFamily="34" charset="-122"/>
                <a:ea typeface="微软雅黑" panose="020B0503020204020204" pitchFamily="34" charset="-122"/>
              </a:rPr>
              <a:t>查</a:t>
            </a:r>
            <a:r>
              <a:rPr lang="zh-CN" altLang="en-US" sz="3000" smtClean="0">
                <a:latin typeface="微软雅黑" panose="020B0503020204020204" pitchFamily="34" charset="-122"/>
                <a:ea typeface="微软雅黑" panose="020B0503020204020204" pitchFamily="34" charset="-122"/>
              </a:rPr>
              <a:t>询输出</a:t>
            </a:r>
            <a:endParaRPr lang="zh-CN" altLang="en-US" sz="3000" dirty="0">
              <a:latin typeface="微软雅黑" panose="020B0503020204020204" pitchFamily="34" charset="-122"/>
              <a:ea typeface="微软雅黑" panose="020B0503020204020204" pitchFamily="34" charset="-122"/>
            </a:endParaRPr>
          </a:p>
        </p:txBody>
      </p:sp>
      <p:sp>
        <p:nvSpPr>
          <p:cNvPr id="31" name="矩形 30"/>
          <p:cNvSpPr/>
          <p:nvPr/>
        </p:nvSpPr>
        <p:spPr>
          <a:xfrm>
            <a:off x="876300" y="914399"/>
            <a:ext cx="8086725" cy="42291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457200"/>
            <a:r>
              <a:rPr lang="en-US" altLang="zh-CN" sz="1200">
                <a:latin typeface="微软雅黑" panose="020B0503020204020204" pitchFamily="34" charset="-122"/>
                <a:ea typeface="微软雅黑" panose="020B0503020204020204" pitchFamily="34" charset="-122"/>
              </a:rPr>
              <a:t>Structured Streaming</a:t>
            </a:r>
            <a:r>
              <a:rPr lang="zh-CN" altLang="en-US" sz="1200">
                <a:latin typeface="微软雅黑" panose="020B0503020204020204" pitchFamily="34" charset="-122"/>
                <a:ea typeface="微软雅黑" panose="020B0503020204020204" pitchFamily="34" charset="-122"/>
              </a:rPr>
              <a:t>计算结果的输出有三种不同的模式，且不同类型的流式查询支持不同的输出模式。三种模式分别如下：</a:t>
            </a:r>
          </a:p>
          <a:p>
            <a:pPr indent="457200"/>
            <a:r>
              <a:rPr lang="zh-CN" altLang="en-US" sz="1200" b="1" smtClean="0">
                <a:latin typeface="微软雅黑" panose="020B0503020204020204" pitchFamily="34" charset="-122"/>
                <a:ea typeface="微软雅黑" panose="020B0503020204020204" pitchFamily="34" charset="-122"/>
              </a:rPr>
              <a:t>完</a:t>
            </a:r>
            <a:r>
              <a:rPr lang="zh-CN" altLang="en-US" sz="1200" b="1">
                <a:latin typeface="微软雅黑" panose="020B0503020204020204" pitchFamily="34" charset="-122"/>
                <a:ea typeface="微软雅黑" panose="020B0503020204020204" pitchFamily="34" charset="-122"/>
              </a:rPr>
              <a:t>全模式（</a:t>
            </a:r>
            <a:r>
              <a:rPr lang="en-US" altLang="zh-CN" sz="1200" b="1">
                <a:latin typeface="微软雅黑" panose="020B0503020204020204" pitchFamily="34" charset="-122"/>
                <a:ea typeface="微软雅黑" panose="020B0503020204020204" pitchFamily="34" charset="-122"/>
              </a:rPr>
              <a:t>Complete Mode</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更新后的整个结果表将被写入外部存储。如何处理整个表的写入由存储连接器决定。</a:t>
            </a:r>
          </a:p>
          <a:p>
            <a:pPr indent="457200"/>
            <a:r>
              <a:rPr lang="zh-CN" altLang="en-US" sz="1200" b="1" smtClean="0">
                <a:latin typeface="微软雅黑" panose="020B0503020204020204" pitchFamily="34" charset="-122"/>
                <a:ea typeface="微软雅黑" panose="020B0503020204020204" pitchFamily="34" charset="-122"/>
              </a:rPr>
              <a:t>追</a:t>
            </a:r>
            <a:r>
              <a:rPr lang="zh-CN" altLang="en-US" sz="1200" b="1">
                <a:latin typeface="微软雅黑" panose="020B0503020204020204" pitchFamily="34" charset="-122"/>
                <a:ea typeface="微软雅黑" panose="020B0503020204020204" pitchFamily="34" charset="-122"/>
              </a:rPr>
              <a:t>加模式（</a:t>
            </a:r>
            <a:r>
              <a:rPr lang="en-US" altLang="zh-CN" sz="1200" b="1">
                <a:latin typeface="微软雅黑" panose="020B0503020204020204" pitchFamily="34" charset="-122"/>
                <a:ea typeface="微软雅黑" panose="020B0503020204020204" pitchFamily="34" charset="-122"/>
              </a:rPr>
              <a:t>Append Mode</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默认模式。自上次触发后，只将结果表中追加的新行写入外部存储。这只适用于已经存在结果表中的现有行不期望被改变的查询，如</a:t>
            </a:r>
            <a:r>
              <a:rPr lang="en-US" altLang="zh-CN" sz="1200">
                <a:latin typeface="微软雅黑" panose="020B0503020204020204" pitchFamily="34" charset="-122"/>
                <a:ea typeface="微软雅黑" panose="020B0503020204020204" pitchFamily="34" charset="-122"/>
              </a:rPr>
              <a:t>select</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where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map</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flatMap</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filter</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join</a:t>
            </a:r>
            <a:r>
              <a:rPr lang="zh-CN" altLang="en-US" sz="1200">
                <a:latin typeface="微软雅黑" panose="020B0503020204020204" pitchFamily="34" charset="-122"/>
                <a:ea typeface="微软雅黑" panose="020B0503020204020204" pitchFamily="34" charset="-122"/>
              </a:rPr>
              <a:t>等操作支持该模式。</a:t>
            </a:r>
          </a:p>
          <a:p>
            <a:pPr indent="457200"/>
            <a:r>
              <a:rPr lang="zh-CN" altLang="en-US" sz="1200" b="1" smtClean="0">
                <a:latin typeface="微软雅黑" panose="020B0503020204020204" pitchFamily="34" charset="-122"/>
                <a:ea typeface="微软雅黑" panose="020B0503020204020204" pitchFamily="34" charset="-122"/>
              </a:rPr>
              <a:t>更</a:t>
            </a:r>
            <a:r>
              <a:rPr lang="zh-CN" altLang="en-US" sz="1200" b="1">
                <a:latin typeface="微软雅黑" panose="020B0503020204020204" pitchFamily="34" charset="-122"/>
                <a:ea typeface="微软雅黑" panose="020B0503020204020204" pitchFamily="34" charset="-122"/>
              </a:rPr>
              <a:t>新模式（</a:t>
            </a:r>
            <a:r>
              <a:rPr lang="en-US" altLang="zh-CN" sz="1200" b="1">
                <a:latin typeface="微软雅黑" panose="020B0503020204020204" pitchFamily="34" charset="-122"/>
                <a:ea typeface="微软雅黑" panose="020B0503020204020204" pitchFamily="34" charset="-122"/>
              </a:rPr>
              <a:t>Update Mode</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只有自上次触发后在结果表中更新（包括增加）的行才会写入外部存储（自</a:t>
            </a:r>
            <a:r>
              <a:rPr lang="en-US" altLang="zh-CN" sz="1200">
                <a:latin typeface="微软雅黑" panose="020B0503020204020204" pitchFamily="34" charset="-122"/>
                <a:ea typeface="微软雅黑" panose="020B0503020204020204" pitchFamily="34" charset="-122"/>
              </a:rPr>
              <a:t>Spark 2.1.1</a:t>
            </a:r>
            <a:r>
              <a:rPr lang="zh-CN" altLang="en-US" sz="1200">
                <a:latin typeface="微软雅黑" panose="020B0503020204020204" pitchFamily="34" charset="-122"/>
                <a:ea typeface="微软雅黑" panose="020B0503020204020204" pitchFamily="34" charset="-122"/>
              </a:rPr>
              <a:t>起可用）。这与完全模式不同，该模式只输出自上次触发以来更改的行。如果查询不包含聚合，则等同于追加模式。</a:t>
            </a:r>
          </a:p>
          <a:p>
            <a:pPr indent="457200"/>
            <a:r>
              <a:rPr lang="zh-CN" altLang="en-US" sz="1200" smtClean="0">
                <a:latin typeface="微软雅黑" panose="020B0503020204020204" pitchFamily="34" charset="-122"/>
                <a:ea typeface="微软雅黑" panose="020B0503020204020204" pitchFamily="34" charset="-122"/>
              </a:rPr>
              <a:t>若将单词计数改</a:t>
            </a:r>
            <a:r>
              <a:rPr lang="zh-CN" altLang="en-US" sz="1200">
                <a:latin typeface="微软雅黑" panose="020B0503020204020204" pitchFamily="34" charset="-122"/>
                <a:ea typeface="微软雅黑" panose="020B0503020204020204" pitchFamily="34" charset="-122"/>
              </a:rPr>
              <a:t>为更新模式，需将结果输出部分修改为以下代码：</a:t>
            </a:r>
          </a:p>
          <a:p>
            <a:pPr indent="457200"/>
            <a:r>
              <a:rPr lang="en-US" altLang="zh-CN" sz="900">
                <a:latin typeface="微软雅黑" panose="020B0503020204020204" pitchFamily="34" charset="-122"/>
                <a:ea typeface="微软雅黑" panose="020B0503020204020204" pitchFamily="34" charset="-122"/>
              </a:rPr>
              <a:t>val query = wordCounts.writeStream</a:t>
            </a:r>
          </a:p>
          <a:p>
            <a:pPr indent="457200"/>
            <a:r>
              <a:rPr lang="en-US" altLang="zh-CN" sz="900">
                <a:latin typeface="微软雅黑" panose="020B0503020204020204" pitchFamily="34" charset="-122"/>
                <a:ea typeface="微软雅黑" panose="020B0503020204020204" pitchFamily="34" charset="-122"/>
              </a:rPr>
              <a:t>  .outputMode("</a:t>
            </a:r>
            <a:r>
              <a:rPr lang="en-US" altLang="zh-CN" sz="900">
                <a:solidFill>
                  <a:srgbClr val="FF6600"/>
                </a:solidFill>
                <a:latin typeface="微软雅黑" panose="020B0503020204020204" pitchFamily="34" charset="-122"/>
                <a:ea typeface="微软雅黑" panose="020B0503020204020204" pitchFamily="34" charset="-122"/>
              </a:rPr>
              <a:t>update</a:t>
            </a:r>
            <a:r>
              <a:rPr lang="en-US" altLang="zh-CN" sz="900">
                <a:latin typeface="微软雅黑" panose="020B0503020204020204" pitchFamily="34" charset="-122"/>
                <a:ea typeface="微软雅黑" panose="020B0503020204020204" pitchFamily="34" charset="-122"/>
              </a:rPr>
              <a:t>")// </a:t>
            </a:r>
            <a:r>
              <a:rPr lang="zh-CN" altLang="en-US" sz="900">
                <a:latin typeface="微软雅黑" panose="020B0503020204020204" pitchFamily="34" charset="-122"/>
                <a:ea typeface="微软雅黑" panose="020B0503020204020204" pitchFamily="34" charset="-122"/>
              </a:rPr>
              <a:t>等同于</a:t>
            </a:r>
            <a:r>
              <a:rPr lang="en-US" altLang="zh-CN" sz="900">
                <a:latin typeface="微软雅黑" panose="020B0503020204020204" pitchFamily="34" charset="-122"/>
                <a:ea typeface="微软雅黑" panose="020B0503020204020204" pitchFamily="34" charset="-122"/>
              </a:rPr>
              <a:t>.outputMode(OutputMode.Update)</a:t>
            </a:r>
          </a:p>
          <a:p>
            <a:pPr indent="457200"/>
            <a:r>
              <a:rPr lang="en-US" altLang="zh-CN" sz="900">
                <a:latin typeface="微软雅黑" panose="020B0503020204020204" pitchFamily="34" charset="-122"/>
                <a:ea typeface="微软雅黑" panose="020B0503020204020204" pitchFamily="34" charset="-122"/>
              </a:rPr>
              <a:t>  .format("console")</a:t>
            </a:r>
          </a:p>
          <a:p>
            <a:pPr indent="457200"/>
            <a:r>
              <a:rPr lang="en-US" altLang="zh-CN" sz="900">
                <a:latin typeface="微软雅黑" panose="020B0503020204020204" pitchFamily="34" charset="-122"/>
                <a:ea typeface="微软雅黑" panose="020B0503020204020204" pitchFamily="34" charset="-122"/>
              </a:rPr>
              <a:t>  .start()</a:t>
            </a:r>
          </a:p>
          <a:p>
            <a:pPr indent="457200"/>
            <a:endParaRPr lang="en-US" altLang="zh-CN" sz="1600" smtClean="0">
              <a:latin typeface="微软雅黑" panose="020B0503020204020204" pitchFamily="34" charset="-122"/>
              <a:ea typeface="微软雅黑" panose="020B0503020204020204" pitchFamily="34" charset="-122"/>
            </a:endParaRPr>
          </a:p>
          <a:p>
            <a:pPr indent="457200"/>
            <a:endParaRPr lang="zh-CN" altLang="en-US" sz="1600">
              <a:latin typeface="微软雅黑" panose="020B0503020204020204" pitchFamily="34" charset="-122"/>
              <a:ea typeface="微软雅黑" panose="020B0503020204020204" pitchFamily="34" charset="-122"/>
            </a:endParaRPr>
          </a:p>
          <a:p>
            <a:pPr indent="457200"/>
            <a:endParaRPr lang="en-US" altLang="zh-CN" sz="1200" smtClean="0">
              <a:latin typeface="微软雅黑" panose="020B0503020204020204" pitchFamily="34" charset="-122"/>
              <a:ea typeface="微软雅黑" panose="020B0503020204020204" pitchFamily="34" charset="-122"/>
            </a:endParaRPr>
          </a:p>
          <a:p>
            <a:pPr indent="457200"/>
            <a:endParaRPr lang="en-US" altLang="zh-CN"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en-US" sz="1200">
              <a:latin typeface="微软雅黑" panose="020B0503020204020204" pitchFamily="34" charset="-122"/>
              <a:ea typeface="微软雅黑" panose="020B0503020204020204" pitchFamily="34" charset="-122"/>
            </a:endParaRPr>
          </a:p>
          <a:p>
            <a:pPr indent="457200"/>
            <a:endParaRPr lang="zh-CN"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a:p>
            <a:pPr lvl="0" indent="457200"/>
            <a:endParaRPr lang="en-US" altLang="zh-CN" sz="120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20707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7321</TotalTime>
  <Words>2811</Words>
  <Application>Microsoft Office PowerPoint</Application>
  <PresentationFormat>全屏显示(16:9)</PresentationFormat>
  <Paragraphs>248</Paragraphs>
  <Slides>16</Slides>
  <Notes>13</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lsxxx2011@163.com</dc:creator>
  <cp:lastModifiedBy>Microsoft</cp:lastModifiedBy>
  <cp:revision>204</cp:revision>
  <dcterms:created xsi:type="dcterms:W3CDTF">2019-05-11T23:02:47Z</dcterms:created>
  <dcterms:modified xsi:type="dcterms:W3CDTF">2020-05-27T01:36:35Z</dcterms:modified>
</cp:coreProperties>
</file>