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5" r:id="rId6"/>
    <p:sldId id="266" r:id="rId7"/>
    <p:sldId id="267" r:id="rId8"/>
    <p:sldId id="260" r:id="rId9"/>
    <p:sldId id="261" r:id="rId10"/>
    <p:sldId id="262" r:id="rId11"/>
    <p:sldId id="263" r:id="rId12"/>
    <p:sldId id="268" r:id="rId13"/>
    <p:sldId id="25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4AC3A-A366-4273-914E-CC1290CC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2056AC-12CE-4075-8358-DF874EE64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5D2EE-9BDD-4A20-9456-D7025F07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210-952B-488E-8931-0FA1AD917EE9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C1905-CA83-4E90-A545-6F0C4276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943BE-4D05-4D3E-8385-5716A428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5D4D-4D33-43E1-9A15-2A7E4BED8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09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65CF5-B92E-4A57-BF67-E7982F42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8740F3-172A-430D-8975-94A88CE24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D4711-BB0D-41A1-934E-E1213583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210-952B-488E-8931-0FA1AD917EE9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E3F7E-C5E7-4D7C-B9CF-B43567A3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78FA9-C259-42DD-9934-DB2A34B2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5D4D-4D33-43E1-9A15-2A7E4BED8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00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9F27D9-324B-4032-ADEA-9F3ACC230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A0C90D-73F7-4110-B6EF-B6987A191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B4A05-76F8-469F-A1C8-20A34E65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210-952B-488E-8931-0FA1AD917EE9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BF5F6-7D3C-4F8D-BB02-E14A6D49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37EB0-1E70-4976-BE26-B97C51D5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5D4D-4D33-43E1-9A15-2A7E4BED8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93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35F5A-F70C-4D36-AD5A-96DB3613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B125B1-AE7D-4F5D-8C94-C1EE1F14E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C47E3-489D-45A3-94F9-1BA85CB5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210-952B-488E-8931-0FA1AD917EE9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BEB06-0934-4359-A11D-86E21FD5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2CD9BE-42F7-41ED-8FEE-23785625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5D4D-4D33-43E1-9A15-2A7E4BED8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79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A81AF-867E-4004-A814-5DCD7A7C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BDF279-28D1-4B5E-8983-BE40F4B3C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F21D8-8EB4-4993-A403-9A1890A5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210-952B-488E-8931-0FA1AD917EE9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2E5F8-C1CC-4C0B-95FE-18DE6E2A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F6814-F5A8-456D-AFAF-B78296ED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5D4D-4D33-43E1-9A15-2A7E4BED8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95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B86A2-F008-447C-BCC7-11C39C5C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70D38-C1C5-4B63-8C67-6608FF922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35568C-B95A-4D5D-8E12-11A2E35F2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064C7-B1F2-4FC4-9770-945BAD75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210-952B-488E-8931-0FA1AD917EE9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E00F45-CCFB-4F53-BE92-69AE7A8B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67B5E2-B184-4047-88CB-13CFE350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5D4D-4D33-43E1-9A15-2A7E4BED8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64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130BA-CB25-458B-974D-8693B614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0B743F-6148-4D95-9EA0-9FAFB77D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794D4D-1AFB-4B02-A2A0-954FC71BC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068204-06AF-475A-B7C2-D149266E0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037FFE-AEF9-4086-8E9C-A76DA8993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F8CD06-C0D2-409D-B9D3-7DECE872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210-952B-488E-8931-0FA1AD917EE9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7DE999-D8C7-4D72-BA11-89255947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0C12BE-9258-49A4-A15B-E4E21ED9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5D4D-4D33-43E1-9A15-2A7E4BED8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92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1F53F-20B2-435B-814F-6BB0C919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662DB1-989D-447B-A6D1-89022D28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210-952B-488E-8931-0FA1AD917EE9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CA193E-FC7B-4722-8D84-1EBC902E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8DBA49-B8EE-440D-81DE-2F75DE43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5D4D-4D33-43E1-9A15-2A7E4BED8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453A00-05FA-456D-918F-2B497397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210-952B-488E-8931-0FA1AD917EE9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5255EB-F205-48ED-8023-3C415514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17E82B-9C2F-4B2A-B0D1-FCCBB66D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5D4D-4D33-43E1-9A15-2A7E4BED8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9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5603C-6FF6-4AAB-9D17-C64D0578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BA6AD-7B49-4D2A-87C0-C718FF218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D9A1F8-5514-4BB5-84B1-8D9481316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E66D8C-CF8E-4DFB-9F6A-CB1CADD4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210-952B-488E-8931-0FA1AD917EE9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648B85-6D70-411D-9CFB-C1E148C0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DE0687-44BF-4E78-88AD-2E5BFB37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5D4D-4D33-43E1-9A15-2A7E4BED8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46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FF123-F9AF-4B7F-AD82-FBE0C5C3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FBFA31-5E76-4F5F-8902-FBDAA90E7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66DAAC-C2CE-46E5-B2B4-2B68561C5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4055EE-1B00-4FEB-88E2-620A574C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0210-952B-488E-8931-0FA1AD917EE9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2CFA14-5BC5-4CAB-A2A9-3AB93C98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F59C9-1F39-4418-9D52-B0E6D274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5D4D-4D33-43E1-9A15-2A7E4BED8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36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5EB0C0-9C8D-407A-AFF0-869450080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5EB696-B04A-4C96-B0DE-B2E7D901D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05465-2168-4881-B0DE-55C1E35B8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A0210-952B-488E-8931-0FA1AD917EE9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7CF1A-4245-40BC-9848-77A64DA5A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C2BD0-2F19-49DF-8D6D-24E58A27A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C5D4D-4D33-43E1-9A15-2A7E4BED81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9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E4A04-D118-4731-AC96-BABF13D8F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计算机组成原理实验（二）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14C3A6-490E-42D2-B7FA-96B7DD40B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	TA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					</a:t>
            </a:r>
            <a:r>
              <a:rPr lang="zh-CN" altLang="en-US" dirty="0"/>
              <a:t>李伽泽</a:t>
            </a:r>
            <a:endParaRPr lang="en-US" altLang="zh-CN" dirty="0"/>
          </a:p>
          <a:p>
            <a:r>
              <a:rPr lang="en-US" altLang="zh-CN" dirty="0"/>
              <a:t>						</a:t>
            </a:r>
            <a:r>
              <a:rPr lang="zh-CN" altLang="en-US" dirty="0"/>
              <a:t>彭志峰</a:t>
            </a:r>
          </a:p>
        </p:txBody>
      </p:sp>
    </p:spTree>
    <p:extLst>
      <p:ext uri="{BB962C8B-B14F-4D97-AF65-F5344CB8AC3E}">
        <p14:creationId xmlns:p14="http://schemas.microsoft.com/office/powerpoint/2010/main" val="2055208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内存寻址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从内存中取存储的数组数据时，需要确定数据的存储地址。</a:t>
            </a:r>
            <a:endParaRPr lang="en-US" altLang="zh-CN" dirty="0"/>
          </a:p>
          <a:p>
            <a:r>
              <a:rPr lang="zh-CN" altLang="en-US" dirty="0"/>
              <a:t>从数据区我们可以看到一个</a:t>
            </a:r>
            <a:r>
              <a:rPr lang="en-US" altLang="zh-CN" dirty="0"/>
              <a:t>integer</a:t>
            </a:r>
            <a:r>
              <a:rPr lang="zh-CN" altLang="en-US" dirty="0"/>
              <a:t>数据占</a:t>
            </a:r>
            <a:r>
              <a:rPr lang="en-US" altLang="zh-CN" dirty="0"/>
              <a:t>4</a:t>
            </a:r>
            <a:r>
              <a:rPr lang="zh-CN" altLang="en-US" dirty="0"/>
              <a:t>个字节，所以我们从一个数据读到下一个数据时，需要将内存地址加</a:t>
            </a:r>
            <a:r>
              <a:rPr lang="en-US" altLang="zh-CN" dirty="0"/>
              <a:t>4</a:t>
            </a:r>
            <a:r>
              <a:rPr lang="zh-CN" altLang="en-US" dirty="0"/>
              <a:t>，如果采用下标寻址的话则可以表示为</a:t>
            </a:r>
            <a:r>
              <a:rPr lang="en-US" altLang="zh-CN" dirty="0"/>
              <a:t>address=initial address + </a:t>
            </a:r>
            <a:r>
              <a:rPr lang="en-US" altLang="zh-CN" dirty="0" err="1"/>
              <a:t>i</a:t>
            </a:r>
            <a:r>
              <a:rPr lang="en-US" altLang="zh-CN" dirty="0"/>
              <a:t> * 4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0853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beq</a:t>
            </a:r>
            <a:r>
              <a:rPr lang="zh-CN" altLang="en-US" dirty="0"/>
              <a:t>、</a:t>
            </a:r>
            <a:r>
              <a:rPr lang="en-US" altLang="zh-CN" dirty="0" err="1"/>
              <a:t>blt</a:t>
            </a:r>
            <a:r>
              <a:rPr lang="zh-CN" altLang="en-US" dirty="0"/>
              <a:t>、</a:t>
            </a:r>
            <a:r>
              <a:rPr lang="en-US" altLang="zh-CN" dirty="0" err="1"/>
              <a:t>ble</a:t>
            </a:r>
            <a:r>
              <a:rPr lang="zh-CN" altLang="en-US" dirty="0"/>
              <a:t>、</a:t>
            </a:r>
            <a:r>
              <a:rPr lang="en-US" altLang="zh-CN" dirty="0" err="1"/>
              <a:t>bgt</a:t>
            </a:r>
            <a:r>
              <a:rPr lang="zh-CN" altLang="en-US" dirty="0"/>
              <a:t>、</a:t>
            </a:r>
            <a:r>
              <a:rPr lang="en-US" altLang="zh-CN" dirty="0" err="1"/>
              <a:t>bge</a:t>
            </a:r>
            <a:r>
              <a:rPr lang="zh-CN" altLang="en-US" dirty="0"/>
              <a:t>、</a:t>
            </a:r>
            <a:r>
              <a:rPr lang="en-US" altLang="zh-CN" dirty="0" err="1"/>
              <a:t>bne</a:t>
            </a:r>
            <a:r>
              <a:rPr lang="zh-CN" altLang="en-US" dirty="0"/>
              <a:t>、</a:t>
            </a:r>
            <a:r>
              <a:rPr lang="en-US" altLang="zh-CN" dirty="0"/>
              <a:t> j</a:t>
            </a:r>
            <a:r>
              <a:rPr lang="zh-CN" altLang="en-US" dirty="0"/>
              <a:t>、</a:t>
            </a:r>
            <a:r>
              <a:rPr lang="en-US" altLang="zh-CN" dirty="0" err="1"/>
              <a:t>jal</a:t>
            </a:r>
            <a:r>
              <a:rPr lang="zh-CN" altLang="en-US" dirty="0"/>
              <a:t>等指令</a:t>
            </a:r>
            <a:endParaRPr lang="en-US" altLang="zh-CN" dirty="0"/>
          </a:p>
          <a:p>
            <a:r>
              <a:rPr lang="en-US" altLang="zh-CN" dirty="0" err="1"/>
              <a:t>beq</a:t>
            </a:r>
            <a:r>
              <a:rPr lang="en-US" altLang="zh-CN" dirty="0"/>
              <a:t> </a:t>
            </a:r>
            <a:r>
              <a:rPr lang="zh-CN" altLang="en-US" dirty="0"/>
              <a:t>相等时跳转 例如</a:t>
            </a:r>
            <a:r>
              <a:rPr lang="en-US" altLang="zh-CN" dirty="0" err="1"/>
              <a:t>beq</a:t>
            </a:r>
            <a:r>
              <a:rPr lang="en-US" altLang="zh-CN" dirty="0"/>
              <a:t> $t1,$s1,result </a:t>
            </a:r>
            <a:r>
              <a:rPr lang="zh-CN" altLang="en-US" dirty="0"/>
              <a:t>表示当</a:t>
            </a:r>
            <a:r>
              <a:rPr lang="en-US" altLang="zh-CN" dirty="0"/>
              <a:t>$t1 </a:t>
            </a:r>
            <a:r>
              <a:rPr lang="zh-CN" altLang="en-US" dirty="0"/>
              <a:t>和</a:t>
            </a:r>
            <a:r>
              <a:rPr lang="en-US" altLang="zh-CN" dirty="0"/>
              <a:t>$s1</a:t>
            </a:r>
            <a:r>
              <a:rPr lang="zh-CN" altLang="en-US" dirty="0"/>
              <a:t>寄存器的值相等时，跳转到</a:t>
            </a:r>
            <a:r>
              <a:rPr lang="en-US" altLang="zh-CN" dirty="0"/>
              <a:t>result</a:t>
            </a:r>
            <a:r>
              <a:rPr lang="zh-CN" altLang="en-US" dirty="0"/>
              <a:t>代码块。</a:t>
            </a:r>
            <a:endParaRPr lang="en-US" altLang="zh-CN" dirty="0"/>
          </a:p>
          <a:p>
            <a:r>
              <a:rPr lang="en-US" altLang="zh-CN" dirty="0" err="1"/>
              <a:t>slt</a:t>
            </a:r>
            <a:r>
              <a:rPr lang="en-US" altLang="zh-CN" dirty="0"/>
              <a:t> </a:t>
            </a:r>
            <a:r>
              <a:rPr lang="zh-CN" altLang="en-US" dirty="0"/>
              <a:t>对小于的判断，例如</a:t>
            </a:r>
            <a:r>
              <a:rPr lang="en-US" altLang="zh-CN" dirty="0" err="1"/>
              <a:t>slt</a:t>
            </a:r>
            <a:r>
              <a:rPr lang="en-US" altLang="zh-CN" dirty="0"/>
              <a:t> $t2,$t1,$s0 </a:t>
            </a:r>
            <a:r>
              <a:rPr lang="zh-CN" altLang="en-US" dirty="0"/>
              <a:t>表示当</a:t>
            </a:r>
            <a:r>
              <a:rPr lang="en-US" altLang="zh-CN" dirty="0"/>
              <a:t>$t1&lt;$s0</a:t>
            </a:r>
            <a:r>
              <a:rPr lang="zh-CN" altLang="en-US" dirty="0"/>
              <a:t>时，</a:t>
            </a:r>
            <a:r>
              <a:rPr lang="en-US" altLang="zh-CN" dirty="0"/>
              <a:t>$t2=1,</a:t>
            </a:r>
            <a:r>
              <a:rPr lang="zh-CN" altLang="en-US" dirty="0"/>
              <a:t>否则为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j </a:t>
            </a:r>
            <a:r>
              <a:rPr lang="zh-CN" altLang="en-US" dirty="0"/>
              <a:t>跳转， 例如</a:t>
            </a:r>
            <a:r>
              <a:rPr lang="en-US" altLang="zh-CN" dirty="0"/>
              <a:t>j loop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211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009F9E3-A034-43DA-8C34-22E459F76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15" y="1243849"/>
            <a:ext cx="7006369" cy="50319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62BE5AF-237D-43B5-B507-F17E2D4AA950}"/>
              </a:ext>
            </a:extLst>
          </p:cNvPr>
          <p:cNvSpPr txBox="1"/>
          <p:nvPr/>
        </p:nvSpPr>
        <p:spPr>
          <a:xfrm>
            <a:off x="692727" y="304801"/>
            <a:ext cx="240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/>
              <a:t>循环 </a:t>
            </a:r>
            <a:r>
              <a:rPr lang="en-US" altLang="zh-CN" sz="4000" b="1" dirty="0"/>
              <a:t>loop</a:t>
            </a:r>
            <a:endParaRPr lang="zh-CN" altLang="en-US" sz="4000" b="1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F99F9992-A549-4D74-B04A-23FF9E4C8678}"/>
              </a:ext>
            </a:extLst>
          </p:cNvPr>
          <p:cNvSpPr/>
          <p:nvPr/>
        </p:nvSpPr>
        <p:spPr>
          <a:xfrm>
            <a:off x="3100759" y="2586183"/>
            <a:ext cx="215096" cy="15424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弧形 15">
            <a:extLst>
              <a:ext uri="{FF2B5EF4-FFF2-40B4-BE49-F238E27FC236}">
                <a16:creationId xmlns:a16="http://schemas.microsoft.com/office/drawing/2014/main" id="{C5E7F083-E9D8-498F-8E10-AF189F125B59}"/>
              </a:ext>
            </a:extLst>
          </p:cNvPr>
          <p:cNvSpPr/>
          <p:nvPr/>
        </p:nvSpPr>
        <p:spPr>
          <a:xfrm rot="16355546">
            <a:off x="4275605" y="2858593"/>
            <a:ext cx="1954309" cy="82203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880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45E0B-4C3F-4FBF-B2EC-B9B15FBC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0BA452-F97F-41BA-A7DB-5542C2B54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实现从</a:t>
            </a:r>
            <a:r>
              <a:rPr lang="en-US" altLang="zh-CN" dirty="0"/>
              <a:t>1+2+…+10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将一个数组内的数字累加，例如</a:t>
            </a:r>
            <a:r>
              <a:rPr lang="en-US" altLang="zh-CN" dirty="0"/>
              <a:t>21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89</a:t>
            </a:r>
            <a:r>
              <a:rPr lang="zh-CN" altLang="en-US" dirty="0"/>
              <a:t>，</a:t>
            </a:r>
            <a:r>
              <a:rPr lang="en-US" altLang="zh-CN" dirty="0"/>
              <a:t>17</a:t>
            </a:r>
            <a:r>
              <a:rPr lang="zh-CN" altLang="en-US" dirty="0"/>
              <a:t>，</a:t>
            </a:r>
            <a:r>
              <a:rPr lang="en-US" altLang="zh-CN" dirty="0"/>
              <a:t>33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/>
              <a:t>51</a:t>
            </a:r>
            <a:r>
              <a:rPr lang="zh-CN" altLang="en-US"/>
              <a:t>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实现冒泡排序。（实验一中的一项，有时间的可以选做）</a:t>
            </a:r>
          </a:p>
        </p:txBody>
      </p:sp>
    </p:spTree>
    <p:extLst>
      <p:ext uri="{BB962C8B-B14F-4D97-AF65-F5344CB8AC3E}">
        <p14:creationId xmlns:p14="http://schemas.microsoft.com/office/powerpoint/2010/main" val="70314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FF195-1C5E-4654-900E-5DA9596F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37A373-E1D5-4AEC-826E-2D3762065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PCSpim</a:t>
            </a:r>
            <a:r>
              <a:rPr lang="zh-CN" altLang="en-US" dirty="0"/>
              <a:t>中只有</a:t>
            </a:r>
            <a:r>
              <a:rPr lang="en-US" altLang="zh-CN" dirty="0"/>
              <a:t>32</a:t>
            </a:r>
            <a:r>
              <a:rPr lang="zh-CN" altLang="en-US" dirty="0"/>
              <a:t>个寄存器可以使用。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使用寄存器时在代码中用</a:t>
            </a:r>
            <a:r>
              <a:rPr lang="en-US" altLang="zh-CN" dirty="0"/>
              <a:t>$</a:t>
            </a:r>
            <a:r>
              <a:rPr lang="zh-CN" altLang="en-US" dirty="0"/>
              <a:t>符号，如取</a:t>
            </a:r>
            <a:r>
              <a:rPr lang="en-US" altLang="zh-CN" dirty="0"/>
              <a:t>s0</a:t>
            </a:r>
            <a:r>
              <a:rPr lang="zh-CN" altLang="en-US" dirty="0"/>
              <a:t>寄存器中的值时用</a:t>
            </a:r>
            <a:r>
              <a:rPr lang="en-US" altLang="zh-CN" dirty="0"/>
              <a:t>$s0(</a:t>
            </a:r>
            <a:r>
              <a:rPr lang="zh-CN" altLang="en-US" dirty="0"/>
              <a:t>用括号里面的标识）。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232" y="2376942"/>
            <a:ext cx="75628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44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8FA25B9-4C73-4541-947B-60D7340E1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039016"/>
              </p:ext>
            </p:extLst>
          </p:nvPr>
        </p:nvGraphicFramePr>
        <p:xfrm>
          <a:off x="838201" y="843749"/>
          <a:ext cx="10515597" cy="508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39">
                  <a:extLst>
                    <a:ext uri="{9D8B030D-6E8A-4147-A177-3AD203B41FA5}">
                      <a16:colId xmlns:a16="http://schemas.microsoft.com/office/drawing/2014/main" val="194191145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694891657"/>
                    </a:ext>
                  </a:extLst>
                </a:gridCol>
                <a:gridCol w="7421878">
                  <a:extLst>
                    <a:ext uri="{9D8B030D-6E8A-4147-A177-3AD203B41FA5}">
                      <a16:colId xmlns:a16="http://schemas.microsoft.com/office/drawing/2014/main" val="1635386830"/>
                    </a:ext>
                  </a:extLst>
                </a:gridCol>
              </a:tblGrid>
              <a:tr h="3098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寄存器编号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寄存器名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寄存器用途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11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zero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永远返回零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96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汇编保留寄存器（不可做其他用途）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09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$v0 - $v1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Value</a:t>
                      </a:r>
                      <a:r>
                        <a:rPr lang="zh-CN" altLang="en-US" dirty="0"/>
                        <a:t>简写）存储表达式或者是函数的返回值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324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4-7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$a0 - $a3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Argument</a:t>
                      </a:r>
                      <a:r>
                        <a:rPr lang="zh-CN" altLang="en-US" dirty="0"/>
                        <a:t>简写）存储子程序的前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个参数，在子程序调用过程中释放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27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8-15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$t0 - $t7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Temp</a:t>
                      </a:r>
                      <a:r>
                        <a:rPr lang="zh-CN" altLang="en-US" dirty="0"/>
                        <a:t>简写）临时变量，同上调用时不保存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97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16-23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$s0 - $s7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调用时保存，可认为是静态变量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0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24-25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$t8 - $t9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Temp</a:t>
                      </a:r>
                      <a:r>
                        <a:rPr lang="zh-CN" altLang="en-US" dirty="0"/>
                        <a:t>简写）算是前面</a:t>
                      </a:r>
                      <a:r>
                        <a:rPr lang="en-US" altLang="zh-CN" dirty="0"/>
                        <a:t>$0~$7</a:t>
                      </a:r>
                      <a:r>
                        <a:rPr lang="zh-CN" altLang="en-US" dirty="0"/>
                        <a:t>的一个继续，属性同</a:t>
                      </a:r>
                      <a:r>
                        <a:rPr lang="en-US" altLang="zh-CN" dirty="0"/>
                        <a:t>$t0~$t7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372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26-27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$k0 - $k1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中断函数返回值，不可做其他用途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8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r>
                        <a:rPr lang="en-US" altLang="zh-CN" dirty="0" err="1"/>
                        <a:t>gp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Global Pointer</a:t>
                      </a:r>
                      <a:r>
                        <a:rPr lang="zh-CN" altLang="en-US" dirty="0"/>
                        <a:t>简写）指向</a:t>
                      </a:r>
                      <a:r>
                        <a:rPr lang="en-US" altLang="zh-CN" dirty="0"/>
                        <a:t>64k(2^16)</a:t>
                      </a:r>
                      <a:r>
                        <a:rPr lang="zh-CN" altLang="en-US" dirty="0"/>
                        <a:t>大小的静态数据块的中间地址（字面上好像就是这个意思，块的中间）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2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r>
                        <a:rPr lang="en-US" altLang="zh-CN" dirty="0" err="1"/>
                        <a:t>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(Stack Pointer</a:t>
                      </a:r>
                      <a:r>
                        <a:rPr lang="zh-CN" altLang="en-US" dirty="0"/>
                        <a:t>简写）栈指针，指向的是栈顶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04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$s8/$</a:t>
                      </a:r>
                      <a:r>
                        <a:rPr lang="en-US" altLang="zh-CN" dirty="0" err="1"/>
                        <a:t>fp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(Saved/Frame Pointer</a:t>
                      </a:r>
                      <a:r>
                        <a:rPr lang="zh-CN" altLang="en-US" dirty="0"/>
                        <a:t>简写</a:t>
                      </a:r>
                      <a:r>
                        <a:rPr lang="en-US" altLang="zh-CN" dirty="0"/>
                        <a:t>)</a:t>
                      </a:r>
                      <a:r>
                        <a:rPr lang="zh-CN" altLang="en-US" dirty="0"/>
                        <a:t>帧指针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79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$ra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返回地址，目测也是不可做其他用途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413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54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使用数组存储数据时需要把数据存储在内存中，之后在进行累加等操作。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在代码中</a:t>
            </a:r>
            <a:r>
              <a:rPr lang="en-US" altLang="zh-CN" dirty="0"/>
              <a:t>.data</a:t>
            </a:r>
            <a:r>
              <a:rPr lang="zh-CN" altLang="en-US" dirty="0"/>
              <a:t>后面的数据存储在内存中，如上面的代码在内存中的数据如下。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893" y="2794000"/>
            <a:ext cx="8724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5191578"/>
            <a:ext cx="71056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3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0F0FCD-D415-4F6C-A6D6-727027ED259B}"/>
              </a:ext>
            </a:extLst>
          </p:cNvPr>
          <p:cNvSpPr/>
          <p:nvPr/>
        </p:nvSpPr>
        <p:spPr>
          <a:xfrm>
            <a:off x="908056" y="1506022"/>
            <a:ext cx="13003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R型指令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EA2825-4148-4F98-AB2F-9B24422C3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03" y="1690688"/>
            <a:ext cx="8253216" cy="441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2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0F0FCD-D415-4F6C-A6D6-727027ED259B}"/>
              </a:ext>
            </a:extLst>
          </p:cNvPr>
          <p:cNvSpPr/>
          <p:nvPr/>
        </p:nvSpPr>
        <p:spPr>
          <a:xfrm>
            <a:off x="908056" y="1506022"/>
            <a:ext cx="1197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I</a:t>
            </a:r>
            <a:r>
              <a:rPr lang="zh-CN" altLang="en-US" sz="2400" b="1" dirty="0"/>
              <a:t>型指令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566CB7-A1E6-44D3-A79F-4168927E2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44" y="762684"/>
            <a:ext cx="6652837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0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0F0FCD-D415-4F6C-A6D6-727027ED259B}"/>
              </a:ext>
            </a:extLst>
          </p:cNvPr>
          <p:cNvSpPr/>
          <p:nvPr/>
        </p:nvSpPr>
        <p:spPr>
          <a:xfrm>
            <a:off x="908056" y="1506022"/>
            <a:ext cx="12298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J</a:t>
            </a:r>
            <a:r>
              <a:rPr lang="zh-CN" altLang="en-US" sz="2400" b="1" dirty="0"/>
              <a:t>型指令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541FDA-60B5-417B-B698-FB04BF71E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764" y="2374215"/>
            <a:ext cx="9318347" cy="171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7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2135"/>
            <a:ext cx="10515600" cy="1325563"/>
          </a:xfrm>
        </p:spPr>
        <p:txBody>
          <a:bodyPr/>
          <a:lstStyle/>
          <a:p>
            <a:r>
              <a:rPr lang="zh-CN" altLang="en-US" dirty="0"/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7698"/>
            <a:ext cx="10515600" cy="4909004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addu</a:t>
            </a:r>
            <a:r>
              <a:rPr lang="en-US" altLang="zh-CN" dirty="0"/>
              <a:t> </a:t>
            </a:r>
            <a:r>
              <a:rPr lang="zh-CN" altLang="en-US" dirty="0"/>
              <a:t>无符号数加法 例如</a:t>
            </a:r>
            <a:r>
              <a:rPr lang="en-US" altLang="zh-CN" dirty="0" err="1"/>
              <a:t>addu</a:t>
            </a:r>
            <a:r>
              <a:rPr lang="en-US" altLang="zh-CN" dirty="0"/>
              <a:t> $s2,$s2,$t3</a:t>
            </a:r>
          </a:p>
          <a:p>
            <a:r>
              <a:rPr lang="en-US" altLang="zh-CN" dirty="0" err="1"/>
              <a:t>addi</a:t>
            </a:r>
            <a:r>
              <a:rPr lang="en-US" altLang="zh-CN" dirty="0"/>
              <a:t> </a:t>
            </a:r>
            <a:r>
              <a:rPr lang="zh-CN" altLang="en-US" dirty="0"/>
              <a:t>立即数加法 例如</a:t>
            </a:r>
            <a:r>
              <a:rPr lang="en-US" altLang="zh-CN" dirty="0" err="1"/>
              <a:t>addi</a:t>
            </a:r>
            <a:r>
              <a:rPr lang="en-US" altLang="zh-CN" dirty="0"/>
              <a:t> $s1,$0,10</a:t>
            </a:r>
          </a:p>
          <a:p>
            <a:r>
              <a:rPr lang="en-US" altLang="zh-CN" dirty="0" err="1"/>
              <a:t>sll</a:t>
            </a:r>
            <a:r>
              <a:rPr lang="en-US" altLang="zh-CN" dirty="0"/>
              <a:t> </a:t>
            </a:r>
            <a:r>
              <a:rPr lang="zh-CN" altLang="en-US" dirty="0"/>
              <a:t>左移位，例如</a:t>
            </a:r>
            <a:r>
              <a:rPr lang="en-US" altLang="zh-CN" dirty="0" err="1"/>
              <a:t>sll</a:t>
            </a:r>
            <a:r>
              <a:rPr lang="en-US" altLang="zh-CN" dirty="0"/>
              <a:t> $t2,$t1,2</a:t>
            </a:r>
          </a:p>
          <a:p>
            <a:r>
              <a:rPr lang="en-US" altLang="zh-CN" dirty="0"/>
              <a:t>li </a:t>
            </a:r>
            <a:r>
              <a:rPr lang="zh-CN" altLang="en-US" dirty="0"/>
              <a:t>加载指令 例如</a:t>
            </a:r>
            <a:r>
              <a:rPr lang="en-US" altLang="zh-CN" dirty="0"/>
              <a:t>li $v0, 1 </a:t>
            </a:r>
            <a:r>
              <a:rPr lang="zh-CN" altLang="en-US" dirty="0"/>
              <a:t>表示加载系统调用指令</a:t>
            </a:r>
            <a:r>
              <a:rPr lang="en-US" altLang="zh-CN" dirty="0" err="1"/>
              <a:t>print_int</a:t>
            </a:r>
            <a:endParaRPr lang="en-US" altLang="zh-CN" dirty="0"/>
          </a:p>
          <a:p>
            <a:r>
              <a:rPr lang="en-US" altLang="zh-CN" dirty="0"/>
              <a:t>la </a:t>
            </a:r>
            <a:r>
              <a:rPr lang="zh-CN" altLang="en-US" dirty="0"/>
              <a:t>加载地址 例如</a:t>
            </a:r>
            <a:r>
              <a:rPr lang="en-US" altLang="zh-CN" dirty="0"/>
              <a:t>la $v0 str </a:t>
            </a:r>
            <a:r>
              <a:rPr lang="zh-CN" altLang="en-US" dirty="0"/>
              <a:t>表示取出字符串</a:t>
            </a:r>
            <a:r>
              <a:rPr lang="en-US" altLang="zh-CN" dirty="0"/>
              <a:t>str</a:t>
            </a:r>
            <a:r>
              <a:rPr lang="zh-CN" altLang="en-US" dirty="0"/>
              <a:t>的地址放到</a:t>
            </a:r>
            <a:r>
              <a:rPr lang="en-US" altLang="zh-CN" dirty="0"/>
              <a:t>$v0</a:t>
            </a:r>
            <a:r>
              <a:rPr lang="zh-CN" altLang="en-US" dirty="0"/>
              <a:t>寄存器中</a:t>
            </a:r>
            <a:endParaRPr lang="en-US" altLang="zh-CN" dirty="0"/>
          </a:p>
          <a:p>
            <a:r>
              <a:rPr lang="zh-CN" altLang="en-US" dirty="0"/>
              <a:t>（注意系统调用</a:t>
            </a:r>
            <a:r>
              <a:rPr lang="en-US" altLang="zh-CN" dirty="0" err="1"/>
              <a:t>syscall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取数据指令：</a:t>
            </a:r>
            <a:endParaRPr lang="en-US" altLang="zh-CN" dirty="0"/>
          </a:p>
          <a:p>
            <a:pPr lvl="1"/>
            <a:r>
              <a:rPr lang="zh-CN" altLang="en-US" dirty="0"/>
              <a:t>从寄存器取数据：</a:t>
            </a:r>
            <a:r>
              <a:rPr lang="en-US" altLang="zh-CN" dirty="0"/>
              <a:t>move, </a:t>
            </a:r>
            <a:r>
              <a:rPr lang="zh-CN" altLang="en-US" dirty="0"/>
              <a:t>用法</a:t>
            </a:r>
            <a:r>
              <a:rPr lang="en-US" altLang="zh-CN" dirty="0"/>
              <a:t>:move </a:t>
            </a:r>
            <a:r>
              <a:rPr lang="en-US" altLang="zh-CN" dirty="0" err="1"/>
              <a:t>rt,rs</a:t>
            </a:r>
            <a:r>
              <a:rPr lang="en-US" altLang="zh-CN" dirty="0"/>
              <a:t> (</a:t>
            </a:r>
            <a:r>
              <a:rPr lang="zh-CN" altLang="en-US" dirty="0"/>
              <a:t>将</a:t>
            </a:r>
            <a:r>
              <a:rPr lang="en-US" altLang="zh-CN" dirty="0" err="1"/>
              <a:t>rs</a:t>
            </a:r>
            <a:r>
              <a:rPr lang="zh-CN" altLang="en-US" dirty="0"/>
              <a:t>寄存器内的数据移动到</a:t>
            </a:r>
            <a:r>
              <a:rPr lang="en-US" altLang="zh-CN" dirty="0" err="1"/>
              <a:t>rt</a:t>
            </a:r>
            <a:r>
              <a:rPr lang="zh-CN" altLang="en-US" dirty="0"/>
              <a:t>中） 例如 </a:t>
            </a:r>
            <a:r>
              <a:rPr lang="en-US" altLang="zh-CN" dirty="0"/>
              <a:t>move $a0,$s2 </a:t>
            </a:r>
          </a:p>
          <a:p>
            <a:pPr lvl="1"/>
            <a:r>
              <a:rPr lang="zh-CN" altLang="en-US" dirty="0"/>
              <a:t>从内存中取数据：</a:t>
            </a:r>
            <a:r>
              <a:rPr lang="en-US" altLang="zh-CN" dirty="0" err="1"/>
              <a:t>lw</a:t>
            </a:r>
            <a:r>
              <a:rPr lang="en-US" altLang="zh-CN" dirty="0"/>
              <a:t>, </a:t>
            </a:r>
            <a:r>
              <a:rPr lang="zh-CN" altLang="en-US" dirty="0"/>
              <a:t>用法</a:t>
            </a:r>
            <a:r>
              <a:rPr lang="en-US" altLang="zh-CN" dirty="0"/>
              <a:t>:</a:t>
            </a:r>
            <a:r>
              <a:rPr lang="en-US" altLang="zh-CN" dirty="0" err="1"/>
              <a:t>lw</a:t>
            </a:r>
            <a:r>
              <a:rPr lang="en-US" altLang="zh-CN" dirty="0"/>
              <a:t> </a:t>
            </a:r>
            <a:r>
              <a:rPr lang="en-US" altLang="zh-CN" dirty="0" err="1"/>
              <a:t>rt,im</a:t>
            </a:r>
            <a:r>
              <a:rPr lang="en-US" altLang="zh-CN" dirty="0"/>
              <a:t>(</a:t>
            </a:r>
            <a:r>
              <a:rPr lang="en-US" altLang="zh-CN" dirty="0" err="1"/>
              <a:t>rs</a:t>
            </a:r>
            <a:r>
              <a:rPr lang="en-US" altLang="zh-CN" dirty="0"/>
              <a:t>)</a:t>
            </a:r>
            <a:r>
              <a:rPr lang="zh-CN" altLang="en-US" dirty="0"/>
              <a:t>（将</a:t>
            </a:r>
            <a:r>
              <a:rPr lang="en-US" altLang="zh-CN" dirty="0" err="1"/>
              <a:t>rs</a:t>
            </a:r>
            <a:r>
              <a:rPr lang="zh-CN" altLang="en-US" dirty="0"/>
              <a:t>寄存器内的数据作为内存地址，找到</a:t>
            </a:r>
            <a:r>
              <a:rPr lang="en-US" altLang="zh-CN" dirty="0"/>
              <a:t>$</a:t>
            </a:r>
            <a:r>
              <a:rPr lang="en-US" altLang="zh-CN" dirty="0" err="1"/>
              <a:t>rs+im</a:t>
            </a:r>
            <a:r>
              <a:rPr lang="zh-CN" altLang="en-US" dirty="0"/>
              <a:t>地址处的内存数据，存储到</a:t>
            </a:r>
            <a:r>
              <a:rPr lang="en-US" altLang="zh-CN" dirty="0" err="1"/>
              <a:t>rt</a:t>
            </a:r>
            <a:r>
              <a:rPr lang="zh-CN" altLang="en-US" dirty="0"/>
              <a:t>中），例如</a:t>
            </a:r>
            <a:r>
              <a:rPr lang="en-US" altLang="zh-CN" dirty="0" err="1"/>
              <a:t>lw</a:t>
            </a:r>
            <a:r>
              <a:rPr lang="en-US" altLang="zh-CN" dirty="0"/>
              <a:t> $t3,0($t2)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461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F641EA-2A7F-4802-A381-67078A7BC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1022"/>
            <a:ext cx="10741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5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704</Words>
  <Application>Microsoft Office PowerPoint</Application>
  <PresentationFormat>宽屏</PresentationFormat>
  <Paragraphs>86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计算机组成原理实验（二）</vt:lpstr>
      <vt:lpstr>寄存器</vt:lpstr>
      <vt:lpstr>PowerPoint 演示文稿</vt:lpstr>
      <vt:lpstr>内存</vt:lpstr>
      <vt:lpstr>指令</vt:lpstr>
      <vt:lpstr>指令</vt:lpstr>
      <vt:lpstr>指令</vt:lpstr>
      <vt:lpstr>指令</vt:lpstr>
      <vt:lpstr>PowerPoint 演示文稿</vt:lpstr>
      <vt:lpstr>内存寻址</vt:lpstr>
      <vt:lpstr>控制流</vt:lpstr>
      <vt:lpstr>PowerPoint 演示文稿</vt:lpstr>
      <vt:lpstr>实验内容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累加器</dc:title>
  <dc:creator>Li Eggplant</dc:creator>
  <cp:lastModifiedBy>志峰 彭</cp:lastModifiedBy>
  <cp:revision>40</cp:revision>
  <dcterms:created xsi:type="dcterms:W3CDTF">2019-09-01T08:17:50Z</dcterms:created>
  <dcterms:modified xsi:type="dcterms:W3CDTF">2019-09-01T14:24:39Z</dcterms:modified>
</cp:coreProperties>
</file>