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AC3A-A366-4273-914E-CC1290CC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056AC-12CE-4075-8358-DF874EE6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D2EE-9BDD-4A20-9456-D7025F07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C1905-CA83-4E90-A545-6F0C4276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43BE-4D05-4D3E-8385-5716A42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5CF5-B92E-4A57-BF67-E7982F42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740F3-172A-430D-8975-94A88CE2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4711-BB0D-41A1-934E-E1213583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3F7E-C5E7-4D7C-B9CF-B43567A3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8FA9-C259-42DD-9934-DB2A34B2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9F27D9-324B-4032-ADEA-9F3ACC230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0C90D-73F7-4110-B6EF-B6987A19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4A05-76F8-469F-A1C8-20A34E65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BF5F6-7D3C-4F8D-BB02-E14A6D4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37EB0-1E70-4976-BE26-B97C51D5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5F5A-F70C-4D36-AD5A-96DB3613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125B1-AE7D-4F5D-8C94-C1EE1F14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C47E3-489D-45A3-94F9-1BA85CB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BEB06-0934-4359-A11D-86E21FD5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CD9BE-42F7-41ED-8FEE-23785625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81AF-867E-4004-A814-5DCD7A7C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DF279-28D1-4B5E-8983-BE40F4B3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21D8-8EB4-4993-A403-9A1890A5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E5F8-C1CC-4C0B-95FE-18DE6E2A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6814-F5A8-456D-AFAF-B78296E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86A2-F008-447C-BCC7-11C39C5C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70D38-C1C5-4B63-8C67-6608FF922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5568C-B95A-4D5D-8E12-11A2E35F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064C7-B1F2-4FC4-9770-945BAD7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00F45-CCFB-4F53-BE92-69AE7A8B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7B5E2-B184-4047-88CB-13CFE350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30BA-CB25-458B-974D-8693B614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B743F-6148-4D95-9EA0-9FAFB77D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94D4D-1AFB-4B02-A2A0-954FC71B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68204-06AF-475A-B7C2-D149266E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37FFE-AEF9-4086-8E9C-A76DA8993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8CD06-C0D2-409D-B9D3-7DECE872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DE999-D8C7-4D72-BA11-89255947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C12BE-9258-49A4-A15B-E4E21ED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F53F-20B2-435B-814F-6BB0C919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62DB1-989D-447B-A6D1-89022D28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A193E-FC7B-4722-8D84-1EBC902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DBA49-B8EE-440D-81DE-2F75DE4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53A00-05FA-456D-918F-2B497397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255EB-F205-48ED-8023-3C415514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7E82B-9C2F-4B2A-B0D1-FCCBB66D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603C-6FF6-4AAB-9D17-C64D0578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BA6AD-7B49-4D2A-87C0-C718FF21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9A1F8-5514-4BB5-84B1-8D948131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66D8C-CF8E-4DFB-9F6A-CB1CADD4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48B85-6D70-411D-9CFB-C1E148C0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E0687-44BF-4E78-88AD-2E5BFB3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F123-F9AF-4B7F-AD82-FBE0C5C3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BFA31-5E76-4F5F-8902-FBDAA90E7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6DAAC-C2CE-46E5-B2B4-2B68561C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055EE-1B00-4FEB-88E2-620A574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CFA14-5BC5-4CAB-A2A9-3AB93C98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F59C9-1F39-4418-9D52-B0E6D274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5EB0C0-9C8D-407A-AFF0-86945008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EB696-B04A-4C96-B0DE-B2E7D901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05465-2168-4881-B0DE-55C1E35B8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0210-952B-488E-8931-0FA1AD917E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7CF1A-4245-40BC-9848-77A64DA5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C2BD0-2F19-49DF-8D6D-24E58A27A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ina.xilinx.com/" TargetMode="External"/><Relationship Id="rId2" Type="http://schemas.openxmlformats.org/officeDocument/2006/relationships/hyperlink" Target="http://digilentin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ina.xilinx.com/products/silicon-devices/fpga/artix-7.html" TargetMode="External"/><Relationship Id="rId4" Type="http://schemas.openxmlformats.org/officeDocument/2006/relationships/hyperlink" Target="https://www.stepfpga.com/doc/fpg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计算机组成原理实验（三）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4253"/>
          </a:xfrm>
        </p:spPr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F01D8C-C150-4A50-AC0B-BA7E666C52A9}"/>
              </a:ext>
            </a:extLst>
          </p:cNvPr>
          <p:cNvSpPr txBox="1"/>
          <p:nvPr/>
        </p:nvSpPr>
        <p:spPr>
          <a:xfrm>
            <a:off x="838200" y="268296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返回调用者</a:t>
            </a:r>
            <a:endParaRPr lang="en-US" altLang="zh-CN" sz="36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058AEC-ED22-4E1A-AB6A-6BBC5866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60"/>
            <a:ext cx="10356273" cy="4858547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jr</a:t>
            </a:r>
            <a:r>
              <a:rPr lang="zh-CN" altLang="en-US" sz="2400" dirty="0"/>
              <a:t>指令，意思是“跳转到寄存器”</a:t>
            </a:r>
            <a:r>
              <a:rPr lang="en-US" altLang="zh-CN" sz="2400" dirty="0"/>
              <a:t>(</a:t>
            </a:r>
            <a:r>
              <a:rPr lang="zh-CN" altLang="en-US" sz="2400" dirty="0"/>
              <a:t>”</a:t>
            </a:r>
            <a:r>
              <a:rPr lang="en-US" altLang="zh-CN" sz="2400" dirty="0"/>
              <a:t>jump register”)</a:t>
            </a:r>
            <a:r>
              <a:rPr lang="zh-CN" altLang="en-US" sz="2400" dirty="0"/>
              <a:t>，能够跳转到保存在寄存器里的地址上。</a:t>
            </a:r>
          </a:p>
          <a:p>
            <a:r>
              <a:rPr lang="zh-CN" altLang="en-US" sz="2400" dirty="0"/>
              <a:t>在子程序末尾，我们要使用</a:t>
            </a:r>
            <a:r>
              <a:rPr lang="zh-CN" altLang="en-US" b="1" dirty="0"/>
              <a:t> </a:t>
            </a:r>
            <a:r>
              <a:rPr lang="en-US" altLang="zh-CN" b="1" dirty="0" err="1"/>
              <a:t>jr</a:t>
            </a:r>
            <a:r>
              <a:rPr lang="en-US" altLang="zh-CN" b="1" dirty="0"/>
              <a:t>  $ra </a:t>
            </a:r>
            <a:r>
              <a:rPr lang="zh-CN" altLang="en-US" dirty="0"/>
              <a:t>来返回之前的地址。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注意，如果子程序中还调用了另一个子程序，此时必须将 </a:t>
            </a:r>
            <a:r>
              <a:rPr lang="en-US" altLang="zh-CN" b="1" dirty="0"/>
              <a:t>$ra</a:t>
            </a:r>
            <a:r>
              <a:rPr lang="zh-CN" altLang="en-US" dirty="0"/>
              <a:t>入栈，同时也必须将临时寄存器或被保留的寄存器入栈。</a:t>
            </a:r>
          </a:p>
        </p:txBody>
      </p:sp>
    </p:spTree>
    <p:extLst>
      <p:ext uri="{BB962C8B-B14F-4D97-AF65-F5344CB8AC3E}">
        <p14:creationId xmlns:p14="http://schemas.microsoft.com/office/powerpoint/2010/main" val="367631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F01D8C-C150-4A50-AC0B-BA7E666C52A9}"/>
              </a:ext>
            </a:extLst>
          </p:cNvPr>
          <p:cNvSpPr txBox="1"/>
          <p:nvPr/>
        </p:nvSpPr>
        <p:spPr>
          <a:xfrm>
            <a:off x="838200" y="268296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总结</a:t>
            </a:r>
            <a:endParaRPr lang="en-US" altLang="zh-CN" sz="36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058AEC-ED22-4E1A-AB6A-6BBC5866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37"/>
            <a:ext cx="10356273" cy="5089008"/>
          </a:xfrm>
        </p:spPr>
        <p:txBody>
          <a:bodyPr>
            <a:normAutofit/>
          </a:bodyPr>
          <a:lstStyle/>
          <a:p>
            <a:r>
              <a:rPr lang="zh-CN" altLang="en-US" dirty="0"/>
              <a:t>调用者将参数保存在寄存器 </a:t>
            </a:r>
            <a:r>
              <a:rPr lang="en-US" altLang="zh-CN" dirty="0"/>
              <a:t>$a0 - $a3 </a:t>
            </a:r>
            <a:r>
              <a:rPr lang="zh-CN" altLang="en-US" dirty="0"/>
              <a:t>中。其总共能保存</a:t>
            </a:r>
            <a:r>
              <a:rPr lang="en-US" altLang="zh-CN" dirty="0"/>
              <a:t>4</a:t>
            </a:r>
            <a:r>
              <a:rPr lang="zh-CN" altLang="en-US" dirty="0"/>
              <a:t>个参数。如果有更多的参数，或者有传值的结构，其将被保存在栈中。</a:t>
            </a:r>
          </a:p>
          <a:p>
            <a:r>
              <a:rPr lang="zh-CN" altLang="en-US" dirty="0"/>
              <a:t>调用者使用 </a:t>
            </a:r>
            <a:r>
              <a:rPr lang="en-US" altLang="zh-CN" dirty="0" err="1"/>
              <a:t>jal</a:t>
            </a:r>
            <a:r>
              <a:rPr lang="en-US" altLang="zh-CN" dirty="0"/>
              <a:t> </a:t>
            </a:r>
            <a:r>
              <a:rPr lang="zh-CN" altLang="en-US" dirty="0"/>
              <a:t>加上子程序的标记，返回地址</a:t>
            </a:r>
            <a:r>
              <a:rPr lang="en-US" altLang="zh-CN" dirty="0"/>
              <a:t>PC + 4</a:t>
            </a:r>
            <a:r>
              <a:rPr lang="zh-CN" altLang="en-US" dirty="0"/>
              <a:t>保存在 </a:t>
            </a:r>
            <a:r>
              <a:rPr lang="en-US" altLang="zh-CN" dirty="0"/>
              <a:t>$ra </a:t>
            </a:r>
            <a:r>
              <a:rPr lang="zh-CN" altLang="en-US" dirty="0"/>
              <a:t>中，</a:t>
            </a:r>
            <a:r>
              <a:rPr lang="en-US" altLang="zh-CN" dirty="0"/>
              <a:t>PC </a:t>
            </a:r>
            <a:r>
              <a:rPr lang="zh-CN" altLang="en-US" dirty="0"/>
              <a:t>是 </a:t>
            </a:r>
            <a:r>
              <a:rPr lang="en-US" altLang="zh-CN" dirty="0" err="1"/>
              <a:t>jal</a:t>
            </a:r>
            <a:r>
              <a:rPr lang="en-US" altLang="zh-CN" dirty="0"/>
              <a:t> </a:t>
            </a:r>
            <a:r>
              <a:rPr lang="zh-CN" altLang="en-US" dirty="0"/>
              <a:t>指令的地址。</a:t>
            </a:r>
          </a:p>
          <a:p>
            <a:r>
              <a:rPr lang="zh-CN" altLang="en-US" dirty="0"/>
              <a:t>当子程序结束，返回值要保存在 </a:t>
            </a:r>
            <a:r>
              <a:rPr lang="en-US" altLang="zh-CN" dirty="0"/>
              <a:t>$v0 - $v1 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被调用者使用 </a:t>
            </a:r>
            <a:r>
              <a:rPr lang="en-US" altLang="zh-CN" dirty="0" err="1"/>
              <a:t>jr</a:t>
            </a:r>
            <a:r>
              <a:rPr lang="en-US" altLang="zh-CN" dirty="0"/>
              <a:t> $ra </a:t>
            </a:r>
            <a:r>
              <a:rPr lang="zh-CN" altLang="en-US" dirty="0"/>
              <a:t>返回到调用者那里。</a:t>
            </a:r>
          </a:p>
          <a:p>
            <a:r>
              <a:rPr lang="zh-CN" altLang="en-US" dirty="0"/>
              <a:t>被调用者通常在开头将其需要使用的寄存器保存到栈中，如果被调用者调用了辅助子程序，必须将 </a:t>
            </a:r>
            <a:r>
              <a:rPr lang="en-US" altLang="zh-CN" dirty="0"/>
              <a:t>$ra</a:t>
            </a:r>
            <a:r>
              <a:rPr lang="zh-CN" altLang="en-US" dirty="0"/>
              <a:t>入栈，同时也必须将临时寄存器或被保留的寄存器入栈。</a:t>
            </a:r>
          </a:p>
        </p:txBody>
      </p:sp>
    </p:spTree>
    <p:extLst>
      <p:ext uri="{BB962C8B-B14F-4D97-AF65-F5344CB8AC3E}">
        <p14:creationId xmlns:p14="http://schemas.microsoft.com/office/powerpoint/2010/main" val="4947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93E5-8FD6-41D1-9045-0B04D393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altLang="zh-CN" dirty="0"/>
              <a:t>ISE</a:t>
            </a:r>
            <a:r>
              <a:rPr lang="zh-CN" altLang="en-US" dirty="0"/>
              <a:t>安装注意事项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72483-F66D-46C4-A2B4-19019DDB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72" y="1189608"/>
            <a:ext cx="11346655" cy="558232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ftp</a:t>
            </a:r>
            <a:r>
              <a:rPr lang="zh-CN" altLang="en-US" dirty="0"/>
              <a:t>上下载</a:t>
            </a:r>
            <a:r>
              <a:rPr lang="en-US" altLang="zh-CN" dirty="0"/>
              <a:t>ISE</a:t>
            </a:r>
            <a:r>
              <a:rPr lang="zh-CN" altLang="en-US" dirty="0"/>
              <a:t>之后解压缩，然后点击</a:t>
            </a:r>
            <a:r>
              <a:rPr lang="en-US" altLang="zh-CN" dirty="0"/>
              <a:t>xsetup.exe</a:t>
            </a:r>
            <a:r>
              <a:rPr lang="zh-CN" altLang="en-US" dirty="0"/>
              <a:t>进行安装。</a:t>
            </a:r>
            <a:endParaRPr lang="en-US" altLang="zh-CN" dirty="0"/>
          </a:p>
          <a:p>
            <a:r>
              <a:rPr lang="zh-CN" altLang="en-US" dirty="0"/>
              <a:t>安装结束后会发现桌面上出现许多图标：这时直接点击</a:t>
            </a:r>
            <a:r>
              <a:rPr lang="en-US" altLang="zh-CN" dirty="0"/>
              <a:t>ISE Design Suite 14.4</a:t>
            </a:r>
            <a:r>
              <a:rPr lang="zh-CN" altLang="en-US" dirty="0"/>
              <a:t>是无法启动的，需要改动</a:t>
            </a:r>
            <a:r>
              <a:rPr lang="en-US" altLang="zh-CN" dirty="0"/>
              <a:t> ISE Design Suite 14.4</a:t>
            </a:r>
            <a:r>
              <a:rPr lang="zh-CN" altLang="en-US" dirty="0"/>
              <a:t>的属性，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对目标路径进行改动。原来的目标路径为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X:\ISE\14.4\ISE_DS\settings64.bat X:\ISE\14.4\ISE_DS\ISE\bin\nt64\ise.exe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setting64</a:t>
            </a:r>
            <a:r>
              <a:rPr lang="zh-CN" altLang="en-US" dirty="0"/>
              <a:t>改为</a:t>
            </a:r>
            <a:r>
              <a:rPr lang="en-US" altLang="zh-CN" dirty="0"/>
              <a:t>setting32</a:t>
            </a:r>
          </a:p>
          <a:p>
            <a:pPr marL="0" indent="0">
              <a:buNone/>
            </a:pPr>
            <a:r>
              <a:rPr lang="en-US" altLang="zh-CN" dirty="0"/>
              <a:t>2.nt64</a:t>
            </a:r>
            <a:r>
              <a:rPr lang="zh-CN" altLang="en-US" dirty="0"/>
              <a:t>改为</a:t>
            </a:r>
            <a:r>
              <a:rPr lang="en-US" altLang="zh-CN" dirty="0" err="1"/>
              <a:t>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改完后应用就可以点击图标打开</a:t>
            </a:r>
            <a:r>
              <a:rPr lang="en-US" altLang="zh-CN" dirty="0"/>
              <a:t>ISE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第一次打开软件会弹出</a:t>
            </a:r>
            <a:r>
              <a:rPr lang="en-US" altLang="zh-CN" dirty="0"/>
              <a:t>Xilinx License Configuration Manager</a:t>
            </a:r>
            <a:r>
              <a:rPr lang="zh-CN" altLang="en-US" dirty="0"/>
              <a:t>，加载</a:t>
            </a:r>
            <a:r>
              <a:rPr lang="en-US" altLang="zh-CN" dirty="0"/>
              <a:t>ftp</a:t>
            </a:r>
            <a:r>
              <a:rPr lang="zh-CN" altLang="en-US" dirty="0"/>
              <a:t>下载的</a:t>
            </a:r>
            <a:r>
              <a:rPr lang="en-US" altLang="zh-CN" dirty="0" err="1"/>
              <a:t>xilinx_isecrc.lic</a:t>
            </a:r>
            <a:r>
              <a:rPr lang="zh-CN" altLang="en-US" dirty="0"/>
              <a:t>文件即可。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240EA-7FA0-4B2C-93D5-485F1388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570" y="0"/>
            <a:ext cx="768927" cy="32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2FC3-2ADA-4217-9DA3-D9482ED7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altLang="zh-CN" dirty="0"/>
              <a:t>Basys3</a:t>
            </a:r>
            <a:r>
              <a:rPr lang="zh-CN" altLang="en-US" dirty="0"/>
              <a:t>开发板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F6B57-198B-421E-8935-1C9BFE17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554"/>
            <a:ext cx="10515600" cy="4295409"/>
          </a:xfrm>
        </p:spPr>
        <p:txBody>
          <a:bodyPr/>
          <a:lstStyle/>
          <a:p>
            <a:r>
              <a:rPr lang="en-US" altLang="zh-CN" dirty="0"/>
              <a:t>BASYS 3</a:t>
            </a:r>
            <a:r>
              <a:rPr lang="zh-CN" altLang="en-US" dirty="0"/>
              <a:t>是一款 </a:t>
            </a:r>
            <a:r>
              <a:rPr lang="en-US" altLang="zh-CN" dirty="0" err="1">
                <a:hlinkClick r:id="rId2" tooltip="http://digilentinc.com"/>
              </a:rPr>
              <a:t>Digilent</a:t>
            </a:r>
            <a:r>
              <a:rPr lang="zh-CN" altLang="en-US" dirty="0">
                <a:hlinkClick r:id="rId2" tooltip="http://digilentinc.com"/>
              </a:rPr>
              <a:t>公司</a:t>
            </a:r>
            <a:r>
              <a:rPr lang="zh-CN" altLang="en-US" dirty="0"/>
              <a:t>（现已被</a:t>
            </a:r>
            <a:r>
              <a:rPr lang="en-US" altLang="zh-CN" dirty="0"/>
              <a:t>NI</a:t>
            </a:r>
            <a:r>
              <a:rPr lang="zh-CN" altLang="en-US" dirty="0"/>
              <a:t>收购）推出的、采用</a:t>
            </a:r>
            <a:r>
              <a:rPr lang="en-US" altLang="zh-CN" dirty="0" err="1"/>
              <a:t>Vivado</a:t>
            </a:r>
            <a:r>
              <a:rPr lang="zh-CN" altLang="en-US" dirty="0"/>
              <a:t>套件设计的、基于</a:t>
            </a:r>
            <a:r>
              <a:rPr lang="en-US" altLang="zh-CN" dirty="0">
                <a:hlinkClick r:id="rId3" tooltip="http://china.xilinx.com"/>
              </a:rPr>
              <a:t>Xilinx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开发的入门级</a:t>
            </a:r>
            <a:r>
              <a:rPr lang="en-US" altLang="zh-CN" dirty="0">
                <a:hlinkClick r:id="rId4" tooltip="fpga"/>
              </a:rPr>
              <a:t>FPGA</a:t>
            </a:r>
            <a:r>
              <a:rPr lang="zh-CN" altLang="en-US" dirty="0"/>
              <a:t>学习／开发板，板载赛灵思 </a:t>
            </a:r>
            <a:r>
              <a:rPr lang="en-US" altLang="zh-CN" dirty="0" err="1">
                <a:hlinkClick r:id="rId5" tooltip="http://china.xilinx.com/products/silicon-devices/fpga/artix-7.html"/>
              </a:rPr>
              <a:t>Artix</a:t>
            </a:r>
            <a:r>
              <a:rPr lang="en-US" altLang="zh-CN" dirty="0">
                <a:hlinkClick r:id="rId5" tooltip="http://china.xilinx.com/products/silicon-devices/fpga/artix-7.html"/>
              </a:rPr>
              <a:t> 7</a:t>
            </a:r>
            <a:r>
              <a:rPr lang="zh-CN" altLang="en-US" dirty="0"/>
              <a:t>系列的</a:t>
            </a:r>
            <a:r>
              <a:rPr lang="en-US" altLang="zh-CN" dirty="0"/>
              <a:t>FPGA</a:t>
            </a:r>
            <a:r>
              <a:rPr lang="zh-CN" altLang="en-US" dirty="0"/>
              <a:t>产品。 </a:t>
            </a:r>
            <a:r>
              <a:rPr lang="en-US" altLang="zh-CN" dirty="0"/>
              <a:t>BASYS 3</a:t>
            </a:r>
            <a:r>
              <a:rPr lang="zh-CN" altLang="en-US" dirty="0"/>
              <a:t>包含所有</a:t>
            </a:r>
            <a:r>
              <a:rPr lang="en-US" altLang="zh-CN" dirty="0"/>
              <a:t>BASYS</a:t>
            </a:r>
            <a:r>
              <a:rPr lang="zh-CN" altLang="en-US" dirty="0"/>
              <a:t>板中的标准功能：完成准备使用的硬件，收集了大量的板载</a:t>
            </a:r>
            <a:r>
              <a:rPr lang="en-US" altLang="zh-CN" dirty="0"/>
              <a:t>I / O</a:t>
            </a:r>
            <a:r>
              <a:rPr lang="zh-CN" altLang="en-US" dirty="0"/>
              <a:t>设备，所有需要</a:t>
            </a:r>
            <a:r>
              <a:rPr lang="en-US" altLang="zh-CN" dirty="0"/>
              <a:t>FPGA</a:t>
            </a:r>
            <a:r>
              <a:rPr lang="zh-CN" altLang="en-US" dirty="0"/>
              <a:t>支持电路，以及开发工具的免费版本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75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98" y="329956"/>
            <a:ext cx="64198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E8C257-C766-46BA-A3F0-DFAE3AD0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885" y="2103385"/>
            <a:ext cx="10876230" cy="94898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B91987A-4190-4207-9A5F-B4E61EAE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altLang="zh-CN" dirty="0"/>
              <a:t>Basys3</a:t>
            </a:r>
            <a:r>
              <a:rPr lang="zh-CN" altLang="en-US" dirty="0"/>
              <a:t>开发板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2365F9-AD3A-4456-B3C5-857E78F59109}"/>
              </a:ext>
            </a:extLst>
          </p:cNvPr>
          <p:cNvSpPr txBox="1">
            <a:spLocks/>
          </p:cNvSpPr>
          <p:nvPr/>
        </p:nvSpPr>
        <p:spPr>
          <a:xfrm>
            <a:off x="838200" y="3904001"/>
            <a:ext cx="10515600" cy="201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Basys3</a:t>
            </a:r>
            <a:r>
              <a:rPr lang="zh-CN" altLang="en-US" dirty="0"/>
              <a:t>需要使用</a:t>
            </a:r>
            <a:r>
              <a:rPr lang="en-US" altLang="zh-CN" dirty="0" err="1"/>
              <a:t>Vivado</a:t>
            </a:r>
            <a:r>
              <a:rPr lang="zh-CN" altLang="en-US" dirty="0"/>
              <a:t>来烧写。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37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F195-1C5E-4654-900E-5DA9596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汇编语言中的函数（子程序）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7A373-E1D5-4AEC-826E-2D376206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560"/>
            <a:ext cx="10515600" cy="1190625"/>
          </a:xfrm>
        </p:spPr>
        <p:txBody>
          <a:bodyPr/>
          <a:lstStyle/>
          <a:p>
            <a:r>
              <a:rPr lang="zh-CN" altLang="en-US" dirty="0"/>
              <a:t>你必须可以从任何地方调用子程序</a:t>
            </a:r>
            <a:r>
              <a:rPr lang="en-US" altLang="zh-CN" dirty="0"/>
              <a:t>(</a:t>
            </a:r>
            <a:r>
              <a:rPr lang="zh-CN" altLang="en-US" dirty="0"/>
              <a:t>设置</a:t>
            </a:r>
            <a:r>
              <a:rPr lang="zh-CN" altLang="en-US" b="1" dirty="0"/>
              <a:t>参数</a:t>
            </a:r>
            <a:r>
              <a:rPr lang="zh-CN" altLang="en-US" dirty="0"/>
              <a:t>与</a:t>
            </a:r>
            <a:r>
              <a:rPr lang="zh-CN" altLang="en-US" b="1" dirty="0"/>
              <a:t>跳转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一旦子程序完成（得到</a:t>
            </a:r>
            <a:r>
              <a:rPr lang="zh-CN" altLang="en-US" b="1" dirty="0"/>
              <a:t>返回值</a:t>
            </a:r>
            <a:r>
              <a:rPr lang="zh-CN" altLang="en-US" dirty="0"/>
              <a:t>），必须</a:t>
            </a:r>
            <a:r>
              <a:rPr lang="zh-CN" altLang="en-US" b="1" dirty="0"/>
              <a:t>返回</a:t>
            </a:r>
            <a:r>
              <a:rPr lang="zh-CN" altLang="en-US" dirty="0"/>
              <a:t>调用子程序的地方。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BDBC2C-A581-4AF4-9CE0-D7A3E1F488CE}"/>
              </a:ext>
            </a:extLst>
          </p:cNvPr>
          <p:cNvSpPr txBox="1"/>
          <p:nvPr/>
        </p:nvSpPr>
        <p:spPr>
          <a:xfrm>
            <a:off x="838200" y="1690688"/>
            <a:ext cx="262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函数要求：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1154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BA59516-835A-4F64-8AA2-E69B0065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183"/>
            <a:ext cx="10356273" cy="5370362"/>
          </a:xfrm>
        </p:spPr>
        <p:txBody>
          <a:bodyPr>
            <a:normAutofit/>
          </a:bodyPr>
          <a:lstStyle/>
          <a:p>
            <a:r>
              <a:rPr lang="zh-CN" altLang="en-US" dirty="0"/>
              <a:t>调用子程序包含两个参与者：调用者</a:t>
            </a:r>
            <a:r>
              <a:rPr lang="en-US" altLang="zh-CN" dirty="0"/>
              <a:t>(caller)</a:t>
            </a:r>
            <a:r>
              <a:rPr lang="zh-CN" altLang="en-US" dirty="0"/>
              <a:t>和被调用者</a:t>
            </a:r>
            <a:r>
              <a:rPr lang="en-US" altLang="zh-CN" dirty="0"/>
              <a:t>(</a:t>
            </a:r>
            <a:r>
              <a:rPr lang="en-US" altLang="zh-CN" dirty="0" err="1"/>
              <a:t>callee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调用者调用子程序时，为子程序</a:t>
            </a:r>
            <a:r>
              <a:rPr lang="zh-CN" altLang="en-US" b="1" dirty="0"/>
              <a:t>设置参数</a:t>
            </a:r>
            <a:r>
              <a:rPr lang="zh-CN" altLang="en-US" dirty="0"/>
              <a:t>，</a:t>
            </a:r>
            <a:r>
              <a:rPr lang="zh-CN" altLang="en-US" b="1" dirty="0"/>
              <a:t>跳转</a:t>
            </a:r>
            <a:r>
              <a:rPr lang="zh-CN" altLang="en-US" dirty="0"/>
              <a:t>到子程序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被调用者使用调用者提供的参数，然后运行，当运行结束后，被调用者保存返回值，将控制（如跳回）还给调用者。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这种机制展现了提供参数的调用者，和使用参数运算并返回值，最后回到使用返回值的调用者的被调用者之间的一种协定，也被称为协议（</a:t>
            </a:r>
            <a:r>
              <a:rPr lang="en-US" altLang="zh-CN" dirty="0"/>
              <a:t>Protocol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当被调用者的代码被执行时，被调用者可能会调用一个辅助子程序。因此，被调用者可能将变成调用者，调用者和被调用者的概念并不总是清晰划分的。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7D51B-DE79-4109-B599-FBBFCA8F2B34}"/>
              </a:ext>
            </a:extLst>
          </p:cNvPr>
          <p:cNvSpPr txBox="1"/>
          <p:nvPr/>
        </p:nvSpPr>
        <p:spPr>
          <a:xfrm>
            <a:off x="838200" y="563854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函数调用过程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94703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A8D428-0A77-4A61-885C-E73CC5C51FA4}"/>
              </a:ext>
            </a:extLst>
          </p:cNvPr>
          <p:cNvSpPr txBox="1"/>
          <p:nvPr/>
        </p:nvSpPr>
        <p:spPr>
          <a:xfrm>
            <a:off x="838200" y="563854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资源有限</a:t>
            </a:r>
            <a:endParaRPr lang="en-US" altLang="zh-CN" sz="36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112233-C9E6-48E2-BD03-EA9274C5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183"/>
            <a:ext cx="10356273" cy="5370362"/>
          </a:xfrm>
        </p:spPr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等高级语言不同，</a:t>
            </a:r>
            <a:r>
              <a:rPr lang="en-US" altLang="zh-CN" dirty="0"/>
              <a:t>MIPS</a:t>
            </a:r>
            <a:r>
              <a:rPr lang="zh-CN" altLang="en-US" dirty="0"/>
              <a:t>编程中，无法创建新的变量，只有一系列的寄存器可以使用，这些寄存器实际上相当于全局变量。</a:t>
            </a:r>
            <a:endParaRPr lang="en-US" altLang="zh-CN" dirty="0"/>
          </a:p>
          <a:p>
            <a:r>
              <a:rPr lang="zh-CN" altLang="en-US" dirty="0"/>
              <a:t>但是，为了养成好的习惯，当调用子程序时，除非另有约定，必须认为</a:t>
            </a:r>
            <a:r>
              <a:rPr lang="zh-CN" altLang="en-US" b="1" dirty="0"/>
              <a:t>子程序将使用所有的寄存器（除了栈指针）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因此，如果调用子程序，保存在寄存器里的值可能会被</a:t>
            </a:r>
            <a:r>
              <a:rPr lang="zh-CN" altLang="en-US" b="1" dirty="0"/>
              <a:t>覆盖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毕竟，被调用的子程序也需要使用寄存器，但寄存器只有一套。</a:t>
            </a:r>
          </a:p>
        </p:txBody>
      </p:sp>
    </p:spTree>
    <p:extLst>
      <p:ext uri="{BB962C8B-B14F-4D97-AF65-F5344CB8AC3E}">
        <p14:creationId xmlns:p14="http://schemas.microsoft.com/office/powerpoint/2010/main" val="190109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D1E86E-13AD-47CB-AB0A-D20837B1F175}"/>
              </a:ext>
            </a:extLst>
          </p:cNvPr>
          <p:cNvSpPr txBox="1"/>
          <p:nvPr/>
        </p:nvSpPr>
        <p:spPr>
          <a:xfrm>
            <a:off x="838200" y="563854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被调用者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callee</a:t>
            </a:r>
            <a:r>
              <a:rPr lang="en-US" altLang="zh-CN" sz="3600" b="1" dirty="0"/>
              <a:t>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5C740C-CC64-4E13-B1BC-BDC3F4B2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183"/>
            <a:ext cx="10356273" cy="2183817"/>
          </a:xfrm>
        </p:spPr>
        <p:txBody>
          <a:bodyPr>
            <a:normAutofit/>
          </a:bodyPr>
          <a:lstStyle/>
          <a:p>
            <a:r>
              <a:rPr lang="en-US" altLang="zh-CN" dirty="0"/>
              <a:t>MIPS </a:t>
            </a:r>
            <a:r>
              <a:rPr lang="zh-CN" altLang="en-US" dirty="0"/>
              <a:t>将 </a:t>
            </a:r>
            <a:r>
              <a:rPr lang="en-US" altLang="zh-CN" dirty="0"/>
              <a:t>8 </a:t>
            </a:r>
            <a:r>
              <a:rPr lang="zh-CN" altLang="en-US" dirty="0"/>
              <a:t>个寄存器 </a:t>
            </a:r>
            <a:r>
              <a:rPr lang="en-US" altLang="zh-CN" dirty="0"/>
              <a:t>$s0 - $s7 </a:t>
            </a:r>
            <a:r>
              <a:rPr lang="zh-CN" altLang="en-US" dirty="0"/>
              <a:t>设计为被保留的寄存器（</a:t>
            </a:r>
            <a:r>
              <a:rPr lang="en-US" altLang="zh-CN" dirty="0"/>
              <a:t>saved register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如果使用这些寄存器，将由</a:t>
            </a:r>
            <a:r>
              <a:rPr lang="zh-CN" altLang="en-US" b="1" dirty="0"/>
              <a:t>被调用者</a:t>
            </a:r>
            <a:r>
              <a:rPr lang="zh-CN" altLang="en-US" dirty="0"/>
              <a:t>来保持这些寄存器的值。</a:t>
            </a:r>
            <a:endParaRPr lang="en-US" altLang="zh-CN" dirty="0"/>
          </a:p>
          <a:p>
            <a:r>
              <a:rPr lang="zh-CN" altLang="en-US" dirty="0"/>
              <a:t>但这仅是 </a:t>
            </a:r>
            <a:r>
              <a:rPr lang="en-US" altLang="zh-CN" dirty="0"/>
              <a:t>MIPS </a:t>
            </a:r>
            <a:r>
              <a:rPr lang="zh-CN" altLang="en-US" dirty="0"/>
              <a:t>程序员遵守的惯例，不会被 </a:t>
            </a:r>
            <a:r>
              <a:rPr lang="en-US" altLang="zh-CN" dirty="0"/>
              <a:t>CPU </a:t>
            </a:r>
            <a:r>
              <a:rPr lang="zh-CN" altLang="en-US" dirty="0"/>
              <a:t>自动执行。</a:t>
            </a:r>
          </a:p>
        </p:txBody>
      </p:sp>
    </p:spTree>
    <p:extLst>
      <p:ext uri="{BB962C8B-B14F-4D97-AF65-F5344CB8AC3E}">
        <p14:creationId xmlns:p14="http://schemas.microsoft.com/office/powerpoint/2010/main" val="5423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A895D1-4FD9-4CC1-85B6-B2A8BC365F6F}"/>
              </a:ext>
            </a:extLst>
          </p:cNvPr>
          <p:cNvSpPr txBox="1"/>
          <p:nvPr/>
        </p:nvSpPr>
        <p:spPr>
          <a:xfrm>
            <a:off x="838200" y="563854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作为被调用者</a:t>
            </a:r>
            <a:endParaRPr lang="en-US" altLang="zh-CN" sz="36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5C2E10-D551-4220-B112-05A78D92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183"/>
            <a:ext cx="10356273" cy="4921963"/>
          </a:xfrm>
        </p:spPr>
        <p:txBody>
          <a:bodyPr>
            <a:normAutofit/>
          </a:bodyPr>
          <a:lstStyle/>
          <a:p>
            <a:r>
              <a:rPr lang="zh-CN" altLang="en-US" dirty="0"/>
              <a:t>决定要使用哪些被保留的寄存器</a:t>
            </a:r>
          </a:p>
          <a:p>
            <a:r>
              <a:rPr lang="zh-CN" altLang="en-US" dirty="0"/>
              <a:t>将这些被保留的寄存器中的值保存到栈中</a:t>
            </a:r>
          </a:p>
          <a:p>
            <a:r>
              <a:rPr lang="zh-CN" altLang="en-US" dirty="0"/>
              <a:t>使用被保留的寄存器，运行子程序代码</a:t>
            </a:r>
            <a:endParaRPr lang="en-US" altLang="zh-CN" dirty="0"/>
          </a:p>
          <a:p>
            <a:r>
              <a:rPr lang="zh-CN" altLang="en-US" dirty="0"/>
              <a:t>在从子程序调用返回前，取出栈中被保留的寄存器的值</a:t>
            </a:r>
            <a:endParaRPr lang="en-US" altLang="zh-CN" dirty="0"/>
          </a:p>
          <a:p>
            <a:r>
              <a:rPr lang="zh-CN" altLang="en-US" dirty="0"/>
              <a:t>返回调用前的位置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如果子程序</a:t>
            </a:r>
            <a:r>
              <a:rPr lang="en-US" altLang="zh-CN" dirty="0"/>
              <a:t>A</a:t>
            </a:r>
            <a:r>
              <a:rPr lang="zh-CN" altLang="en-US" dirty="0"/>
              <a:t>中调用另一个子程序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b="1" dirty="0"/>
              <a:t>不需要再保存</a:t>
            </a:r>
            <a:r>
              <a:rPr lang="zh-CN" altLang="en-US" dirty="0"/>
              <a:t>一次被保留的寄存器，此时</a:t>
            </a:r>
            <a:r>
              <a:rPr lang="en-US" altLang="zh-CN" dirty="0"/>
              <a:t>A</a:t>
            </a:r>
            <a:r>
              <a:rPr lang="zh-CN" altLang="en-US" dirty="0"/>
              <a:t>是调用者，</a:t>
            </a:r>
            <a:r>
              <a:rPr lang="en-US" altLang="zh-CN" dirty="0"/>
              <a:t>B</a:t>
            </a:r>
            <a:r>
              <a:rPr lang="zh-CN" altLang="en-US" dirty="0"/>
              <a:t>是被调用者。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5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155BE3-0F7A-4D00-A20C-BD5BD3DEC8AB}"/>
              </a:ext>
            </a:extLst>
          </p:cNvPr>
          <p:cNvSpPr txBox="1"/>
          <p:nvPr/>
        </p:nvSpPr>
        <p:spPr>
          <a:xfrm>
            <a:off x="838200" y="268296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对栈的处理</a:t>
            </a:r>
            <a:endParaRPr lang="en-US" altLang="zh-CN" sz="3600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D8F747-36AF-4FAD-B301-BEFF5E08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07"/>
            <a:ext cx="10356273" cy="469229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理论上，</a:t>
            </a:r>
            <a:r>
              <a:rPr lang="zh-CN" altLang="en-US" sz="2400" dirty="0"/>
              <a:t>如果寄存器是共享的，同时不指望子程序保存寄存器的值，那么，通过让每一个子程序使用一部分栈，并且每一个子程序只使用其自身的那一部分栈，可以为子程序保留一些其他程序不会覆盖的内存片段。</a:t>
            </a:r>
            <a:endParaRPr lang="en-US" altLang="zh-CN" sz="2400" dirty="0"/>
          </a:p>
          <a:p>
            <a:r>
              <a:rPr lang="zh-CN" altLang="en-US" sz="2400" dirty="0"/>
              <a:t>每一个子程序在运行的时候将保留一部分栈供自身使用。这被称为</a:t>
            </a:r>
            <a:r>
              <a:rPr lang="zh-CN" altLang="en-US" sz="2400" b="1" dirty="0"/>
              <a:t>栈框架</a:t>
            </a:r>
            <a:r>
              <a:rPr lang="en-US" altLang="zh-CN" sz="2400" b="1" dirty="0"/>
              <a:t>(stack </a:t>
            </a:r>
            <a:r>
              <a:rPr lang="en-US" altLang="zh-CN" sz="2400" b="1" dirty="0" err="1"/>
              <a:t>fram</a:t>
            </a:r>
            <a:r>
              <a:rPr lang="en-US" altLang="zh-CN" sz="2400" b="1" dirty="0"/>
              <a:t>)</a:t>
            </a:r>
            <a:r>
              <a:rPr lang="zh-CN" altLang="en-US" sz="2400" dirty="0"/>
              <a:t>。通常，子程序只使用自身的栈，但当被调用者需要访问调用者传入的参数时例外，参数被认为是</a:t>
            </a:r>
            <a:r>
              <a:rPr lang="zh-CN" altLang="en-US" sz="2400" b="1" dirty="0"/>
              <a:t>调用者</a:t>
            </a:r>
            <a:r>
              <a:rPr lang="zh-CN" altLang="en-US" sz="2400" dirty="0"/>
              <a:t>栈的一部分（你可以将其视为共享的）。</a:t>
            </a:r>
          </a:p>
          <a:p>
            <a:r>
              <a:rPr lang="zh-CN" altLang="en-US" sz="2400" dirty="0"/>
              <a:t>对一个子程序，可能有不止一个栈框架，例如，递归函数对每一个递归调用都有一个栈框架。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32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526785-3591-494A-AAE3-5B54635E1B20}"/>
              </a:ext>
            </a:extLst>
          </p:cNvPr>
          <p:cNvSpPr txBox="1"/>
          <p:nvPr/>
        </p:nvSpPr>
        <p:spPr>
          <a:xfrm>
            <a:off x="838200" y="268296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对栈的处理</a:t>
            </a:r>
            <a:endParaRPr lang="en-US" altLang="zh-CN" sz="36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1BD0B6-82A0-4390-BA1F-A48EB2AD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60"/>
            <a:ext cx="10356273" cy="485854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MIPS</a:t>
            </a:r>
            <a:r>
              <a:rPr lang="zh-CN" altLang="en-US" sz="2400" b="1" dirty="0"/>
              <a:t>实际编程时：</a:t>
            </a:r>
            <a:endParaRPr lang="en-US" altLang="zh-CN" sz="2400" dirty="0"/>
          </a:p>
          <a:p>
            <a:r>
              <a:rPr lang="zh-CN" altLang="en-US" sz="2400" dirty="0"/>
              <a:t>调用者将</a:t>
            </a:r>
            <a:r>
              <a:rPr lang="zh-CN" altLang="en-US" sz="2400" b="1" dirty="0"/>
              <a:t>参数</a:t>
            </a:r>
            <a:r>
              <a:rPr lang="zh-CN" altLang="en-US" sz="2400" dirty="0"/>
              <a:t>保存在</a:t>
            </a:r>
            <a:r>
              <a:rPr lang="zh-CN" altLang="en-US" sz="2400" b="1" dirty="0"/>
              <a:t>寄存器 </a:t>
            </a:r>
            <a:r>
              <a:rPr lang="en-US" altLang="zh-CN" sz="2400" b="1" dirty="0"/>
              <a:t>$a0 - $a3 </a:t>
            </a:r>
            <a:r>
              <a:rPr lang="zh-CN" altLang="en-US" sz="2400" dirty="0"/>
              <a:t>中。其总共能保存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</a:t>
            </a:r>
            <a:r>
              <a:rPr lang="zh-CN" altLang="en-US" sz="2400" dirty="0"/>
              <a:t>参数，如果有更多的参数，或者有传值的结构，其将被保存在</a:t>
            </a:r>
            <a:r>
              <a:rPr lang="zh-CN" altLang="en-US" sz="2400" b="1" dirty="0"/>
              <a:t>栈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r>
              <a:rPr lang="zh-CN" altLang="en-US" sz="2400" dirty="0"/>
              <a:t>调用者不需要将</a:t>
            </a:r>
            <a:r>
              <a:rPr lang="zh-CN" altLang="en-US" sz="2400" b="1" dirty="0"/>
              <a:t>返回值</a:t>
            </a:r>
            <a:r>
              <a:rPr lang="zh-CN" altLang="en-US" sz="2400" dirty="0"/>
              <a:t>的位置压入栈中，而是用</a:t>
            </a:r>
            <a:r>
              <a:rPr lang="zh-CN" altLang="en-US" sz="2400" b="1" dirty="0"/>
              <a:t>寄存器 </a:t>
            </a:r>
            <a:r>
              <a:rPr lang="en-US" altLang="zh-CN" sz="2400" b="1" dirty="0"/>
              <a:t>$v0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$v1 </a:t>
            </a:r>
            <a:r>
              <a:rPr lang="zh-CN" altLang="en-US" sz="2400" dirty="0"/>
              <a:t>来保留返回值。</a:t>
            </a:r>
            <a:endParaRPr lang="en-US" altLang="zh-CN" sz="2400" dirty="0"/>
          </a:p>
          <a:p>
            <a:r>
              <a:rPr lang="zh-CN" altLang="en-US" sz="2400" dirty="0"/>
              <a:t>被调用者从</a:t>
            </a:r>
            <a:r>
              <a:rPr lang="zh-CN" altLang="en-US" sz="2400" b="1" dirty="0"/>
              <a:t>寄存器</a:t>
            </a:r>
            <a:r>
              <a:rPr lang="zh-CN" altLang="en-US" sz="2400" dirty="0"/>
              <a:t>中访问参数和返回值。</a:t>
            </a:r>
            <a:endParaRPr lang="en-US" altLang="zh-CN" sz="2400" dirty="0"/>
          </a:p>
          <a:p>
            <a:r>
              <a:rPr lang="zh-CN" altLang="en-US" sz="2400" dirty="0"/>
              <a:t>如果需要保存寄存器（只有当其要调用子程序时），被调用者在栈中开辟空间。</a:t>
            </a:r>
          </a:p>
          <a:p>
            <a:r>
              <a:rPr lang="zh-CN" altLang="en-US" sz="2400" dirty="0"/>
              <a:t>被调用者将栈指针复原到其被调用前的指向，因此</a:t>
            </a:r>
            <a:r>
              <a:rPr lang="zh-CN" altLang="en-US" sz="2400" b="1" dirty="0"/>
              <a:t>栈指针</a:t>
            </a:r>
            <a:r>
              <a:rPr lang="zh-CN" altLang="en-US" sz="2400" dirty="0"/>
              <a:t>现在指向</a:t>
            </a:r>
            <a:r>
              <a:rPr lang="zh-CN" altLang="en-US" sz="2400" b="1" dirty="0"/>
              <a:t>返回值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调用者从 </a:t>
            </a:r>
            <a:r>
              <a:rPr lang="en-US" altLang="zh-CN" sz="2400" dirty="0"/>
              <a:t>$v0 </a:t>
            </a:r>
            <a:r>
              <a:rPr lang="zh-CN" altLang="en-US" sz="2400" dirty="0"/>
              <a:t>中取回返回值，如果需要调用其他子程序，需要将返回值保存在栈中（否则，其将在下一个子程序调用中被覆盖）。</a:t>
            </a:r>
          </a:p>
        </p:txBody>
      </p:sp>
    </p:spTree>
    <p:extLst>
      <p:ext uri="{BB962C8B-B14F-4D97-AF65-F5344CB8AC3E}">
        <p14:creationId xmlns:p14="http://schemas.microsoft.com/office/powerpoint/2010/main" val="49899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F01D8C-C150-4A50-AC0B-BA7E666C52A9}"/>
              </a:ext>
            </a:extLst>
          </p:cNvPr>
          <p:cNvSpPr txBox="1"/>
          <p:nvPr/>
        </p:nvSpPr>
        <p:spPr>
          <a:xfrm>
            <a:off x="838200" y="268296"/>
            <a:ext cx="353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调用子程序</a:t>
            </a:r>
            <a:endParaRPr lang="en-US" altLang="zh-CN" sz="36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058AEC-ED22-4E1A-AB6A-6BBC5866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60"/>
            <a:ext cx="10356273" cy="48585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调用子程序指令是 </a:t>
            </a:r>
            <a:r>
              <a:rPr lang="en-US" altLang="zh-CN" sz="2400" b="1" dirty="0" err="1"/>
              <a:t>jal</a:t>
            </a:r>
            <a:r>
              <a:rPr lang="zh-CN" altLang="en-US" sz="2400" dirty="0"/>
              <a:t>，意思是“跳转并链接</a:t>
            </a:r>
            <a:r>
              <a:rPr lang="en-US" altLang="zh-CN" sz="2400" dirty="0"/>
              <a:t>(jump-and-link)”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 err="1"/>
              <a:t>jal</a:t>
            </a:r>
            <a:r>
              <a:rPr lang="en-US" altLang="zh-CN" sz="2400" dirty="0"/>
              <a:t> </a:t>
            </a:r>
            <a:r>
              <a:rPr lang="zh-CN" altLang="en-US" sz="2400" dirty="0"/>
              <a:t>将标记（</a:t>
            </a:r>
            <a:r>
              <a:rPr lang="en-US" altLang="zh-CN" sz="2400" dirty="0"/>
              <a:t>label</a:t>
            </a:r>
            <a:r>
              <a:rPr lang="zh-CN" altLang="en-US" sz="2400" dirty="0"/>
              <a:t>）作为操作数，这个标记是子程序在内存中的地址，汇编器将标记翻译为地址。</a:t>
            </a:r>
          </a:p>
          <a:p>
            <a:r>
              <a:rPr lang="zh-CN" altLang="en-US" sz="2400" dirty="0"/>
              <a:t>跳转到那个地址意味着更新程序计数器为子程序的地址。</a:t>
            </a:r>
          </a:p>
          <a:p>
            <a:r>
              <a:rPr lang="en-US" altLang="zh-CN" sz="2400" dirty="0" err="1"/>
              <a:t>jal</a:t>
            </a:r>
            <a:r>
              <a:rPr lang="en-US" altLang="zh-CN" sz="2400" dirty="0"/>
              <a:t> </a:t>
            </a:r>
            <a:r>
              <a:rPr lang="zh-CN" altLang="en-US" sz="2400" dirty="0"/>
              <a:t>将返回地址保存在寄存器 </a:t>
            </a:r>
            <a:r>
              <a:rPr lang="en-US" altLang="zh-CN" sz="2400" dirty="0"/>
              <a:t>$r31 </a:t>
            </a:r>
            <a:r>
              <a:rPr lang="zh-CN" altLang="en-US" sz="2400" dirty="0"/>
              <a:t>中，这个寄存器也被称为 </a:t>
            </a:r>
            <a:r>
              <a:rPr lang="en-US" altLang="zh-CN" sz="2400" b="1" dirty="0"/>
              <a:t>$ra</a:t>
            </a:r>
            <a:r>
              <a:rPr lang="en-US" altLang="zh-CN" sz="2400" dirty="0"/>
              <a:t>("ra"</a:t>
            </a:r>
            <a:r>
              <a:rPr lang="zh-CN" altLang="en-US" sz="2400" dirty="0"/>
              <a:t>表示返回地址</a:t>
            </a:r>
            <a:r>
              <a:rPr lang="en-US" altLang="zh-CN" sz="2400" dirty="0"/>
              <a:t>(return address) 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假如在地址</a:t>
            </a:r>
            <a:r>
              <a:rPr lang="en-US" altLang="zh-CN" sz="2400" dirty="0"/>
              <a:t>1000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jal</a:t>
            </a:r>
            <a:r>
              <a:rPr lang="zh-CN" altLang="en-US" sz="2400" dirty="0"/>
              <a:t>跳转到子程序，因为每个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指令用</a:t>
            </a:r>
            <a:r>
              <a:rPr lang="en-US" altLang="zh-CN" sz="2400" dirty="0"/>
              <a:t>4</a:t>
            </a:r>
            <a:r>
              <a:rPr lang="zh-CN" altLang="en-US" sz="2400" dirty="0"/>
              <a:t>字节表示，那么此时</a:t>
            </a:r>
            <a:r>
              <a:rPr lang="en-US" altLang="zh-CN" sz="2400" dirty="0"/>
              <a:t>$ra</a:t>
            </a:r>
            <a:r>
              <a:rPr lang="zh-CN" altLang="en-US" sz="2400" dirty="0"/>
              <a:t>保存的地址为</a:t>
            </a:r>
            <a:r>
              <a:rPr lang="en-US" altLang="zh-CN" sz="2400" dirty="0"/>
              <a:t>1004</a:t>
            </a:r>
            <a:r>
              <a:rPr lang="zh-CN" altLang="en-US" sz="2400" dirty="0"/>
              <a:t>，即</a:t>
            </a:r>
            <a:r>
              <a:rPr lang="en-US" altLang="zh-CN" sz="2400" dirty="0" err="1"/>
              <a:t>jal</a:t>
            </a:r>
            <a:r>
              <a:rPr lang="zh-CN" altLang="en-US" sz="2400" dirty="0"/>
              <a:t>指令的下一条指令。</a:t>
            </a:r>
          </a:p>
        </p:txBody>
      </p:sp>
    </p:spTree>
    <p:extLst>
      <p:ext uri="{BB962C8B-B14F-4D97-AF65-F5344CB8AC3E}">
        <p14:creationId xmlns:p14="http://schemas.microsoft.com/office/powerpoint/2010/main" val="366728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1375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计算机组成原理实验（三）</vt:lpstr>
      <vt:lpstr>汇编语言中的函数（子程序）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ISE安装注意事项</vt:lpstr>
      <vt:lpstr>Basys3开发板</vt:lpstr>
      <vt:lpstr>PowerPoint 演示文稿</vt:lpstr>
      <vt:lpstr>Basys3开发板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累加器</dc:title>
  <dc:creator>Li Eggplant</dc:creator>
  <cp:lastModifiedBy>Li Eggplant</cp:lastModifiedBy>
  <cp:revision>75</cp:revision>
  <dcterms:created xsi:type="dcterms:W3CDTF">2019-09-01T08:17:50Z</dcterms:created>
  <dcterms:modified xsi:type="dcterms:W3CDTF">2019-09-11T11:47:04Z</dcterms:modified>
</cp:coreProperties>
</file>