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4660"/>
  </p:normalViewPr>
  <p:slideViewPr>
    <p:cSldViewPr snapToGrid="0">
      <p:cViewPr varScale="1">
        <p:scale>
          <a:sx n="82" d="100"/>
          <a:sy n="82"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49341C-F11F-40D0-B2EF-B6B890020D3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C36BDEF-2E62-46C5-B108-3512686ABC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F33E6DA-F0A9-45FE-B1D0-CD7CAB06F180}"/>
              </a:ext>
            </a:extLst>
          </p:cNvPr>
          <p:cNvSpPr>
            <a:spLocks noGrp="1"/>
          </p:cNvSpPr>
          <p:nvPr>
            <p:ph type="dt" sz="half" idx="10"/>
          </p:nvPr>
        </p:nvSpPr>
        <p:spPr/>
        <p:txBody>
          <a:bodyPr/>
          <a:lstStyle/>
          <a:p>
            <a:fld id="{8119C4D9-50AF-48FB-8C0B-F37828C80822}" type="datetimeFigureOut">
              <a:rPr lang="zh-CN" altLang="en-US" smtClean="0"/>
              <a:t>2019/10/16</a:t>
            </a:fld>
            <a:endParaRPr lang="zh-CN" altLang="en-US"/>
          </a:p>
        </p:txBody>
      </p:sp>
      <p:sp>
        <p:nvSpPr>
          <p:cNvPr id="5" name="页脚占位符 4">
            <a:extLst>
              <a:ext uri="{FF2B5EF4-FFF2-40B4-BE49-F238E27FC236}">
                <a16:creationId xmlns:a16="http://schemas.microsoft.com/office/drawing/2014/main" id="{D984767A-120A-4AB5-9333-571AB0C36E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B0E39D-DDEB-4046-9B65-570968809FFF}"/>
              </a:ext>
            </a:extLst>
          </p:cNvPr>
          <p:cNvSpPr>
            <a:spLocks noGrp="1"/>
          </p:cNvSpPr>
          <p:nvPr>
            <p:ph type="sldNum" sz="quarter" idx="12"/>
          </p:nvPr>
        </p:nvSpPr>
        <p:spPr/>
        <p:txBody>
          <a:bodyPr/>
          <a:lstStyle/>
          <a:p>
            <a:fld id="{5CA4B01E-8E7B-470D-83E1-BBF4262BF37D}" type="slidenum">
              <a:rPr lang="zh-CN" altLang="en-US" smtClean="0"/>
              <a:t>‹#›</a:t>
            </a:fld>
            <a:endParaRPr lang="zh-CN" altLang="en-US"/>
          </a:p>
        </p:txBody>
      </p:sp>
    </p:spTree>
    <p:extLst>
      <p:ext uri="{BB962C8B-B14F-4D97-AF65-F5344CB8AC3E}">
        <p14:creationId xmlns:p14="http://schemas.microsoft.com/office/powerpoint/2010/main" val="4153106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50670-AEFF-4B9C-B995-921AF0EB7AA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8089A2D-E81B-4089-9D4C-AC503758271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BA9DE98-44C0-40D1-834B-CF0683B41146}"/>
              </a:ext>
            </a:extLst>
          </p:cNvPr>
          <p:cNvSpPr>
            <a:spLocks noGrp="1"/>
          </p:cNvSpPr>
          <p:nvPr>
            <p:ph type="dt" sz="half" idx="10"/>
          </p:nvPr>
        </p:nvSpPr>
        <p:spPr/>
        <p:txBody>
          <a:bodyPr/>
          <a:lstStyle/>
          <a:p>
            <a:fld id="{8119C4D9-50AF-48FB-8C0B-F37828C80822}" type="datetimeFigureOut">
              <a:rPr lang="zh-CN" altLang="en-US" smtClean="0"/>
              <a:t>2019/10/16</a:t>
            </a:fld>
            <a:endParaRPr lang="zh-CN" altLang="en-US"/>
          </a:p>
        </p:txBody>
      </p:sp>
      <p:sp>
        <p:nvSpPr>
          <p:cNvPr id="5" name="页脚占位符 4">
            <a:extLst>
              <a:ext uri="{FF2B5EF4-FFF2-40B4-BE49-F238E27FC236}">
                <a16:creationId xmlns:a16="http://schemas.microsoft.com/office/drawing/2014/main" id="{793BE72D-C292-438F-9643-3B045D8125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5C601B-2FF0-4C16-A7F2-B10F9C9911D5}"/>
              </a:ext>
            </a:extLst>
          </p:cNvPr>
          <p:cNvSpPr>
            <a:spLocks noGrp="1"/>
          </p:cNvSpPr>
          <p:nvPr>
            <p:ph type="sldNum" sz="quarter" idx="12"/>
          </p:nvPr>
        </p:nvSpPr>
        <p:spPr/>
        <p:txBody>
          <a:bodyPr/>
          <a:lstStyle/>
          <a:p>
            <a:fld id="{5CA4B01E-8E7B-470D-83E1-BBF4262BF37D}" type="slidenum">
              <a:rPr lang="zh-CN" altLang="en-US" smtClean="0"/>
              <a:t>‹#›</a:t>
            </a:fld>
            <a:endParaRPr lang="zh-CN" altLang="en-US"/>
          </a:p>
        </p:txBody>
      </p:sp>
    </p:spTree>
    <p:extLst>
      <p:ext uri="{BB962C8B-B14F-4D97-AF65-F5344CB8AC3E}">
        <p14:creationId xmlns:p14="http://schemas.microsoft.com/office/powerpoint/2010/main" val="214049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8051282-304E-4874-82AA-E67978A8444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93C1545-6AF6-4C28-B0CA-5F334262BDF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DB4B45F-9C52-452B-8DC4-86A71727C8FF}"/>
              </a:ext>
            </a:extLst>
          </p:cNvPr>
          <p:cNvSpPr>
            <a:spLocks noGrp="1"/>
          </p:cNvSpPr>
          <p:nvPr>
            <p:ph type="dt" sz="half" idx="10"/>
          </p:nvPr>
        </p:nvSpPr>
        <p:spPr/>
        <p:txBody>
          <a:bodyPr/>
          <a:lstStyle/>
          <a:p>
            <a:fld id="{8119C4D9-50AF-48FB-8C0B-F37828C80822}" type="datetimeFigureOut">
              <a:rPr lang="zh-CN" altLang="en-US" smtClean="0"/>
              <a:t>2019/10/16</a:t>
            </a:fld>
            <a:endParaRPr lang="zh-CN" altLang="en-US"/>
          </a:p>
        </p:txBody>
      </p:sp>
      <p:sp>
        <p:nvSpPr>
          <p:cNvPr id="5" name="页脚占位符 4">
            <a:extLst>
              <a:ext uri="{FF2B5EF4-FFF2-40B4-BE49-F238E27FC236}">
                <a16:creationId xmlns:a16="http://schemas.microsoft.com/office/drawing/2014/main" id="{D0493A4A-60B9-4321-B071-771A11C0C2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D0DC88-AAE8-4426-991A-949E803D67B4}"/>
              </a:ext>
            </a:extLst>
          </p:cNvPr>
          <p:cNvSpPr>
            <a:spLocks noGrp="1"/>
          </p:cNvSpPr>
          <p:nvPr>
            <p:ph type="sldNum" sz="quarter" idx="12"/>
          </p:nvPr>
        </p:nvSpPr>
        <p:spPr/>
        <p:txBody>
          <a:bodyPr/>
          <a:lstStyle/>
          <a:p>
            <a:fld id="{5CA4B01E-8E7B-470D-83E1-BBF4262BF37D}" type="slidenum">
              <a:rPr lang="zh-CN" altLang="en-US" smtClean="0"/>
              <a:t>‹#›</a:t>
            </a:fld>
            <a:endParaRPr lang="zh-CN" altLang="en-US"/>
          </a:p>
        </p:txBody>
      </p:sp>
    </p:spTree>
    <p:extLst>
      <p:ext uri="{BB962C8B-B14F-4D97-AF65-F5344CB8AC3E}">
        <p14:creationId xmlns:p14="http://schemas.microsoft.com/office/powerpoint/2010/main" val="3708576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9129FF-A64F-45C8-80E3-8D9A2D8A25E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EF31654-F9E5-44BE-AD2C-D71A4B227E2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14F4D41-FAA6-432B-93AD-D04A3F4D310A}"/>
              </a:ext>
            </a:extLst>
          </p:cNvPr>
          <p:cNvSpPr>
            <a:spLocks noGrp="1"/>
          </p:cNvSpPr>
          <p:nvPr>
            <p:ph type="dt" sz="half" idx="10"/>
          </p:nvPr>
        </p:nvSpPr>
        <p:spPr/>
        <p:txBody>
          <a:bodyPr/>
          <a:lstStyle/>
          <a:p>
            <a:fld id="{8119C4D9-50AF-48FB-8C0B-F37828C80822}" type="datetimeFigureOut">
              <a:rPr lang="zh-CN" altLang="en-US" smtClean="0"/>
              <a:t>2019/10/16</a:t>
            </a:fld>
            <a:endParaRPr lang="zh-CN" altLang="en-US"/>
          </a:p>
        </p:txBody>
      </p:sp>
      <p:sp>
        <p:nvSpPr>
          <p:cNvPr id="5" name="页脚占位符 4">
            <a:extLst>
              <a:ext uri="{FF2B5EF4-FFF2-40B4-BE49-F238E27FC236}">
                <a16:creationId xmlns:a16="http://schemas.microsoft.com/office/drawing/2014/main" id="{FDFB3EFF-7773-40DB-AC5F-B484E42557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D8B324-2C6E-4D68-B168-2092CB716263}"/>
              </a:ext>
            </a:extLst>
          </p:cNvPr>
          <p:cNvSpPr>
            <a:spLocks noGrp="1"/>
          </p:cNvSpPr>
          <p:nvPr>
            <p:ph type="sldNum" sz="quarter" idx="12"/>
          </p:nvPr>
        </p:nvSpPr>
        <p:spPr/>
        <p:txBody>
          <a:bodyPr/>
          <a:lstStyle/>
          <a:p>
            <a:fld id="{5CA4B01E-8E7B-470D-83E1-BBF4262BF37D}" type="slidenum">
              <a:rPr lang="zh-CN" altLang="en-US" smtClean="0"/>
              <a:t>‹#›</a:t>
            </a:fld>
            <a:endParaRPr lang="zh-CN" altLang="en-US"/>
          </a:p>
        </p:txBody>
      </p:sp>
    </p:spTree>
    <p:extLst>
      <p:ext uri="{BB962C8B-B14F-4D97-AF65-F5344CB8AC3E}">
        <p14:creationId xmlns:p14="http://schemas.microsoft.com/office/powerpoint/2010/main" val="370356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053F4F-8A1E-4ACC-AB8E-3BDE192D2CA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4AAD32E-5A28-4C28-8695-A9F16984F7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EF6B914-41AC-4243-B7B1-ED79E3273018}"/>
              </a:ext>
            </a:extLst>
          </p:cNvPr>
          <p:cNvSpPr>
            <a:spLocks noGrp="1"/>
          </p:cNvSpPr>
          <p:nvPr>
            <p:ph type="dt" sz="half" idx="10"/>
          </p:nvPr>
        </p:nvSpPr>
        <p:spPr/>
        <p:txBody>
          <a:bodyPr/>
          <a:lstStyle/>
          <a:p>
            <a:fld id="{8119C4D9-50AF-48FB-8C0B-F37828C80822}" type="datetimeFigureOut">
              <a:rPr lang="zh-CN" altLang="en-US" smtClean="0"/>
              <a:t>2019/10/16</a:t>
            </a:fld>
            <a:endParaRPr lang="zh-CN" altLang="en-US"/>
          </a:p>
        </p:txBody>
      </p:sp>
      <p:sp>
        <p:nvSpPr>
          <p:cNvPr id="5" name="页脚占位符 4">
            <a:extLst>
              <a:ext uri="{FF2B5EF4-FFF2-40B4-BE49-F238E27FC236}">
                <a16:creationId xmlns:a16="http://schemas.microsoft.com/office/drawing/2014/main" id="{2922089F-D4FB-41F0-AFB3-5B78D9E6BD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A60D8C-F1E7-49D7-9CEB-4A8A67015C28}"/>
              </a:ext>
            </a:extLst>
          </p:cNvPr>
          <p:cNvSpPr>
            <a:spLocks noGrp="1"/>
          </p:cNvSpPr>
          <p:nvPr>
            <p:ph type="sldNum" sz="quarter" idx="12"/>
          </p:nvPr>
        </p:nvSpPr>
        <p:spPr/>
        <p:txBody>
          <a:bodyPr/>
          <a:lstStyle/>
          <a:p>
            <a:fld id="{5CA4B01E-8E7B-470D-83E1-BBF4262BF37D}" type="slidenum">
              <a:rPr lang="zh-CN" altLang="en-US" smtClean="0"/>
              <a:t>‹#›</a:t>
            </a:fld>
            <a:endParaRPr lang="zh-CN" altLang="en-US"/>
          </a:p>
        </p:txBody>
      </p:sp>
    </p:spTree>
    <p:extLst>
      <p:ext uri="{BB962C8B-B14F-4D97-AF65-F5344CB8AC3E}">
        <p14:creationId xmlns:p14="http://schemas.microsoft.com/office/powerpoint/2010/main" val="796792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7A2A63-9105-4E12-9B13-51914CF6ECC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7481C24-C5F7-4007-A83A-E04EBF9A51A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818506D-7240-4171-BF64-AC60F63C56D7}"/>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695EE6B-B6B9-4201-80DC-566B40B7CF23}"/>
              </a:ext>
            </a:extLst>
          </p:cNvPr>
          <p:cNvSpPr>
            <a:spLocks noGrp="1"/>
          </p:cNvSpPr>
          <p:nvPr>
            <p:ph type="dt" sz="half" idx="10"/>
          </p:nvPr>
        </p:nvSpPr>
        <p:spPr/>
        <p:txBody>
          <a:bodyPr/>
          <a:lstStyle/>
          <a:p>
            <a:fld id="{8119C4D9-50AF-48FB-8C0B-F37828C80822}" type="datetimeFigureOut">
              <a:rPr lang="zh-CN" altLang="en-US" smtClean="0"/>
              <a:t>2019/10/16</a:t>
            </a:fld>
            <a:endParaRPr lang="zh-CN" altLang="en-US"/>
          </a:p>
        </p:txBody>
      </p:sp>
      <p:sp>
        <p:nvSpPr>
          <p:cNvPr id="6" name="页脚占位符 5">
            <a:extLst>
              <a:ext uri="{FF2B5EF4-FFF2-40B4-BE49-F238E27FC236}">
                <a16:creationId xmlns:a16="http://schemas.microsoft.com/office/drawing/2014/main" id="{C2F885E3-81C6-488D-823B-9211AA0562B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E192A5-580C-4707-986F-6E2DEF3DB6BC}"/>
              </a:ext>
            </a:extLst>
          </p:cNvPr>
          <p:cNvSpPr>
            <a:spLocks noGrp="1"/>
          </p:cNvSpPr>
          <p:nvPr>
            <p:ph type="sldNum" sz="quarter" idx="12"/>
          </p:nvPr>
        </p:nvSpPr>
        <p:spPr/>
        <p:txBody>
          <a:bodyPr/>
          <a:lstStyle/>
          <a:p>
            <a:fld id="{5CA4B01E-8E7B-470D-83E1-BBF4262BF37D}" type="slidenum">
              <a:rPr lang="zh-CN" altLang="en-US" smtClean="0"/>
              <a:t>‹#›</a:t>
            </a:fld>
            <a:endParaRPr lang="zh-CN" altLang="en-US"/>
          </a:p>
        </p:txBody>
      </p:sp>
    </p:spTree>
    <p:extLst>
      <p:ext uri="{BB962C8B-B14F-4D97-AF65-F5344CB8AC3E}">
        <p14:creationId xmlns:p14="http://schemas.microsoft.com/office/powerpoint/2010/main" val="1825399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994E5A-BD9A-4FDF-9742-78BB49E2576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A6BE620-2FEE-4354-8363-11D7A4390D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24446AD2-0B39-488F-906A-BF93EB38CDF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A434259-3D79-49EB-A71E-57FEDF7554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2D44E5E-5E4B-4196-B093-80013550FE7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6B3E00D-4E78-4839-8ADB-66FEC6881EDF}"/>
              </a:ext>
            </a:extLst>
          </p:cNvPr>
          <p:cNvSpPr>
            <a:spLocks noGrp="1"/>
          </p:cNvSpPr>
          <p:nvPr>
            <p:ph type="dt" sz="half" idx="10"/>
          </p:nvPr>
        </p:nvSpPr>
        <p:spPr/>
        <p:txBody>
          <a:bodyPr/>
          <a:lstStyle/>
          <a:p>
            <a:fld id="{8119C4D9-50AF-48FB-8C0B-F37828C80822}" type="datetimeFigureOut">
              <a:rPr lang="zh-CN" altLang="en-US" smtClean="0"/>
              <a:t>2019/10/16</a:t>
            </a:fld>
            <a:endParaRPr lang="zh-CN" altLang="en-US"/>
          </a:p>
        </p:txBody>
      </p:sp>
      <p:sp>
        <p:nvSpPr>
          <p:cNvPr id="8" name="页脚占位符 7">
            <a:extLst>
              <a:ext uri="{FF2B5EF4-FFF2-40B4-BE49-F238E27FC236}">
                <a16:creationId xmlns:a16="http://schemas.microsoft.com/office/drawing/2014/main" id="{339FDCC8-CE45-47DC-BBDC-66CB34B7A54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CF85590-B791-4333-9669-2F2E859CAE70}"/>
              </a:ext>
            </a:extLst>
          </p:cNvPr>
          <p:cNvSpPr>
            <a:spLocks noGrp="1"/>
          </p:cNvSpPr>
          <p:nvPr>
            <p:ph type="sldNum" sz="quarter" idx="12"/>
          </p:nvPr>
        </p:nvSpPr>
        <p:spPr/>
        <p:txBody>
          <a:bodyPr/>
          <a:lstStyle/>
          <a:p>
            <a:fld id="{5CA4B01E-8E7B-470D-83E1-BBF4262BF37D}" type="slidenum">
              <a:rPr lang="zh-CN" altLang="en-US" smtClean="0"/>
              <a:t>‹#›</a:t>
            </a:fld>
            <a:endParaRPr lang="zh-CN" altLang="en-US"/>
          </a:p>
        </p:txBody>
      </p:sp>
    </p:spTree>
    <p:extLst>
      <p:ext uri="{BB962C8B-B14F-4D97-AF65-F5344CB8AC3E}">
        <p14:creationId xmlns:p14="http://schemas.microsoft.com/office/powerpoint/2010/main" val="1296629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10ED3C-61FF-42D4-906F-CEEC3EE2748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1EAA6C0-5846-49AA-8B3F-4123CECA1657}"/>
              </a:ext>
            </a:extLst>
          </p:cNvPr>
          <p:cNvSpPr>
            <a:spLocks noGrp="1"/>
          </p:cNvSpPr>
          <p:nvPr>
            <p:ph type="dt" sz="half" idx="10"/>
          </p:nvPr>
        </p:nvSpPr>
        <p:spPr/>
        <p:txBody>
          <a:bodyPr/>
          <a:lstStyle/>
          <a:p>
            <a:fld id="{8119C4D9-50AF-48FB-8C0B-F37828C80822}" type="datetimeFigureOut">
              <a:rPr lang="zh-CN" altLang="en-US" smtClean="0"/>
              <a:t>2019/10/16</a:t>
            </a:fld>
            <a:endParaRPr lang="zh-CN" altLang="en-US"/>
          </a:p>
        </p:txBody>
      </p:sp>
      <p:sp>
        <p:nvSpPr>
          <p:cNvPr id="4" name="页脚占位符 3">
            <a:extLst>
              <a:ext uri="{FF2B5EF4-FFF2-40B4-BE49-F238E27FC236}">
                <a16:creationId xmlns:a16="http://schemas.microsoft.com/office/drawing/2014/main" id="{5BF150B8-5813-4A49-80A3-A3914448C0A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B40B2E3-AD9A-4BD3-8043-A85E0C547342}"/>
              </a:ext>
            </a:extLst>
          </p:cNvPr>
          <p:cNvSpPr>
            <a:spLocks noGrp="1"/>
          </p:cNvSpPr>
          <p:nvPr>
            <p:ph type="sldNum" sz="quarter" idx="12"/>
          </p:nvPr>
        </p:nvSpPr>
        <p:spPr/>
        <p:txBody>
          <a:bodyPr/>
          <a:lstStyle/>
          <a:p>
            <a:fld id="{5CA4B01E-8E7B-470D-83E1-BBF4262BF37D}" type="slidenum">
              <a:rPr lang="zh-CN" altLang="en-US" smtClean="0"/>
              <a:t>‹#›</a:t>
            </a:fld>
            <a:endParaRPr lang="zh-CN" altLang="en-US"/>
          </a:p>
        </p:txBody>
      </p:sp>
    </p:spTree>
    <p:extLst>
      <p:ext uri="{BB962C8B-B14F-4D97-AF65-F5344CB8AC3E}">
        <p14:creationId xmlns:p14="http://schemas.microsoft.com/office/powerpoint/2010/main" val="1732310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A9AE585-4771-404C-92DC-696C43E0A64F}"/>
              </a:ext>
            </a:extLst>
          </p:cNvPr>
          <p:cNvSpPr>
            <a:spLocks noGrp="1"/>
          </p:cNvSpPr>
          <p:nvPr>
            <p:ph type="dt" sz="half" idx="10"/>
          </p:nvPr>
        </p:nvSpPr>
        <p:spPr/>
        <p:txBody>
          <a:bodyPr/>
          <a:lstStyle/>
          <a:p>
            <a:fld id="{8119C4D9-50AF-48FB-8C0B-F37828C80822}" type="datetimeFigureOut">
              <a:rPr lang="zh-CN" altLang="en-US" smtClean="0"/>
              <a:t>2019/10/16</a:t>
            </a:fld>
            <a:endParaRPr lang="zh-CN" altLang="en-US"/>
          </a:p>
        </p:txBody>
      </p:sp>
      <p:sp>
        <p:nvSpPr>
          <p:cNvPr id="3" name="页脚占位符 2">
            <a:extLst>
              <a:ext uri="{FF2B5EF4-FFF2-40B4-BE49-F238E27FC236}">
                <a16:creationId xmlns:a16="http://schemas.microsoft.com/office/drawing/2014/main" id="{F981DF81-9483-44B3-B504-A76B42E8F01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2D691A0-A406-4642-B511-614F2A724EBE}"/>
              </a:ext>
            </a:extLst>
          </p:cNvPr>
          <p:cNvSpPr>
            <a:spLocks noGrp="1"/>
          </p:cNvSpPr>
          <p:nvPr>
            <p:ph type="sldNum" sz="quarter" idx="12"/>
          </p:nvPr>
        </p:nvSpPr>
        <p:spPr/>
        <p:txBody>
          <a:bodyPr/>
          <a:lstStyle/>
          <a:p>
            <a:fld id="{5CA4B01E-8E7B-470D-83E1-BBF4262BF37D}" type="slidenum">
              <a:rPr lang="zh-CN" altLang="en-US" smtClean="0"/>
              <a:t>‹#›</a:t>
            </a:fld>
            <a:endParaRPr lang="zh-CN" altLang="en-US"/>
          </a:p>
        </p:txBody>
      </p:sp>
    </p:spTree>
    <p:extLst>
      <p:ext uri="{BB962C8B-B14F-4D97-AF65-F5344CB8AC3E}">
        <p14:creationId xmlns:p14="http://schemas.microsoft.com/office/powerpoint/2010/main" val="3841169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304C21-B757-4F3F-A5A2-7F8CE97984E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0C67399-295D-4767-A56C-AAA43031C7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EB89FB6-E428-4567-BF4F-654803758F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7A3AFC1-0B4A-4CE3-BB06-977C76FFE8DC}"/>
              </a:ext>
            </a:extLst>
          </p:cNvPr>
          <p:cNvSpPr>
            <a:spLocks noGrp="1"/>
          </p:cNvSpPr>
          <p:nvPr>
            <p:ph type="dt" sz="half" idx="10"/>
          </p:nvPr>
        </p:nvSpPr>
        <p:spPr/>
        <p:txBody>
          <a:bodyPr/>
          <a:lstStyle/>
          <a:p>
            <a:fld id="{8119C4D9-50AF-48FB-8C0B-F37828C80822}" type="datetimeFigureOut">
              <a:rPr lang="zh-CN" altLang="en-US" smtClean="0"/>
              <a:t>2019/10/16</a:t>
            </a:fld>
            <a:endParaRPr lang="zh-CN" altLang="en-US"/>
          </a:p>
        </p:txBody>
      </p:sp>
      <p:sp>
        <p:nvSpPr>
          <p:cNvPr id="6" name="页脚占位符 5">
            <a:extLst>
              <a:ext uri="{FF2B5EF4-FFF2-40B4-BE49-F238E27FC236}">
                <a16:creationId xmlns:a16="http://schemas.microsoft.com/office/drawing/2014/main" id="{4B76ACFF-E0E3-4DDB-B018-97DA9BA9298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43AEE90-60AD-4356-BA1E-187CCCB5C6DC}"/>
              </a:ext>
            </a:extLst>
          </p:cNvPr>
          <p:cNvSpPr>
            <a:spLocks noGrp="1"/>
          </p:cNvSpPr>
          <p:nvPr>
            <p:ph type="sldNum" sz="quarter" idx="12"/>
          </p:nvPr>
        </p:nvSpPr>
        <p:spPr/>
        <p:txBody>
          <a:bodyPr/>
          <a:lstStyle/>
          <a:p>
            <a:fld id="{5CA4B01E-8E7B-470D-83E1-BBF4262BF37D}" type="slidenum">
              <a:rPr lang="zh-CN" altLang="en-US" smtClean="0"/>
              <a:t>‹#›</a:t>
            </a:fld>
            <a:endParaRPr lang="zh-CN" altLang="en-US"/>
          </a:p>
        </p:txBody>
      </p:sp>
    </p:spTree>
    <p:extLst>
      <p:ext uri="{BB962C8B-B14F-4D97-AF65-F5344CB8AC3E}">
        <p14:creationId xmlns:p14="http://schemas.microsoft.com/office/powerpoint/2010/main" val="2341077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497688-1B70-421E-90A2-25B8A3A0A88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0C06FFC-DD27-4901-B10B-A3D05A50A3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C6DF0C5-AEBD-42D9-9612-F97C46158E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B2949A6-438A-4507-B3D7-99C0A0A82D1F}"/>
              </a:ext>
            </a:extLst>
          </p:cNvPr>
          <p:cNvSpPr>
            <a:spLocks noGrp="1"/>
          </p:cNvSpPr>
          <p:nvPr>
            <p:ph type="dt" sz="half" idx="10"/>
          </p:nvPr>
        </p:nvSpPr>
        <p:spPr/>
        <p:txBody>
          <a:bodyPr/>
          <a:lstStyle/>
          <a:p>
            <a:fld id="{8119C4D9-50AF-48FB-8C0B-F37828C80822}" type="datetimeFigureOut">
              <a:rPr lang="zh-CN" altLang="en-US" smtClean="0"/>
              <a:t>2019/10/16</a:t>
            </a:fld>
            <a:endParaRPr lang="zh-CN" altLang="en-US"/>
          </a:p>
        </p:txBody>
      </p:sp>
      <p:sp>
        <p:nvSpPr>
          <p:cNvPr id="6" name="页脚占位符 5">
            <a:extLst>
              <a:ext uri="{FF2B5EF4-FFF2-40B4-BE49-F238E27FC236}">
                <a16:creationId xmlns:a16="http://schemas.microsoft.com/office/drawing/2014/main" id="{D28C18F8-A305-4682-BF24-B68B74792A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ABB227F-79C5-449E-8A10-C2D881356D46}"/>
              </a:ext>
            </a:extLst>
          </p:cNvPr>
          <p:cNvSpPr>
            <a:spLocks noGrp="1"/>
          </p:cNvSpPr>
          <p:nvPr>
            <p:ph type="sldNum" sz="quarter" idx="12"/>
          </p:nvPr>
        </p:nvSpPr>
        <p:spPr/>
        <p:txBody>
          <a:bodyPr/>
          <a:lstStyle/>
          <a:p>
            <a:fld id="{5CA4B01E-8E7B-470D-83E1-BBF4262BF37D}" type="slidenum">
              <a:rPr lang="zh-CN" altLang="en-US" smtClean="0"/>
              <a:t>‹#›</a:t>
            </a:fld>
            <a:endParaRPr lang="zh-CN" altLang="en-US"/>
          </a:p>
        </p:txBody>
      </p:sp>
    </p:spTree>
    <p:extLst>
      <p:ext uri="{BB962C8B-B14F-4D97-AF65-F5344CB8AC3E}">
        <p14:creationId xmlns:p14="http://schemas.microsoft.com/office/powerpoint/2010/main" val="1228474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1BE4E05-0162-4D08-9B6C-CC8F994EB5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0A8D61A-F87F-4F35-B31E-99A3340076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66994E3-EC39-48A8-B029-2428812FD0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19C4D9-50AF-48FB-8C0B-F37828C80822}" type="datetimeFigureOut">
              <a:rPr lang="zh-CN" altLang="en-US" smtClean="0"/>
              <a:t>2019/10/16</a:t>
            </a:fld>
            <a:endParaRPr lang="zh-CN" altLang="en-US"/>
          </a:p>
        </p:txBody>
      </p:sp>
      <p:sp>
        <p:nvSpPr>
          <p:cNvPr id="5" name="页脚占位符 4">
            <a:extLst>
              <a:ext uri="{FF2B5EF4-FFF2-40B4-BE49-F238E27FC236}">
                <a16:creationId xmlns:a16="http://schemas.microsoft.com/office/drawing/2014/main" id="{97CDC61A-E162-4D43-BC4D-8867610319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6359CC9-632D-4EF9-8273-7D61F12E33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A4B01E-8E7B-470D-83E1-BBF4262BF37D}" type="slidenum">
              <a:rPr lang="zh-CN" altLang="en-US" smtClean="0"/>
              <a:t>‹#›</a:t>
            </a:fld>
            <a:endParaRPr lang="zh-CN" altLang="en-US"/>
          </a:p>
        </p:txBody>
      </p:sp>
    </p:spTree>
    <p:extLst>
      <p:ext uri="{BB962C8B-B14F-4D97-AF65-F5344CB8AC3E}">
        <p14:creationId xmlns:p14="http://schemas.microsoft.com/office/powerpoint/2010/main" val="2866429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6E4A04-D118-4731-AC96-BABF13D8F0DC}"/>
              </a:ext>
            </a:extLst>
          </p:cNvPr>
          <p:cNvSpPr>
            <a:spLocks noGrp="1"/>
          </p:cNvSpPr>
          <p:nvPr>
            <p:ph type="ctrTitle"/>
          </p:nvPr>
        </p:nvSpPr>
        <p:spPr/>
        <p:txBody>
          <a:bodyPr/>
          <a:lstStyle/>
          <a:p>
            <a:r>
              <a:rPr lang="zh-CN" altLang="en-US" dirty="0"/>
              <a:t>计算机组成原理实验（七）</a:t>
            </a:r>
            <a:br>
              <a:rPr lang="en-US" altLang="zh-CN" dirty="0"/>
            </a:br>
            <a:r>
              <a:rPr lang="en-US" altLang="zh-CN" sz="1600" dirty="0"/>
              <a:t>2019.10.17</a:t>
            </a:r>
            <a:endParaRPr lang="zh-CN" altLang="en-US" sz="1600" dirty="0"/>
          </a:p>
        </p:txBody>
      </p:sp>
      <p:sp>
        <p:nvSpPr>
          <p:cNvPr id="3" name="副标题 2">
            <a:extLst>
              <a:ext uri="{FF2B5EF4-FFF2-40B4-BE49-F238E27FC236}">
                <a16:creationId xmlns:a16="http://schemas.microsoft.com/office/drawing/2014/main" id="{EA14C3A6-490E-42D2-B7FA-96B7DD40BDB1}"/>
              </a:ext>
            </a:extLst>
          </p:cNvPr>
          <p:cNvSpPr>
            <a:spLocks noGrp="1"/>
          </p:cNvSpPr>
          <p:nvPr>
            <p:ph type="subTitle" idx="1"/>
          </p:nvPr>
        </p:nvSpPr>
        <p:spPr/>
        <p:txBody>
          <a:bodyPr/>
          <a:lstStyle/>
          <a:p>
            <a:r>
              <a:rPr lang="en-US" altLang="zh-CN" dirty="0"/>
              <a:t>					TA</a:t>
            </a:r>
            <a:r>
              <a:rPr lang="zh-CN" altLang="en-US" dirty="0"/>
              <a:t>：</a:t>
            </a:r>
            <a:endParaRPr lang="en-US" altLang="zh-CN" dirty="0"/>
          </a:p>
          <a:p>
            <a:r>
              <a:rPr lang="en-US" altLang="zh-CN" dirty="0"/>
              <a:t>						</a:t>
            </a:r>
            <a:r>
              <a:rPr lang="zh-CN" altLang="en-US" dirty="0"/>
              <a:t>李伽泽</a:t>
            </a:r>
            <a:endParaRPr lang="en-US" altLang="zh-CN" dirty="0"/>
          </a:p>
          <a:p>
            <a:r>
              <a:rPr lang="en-US" altLang="zh-CN" dirty="0"/>
              <a:t>						</a:t>
            </a:r>
            <a:r>
              <a:rPr lang="zh-CN" altLang="en-US" dirty="0"/>
              <a:t>彭志峰</a:t>
            </a:r>
          </a:p>
        </p:txBody>
      </p:sp>
    </p:spTree>
    <p:extLst>
      <p:ext uri="{BB962C8B-B14F-4D97-AF65-F5344CB8AC3E}">
        <p14:creationId xmlns:p14="http://schemas.microsoft.com/office/powerpoint/2010/main" val="2055208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8E4F9B-E3A9-42DE-9E23-DD6A19E08392}"/>
              </a:ext>
            </a:extLst>
          </p:cNvPr>
          <p:cNvSpPr>
            <a:spLocks noGrp="1"/>
          </p:cNvSpPr>
          <p:nvPr>
            <p:ph type="title"/>
          </p:nvPr>
        </p:nvSpPr>
        <p:spPr/>
        <p:txBody>
          <a:bodyPr/>
          <a:lstStyle/>
          <a:p>
            <a:r>
              <a:rPr lang="zh-CN" altLang="en-US" dirty="0"/>
              <a:t>单周期</a:t>
            </a:r>
            <a:r>
              <a:rPr lang="en-US" altLang="zh-CN" dirty="0"/>
              <a:t>CPU</a:t>
            </a:r>
            <a:endParaRPr lang="zh-CN" altLang="en-US" dirty="0"/>
          </a:p>
        </p:txBody>
      </p:sp>
      <p:sp>
        <p:nvSpPr>
          <p:cNvPr id="3" name="内容占位符 2">
            <a:extLst>
              <a:ext uri="{FF2B5EF4-FFF2-40B4-BE49-F238E27FC236}">
                <a16:creationId xmlns:a16="http://schemas.microsoft.com/office/drawing/2014/main" id="{6AA78D3D-FFA8-486D-8813-B0928A1026D2}"/>
              </a:ext>
            </a:extLst>
          </p:cNvPr>
          <p:cNvSpPr>
            <a:spLocks noGrp="1"/>
          </p:cNvSpPr>
          <p:nvPr>
            <p:ph idx="1"/>
          </p:nvPr>
        </p:nvSpPr>
        <p:spPr/>
        <p:txBody>
          <a:bodyPr/>
          <a:lstStyle/>
          <a:p>
            <a:r>
              <a:rPr lang="zh-CN" altLang="en-US" dirty="0"/>
              <a:t>时间：</a:t>
            </a:r>
            <a:r>
              <a:rPr lang="en-US" altLang="zh-CN" dirty="0"/>
              <a:t>5</a:t>
            </a:r>
            <a:r>
              <a:rPr lang="zh-CN" altLang="en-US" dirty="0"/>
              <a:t>周</a:t>
            </a:r>
            <a:endParaRPr lang="en-US" altLang="zh-CN" dirty="0"/>
          </a:p>
          <a:p>
            <a:r>
              <a:rPr lang="zh-CN" altLang="en-US" dirty="0"/>
              <a:t>截止日期：</a:t>
            </a:r>
            <a:r>
              <a:rPr lang="en-US" altLang="zh-CN" dirty="0"/>
              <a:t>11</a:t>
            </a:r>
            <a:r>
              <a:rPr lang="zh-CN" altLang="en-US" dirty="0"/>
              <a:t>月</a:t>
            </a:r>
            <a:r>
              <a:rPr lang="en-US" altLang="zh-CN" dirty="0"/>
              <a:t>21</a:t>
            </a:r>
            <a:r>
              <a:rPr lang="zh-CN" altLang="en-US" dirty="0"/>
              <a:t>日</a:t>
            </a:r>
            <a:endParaRPr lang="en-US" altLang="zh-CN" dirty="0"/>
          </a:p>
          <a:p>
            <a:r>
              <a:rPr lang="zh-CN" altLang="en-US" dirty="0"/>
              <a:t>前三周（</a:t>
            </a:r>
            <a:r>
              <a:rPr lang="en-US" altLang="zh-CN" dirty="0"/>
              <a:t>11</a:t>
            </a:r>
            <a:r>
              <a:rPr lang="zh-CN" altLang="en-US" dirty="0"/>
              <a:t>月</a:t>
            </a:r>
            <a:r>
              <a:rPr lang="en-US" altLang="zh-CN" dirty="0"/>
              <a:t>7</a:t>
            </a:r>
            <a:r>
              <a:rPr lang="zh-CN" altLang="en-US" dirty="0"/>
              <a:t>日） ：</a:t>
            </a:r>
            <a:endParaRPr lang="en-US" altLang="zh-CN" dirty="0"/>
          </a:p>
          <a:p>
            <a:pPr lvl="1"/>
            <a:r>
              <a:rPr lang="zh-CN" altLang="en-US" dirty="0"/>
              <a:t>模块设计</a:t>
            </a:r>
            <a:endParaRPr lang="en-US" altLang="zh-CN" dirty="0"/>
          </a:p>
          <a:p>
            <a:r>
              <a:rPr lang="zh-CN" altLang="en-US" dirty="0"/>
              <a:t>第四周（</a:t>
            </a:r>
            <a:r>
              <a:rPr lang="en-US" altLang="zh-CN" dirty="0"/>
              <a:t>11</a:t>
            </a:r>
            <a:r>
              <a:rPr lang="zh-CN" altLang="en-US" dirty="0"/>
              <a:t>月</a:t>
            </a:r>
            <a:r>
              <a:rPr lang="en-US" altLang="zh-CN" dirty="0"/>
              <a:t>14</a:t>
            </a:r>
            <a:r>
              <a:rPr lang="zh-CN" altLang="en-US" dirty="0"/>
              <a:t>日） ：</a:t>
            </a:r>
            <a:endParaRPr lang="en-US" altLang="zh-CN" dirty="0"/>
          </a:p>
          <a:p>
            <a:pPr lvl="1"/>
            <a:r>
              <a:rPr lang="zh-CN" altLang="en-US" dirty="0"/>
              <a:t>模块组合并仿真</a:t>
            </a:r>
            <a:endParaRPr lang="en-US" altLang="zh-CN" dirty="0"/>
          </a:p>
          <a:p>
            <a:r>
              <a:rPr lang="zh-CN" altLang="en-US" dirty="0"/>
              <a:t>第五周（</a:t>
            </a:r>
            <a:r>
              <a:rPr lang="en-US" altLang="zh-CN" dirty="0"/>
              <a:t>11</a:t>
            </a:r>
            <a:r>
              <a:rPr lang="zh-CN" altLang="en-US" dirty="0"/>
              <a:t>月</a:t>
            </a:r>
            <a:r>
              <a:rPr lang="en-US" altLang="zh-CN" dirty="0"/>
              <a:t>21</a:t>
            </a:r>
            <a:r>
              <a:rPr lang="zh-CN" altLang="en-US" dirty="0"/>
              <a:t>日）：</a:t>
            </a:r>
            <a:endParaRPr lang="en-US" altLang="zh-CN" dirty="0"/>
          </a:p>
          <a:p>
            <a:pPr lvl="1"/>
            <a:r>
              <a:rPr lang="zh-CN" altLang="en-US" dirty="0"/>
              <a:t>开发板烧写并检查</a:t>
            </a:r>
          </a:p>
        </p:txBody>
      </p:sp>
      <p:pic>
        <p:nvPicPr>
          <p:cNvPr id="5" name="图片 4">
            <a:extLst>
              <a:ext uri="{FF2B5EF4-FFF2-40B4-BE49-F238E27FC236}">
                <a16:creationId xmlns:a16="http://schemas.microsoft.com/office/drawing/2014/main" id="{75A5A861-573A-4E27-A76B-8C2FB39E6DDC}"/>
              </a:ext>
            </a:extLst>
          </p:cNvPr>
          <p:cNvPicPr>
            <a:picLocks noChangeAspect="1"/>
          </p:cNvPicPr>
          <p:nvPr/>
        </p:nvPicPr>
        <p:blipFill rotWithShape="1">
          <a:blip r:embed="rId2"/>
          <a:srcRect r="20133"/>
          <a:stretch/>
        </p:blipFill>
        <p:spPr>
          <a:xfrm>
            <a:off x="4826678" y="1825625"/>
            <a:ext cx="6527122" cy="2952750"/>
          </a:xfrm>
          <a:prstGeom prst="rect">
            <a:avLst/>
          </a:prstGeom>
        </p:spPr>
      </p:pic>
    </p:spTree>
    <p:extLst>
      <p:ext uri="{BB962C8B-B14F-4D97-AF65-F5344CB8AC3E}">
        <p14:creationId xmlns:p14="http://schemas.microsoft.com/office/powerpoint/2010/main" val="833565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3F573-08B2-4C44-B019-8137E60FF4D3}"/>
              </a:ext>
            </a:extLst>
          </p:cNvPr>
          <p:cNvSpPr>
            <a:spLocks noGrp="1"/>
          </p:cNvSpPr>
          <p:nvPr>
            <p:ph type="title"/>
          </p:nvPr>
        </p:nvSpPr>
        <p:spPr/>
        <p:txBody>
          <a:bodyPr/>
          <a:lstStyle/>
          <a:p>
            <a:r>
              <a:rPr lang="zh-CN" altLang="en-US" dirty="0"/>
              <a:t>单周期</a:t>
            </a:r>
            <a:r>
              <a:rPr lang="en-US" altLang="zh-CN" dirty="0"/>
              <a:t>CPU</a:t>
            </a:r>
            <a:endParaRPr lang="zh-CN" altLang="en-US" dirty="0"/>
          </a:p>
        </p:txBody>
      </p:sp>
      <p:sp>
        <p:nvSpPr>
          <p:cNvPr id="3" name="内容占位符 2">
            <a:extLst>
              <a:ext uri="{FF2B5EF4-FFF2-40B4-BE49-F238E27FC236}">
                <a16:creationId xmlns:a16="http://schemas.microsoft.com/office/drawing/2014/main" id="{6286A31B-2F31-48A5-9CDE-28E798186ED7}"/>
              </a:ext>
            </a:extLst>
          </p:cNvPr>
          <p:cNvSpPr>
            <a:spLocks noGrp="1"/>
          </p:cNvSpPr>
          <p:nvPr>
            <p:ph idx="1"/>
          </p:nvPr>
        </p:nvSpPr>
        <p:spPr/>
        <p:txBody>
          <a:bodyPr/>
          <a:lstStyle/>
          <a:p>
            <a:r>
              <a:rPr lang="zh-CN" altLang="zh-CN" dirty="0"/>
              <a:t>设计一个单周期</a:t>
            </a:r>
            <a:r>
              <a:rPr lang="en-US" altLang="zh-CN" dirty="0"/>
              <a:t>CPU</a:t>
            </a:r>
            <a:r>
              <a:rPr lang="zh-CN" altLang="zh-CN" dirty="0"/>
              <a:t>，该</a:t>
            </a:r>
            <a:r>
              <a:rPr lang="en-US" altLang="zh-CN" dirty="0"/>
              <a:t>CPU</a:t>
            </a:r>
            <a:r>
              <a:rPr lang="zh-CN" altLang="zh-CN" dirty="0"/>
              <a:t>至少能实现以下指令功能操作。指令与格式如下：</a:t>
            </a:r>
          </a:p>
          <a:p>
            <a:endParaRPr lang="zh-CN" altLang="en-US" dirty="0"/>
          </a:p>
        </p:txBody>
      </p:sp>
      <p:pic>
        <p:nvPicPr>
          <p:cNvPr id="4" name="图片 3">
            <a:extLst>
              <a:ext uri="{FF2B5EF4-FFF2-40B4-BE49-F238E27FC236}">
                <a16:creationId xmlns:a16="http://schemas.microsoft.com/office/drawing/2014/main" id="{EE7B4B43-A14C-417A-924C-5CEA7A46A2FF}"/>
              </a:ext>
            </a:extLst>
          </p:cNvPr>
          <p:cNvPicPr>
            <a:picLocks noChangeAspect="1"/>
          </p:cNvPicPr>
          <p:nvPr/>
        </p:nvPicPr>
        <p:blipFill>
          <a:blip r:embed="rId2"/>
          <a:stretch>
            <a:fillRect/>
          </a:stretch>
        </p:blipFill>
        <p:spPr>
          <a:xfrm>
            <a:off x="1032029" y="2832716"/>
            <a:ext cx="8697958" cy="3479183"/>
          </a:xfrm>
          <a:prstGeom prst="rect">
            <a:avLst/>
          </a:prstGeom>
        </p:spPr>
      </p:pic>
    </p:spTree>
    <p:extLst>
      <p:ext uri="{BB962C8B-B14F-4D97-AF65-F5344CB8AC3E}">
        <p14:creationId xmlns:p14="http://schemas.microsoft.com/office/powerpoint/2010/main" val="4200119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D8D9CE-FBF3-4F8B-95E3-1B383903C975}"/>
              </a:ext>
            </a:extLst>
          </p:cNvPr>
          <p:cNvSpPr>
            <a:spLocks noGrp="1"/>
          </p:cNvSpPr>
          <p:nvPr>
            <p:ph type="title"/>
          </p:nvPr>
        </p:nvSpPr>
        <p:spPr/>
        <p:txBody>
          <a:bodyPr/>
          <a:lstStyle/>
          <a:p>
            <a:r>
              <a:rPr lang="zh-CN" altLang="en-US" dirty="0"/>
              <a:t>单周期</a:t>
            </a:r>
            <a:r>
              <a:rPr lang="en-US" altLang="zh-CN" dirty="0"/>
              <a:t>CPU</a:t>
            </a:r>
            <a:endParaRPr lang="zh-CN" altLang="en-US" dirty="0"/>
          </a:p>
        </p:txBody>
      </p:sp>
      <p:pic>
        <p:nvPicPr>
          <p:cNvPr id="4" name="内容占位符 3">
            <a:extLst>
              <a:ext uri="{FF2B5EF4-FFF2-40B4-BE49-F238E27FC236}">
                <a16:creationId xmlns:a16="http://schemas.microsoft.com/office/drawing/2014/main" id="{B07F0A5A-EEDC-4EF9-A27B-9BC91BF711F4}"/>
              </a:ext>
            </a:extLst>
          </p:cNvPr>
          <p:cNvPicPr>
            <a:picLocks noGrp="1" noChangeAspect="1"/>
          </p:cNvPicPr>
          <p:nvPr>
            <p:ph idx="1"/>
          </p:nvPr>
        </p:nvPicPr>
        <p:blipFill>
          <a:blip r:embed="rId2"/>
          <a:stretch>
            <a:fillRect/>
          </a:stretch>
        </p:blipFill>
        <p:spPr>
          <a:xfrm>
            <a:off x="838200" y="2004789"/>
            <a:ext cx="8252534" cy="4237788"/>
          </a:xfrm>
          <a:prstGeom prst="rect">
            <a:avLst/>
          </a:prstGeom>
        </p:spPr>
      </p:pic>
    </p:spTree>
    <p:extLst>
      <p:ext uri="{BB962C8B-B14F-4D97-AF65-F5344CB8AC3E}">
        <p14:creationId xmlns:p14="http://schemas.microsoft.com/office/powerpoint/2010/main" val="4256112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6684C-10B6-4502-AA05-FB8F0177915F}"/>
              </a:ext>
            </a:extLst>
          </p:cNvPr>
          <p:cNvSpPr>
            <a:spLocks noGrp="1"/>
          </p:cNvSpPr>
          <p:nvPr>
            <p:ph type="title"/>
          </p:nvPr>
        </p:nvSpPr>
        <p:spPr/>
        <p:txBody>
          <a:bodyPr/>
          <a:lstStyle/>
          <a:p>
            <a:r>
              <a:rPr lang="zh-CN" altLang="en-US" dirty="0"/>
              <a:t>单周期</a:t>
            </a:r>
            <a:r>
              <a:rPr lang="en-US" altLang="zh-CN" dirty="0"/>
              <a:t>CPU</a:t>
            </a:r>
            <a:endParaRPr lang="zh-CN" altLang="en-US" dirty="0"/>
          </a:p>
        </p:txBody>
      </p:sp>
      <p:pic>
        <p:nvPicPr>
          <p:cNvPr id="4" name="内容占位符 3">
            <a:extLst>
              <a:ext uri="{FF2B5EF4-FFF2-40B4-BE49-F238E27FC236}">
                <a16:creationId xmlns:a16="http://schemas.microsoft.com/office/drawing/2014/main" id="{D73F16CF-FC2F-4019-B902-A148A2C93DDF}"/>
              </a:ext>
            </a:extLst>
          </p:cNvPr>
          <p:cNvPicPr>
            <a:picLocks noGrp="1" noChangeAspect="1"/>
          </p:cNvPicPr>
          <p:nvPr>
            <p:ph idx="1"/>
          </p:nvPr>
        </p:nvPicPr>
        <p:blipFill>
          <a:blip r:embed="rId2"/>
          <a:stretch>
            <a:fillRect/>
          </a:stretch>
        </p:blipFill>
        <p:spPr>
          <a:xfrm>
            <a:off x="838199" y="1424357"/>
            <a:ext cx="9010551" cy="1496395"/>
          </a:xfrm>
          <a:prstGeom prst="rect">
            <a:avLst/>
          </a:prstGeom>
        </p:spPr>
      </p:pic>
      <p:pic>
        <p:nvPicPr>
          <p:cNvPr id="6" name="图片 5">
            <a:extLst>
              <a:ext uri="{FF2B5EF4-FFF2-40B4-BE49-F238E27FC236}">
                <a16:creationId xmlns:a16="http://schemas.microsoft.com/office/drawing/2014/main" id="{2007300F-5D11-4D7E-B306-F2E0CD769CD8}"/>
              </a:ext>
            </a:extLst>
          </p:cNvPr>
          <p:cNvPicPr>
            <a:picLocks noChangeAspect="1"/>
          </p:cNvPicPr>
          <p:nvPr/>
        </p:nvPicPr>
        <p:blipFill>
          <a:blip r:embed="rId3"/>
          <a:stretch>
            <a:fillRect/>
          </a:stretch>
        </p:blipFill>
        <p:spPr>
          <a:xfrm>
            <a:off x="838198" y="2920752"/>
            <a:ext cx="8501110" cy="1669587"/>
          </a:xfrm>
          <a:prstGeom prst="rect">
            <a:avLst/>
          </a:prstGeom>
        </p:spPr>
      </p:pic>
      <p:pic>
        <p:nvPicPr>
          <p:cNvPr id="7" name="内容占位符 3">
            <a:extLst>
              <a:ext uri="{FF2B5EF4-FFF2-40B4-BE49-F238E27FC236}">
                <a16:creationId xmlns:a16="http://schemas.microsoft.com/office/drawing/2014/main" id="{93AD01A2-0275-4466-AEDA-DCB3AB0845AE}"/>
              </a:ext>
            </a:extLst>
          </p:cNvPr>
          <p:cNvPicPr>
            <a:picLocks noChangeAspect="1"/>
          </p:cNvPicPr>
          <p:nvPr/>
        </p:nvPicPr>
        <p:blipFill>
          <a:blip r:embed="rId4"/>
          <a:stretch>
            <a:fillRect/>
          </a:stretch>
        </p:blipFill>
        <p:spPr>
          <a:xfrm>
            <a:off x="838198" y="4707427"/>
            <a:ext cx="8146002" cy="1873145"/>
          </a:xfrm>
          <a:prstGeom prst="rect">
            <a:avLst/>
          </a:prstGeom>
        </p:spPr>
      </p:pic>
    </p:spTree>
    <p:extLst>
      <p:ext uri="{BB962C8B-B14F-4D97-AF65-F5344CB8AC3E}">
        <p14:creationId xmlns:p14="http://schemas.microsoft.com/office/powerpoint/2010/main" val="1761172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4C536C-93F1-4529-BF25-00CCC479160F}"/>
              </a:ext>
            </a:extLst>
          </p:cNvPr>
          <p:cNvSpPr>
            <a:spLocks noGrp="1"/>
          </p:cNvSpPr>
          <p:nvPr>
            <p:ph type="title"/>
          </p:nvPr>
        </p:nvSpPr>
        <p:spPr/>
        <p:txBody>
          <a:bodyPr/>
          <a:lstStyle/>
          <a:p>
            <a:r>
              <a:rPr lang="zh-CN" altLang="en-US" dirty="0"/>
              <a:t>单周期</a:t>
            </a:r>
            <a:r>
              <a:rPr lang="en-US" altLang="zh-CN" dirty="0"/>
              <a:t>CPU</a:t>
            </a:r>
            <a:endParaRPr lang="zh-CN" altLang="en-US" dirty="0"/>
          </a:p>
        </p:txBody>
      </p:sp>
      <p:pic>
        <p:nvPicPr>
          <p:cNvPr id="5" name="图片 4">
            <a:extLst>
              <a:ext uri="{FF2B5EF4-FFF2-40B4-BE49-F238E27FC236}">
                <a16:creationId xmlns:a16="http://schemas.microsoft.com/office/drawing/2014/main" id="{1259E128-5E7B-4880-BB47-7B88B91F16A0}"/>
              </a:ext>
            </a:extLst>
          </p:cNvPr>
          <p:cNvPicPr>
            <a:picLocks noChangeAspect="1"/>
          </p:cNvPicPr>
          <p:nvPr/>
        </p:nvPicPr>
        <p:blipFill>
          <a:blip r:embed="rId2"/>
          <a:stretch>
            <a:fillRect/>
          </a:stretch>
        </p:blipFill>
        <p:spPr>
          <a:xfrm>
            <a:off x="838200" y="1386673"/>
            <a:ext cx="7937800" cy="4790290"/>
          </a:xfrm>
          <a:prstGeom prst="rect">
            <a:avLst/>
          </a:prstGeom>
        </p:spPr>
      </p:pic>
    </p:spTree>
    <p:extLst>
      <p:ext uri="{BB962C8B-B14F-4D97-AF65-F5344CB8AC3E}">
        <p14:creationId xmlns:p14="http://schemas.microsoft.com/office/powerpoint/2010/main" val="372951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7D90CB-F8C0-4140-8133-1FBAA64030C3}"/>
              </a:ext>
            </a:extLst>
          </p:cNvPr>
          <p:cNvSpPr>
            <a:spLocks noGrp="1"/>
          </p:cNvSpPr>
          <p:nvPr>
            <p:ph type="title"/>
          </p:nvPr>
        </p:nvSpPr>
        <p:spPr/>
        <p:txBody>
          <a:bodyPr/>
          <a:lstStyle/>
          <a:p>
            <a:r>
              <a:rPr lang="zh-CN" altLang="en-US" dirty="0"/>
              <a:t>单周期</a:t>
            </a:r>
            <a:r>
              <a:rPr lang="en-US" altLang="zh-CN" dirty="0"/>
              <a:t>CPU</a:t>
            </a:r>
            <a:endParaRPr lang="zh-CN" altLang="en-US" dirty="0"/>
          </a:p>
        </p:txBody>
      </p:sp>
      <p:pic>
        <p:nvPicPr>
          <p:cNvPr id="4" name="图片 3">
            <a:extLst>
              <a:ext uri="{FF2B5EF4-FFF2-40B4-BE49-F238E27FC236}">
                <a16:creationId xmlns:a16="http://schemas.microsoft.com/office/drawing/2014/main" id="{D9E89864-3239-46EA-8295-7B34030A1AFA}"/>
              </a:ext>
            </a:extLst>
          </p:cNvPr>
          <p:cNvPicPr>
            <a:picLocks noChangeAspect="1"/>
          </p:cNvPicPr>
          <p:nvPr/>
        </p:nvPicPr>
        <p:blipFill>
          <a:blip r:embed="rId2"/>
          <a:stretch>
            <a:fillRect/>
          </a:stretch>
        </p:blipFill>
        <p:spPr>
          <a:xfrm>
            <a:off x="714375" y="1561175"/>
            <a:ext cx="7639512" cy="2001147"/>
          </a:xfrm>
          <a:prstGeom prst="rect">
            <a:avLst/>
          </a:prstGeom>
        </p:spPr>
      </p:pic>
      <p:pic>
        <p:nvPicPr>
          <p:cNvPr id="5" name="图片 4">
            <a:extLst>
              <a:ext uri="{FF2B5EF4-FFF2-40B4-BE49-F238E27FC236}">
                <a16:creationId xmlns:a16="http://schemas.microsoft.com/office/drawing/2014/main" id="{6B738AB0-C92E-4638-BF1F-5AC57850779B}"/>
              </a:ext>
            </a:extLst>
          </p:cNvPr>
          <p:cNvPicPr>
            <a:picLocks noChangeAspect="1"/>
          </p:cNvPicPr>
          <p:nvPr/>
        </p:nvPicPr>
        <p:blipFill>
          <a:blip r:embed="rId3"/>
          <a:stretch>
            <a:fillRect/>
          </a:stretch>
        </p:blipFill>
        <p:spPr>
          <a:xfrm>
            <a:off x="838200" y="3929697"/>
            <a:ext cx="7334410" cy="1139453"/>
          </a:xfrm>
          <a:prstGeom prst="rect">
            <a:avLst/>
          </a:prstGeom>
        </p:spPr>
      </p:pic>
      <p:sp>
        <p:nvSpPr>
          <p:cNvPr id="6" name="文本框 5">
            <a:extLst>
              <a:ext uri="{FF2B5EF4-FFF2-40B4-BE49-F238E27FC236}">
                <a16:creationId xmlns:a16="http://schemas.microsoft.com/office/drawing/2014/main" id="{FAD004D1-02CF-4D1E-B028-BC50D7AD286F}"/>
              </a:ext>
            </a:extLst>
          </p:cNvPr>
          <p:cNvSpPr txBox="1"/>
          <p:nvPr/>
        </p:nvSpPr>
        <p:spPr>
          <a:xfrm>
            <a:off x="838200" y="5601810"/>
            <a:ext cx="7042312" cy="369332"/>
          </a:xfrm>
          <a:prstGeom prst="rect">
            <a:avLst/>
          </a:prstGeom>
          <a:noFill/>
        </p:spPr>
        <p:txBody>
          <a:bodyPr wrap="none" rtlCol="0">
            <a:spAutoFit/>
          </a:bodyPr>
          <a:lstStyle/>
          <a:p>
            <a:r>
              <a:rPr lang="zh-CN" altLang="en-US" dirty="0"/>
              <a:t>具体参见：（参考资料）</a:t>
            </a:r>
            <a:r>
              <a:rPr lang="en-US" altLang="zh-CN" dirty="0"/>
              <a:t>MIPS</a:t>
            </a:r>
            <a:r>
              <a:rPr lang="zh-CN" altLang="en-US" dirty="0"/>
              <a:t>汇编与单周期</a:t>
            </a:r>
            <a:r>
              <a:rPr lang="en-US" altLang="zh-CN" dirty="0"/>
              <a:t>CPU</a:t>
            </a:r>
            <a:r>
              <a:rPr lang="zh-CN" altLang="en-US" dirty="0"/>
              <a:t>（内有真值表）</a:t>
            </a:r>
            <a:r>
              <a:rPr lang="en-US" altLang="zh-CN" dirty="0"/>
              <a:t>.ppt</a:t>
            </a:r>
            <a:endParaRPr lang="zh-CN" altLang="en-US" dirty="0"/>
          </a:p>
        </p:txBody>
      </p:sp>
    </p:spTree>
    <p:extLst>
      <p:ext uri="{BB962C8B-B14F-4D97-AF65-F5344CB8AC3E}">
        <p14:creationId xmlns:p14="http://schemas.microsoft.com/office/powerpoint/2010/main" val="3260751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94FC73-806A-454C-AD0F-128B9411668C}"/>
              </a:ext>
            </a:extLst>
          </p:cNvPr>
          <p:cNvSpPr>
            <a:spLocks noGrp="1"/>
          </p:cNvSpPr>
          <p:nvPr>
            <p:ph type="title"/>
          </p:nvPr>
        </p:nvSpPr>
        <p:spPr>
          <a:xfrm>
            <a:off x="287785" y="187573"/>
            <a:ext cx="10515600" cy="851116"/>
          </a:xfrm>
        </p:spPr>
        <p:txBody>
          <a:bodyPr/>
          <a:lstStyle/>
          <a:p>
            <a:r>
              <a:rPr lang="zh-CN" altLang="en-US" dirty="0"/>
              <a:t>单周期</a:t>
            </a:r>
            <a:r>
              <a:rPr lang="en-US" altLang="zh-CN" dirty="0"/>
              <a:t>CPU</a:t>
            </a:r>
            <a:endParaRPr lang="zh-CN" altLang="en-US" dirty="0"/>
          </a:p>
        </p:txBody>
      </p:sp>
      <p:pic>
        <p:nvPicPr>
          <p:cNvPr id="22" name="内容占位符 21">
            <a:extLst>
              <a:ext uri="{FF2B5EF4-FFF2-40B4-BE49-F238E27FC236}">
                <a16:creationId xmlns:a16="http://schemas.microsoft.com/office/drawing/2014/main" id="{579B63FD-DFDC-4A1D-A0BD-07768D168B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7648" y="5976504"/>
            <a:ext cx="7006304" cy="866306"/>
          </a:xfrm>
        </p:spPr>
      </p:pic>
      <p:pic>
        <p:nvPicPr>
          <p:cNvPr id="2071" name="图片 4">
            <a:extLst>
              <a:ext uri="{FF2B5EF4-FFF2-40B4-BE49-F238E27FC236}">
                <a16:creationId xmlns:a16="http://schemas.microsoft.com/office/drawing/2014/main" id="{77D732ED-84AA-4A72-A98B-6DFFA603B1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473" y="866306"/>
            <a:ext cx="6600224" cy="4979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流程图: 过程 23">
            <a:extLst>
              <a:ext uri="{FF2B5EF4-FFF2-40B4-BE49-F238E27FC236}">
                <a16:creationId xmlns:a16="http://schemas.microsoft.com/office/drawing/2014/main" id="{70B55548-E2B3-4D08-80E5-76564D1B6134}"/>
              </a:ext>
            </a:extLst>
          </p:cNvPr>
          <p:cNvSpPr/>
          <p:nvPr/>
        </p:nvSpPr>
        <p:spPr>
          <a:xfrm>
            <a:off x="2414726" y="2334827"/>
            <a:ext cx="1544715" cy="1811045"/>
          </a:xfrm>
          <a:prstGeom prst="flowChartProcess">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过程 25">
            <a:extLst>
              <a:ext uri="{FF2B5EF4-FFF2-40B4-BE49-F238E27FC236}">
                <a16:creationId xmlns:a16="http://schemas.microsoft.com/office/drawing/2014/main" id="{1CCD2960-2A90-4D2B-BA61-8DDA527E6FF2}"/>
              </a:ext>
            </a:extLst>
          </p:cNvPr>
          <p:cNvSpPr/>
          <p:nvPr/>
        </p:nvSpPr>
        <p:spPr>
          <a:xfrm>
            <a:off x="4252404" y="2246050"/>
            <a:ext cx="2104007" cy="2672179"/>
          </a:xfrm>
          <a:prstGeom prst="flowChartProcess">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流程图: 过程 26">
            <a:extLst>
              <a:ext uri="{FF2B5EF4-FFF2-40B4-BE49-F238E27FC236}">
                <a16:creationId xmlns:a16="http://schemas.microsoft.com/office/drawing/2014/main" id="{D7C03016-08A7-4022-93A6-57CF9C72D667}"/>
              </a:ext>
            </a:extLst>
          </p:cNvPr>
          <p:cNvSpPr/>
          <p:nvPr/>
        </p:nvSpPr>
        <p:spPr>
          <a:xfrm>
            <a:off x="6471821" y="2849732"/>
            <a:ext cx="1109709" cy="1740023"/>
          </a:xfrm>
          <a:prstGeom prst="flowChartProcess">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流程图: 过程 27">
            <a:extLst>
              <a:ext uri="{FF2B5EF4-FFF2-40B4-BE49-F238E27FC236}">
                <a16:creationId xmlns:a16="http://schemas.microsoft.com/office/drawing/2014/main" id="{FB0ED2FC-69E1-483C-90D0-DB8895AA3361}"/>
              </a:ext>
            </a:extLst>
          </p:cNvPr>
          <p:cNvSpPr/>
          <p:nvPr/>
        </p:nvSpPr>
        <p:spPr>
          <a:xfrm>
            <a:off x="6649374" y="4820575"/>
            <a:ext cx="1500327" cy="1025684"/>
          </a:xfrm>
          <a:prstGeom prst="flowChartProcess">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箭头: 圆角右 30">
            <a:extLst>
              <a:ext uri="{FF2B5EF4-FFF2-40B4-BE49-F238E27FC236}">
                <a16:creationId xmlns:a16="http://schemas.microsoft.com/office/drawing/2014/main" id="{0DF46125-53DB-4CEF-B02A-E66100733467}"/>
              </a:ext>
            </a:extLst>
          </p:cNvPr>
          <p:cNvSpPr/>
          <p:nvPr/>
        </p:nvSpPr>
        <p:spPr>
          <a:xfrm rot="10800000" flipV="1">
            <a:off x="4660777" y="262626"/>
            <a:ext cx="4332304" cy="1207360"/>
          </a:xfrm>
          <a:prstGeom prst="bentArrow">
            <a:avLst>
              <a:gd name="adj1" fmla="val 9491"/>
              <a:gd name="adj2" fmla="val 20810"/>
              <a:gd name="adj3" fmla="val 25000"/>
              <a:gd name="adj4" fmla="val 531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箭头: 圆角右 32">
            <a:extLst>
              <a:ext uri="{FF2B5EF4-FFF2-40B4-BE49-F238E27FC236}">
                <a16:creationId xmlns:a16="http://schemas.microsoft.com/office/drawing/2014/main" id="{28427D0F-7F40-4C56-83EB-85209F9978C6}"/>
              </a:ext>
            </a:extLst>
          </p:cNvPr>
          <p:cNvSpPr/>
          <p:nvPr/>
        </p:nvSpPr>
        <p:spPr>
          <a:xfrm rot="10800000">
            <a:off x="4587085" y="5527448"/>
            <a:ext cx="4332304" cy="479395"/>
          </a:xfrm>
          <a:prstGeom prst="bentArrow">
            <a:avLst>
              <a:gd name="adj1" fmla="val 9491"/>
              <a:gd name="adj2" fmla="val 20810"/>
              <a:gd name="adj3" fmla="val 25000"/>
              <a:gd name="adj4" fmla="val 531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681766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1" nodeType="clickEffect">
                                  <p:stCondLst>
                                    <p:cond delay="0"/>
                                  </p:stCondLst>
                                  <p:childTnLst>
                                    <p:animEffect transition="out" filter="wipe(down)">
                                      <p:cBhvr>
                                        <p:cTn id="11" dur="500"/>
                                        <p:tgtEl>
                                          <p:spTgt spid="24"/>
                                        </p:tgtEl>
                                      </p:cBhvr>
                                    </p:animEffect>
                                    <p:set>
                                      <p:cBhvr>
                                        <p:cTn id="12" dur="1" fill="hold">
                                          <p:stCondLst>
                                            <p:cond delay="499"/>
                                          </p:stCondLst>
                                        </p:cTn>
                                        <p:tgtEl>
                                          <p:spTgt spid="2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1" nodeType="clickEffect">
                                  <p:stCondLst>
                                    <p:cond delay="0"/>
                                  </p:stCondLst>
                                  <p:childTnLst>
                                    <p:animEffect transition="out" filter="wipe(down)">
                                      <p:cBhvr>
                                        <p:cTn id="21" dur="500"/>
                                        <p:tgtEl>
                                          <p:spTgt spid="26"/>
                                        </p:tgtEl>
                                      </p:cBhvr>
                                    </p:animEffect>
                                    <p:set>
                                      <p:cBhvr>
                                        <p:cTn id="22" dur="1" fill="hold">
                                          <p:stCondLst>
                                            <p:cond delay="499"/>
                                          </p:stCondLst>
                                        </p:cTn>
                                        <p:tgtEl>
                                          <p:spTgt spid="2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grpId="1" nodeType="clickEffect">
                                  <p:stCondLst>
                                    <p:cond delay="0"/>
                                  </p:stCondLst>
                                  <p:childTnLst>
                                    <p:animEffect transition="out" filter="wipe(down)">
                                      <p:cBhvr>
                                        <p:cTn id="31" dur="500"/>
                                        <p:tgtEl>
                                          <p:spTgt spid="27"/>
                                        </p:tgtEl>
                                      </p:cBhvr>
                                    </p:animEffect>
                                    <p:set>
                                      <p:cBhvr>
                                        <p:cTn id="32" dur="1" fill="hold">
                                          <p:stCondLst>
                                            <p:cond delay="499"/>
                                          </p:stCondLst>
                                        </p:cTn>
                                        <p:tgtEl>
                                          <p:spTgt spid="2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4" fill="hold" grpId="1" nodeType="clickEffect">
                                  <p:stCondLst>
                                    <p:cond delay="0"/>
                                  </p:stCondLst>
                                  <p:childTnLst>
                                    <p:animEffect transition="out" filter="wipe(down)">
                                      <p:cBhvr>
                                        <p:cTn id="41" dur="500"/>
                                        <p:tgtEl>
                                          <p:spTgt spid="28"/>
                                        </p:tgtEl>
                                      </p:cBhvr>
                                    </p:animEffect>
                                    <p:set>
                                      <p:cBhvr>
                                        <p:cTn id="42" dur="1" fill="hold">
                                          <p:stCondLst>
                                            <p:cond delay="499"/>
                                          </p:stCondLst>
                                        </p:cTn>
                                        <p:tgtEl>
                                          <p:spTgt spid="2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1" nodeType="clickEffect">
                                  <p:stCondLst>
                                    <p:cond delay="0"/>
                                  </p:stCondLst>
                                  <p:childTnLst>
                                    <p:anim calcmode="lin" valueType="num">
                                      <p:cBhvr additive="base">
                                        <p:cTn id="54" dur="500"/>
                                        <p:tgtEl>
                                          <p:spTgt spid="33"/>
                                        </p:tgtEl>
                                        <p:attrNameLst>
                                          <p:attrName>ppt_x</p:attrName>
                                        </p:attrNameLst>
                                      </p:cBhvr>
                                      <p:tavLst>
                                        <p:tav tm="0">
                                          <p:val>
                                            <p:strVal val="ppt_x"/>
                                          </p:val>
                                        </p:tav>
                                        <p:tav tm="100000">
                                          <p:val>
                                            <p:strVal val="ppt_x"/>
                                          </p:val>
                                        </p:tav>
                                      </p:tavLst>
                                    </p:anim>
                                    <p:anim calcmode="lin" valueType="num">
                                      <p:cBhvr additive="base">
                                        <p:cTn id="55" dur="500"/>
                                        <p:tgtEl>
                                          <p:spTgt spid="33"/>
                                        </p:tgtEl>
                                        <p:attrNameLst>
                                          <p:attrName>ppt_y</p:attrName>
                                        </p:attrNameLst>
                                      </p:cBhvr>
                                      <p:tavLst>
                                        <p:tav tm="0">
                                          <p:val>
                                            <p:strVal val="ppt_y"/>
                                          </p:val>
                                        </p:tav>
                                        <p:tav tm="100000">
                                          <p:val>
                                            <p:strVal val="1+ppt_h/2"/>
                                          </p:val>
                                        </p:tav>
                                      </p:tavLst>
                                    </p:anim>
                                    <p:set>
                                      <p:cBhvr>
                                        <p:cTn id="56" dur="1" fill="hold">
                                          <p:stCondLst>
                                            <p:cond delay="499"/>
                                          </p:stCondLst>
                                        </p:cTn>
                                        <p:tgtEl>
                                          <p:spTgt spid="33"/>
                                        </p:tgtEl>
                                        <p:attrNameLst>
                                          <p:attrName>style.visibility</p:attrName>
                                        </p:attrNameLst>
                                      </p:cBhvr>
                                      <p:to>
                                        <p:strVal val="hidden"/>
                                      </p:to>
                                    </p:set>
                                  </p:childTnLst>
                                </p:cTn>
                              </p:par>
                              <p:par>
                                <p:cTn id="57" presetID="2" presetClass="exit" presetSubtype="4" fill="hold" grpId="1" nodeType="withEffect">
                                  <p:stCondLst>
                                    <p:cond delay="0"/>
                                  </p:stCondLst>
                                  <p:childTnLst>
                                    <p:anim calcmode="lin" valueType="num">
                                      <p:cBhvr additive="base">
                                        <p:cTn id="58" dur="500"/>
                                        <p:tgtEl>
                                          <p:spTgt spid="31"/>
                                        </p:tgtEl>
                                        <p:attrNameLst>
                                          <p:attrName>ppt_x</p:attrName>
                                        </p:attrNameLst>
                                      </p:cBhvr>
                                      <p:tavLst>
                                        <p:tav tm="0">
                                          <p:val>
                                            <p:strVal val="ppt_x"/>
                                          </p:val>
                                        </p:tav>
                                        <p:tav tm="100000">
                                          <p:val>
                                            <p:strVal val="ppt_x"/>
                                          </p:val>
                                        </p:tav>
                                      </p:tavLst>
                                    </p:anim>
                                    <p:anim calcmode="lin" valueType="num">
                                      <p:cBhvr additive="base">
                                        <p:cTn id="59" dur="500"/>
                                        <p:tgtEl>
                                          <p:spTgt spid="31"/>
                                        </p:tgtEl>
                                        <p:attrNameLst>
                                          <p:attrName>ppt_y</p:attrName>
                                        </p:attrNameLst>
                                      </p:cBhvr>
                                      <p:tavLst>
                                        <p:tav tm="0">
                                          <p:val>
                                            <p:strVal val="ppt_y"/>
                                          </p:val>
                                        </p:tav>
                                        <p:tav tm="100000">
                                          <p:val>
                                            <p:strVal val="1+ppt_h/2"/>
                                          </p:val>
                                        </p:tav>
                                      </p:tavLst>
                                    </p:anim>
                                    <p:set>
                                      <p:cBhvr>
                                        <p:cTn id="60" dur="1" fill="hold">
                                          <p:stCondLst>
                                            <p:cond delay="4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6" grpId="0" animBg="1"/>
      <p:bldP spid="26" grpId="1" animBg="1"/>
      <p:bldP spid="27" grpId="0" animBg="1"/>
      <p:bldP spid="27" grpId="1" animBg="1"/>
      <p:bldP spid="28" grpId="0" animBg="1"/>
      <p:bldP spid="28" grpId="1" animBg="1"/>
      <p:bldP spid="31" grpId="0" animBg="1"/>
      <p:bldP spid="31" grpId="1" animBg="1"/>
      <p:bldP spid="33" grpId="0" animBg="1"/>
      <p:bldP spid="33"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B1E08A-3F48-4520-85F9-49065ABAEB67}"/>
              </a:ext>
            </a:extLst>
          </p:cNvPr>
          <p:cNvSpPr>
            <a:spLocks noGrp="1"/>
          </p:cNvSpPr>
          <p:nvPr>
            <p:ph type="title"/>
          </p:nvPr>
        </p:nvSpPr>
        <p:spPr/>
        <p:txBody>
          <a:bodyPr/>
          <a:lstStyle/>
          <a:p>
            <a:r>
              <a:rPr lang="zh-CN" altLang="en-US" dirty="0"/>
              <a:t>单周期</a:t>
            </a:r>
            <a:r>
              <a:rPr lang="en-US" altLang="zh-CN" dirty="0"/>
              <a:t>CPU</a:t>
            </a:r>
            <a:endParaRPr lang="zh-CN" altLang="en-US" dirty="0"/>
          </a:p>
        </p:txBody>
      </p:sp>
      <p:sp>
        <p:nvSpPr>
          <p:cNvPr id="3" name="内容占位符 2">
            <a:extLst>
              <a:ext uri="{FF2B5EF4-FFF2-40B4-BE49-F238E27FC236}">
                <a16:creationId xmlns:a16="http://schemas.microsoft.com/office/drawing/2014/main" id="{2008D333-5B63-4731-8A35-0060F8C55FE1}"/>
              </a:ext>
            </a:extLst>
          </p:cNvPr>
          <p:cNvSpPr>
            <a:spLocks noGrp="1"/>
          </p:cNvSpPr>
          <p:nvPr>
            <p:ph idx="1"/>
          </p:nvPr>
        </p:nvSpPr>
        <p:spPr>
          <a:xfrm>
            <a:off x="838200" y="1471062"/>
            <a:ext cx="10515600" cy="4351338"/>
          </a:xfrm>
        </p:spPr>
        <p:txBody>
          <a:bodyPr>
            <a:normAutofit fontScale="92500" lnSpcReduction="10000"/>
          </a:bodyPr>
          <a:lstStyle/>
          <a:p>
            <a:r>
              <a:rPr lang="en-US" altLang="zh-CN" dirty="0"/>
              <a:t>1. </a:t>
            </a:r>
            <a:r>
              <a:rPr lang="zh-CN" altLang="en-US" dirty="0"/>
              <a:t>指令寄存器和数据寄存器存储单元都使用</a:t>
            </a:r>
            <a:r>
              <a:rPr lang="en-US" altLang="zh-CN" b="1" dirty="0"/>
              <a:t>8</a:t>
            </a:r>
            <a:r>
              <a:rPr lang="zh-CN" altLang="en-US" dirty="0"/>
              <a:t>位，即一个字节的存储单位</a:t>
            </a:r>
            <a:endParaRPr lang="en-US" altLang="zh-CN" dirty="0"/>
          </a:p>
          <a:p>
            <a:r>
              <a:rPr lang="en-US" altLang="zh-CN" dirty="0"/>
              <a:t>2. PC</a:t>
            </a:r>
            <a:r>
              <a:rPr lang="zh-CN" altLang="en-US" dirty="0"/>
              <a:t>和寄存器组写状态时使用</a:t>
            </a:r>
            <a:r>
              <a:rPr lang="zh-CN" altLang="en-US" b="1" dirty="0"/>
              <a:t>时钟边缘</a:t>
            </a:r>
            <a:r>
              <a:rPr lang="zh-CN" altLang="en-US" dirty="0"/>
              <a:t>触发</a:t>
            </a:r>
            <a:endParaRPr lang="en-US" altLang="zh-CN" dirty="0"/>
          </a:p>
          <a:p>
            <a:r>
              <a:rPr lang="en-US" altLang="zh-CN" dirty="0"/>
              <a:t>3. </a:t>
            </a:r>
            <a:r>
              <a:rPr lang="zh-CN" altLang="zh-CN" dirty="0"/>
              <a:t>控制器部分要学会用控制信号真值表方法分析问题并写出逻辑表达式；或者用</a:t>
            </a:r>
            <a:r>
              <a:rPr lang="en-US" altLang="zh-CN" dirty="0"/>
              <a:t>case</a:t>
            </a:r>
            <a:r>
              <a:rPr lang="zh-CN" altLang="zh-CN" dirty="0"/>
              <a:t>语句方法逐个产生各指令控制信号</a:t>
            </a:r>
            <a:endParaRPr lang="en-US" altLang="zh-CN" dirty="0"/>
          </a:p>
          <a:p>
            <a:r>
              <a:rPr lang="en-US" altLang="zh-CN" dirty="0"/>
              <a:t>4. </a:t>
            </a:r>
            <a:r>
              <a:rPr lang="zh-CN" altLang="en-US" dirty="0"/>
              <a:t>必须按统一测试用的汇编程序段进行测试所设计的</a:t>
            </a:r>
            <a:r>
              <a:rPr lang="en-US" altLang="zh-CN" dirty="0"/>
              <a:t>CPU</a:t>
            </a:r>
            <a:r>
              <a:rPr lang="zh-CN" altLang="en-US" dirty="0"/>
              <a:t>，见：</a:t>
            </a:r>
            <a:endParaRPr lang="en-US" altLang="zh-CN" dirty="0"/>
          </a:p>
          <a:p>
            <a:pPr marL="0" indent="0">
              <a:buNone/>
            </a:pPr>
            <a:r>
              <a:rPr lang="zh-CN" altLang="en-US" dirty="0"/>
              <a:t>（</a:t>
            </a:r>
            <a:r>
              <a:rPr lang="en-US" altLang="zh-CN" dirty="0"/>
              <a:t>18</a:t>
            </a:r>
            <a:r>
              <a:rPr lang="zh-CN" altLang="en-US" dirty="0"/>
              <a:t>计软）关于测试单周期</a:t>
            </a:r>
            <a:r>
              <a:rPr lang="en-US" altLang="zh-CN" dirty="0"/>
              <a:t>CPU</a:t>
            </a:r>
            <a:r>
              <a:rPr lang="zh-CN" altLang="en-US" dirty="0"/>
              <a:t>的简单方法（简单型）</a:t>
            </a:r>
            <a:r>
              <a:rPr lang="en-US" altLang="zh-CN" dirty="0"/>
              <a:t>.docx</a:t>
            </a:r>
          </a:p>
          <a:p>
            <a:r>
              <a:rPr lang="en-US" altLang="zh-CN" dirty="0"/>
              <a:t>5. </a:t>
            </a:r>
            <a:r>
              <a:rPr lang="zh-CN" altLang="zh-CN" b="1" dirty="0"/>
              <a:t>必须注意</a:t>
            </a:r>
            <a:r>
              <a:rPr lang="zh-CN" altLang="zh-CN" dirty="0"/>
              <a:t>，实验报告中，</a:t>
            </a:r>
            <a:r>
              <a:rPr lang="zh-CN" altLang="zh-CN" b="1" dirty="0"/>
              <a:t>对每条指令必须有指令执行的波形（截图），且图上必须包含关键信号，同时还要对关键信号以文字说明</a:t>
            </a:r>
            <a:r>
              <a:rPr lang="zh-CN" altLang="zh-CN" dirty="0"/>
              <a:t>，这样才能说明该指令的正确性。</a:t>
            </a:r>
            <a:endParaRPr lang="en-US" altLang="zh-CN" dirty="0"/>
          </a:p>
          <a:p>
            <a:r>
              <a:rPr lang="en-US" altLang="zh-CN" dirty="0"/>
              <a:t>6.</a:t>
            </a:r>
            <a:r>
              <a:rPr lang="zh-CN" altLang="en-US" dirty="0"/>
              <a:t>报告请装订，内容详细，把实验的思路写清楚。</a:t>
            </a:r>
          </a:p>
        </p:txBody>
      </p:sp>
    </p:spTree>
    <p:extLst>
      <p:ext uri="{BB962C8B-B14F-4D97-AF65-F5344CB8AC3E}">
        <p14:creationId xmlns:p14="http://schemas.microsoft.com/office/powerpoint/2010/main" val="2666299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8E4F9B-E3A9-42DE-9E23-DD6A19E08392}"/>
              </a:ext>
            </a:extLst>
          </p:cNvPr>
          <p:cNvSpPr>
            <a:spLocks noGrp="1"/>
          </p:cNvSpPr>
          <p:nvPr>
            <p:ph type="title"/>
          </p:nvPr>
        </p:nvSpPr>
        <p:spPr/>
        <p:txBody>
          <a:bodyPr/>
          <a:lstStyle/>
          <a:p>
            <a:r>
              <a:rPr lang="zh-CN" altLang="en-US" dirty="0"/>
              <a:t>单周期</a:t>
            </a:r>
            <a:r>
              <a:rPr lang="en-US" altLang="zh-CN" dirty="0"/>
              <a:t>CPU</a:t>
            </a:r>
            <a:endParaRPr lang="zh-CN" altLang="en-US" dirty="0"/>
          </a:p>
        </p:txBody>
      </p:sp>
      <p:sp>
        <p:nvSpPr>
          <p:cNvPr id="3" name="内容占位符 2">
            <a:extLst>
              <a:ext uri="{FF2B5EF4-FFF2-40B4-BE49-F238E27FC236}">
                <a16:creationId xmlns:a16="http://schemas.microsoft.com/office/drawing/2014/main" id="{6AA78D3D-FFA8-486D-8813-B0928A1026D2}"/>
              </a:ext>
            </a:extLst>
          </p:cNvPr>
          <p:cNvSpPr>
            <a:spLocks noGrp="1"/>
          </p:cNvSpPr>
          <p:nvPr>
            <p:ph idx="1"/>
          </p:nvPr>
        </p:nvSpPr>
        <p:spPr/>
        <p:txBody>
          <a:bodyPr/>
          <a:lstStyle/>
          <a:p>
            <a:r>
              <a:rPr lang="zh-CN" altLang="en-US" dirty="0"/>
              <a:t>利用开发板检测</a:t>
            </a:r>
            <a:r>
              <a:rPr lang="en-US" altLang="zh-CN" dirty="0"/>
              <a:t>CPU</a:t>
            </a:r>
            <a:endParaRPr lang="zh-CN" altLang="en-US" dirty="0"/>
          </a:p>
        </p:txBody>
      </p:sp>
      <p:pic>
        <p:nvPicPr>
          <p:cNvPr id="4" name="图片 3">
            <a:extLst>
              <a:ext uri="{FF2B5EF4-FFF2-40B4-BE49-F238E27FC236}">
                <a16:creationId xmlns:a16="http://schemas.microsoft.com/office/drawing/2014/main" id="{E5CB7F82-C111-449A-B483-1EE26629829E}"/>
              </a:ext>
            </a:extLst>
          </p:cNvPr>
          <p:cNvPicPr>
            <a:picLocks noChangeAspect="1"/>
          </p:cNvPicPr>
          <p:nvPr/>
        </p:nvPicPr>
        <p:blipFill>
          <a:blip r:embed="rId2"/>
          <a:stretch>
            <a:fillRect/>
          </a:stretch>
        </p:blipFill>
        <p:spPr>
          <a:xfrm>
            <a:off x="0" y="2720498"/>
            <a:ext cx="12192000" cy="3082170"/>
          </a:xfrm>
          <a:prstGeom prst="rect">
            <a:avLst/>
          </a:prstGeom>
        </p:spPr>
      </p:pic>
    </p:spTree>
    <p:extLst>
      <p:ext uri="{BB962C8B-B14F-4D97-AF65-F5344CB8AC3E}">
        <p14:creationId xmlns:p14="http://schemas.microsoft.com/office/powerpoint/2010/main" val="22215556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275</Words>
  <Application>Microsoft Office PowerPoint</Application>
  <PresentationFormat>宽屏</PresentationFormat>
  <Paragraphs>31</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等线</vt:lpstr>
      <vt:lpstr>等线 Light</vt:lpstr>
      <vt:lpstr>Arial</vt:lpstr>
      <vt:lpstr>Office 主题​​</vt:lpstr>
      <vt:lpstr>计算机组成原理实验（七） 2019.10.17</vt:lpstr>
      <vt:lpstr>单周期CPU</vt:lpstr>
      <vt:lpstr>单周期CPU</vt:lpstr>
      <vt:lpstr>单周期CPU</vt:lpstr>
      <vt:lpstr>单周期CPU</vt:lpstr>
      <vt:lpstr>单周期CPU</vt:lpstr>
      <vt:lpstr>单周期CPU</vt:lpstr>
      <vt:lpstr>单周期CPU</vt:lpstr>
      <vt:lpstr>单周期CPU</vt:lpstr>
      <vt:lpstr>单周期CPU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Eggplant</dc:creator>
  <cp:lastModifiedBy>志峰 彭</cp:lastModifiedBy>
  <cp:revision>20</cp:revision>
  <dcterms:created xsi:type="dcterms:W3CDTF">2019-10-09T05:05:02Z</dcterms:created>
  <dcterms:modified xsi:type="dcterms:W3CDTF">2019-10-16T14:38:03Z</dcterms:modified>
</cp:coreProperties>
</file>