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6" r:id="rId8"/>
    <p:sldId id="267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/>
          </p:cNvPicPr>
          <p:nvPr/>
        </p:nvPicPr>
        <p:blipFill rotWithShape="1">
          <a:blip r:embed="rId2"/>
          <a:srcRect l="2423" r="23750" b="2"/>
          <a:stretch>
            <a:fillRect/>
          </a:stretch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13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 fontScale="90000"/>
          </a:bodyPr>
          <a:lstStyle/>
          <a:p>
            <a:r>
              <a:rPr lang="en-US" altLang="zh-CN" sz="5400" dirty="0">
                <a:solidFill>
                  <a:srgbClr val="FFFFFF"/>
                </a:solidFill>
              </a:rPr>
              <a:t>Software Engineering</a:t>
            </a:r>
            <a:br>
              <a:rPr lang="en-US" altLang="zh-CN" sz="5400" dirty="0">
                <a:solidFill>
                  <a:srgbClr val="FFFFFF"/>
                </a:solidFill>
              </a:rPr>
            </a:br>
            <a:r>
              <a:rPr lang="en-US" altLang="zh-CN" sz="5400" dirty="0">
                <a:solidFill>
                  <a:srgbClr val="FFFFFF"/>
                </a:solidFill>
              </a:rPr>
              <a:t>Analysis</a:t>
            </a:r>
            <a:br>
              <a:rPr lang="en-US" altLang="zh-CN" sz="5400" dirty="0">
                <a:solidFill>
                  <a:srgbClr val="FFFFFF"/>
                </a:solidFill>
              </a:rPr>
            </a:br>
            <a:r>
              <a:rPr lang="en-US" altLang="zh-CN" sz="5400" dirty="0">
                <a:solidFill>
                  <a:srgbClr val="FFFFFF"/>
                </a:solidFill>
              </a:rPr>
              <a:t>Presentation </a:t>
            </a:r>
            <a:endParaRPr lang="zh-CN" altLang="en-US" sz="5400" dirty="0">
              <a:solidFill>
                <a:srgbClr val="FFFFF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800" dirty="0"/>
              <a:t>ADIL AKARKACH</a:t>
            </a:r>
          </a:p>
          <a:p>
            <a:r>
              <a:rPr lang="en-US" altLang="zh-CN" sz="1800" dirty="0"/>
              <a:t>LIU HUIYU</a:t>
            </a:r>
          </a:p>
          <a:p>
            <a:r>
              <a:rPr lang="en-US" altLang="zh-CN" sz="1800" dirty="0"/>
              <a:t>MAOYUQING</a:t>
            </a:r>
          </a:p>
          <a:p>
            <a:r>
              <a:rPr lang="en-US" altLang="zh-CN" sz="1800" dirty="0"/>
              <a:t>ZHUYING</a:t>
            </a:r>
          </a:p>
          <a:p>
            <a:endParaRPr lang="zh-CN" altLang="en-US" sz="18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•What we gained?</a:t>
            </a:r>
          </a:p>
          <a:p>
            <a:r>
              <a:rPr lang="en-US" altLang="zh-CN" dirty="0"/>
              <a:t>Cooperation</a:t>
            </a:r>
          </a:p>
          <a:p>
            <a:r>
              <a:rPr lang="en-US" altLang="zh-CN" dirty="0"/>
              <a:t>Team spirit</a:t>
            </a:r>
          </a:p>
          <a:p>
            <a:r>
              <a:rPr lang="en-US" altLang="zh-CN" dirty="0"/>
              <a:t>Communication</a:t>
            </a:r>
          </a:p>
          <a:p>
            <a:r>
              <a:rPr lang="en-US" altLang="zh-CN" dirty="0"/>
              <a:t>•What we learned?</a:t>
            </a:r>
          </a:p>
          <a:p>
            <a:r>
              <a:rPr lang="en-US" altLang="zh-CN" dirty="0"/>
              <a:t>Agile Mode</a:t>
            </a:r>
          </a:p>
          <a:p>
            <a:r>
              <a:rPr lang="en-US" altLang="zh-CN" dirty="0"/>
              <a:t>UML</a:t>
            </a:r>
          </a:p>
          <a:p>
            <a:r>
              <a:rPr lang="en-US" altLang="zh-CN" dirty="0"/>
              <a:t>Planning a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ENGINEERING ANALYSIS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project Introduction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</a:p>
          <a:p>
            <a:r>
              <a:rPr lang="en-US" altLang="zh-CN" dirty="0"/>
              <a:t>HOW</a:t>
            </a:r>
          </a:p>
          <a:p>
            <a:r>
              <a:rPr lang="en-US" altLang="zh-CN" dirty="0"/>
              <a:t>WHO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Team Member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/>
              <a:t>ADIL AKARKACH</a:t>
            </a:r>
          </a:p>
          <a:p>
            <a:r>
              <a:rPr lang="en-US" altLang="zh-CN" dirty="0"/>
              <a:t>LIU HUIYU</a:t>
            </a:r>
          </a:p>
          <a:p>
            <a:r>
              <a:rPr lang="en-US" altLang="zh-CN" dirty="0"/>
              <a:t>MAOYUQING</a:t>
            </a:r>
          </a:p>
          <a:p>
            <a:r>
              <a:rPr lang="en-US" altLang="zh-CN" dirty="0"/>
              <a:t>ZHUYING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BACKLOG ITEMS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5145"/>
            <a:ext cx="10058400" cy="41550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lient archite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" y="673100"/>
            <a:ext cx="10084435" cy="52616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06923"/>
            <a:ext cx="10058400" cy="1450757"/>
          </a:xfrm>
        </p:spPr>
        <p:txBody>
          <a:bodyPr/>
          <a:lstStyle/>
          <a:p>
            <a:r>
              <a:rPr lang="en-US" altLang="zh-CN" dirty="0"/>
              <a:t>HIGH-LEVEL SYSTEM ARCHITECTURE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server-archite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391160"/>
            <a:ext cx="10324465" cy="551053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66800" y="30692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/>
              <a:t>HIGH-LEVEL SYSTEM ARCHITECTURE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502559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/>
              <a:t>SPECIFIC BACKLOG ITEM:</a:t>
            </a:r>
            <a:br>
              <a:rPr lang="en-US" altLang="zh-CN" dirty="0"/>
            </a:br>
            <a:r>
              <a:rPr lang="en-US" altLang="zh-CN" dirty="0"/>
              <a:t>PayPal/credit card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09584" y="2136338"/>
            <a:ext cx="9972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 it contains?</a:t>
            </a:r>
          </a:p>
          <a:p>
            <a:endParaRPr lang="en-US" altLang="zh-CN" dirty="0"/>
          </a:p>
          <a:p>
            <a:r>
              <a:rPr lang="en-US" altLang="zh-CN" dirty="0"/>
              <a:t>User story</a:t>
            </a:r>
          </a:p>
          <a:p>
            <a:r>
              <a:rPr lang="en-US" altLang="zh-CN" dirty="0"/>
              <a:t>Use case </a:t>
            </a:r>
          </a:p>
          <a:p>
            <a:r>
              <a:rPr lang="en-US" altLang="zh-CN" dirty="0"/>
              <a:t>Use case diagram</a:t>
            </a:r>
          </a:p>
          <a:p>
            <a:r>
              <a:rPr lang="en-US" altLang="zh-CN" dirty="0"/>
              <a:t>Sequence diagram</a:t>
            </a:r>
          </a:p>
          <a:p>
            <a:r>
              <a:rPr lang="en-US" altLang="zh-CN" dirty="0"/>
              <a:t>Activity diagram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518246" y="2130804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 Story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93079" y="2743200"/>
            <a:ext cx="3724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 a customer ,I have two kinds of payment by PayPal or by credit card , various payment methods provide convenience to customer.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768350"/>
            <a:ext cx="2865120" cy="54686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25" y="768350"/>
            <a:ext cx="3525520" cy="55346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755" y="975995"/>
            <a:ext cx="4846320" cy="49060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4224" y="226503"/>
            <a:ext cx="561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Case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84983" y="312814"/>
            <a:ext cx="380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Case Diagram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15" y="1031255"/>
            <a:ext cx="4967943" cy="47954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5915" y="478172"/>
            <a:ext cx="440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Sequence Diagram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270" y="1031875"/>
            <a:ext cx="3987165" cy="47948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46378" y="478172"/>
            <a:ext cx="278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Activity Diagram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SCRUM PROCESS</a:t>
            </a:r>
            <a:endParaRPr lang="zh-CN" alt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007475"/>
            <a:ext cx="10058400" cy="3861617"/>
          </a:xfrm>
        </p:spPr>
        <p:txBody>
          <a:bodyPr>
            <a:normAutofit lnSpcReduction="10000"/>
          </a:bodyPr>
          <a:lstStyle/>
          <a:p>
            <a:r>
              <a:rPr lang="de-DE" sz="1600" dirty="0"/>
              <a:t>SPRINT 1:</a:t>
            </a:r>
          </a:p>
          <a:p>
            <a:r>
              <a:rPr lang="de-DE" sz="1600" dirty="0"/>
              <a:t>-</a:t>
            </a:r>
            <a:r>
              <a:rPr lang="de-DE" sz="1600" dirty="0" err="1"/>
              <a:t>good</a:t>
            </a:r>
            <a:r>
              <a:rPr lang="de-DE" sz="1600" dirty="0"/>
              <a:t>: </a:t>
            </a:r>
            <a:r>
              <a:rPr lang="de-DE" sz="1600" dirty="0" err="1"/>
              <a:t>estimate</a:t>
            </a:r>
            <a:r>
              <a:rPr lang="de-DE" sz="1600" dirty="0"/>
              <a:t> </a:t>
            </a:r>
            <a:r>
              <a:rPr lang="de-DE" sz="1600" dirty="0" err="1"/>
              <a:t>met</a:t>
            </a:r>
            <a:r>
              <a:rPr lang="de-DE" sz="1600" dirty="0"/>
              <a:t> / </a:t>
            </a:r>
            <a:r>
              <a:rPr lang="de-DE" sz="1600" dirty="0" err="1"/>
              <a:t>learned</a:t>
            </a:r>
            <a:r>
              <a:rPr lang="de-DE" sz="1600" dirty="0"/>
              <a:t> </a:t>
            </a:r>
            <a:r>
              <a:rPr lang="de-DE" sz="1600" dirty="0" err="1"/>
              <a:t>using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software</a:t>
            </a:r>
            <a:endParaRPr lang="de-DE" sz="1600" dirty="0"/>
          </a:p>
          <a:p>
            <a:r>
              <a:rPr lang="de-DE" sz="1600" dirty="0"/>
              <a:t>-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improved</a:t>
            </a:r>
            <a:r>
              <a:rPr lang="de-DE" sz="1600" dirty="0"/>
              <a:t>: </a:t>
            </a:r>
            <a:r>
              <a:rPr lang="de-DE" sz="1600" dirty="0" err="1"/>
              <a:t>planning</a:t>
            </a:r>
            <a:r>
              <a:rPr lang="de-DE" sz="1600" dirty="0"/>
              <a:t> &amp; </a:t>
            </a:r>
            <a:r>
              <a:rPr lang="de-DE" sz="1600" dirty="0" err="1"/>
              <a:t>distributing</a:t>
            </a:r>
            <a:r>
              <a:rPr lang="de-DE" sz="1600" dirty="0"/>
              <a:t> </a:t>
            </a:r>
            <a:r>
              <a:rPr lang="de-DE" sz="1600" dirty="0" err="1"/>
              <a:t>tasks</a:t>
            </a:r>
            <a:endParaRPr lang="de-DE" sz="1600" dirty="0"/>
          </a:p>
          <a:p>
            <a:r>
              <a:rPr lang="de-DE" sz="1600" dirty="0"/>
              <a:t>SPRINT 2:</a:t>
            </a:r>
          </a:p>
          <a:p>
            <a:r>
              <a:rPr lang="de-DE" sz="1600" dirty="0"/>
              <a:t>-</a:t>
            </a:r>
            <a:r>
              <a:rPr lang="de-DE" sz="1600" dirty="0" err="1"/>
              <a:t>good</a:t>
            </a:r>
            <a:r>
              <a:rPr lang="de-DE" sz="1600" dirty="0"/>
              <a:t>: </a:t>
            </a:r>
            <a:r>
              <a:rPr lang="de-DE" sz="1600" dirty="0" err="1"/>
              <a:t>using</a:t>
            </a:r>
            <a:r>
              <a:rPr lang="de-DE" sz="1600" dirty="0"/>
              <a:t> </a:t>
            </a:r>
            <a:r>
              <a:rPr lang="de-DE" sz="1600" dirty="0" err="1"/>
              <a:t>software</a:t>
            </a:r>
            <a:r>
              <a:rPr lang="de-DE" sz="1600" dirty="0"/>
              <a:t> </a:t>
            </a:r>
            <a:r>
              <a:rPr lang="de-DE" sz="1600" dirty="0" err="1"/>
              <a:t>became</a:t>
            </a:r>
            <a:r>
              <a:rPr lang="de-DE" sz="1600" dirty="0"/>
              <a:t> </a:t>
            </a:r>
            <a:r>
              <a:rPr lang="de-DE" sz="1600" dirty="0" err="1"/>
              <a:t>routine</a:t>
            </a:r>
            <a:endParaRPr lang="de-DE" sz="1600" dirty="0"/>
          </a:p>
          <a:p>
            <a:r>
              <a:rPr lang="de-DE" sz="1600" dirty="0"/>
              <a:t>-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improved</a:t>
            </a:r>
            <a:r>
              <a:rPr lang="de-DE" sz="1600" dirty="0"/>
              <a:t>: </a:t>
            </a:r>
            <a:r>
              <a:rPr lang="de-DE" sz="1600" dirty="0" err="1"/>
              <a:t>integrity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names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document</a:t>
            </a:r>
            <a:endParaRPr lang="de-DE" sz="1600" dirty="0"/>
          </a:p>
          <a:p>
            <a:r>
              <a:rPr lang="de-DE" sz="1600" dirty="0"/>
              <a:t>SPRINT 3:</a:t>
            </a:r>
          </a:p>
          <a:p>
            <a:r>
              <a:rPr lang="de-DE" sz="1600" dirty="0"/>
              <a:t>-</a:t>
            </a:r>
            <a:r>
              <a:rPr lang="de-DE" sz="1600" dirty="0" err="1"/>
              <a:t>good</a:t>
            </a:r>
            <a:r>
              <a:rPr lang="de-DE" sz="1600" dirty="0"/>
              <a:t>: </a:t>
            </a:r>
            <a:r>
              <a:rPr lang="de-DE" sz="1600" dirty="0" err="1"/>
              <a:t>routine</a:t>
            </a:r>
            <a:r>
              <a:rPr lang="de-DE" sz="1600" dirty="0"/>
              <a:t> in SCRUM </a:t>
            </a:r>
            <a:r>
              <a:rPr lang="de-DE" sz="1600" dirty="0" err="1"/>
              <a:t>process</a:t>
            </a:r>
            <a:endParaRPr lang="de-DE" sz="1600" dirty="0"/>
          </a:p>
          <a:p>
            <a:r>
              <a:rPr lang="de-DE" sz="1600" dirty="0"/>
              <a:t>-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improved</a:t>
            </a:r>
            <a:r>
              <a:rPr lang="de-DE" sz="1600" dirty="0"/>
              <a:t>: </a:t>
            </a:r>
            <a:r>
              <a:rPr lang="de-DE" sz="1600" dirty="0" err="1"/>
              <a:t>document</a:t>
            </a:r>
            <a:r>
              <a:rPr lang="de-DE" sz="1600" dirty="0"/>
              <a:t> </a:t>
            </a:r>
            <a:r>
              <a:rPr lang="de-DE" sz="1600" dirty="0" err="1"/>
              <a:t>structure</a:t>
            </a:r>
            <a:r>
              <a:rPr lang="de-DE" sz="1600" dirty="0"/>
              <a:t>/</a:t>
            </a:r>
            <a:r>
              <a:rPr lang="de-DE" sz="1600" dirty="0" err="1"/>
              <a:t>formatting</a:t>
            </a:r>
            <a:endParaRPr lang="de-DE" sz="1600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E24"/>
      </a:dk2>
      <a:lt2>
        <a:srgbClr val="E8E4E2"/>
      </a:lt2>
      <a:accent1>
        <a:srgbClr val="7EA8B9"/>
      </a:accent1>
      <a:accent2>
        <a:srgbClr val="7F8FBA"/>
      </a:accent2>
      <a:accent3>
        <a:srgbClr val="9D96C6"/>
      </a:accent3>
      <a:accent4>
        <a:srgbClr val="9F7FBA"/>
      </a:accent4>
      <a:accent5>
        <a:srgbClr val="C392C4"/>
      </a:accent5>
      <a:accent6>
        <a:srgbClr val="BA7FA3"/>
      </a:accent6>
      <a:hlink>
        <a:srgbClr val="A97660"/>
      </a:hlink>
      <a:folHlink>
        <a:srgbClr val="7F7F7F"/>
      </a:folHlink>
    </a:clrScheme>
    <a:fontScheme name="Retrospect">
      <a:majorFont>
        <a:latin typeface="Avenir Next LT Pro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181</Words>
  <Application>Microsoft Office PowerPoint</Application>
  <PresentationFormat>宽屏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Avenir Next LT Pro</vt:lpstr>
      <vt:lpstr>Avenir Next LT Pro Light</vt:lpstr>
      <vt:lpstr>Calibri</vt:lpstr>
      <vt:lpstr>RetrospectVTI</vt:lpstr>
      <vt:lpstr>Software Engineering Analysis Presentation </vt:lpstr>
      <vt:lpstr>SOFTWARE ENGINEERING ANALYSIS</vt:lpstr>
      <vt:lpstr>BACKLOG ITEMS</vt:lpstr>
      <vt:lpstr>HIGH-LEVEL SYSTEM ARCHITECTURE</vt:lpstr>
      <vt:lpstr>HIGH-LEVEL SYSTEM ARCHITECTURE</vt:lpstr>
      <vt:lpstr>SPECIFIC BACKLOG ITEM: PayPal/credit card</vt:lpstr>
      <vt:lpstr>PowerPoint 演示文稿</vt:lpstr>
      <vt:lpstr>PowerPoint 演示文稿</vt:lpstr>
      <vt:lpstr>SCRUM PROCESS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瑜卿 毛</dc:creator>
  <cp:lastModifiedBy>瑜卿 毛</cp:lastModifiedBy>
  <cp:revision>32</cp:revision>
  <dcterms:created xsi:type="dcterms:W3CDTF">2020-01-31T10:32:00Z</dcterms:created>
  <dcterms:modified xsi:type="dcterms:W3CDTF">2020-02-05T01:44:54Z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