
<file path=[Content_Types].xml><?xml version="1.0" encoding="utf-8"?>
<Types xmlns="http://schemas.openxmlformats.org/package/2006/content-types">
  <Default Extension="png" ContentType="image/png"/>
  <Default Extension="jpeg" ContentType="image/jpeg"/>
  <Default Extension="png&amp;ehk=qSCA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handoutMasterIdLst>
    <p:handoutMasterId r:id="rId12"/>
  </p:handoutMasterIdLst>
  <p:sldIdLst>
    <p:sldId id="256" r:id="rId2"/>
    <p:sldId id="261" r:id="rId3"/>
    <p:sldId id="257" r:id="rId4"/>
    <p:sldId id="258" r:id="rId5"/>
    <p:sldId id="265" r:id="rId6"/>
    <p:sldId id="262" r:id="rId7"/>
    <p:sldId id="263" r:id="rId8"/>
    <p:sldId id="264" r:id="rId9"/>
    <p:sldId id="260" r:id="rId10"/>
  </p:sldIdLst>
  <p:sldSz cx="9144000" cy="6858000" type="screen4x3"/>
  <p:notesSz cx="6858000" cy="9144000"/>
  <p:defaultTextStyle>
    <a:defPPr>
      <a:defRPr lang="ko-KR"/>
    </a:defPPr>
    <a:lvl1pPr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ctr" rtl="0" fontAlgn="base" latinLnBrk="1">
      <a:spcBef>
        <a:spcPct val="0"/>
      </a:spcBef>
      <a:spcAft>
        <a:spcPct val="0"/>
      </a:spcAft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00FF"/>
    <a:srgbClr val="7E040B"/>
    <a:srgbClr val="292C37"/>
    <a:srgbClr val="373B4A"/>
    <a:srgbClr val="AA0810"/>
    <a:srgbClr val="252525"/>
    <a:srgbClr val="FFFFFF"/>
    <a:srgbClr val="4B7DB5"/>
    <a:srgbClr val="A3D5D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180" autoAdjust="0"/>
    <p:restoredTop sz="93779" autoAdjust="0"/>
  </p:normalViewPr>
  <p:slideViewPr>
    <p:cSldViewPr>
      <p:cViewPr varScale="1">
        <p:scale>
          <a:sx n="92" d="100"/>
          <a:sy n="92" d="100"/>
        </p:scale>
        <p:origin x="1253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91" d="100"/>
          <a:sy n="91" d="100"/>
        </p:scale>
        <p:origin x="2898" y="7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170C5A5-9ED9-4A5C-BADD-73E29EBF2A64}" type="slidenum">
              <a:rPr lang="en-US" altLang="ko-KR"/>
              <a:pPr/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381646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46D95222-9E3E-49D3-8ADF-EC7B075F7704}" type="datetimeFigureOut">
              <a:rPr lang="ko-KR" altLang="en-US"/>
              <a:pPr/>
              <a:t>2025-06-16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4E87760-A8F1-4DE9-AA56-11755C7EAFC8}" type="slidenum">
              <a:rPr lang="ko-KR" altLang="en-US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7946578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맑은 고딕" charset="0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0" fontAlgn="base" latinLnBrk="1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/>
              <a:t>교재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12-3 : </a:t>
            </a:r>
            <a:r>
              <a:rPr lang="ko-KR" altLang="en-US" dirty="0"/>
              <a:t>제출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4E87760-A8F1-4DE9-AA56-11755C7EAFC8}" type="slidenum">
              <a:rPr lang="ko-KR" altLang="en-US" smtClean="0"/>
              <a:pPr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5473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5" descr="sogang_symbol_black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3856" y="6188794"/>
            <a:ext cx="10922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제목 1"/>
          <p:cNvSpPr>
            <a:spLocks noGrp="1"/>
          </p:cNvSpPr>
          <p:nvPr>
            <p:ph type="title"/>
          </p:nvPr>
        </p:nvSpPr>
        <p:spPr>
          <a:xfrm>
            <a:off x="323528" y="908720"/>
            <a:ext cx="8496944" cy="93610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algn="ctr">
              <a:defRPr lang="ko-KR" altLang="en-US" sz="5000" u="none" strike="noStrike" cap="none" baseline="0" dirty="0">
                <a:solidFill>
                  <a:srgbClr val="373B4A"/>
                </a:solidFill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3074" name="Picture 2" descr="coding에 대한 이미지 검색결과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5964" y="3035728"/>
            <a:ext cx="4427984" cy="29135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927090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7920880" cy="562074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>
              <a:defRPr sz="2800" baseline="0">
                <a:solidFill>
                  <a:srgbClr val="0D0D0D"/>
                </a:solidFill>
                <a:latin typeface="Arial Rounded MT Bold" panose="020F0704030504030204" pitchFamily="34" charset="0"/>
                <a:ea typeface="HY헤드라인M" panose="02030600000101010101" pitchFamily="18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467544" y="1196752"/>
            <a:ext cx="8280920" cy="52565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60000" indent="-342900">
              <a:buFont typeface="새굴림" panose="02030600000101010101" pitchFamily="18" charset="-127"/>
              <a:buChar char="◈"/>
              <a:defRPr lang="ko-KR" altLang="en-US" sz="2000" b="1" kern="1200" baseline="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Tahoma" panose="020B0604030504040204" pitchFamily="34" charset="0"/>
                <a:ea typeface="새굴림" panose="02030600000101010101" pitchFamily="18" charset="-127"/>
                <a:cs typeface="맑은 고딕" charset="0"/>
              </a:defRPr>
            </a:lvl1pPr>
            <a:lvl2pPr marL="504000" indent="-285750">
              <a:buFont typeface="Wingdings" panose="05000000000000000000" pitchFamily="2" charset="2"/>
              <a:buChar char="§"/>
              <a:defRPr lang="ko-KR" altLang="en-US" sz="18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charset="0"/>
                <a:ea typeface="새굴림" panose="02030600000101010101" pitchFamily="18" charset="-127"/>
              </a:defRPr>
            </a:lvl2pPr>
            <a:lvl3pPr marL="648000" indent="-228600">
              <a:buSzPct val="89000"/>
              <a:buFont typeface="굴림" panose="020B0600000101010101" pitchFamily="50" charset="-127"/>
              <a:buChar char="▫"/>
              <a:defRPr lang="ko-KR" altLang="en-US" sz="16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charset="0"/>
                <a:ea typeface="새굴림" panose="02030600000101010101" pitchFamily="18" charset="-127"/>
              </a:defRPr>
            </a:lvl3pPr>
            <a:lvl4pPr marL="792000" indent="-228600">
              <a:buFont typeface="Arial" panose="020B0604020202020204" pitchFamily="34" charset="0"/>
              <a:buChar char="•"/>
              <a:defRPr lang="ko-KR" altLang="en-US" sz="1400" b="0" kern="1200" dirty="0" smtClean="0">
                <a:solidFill>
                  <a:schemeClr val="tx1">
                    <a:lumMod val="95000"/>
                    <a:lumOff val="5000"/>
                  </a:schemeClr>
                </a:solidFill>
                <a:latin typeface="굴림" charset="0"/>
                <a:ea typeface="새굴림" panose="02030600000101010101" pitchFamily="18" charset="-127"/>
              </a:defRPr>
            </a:lvl4pPr>
            <a:lvl5pPr marL="936000" indent="-228600">
              <a:buFont typeface="Arial" panose="020B0604020202020204" pitchFamily="34" charset="0"/>
              <a:buChar char="•"/>
              <a:defRPr lang="ko-KR" altLang="en-US" sz="1400" b="0" kern="1200" dirty="0">
                <a:solidFill>
                  <a:schemeClr val="tx1">
                    <a:lumMod val="95000"/>
                    <a:lumOff val="5000"/>
                  </a:schemeClr>
                </a:solidFill>
                <a:latin typeface="굴림" charset="0"/>
                <a:ea typeface="새굴림" panose="02030600000101010101" pitchFamily="18" charset="-127"/>
              </a:defRPr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  <a:endParaRPr lang="en-US" altLang="ko-KR" dirty="0"/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6948264" y="6453336"/>
            <a:ext cx="2087562" cy="255588"/>
          </a:xfrm>
          <a:prstGeom prst="rect">
            <a:avLst/>
          </a:prstGeom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7F7F7F"/>
                </a:solidFill>
                <a:latin typeface="Arial" pitchFamily="34" charset="0"/>
                <a:cs typeface="Arial" pitchFamily="34" charset="0"/>
              </a:defRPr>
            </a:lvl1pPr>
          </a:lstStyle>
          <a:p>
            <a:fld id="{A19B0DB8-7DAC-4724-8B32-02EB13007D19}" type="slidenum">
              <a:rPr lang="en-US" altLang="ko-KR"/>
              <a:pPr/>
              <a:t>‹#›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9156058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7" descr="sogang_symbol_black.png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9550" y="6381328"/>
            <a:ext cx="1092200" cy="336550"/>
          </a:xfrm>
          <a:prstGeom prst="rect">
            <a:avLst/>
          </a:prstGeom>
          <a:noFill/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>
            <a:cxnSpLocks/>
          </p:cNvCxnSpPr>
          <p:nvPr userDrawn="1"/>
        </p:nvCxnSpPr>
        <p:spPr bwMode="auto">
          <a:xfrm>
            <a:off x="467544" y="980728"/>
            <a:ext cx="8136904" cy="0"/>
          </a:xfrm>
          <a:prstGeom prst="line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round/>
            <a:headEnd type="none" w="med" len="med"/>
            <a:tailEnd type="none" w="med" len="med"/>
          </a:ln>
          <a:effectLst>
            <a:outerShdw blurRad="50800" dist="25400" dir="2700000" sx="101000" sy="101000" algn="tl" rotWithShape="0">
              <a:prstClr val="black">
                <a:alpha val="40000"/>
              </a:prstClr>
            </a:outerShdw>
          </a:effectLst>
        </p:spPr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4278" r:id="rId1"/>
    <p:sldLayoutId id="2147484279" r:id="rId2"/>
  </p:sldLayoutIdLst>
  <p:hf hdr="0" ftr="0" dt="0"/>
  <p:txStyles>
    <p:titleStyle>
      <a:lvl1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+mj-lt"/>
          <a:ea typeface="+mj-ea"/>
          <a:cs typeface="HY헤드라인M" charset="0"/>
        </a:defRPr>
      </a:lvl1pPr>
      <a:lvl2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2pPr>
      <a:lvl3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3pPr>
      <a:lvl4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4pPr>
      <a:lvl5pPr algn="l" rtl="0" eaLnBrk="0" fontAlgn="base" latinLnBrk="1" hangingPunct="0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  <a:cs typeface="HY헤드라인M" charset="0"/>
        </a:defRPr>
      </a:lvl5pPr>
      <a:lvl6pPr marL="4572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6pPr>
      <a:lvl7pPr marL="9144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7pPr>
      <a:lvl8pPr marL="13716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8pPr>
      <a:lvl9pPr marL="1828800" algn="l" rtl="0" fontAlgn="base" latinLnBrk="1">
        <a:spcBef>
          <a:spcPct val="0"/>
        </a:spcBef>
        <a:spcAft>
          <a:spcPct val="0"/>
        </a:spcAft>
        <a:defRPr kumimoji="1" sz="3500">
          <a:solidFill>
            <a:srgbClr val="372415"/>
          </a:solidFill>
          <a:latin typeface="HY헤드라인M" pitchFamily="18" charset="-127"/>
          <a:ea typeface="HY헤드라인M" pitchFamily="18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000" b="1">
          <a:solidFill>
            <a:schemeClr val="tx1"/>
          </a:solidFill>
          <a:latin typeface="+mn-lt"/>
          <a:ea typeface="+mn-ea"/>
          <a:cs typeface="굴림" charset="0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500" b="1">
          <a:solidFill>
            <a:schemeClr val="tx1"/>
          </a:solidFill>
          <a:latin typeface="+mn-lt"/>
          <a:ea typeface="+mn-ea"/>
          <a:cs typeface="굴림" charset="0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000" b="1">
          <a:solidFill>
            <a:schemeClr val="tx1"/>
          </a:solidFill>
          <a:latin typeface="+mn-lt"/>
          <a:ea typeface="+mn-ea"/>
          <a:cs typeface="굴림" charset="0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1500" b="1">
          <a:solidFill>
            <a:schemeClr val="tx1"/>
          </a:solidFill>
          <a:latin typeface="+mn-lt"/>
          <a:ea typeface="+mn-ea"/>
          <a:cs typeface="굴림" charset="0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  <a:cs typeface="굴림" charset="0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1000" b="1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&amp;ehk=qSCA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&amp;ehk=qSCA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png&amp;ehk=qSCA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#1(</a:t>
            </a:r>
            <a:r>
              <a:rPr lang="ko-KR" altLang="en-US" dirty="0" err="1"/>
              <a:t>주교재</a:t>
            </a:r>
            <a:r>
              <a:rPr lang="ko-KR" altLang="en-US" dirty="0"/>
              <a:t> </a:t>
            </a:r>
            <a:r>
              <a:rPr lang="en-US" altLang="ko-KR"/>
              <a:t>program 12-1 </a:t>
            </a:r>
            <a:r>
              <a:rPr lang="ko-KR" altLang="en-US" dirty="0"/>
              <a:t>참고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IP TV </a:t>
            </a:r>
            <a:r>
              <a:rPr lang="ko-KR" altLang="en-US" dirty="0"/>
              <a:t>별 채널 목록을 출력하는 프로그램을 작성하시오</a:t>
            </a:r>
            <a:endParaRPr lang="en-US" altLang="ko-KR" dirty="0"/>
          </a:p>
          <a:p>
            <a:pPr lvl="1"/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 err="1"/>
              <a:t>ipTV</a:t>
            </a:r>
            <a:r>
              <a:rPr lang="en-US" altLang="ko-KR" dirty="0"/>
              <a:t> type</a:t>
            </a:r>
            <a:r>
              <a:rPr lang="ko-KR" altLang="en-US" dirty="0"/>
              <a:t>은 </a:t>
            </a:r>
            <a:r>
              <a:rPr lang="en-US" altLang="ko-KR" dirty="0" err="1"/>
              <a:t>enum</a:t>
            </a:r>
            <a:r>
              <a:rPr lang="en-US" altLang="ko-KR" dirty="0"/>
              <a:t> type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lvl="1"/>
            <a:r>
              <a:rPr lang="ko-KR" altLang="en-US" dirty="0"/>
              <a:t>특정 </a:t>
            </a:r>
            <a:r>
              <a:rPr lang="en-US" altLang="ko-KR" dirty="0" err="1"/>
              <a:t>ipTV</a:t>
            </a:r>
            <a:r>
              <a:rPr lang="en-US" altLang="ko-KR" dirty="0"/>
              <a:t> type</a:t>
            </a:r>
            <a:r>
              <a:rPr lang="ko-KR" altLang="en-US" dirty="0"/>
              <a:t>의 채널 목록은 </a:t>
            </a:r>
            <a:r>
              <a:rPr lang="en-US" altLang="ko-KR" dirty="0" err="1"/>
              <a:t>enum</a:t>
            </a:r>
            <a:r>
              <a:rPr lang="en-US" altLang="ko-KR" dirty="0"/>
              <a:t> type</a:t>
            </a:r>
            <a:r>
              <a:rPr lang="ko-KR" altLang="en-US" dirty="0"/>
              <a:t>으로 선언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1</a:t>
            </a:fld>
            <a:endParaRPr lang="en-US" altLang="ko-KR"/>
          </a:p>
        </p:txBody>
      </p:sp>
      <p:pic>
        <p:nvPicPr>
          <p:cNvPr id="5" name="그림 4" descr="Category:Simple icons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94170"/>
            <a:ext cx="469309" cy="375447"/>
          </a:xfrm>
          <a:prstGeom prst="rect">
            <a:avLst/>
          </a:prstGeom>
        </p:spPr>
      </p:pic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4820911"/>
              </p:ext>
            </p:extLst>
          </p:nvPr>
        </p:nvGraphicFramePr>
        <p:xfrm>
          <a:off x="575830" y="2492896"/>
          <a:ext cx="7992881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0114">
                  <a:extLst>
                    <a:ext uri="{9D8B030D-6E8A-4147-A177-3AD203B41FA5}">
                      <a16:colId xmlns:a16="http://schemas.microsoft.com/office/drawing/2014/main" val="47987284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301500298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232573302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067153128"/>
                    </a:ext>
                  </a:extLst>
                </a:gridCol>
                <a:gridCol w="504056">
                  <a:extLst>
                    <a:ext uri="{9D8B030D-6E8A-4147-A177-3AD203B41FA5}">
                      <a16:colId xmlns:a16="http://schemas.microsoft.com/office/drawing/2014/main" val="1113360384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820836437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4135535791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438768705"/>
                    </a:ext>
                  </a:extLst>
                </a:gridCol>
                <a:gridCol w="648072">
                  <a:extLst>
                    <a:ext uri="{9D8B030D-6E8A-4147-A177-3AD203B41FA5}">
                      <a16:colId xmlns:a16="http://schemas.microsoft.com/office/drawing/2014/main" val="4079272464"/>
                    </a:ext>
                  </a:extLst>
                </a:gridCol>
                <a:gridCol w="792088">
                  <a:extLst>
                    <a:ext uri="{9D8B030D-6E8A-4147-A177-3AD203B41FA5}">
                      <a16:colId xmlns:a16="http://schemas.microsoft.com/office/drawing/2014/main" val="1718660070"/>
                    </a:ext>
                  </a:extLst>
                </a:gridCol>
                <a:gridCol w="432048">
                  <a:extLst>
                    <a:ext uri="{9D8B030D-6E8A-4147-A177-3AD203B41FA5}">
                      <a16:colId xmlns:a16="http://schemas.microsoft.com/office/drawing/2014/main" val="2820212383"/>
                    </a:ext>
                  </a:extLst>
                </a:gridCol>
                <a:gridCol w="576064">
                  <a:extLst>
                    <a:ext uri="{9D8B030D-6E8A-4147-A177-3AD203B41FA5}">
                      <a16:colId xmlns:a16="http://schemas.microsoft.com/office/drawing/2014/main" val="1195461328"/>
                    </a:ext>
                  </a:extLst>
                </a:gridCol>
                <a:gridCol w="504055">
                  <a:extLst>
                    <a:ext uri="{9D8B030D-6E8A-4147-A177-3AD203B41FA5}">
                      <a16:colId xmlns:a16="http://schemas.microsoft.com/office/drawing/2014/main" val="9425172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KBS1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KBS2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MBC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SBS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EBS1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JTBC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MBN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채널</a:t>
                      </a:r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TV</a:t>
                      </a:r>
                      <a:r>
                        <a:rPr lang="ko-KR" altLang="en-US" sz="1200" dirty="0">
                          <a:solidFill>
                            <a:schemeClr val="tx1"/>
                          </a:solidFill>
                        </a:rPr>
                        <a:t>조선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 err="1">
                          <a:solidFill>
                            <a:schemeClr val="tx1"/>
                          </a:solidFill>
                        </a:rPr>
                        <a:t>tvn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ENA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>
                          <a:solidFill>
                            <a:schemeClr val="tx1"/>
                          </a:solidFill>
                        </a:rPr>
                        <a:t>YTN</a:t>
                      </a:r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512066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B</a:t>
                      </a:r>
                      <a:r>
                        <a:rPr lang="en-US" altLang="ko-KR" sz="1400" baseline="0" dirty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TV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67629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U+ TV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72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7773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 err="1">
                          <a:solidFill>
                            <a:schemeClr val="tx1"/>
                          </a:solidFill>
                        </a:rPr>
                        <a:t>Olleh</a:t>
                      </a:r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 TV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15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16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18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19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400" dirty="0">
                          <a:solidFill>
                            <a:schemeClr val="tx1"/>
                          </a:solidFill>
                        </a:rPr>
                        <a:t>24</a:t>
                      </a:r>
                      <a:endParaRPr lang="ko-KR" altLang="en-US" sz="14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91124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07925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계속</a:t>
            </a:r>
          </a:p>
        </p:txBody>
      </p:sp>
      <p:pic>
        <p:nvPicPr>
          <p:cNvPr id="5" name="내용 개체 틀 4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27584" y="1268760"/>
            <a:ext cx="4488569" cy="2705334"/>
          </a:xfrm>
          <a:prstGeom prst="rect">
            <a:avLst/>
          </a:prstGeom>
        </p:spPr>
      </p:pic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2</a:t>
            </a:fld>
            <a:endParaRPr lang="en-US" altLang="ko-KR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19872" y="4509120"/>
            <a:ext cx="4465707" cy="8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867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#2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포인터를 사용한 디지털 시계</a:t>
            </a:r>
            <a:endParaRPr lang="en-US" altLang="ko-KR" dirty="0"/>
          </a:p>
          <a:p>
            <a:pPr lvl="1"/>
            <a:r>
              <a:rPr lang="ko-KR" altLang="en-US" dirty="0"/>
              <a:t>시간의 세 가지 구성 요소</a:t>
            </a:r>
            <a:r>
              <a:rPr lang="en-US" altLang="ko-KR" dirty="0"/>
              <a:t>, </a:t>
            </a:r>
            <a:r>
              <a:rPr lang="ko-KR" altLang="en-US" dirty="0"/>
              <a:t>시간</a:t>
            </a:r>
            <a:r>
              <a:rPr lang="en-US" altLang="ko-KR" dirty="0"/>
              <a:t>, </a:t>
            </a:r>
            <a:r>
              <a:rPr lang="ko-KR" altLang="en-US" dirty="0"/>
              <a:t>분</a:t>
            </a:r>
            <a:r>
              <a:rPr lang="en-US" altLang="ko-KR" dirty="0"/>
              <a:t>, </a:t>
            </a:r>
            <a:r>
              <a:rPr lang="ko-KR" altLang="en-US" dirty="0"/>
              <a:t>초를 표현하기 위해 구조체를 사용</a:t>
            </a:r>
            <a:endParaRPr lang="en-US" altLang="ko-KR" dirty="0"/>
          </a:p>
          <a:p>
            <a:pPr lvl="2"/>
            <a:r>
              <a:rPr lang="en-US" altLang="ko-KR" dirty="0" err="1"/>
              <a:t>typedef</a:t>
            </a:r>
            <a:r>
              <a:rPr lang="en-US" altLang="ko-KR" dirty="0"/>
              <a:t> </a:t>
            </a:r>
            <a:r>
              <a:rPr lang="en-US" altLang="ko-KR" dirty="0" err="1"/>
              <a:t>struct</a:t>
            </a:r>
            <a:r>
              <a:rPr lang="en-US" altLang="ko-KR" dirty="0"/>
              <a:t> {</a:t>
            </a:r>
          </a:p>
          <a:p>
            <a:pPr marL="419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/>
              <a:t>int</a:t>
            </a:r>
            <a:r>
              <a:rPr lang="en-US" altLang="ko-KR" dirty="0"/>
              <a:t> </a:t>
            </a:r>
            <a:r>
              <a:rPr lang="en-US" altLang="ko-KR" dirty="0" err="1"/>
              <a:t>hr</a:t>
            </a:r>
            <a:r>
              <a:rPr lang="en-US" altLang="ko-KR" dirty="0"/>
              <a:t>;</a:t>
            </a:r>
          </a:p>
          <a:p>
            <a:pPr marL="419400" lvl="2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int</a:t>
            </a:r>
            <a:r>
              <a:rPr lang="en-US" altLang="ko-KR" dirty="0"/>
              <a:t> min;</a:t>
            </a:r>
          </a:p>
          <a:p>
            <a:pPr marL="419400" lvl="2" indent="0">
              <a:buNone/>
            </a:pPr>
            <a:r>
              <a:rPr lang="en-US" altLang="ko-KR" dirty="0"/>
              <a:t>       </a:t>
            </a:r>
            <a:r>
              <a:rPr lang="en-US" altLang="ko-KR" dirty="0" err="1"/>
              <a:t>int</a:t>
            </a:r>
            <a:r>
              <a:rPr lang="en-US" altLang="ko-KR" dirty="0"/>
              <a:t> sec;</a:t>
            </a:r>
          </a:p>
          <a:p>
            <a:pPr marL="419400" lvl="2" indent="0">
              <a:buNone/>
            </a:pPr>
            <a:r>
              <a:rPr lang="en-US" altLang="ko-KR" dirty="0"/>
              <a:t>   } CLOCK</a:t>
            </a:r>
          </a:p>
          <a:p>
            <a:pPr marL="419400" lvl="2" indent="0">
              <a:buNone/>
            </a:pPr>
            <a:endParaRPr lang="en-US" altLang="ko-KR" dirty="0"/>
          </a:p>
          <a:p>
            <a:pPr marL="419400" lvl="2" indent="0">
              <a:buNone/>
            </a:pPr>
            <a:endParaRPr lang="en-US" altLang="ko-KR" dirty="0"/>
          </a:p>
          <a:p>
            <a:pPr marL="419400" lvl="2" indent="0">
              <a:buNone/>
            </a:pPr>
            <a:endParaRPr lang="en-US" altLang="ko-KR" dirty="0"/>
          </a:p>
          <a:p>
            <a:pPr marL="419400" lvl="2" indent="0">
              <a:buNone/>
            </a:pPr>
            <a:endParaRPr lang="en-US" altLang="ko-KR" dirty="0"/>
          </a:p>
          <a:p>
            <a:pPr lvl="1"/>
            <a:r>
              <a:rPr lang="en-US" altLang="ko-KR" dirty="0"/>
              <a:t>void increment(CLOCK* clock) : clock</a:t>
            </a:r>
            <a:r>
              <a:rPr lang="ko-KR" altLang="en-US" dirty="0"/>
              <a:t> </a:t>
            </a:r>
            <a:r>
              <a:rPr lang="en-US" altLang="ko-KR" dirty="0"/>
              <a:t>pointer</a:t>
            </a:r>
            <a:r>
              <a:rPr lang="ko-KR" altLang="en-US" dirty="0"/>
              <a:t>를 받아 </a:t>
            </a:r>
            <a:r>
              <a:rPr lang="en-US" altLang="ko-KR" dirty="0"/>
              <a:t>1</a:t>
            </a:r>
            <a:r>
              <a:rPr lang="ko-KR" altLang="en-US" dirty="0"/>
              <a:t>초 증가시킨다</a:t>
            </a:r>
            <a:endParaRPr lang="en-US" altLang="ko-KR" dirty="0"/>
          </a:p>
          <a:p>
            <a:pPr lvl="1"/>
            <a:r>
              <a:rPr lang="en-US" altLang="ko-KR" dirty="0"/>
              <a:t>void show</a:t>
            </a:r>
            <a:r>
              <a:rPr lang="en-US" altLang="ko-KR"/>
              <a:t>(CLOCK</a:t>
            </a:r>
            <a:r>
              <a:rPr lang="en-US" altLang="ko-KR" dirty="0"/>
              <a:t>* clock) : clock pointer</a:t>
            </a:r>
            <a:r>
              <a:rPr lang="ko-KR" altLang="en-US" dirty="0"/>
              <a:t>의 내용을 형식에 맞춰 출력한다</a:t>
            </a:r>
            <a:endParaRPr lang="en-US" altLang="ko-KR" dirty="0"/>
          </a:p>
          <a:p>
            <a:pPr lvl="1"/>
            <a:r>
              <a:rPr lang="en-US" altLang="ko-KR" dirty="0"/>
              <a:t>Main</a:t>
            </a:r>
          </a:p>
          <a:p>
            <a:pPr lvl="2"/>
            <a:r>
              <a:rPr lang="ko-KR" altLang="en-US" dirty="0"/>
              <a:t>시간을 </a:t>
            </a:r>
            <a:r>
              <a:rPr lang="ko-KR" altLang="en-US" dirty="0" err="1"/>
              <a:t>입력받는다</a:t>
            </a:r>
            <a:endParaRPr lang="en-US" altLang="ko-KR" dirty="0"/>
          </a:p>
          <a:p>
            <a:pPr lvl="2"/>
            <a:r>
              <a:rPr lang="ko-KR" altLang="en-US" dirty="0"/>
              <a:t>함수를 이용해 </a:t>
            </a:r>
            <a:r>
              <a:rPr lang="en-US" altLang="ko-KR" dirty="0"/>
              <a:t>1</a:t>
            </a:r>
            <a:r>
              <a:rPr lang="ko-KR" altLang="en-US" dirty="0"/>
              <a:t>초씩 </a:t>
            </a:r>
            <a:r>
              <a:rPr lang="en-US" altLang="ko-KR" dirty="0"/>
              <a:t>10</a:t>
            </a:r>
            <a:r>
              <a:rPr lang="ko-KR" altLang="en-US" dirty="0"/>
              <a:t>번을 증가시키며 시간을 출력한다</a:t>
            </a:r>
            <a:endParaRPr lang="en-US" altLang="ko-KR" dirty="0"/>
          </a:p>
          <a:p>
            <a:pPr lvl="1"/>
            <a:r>
              <a:rPr lang="ko-KR" altLang="en-US" b="1" dirty="0"/>
              <a:t>코드 수정 </a:t>
            </a:r>
            <a:r>
              <a:rPr lang="en-US" altLang="ko-KR" b="1" dirty="0"/>
              <a:t>: </a:t>
            </a:r>
            <a:r>
              <a:rPr lang="ko-KR" altLang="en-US" b="1" dirty="0"/>
              <a:t>현재 시간은 </a:t>
            </a:r>
            <a:r>
              <a:rPr lang="en-US" altLang="ko-KR" b="1" dirty="0" err="1"/>
              <a:t>localtime</a:t>
            </a:r>
            <a:r>
              <a:rPr lang="en-US" altLang="ko-KR" b="1" dirty="0"/>
              <a:t>()</a:t>
            </a:r>
            <a:r>
              <a:rPr lang="ko-KR" altLang="en-US" b="1" dirty="0"/>
              <a:t>을 이용해 얻는다</a:t>
            </a:r>
            <a:endParaRPr lang="en-US" altLang="ko-KR" b="1" dirty="0"/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3</a:t>
            </a:fld>
            <a:endParaRPr lang="en-US" altLang="ko-KR"/>
          </a:p>
        </p:txBody>
      </p:sp>
      <p:pic>
        <p:nvPicPr>
          <p:cNvPr id="5" name="그림 4" descr="Category:Simple icons - Wikimedia Commons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94170"/>
            <a:ext cx="469309" cy="375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1993" y="3428994"/>
            <a:ext cx="14" cy="1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580112" y="2060848"/>
            <a:ext cx="2808312" cy="250544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9178332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/>
              <a:t>#3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교재 </a:t>
            </a:r>
            <a:r>
              <a:rPr lang="en-US" altLang="ko-KR" dirty="0"/>
              <a:t>program</a:t>
            </a:r>
            <a:r>
              <a:rPr lang="ko-KR" altLang="en-US" dirty="0"/>
              <a:t> </a:t>
            </a:r>
            <a:r>
              <a:rPr lang="en-US" altLang="ko-KR" dirty="0"/>
              <a:t>12-5/6 </a:t>
            </a:r>
            <a:r>
              <a:rPr lang="ko-KR" altLang="en-US" dirty="0" smtClean="0"/>
              <a:t>비교</a:t>
            </a:r>
            <a:endParaRPr lang="en-US" altLang="ko-KR" dirty="0" smtClean="0"/>
          </a:p>
          <a:p>
            <a:pPr lvl="1"/>
            <a:r>
              <a:rPr lang="ko-KR" altLang="en-US" dirty="0" smtClean="0"/>
              <a:t>실행 예시</a:t>
            </a:r>
            <a:endParaRPr lang="en-US" altLang="ko-KR" dirty="0" smtClean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4</a:t>
            </a:fld>
            <a:endParaRPr lang="en-US" altLang="ko-KR"/>
          </a:p>
        </p:txBody>
      </p:sp>
      <p:pic>
        <p:nvPicPr>
          <p:cNvPr id="5" name="그림 4" descr="Category:Simple icons - Wikimedia Commons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4448" y="94170"/>
            <a:ext cx="469309" cy="375447"/>
          </a:xfrm>
          <a:prstGeom prst="rect">
            <a:avLst/>
          </a:prstGeom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8419" y="2149595"/>
            <a:ext cx="7659169" cy="1657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0244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Program 12-5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5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1640" y="1772816"/>
            <a:ext cx="6854291" cy="42156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47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marL="419400" lvl="2" indent="0">
              <a:buNone/>
            </a:pPr>
            <a:r>
              <a:rPr lang="en-US" altLang="ko-KR" dirty="0" err="1" smtClean="0"/>
              <a:t>typedef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r>
              <a:rPr lang="en-US" altLang="ko-KR" dirty="0" smtClean="0"/>
              <a:t> </a:t>
            </a:r>
          </a:p>
          <a:p>
            <a:pPr marL="419400" lvl="2" indent="0">
              <a:buNone/>
            </a:pPr>
            <a:r>
              <a:rPr lang="en-US" altLang="ko-KR" dirty="0" smtClean="0"/>
              <a:t>{</a:t>
            </a:r>
          </a:p>
          <a:p>
            <a:pPr marL="419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numerator;</a:t>
            </a:r>
          </a:p>
          <a:p>
            <a:pPr marL="419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denominator;</a:t>
            </a:r>
          </a:p>
          <a:p>
            <a:pPr marL="419400" lvl="2" indent="0">
              <a:buNone/>
            </a:pPr>
            <a:r>
              <a:rPr lang="en-US" altLang="ko-KR" dirty="0" smtClean="0"/>
              <a:t>} FRACTION;</a:t>
            </a:r>
            <a:endParaRPr lang="en-US" altLang="ko-KR" dirty="0"/>
          </a:p>
          <a:p>
            <a:pPr lvl="2"/>
            <a:r>
              <a:rPr lang="ko-KR" altLang="en-US" dirty="0" smtClean="0"/>
              <a:t>함수 원형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FRACTION </a:t>
            </a:r>
            <a:r>
              <a:rPr lang="en-US" altLang="ko-KR" dirty="0" err="1" smtClean="0"/>
              <a:t>getFr</a:t>
            </a:r>
            <a:r>
              <a:rPr lang="en-US" altLang="ko-KR" dirty="0" smtClean="0"/>
              <a:t>(void);</a:t>
            </a:r>
          </a:p>
          <a:p>
            <a:pPr lvl="3"/>
            <a:r>
              <a:rPr lang="en-US" altLang="ko-KR" dirty="0" smtClean="0"/>
              <a:t>FRACTION </a:t>
            </a:r>
            <a:r>
              <a:rPr lang="en-US" altLang="ko-KR" dirty="0" err="1" smtClean="0"/>
              <a:t>multFr</a:t>
            </a:r>
            <a:r>
              <a:rPr lang="en-US" altLang="ko-KR" dirty="0" smtClean="0"/>
              <a:t>(FRACTION fr1, FRACTION fr2);</a:t>
            </a:r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printFr</a:t>
            </a:r>
            <a:r>
              <a:rPr lang="en-US" altLang="ko-KR" dirty="0" smtClean="0"/>
              <a:t>(FRACTION fr1, FRACTION fr2, FRACTION result);</a:t>
            </a:r>
          </a:p>
          <a:p>
            <a:pPr lvl="1"/>
            <a:endParaRPr lang="en-US" altLang="ko-KR" dirty="0" smtClean="0"/>
          </a:p>
          <a:p>
            <a:pPr lvl="2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6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8931949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altLang="ko-KR" dirty="0" smtClean="0"/>
              <a:t>Program 12-6</a:t>
            </a:r>
          </a:p>
          <a:p>
            <a:pPr lvl="1"/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7</a:t>
            </a:fld>
            <a:endParaRPr lang="en-US" altLang="ko-KR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9632" y="1686444"/>
            <a:ext cx="6961792" cy="4478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5372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2"/>
            <a:r>
              <a:rPr lang="ko-KR" altLang="en-US" dirty="0" smtClean="0"/>
              <a:t>구조체</a:t>
            </a:r>
            <a:endParaRPr lang="en-US" altLang="ko-KR" dirty="0" smtClean="0"/>
          </a:p>
          <a:p>
            <a:pPr marL="419400" lvl="2" indent="0">
              <a:buNone/>
            </a:pPr>
            <a:r>
              <a:rPr lang="en-US" altLang="ko-KR" dirty="0" err="1"/>
              <a:t>t</a:t>
            </a:r>
            <a:r>
              <a:rPr lang="en-US" altLang="ko-KR" dirty="0" err="1" smtClean="0"/>
              <a:t>ypedef</a:t>
            </a:r>
            <a:r>
              <a:rPr lang="en-US" altLang="ko-KR" dirty="0" smtClean="0"/>
              <a:t> </a:t>
            </a:r>
            <a:r>
              <a:rPr lang="en-US" altLang="ko-KR" dirty="0" err="1" smtClean="0"/>
              <a:t>struct</a:t>
            </a:r>
            <a:endParaRPr lang="en-US" altLang="ko-KR" dirty="0" smtClean="0"/>
          </a:p>
          <a:p>
            <a:pPr marL="419400" lvl="2" indent="0">
              <a:buNone/>
            </a:pPr>
            <a:r>
              <a:rPr lang="en-US" altLang="ko-KR" dirty="0" smtClean="0"/>
              <a:t>{</a:t>
            </a:r>
          </a:p>
          <a:p>
            <a:pPr marL="419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numerator;</a:t>
            </a:r>
          </a:p>
          <a:p>
            <a:pPr marL="419400" lvl="2" indent="0">
              <a:buNone/>
            </a:pPr>
            <a:r>
              <a:rPr lang="en-US" altLang="ko-KR" dirty="0"/>
              <a:t>	</a:t>
            </a:r>
            <a:r>
              <a:rPr lang="en-US" altLang="ko-KR" dirty="0" err="1" smtClean="0"/>
              <a:t>int</a:t>
            </a:r>
            <a:r>
              <a:rPr lang="en-US" altLang="ko-KR" dirty="0" smtClean="0"/>
              <a:t> denominator;</a:t>
            </a:r>
          </a:p>
          <a:p>
            <a:pPr marL="419400" lvl="2" indent="0">
              <a:buNone/>
            </a:pPr>
            <a:r>
              <a:rPr lang="en-US" altLang="ko-KR" dirty="0" smtClean="0"/>
              <a:t>} FRACTION;</a:t>
            </a:r>
          </a:p>
          <a:p>
            <a:pPr lvl="2"/>
            <a:r>
              <a:rPr lang="ko-KR" altLang="en-US" dirty="0" smtClean="0"/>
              <a:t>함수 원형</a:t>
            </a:r>
            <a:endParaRPr lang="en-US" altLang="ko-KR" dirty="0" smtClean="0"/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getFr</a:t>
            </a:r>
            <a:r>
              <a:rPr lang="en-US" altLang="ko-KR" dirty="0" smtClean="0"/>
              <a:t>(FRACTION* </a:t>
            </a:r>
            <a:r>
              <a:rPr lang="en-US" altLang="ko-KR" dirty="0" err="1" smtClean="0"/>
              <a:t>pFr</a:t>
            </a:r>
            <a:r>
              <a:rPr lang="en-US" altLang="ko-KR" dirty="0" smtClean="0"/>
              <a:t>);</a:t>
            </a:r>
            <a:endParaRPr lang="en-US" altLang="ko-KR" dirty="0"/>
          </a:p>
          <a:p>
            <a:pPr lvl="3"/>
            <a:r>
              <a:rPr lang="en-US" altLang="ko-KR" dirty="0" smtClean="0"/>
              <a:t>void </a:t>
            </a:r>
            <a:r>
              <a:rPr lang="en-US" altLang="ko-KR" dirty="0" err="1" smtClean="0"/>
              <a:t>multFr</a:t>
            </a:r>
            <a:r>
              <a:rPr lang="en-US" altLang="ko-KR" dirty="0" smtClean="0"/>
              <a:t>(FRACTION* pFr1</a:t>
            </a:r>
            <a:r>
              <a:rPr lang="en-US" altLang="ko-KR" dirty="0"/>
              <a:t>, </a:t>
            </a:r>
            <a:r>
              <a:rPr lang="en-US" altLang="ko-KR" dirty="0" smtClean="0"/>
              <a:t>FRACTION* pFr2, FRACTION* pRes1);</a:t>
            </a:r>
            <a:endParaRPr lang="en-US" altLang="ko-KR" dirty="0"/>
          </a:p>
          <a:p>
            <a:pPr lvl="3"/>
            <a:r>
              <a:rPr lang="en-US" altLang="ko-KR" dirty="0"/>
              <a:t>void </a:t>
            </a:r>
            <a:r>
              <a:rPr lang="en-US" altLang="ko-KR" dirty="0" err="1" smtClean="0"/>
              <a:t>printFr</a:t>
            </a:r>
            <a:r>
              <a:rPr lang="en-US" altLang="ko-KR" dirty="0" smtClean="0"/>
              <a:t>(FRACTION* pFr1</a:t>
            </a:r>
            <a:r>
              <a:rPr lang="en-US" altLang="ko-KR" dirty="0"/>
              <a:t>, </a:t>
            </a:r>
            <a:r>
              <a:rPr lang="en-US" altLang="ko-KR" dirty="0" smtClean="0"/>
              <a:t>FRACTION* pFr2</a:t>
            </a:r>
            <a:r>
              <a:rPr lang="en-US" altLang="ko-KR" dirty="0"/>
              <a:t>, </a:t>
            </a:r>
            <a:r>
              <a:rPr lang="en-US" altLang="ko-KR" dirty="0" smtClean="0"/>
              <a:t>FRACTION* </a:t>
            </a:r>
            <a:r>
              <a:rPr lang="en-US" altLang="ko-KR" dirty="0" err="1" smtClean="0"/>
              <a:t>pRes</a:t>
            </a:r>
            <a:r>
              <a:rPr lang="en-US" altLang="ko-KR" dirty="0" smtClean="0"/>
              <a:t>);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8</a:t>
            </a:fld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5424975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실습 </a:t>
            </a:r>
            <a:r>
              <a:rPr lang="en-US" altLang="ko-KR" dirty="0" smtClean="0"/>
              <a:t>#4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ko-KR" dirty="0"/>
              <a:t>P32</a:t>
            </a:r>
            <a:r>
              <a:rPr lang="ko-KR" altLang="en-US" dirty="0"/>
              <a:t>의 구조체 및 </a:t>
            </a:r>
            <a:r>
              <a:rPr lang="ko-KR" altLang="en-US" dirty="0" err="1"/>
              <a:t>공용체</a:t>
            </a:r>
            <a:r>
              <a:rPr lang="ko-KR" altLang="en-US" dirty="0"/>
              <a:t> 구조를 이용하여 다음을 만족하는 프로그램을 작성하시오</a:t>
            </a:r>
            <a:endParaRPr lang="en-US" altLang="ko-KR" dirty="0"/>
          </a:p>
          <a:p>
            <a:pPr lvl="1" eaLnBrk="1" hangingPunct="1"/>
            <a:r>
              <a:rPr lang="en-US" altLang="ko-KR" dirty="0"/>
              <a:t>Main </a:t>
            </a:r>
            <a:r>
              <a:rPr lang="ko-KR" altLang="en-US" dirty="0"/>
              <a:t>함수에서 </a:t>
            </a:r>
            <a:r>
              <a:rPr lang="en-US" altLang="ko-KR" dirty="0"/>
              <a:t>person1, person2</a:t>
            </a:r>
            <a:r>
              <a:rPr lang="ko-KR" altLang="en-US" dirty="0"/>
              <a:t>를 입력한다</a:t>
            </a:r>
            <a:r>
              <a:rPr lang="en-US" altLang="ko-KR" dirty="0"/>
              <a:t>(</a:t>
            </a:r>
            <a:r>
              <a:rPr lang="ko-KR" altLang="en-US" dirty="0"/>
              <a:t>초기화하지 말고 멤버 별로 값을 대입한다</a:t>
            </a:r>
            <a:r>
              <a:rPr lang="en-US" altLang="ko-KR" dirty="0"/>
              <a:t>)</a:t>
            </a:r>
          </a:p>
          <a:p>
            <a:pPr lvl="1" eaLnBrk="1" hangingPunct="1"/>
            <a:r>
              <a:rPr lang="ko-KR" altLang="en-US" dirty="0"/>
              <a:t>학생의 </a:t>
            </a: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‘s’, </a:t>
            </a:r>
            <a:r>
              <a:rPr lang="ko-KR" altLang="en-US" dirty="0"/>
              <a:t>교수의 </a:t>
            </a:r>
            <a:r>
              <a:rPr lang="en-US" altLang="ko-KR" dirty="0"/>
              <a:t>type</a:t>
            </a:r>
            <a:r>
              <a:rPr lang="ko-KR" altLang="en-US" dirty="0"/>
              <a:t>은 </a:t>
            </a:r>
            <a:r>
              <a:rPr lang="en-US" altLang="ko-KR" dirty="0"/>
              <a:t>‘p’</a:t>
            </a:r>
            <a:r>
              <a:rPr lang="ko-KR" altLang="en-US" dirty="0"/>
              <a:t>를 사용한다</a:t>
            </a:r>
            <a:endParaRPr lang="en-US" altLang="ko-KR" dirty="0"/>
          </a:p>
          <a:p>
            <a:pPr lvl="1" eaLnBrk="1" hangingPunct="1"/>
            <a:r>
              <a:rPr lang="ko-KR" altLang="en-US" dirty="0"/>
              <a:t>출력하는 함수 </a:t>
            </a:r>
            <a:r>
              <a:rPr lang="en-US" altLang="ko-KR" dirty="0" err="1"/>
              <a:t>printPerson</a:t>
            </a:r>
            <a:r>
              <a:rPr lang="en-US" altLang="ko-KR" dirty="0"/>
              <a:t>()</a:t>
            </a:r>
            <a:r>
              <a:rPr lang="ko-KR" altLang="en-US" dirty="0"/>
              <a:t>을 만든다</a:t>
            </a:r>
            <a:endParaRPr lang="en-US" altLang="ko-KR" dirty="0"/>
          </a:p>
          <a:p>
            <a:pPr lvl="1" eaLnBrk="1" hangingPunct="1"/>
            <a:r>
              <a:rPr lang="en-US" altLang="ko-KR" dirty="0" err="1"/>
              <a:t>printPerson</a:t>
            </a:r>
            <a:r>
              <a:rPr lang="en-US" altLang="ko-KR" dirty="0"/>
              <a:t>()</a:t>
            </a:r>
            <a:r>
              <a:rPr lang="ko-KR" altLang="en-US" dirty="0"/>
              <a:t> 함수를 이용하여 </a:t>
            </a:r>
            <a:r>
              <a:rPr lang="en-US" altLang="ko-KR" dirty="0"/>
              <a:t>person1</a:t>
            </a:r>
            <a:r>
              <a:rPr lang="ko-KR" altLang="en-US" dirty="0"/>
              <a:t>과 </a:t>
            </a:r>
            <a:r>
              <a:rPr lang="en-US" altLang="ko-KR" dirty="0"/>
              <a:t>person2</a:t>
            </a:r>
            <a:r>
              <a:rPr lang="ko-KR" altLang="en-US" dirty="0"/>
              <a:t>의</a:t>
            </a:r>
            <a:r>
              <a:rPr lang="en-US" altLang="ko-KR" dirty="0"/>
              <a:t> </a:t>
            </a:r>
            <a:r>
              <a:rPr lang="ko-KR" altLang="en-US" dirty="0"/>
              <a:t>내용을 출력한다</a:t>
            </a:r>
            <a:endParaRPr lang="en-US" altLang="ko-KR" dirty="0"/>
          </a:p>
          <a:p>
            <a:pPr lvl="2" eaLnBrk="1" hangingPunct="1"/>
            <a:r>
              <a:rPr lang="en-US" altLang="ko-KR" dirty="0" err="1"/>
              <a:t>printPerson</a:t>
            </a:r>
            <a:r>
              <a:rPr lang="en-US" altLang="ko-KR" dirty="0"/>
              <a:t>(person1); </a:t>
            </a:r>
            <a:r>
              <a:rPr lang="en-US" altLang="ko-KR" dirty="0" err="1"/>
              <a:t>printPerson</a:t>
            </a:r>
            <a:r>
              <a:rPr lang="en-US" altLang="ko-KR" dirty="0"/>
              <a:t>(person2); </a:t>
            </a:r>
          </a:p>
          <a:p>
            <a:pPr lvl="1" eaLnBrk="1" hangingPunct="1"/>
            <a:r>
              <a:rPr lang="ko-KR" altLang="en-US" dirty="0"/>
              <a:t>함수 원형</a:t>
            </a:r>
            <a:endParaRPr lang="en-US" altLang="ko-KR" dirty="0"/>
          </a:p>
          <a:p>
            <a:pPr lvl="2" eaLnBrk="1" hangingPunct="1"/>
            <a:r>
              <a:rPr lang="en-US" altLang="ko-KR" dirty="0"/>
              <a:t>void </a:t>
            </a:r>
            <a:r>
              <a:rPr lang="en-US" altLang="ko-KR" dirty="0" err="1"/>
              <a:t>printPerson</a:t>
            </a:r>
            <a:r>
              <a:rPr lang="en-US" altLang="ko-KR" dirty="0"/>
              <a:t>(PERSON person)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19B0DB8-7DAC-4724-8B32-02EB13007D19}" type="slidenum">
              <a:rPr lang="en-US" altLang="ko-KR" smtClean="0"/>
              <a:pPr/>
              <a:t>9</a:t>
            </a:fld>
            <a:endParaRPr lang="en-US" altLang="ko-KR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4048" y="4149080"/>
            <a:ext cx="3524742" cy="1962424"/>
          </a:xfrm>
          <a:prstGeom prst="rect">
            <a:avLst/>
          </a:prstGeom>
          <a:ln>
            <a:solidFill>
              <a:srgbClr val="0070C0"/>
            </a:solidFill>
          </a:ln>
        </p:spPr>
      </p:pic>
    </p:spTree>
    <p:extLst>
      <p:ext uri="{BB962C8B-B14F-4D97-AF65-F5344CB8AC3E}">
        <p14:creationId xmlns:p14="http://schemas.microsoft.com/office/powerpoint/2010/main" val="1032974646"/>
      </p:ext>
    </p:extLst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HY헤드라인M"/>
        <a:ea typeface="HY헤드라인M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1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ko-KR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굴림" pitchFamily="50" charset="-127"/>
            <a:ea typeface="굴림" pitchFamily="50" charset="-127"/>
          </a:defRPr>
        </a:defPPr>
      </a:lst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7000</TotalTime>
  <Words>224</Words>
  <Application>Microsoft Office PowerPoint</Application>
  <PresentationFormat>화면 슬라이드 쇼(4:3)</PresentationFormat>
  <Paragraphs>119</Paragraphs>
  <Slides>9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HY헤드라인M</vt:lpstr>
      <vt:lpstr>굴림</vt:lpstr>
      <vt:lpstr>맑은 고딕</vt:lpstr>
      <vt:lpstr>새굴림</vt:lpstr>
      <vt:lpstr>Arial</vt:lpstr>
      <vt:lpstr>Arial Rounded MT Bold</vt:lpstr>
      <vt:lpstr>Tahoma</vt:lpstr>
      <vt:lpstr>Wingdings</vt:lpstr>
      <vt:lpstr>기본 디자인</vt:lpstr>
      <vt:lpstr>실습 #1(주교재 program 12-1 참고)</vt:lpstr>
      <vt:lpstr>계속</vt:lpstr>
      <vt:lpstr>실습 #2</vt:lpstr>
      <vt:lpstr>실습 #3</vt:lpstr>
      <vt:lpstr>PowerPoint 프레젠테이션</vt:lpstr>
      <vt:lpstr>PowerPoint 프레젠테이션</vt:lpstr>
      <vt:lpstr>PowerPoint 프레젠테이션</vt:lpstr>
      <vt:lpstr>PowerPoint 프레젠테이션</vt:lpstr>
      <vt:lpstr>실습 #4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kth</dc:creator>
  <cp:lastModifiedBy>user</cp:lastModifiedBy>
  <cp:revision>550</cp:revision>
  <dcterms:created xsi:type="dcterms:W3CDTF">2008-04-05T09:00:23Z</dcterms:created>
  <dcterms:modified xsi:type="dcterms:W3CDTF">2025-06-15T23:45:23Z</dcterms:modified>
</cp:coreProperties>
</file>