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1" r:id="rId13"/>
  </p:sldMasterIdLst>
  <p:sldIdLst>
    <p:sldId id="256" r:id="rId15"/>
    <p:sldId id="257" r:id="rId16"/>
    <p:sldId id="258" r:id="rId17"/>
    <p:sldId id="259" r:id="rId18"/>
  </p:sldIdLst>
  <p:sldSz cx="9144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ctrTitle"/>
          </p:nvPr>
        </p:nvSpPr>
        <p:spPr>
          <a:xfrm rot="0">
            <a:off x="685800" y="2131060"/>
            <a:ext cx="77730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副标题 2"/>
          <p:cNvSpPr txBox="1">
            <a:spLocks/>
          </p:cNvSpPr>
          <p:nvPr>
            <p:ph type="subTitle" idx="1"/>
          </p:nvPr>
        </p:nvSpPr>
        <p:spPr>
          <a:xfrm rot="0">
            <a:off x="1371600" y="3886200"/>
            <a:ext cx="64014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/>
          </p:cNvSpPr>
          <p:nvPr>
            <p:ph type="body" orient="vert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>
            <a:spLocks/>
          </p:cNvSpPr>
          <p:nvPr>
            <p:ph type="title" orient="vert"/>
          </p:nvPr>
        </p:nvSpPr>
        <p:spPr>
          <a:xfrm rot="0">
            <a:off x="6629400" y="274320"/>
            <a:ext cx="20580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/>
          </p:cNvSpPr>
          <p:nvPr>
            <p:ph type="body" orient="vert" idx="1"/>
          </p:nvPr>
        </p:nvSpPr>
        <p:spPr>
          <a:xfrm rot="0">
            <a:off x="457200" y="274320"/>
            <a:ext cx="6026150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722630" y="2908300"/>
            <a:ext cx="77724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4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722630" y="4406900"/>
            <a:ext cx="77724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404241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内容占位符 3"/>
          <p:cNvSpPr txBox="1">
            <a:spLocks/>
          </p:cNvSpPr>
          <p:nvPr>
            <p:ph type="obj" idx="2"/>
          </p:nvPr>
        </p:nvSpPr>
        <p:spPr>
          <a:xfrm rot="0">
            <a:off x="4645025" y="1600200"/>
            <a:ext cx="404241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457200" y="1536700"/>
            <a:ext cx="404241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/>
          </p:cNvSpPr>
          <p:nvPr>
            <p:ph type="body" idx="2"/>
          </p:nvPr>
        </p:nvSpPr>
        <p:spPr>
          <a:xfrm rot="0">
            <a:off x="4645025" y="1536700"/>
            <a:ext cx="404241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内容占位符 4"/>
          <p:cNvSpPr txBox="1">
            <a:spLocks/>
          </p:cNvSpPr>
          <p:nvPr>
            <p:ph type="obj" idx="3"/>
          </p:nvPr>
        </p:nvSpPr>
        <p:spPr>
          <a:xfrm rot="0">
            <a:off x="457200" y="2176780"/>
            <a:ext cx="404241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内容占位符 5"/>
          <p:cNvSpPr txBox="1">
            <a:spLocks/>
          </p:cNvSpPr>
          <p:nvPr>
            <p:ph type="obj" idx="4"/>
          </p:nvPr>
        </p:nvSpPr>
        <p:spPr>
          <a:xfrm rot="0">
            <a:off x="4645025" y="2176780"/>
            <a:ext cx="404241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幻灯片编号占位符 6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8" name="日期占位符 7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9" name="页脚占位符 8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幻灯片编号占位符 2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日期占位符 3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页脚占位符 4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日期占位符 2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页脚占位符 3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3009265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3575685" y="457200"/>
            <a:ext cx="5111750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/>
          </p:cNvSpPr>
          <p:nvPr>
            <p:ph type="body" idx="2"/>
          </p:nvPr>
        </p:nvSpPr>
        <p:spPr>
          <a:xfrm rot="0">
            <a:off x="457200" y="1435735"/>
            <a:ext cx="3009265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3009265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457200" y="1435735"/>
            <a:ext cx="3009265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图片占位符 3"/>
          <p:cNvSpPr txBox="1">
            <a:spLocks/>
          </p:cNvSpPr>
          <p:nvPr>
            <p:ph type="pic" idx="2"/>
          </p:nvPr>
        </p:nvSpPr>
        <p:spPr>
          <a:xfrm rot="0">
            <a:off x="3575685" y="457200"/>
            <a:ext cx="5111750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图片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4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800" cap="none" dirty="0" smtClean="0" b="0"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2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3/5/2018</a:t>
            </a:fld>
            <a:endParaRPr lang="ko-KR" altLang="en-US" sz="1800" cap="none" dirty="0" smtClean="0" b="0"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3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ctrTitle"/>
          </p:nvPr>
        </p:nvSpPr>
        <p:spPr>
          <a:xfrm rot="0">
            <a:off x="685800" y="2131060"/>
            <a:ext cx="77730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机器学习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副标题 2"/>
          <p:cNvSpPr txBox="1">
            <a:spLocks/>
          </p:cNvSpPr>
          <p:nvPr>
            <p:ph type="subTitle" idx="1"/>
          </p:nvPr>
        </p:nvSpPr>
        <p:spPr>
          <a:xfrm rot="0">
            <a:off x="1371600" y="3886200"/>
            <a:ext cx="64014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致力于研究如何通过计算的手段，利用经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验来改善系统自身的性能</a:t>
            </a:r>
            <a:endParaRPr lang="ko-KR" altLang="en-US" sz="24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>
            <a:off x="457200" y="192405"/>
            <a:ext cx="823150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机械学习的几个步骤</a:t>
            </a:r>
            <a:endParaRPr lang="ko-KR" altLang="en-US" sz="44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1.数据收集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2.数据准备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3.选择模型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4.训练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5.评估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6.调参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宋体" charset="0"/>
                <a:ea typeface="宋体" charset="0"/>
              </a:rPr>
              <a:t>7.预测</a:t>
            </a:r>
            <a:endParaRPr lang="ko-KR" altLang="en-US" sz="3600" cap="none" dirty="0" smtClean="0" b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398780" y="26289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做数据准备要做哪些工作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333333"/>
                </a:solidFill>
                <a:latin typeface="arial" charset="0"/>
                <a:ea typeface="arial" charset="0"/>
              </a:rPr>
              <a:t>1.随机排序</a:t>
            </a:r>
            <a:endParaRPr lang="ko-KR" altLang="en-US" sz="3600" cap="none" dirty="0" smtClean="0" b="0">
              <a:solidFill>
                <a:srgbClr val="333333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333333"/>
                </a:solidFill>
                <a:latin typeface="arial" charset="0"/>
                <a:ea typeface="arial" charset="0"/>
              </a:rPr>
              <a:t>2.分出训练集和测试集</a:t>
            </a:r>
            <a:endParaRPr lang="ko-KR" altLang="en-US" sz="3600" cap="none" dirty="0" smtClean="0" b="0">
              <a:solidFill>
                <a:srgbClr val="333333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333333"/>
                </a:solidFill>
                <a:latin typeface="arial" charset="0"/>
                <a:ea typeface="arial" charset="0"/>
              </a:rPr>
              <a:t>3.调整训练集合测试集的数据分布</a:t>
            </a:r>
            <a:endParaRPr lang="ko-KR" altLang="en-US" sz="3600" cap="none" dirty="0" smtClean="0" b="0">
              <a:solidFill>
                <a:srgbClr val="333333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333333"/>
                </a:solidFill>
                <a:latin typeface="arial" charset="0"/>
                <a:ea typeface="arial" charset="0"/>
              </a:rPr>
              <a:t>4.保证足够的数据量</a:t>
            </a:r>
            <a:endParaRPr lang="ko-KR" altLang="en-US" sz="3600" cap="none" dirty="0" smtClean="0" b="0">
              <a:solidFill>
                <a:srgbClr val="333333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随机排序</a:t>
            </a:r>
            <a:endParaRPr lang="ko-KR" altLang="en-US" sz="44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Calibri" charset="0"/>
                <a:ea typeface="Calibri" charset="0"/>
              </a:rPr>
              <a:t>原因：因为我们不希望数据的顺序影响机器学习的模型</a:t>
            </a:r>
            <a:endParaRPr lang="ko-KR" altLang="en-US" sz="3600" cap="none" dirty="0" smtClean="0" b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Kenshin</cp:lastModifiedBy>
</cp:coreProperties>
</file>