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96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</p:sldIdLst>
  <p:sldSz cx="9144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ctrTitle"/>
          </p:nvPr>
        </p:nvSpPr>
        <p:spPr>
          <a:xfrm rot="0">
            <a:off x="685800" y="2131060"/>
            <a:ext cx="77730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副标题 2"/>
          <p:cNvSpPr txBox="1">
            <a:spLocks/>
          </p:cNvSpPr>
          <p:nvPr>
            <p:ph type="subTitle" idx="1"/>
          </p:nvPr>
        </p:nvSpPr>
        <p:spPr>
          <a:xfrm rot="0">
            <a:off x="1371600" y="3886200"/>
            <a:ext cx="64014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（竖排） 2"/>
          <p:cNvSpPr txBox="1">
            <a:spLocks/>
          </p:cNvSpPr>
          <p:nvPr>
            <p:ph type="body" orient="vert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具有文本的垂直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>
            <a:spLocks/>
          </p:cNvSpPr>
          <p:nvPr>
            <p:ph type="title" orient="vert"/>
          </p:nvPr>
        </p:nvSpPr>
        <p:spPr>
          <a:xfrm rot="0">
            <a:off x="6629400" y="274320"/>
            <a:ext cx="20580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（竖排） 2"/>
          <p:cNvSpPr txBox="1">
            <a:spLocks/>
          </p:cNvSpPr>
          <p:nvPr>
            <p:ph type="body" orient="vert" idx="1"/>
          </p:nvPr>
        </p:nvSpPr>
        <p:spPr>
          <a:xfrm rot="0">
            <a:off x="457200" y="274320"/>
            <a:ext cx="6026150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722630" y="2908300"/>
            <a:ext cx="77724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4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722630" y="4406900"/>
            <a:ext cx="77724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404241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内容占位符 3"/>
          <p:cNvSpPr txBox="1">
            <a:spLocks/>
          </p:cNvSpPr>
          <p:nvPr>
            <p:ph type="obj" idx="2"/>
          </p:nvPr>
        </p:nvSpPr>
        <p:spPr>
          <a:xfrm rot="0">
            <a:off x="4645025" y="1600200"/>
            <a:ext cx="404241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457200" y="1536700"/>
            <a:ext cx="404241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文本占位符 3"/>
          <p:cNvSpPr txBox="1">
            <a:spLocks/>
          </p:cNvSpPr>
          <p:nvPr>
            <p:ph type="body" idx="2"/>
          </p:nvPr>
        </p:nvSpPr>
        <p:spPr>
          <a:xfrm rot="0">
            <a:off x="4645025" y="1536700"/>
            <a:ext cx="404241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内容占位符 4"/>
          <p:cNvSpPr txBox="1">
            <a:spLocks/>
          </p:cNvSpPr>
          <p:nvPr>
            <p:ph type="obj" idx="3"/>
          </p:nvPr>
        </p:nvSpPr>
        <p:spPr>
          <a:xfrm rot="0">
            <a:off x="457200" y="2176780"/>
            <a:ext cx="404241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内容占位符 5"/>
          <p:cNvSpPr txBox="1">
            <a:spLocks/>
          </p:cNvSpPr>
          <p:nvPr>
            <p:ph type="obj" idx="4"/>
          </p:nvPr>
        </p:nvSpPr>
        <p:spPr>
          <a:xfrm rot="0">
            <a:off x="4645025" y="2176780"/>
            <a:ext cx="404241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幻灯片编号占位符 6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8" name="日期占位符 7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9" name="页脚占位符 8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幻灯片编号占位符 2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日期占位符 3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页脚占位符 4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日期占位符 2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页脚占位符 3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带有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3009265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3575685" y="457200"/>
            <a:ext cx="5111750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文本占位符 3"/>
          <p:cNvSpPr txBox="1">
            <a:spLocks/>
          </p:cNvSpPr>
          <p:nvPr>
            <p:ph type="body" idx="2"/>
          </p:nvPr>
        </p:nvSpPr>
        <p:spPr>
          <a:xfrm rot="0">
            <a:off x="457200" y="1435735"/>
            <a:ext cx="3009265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1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带有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3009265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457200" y="1435735"/>
            <a:ext cx="3009265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1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图片占位符 3"/>
          <p:cNvSpPr txBox="1">
            <a:spLocks/>
          </p:cNvSpPr>
          <p:nvPr>
            <p:ph type="pic" idx="2"/>
          </p:nvPr>
        </p:nvSpPr>
        <p:spPr>
          <a:xfrm rot="0">
            <a:off x="3575685" y="457200"/>
            <a:ext cx="5111750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图片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4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800" cap="none" dirty="0" smtClean="0" b="0"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2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800" cap="none" dirty="0" smtClean="0" b="0"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3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029812241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51351608467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27861676334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ctrTitle"/>
          </p:nvPr>
        </p:nvSpPr>
        <p:spPr>
          <a:xfrm rot="0">
            <a:off x="685800" y="2131060"/>
            <a:ext cx="77730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机器学习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副标题 2"/>
          <p:cNvSpPr txBox="1">
            <a:spLocks/>
          </p:cNvSpPr>
          <p:nvPr>
            <p:ph type="subTitle" idx="1"/>
          </p:nvPr>
        </p:nvSpPr>
        <p:spPr>
          <a:xfrm rot="0">
            <a:off x="1371600" y="3886200"/>
            <a:ext cx="64014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致力于研究如何通过计算的手段，利用经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验来改善系统自身的性能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Kenshin/AppData/Roaming/JisuOffice/ETemp/7564_13633600/fImage220298122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54125"/>
            <a:ext cx="9144635" cy="4349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自助法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给定包含m个样本的数据集D，我们对它进行采样产生数据集 D': 每次随机从D中挑选一个样本 将其拷贝放入 D'中 然后再将该样本放回初始数据集，使得该样本在下次采样时仍有可能被采到这个过程重复执行m次后?我们就得到了包含m个样本的数据集 D'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选择模型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1.监督学习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2.半监督学习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3.无监督学习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4.强化学习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5.其他...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监督学习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23695"/>
            <a:ext cx="8230870" cy="452755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比如，历史销售数据可以来预测未来的销售价格。应用监督学习算法，我们需要一个包含标签的训练数据集。我们可以使用这个训练数据集去训练我们的模型，从而得到一个从输入数据到输出期望数据之间的映射函数。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主要解决：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1.</a:t>
            </a:r>
            <a:r>
              <a:rPr lang="en-US" altLang="ko-KR" sz="2800" cap="none" dirty="0" smtClean="0" b="0">
                <a:solidFill>
                  <a:srgbClr val="555555"/>
                </a:solidFill>
                <a:latin typeface="Microsoft YaHei" charset="0"/>
                <a:ea typeface="&quot;PingFang SC&quot;" charset="0"/>
              </a:rPr>
              <a:t>分类</a:t>
            </a:r>
            <a:endParaRPr lang="ko-KR" altLang="en-US" sz="2800" cap="none" dirty="0" smtClean="0" b="0">
              <a:solidFill>
                <a:srgbClr val="555555"/>
              </a:solidFill>
              <a:latin typeface="Microsoft YaHei" charset="0"/>
              <a:ea typeface="&quot;PingFang SC&quot;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555555"/>
                </a:solidFill>
                <a:latin typeface="Microsoft YaHei" charset="0"/>
                <a:ea typeface="&quot;PingFang SC&quot;" charset="0"/>
              </a:rPr>
              <a:t>2.回归</a:t>
            </a:r>
            <a:endParaRPr lang="ko-KR" altLang="en-US" sz="2800" cap="none" dirty="0" smtClean="0" b="0">
              <a:solidFill>
                <a:srgbClr val="555555"/>
              </a:solidFill>
              <a:latin typeface="Microsoft YaHei" charset="0"/>
              <a:ea typeface="&quot;PingFang SC&quot;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555555"/>
                </a:solidFill>
                <a:latin typeface="Microsoft YaHei" charset="0"/>
                <a:ea typeface="&quot;PingFang SC&quot;" charset="0"/>
              </a:rPr>
              <a:t>3.预测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半监督学习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监督学习带来的最大挑战是标注数据，这是一项非常耗时的工程而且非常昂贵。那么如果标签的数量有限，我们应该怎么办呢？我们可以使用一些非标记的数据来加强监督学习。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无监督学习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在使用无监督学习的时候，我们所使用的数据都是不用进行标记的。我们的算法模型会自动的去发现数据内在的一些模式，比如聚类结构，层次结构，稀疏树和图等等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1.</a:t>
            </a:r>
            <a:r>
              <a:rPr lang="en-US" altLang="ko-KR" sz="3600" cap="none" dirty="0" smtClean="0" b="0">
                <a:solidFill>
                  <a:srgbClr val="555555"/>
                </a:solidFill>
                <a:latin typeface="Microsoft YaHei" charset="0"/>
                <a:ea typeface="&quot;PingFang SC&quot;" charset="0"/>
              </a:rPr>
              <a:t>聚类</a:t>
            </a:r>
            <a:endParaRPr lang="ko-KR" altLang="en-US" sz="3600" cap="none" dirty="0" smtClean="0" b="0">
              <a:solidFill>
                <a:srgbClr val="555555"/>
              </a:solidFill>
              <a:latin typeface="Microsoft YaHei" charset="0"/>
              <a:ea typeface="&quot;PingFang SC&quot;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555555"/>
                </a:solidFill>
                <a:latin typeface="Microsoft YaHei" charset="0"/>
                <a:ea typeface="&quot;PingFang SC&quot;" charset="0"/>
              </a:rPr>
              <a:t>2.降维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强化学习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spc="110" dirty="0" smtClean="0" b="0">
                <a:solidFill>
                  <a:srgbClr val="555555"/>
                </a:solidFill>
                <a:latin typeface="Microsoft YaHei" charset="0"/>
                <a:ea typeface="&quot;PingFang SC&quot;" charset="0"/>
              </a:rPr>
              <a:t>强化学习是根据环境对智能体的反馈来分析和优化智能体的行为。智能体根据不同的场景会去尝试不同的动作，然后分析不同动作所会带来什么的回报，选取其中最大回报作为所采取的最终动作。</a:t>
            </a:r>
            <a:endParaRPr lang="ko-KR" altLang="en-US" sz="3600" cap="none" dirty="0" smtClean="0" b="0">
              <a:solidFill>
                <a:srgbClr val="555555"/>
              </a:solidFill>
              <a:latin typeface="Microsoft YaHei" charset="0"/>
              <a:ea typeface="&quot;PingFang SC&quot;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3600" cap="none" dirty="0" smtClean="0" b="0">
              <a:solidFill>
                <a:srgbClr val="555555"/>
              </a:solidFill>
              <a:latin typeface="Microsoft YaHei" charset="0"/>
              <a:ea typeface="&quot;PingFang SC&quot;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cap="none" spc="110" dirty="0" smtClean="0" b="0">
                <a:solidFill>
                  <a:srgbClr val="555555"/>
                </a:solidFill>
                <a:latin typeface="Microsoft YaHei" charset="0"/>
                <a:ea typeface="&quot;PingFang SC&quot;" charset="0"/>
              </a:rPr>
              <a:t>反复试错和奖励机制是强化学习和别的算法最不同的地方。</a:t>
            </a:r>
            <a:endParaRPr lang="ko-KR" altLang="en-US" sz="3600" cap="none" dirty="0" smtClean="0" b="0">
              <a:solidFill>
                <a:srgbClr val="555555"/>
              </a:solidFill>
              <a:latin typeface="Microsoft YaHei" charset="0"/>
              <a:ea typeface="&quot;PingFang SC&quot;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评估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1.错误率与精度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2.查准率、查全率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3.交叉验证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4.其他...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调参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1.随机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2.穷举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3.手动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Kenshin/AppData/Roaming/JisuOffice/ETemp/7564_13633600/fImage135135160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3270"/>
            <a:ext cx="9144635" cy="5344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>
            <a:off x="457200" y="192405"/>
            <a:ext cx="8231505" cy="1144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机械学习的几个步骤</a:t>
            </a:r>
            <a:endParaRPr lang="ko-KR" altLang="en-US" sz="44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1.数据收集</a:t>
            </a:r>
            <a:endParaRPr lang="ko-KR" altLang="en-US" sz="36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2.数据准备</a:t>
            </a:r>
            <a:endParaRPr lang="ko-KR" altLang="en-US" sz="36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3.选择模型</a:t>
            </a:r>
            <a:endParaRPr lang="ko-KR" altLang="en-US" sz="36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4.训练</a:t>
            </a:r>
            <a:endParaRPr lang="ko-KR" altLang="en-US" sz="36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5.评估</a:t>
            </a:r>
            <a:endParaRPr lang="ko-KR" altLang="en-US" sz="36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6.调参</a:t>
            </a:r>
            <a:endParaRPr lang="ko-KR" altLang="en-US" sz="36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7.预测</a:t>
            </a:r>
            <a:endParaRPr lang="ko-KR" altLang="en-US" sz="36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Kenshin/AppData/Roaming/JisuOffice/ETemp/7564_13633600/fImage62786167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35075"/>
            <a:ext cx="9144635" cy="4388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515620" y="1918335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谢谢</a:t>
            </a:r>
            <a:endParaRPr lang="ko-KR" altLang="en-US" sz="6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398780" y="26289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做数据准备要做哪些工作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>
            <a:off x="457200" y="1600200"/>
            <a:ext cx="8231505" cy="45281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333333"/>
                </a:solidFill>
                <a:latin typeface="arial" charset="0"/>
                <a:ea typeface="arial" charset="0"/>
              </a:rPr>
              <a:t>1.随机排序</a:t>
            </a:r>
            <a:endParaRPr lang="ko-KR" altLang="en-US" sz="3600" cap="none" dirty="0" smtClean="0" b="0">
              <a:solidFill>
                <a:srgbClr val="333333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333333"/>
                </a:solidFill>
                <a:latin typeface="arial" charset="0"/>
                <a:ea typeface="arial" charset="0"/>
              </a:rPr>
              <a:t>2.分出训练集和测试集</a:t>
            </a:r>
            <a:endParaRPr lang="ko-KR" altLang="en-US" sz="3600" cap="none" dirty="0" smtClean="0" b="0">
              <a:solidFill>
                <a:srgbClr val="333333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333333"/>
                </a:solidFill>
                <a:latin typeface="arial" charset="0"/>
                <a:ea typeface="arial" charset="0"/>
              </a:rPr>
              <a:t>3.调整训练集合测试集的数据分布</a:t>
            </a:r>
            <a:endParaRPr lang="ko-KR" altLang="en-US" sz="3600" cap="none" dirty="0" smtClean="0" b="0">
              <a:solidFill>
                <a:srgbClr val="333333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333333"/>
                </a:solidFill>
                <a:latin typeface="arial" charset="0"/>
                <a:ea typeface="arial" charset="0"/>
              </a:rPr>
              <a:t>4.保证足够的数据量</a:t>
            </a:r>
            <a:endParaRPr lang="ko-KR" altLang="en-US" sz="3600" cap="none" dirty="0" smtClean="0" b="0">
              <a:solidFill>
                <a:srgbClr val="333333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333333"/>
                </a:solidFill>
                <a:latin typeface="arial" charset="0"/>
                <a:ea typeface="arial" charset="0"/>
              </a:rPr>
              <a:t>5.其他...</a:t>
            </a:r>
            <a:endParaRPr lang="ko-KR" altLang="en-US" sz="3600" cap="none" dirty="0" smtClean="0" b="0">
              <a:solidFill>
                <a:srgbClr val="333333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随机排序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原因：因为我们不希望数据的顺序影响机器学习的模型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分出训练集和测试集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原因：训练集用来训练模型，测试用来测试与评估模型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调整训练集合测试集的数据分布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尽量将所有数据类型分布在训练集合测试集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原因：这样才能更好的训练模型和比较准确的评估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保证足够的数据量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问题：训练模型往往要大量的数据但常常数据量可能不够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1.留出法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2.交叉验证法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3.自助法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留出法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"留出法" 直接将数据集 划分为两个互斥的集合，其中一个集合作为训练集S ，另一个作为测试集 T， “数据集”=S∪T  T∩S=“null” 。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S上训练上训练出模型后，用T来评估其测试误差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交叉验证法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4577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"交叉验证法" (cross alidation) 将数据集D划分为k个大小相似的互斥子集，尽可 保持数据分布的一致性，每次用k-1个子集的并集作为训练数据，余下的作为测试数据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看下图：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JisuOffice Show</Application>
  <AppVersion>12.000</AppVersion>
  <Characters>0</Characters>
  <CharactersWithSpaces>0</CharactersWithSpaces>
  <DocSecurity>0</DocSecurity>
  <HyperlinksChanged>false</HyperlinksChanged>
  <Lines>0</Lines>
  <LinksUpToDate>false</LinksUpToDate>
  <Pages>21</Pages>
  <Paragraphs>0</Paragraphs>
  <Words>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Kenshin</cp:lastModifiedBy>
</cp:coreProperties>
</file>