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2/18/2019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2/18/2019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2/18/2019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2/18/2019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2/18/2019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2/18/2019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2/18/2019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2/18/2019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2/18/2019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物件導向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309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物件變數：屬於物件各自獨立</a:t>
            </a:r>
            <a:r>
              <a:rPr lang="zh-TW" altLang="en-US" dirty="0" smtClean="0"/>
              <a:t>維護</a:t>
            </a:r>
            <a:endParaRPr lang="en-US" altLang="zh-TW" dirty="0" smtClean="0"/>
          </a:p>
          <a:p>
            <a:r>
              <a:rPr lang="zh-TW" altLang="en-US" dirty="0"/>
              <a:t>類別變數：若將變數宣告為 </a:t>
            </a:r>
            <a:r>
              <a:rPr lang="en-US" altLang="zh-TW" dirty="0" smtClean="0"/>
              <a:t>static</a:t>
            </a:r>
            <a:r>
              <a:rPr lang="zh-TW" altLang="en-US" dirty="0" smtClean="0"/>
              <a:t>，</a:t>
            </a:r>
            <a:r>
              <a:rPr lang="zh-TW" altLang="en-US" dirty="0"/>
              <a:t>則此變數屬於類別的，將由此類別實作出來的物件共同</a:t>
            </a:r>
            <a:r>
              <a:rPr lang="zh-TW" altLang="en-US" dirty="0" smtClean="0"/>
              <a:t>維護</a:t>
            </a:r>
            <a:endParaRPr lang="en-US" altLang="zh-TW" dirty="0" smtClean="0"/>
          </a:p>
          <a:p>
            <a:r>
              <a:rPr lang="zh-TW" altLang="en-US" dirty="0" smtClean="0"/>
              <a:t>語法</a:t>
            </a:r>
            <a:endParaRPr lang="en-US" altLang="zh-TW" dirty="0" smtClean="0"/>
          </a:p>
          <a:p>
            <a:r>
              <a:rPr lang="zh-TW" altLang="en-US" sz="1800" dirty="0"/>
              <a:t>物件變數：［存取修飾字］資料型別　變數名稱［＝初始值］</a:t>
            </a:r>
            <a:r>
              <a:rPr lang="zh-TW" altLang="en-US" sz="1800" dirty="0" smtClean="0"/>
              <a:t>；</a:t>
            </a:r>
            <a:endParaRPr lang="en-US" altLang="zh-TW" sz="1800" dirty="0" smtClean="0"/>
          </a:p>
          <a:p>
            <a:r>
              <a:rPr lang="zh-TW" altLang="en-US" sz="1800" dirty="0"/>
              <a:t>類別變數：［存取修飾字］</a:t>
            </a:r>
            <a:r>
              <a:rPr lang="en-US" altLang="zh-TW" sz="1800" dirty="0"/>
              <a:t>static </a:t>
            </a:r>
            <a:r>
              <a:rPr lang="zh-TW" altLang="en-US" sz="1800" dirty="0"/>
              <a:t>資料型別　變數名稱［＝初始值］；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宣告屬性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50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536" y="1481328"/>
            <a:ext cx="8568952" cy="4525963"/>
          </a:xfrm>
        </p:spPr>
        <p:txBody>
          <a:bodyPr/>
          <a:lstStyle/>
          <a:p>
            <a:r>
              <a:rPr lang="zh-TW" altLang="en-US" dirty="0"/>
              <a:t>方法有物件方法與類別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r>
              <a:rPr lang="zh-TW" altLang="en-US" dirty="0" smtClean="0"/>
              <a:t>物件方法：需實作物件才可進行呼叫</a:t>
            </a:r>
            <a:endParaRPr lang="en-US" altLang="zh-TW" dirty="0" smtClean="0"/>
          </a:p>
          <a:p>
            <a:r>
              <a:rPr lang="zh-TW" altLang="en-US" dirty="0" smtClean="0"/>
              <a:t>類別方法：不需實作物件，直接進行呼叫</a:t>
            </a:r>
            <a:endParaRPr lang="en-US" altLang="zh-TW" dirty="0" smtClean="0"/>
          </a:p>
          <a:p>
            <a:r>
              <a:rPr lang="zh-TW" altLang="en-US" dirty="0" smtClean="0"/>
              <a:t>語法</a:t>
            </a:r>
            <a:endParaRPr lang="en-US" altLang="zh-TW" dirty="0" smtClean="0"/>
          </a:p>
          <a:p>
            <a:r>
              <a:rPr lang="zh-TW" altLang="en-US" sz="1400" dirty="0" smtClean="0"/>
              <a:t>［</a:t>
            </a:r>
            <a:r>
              <a:rPr lang="zh-TW" altLang="en-US" sz="1400" dirty="0"/>
              <a:t>存取修飾字］［修飾語］　回傳值型別　方法名稱（參數列）｛</a:t>
            </a:r>
            <a:r>
              <a:rPr lang="en-US" altLang="zh-TW" sz="1400" dirty="0"/>
              <a:t>//</a:t>
            </a:r>
            <a:r>
              <a:rPr lang="zh-TW" altLang="en-US" sz="1400" dirty="0"/>
              <a:t>程式區段　［</a:t>
            </a:r>
            <a:r>
              <a:rPr lang="en-US" altLang="zh-TW" sz="1400" dirty="0"/>
              <a:t>return</a:t>
            </a:r>
            <a:r>
              <a:rPr lang="zh-TW" altLang="en-US" sz="1400" dirty="0"/>
              <a:t>　運算式］</a:t>
            </a:r>
            <a:r>
              <a:rPr lang="zh-TW" altLang="en-US" sz="1400" dirty="0" smtClean="0"/>
              <a:t>｝</a:t>
            </a:r>
            <a:endParaRPr lang="en-US" altLang="zh-TW" sz="1400" dirty="0" smtClean="0"/>
          </a:p>
          <a:p>
            <a:r>
              <a:rPr lang="zh-TW" altLang="en-US" sz="1400" dirty="0" smtClean="0"/>
              <a:t>若有加上</a:t>
            </a:r>
            <a:r>
              <a:rPr lang="en-US" altLang="zh-TW" sz="1400" dirty="0" smtClean="0"/>
              <a:t>static </a:t>
            </a:r>
            <a:r>
              <a:rPr lang="zh-TW" altLang="en-US" sz="1400" dirty="0" smtClean="0"/>
              <a:t>修飾語即為類別方法</a:t>
            </a:r>
            <a:endParaRPr lang="zh-TW" altLang="en-US" sz="1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宣告方法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9859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語法一</a:t>
            </a:r>
          </a:p>
          <a:p>
            <a:r>
              <a:rPr lang="zh-TW" altLang="en-US" sz="2000" dirty="0"/>
              <a:t>類別名稱　物件參考名稱；</a:t>
            </a:r>
          </a:p>
          <a:p>
            <a:r>
              <a:rPr lang="zh-TW" altLang="en-US" sz="2000" dirty="0"/>
              <a:t>物件參考名稱＝</a:t>
            </a:r>
            <a:r>
              <a:rPr lang="en-US" altLang="zh-TW" sz="2000" dirty="0"/>
              <a:t>new </a:t>
            </a:r>
            <a:r>
              <a:rPr lang="zh-TW" altLang="en-US" sz="2000" dirty="0"/>
              <a:t>類別名稱（）；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語法</a:t>
            </a:r>
            <a:r>
              <a:rPr lang="zh-TW" altLang="en-US" dirty="0"/>
              <a:t>二</a:t>
            </a:r>
          </a:p>
          <a:p>
            <a:r>
              <a:rPr lang="zh-TW" altLang="en-US" sz="2000" dirty="0"/>
              <a:t>類別名稱　物件參考名稱＝</a:t>
            </a:r>
            <a:r>
              <a:rPr lang="en-US" altLang="zh-TW" sz="2000" dirty="0"/>
              <a:t>new</a:t>
            </a:r>
            <a:r>
              <a:rPr lang="zh-TW" altLang="en-US" sz="2000" dirty="0"/>
              <a:t>　類別名稱（）；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宣告與建立物件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221088"/>
            <a:ext cx="6552728" cy="1762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182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9989213"/>
              </p:ext>
            </p:extLst>
          </p:nvPr>
        </p:nvGraphicFramePr>
        <p:xfrm>
          <a:off x="457200" y="1268760"/>
          <a:ext cx="8229599" cy="19182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361609">
                  <a:extLst>
                    <a:ext uri="{9D8B030D-6E8A-4147-A177-3AD203B41FA5}">
                      <a16:colId xmlns:a16="http://schemas.microsoft.com/office/drawing/2014/main" val="2995888153"/>
                    </a:ext>
                  </a:extLst>
                </a:gridCol>
                <a:gridCol w="1866860">
                  <a:extLst>
                    <a:ext uri="{9D8B030D-6E8A-4147-A177-3AD203B41FA5}">
                      <a16:colId xmlns:a16="http://schemas.microsoft.com/office/drawing/2014/main" val="420376212"/>
                    </a:ext>
                  </a:extLst>
                </a:gridCol>
                <a:gridCol w="1789788">
                  <a:extLst>
                    <a:ext uri="{9D8B030D-6E8A-4147-A177-3AD203B41FA5}">
                      <a16:colId xmlns:a16="http://schemas.microsoft.com/office/drawing/2014/main" val="2674898307"/>
                    </a:ext>
                  </a:extLst>
                </a:gridCol>
                <a:gridCol w="1318791">
                  <a:extLst>
                    <a:ext uri="{9D8B030D-6E8A-4147-A177-3AD203B41FA5}">
                      <a16:colId xmlns:a16="http://schemas.microsoft.com/office/drawing/2014/main" val="2930279234"/>
                    </a:ext>
                  </a:extLst>
                </a:gridCol>
                <a:gridCol w="1892551">
                  <a:extLst>
                    <a:ext uri="{9D8B030D-6E8A-4147-A177-3AD203B41FA5}">
                      <a16:colId xmlns:a16="http://schemas.microsoft.com/office/drawing/2014/main" val="24228992"/>
                    </a:ext>
                  </a:extLst>
                </a:gridCol>
              </a:tblGrid>
              <a:tr h="383648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600">
                          <a:effectLst/>
                        </a:rPr>
                        <a:t>存取修飾字</a:t>
                      </a:r>
                      <a:endParaRPr lang="zh-TW" altLang="en-US" sz="1600">
                        <a:effectLst/>
                        <a:latin typeface="-apple-system"/>
                      </a:endParaRPr>
                    </a:p>
                  </a:txBody>
                  <a:tcPr marL="68509" marR="68509" marT="68509" marB="6850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600">
                          <a:effectLst/>
                        </a:rPr>
                        <a:t>同一類別（</a:t>
                      </a:r>
                      <a:r>
                        <a:rPr lang="en-US" sz="1600">
                          <a:effectLst/>
                        </a:rPr>
                        <a:t>A)</a:t>
                      </a:r>
                      <a:endParaRPr lang="en-US" sz="1600">
                        <a:effectLst/>
                        <a:latin typeface="-apple-system"/>
                      </a:endParaRPr>
                    </a:p>
                  </a:txBody>
                  <a:tcPr marL="68509" marR="68509" marT="68509" marB="6850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600">
                          <a:effectLst/>
                        </a:rPr>
                        <a:t>同一套件（</a:t>
                      </a:r>
                      <a:r>
                        <a:rPr lang="en-US" sz="1600">
                          <a:effectLst/>
                        </a:rPr>
                        <a:t>B)</a:t>
                      </a:r>
                      <a:endParaRPr lang="en-US" sz="1600">
                        <a:effectLst/>
                        <a:latin typeface="-apple-system"/>
                      </a:endParaRPr>
                    </a:p>
                  </a:txBody>
                  <a:tcPr marL="68509" marR="68509" marT="68509" marB="6850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600">
                          <a:effectLst/>
                        </a:rPr>
                        <a:t>子類別</a:t>
                      </a:r>
                      <a:r>
                        <a:rPr lang="en-US" altLang="zh-TW" sz="1600">
                          <a:effectLst/>
                        </a:rPr>
                        <a:t>(</a:t>
                      </a:r>
                      <a:r>
                        <a:rPr lang="en-US" sz="1600">
                          <a:effectLst/>
                        </a:rPr>
                        <a:t>C)</a:t>
                      </a:r>
                      <a:endParaRPr lang="en-US" sz="1600">
                        <a:effectLst/>
                        <a:latin typeface="-apple-system"/>
                      </a:endParaRPr>
                    </a:p>
                  </a:txBody>
                  <a:tcPr marL="68509" marR="68509" marT="68509" marB="6850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600">
                          <a:effectLst/>
                        </a:rPr>
                        <a:t>全域</a:t>
                      </a:r>
                      <a:r>
                        <a:rPr lang="en-US" altLang="zh-TW" sz="1600">
                          <a:effectLst/>
                        </a:rPr>
                        <a:t>(</a:t>
                      </a:r>
                      <a:r>
                        <a:rPr lang="en-US" sz="1600">
                          <a:effectLst/>
                        </a:rPr>
                        <a:t>D)</a:t>
                      </a:r>
                      <a:endParaRPr lang="en-US" sz="1600">
                        <a:effectLst/>
                        <a:latin typeface="-apple-system"/>
                      </a:endParaRPr>
                    </a:p>
                  </a:txBody>
                  <a:tcPr marL="68509" marR="68509" marT="68509" marB="68509"/>
                </a:tc>
                <a:extLst>
                  <a:ext uri="{0D108BD9-81ED-4DB2-BD59-A6C34878D82A}">
                    <a16:rowId xmlns:a16="http://schemas.microsoft.com/office/drawing/2014/main" val="3986326101"/>
                  </a:ext>
                </a:extLst>
              </a:tr>
              <a:tr h="38364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private</a:t>
                      </a:r>
                      <a:endParaRPr lang="en-US" sz="1600">
                        <a:effectLst/>
                        <a:latin typeface="-apple-system"/>
                      </a:endParaRPr>
                    </a:p>
                  </a:txBody>
                  <a:tcPr marL="68509" marR="68509" marT="68509" marB="6850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O</a:t>
                      </a:r>
                      <a:endParaRPr lang="en-US" sz="1600">
                        <a:effectLst/>
                        <a:latin typeface="-apple-system"/>
                      </a:endParaRPr>
                    </a:p>
                  </a:txBody>
                  <a:tcPr marL="68509" marR="68509" marT="68509" marB="6850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-apple-system"/>
                      </a:endParaRPr>
                    </a:p>
                  </a:txBody>
                  <a:tcPr marL="68509" marR="68509" marT="68509" marB="6850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-apple-system"/>
                      </a:endParaRPr>
                    </a:p>
                  </a:txBody>
                  <a:tcPr marL="68509" marR="68509" marT="68509" marB="6850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-apple-system"/>
                      </a:endParaRPr>
                    </a:p>
                  </a:txBody>
                  <a:tcPr marL="68509" marR="68509" marT="68509" marB="68509"/>
                </a:tc>
                <a:extLst>
                  <a:ext uri="{0D108BD9-81ED-4DB2-BD59-A6C34878D82A}">
                    <a16:rowId xmlns:a16="http://schemas.microsoft.com/office/drawing/2014/main" val="317301151"/>
                  </a:ext>
                </a:extLst>
              </a:tr>
              <a:tr h="38364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default</a:t>
                      </a:r>
                      <a:endParaRPr lang="en-US" sz="1600">
                        <a:effectLst/>
                        <a:latin typeface="-apple-system"/>
                      </a:endParaRPr>
                    </a:p>
                  </a:txBody>
                  <a:tcPr marL="68509" marR="68509" marT="68509" marB="6850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O</a:t>
                      </a:r>
                      <a:endParaRPr lang="en-US" sz="1600">
                        <a:effectLst/>
                        <a:latin typeface="-apple-system"/>
                      </a:endParaRPr>
                    </a:p>
                  </a:txBody>
                  <a:tcPr marL="68509" marR="68509" marT="68509" marB="6850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O</a:t>
                      </a:r>
                      <a:endParaRPr lang="en-US" sz="1600">
                        <a:effectLst/>
                        <a:latin typeface="-apple-system"/>
                      </a:endParaRPr>
                    </a:p>
                  </a:txBody>
                  <a:tcPr marL="68509" marR="68509" marT="68509" marB="6850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-apple-system"/>
                      </a:endParaRPr>
                    </a:p>
                  </a:txBody>
                  <a:tcPr marL="68509" marR="68509" marT="68509" marB="6850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-apple-system"/>
                      </a:endParaRPr>
                    </a:p>
                  </a:txBody>
                  <a:tcPr marL="68509" marR="68509" marT="68509" marB="68509"/>
                </a:tc>
                <a:extLst>
                  <a:ext uri="{0D108BD9-81ED-4DB2-BD59-A6C34878D82A}">
                    <a16:rowId xmlns:a16="http://schemas.microsoft.com/office/drawing/2014/main" val="1939163533"/>
                  </a:ext>
                </a:extLst>
              </a:tr>
              <a:tr h="38364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protected</a:t>
                      </a:r>
                      <a:endParaRPr lang="en-US" sz="1600">
                        <a:effectLst/>
                        <a:latin typeface="-apple-system"/>
                      </a:endParaRPr>
                    </a:p>
                  </a:txBody>
                  <a:tcPr marL="68509" marR="68509" marT="68509" marB="6850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O</a:t>
                      </a:r>
                      <a:endParaRPr lang="en-US" sz="1600">
                        <a:effectLst/>
                        <a:latin typeface="-apple-system"/>
                      </a:endParaRPr>
                    </a:p>
                  </a:txBody>
                  <a:tcPr marL="68509" marR="68509" marT="68509" marB="6850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O</a:t>
                      </a:r>
                      <a:endParaRPr lang="en-US" sz="1600">
                        <a:effectLst/>
                        <a:latin typeface="-apple-system"/>
                      </a:endParaRPr>
                    </a:p>
                  </a:txBody>
                  <a:tcPr marL="68509" marR="68509" marT="68509" marB="6850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O</a:t>
                      </a:r>
                      <a:endParaRPr lang="en-US" sz="1600">
                        <a:effectLst/>
                        <a:latin typeface="-apple-system"/>
                      </a:endParaRPr>
                    </a:p>
                  </a:txBody>
                  <a:tcPr marL="68509" marR="68509" marT="68509" marB="6850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-apple-system"/>
                      </a:endParaRPr>
                    </a:p>
                  </a:txBody>
                  <a:tcPr marL="68509" marR="68509" marT="68509" marB="68509"/>
                </a:tc>
                <a:extLst>
                  <a:ext uri="{0D108BD9-81ED-4DB2-BD59-A6C34878D82A}">
                    <a16:rowId xmlns:a16="http://schemas.microsoft.com/office/drawing/2014/main" val="1079342885"/>
                  </a:ext>
                </a:extLst>
              </a:tr>
              <a:tr h="38364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public</a:t>
                      </a:r>
                      <a:endParaRPr lang="en-US" sz="1600">
                        <a:effectLst/>
                        <a:latin typeface="-apple-system"/>
                      </a:endParaRPr>
                    </a:p>
                  </a:txBody>
                  <a:tcPr marL="68509" marR="68509" marT="68509" marB="6850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O</a:t>
                      </a:r>
                      <a:endParaRPr lang="en-US" sz="1600">
                        <a:effectLst/>
                        <a:latin typeface="-apple-system"/>
                      </a:endParaRPr>
                    </a:p>
                  </a:txBody>
                  <a:tcPr marL="68509" marR="68509" marT="68509" marB="6850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O</a:t>
                      </a:r>
                      <a:endParaRPr lang="en-US" sz="1600">
                        <a:effectLst/>
                        <a:latin typeface="-apple-system"/>
                      </a:endParaRPr>
                    </a:p>
                  </a:txBody>
                  <a:tcPr marL="68509" marR="68509" marT="68509" marB="6850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O</a:t>
                      </a:r>
                      <a:endParaRPr lang="en-US" sz="1600">
                        <a:effectLst/>
                        <a:latin typeface="-apple-system"/>
                      </a:endParaRPr>
                    </a:p>
                  </a:txBody>
                  <a:tcPr marL="68509" marR="68509" marT="68509" marB="6850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O</a:t>
                      </a:r>
                      <a:endParaRPr lang="en-US" sz="1600" dirty="0">
                        <a:effectLst/>
                        <a:latin typeface="-apple-system"/>
                      </a:endParaRPr>
                    </a:p>
                  </a:txBody>
                  <a:tcPr marL="68509" marR="68509" marT="68509" marB="68509"/>
                </a:tc>
                <a:extLst>
                  <a:ext uri="{0D108BD9-81ED-4DB2-BD59-A6C34878D82A}">
                    <a16:rowId xmlns:a16="http://schemas.microsoft.com/office/drawing/2014/main" val="3059967523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存取權限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13584"/>
              </p:ext>
            </p:extLst>
          </p:nvPr>
        </p:nvGraphicFramePr>
        <p:xfrm>
          <a:off x="423454" y="3429000"/>
          <a:ext cx="8229600" cy="241228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10489">
                  <a:extLst>
                    <a:ext uri="{9D8B030D-6E8A-4147-A177-3AD203B41FA5}">
                      <a16:colId xmlns:a16="http://schemas.microsoft.com/office/drawing/2014/main" val="4061646929"/>
                    </a:ext>
                  </a:extLst>
                </a:gridCol>
                <a:gridCol w="2242812">
                  <a:extLst>
                    <a:ext uri="{9D8B030D-6E8A-4147-A177-3AD203B41FA5}">
                      <a16:colId xmlns:a16="http://schemas.microsoft.com/office/drawing/2014/main" val="3619466831"/>
                    </a:ext>
                  </a:extLst>
                </a:gridCol>
                <a:gridCol w="2126650">
                  <a:extLst>
                    <a:ext uri="{9D8B030D-6E8A-4147-A177-3AD203B41FA5}">
                      <a16:colId xmlns:a16="http://schemas.microsoft.com/office/drawing/2014/main" val="2512953488"/>
                    </a:ext>
                  </a:extLst>
                </a:gridCol>
                <a:gridCol w="1849649">
                  <a:extLst>
                    <a:ext uri="{9D8B030D-6E8A-4147-A177-3AD203B41FA5}">
                      <a16:colId xmlns:a16="http://schemas.microsoft.com/office/drawing/2014/main" val="4035218069"/>
                    </a:ext>
                  </a:extLst>
                </a:gridCol>
              </a:tblGrid>
              <a:tr h="400311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700" dirty="0">
                          <a:effectLst/>
                        </a:rPr>
                        <a:t>package 1</a:t>
                      </a:r>
                      <a:endParaRPr lang="en-US" sz="1700" dirty="0">
                        <a:effectLst/>
                        <a:latin typeface="-apple-system"/>
                      </a:endParaRPr>
                    </a:p>
                  </a:txBody>
                  <a:tcPr marL="71484" marR="71484" marT="71484" marB="71484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package 2</a:t>
                      </a:r>
                      <a:endParaRPr lang="en-US" sz="1700">
                        <a:effectLst/>
                        <a:latin typeface="-apple-system"/>
                      </a:endParaRPr>
                    </a:p>
                  </a:txBody>
                  <a:tcPr marL="71484" marR="71484" marT="71484" marB="71484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767153"/>
                  </a:ext>
                </a:extLst>
              </a:tr>
              <a:tr h="4003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A.class(</a:t>
                      </a:r>
                      <a:r>
                        <a:rPr lang="zh-TW" altLang="en-US" sz="1700">
                          <a:effectLst/>
                        </a:rPr>
                        <a:t>父</a:t>
                      </a:r>
                      <a:r>
                        <a:rPr lang="en-US" altLang="zh-TW" sz="1700">
                          <a:effectLst/>
                        </a:rPr>
                        <a:t>)</a:t>
                      </a:r>
                      <a:endParaRPr lang="zh-TW" altLang="en-US" sz="1700">
                        <a:effectLst/>
                        <a:latin typeface="-apple-system"/>
                      </a:endParaRPr>
                    </a:p>
                  </a:txBody>
                  <a:tcPr marL="71484" marR="71484" marT="71484" marB="7148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B.class</a:t>
                      </a:r>
                      <a:endParaRPr lang="en-US" sz="1700">
                        <a:effectLst/>
                        <a:latin typeface="-apple-system"/>
                      </a:endParaRPr>
                    </a:p>
                  </a:txBody>
                  <a:tcPr marL="71484" marR="71484" marT="71484" marB="7148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C.class(</a:t>
                      </a:r>
                      <a:r>
                        <a:rPr lang="zh-TW" altLang="en-US" sz="1700">
                          <a:effectLst/>
                        </a:rPr>
                        <a:t>子</a:t>
                      </a:r>
                      <a:r>
                        <a:rPr lang="en-US" altLang="zh-TW" sz="1700">
                          <a:effectLst/>
                        </a:rPr>
                        <a:t>)</a:t>
                      </a:r>
                      <a:endParaRPr lang="zh-TW" altLang="en-US" sz="1700">
                        <a:effectLst/>
                        <a:latin typeface="-apple-system"/>
                      </a:endParaRPr>
                    </a:p>
                  </a:txBody>
                  <a:tcPr marL="71484" marR="71484" marT="71484" marB="7148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D.class</a:t>
                      </a:r>
                      <a:endParaRPr lang="en-US" sz="1700">
                        <a:effectLst/>
                        <a:latin typeface="-apple-system"/>
                      </a:endParaRPr>
                    </a:p>
                  </a:txBody>
                  <a:tcPr marL="71484" marR="71484" marT="71484" marB="71484"/>
                </a:tc>
                <a:extLst>
                  <a:ext uri="{0D108BD9-81ED-4DB2-BD59-A6C34878D82A}">
                    <a16:rowId xmlns:a16="http://schemas.microsoft.com/office/drawing/2014/main" val="1974713732"/>
                  </a:ext>
                </a:extLst>
              </a:tr>
              <a:tr h="4003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private  int w=1;</a:t>
                      </a:r>
                      <a:endParaRPr lang="en-US" sz="1700">
                        <a:effectLst/>
                        <a:latin typeface="-apple-system"/>
                      </a:endParaRPr>
                    </a:p>
                  </a:txBody>
                  <a:tcPr marL="71484" marR="71484" marT="71484" marB="7148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strike="sngStrike">
                          <a:effectLst/>
                        </a:rPr>
                        <a:t>w</a:t>
                      </a:r>
                      <a:endParaRPr lang="en-US" sz="1700">
                        <a:effectLst/>
                        <a:latin typeface="-apple-system"/>
                      </a:endParaRPr>
                    </a:p>
                  </a:txBody>
                  <a:tcPr marL="71484" marR="71484" marT="71484" marB="7148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strike="sngStrike">
                          <a:effectLst/>
                        </a:rPr>
                        <a:t>w</a:t>
                      </a:r>
                      <a:endParaRPr lang="en-US" sz="1700">
                        <a:effectLst/>
                        <a:latin typeface="-apple-system"/>
                      </a:endParaRPr>
                    </a:p>
                  </a:txBody>
                  <a:tcPr marL="71484" marR="71484" marT="71484" marB="7148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strike="sngStrike">
                          <a:effectLst/>
                        </a:rPr>
                        <a:t>w</a:t>
                      </a:r>
                      <a:endParaRPr lang="en-US" sz="1700">
                        <a:effectLst/>
                        <a:latin typeface="-apple-system"/>
                      </a:endParaRPr>
                    </a:p>
                  </a:txBody>
                  <a:tcPr marL="71484" marR="71484" marT="71484" marB="71484"/>
                </a:tc>
                <a:extLst>
                  <a:ext uri="{0D108BD9-81ED-4DB2-BD59-A6C34878D82A}">
                    <a16:rowId xmlns:a16="http://schemas.microsoft.com/office/drawing/2014/main" val="2925376124"/>
                  </a:ext>
                </a:extLst>
              </a:tr>
              <a:tr h="4003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int x=2</a:t>
                      </a:r>
                      <a:endParaRPr lang="en-US" sz="1700">
                        <a:effectLst/>
                        <a:latin typeface="-apple-system"/>
                      </a:endParaRPr>
                    </a:p>
                  </a:txBody>
                  <a:tcPr marL="71484" marR="71484" marT="71484" marB="7148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x</a:t>
                      </a:r>
                      <a:endParaRPr lang="en-US" sz="1700">
                        <a:effectLst/>
                        <a:latin typeface="-apple-system"/>
                      </a:endParaRPr>
                    </a:p>
                  </a:txBody>
                  <a:tcPr marL="71484" marR="71484" marT="71484" marB="7148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strike="sngStrike">
                          <a:effectLst/>
                        </a:rPr>
                        <a:t>x</a:t>
                      </a:r>
                      <a:endParaRPr lang="en-US" sz="1700">
                        <a:effectLst/>
                        <a:latin typeface="-apple-system"/>
                      </a:endParaRPr>
                    </a:p>
                  </a:txBody>
                  <a:tcPr marL="71484" marR="71484" marT="71484" marB="7148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strike="sngStrike">
                          <a:effectLst/>
                        </a:rPr>
                        <a:t>x</a:t>
                      </a:r>
                      <a:endParaRPr lang="en-US" sz="1700">
                        <a:effectLst/>
                        <a:latin typeface="-apple-system"/>
                      </a:endParaRPr>
                    </a:p>
                  </a:txBody>
                  <a:tcPr marL="71484" marR="71484" marT="71484" marB="71484"/>
                </a:tc>
                <a:extLst>
                  <a:ext uri="{0D108BD9-81ED-4DB2-BD59-A6C34878D82A}">
                    <a16:rowId xmlns:a16="http://schemas.microsoft.com/office/drawing/2014/main" val="514121564"/>
                  </a:ext>
                </a:extLst>
              </a:tr>
              <a:tr h="4003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protected y=3</a:t>
                      </a:r>
                      <a:endParaRPr lang="en-US" sz="1700">
                        <a:effectLst/>
                        <a:latin typeface="-apple-system"/>
                      </a:endParaRPr>
                    </a:p>
                  </a:txBody>
                  <a:tcPr marL="71484" marR="71484" marT="71484" marB="7148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y</a:t>
                      </a:r>
                      <a:endParaRPr lang="en-US" sz="1700">
                        <a:effectLst/>
                        <a:latin typeface="-apple-system"/>
                      </a:endParaRPr>
                    </a:p>
                  </a:txBody>
                  <a:tcPr marL="71484" marR="71484" marT="71484" marB="7148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y</a:t>
                      </a:r>
                      <a:endParaRPr lang="en-US" sz="1700">
                        <a:effectLst/>
                        <a:latin typeface="-apple-system"/>
                      </a:endParaRPr>
                    </a:p>
                  </a:txBody>
                  <a:tcPr marL="71484" marR="71484" marT="71484" marB="7148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strike="sngStrike">
                          <a:effectLst/>
                        </a:rPr>
                        <a:t>y</a:t>
                      </a:r>
                      <a:endParaRPr lang="en-US" sz="1700">
                        <a:effectLst/>
                        <a:latin typeface="-apple-system"/>
                      </a:endParaRPr>
                    </a:p>
                  </a:txBody>
                  <a:tcPr marL="71484" marR="71484" marT="71484" marB="71484"/>
                </a:tc>
                <a:extLst>
                  <a:ext uri="{0D108BD9-81ED-4DB2-BD59-A6C34878D82A}">
                    <a16:rowId xmlns:a16="http://schemas.microsoft.com/office/drawing/2014/main" val="240654184"/>
                  </a:ext>
                </a:extLst>
              </a:tr>
              <a:tr h="4003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public z=4</a:t>
                      </a:r>
                      <a:endParaRPr lang="en-US" sz="1700">
                        <a:effectLst/>
                        <a:latin typeface="-apple-system"/>
                      </a:endParaRPr>
                    </a:p>
                  </a:txBody>
                  <a:tcPr marL="71484" marR="71484" marT="71484" marB="7148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z</a:t>
                      </a:r>
                      <a:endParaRPr lang="en-US" sz="1700">
                        <a:effectLst/>
                        <a:latin typeface="-apple-system"/>
                      </a:endParaRPr>
                    </a:p>
                  </a:txBody>
                  <a:tcPr marL="71484" marR="71484" marT="71484" marB="7148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z</a:t>
                      </a:r>
                      <a:endParaRPr lang="en-US" sz="1700">
                        <a:effectLst/>
                        <a:latin typeface="-apple-system"/>
                      </a:endParaRPr>
                    </a:p>
                  </a:txBody>
                  <a:tcPr marL="71484" marR="71484" marT="71484" marB="7148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dirty="0">
                          <a:effectLst/>
                        </a:rPr>
                        <a:t>z</a:t>
                      </a:r>
                      <a:endParaRPr lang="en-US" sz="1700" dirty="0">
                        <a:effectLst/>
                        <a:latin typeface="-apple-system"/>
                      </a:endParaRPr>
                    </a:p>
                  </a:txBody>
                  <a:tcPr marL="71484" marR="71484" marT="71484" marB="71484"/>
                </a:tc>
                <a:extLst>
                  <a:ext uri="{0D108BD9-81ED-4DB2-BD59-A6C34878D82A}">
                    <a16:rowId xmlns:a16="http://schemas.microsoft.com/office/drawing/2014/main" val="69774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31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類別是一群具有相同性質的物件集合，在真實世界中，常將事物依其特性歸類為不同的類別，而類別的實體則可以稱為</a:t>
            </a:r>
            <a:r>
              <a:rPr lang="zh-TW" altLang="en-US" sz="3200" dirty="0" smtClean="0"/>
              <a:t>物件</a:t>
            </a:r>
            <a:endParaRPr lang="en-US" altLang="zh-TW" sz="3200" dirty="0" smtClean="0"/>
          </a:p>
          <a:p>
            <a:r>
              <a:rPr lang="zh-TW" altLang="en-US" sz="3200" dirty="0"/>
              <a:t>可以是設計圖或分類，有其特定的性質，車子與人是不同的類別，沒有實體的概念</a:t>
            </a:r>
          </a:p>
          <a:p>
            <a:endParaRPr lang="zh-TW" altLang="en-US" sz="3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</a:t>
            </a:r>
            <a:r>
              <a:rPr lang="zh-TW" altLang="en-US" dirty="0" smtClean="0"/>
              <a:t>類別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410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看的到，摸的到，可以是一個個體或很多個體的組成，具有特徵（屬性）或某些行為（方法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什麼是物件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759649"/>
              </p:ext>
            </p:extLst>
          </p:nvPr>
        </p:nvGraphicFramePr>
        <p:xfrm>
          <a:off x="1115616" y="2852936"/>
          <a:ext cx="6836420" cy="2098872"/>
        </p:xfrm>
        <a:graphic>
          <a:graphicData uri="http://schemas.openxmlformats.org/drawingml/2006/table">
            <a:tbl>
              <a:tblPr/>
              <a:tblGrid>
                <a:gridCol w="3418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8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969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類別</a:t>
                      </a:r>
                    </a:p>
                  </a:txBody>
                  <a:tcPr anchor="ctr">
                    <a:lnL w="9525" cap="flat" cmpd="sng" algn="ctr">
                      <a:solidFill>
                        <a:srgbClr val="3BA3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A3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A3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BF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物件</a:t>
                      </a:r>
                    </a:p>
                  </a:txBody>
                  <a:tcPr anchor="ctr">
                    <a:lnL w="9525" cap="flat" cmpd="sng" algn="ctr">
                      <a:solidFill>
                        <a:srgbClr val="3BA3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A3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A3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BF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474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車子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轎車，腳踏車，公車，三輪車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699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人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您，我，小明，他，馬英九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6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二者關係就像依照設計藍圖（</a:t>
            </a:r>
            <a:r>
              <a:rPr lang="en-US" altLang="zh-TW" dirty="0"/>
              <a:t>class)</a:t>
            </a:r>
            <a:r>
              <a:rPr lang="zh-TW" altLang="en-US" dirty="0"/>
              <a:t>經由生產線打造一輛輛的車子</a:t>
            </a:r>
            <a:r>
              <a:rPr lang="en-US" altLang="zh-TW" dirty="0"/>
              <a:t>(Object)</a:t>
            </a:r>
            <a:r>
              <a:rPr lang="zh-TW" altLang="en-US" dirty="0"/>
              <a:t>，設計圖中描述車的車種，長寬高，顏色，</a:t>
            </a:r>
            <a:r>
              <a:rPr lang="zh-TW" altLang="en-US" dirty="0" smtClean="0"/>
              <a:t>引擎</a:t>
            </a:r>
            <a:r>
              <a:rPr lang="en-US" altLang="zh-TW" dirty="0" smtClean="0"/>
              <a:t>……..</a:t>
            </a:r>
            <a:r>
              <a:rPr lang="zh-TW" altLang="en-US" dirty="0" smtClean="0"/>
              <a:t>等</a:t>
            </a:r>
            <a:r>
              <a:rPr lang="zh-TW" altLang="en-US" dirty="0"/>
              <a:t>特徵，與換檔方式，前進，後退，轉彎等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r>
              <a:rPr lang="zh-TW" altLang="en-US" dirty="0"/>
              <a:t>因此可以說類別是建構某些相似物件的藍圖，物件可視為依類別的描述所建構出來的一個類別的物件</a:t>
            </a:r>
            <a:r>
              <a:rPr lang="zh-TW" altLang="en-US" dirty="0" smtClean="0"/>
              <a:t>實體</a:t>
            </a:r>
            <a:r>
              <a:rPr lang="zh-TW" altLang="en-US" dirty="0"/>
              <a:t>。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類別與物件的關係</a:t>
            </a:r>
            <a:endParaRPr lang="zh-TW" altLang="en-US" dirty="0"/>
          </a:p>
        </p:txBody>
      </p:sp>
      <p:sp>
        <p:nvSpPr>
          <p:cNvPr id="4" name="AutoShape 2" descr="https://www.evernote.com/shard/s641/res/28afed09-65bb-4ec5-bbc9-657ca60eebf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365104"/>
            <a:ext cx="603885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743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類別：汽車設計</a:t>
            </a:r>
            <a:r>
              <a:rPr lang="zh-TW" altLang="en-US" dirty="0" smtClean="0"/>
              <a:t>藍圖</a:t>
            </a:r>
            <a:endParaRPr lang="en-US" altLang="zh-TW" dirty="0" smtClean="0"/>
          </a:p>
          <a:p>
            <a:r>
              <a:rPr lang="zh-TW" altLang="en-US" dirty="0"/>
              <a:t>物件：經生產線打造完成的汽車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汽車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420888"/>
            <a:ext cx="752475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484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在物件導向程式中，為了使用程式碼模擬真實世界中物件的特徵與行為，因此物件的特徵以資料屬性（屬性）來描述，物件的行為以程式功能（方法）來</a:t>
            </a:r>
            <a:r>
              <a:rPr lang="zh-TW" altLang="en-US" dirty="0" smtClean="0"/>
              <a:t>描述。</a:t>
            </a:r>
            <a:endParaRPr lang="en-US" altLang="zh-TW" dirty="0" smtClean="0"/>
          </a:p>
          <a:p>
            <a:r>
              <a:rPr lang="zh-TW" altLang="en-US" dirty="0"/>
              <a:t>類別：定義了物件的成員，成員包含物件的屬性與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r>
              <a:rPr lang="zh-TW" altLang="en-US" dirty="0"/>
              <a:t>物件：是依照類別定義的規範所建構出來的一個實體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物件導向程式</a:t>
            </a:r>
          </a:p>
        </p:txBody>
      </p:sp>
    </p:spTree>
    <p:extLst>
      <p:ext uri="{BB962C8B-B14F-4D97-AF65-F5344CB8AC3E}">
        <p14:creationId xmlns:p14="http://schemas.microsoft.com/office/powerpoint/2010/main" val="1130024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設計表單程式時所需要的按鈕，當我們需要多個按鈕時，不需要重新設計，而由按鈕類別實作（</a:t>
            </a:r>
            <a:r>
              <a:rPr lang="en-US" altLang="zh-TW" dirty="0"/>
              <a:t>new)</a:t>
            </a:r>
            <a:r>
              <a:rPr lang="zh-TW" altLang="en-US" dirty="0"/>
              <a:t>按鈕物件就可以使用了</a:t>
            </a:r>
          </a:p>
          <a:p>
            <a:r>
              <a:rPr lang="zh-TW" altLang="en-US" dirty="0"/>
              <a:t>屬性：按鈕的文字，文字色彩，按鈕色彩</a:t>
            </a:r>
          </a:p>
          <a:p>
            <a:r>
              <a:rPr lang="zh-TW" altLang="en-US" dirty="0"/>
              <a:t>方法：滑鼠按下時，將資料送出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表單程式設計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100" y="3933056"/>
            <a:ext cx="66675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4140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UML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Unifield</a:t>
            </a:r>
            <a:r>
              <a:rPr lang="en-US" altLang="zh-TW" dirty="0" smtClean="0"/>
              <a:t> Modeling Language)</a:t>
            </a:r>
            <a:r>
              <a:rPr lang="zh-TW" altLang="en-US" dirty="0" smtClean="0"/>
              <a:t>設計類別圖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32" y="1700808"/>
            <a:ext cx="8028384" cy="3689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267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類別存取修飾字　修飾語　</a:t>
            </a:r>
            <a:r>
              <a:rPr lang="en-US" altLang="zh-TW" dirty="0"/>
              <a:t>class </a:t>
            </a:r>
            <a:r>
              <a:rPr lang="zh-TW" altLang="en-US" dirty="0"/>
              <a:t>類別名稱</a:t>
            </a:r>
            <a:r>
              <a:rPr lang="en-US" altLang="zh-TW" dirty="0"/>
              <a:t>{//</a:t>
            </a:r>
            <a:r>
              <a:rPr lang="zh-TW" altLang="en-US" dirty="0"/>
              <a:t>定義屬性與</a:t>
            </a:r>
            <a:r>
              <a:rPr lang="zh-TW" altLang="en-US" dirty="0" smtClean="0"/>
              <a:t>方法　</a:t>
            </a:r>
            <a:r>
              <a:rPr lang="en-US" altLang="zh-TW" dirty="0" smtClean="0"/>
              <a:t>}</a:t>
            </a:r>
          </a:p>
          <a:p>
            <a:r>
              <a:rPr lang="zh-TW" altLang="en-US" dirty="0"/>
              <a:t>類別存取修飾字：</a:t>
            </a:r>
            <a:r>
              <a:rPr lang="en-US" altLang="zh-TW" dirty="0"/>
              <a:t>public </a:t>
            </a:r>
            <a:r>
              <a:rPr lang="zh-TW" altLang="en-US" dirty="0"/>
              <a:t>或 不宣告（外部類別只能此二種，內部類別才可宣告為 </a:t>
            </a:r>
            <a:r>
              <a:rPr lang="en-US" altLang="zh-TW" dirty="0"/>
              <a:t>private </a:t>
            </a:r>
            <a:r>
              <a:rPr lang="zh-TW" altLang="en-US" dirty="0"/>
              <a:t>或 </a:t>
            </a:r>
            <a:r>
              <a:rPr lang="en-US" altLang="zh-TW" dirty="0"/>
              <a:t>protected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zh-TW" altLang="en-US" dirty="0"/>
              <a:t>修飾語：</a:t>
            </a:r>
            <a:r>
              <a:rPr lang="en-US" altLang="zh-TW" dirty="0"/>
              <a:t>static abstract </a:t>
            </a:r>
            <a:r>
              <a:rPr lang="zh-TW" altLang="en-US" dirty="0"/>
              <a:t>或 </a:t>
            </a:r>
            <a:r>
              <a:rPr lang="en-US" altLang="zh-TW" dirty="0" smtClean="0"/>
              <a:t>final</a:t>
            </a:r>
          </a:p>
          <a:p>
            <a:r>
              <a:rPr lang="zh-TW" altLang="en-US" dirty="0"/>
              <a:t>類別名稱：若存取修飾字為</a:t>
            </a:r>
            <a:r>
              <a:rPr lang="en-US" altLang="zh-TW" dirty="0"/>
              <a:t>public</a:t>
            </a:r>
            <a:r>
              <a:rPr lang="zh-TW" altLang="en-US" dirty="0"/>
              <a:t>，則類別檔名必須與類別名稝相同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宣告類別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5824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124</TotalTime>
  <Words>544</Words>
  <Application>Microsoft Office PowerPoint</Application>
  <PresentationFormat>如螢幕大小 (4:3)</PresentationFormat>
  <Paragraphs>100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-apple-system</vt:lpstr>
      <vt:lpstr>微軟正黑體</vt:lpstr>
      <vt:lpstr>Lucida Sans Unicode</vt:lpstr>
      <vt:lpstr>Verdana</vt:lpstr>
      <vt:lpstr>Wingdings 2</vt:lpstr>
      <vt:lpstr>Wingdings 3</vt:lpstr>
      <vt:lpstr>匯合</vt:lpstr>
      <vt:lpstr>物件導向</vt:lpstr>
      <vt:lpstr>什麼是類別</vt:lpstr>
      <vt:lpstr>什麼是物件</vt:lpstr>
      <vt:lpstr>類別與物件的關係</vt:lpstr>
      <vt:lpstr>汽車</vt:lpstr>
      <vt:lpstr>物件導向程式</vt:lpstr>
      <vt:lpstr>表單程式設計</vt:lpstr>
      <vt:lpstr>UML(Unifield Modeling Language)設計類別圖</vt:lpstr>
      <vt:lpstr>宣告類別</vt:lpstr>
      <vt:lpstr>宣告屬性</vt:lpstr>
      <vt:lpstr>宣告方法</vt:lpstr>
      <vt:lpstr>宣告與建立物件</vt:lpstr>
      <vt:lpstr>存取權限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物件導向</dc:title>
  <dc:creator>JAMESPAN</dc:creator>
  <cp:lastModifiedBy>BOBO</cp:lastModifiedBy>
  <cp:revision>4</cp:revision>
  <dcterms:created xsi:type="dcterms:W3CDTF">2019-02-02T14:49:39Z</dcterms:created>
  <dcterms:modified xsi:type="dcterms:W3CDTF">2019-02-18T13:06:50Z</dcterms:modified>
</cp:coreProperties>
</file>