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6a3cfbb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6a3cfbb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a3cfbb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a3cfbb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6a3cfbb7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6a3cfbb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a3cfbb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6a3cfbb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6a3cfbb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6a3cfbb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6a3cfbb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6a3cfbb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6a3cfbb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6a3cfbb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a3cfbb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a3cfbb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6a3cfbb7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6a3cfbb7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6a3cfbb7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6a3cfb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57548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57548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82d592a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82d592a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2ce9bdcb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2ce9bdcb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2ce9bdc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2ce9bdc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2ce9bdc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2ce9bdc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6575486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6575486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a3cfbb7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a3cfbb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a3cfbb7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6a3cfbb7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6a3cfbb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6a3cfbb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13" Type="http://schemas.openxmlformats.org/officeDocument/2006/relationships/image" Target="../media/image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5" Type="http://schemas.openxmlformats.org/officeDocument/2006/relationships/image" Target="../media/image3.png"/><Relationship Id="rId14" Type="http://schemas.openxmlformats.org/officeDocument/2006/relationships/image" Target="../media/image9.png"/><Relationship Id="rId16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9.png"/><Relationship Id="rId8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5.png"/><Relationship Id="rId13" Type="http://schemas.openxmlformats.org/officeDocument/2006/relationships/image" Target="../media/image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5" Type="http://schemas.openxmlformats.org/officeDocument/2006/relationships/image" Target="../media/image17.png"/><Relationship Id="rId14" Type="http://schemas.openxmlformats.org/officeDocument/2006/relationships/image" Target="../media/image12.png"/><Relationship Id="rId17" Type="http://schemas.openxmlformats.org/officeDocument/2006/relationships/image" Target="../media/image38.png"/><Relationship Id="rId16" Type="http://schemas.openxmlformats.org/officeDocument/2006/relationships/image" Target="../media/image16.png"/><Relationship Id="rId5" Type="http://schemas.openxmlformats.org/officeDocument/2006/relationships/image" Target="../media/image6.png"/><Relationship Id="rId19" Type="http://schemas.openxmlformats.org/officeDocument/2006/relationships/image" Target="../media/image22.png"/><Relationship Id="rId6" Type="http://schemas.openxmlformats.org/officeDocument/2006/relationships/image" Target="../media/image5.png"/><Relationship Id="rId18" Type="http://schemas.openxmlformats.org/officeDocument/2006/relationships/image" Target="../media/image20.png"/><Relationship Id="rId7" Type="http://schemas.openxmlformats.org/officeDocument/2006/relationships/image" Target="../media/image39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Ordinary Differential Equations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760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Ricky T. Q. Chen*, Yulia Rubanova*, Jesse Bettencourt*, David Duvenaud 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91350" y="4005821"/>
            <a:ext cx="53613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by: </a:t>
            </a:r>
            <a:r>
              <a:rPr b="1" lang="en"/>
              <a:t>Zayid Oyelami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Partner: Weijie Gan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819150" y="8456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Supervised Learning</a:t>
            </a:r>
            <a:endParaRPr/>
          </a:p>
        </p:txBody>
      </p:sp>
      <p:pic>
        <p:nvPicPr>
          <p:cNvPr id="276" name="Google Shape;2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" y="1800150"/>
            <a:ext cx="8636001" cy="20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819150" y="8456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Continuous Normalizing Flows</a:t>
            </a:r>
            <a:endParaRPr/>
          </a:p>
        </p:txBody>
      </p:sp>
      <p:pic>
        <p:nvPicPr>
          <p:cNvPr id="282" name="Google Shape;2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25" y="1393725"/>
            <a:ext cx="7586148" cy="32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819150" y="8456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Continuous Normalizing Flows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0" y="1580000"/>
            <a:ext cx="8585201" cy="2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819150" y="8456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Generative Latent Function</a:t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12686" l="0" r="0" t="0"/>
          <a:stretch/>
        </p:blipFill>
        <p:spPr>
          <a:xfrm>
            <a:off x="533375" y="1461475"/>
            <a:ext cx="8077251" cy="2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819150" y="8456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Generative Latent Function</a:t>
            </a:r>
            <a:endParaRPr/>
          </a:p>
        </p:txBody>
      </p:sp>
      <p:pic>
        <p:nvPicPr>
          <p:cNvPr id="300" name="Google Shape;3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88" y="1763713"/>
            <a:ext cx="6729225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920750" y="252925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Generative Latent Function</a:t>
            </a:r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1858775"/>
            <a:ext cx="8727700" cy="1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920750" y="252925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Generative Latent Function</a:t>
            </a:r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75" y="763513"/>
            <a:ext cx="3572925" cy="22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800" y="868775"/>
            <a:ext cx="3800875" cy="20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0850" y="2946375"/>
            <a:ext cx="3922300" cy="19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1207175" y="384375"/>
            <a:ext cx="75057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1379550" y="3657875"/>
            <a:ext cx="6384900" cy="98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1379550" y="1076700"/>
            <a:ext cx="6384900" cy="747900"/>
            <a:chOff x="1207175" y="714950"/>
            <a:chExt cx="6384900" cy="747900"/>
          </a:xfrm>
        </p:grpSpPr>
        <p:sp>
          <p:nvSpPr>
            <p:cNvPr id="322" name="Google Shape;322;p29"/>
            <p:cNvSpPr/>
            <p:nvPr/>
          </p:nvSpPr>
          <p:spPr>
            <a:xfrm>
              <a:off x="1207175" y="714950"/>
              <a:ext cx="6384900" cy="747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 txBox="1"/>
            <p:nvPr/>
          </p:nvSpPr>
          <p:spPr>
            <a:xfrm>
              <a:off x="1408100" y="790975"/>
              <a:ext cx="6058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Minibatching: </a:t>
              </a:r>
              <a:endParaRPr b="1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More complex mini-batching scheme</a:t>
              </a:r>
              <a:endParaRPr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29"/>
          <p:cNvGrpSpPr/>
          <p:nvPr/>
        </p:nvGrpSpPr>
        <p:grpSpPr>
          <a:xfrm>
            <a:off x="1379550" y="1943237"/>
            <a:ext cx="6384900" cy="651300"/>
            <a:chOff x="1207175" y="1713025"/>
            <a:chExt cx="6384900" cy="651300"/>
          </a:xfrm>
        </p:grpSpPr>
        <p:sp>
          <p:nvSpPr>
            <p:cNvPr id="325" name="Google Shape;325;p29"/>
            <p:cNvSpPr/>
            <p:nvPr/>
          </p:nvSpPr>
          <p:spPr>
            <a:xfrm>
              <a:off x="1207175" y="1713025"/>
              <a:ext cx="6384900" cy="65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 txBox="1"/>
            <p:nvPr/>
          </p:nvSpPr>
          <p:spPr>
            <a:xfrm>
              <a:off x="1408100" y="1715425"/>
              <a:ext cx="6058200" cy="6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Uniqueness:</a:t>
              </a:r>
              <a:endParaRPr b="1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Picard’s Existence Theorem</a:t>
              </a:r>
              <a:endParaRPr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29"/>
          <p:cNvGrpSpPr/>
          <p:nvPr/>
        </p:nvGrpSpPr>
        <p:grpSpPr>
          <a:xfrm>
            <a:off x="1379550" y="2787050"/>
            <a:ext cx="6384900" cy="678301"/>
            <a:chOff x="1207175" y="2713500"/>
            <a:chExt cx="6384900" cy="678301"/>
          </a:xfrm>
        </p:grpSpPr>
        <p:sp>
          <p:nvSpPr>
            <p:cNvPr id="328" name="Google Shape;328;p29"/>
            <p:cNvSpPr/>
            <p:nvPr/>
          </p:nvSpPr>
          <p:spPr>
            <a:xfrm>
              <a:off x="1207175" y="2713501"/>
              <a:ext cx="6384900" cy="67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 txBox="1"/>
            <p:nvPr/>
          </p:nvSpPr>
          <p:spPr>
            <a:xfrm>
              <a:off x="1302775" y="2713500"/>
              <a:ext cx="6058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Setting Tolerances</a:t>
              </a:r>
              <a:r>
                <a:rPr b="1" lang="en" u="sng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b="1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Reducing tolerance without degrading performance</a:t>
              </a:r>
              <a:endParaRPr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29"/>
          <p:cNvSpPr txBox="1"/>
          <p:nvPr/>
        </p:nvSpPr>
        <p:spPr>
          <a:xfrm>
            <a:off x="1498575" y="3731125"/>
            <a:ext cx="60582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Reconstructing Forward Trajectories</a:t>
            </a:r>
            <a:endParaRPr b="1" u="sng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Checkpointing - Storing intermediate values of z on the forward pass &amp; reconstructing the exact forward trajectory by re-integrating from those points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819150" y="845600"/>
            <a:ext cx="75057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/ Potential Directions</a:t>
            </a:r>
            <a:endParaRPr/>
          </a:p>
        </p:txBody>
      </p:sp>
      <p:sp>
        <p:nvSpPr>
          <p:cNvPr id="336" name="Google Shape;336;p30"/>
          <p:cNvSpPr txBox="1"/>
          <p:nvPr>
            <p:ph idx="1" type="body"/>
          </p:nvPr>
        </p:nvSpPr>
        <p:spPr>
          <a:xfrm>
            <a:off x="819150" y="1535675"/>
            <a:ext cx="75057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Adaptive Computation.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</a:t>
            </a:r>
            <a:r>
              <a:rPr lang="en" sz="1400"/>
              <a:t>rained a secondary neural network to choose the number of evaluations of recurrent or residual network. It increases complexity while this method does not. </a:t>
            </a:r>
            <a:r>
              <a:rPr lang="en" sz="1400"/>
              <a:t>[1, 2, 3, 4]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Constant Memory Backprop through Reversibility.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</a:t>
            </a:r>
            <a:r>
              <a:rPr lang="en" sz="1400"/>
              <a:t>eveloped reversible versions of residual networks which give the the same constant memory advantages as this method and at the same time, restricts architectures of network. </a:t>
            </a:r>
            <a:r>
              <a:rPr lang="en" sz="1400"/>
              <a:t>[5, 6, 7]</a:t>
            </a:r>
            <a:endParaRPr b="1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819150" y="608525"/>
            <a:ext cx="75057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/ Potential Directions</a:t>
            </a:r>
            <a:endParaRPr/>
          </a:p>
        </p:txBody>
      </p:sp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819150" y="1320800"/>
            <a:ext cx="75057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Learning Differential Equations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Training a feed-forward or recurrent neural networks to approximate a differential equation [8]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Gaussian Processes (GPs) and ODE Solvers [9]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Differentiating through ODE Solvers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Dolfin library </a:t>
            </a:r>
            <a:r>
              <a:rPr lang="en" sz="1400"/>
              <a:t>- implements adjoint computation for general ODE and PDE solutions, but only by backpropagating through the individual operations of the forward solver. [10]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Stan library </a:t>
            </a:r>
            <a:r>
              <a:rPr lang="en" sz="1400"/>
              <a:t>-  implements gradient estimation through ODE solutions using forward sensitivity analysis [11]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General Neural Network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1883675" y="264795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7" name="Google Shape;137;p14"/>
          <p:cNvSpPr/>
          <p:nvPr/>
        </p:nvSpPr>
        <p:spPr>
          <a:xfrm>
            <a:off x="1396738" y="2814900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8" name="Google Shape;138;p14"/>
          <p:cNvSpPr/>
          <p:nvPr/>
        </p:nvSpPr>
        <p:spPr>
          <a:xfrm>
            <a:off x="2419300" y="2814900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9" name="Google Shape;139;p14"/>
          <p:cNvSpPr/>
          <p:nvPr/>
        </p:nvSpPr>
        <p:spPr>
          <a:xfrm>
            <a:off x="2045075" y="2247900"/>
            <a:ext cx="13440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0" name="Google Shape;140;p14"/>
          <p:cNvSpPr/>
          <p:nvPr/>
        </p:nvSpPr>
        <p:spPr>
          <a:xfrm>
            <a:off x="1883675" y="3647875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1" name="Google Shape;141;p14"/>
          <p:cNvSpPr/>
          <p:nvPr/>
        </p:nvSpPr>
        <p:spPr>
          <a:xfrm>
            <a:off x="1396738" y="3814825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2" name="Google Shape;142;p14"/>
          <p:cNvSpPr/>
          <p:nvPr/>
        </p:nvSpPr>
        <p:spPr>
          <a:xfrm>
            <a:off x="2419300" y="3814825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3" name="Google Shape;143;p14"/>
          <p:cNvSpPr/>
          <p:nvPr/>
        </p:nvSpPr>
        <p:spPr>
          <a:xfrm>
            <a:off x="2045075" y="3247825"/>
            <a:ext cx="13440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4" name="Google Shape;144;p14"/>
          <p:cNvSpPr txBox="1"/>
          <p:nvPr/>
        </p:nvSpPr>
        <p:spPr>
          <a:xfrm>
            <a:off x="1838375" y="4139625"/>
            <a:ext cx="5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…..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819150" y="1571825"/>
            <a:ext cx="7505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                           </a:t>
            </a:r>
            <a:r>
              <a:rPr lang="en" sz="1400"/>
              <a:t>are input data.                             are output data.     is hidden layer.          Is activation function.</a:t>
            </a:r>
            <a:endParaRPr sz="1400"/>
          </a:p>
        </p:txBody>
      </p:sp>
      <p:pic>
        <p:nvPicPr>
          <p:cNvPr descr="x_1" id="146" name="Google Shape;146;p1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75" y="2779775"/>
            <a:ext cx="239454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2" id="147" name="Google Shape;147;p1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875" y="3785025"/>
            <a:ext cx="239454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1" id="148" name="Google Shape;148;p1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575" y="2785100"/>
            <a:ext cx="207264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2" id="149" name="Google Shape;149;p1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1575" y="3770375"/>
            <a:ext cx="207264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50" name="Google Shape;150;p1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1938" y="2573263"/>
            <a:ext cx="150876" cy="137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51" name="Google Shape;151;p1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3763" y="2314850"/>
            <a:ext cx="88392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1=x_1*w+b" id="152" name="Google Shape;152;p14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6475" y="2773975"/>
            <a:ext cx="150876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2=x_2*w+b" id="153" name="Google Shape;153;p14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76463" y="3747513"/>
            <a:ext cx="150876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" id="154" name="Google Shape;154;p14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17650" y="1691638"/>
            <a:ext cx="117044" cy="182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, x_2, ... x_n" id="155" name="Google Shape;155;p14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9150" y="1691640"/>
            <a:ext cx="1177748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1, y_2, ... y_n" id="156" name="Google Shape;156;p14" title="MathEquation,#0000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21725" y="1691650"/>
            <a:ext cx="112654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" id="157" name="Google Shape;157;p14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57400" y="2779776"/>
            <a:ext cx="117044" cy="182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" id="158" name="Google Shape;158;p14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57400" y="3770376"/>
            <a:ext cx="117044" cy="182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59" name="Google Shape;159;p1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1038" y="3266450"/>
            <a:ext cx="88392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60" name="Google Shape;160;p1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1938" y="3604238"/>
            <a:ext cx="150876" cy="137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1=ReLu(h_1)" id="161" name="Google Shape;161;p14" title="MathEquation,#0000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68500" y="2773975"/>
            <a:ext cx="124587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2=ReLu(h_2)" id="162" name="Google Shape;162;p14" title="MathEquation,#00000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468500" y="3747513"/>
            <a:ext cx="124587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u" id="163" name="Google Shape;163;p14" title="MathEquation,#00000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27850" y="2647938"/>
            <a:ext cx="370332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u" id="164" name="Google Shape;164;p14" title="MathEquation,#00000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27850" y="3647863"/>
            <a:ext cx="370332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u" id="165" name="Google Shape;165;p14" title="MathEquation,#00000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821275" y="1714500"/>
            <a:ext cx="37033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819150" y="202125"/>
            <a:ext cx="75057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819150" y="818625"/>
            <a:ext cx="79692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Papers List:</a:t>
            </a:r>
            <a:endParaRPr b="1" sz="1400"/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/>
              <a:t>[1] </a:t>
            </a:r>
            <a:r>
              <a:rPr lang="en" sz="1200">
                <a:solidFill>
                  <a:srgbClr val="233A44"/>
                </a:solidFill>
              </a:rPr>
              <a:t>Adaptive computation time for recurrent neural networks. arXiv preprint arXiv:1603.08983, 2016.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[2] </a:t>
            </a:r>
            <a:r>
              <a:rPr lang="en" sz="1200">
                <a:solidFill>
                  <a:srgbClr val="233A44"/>
                </a:solidFill>
              </a:rPr>
              <a:t>Variable computation in recurrent neural networks. arXiv preprint arXiv:1611.06188, 2016.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[3] </a:t>
            </a:r>
            <a:r>
              <a:rPr lang="en" sz="1200">
                <a:solidFill>
                  <a:srgbClr val="233A44"/>
                </a:solidFill>
              </a:rPr>
              <a:t>Spatially adaptive computation time for residual networks. arXiv preprint, 2017.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[4] </a:t>
            </a:r>
            <a:r>
              <a:rPr lang="en" sz="1200">
                <a:solidFill>
                  <a:srgbClr val="233A44"/>
                </a:solidFill>
              </a:rPr>
              <a:t>Multi-level residual networks from dynamical systems view. In International Conference on Learning Representations, 2018.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[5] </a:t>
            </a:r>
            <a:r>
              <a:rPr lang="en" sz="1200">
                <a:solidFill>
                  <a:srgbClr val="233A44"/>
                </a:solidFill>
              </a:rPr>
              <a:t>Recurrent marked temporal point processes: Embedding event history to vector. In International Conference on Knowledge Discovery and Data Mining, pages 1555–1564. ACM, 2016.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[6] </a:t>
            </a:r>
            <a:r>
              <a:rPr lang="en" sz="1200">
                <a:solidFill>
                  <a:srgbClr val="233A44"/>
                </a:solidFill>
              </a:rPr>
              <a:t>Reversible architectures for arbitrarily deep residual neural networks. arXiv preprint arXiv:1709.03698, 2017.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[7] </a:t>
            </a:r>
            <a:r>
              <a:rPr lang="en" sz="1200">
                <a:solidFill>
                  <a:srgbClr val="233A44"/>
                </a:solidFill>
              </a:rPr>
              <a:t>Reversible architectures for arbitrarily deep residual neural networks. arXiv preprint arXiv:1709.03698, 2017.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[8] Hidden physics models: Machine learning of nonlinear partial differential equations. Journal of Computational Physics, pages 125–141, 2018.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[9] Probabilistic ODE solvers with Runge-Kutta means. In Advances in Neural Information Processing Systems 25, 2014.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[10] Automated derivation of the adjoint of high-level transient finite element programs. SIAM Journal on Scientific Computing, 2013.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[11] The Stan math library: Reverse-mode automatic differentiation in c++. arXiv preprint arXiv:1509.07164, 2015.</a:t>
            </a:r>
            <a:endParaRPr sz="1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819150" y="8456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Recurrent Neural Network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819150" y="17442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Basic Idea of RNN is that the value of hidden layers </a:t>
            </a:r>
            <a:r>
              <a:rPr b="1" lang="en" sz="1400"/>
              <a:t>not only depends on the the value of input but also the value of hidden layers in the last phase. -- Discrete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2" name="Google Shape;172;p15"/>
          <p:cNvGrpSpPr/>
          <p:nvPr/>
        </p:nvGrpSpPr>
        <p:grpSpPr>
          <a:xfrm>
            <a:off x="819150" y="2824263"/>
            <a:ext cx="7379668" cy="279400"/>
            <a:chOff x="819150" y="2824263"/>
            <a:chExt cx="7379668" cy="279400"/>
          </a:xfrm>
        </p:grpSpPr>
        <p:pic>
          <p:nvPicPr>
            <p:cNvPr descr="h = x * w + b" id="173" name="Google Shape;173;p15" title="MathEquation,#0000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50" y="2824263"/>
              <a:ext cx="1645920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_t = x_t * w + b + h_{t-1}*w_h + b_h" id="174" name="Google Shape;174;p15" title="MathEquation,#0000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93656" y="2824263"/>
              <a:ext cx="3605162" cy="27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5"/>
            <p:cNvSpPr/>
            <p:nvPr/>
          </p:nvSpPr>
          <p:spPr>
            <a:xfrm>
              <a:off x="2891125" y="2860775"/>
              <a:ext cx="1210200" cy="201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819150" y="845600"/>
            <a:ext cx="750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: Recurrent </a:t>
            </a:r>
            <a:r>
              <a:rPr lang="en"/>
              <a:t>Neural</a:t>
            </a:r>
            <a:r>
              <a:rPr lang="en"/>
              <a:t> Network</a:t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1603950" y="208765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2" name="Google Shape;182;p16"/>
          <p:cNvSpPr/>
          <p:nvPr/>
        </p:nvSpPr>
        <p:spPr>
          <a:xfrm>
            <a:off x="1117013" y="2254600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3" name="Google Shape;183;p16"/>
          <p:cNvSpPr/>
          <p:nvPr/>
        </p:nvSpPr>
        <p:spPr>
          <a:xfrm>
            <a:off x="2139575" y="2254600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4" name="Google Shape;184;p16"/>
          <p:cNvSpPr/>
          <p:nvPr/>
        </p:nvSpPr>
        <p:spPr>
          <a:xfrm>
            <a:off x="1765350" y="1687600"/>
            <a:ext cx="13440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5" name="Google Shape;185;p16"/>
          <p:cNvSpPr/>
          <p:nvPr/>
        </p:nvSpPr>
        <p:spPr>
          <a:xfrm>
            <a:off x="1603950" y="3087575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6" name="Google Shape;186;p16"/>
          <p:cNvSpPr/>
          <p:nvPr/>
        </p:nvSpPr>
        <p:spPr>
          <a:xfrm>
            <a:off x="1117013" y="3254525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7" name="Google Shape;187;p16"/>
          <p:cNvSpPr/>
          <p:nvPr/>
        </p:nvSpPr>
        <p:spPr>
          <a:xfrm>
            <a:off x="2139575" y="3254525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8" name="Google Shape;188;p16"/>
          <p:cNvSpPr/>
          <p:nvPr/>
        </p:nvSpPr>
        <p:spPr>
          <a:xfrm>
            <a:off x="1765350" y="2687525"/>
            <a:ext cx="13440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descr="x_1" id="189" name="Google Shape;189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219475"/>
            <a:ext cx="239454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2" id="190" name="Google Shape;190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224725"/>
            <a:ext cx="239454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1" id="191" name="Google Shape;191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850" y="2224800"/>
            <a:ext cx="207264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2" id="192" name="Google Shape;192;p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1850" y="3210075"/>
            <a:ext cx="207264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93" name="Google Shape;193;p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2213" y="2012963"/>
            <a:ext cx="150876" cy="137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94" name="Google Shape;194;p1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4038" y="1754550"/>
            <a:ext cx="88392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1=x_1*w+b" id="195" name="Google Shape;195;p16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6750" y="2213675"/>
            <a:ext cx="150876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2=x_2*w+b + h_1*w_h + b_h" id="196" name="Google Shape;196;p16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96738" y="3199136"/>
            <a:ext cx="2949678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" id="197" name="Google Shape;197;p16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77675" y="2219476"/>
            <a:ext cx="117044" cy="182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" id="198" name="Google Shape;198;p16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77675" y="3210076"/>
            <a:ext cx="117044" cy="182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199" name="Google Shape;199;p1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1313" y="2706150"/>
            <a:ext cx="88392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200" name="Google Shape;200;p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2213" y="3043938"/>
            <a:ext cx="150876" cy="137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1=ReLu(h_1)" id="201" name="Google Shape;201;p16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88775" y="2213675"/>
            <a:ext cx="124587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2=ReLu(h_2)" id="202" name="Google Shape;202;p16" title="MathEquation,#0000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02450" y="3199113"/>
            <a:ext cx="124587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u" id="203" name="Google Shape;203;p16" title="MathEquation,#0000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48125" y="2087638"/>
            <a:ext cx="370332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u" id="204" name="Google Shape;204;p16" title="MathEquation,#0000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48125" y="3087563"/>
            <a:ext cx="370332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/>
          <p:nvPr/>
        </p:nvSpPr>
        <p:spPr>
          <a:xfrm>
            <a:off x="1603950" y="40875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6" name="Google Shape;206;p16"/>
          <p:cNvSpPr/>
          <p:nvPr/>
        </p:nvSpPr>
        <p:spPr>
          <a:xfrm>
            <a:off x="1117013" y="4254450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7" name="Google Shape;207;p16"/>
          <p:cNvSpPr/>
          <p:nvPr/>
        </p:nvSpPr>
        <p:spPr>
          <a:xfrm>
            <a:off x="2139575" y="4254450"/>
            <a:ext cx="4572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8" name="Google Shape;208;p16"/>
          <p:cNvSpPr/>
          <p:nvPr/>
        </p:nvSpPr>
        <p:spPr>
          <a:xfrm>
            <a:off x="1765350" y="3687450"/>
            <a:ext cx="13440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descr="x_3" id="209" name="Google Shape;209;p16" title="MathEquation,#00000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19150" y="4224798"/>
            <a:ext cx="23318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3" id="210" name="Google Shape;210;p16" title="MathEquation,#00000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73028" y="4210000"/>
            <a:ext cx="199216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3=x_3*w+b + h_2*w_h + b_h" id="211" name="Google Shape;211;p16" title="MathEquation,#00000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496738" y="4184598"/>
            <a:ext cx="2949678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" id="212" name="Google Shape;212;p16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77675" y="4210001"/>
            <a:ext cx="117044" cy="182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213" name="Google Shape;213;p1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1313" y="3706075"/>
            <a:ext cx="88392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" id="214" name="Google Shape;214;p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2213" y="4043863"/>
            <a:ext cx="150876" cy="137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3=ReLu(h_3)" id="215" name="Google Shape;215;p16" title="MathEquation,#00000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603344" y="4187138"/>
            <a:ext cx="1244082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u" id="216" name="Google Shape;216;p16" title="MathEquation,#0000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48125" y="4087488"/>
            <a:ext cx="370332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/>
          <p:nvPr/>
        </p:nvSpPr>
        <p:spPr>
          <a:xfrm>
            <a:off x="2164988" y="2469038"/>
            <a:ext cx="336600" cy="527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_h,b_h" id="218" name="Google Shape;218;p16" title="MathEquation,#00000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73413" y="2679688"/>
            <a:ext cx="550844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6"/>
          <p:cNvSpPr/>
          <p:nvPr/>
        </p:nvSpPr>
        <p:spPr>
          <a:xfrm>
            <a:off x="2604125" y="2637425"/>
            <a:ext cx="672000" cy="342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2164988" y="3476513"/>
            <a:ext cx="336600" cy="527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_h,b_h" id="221" name="Google Shape;221;p16" title="MathEquation,#00000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73413" y="3687163"/>
            <a:ext cx="550844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/>
          <p:nvPr/>
        </p:nvSpPr>
        <p:spPr>
          <a:xfrm>
            <a:off x="2604125" y="3644900"/>
            <a:ext cx="672000" cy="342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5188775" y="3130075"/>
            <a:ext cx="1307400" cy="342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5188775" y="4127450"/>
            <a:ext cx="1307400" cy="342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819150" y="8456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Ordinary Differential Equation</a:t>
            </a:r>
            <a:endParaRPr/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819150" y="17442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Basic Idea of </a:t>
            </a:r>
            <a:r>
              <a:rPr lang="en" sz="1400"/>
              <a:t>Ordinary Differential Equation</a:t>
            </a:r>
            <a:r>
              <a:rPr lang="en" sz="1400"/>
              <a:t> is </a:t>
            </a:r>
            <a:r>
              <a:rPr b="1" lang="en" sz="1400"/>
              <a:t>the value of hidden layer only depends on a differential equation with phase (time) as variable. -- Continuous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h = x * w + b" id="231" name="Google Shape;231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824263"/>
            <a:ext cx="16459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(t) = x(t) * w + b + h(t-1)*w_h + b_h" id="232" name="Google Shape;232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075" y="2824263"/>
            <a:ext cx="3922776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/>
          <p:nvPr/>
        </p:nvSpPr>
        <p:spPr>
          <a:xfrm>
            <a:off x="2891125" y="2860775"/>
            <a:ext cx="12102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3642025" y="3339350"/>
            <a:ext cx="459300" cy="633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descr="\frac{\partial h(t)}{dt}= f(h(t), t,\theta)" id="235" name="Google Shape;235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075" y="3579175"/>
            <a:ext cx="211836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3574675" y="4280225"/>
            <a:ext cx="47502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Where                                  and      is determined </a:t>
            </a:r>
            <a:r>
              <a:rPr lang="en" sz="1400"/>
              <a:t>manually</a:t>
            </a:r>
            <a:r>
              <a:rPr lang="en" sz="1400"/>
              <a:t>.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\theta=(x, w, b)" id="237" name="Google Shape;237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7713" y="4359063"/>
            <a:ext cx="1189862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238" name="Google Shape;238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7900" y="4342850"/>
            <a:ext cx="140120" cy="27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4314275" y="3451400"/>
            <a:ext cx="2286000" cy="734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819150" y="845600"/>
            <a:ext cx="75057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Ordinary Differential Equation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819150" y="17442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Benefits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Memory </a:t>
            </a:r>
            <a:r>
              <a:rPr lang="en" sz="1400"/>
              <a:t>Efficiency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need to store hidden layer from last phase.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Adaptive</a:t>
            </a:r>
            <a:r>
              <a:rPr lang="en" sz="1400"/>
              <a:t> Computation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Flexible</a:t>
            </a:r>
            <a:r>
              <a:rPr lang="en" sz="1400"/>
              <a:t> ways to solve </a:t>
            </a:r>
            <a:r>
              <a:rPr lang="en" sz="1400"/>
              <a:t>differential</a:t>
            </a:r>
            <a:r>
              <a:rPr lang="en" sz="1400"/>
              <a:t> equation.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Example: </a:t>
            </a:r>
            <a:r>
              <a:rPr i="1" lang="en" sz="1400"/>
              <a:t>adjoint sensitivity model.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 efficiency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</a:t>
            </a:r>
            <a:r>
              <a:rPr lang="en" sz="1400"/>
              <a:t>educe the number of parameter.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6" name="Google Shape;2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050" y="1879650"/>
            <a:ext cx="3277296" cy="2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19150" y="664125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Reverse-mode Automatic Differentiation of ODE Solutions</a:t>
            </a:r>
            <a:endParaRPr/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819150" y="1744200"/>
            <a:ext cx="40407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Treat the ODE solver as a black box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Compute gradients using adjoint sensitivity method</a:t>
            </a:r>
            <a:endParaRPr sz="1400"/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/>
          </a:blip>
          <a:srcRect b="0" l="0" r="0" t="7638"/>
          <a:stretch/>
        </p:blipFill>
        <p:spPr>
          <a:xfrm>
            <a:off x="4859850" y="1744200"/>
            <a:ext cx="3924425" cy="276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204450" y="220725"/>
            <a:ext cx="87351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Reverse-mode Automatic Differentiation of ODE Solutions</a:t>
            </a:r>
            <a:endParaRPr/>
          </a:p>
        </p:txBody>
      </p:sp>
      <p:pic>
        <p:nvPicPr>
          <p:cNvPr id="259" name="Google Shape;2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50" y="1516300"/>
            <a:ext cx="8735075" cy="8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4">
            <a:alphaModFix/>
          </a:blip>
          <a:srcRect b="0" l="0" r="0" t="9255"/>
          <a:stretch/>
        </p:blipFill>
        <p:spPr>
          <a:xfrm>
            <a:off x="3973100" y="2507750"/>
            <a:ext cx="3848100" cy="7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088" y="3830275"/>
            <a:ext cx="44672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332550" y="1234150"/>
            <a:ext cx="24387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Optimize Loss Function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332550" y="2262125"/>
            <a:ext cx="24387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Determine how gradient of loss depends on the hidden state z(t) at each point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332550" y="3677600"/>
            <a:ext cx="24387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Computing gradients with respect to 𝚹</a:t>
            </a:r>
            <a:endParaRPr b="1"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819150" y="845600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Supervised Learning</a:t>
            </a:r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3">
            <a:alphaModFix/>
          </a:blip>
          <a:srcRect b="5499" l="0" r="0" t="0"/>
          <a:stretch/>
        </p:blipFill>
        <p:spPr>
          <a:xfrm>
            <a:off x="1295400" y="1884800"/>
            <a:ext cx="6553200" cy="19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