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32"/>
  </p:notesMasterIdLst>
  <p:sldIdLst>
    <p:sldId id="256" r:id="rId5"/>
    <p:sldId id="276" r:id="rId6"/>
    <p:sldId id="275" r:id="rId7"/>
    <p:sldId id="284" r:id="rId8"/>
    <p:sldId id="286" r:id="rId9"/>
    <p:sldId id="278" r:id="rId10"/>
    <p:sldId id="285" r:id="rId11"/>
    <p:sldId id="292" r:id="rId12"/>
    <p:sldId id="287" r:id="rId13"/>
    <p:sldId id="293" r:id="rId14"/>
    <p:sldId id="291" r:id="rId15"/>
    <p:sldId id="279" r:id="rId16"/>
    <p:sldId id="294" r:id="rId17"/>
    <p:sldId id="298" r:id="rId18"/>
    <p:sldId id="280" r:id="rId19"/>
    <p:sldId id="295" r:id="rId20"/>
    <p:sldId id="296" r:id="rId21"/>
    <p:sldId id="297" r:id="rId22"/>
    <p:sldId id="281" r:id="rId23"/>
    <p:sldId id="299" r:id="rId24"/>
    <p:sldId id="300" r:id="rId25"/>
    <p:sldId id="282" r:id="rId26"/>
    <p:sldId id="301" r:id="rId27"/>
    <p:sldId id="303" r:id="rId28"/>
    <p:sldId id="283" r:id="rId29"/>
    <p:sldId id="302" r:id="rId30"/>
    <p:sldId id="27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8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6" autoAdjust="0"/>
    <p:restoredTop sz="73333" autoAdjust="0"/>
  </p:normalViewPr>
  <p:slideViewPr>
    <p:cSldViewPr snapToGrid="0" snapToObjects="1">
      <p:cViewPr varScale="1">
        <p:scale>
          <a:sx n="30" d="100"/>
          <a:sy n="30" d="100"/>
        </p:scale>
        <p:origin x="42" y="112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666BE3-F81F-4280-95D5-CD77DA5C9774}"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0571CB88-8C62-4C20-941E-E275288A2FAD}">
      <dgm:prSet phldrT="[Text]"/>
      <dgm:spPr/>
      <dgm:t>
        <a:bodyPr/>
        <a:lstStyle/>
        <a:p>
          <a:r>
            <a:rPr lang="en-US" dirty="0"/>
            <a:t>x sampled from data		</a:t>
          </a:r>
        </a:p>
      </dgm:t>
    </dgm:pt>
    <dgm:pt modelId="{A5E0255F-2C15-44D2-AED8-B0E867AFFFC1}" type="parTrans" cxnId="{1A7DC693-0EC5-442C-B582-89D3796F8F1A}">
      <dgm:prSet/>
      <dgm:spPr/>
      <dgm:t>
        <a:bodyPr/>
        <a:lstStyle/>
        <a:p>
          <a:endParaRPr lang="en-US"/>
        </a:p>
      </dgm:t>
    </dgm:pt>
    <dgm:pt modelId="{D36756C1-EFA4-4A62-A850-88753CCD8114}" type="sibTrans" cxnId="{1A7DC693-0EC5-442C-B582-89D3796F8F1A}">
      <dgm:prSet/>
      <dgm:spPr/>
      <dgm:t>
        <a:bodyPr/>
        <a:lstStyle/>
        <a:p>
          <a:endParaRPr lang="en-US"/>
        </a:p>
      </dgm:t>
    </dgm:pt>
    <dgm:pt modelId="{5BB1D210-B39E-4AFD-A760-3E5898137036}">
      <dgm:prSet phldrT="[Text]"/>
      <dgm:spPr/>
      <dgm:t>
        <a:bodyPr/>
        <a:lstStyle/>
        <a:p>
          <a:r>
            <a:rPr lang="en-US" dirty="0"/>
            <a:t>Differentiable function, D</a:t>
          </a:r>
        </a:p>
      </dgm:t>
    </dgm:pt>
    <dgm:pt modelId="{945C45F7-D7F9-431B-AD6F-E7ABAE32ACE6}" type="parTrans" cxnId="{A92A9CA1-A5E1-4D46-8D02-6F77B36EA420}">
      <dgm:prSet/>
      <dgm:spPr/>
      <dgm:t>
        <a:bodyPr/>
        <a:lstStyle/>
        <a:p>
          <a:endParaRPr lang="en-US"/>
        </a:p>
      </dgm:t>
    </dgm:pt>
    <dgm:pt modelId="{902068EB-69D0-4D84-9223-9B098C296020}" type="sibTrans" cxnId="{A92A9CA1-A5E1-4D46-8D02-6F77B36EA420}">
      <dgm:prSet/>
      <dgm:spPr/>
      <dgm:t>
        <a:bodyPr/>
        <a:lstStyle/>
        <a:p>
          <a:endParaRPr lang="en-US"/>
        </a:p>
      </dgm:t>
    </dgm:pt>
    <dgm:pt modelId="{F32575BF-A97F-4D26-9324-CB3DCDF5010E}">
      <dgm:prSet phldrT="[Text]"/>
      <dgm:spPr>
        <a:solidFill>
          <a:schemeClr val="accent6">
            <a:lumMod val="60000"/>
            <a:lumOff val="40000"/>
            <a:alpha val="90000"/>
          </a:schemeClr>
        </a:solidFill>
      </dgm:spPr>
      <dgm:t>
        <a:bodyPr/>
        <a:lstStyle/>
        <a:p>
          <a:r>
            <a:rPr lang="en-US" dirty="0"/>
            <a:t>D(x) tries to be near 1</a:t>
          </a:r>
        </a:p>
      </dgm:t>
    </dgm:pt>
    <dgm:pt modelId="{6EFA7A9E-17C3-4FD3-B008-68A7A957CFF5}" type="parTrans" cxnId="{70E6BBC6-2348-47F8-94B4-433DD821815C}">
      <dgm:prSet/>
      <dgm:spPr/>
      <dgm:t>
        <a:bodyPr/>
        <a:lstStyle/>
        <a:p>
          <a:endParaRPr lang="en-US"/>
        </a:p>
      </dgm:t>
    </dgm:pt>
    <dgm:pt modelId="{7A81E05C-EE7A-41B4-8AEE-F8F9F908E5CC}" type="sibTrans" cxnId="{70E6BBC6-2348-47F8-94B4-433DD821815C}">
      <dgm:prSet/>
      <dgm:spPr/>
      <dgm:t>
        <a:bodyPr/>
        <a:lstStyle/>
        <a:p>
          <a:endParaRPr lang="en-US"/>
        </a:p>
      </dgm:t>
    </dgm:pt>
    <dgm:pt modelId="{86740455-46D9-40B2-85D3-5222A7C81607}">
      <dgm:prSet phldrT="[Text]"/>
      <dgm:spPr/>
      <dgm:t>
        <a:bodyPr/>
        <a:lstStyle/>
        <a:p>
          <a:r>
            <a:rPr lang="en-US" dirty="0"/>
            <a:t>Input noise, z</a:t>
          </a:r>
        </a:p>
      </dgm:t>
    </dgm:pt>
    <dgm:pt modelId="{97A116D3-3EF2-4E30-83D6-611D5E7C9F9C}" type="parTrans" cxnId="{D504A1DD-C70B-4DC0-A1E2-46DF36FDDA0C}">
      <dgm:prSet/>
      <dgm:spPr/>
      <dgm:t>
        <a:bodyPr/>
        <a:lstStyle/>
        <a:p>
          <a:endParaRPr lang="en-US"/>
        </a:p>
      </dgm:t>
    </dgm:pt>
    <dgm:pt modelId="{0C06AB9F-26A7-4271-B092-782338CDE227}" type="sibTrans" cxnId="{D504A1DD-C70B-4DC0-A1E2-46DF36FDDA0C}">
      <dgm:prSet/>
      <dgm:spPr/>
      <dgm:t>
        <a:bodyPr/>
        <a:lstStyle/>
        <a:p>
          <a:endParaRPr lang="en-US"/>
        </a:p>
      </dgm:t>
    </dgm:pt>
    <dgm:pt modelId="{2E0CC323-7D5B-4265-8456-74444D7F824B}">
      <dgm:prSet phldrT="[Text]"/>
      <dgm:spPr/>
      <dgm:t>
        <a:bodyPr/>
        <a:lstStyle/>
        <a:p>
          <a:r>
            <a:rPr lang="en-US" dirty="0"/>
            <a:t>Differentiable function G</a:t>
          </a:r>
        </a:p>
      </dgm:t>
    </dgm:pt>
    <dgm:pt modelId="{C1CE08A1-1977-4CD9-8C9E-84788A8A125B}" type="parTrans" cxnId="{0281C8A5-4E70-4B16-8DFC-F65812570210}">
      <dgm:prSet/>
      <dgm:spPr/>
      <dgm:t>
        <a:bodyPr/>
        <a:lstStyle/>
        <a:p>
          <a:endParaRPr lang="en-US"/>
        </a:p>
      </dgm:t>
    </dgm:pt>
    <dgm:pt modelId="{2B078B59-30B2-4026-930C-B1A0F4156BEA}" type="sibTrans" cxnId="{0281C8A5-4E70-4B16-8DFC-F65812570210}">
      <dgm:prSet/>
      <dgm:spPr/>
      <dgm:t>
        <a:bodyPr/>
        <a:lstStyle/>
        <a:p>
          <a:endParaRPr lang="en-US"/>
        </a:p>
      </dgm:t>
    </dgm:pt>
    <dgm:pt modelId="{42267F5A-EB76-4432-A303-F3AB478747C3}">
      <dgm:prSet phldrT="[Text]"/>
      <dgm:spPr/>
      <dgm:t>
        <a:bodyPr/>
        <a:lstStyle/>
        <a:p>
          <a:r>
            <a:rPr lang="en-US" dirty="0"/>
            <a:t>X sampled from model</a:t>
          </a:r>
        </a:p>
      </dgm:t>
    </dgm:pt>
    <dgm:pt modelId="{1DF7DC23-1056-4B92-816A-D79131824136}" type="parTrans" cxnId="{7C36A9B2-8539-4577-A2D0-4757007DFAAA}">
      <dgm:prSet/>
      <dgm:spPr/>
      <dgm:t>
        <a:bodyPr/>
        <a:lstStyle/>
        <a:p>
          <a:endParaRPr lang="en-US"/>
        </a:p>
      </dgm:t>
    </dgm:pt>
    <dgm:pt modelId="{F6B829B0-B491-4883-BDFD-87B01F4EEC55}" type="sibTrans" cxnId="{7C36A9B2-8539-4577-A2D0-4757007DFAAA}">
      <dgm:prSet/>
      <dgm:spPr/>
      <dgm:t>
        <a:bodyPr/>
        <a:lstStyle/>
        <a:p>
          <a:endParaRPr lang="en-US"/>
        </a:p>
      </dgm:t>
    </dgm:pt>
    <dgm:pt modelId="{32027DBB-CCD0-4D26-B885-8E33FCE1B63C}">
      <dgm:prSet/>
      <dgm:spPr/>
      <dgm:t>
        <a:bodyPr/>
        <a:lstStyle/>
        <a:p>
          <a:r>
            <a:rPr lang="en-US" dirty="0"/>
            <a:t>D</a:t>
          </a:r>
        </a:p>
      </dgm:t>
    </dgm:pt>
    <dgm:pt modelId="{3584AF64-A8E3-4B2D-A458-F68B7E98269F}" type="parTrans" cxnId="{6AED1C9E-440A-47FC-B990-F12CFB2C2D22}">
      <dgm:prSet/>
      <dgm:spPr/>
      <dgm:t>
        <a:bodyPr/>
        <a:lstStyle/>
        <a:p>
          <a:endParaRPr lang="en-US"/>
        </a:p>
      </dgm:t>
    </dgm:pt>
    <dgm:pt modelId="{0B46047E-E509-4CDE-95AF-4D0DA2042201}" type="sibTrans" cxnId="{6AED1C9E-440A-47FC-B990-F12CFB2C2D22}">
      <dgm:prSet/>
      <dgm:spPr/>
      <dgm:t>
        <a:bodyPr/>
        <a:lstStyle/>
        <a:p>
          <a:endParaRPr lang="en-US"/>
        </a:p>
      </dgm:t>
    </dgm:pt>
    <dgm:pt modelId="{1044FB21-8949-4780-B94E-D43A18B2A9F4}">
      <dgm:prSet/>
      <dgm:spPr>
        <a:solidFill>
          <a:schemeClr val="accent6">
            <a:lumMod val="60000"/>
            <a:lumOff val="40000"/>
            <a:alpha val="90000"/>
          </a:schemeClr>
        </a:solidFill>
      </dgm:spPr>
      <dgm:t>
        <a:bodyPr/>
        <a:lstStyle/>
        <a:p>
          <a:r>
            <a:rPr lang="en-US" dirty="0"/>
            <a:t>D tries to make D(G(z)) near 0,</a:t>
          </a:r>
        </a:p>
        <a:p>
          <a:r>
            <a:rPr lang="en-US" dirty="0"/>
            <a:t>G tries to make D(G(z)) near 1</a:t>
          </a:r>
        </a:p>
      </dgm:t>
    </dgm:pt>
    <dgm:pt modelId="{C9166E08-724B-49D9-A960-00712E8DB744}" type="parTrans" cxnId="{58CC2000-3BDF-4729-B230-9A634A4E8F82}">
      <dgm:prSet/>
      <dgm:spPr/>
      <dgm:t>
        <a:bodyPr/>
        <a:lstStyle/>
        <a:p>
          <a:endParaRPr lang="en-US"/>
        </a:p>
      </dgm:t>
    </dgm:pt>
    <dgm:pt modelId="{47CAC68A-D23D-4141-AF71-D749419202F1}" type="sibTrans" cxnId="{58CC2000-3BDF-4729-B230-9A634A4E8F82}">
      <dgm:prSet/>
      <dgm:spPr/>
      <dgm:t>
        <a:bodyPr/>
        <a:lstStyle/>
        <a:p>
          <a:endParaRPr lang="en-US"/>
        </a:p>
      </dgm:t>
    </dgm:pt>
    <dgm:pt modelId="{FFB32868-2FF1-4B53-B128-2FBB02C36ACD}" type="pres">
      <dgm:prSet presAssocID="{6B666BE3-F81F-4280-95D5-CD77DA5C9774}" presName="Name0" presStyleCnt="0">
        <dgm:presLayoutVars>
          <dgm:chPref val="3"/>
          <dgm:dir/>
          <dgm:animLvl val="lvl"/>
          <dgm:resizeHandles/>
        </dgm:presLayoutVars>
      </dgm:prSet>
      <dgm:spPr/>
    </dgm:pt>
    <dgm:pt modelId="{0310C156-5352-450A-A351-81D9BA2B6F68}" type="pres">
      <dgm:prSet presAssocID="{0571CB88-8C62-4C20-941E-E275288A2FAD}" presName="horFlow" presStyleCnt="0"/>
      <dgm:spPr/>
    </dgm:pt>
    <dgm:pt modelId="{2CA78814-065B-4ED4-A527-DACE3B5291C5}" type="pres">
      <dgm:prSet presAssocID="{0571CB88-8C62-4C20-941E-E275288A2FAD}" presName="bigChev" presStyleLbl="node1" presStyleIdx="0" presStyleCnt="2" custScaleX="100232"/>
      <dgm:spPr/>
    </dgm:pt>
    <dgm:pt modelId="{B5CB70C7-3BAD-4896-9479-B6C5B92BB02F}" type="pres">
      <dgm:prSet presAssocID="{945C45F7-D7F9-431B-AD6F-E7ABAE32ACE6}" presName="parTrans" presStyleCnt="0"/>
      <dgm:spPr/>
    </dgm:pt>
    <dgm:pt modelId="{931CE4B8-A745-4F6B-9F29-CF9EDBDD6C9C}" type="pres">
      <dgm:prSet presAssocID="{5BB1D210-B39E-4AFD-A760-3E5898137036}" presName="node" presStyleLbl="alignAccFollowNode1" presStyleIdx="0" presStyleCnt="6">
        <dgm:presLayoutVars>
          <dgm:bulletEnabled val="1"/>
        </dgm:presLayoutVars>
      </dgm:prSet>
      <dgm:spPr/>
    </dgm:pt>
    <dgm:pt modelId="{4DDF108D-2704-4A66-A8DB-652348E31575}" type="pres">
      <dgm:prSet presAssocID="{902068EB-69D0-4D84-9223-9B098C296020}" presName="sibTrans" presStyleCnt="0"/>
      <dgm:spPr/>
    </dgm:pt>
    <dgm:pt modelId="{F7D1B8E8-D23D-4544-8AED-5EE20C49F3B8}" type="pres">
      <dgm:prSet presAssocID="{F32575BF-A97F-4D26-9324-CB3DCDF5010E}" presName="node" presStyleLbl="alignAccFollowNode1" presStyleIdx="1" presStyleCnt="6">
        <dgm:presLayoutVars>
          <dgm:bulletEnabled val="1"/>
        </dgm:presLayoutVars>
      </dgm:prSet>
      <dgm:spPr/>
    </dgm:pt>
    <dgm:pt modelId="{1A0CCD12-3723-4AF2-9BE1-75DE8BC45FA2}" type="pres">
      <dgm:prSet presAssocID="{0571CB88-8C62-4C20-941E-E275288A2FAD}" presName="vSp" presStyleCnt="0"/>
      <dgm:spPr/>
    </dgm:pt>
    <dgm:pt modelId="{CF72B4E6-7E76-4852-B8DE-08666EF58119}" type="pres">
      <dgm:prSet presAssocID="{86740455-46D9-40B2-85D3-5222A7C81607}" presName="horFlow" presStyleCnt="0"/>
      <dgm:spPr/>
    </dgm:pt>
    <dgm:pt modelId="{0D2DB144-B2DD-4F65-BF21-92FA941B2A04}" type="pres">
      <dgm:prSet presAssocID="{86740455-46D9-40B2-85D3-5222A7C81607}" presName="bigChev" presStyleLbl="node1" presStyleIdx="1" presStyleCnt="2"/>
      <dgm:spPr/>
    </dgm:pt>
    <dgm:pt modelId="{C2DE5C80-1A1B-4B6F-BD31-BDC638F6F9C3}" type="pres">
      <dgm:prSet presAssocID="{C1CE08A1-1977-4CD9-8C9E-84788A8A125B}" presName="parTrans" presStyleCnt="0"/>
      <dgm:spPr/>
    </dgm:pt>
    <dgm:pt modelId="{57DCC6E6-5642-49F0-A443-788B73D0EC99}" type="pres">
      <dgm:prSet presAssocID="{2E0CC323-7D5B-4265-8456-74444D7F824B}" presName="node" presStyleLbl="alignAccFollowNode1" presStyleIdx="2" presStyleCnt="6">
        <dgm:presLayoutVars>
          <dgm:bulletEnabled val="1"/>
        </dgm:presLayoutVars>
      </dgm:prSet>
      <dgm:spPr/>
    </dgm:pt>
    <dgm:pt modelId="{297E37EE-A1BD-4FAB-A772-D5BE8D0FB69E}" type="pres">
      <dgm:prSet presAssocID="{2B078B59-30B2-4026-930C-B1A0F4156BEA}" presName="sibTrans" presStyleCnt="0"/>
      <dgm:spPr/>
    </dgm:pt>
    <dgm:pt modelId="{A40CA2E4-01FE-4B70-A526-D10889AAADB1}" type="pres">
      <dgm:prSet presAssocID="{42267F5A-EB76-4432-A303-F3AB478747C3}" presName="node" presStyleLbl="alignAccFollowNode1" presStyleIdx="3" presStyleCnt="6">
        <dgm:presLayoutVars>
          <dgm:bulletEnabled val="1"/>
        </dgm:presLayoutVars>
      </dgm:prSet>
      <dgm:spPr/>
    </dgm:pt>
    <dgm:pt modelId="{F0482481-7B5A-4376-BC44-69396A8FDB59}" type="pres">
      <dgm:prSet presAssocID="{F6B829B0-B491-4883-BDFD-87B01F4EEC55}" presName="sibTrans" presStyleCnt="0"/>
      <dgm:spPr/>
    </dgm:pt>
    <dgm:pt modelId="{2463D874-5407-437E-8C31-CAD7867D4489}" type="pres">
      <dgm:prSet presAssocID="{32027DBB-CCD0-4D26-B885-8E33FCE1B63C}" presName="node" presStyleLbl="alignAccFollowNode1" presStyleIdx="4" presStyleCnt="6">
        <dgm:presLayoutVars>
          <dgm:bulletEnabled val="1"/>
        </dgm:presLayoutVars>
      </dgm:prSet>
      <dgm:spPr/>
    </dgm:pt>
    <dgm:pt modelId="{6FB8407C-B7A0-4A6B-929D-A5F23082C930}" type="pres">
      <dgm:prSet presAssocID="{0B46047E-E509-4CDE-95AF-4D0DA2042201}" presName="sibTrans" presStyleCnt="0"/>
      <dgm:spPr/>
    </dgm:pt>
    <dgm:pt modelId="{07006954-7F43-47AE-96DA-8D89CF8A2CF8}" type="pres">
      <dgm:prSet presAssocID="{1044FB21-8949-4780-B94E-D43A18B2A9F4}" presName="node" presStyleLbl="alignAccFollowNode1" presStyleIdx="5" presStyleCnt="6">
        <dgm:presLayoutVars>
          <dgm:bulletEnabled val="1"/>
        </dgm:presLayoutVars>
      </dgm:prSet>
      <dgm:spPr/>
    </dgm:pt>
  </dgm:ptLst>
  <dgm:cxnLst>
    <dgm:cxn modelId="{58CC2000-3BDF-4729-B230-9A634A4E8F82}" srcId="{86740455-46D9-40B2-85D3-5222A7C81607}" destId="{1044FB21-8949-4780-B94E-D43A18B2A9F4}" srcOrd="3" destOrd="0" parTransId="{C9166E08-724B-49D9-A960-00712E8DB744}" sibTransId="{47CAC68A-D23D-4141-AF71-D749419202F1}"/>
    <dgm:cxn modelId="{9C61A50D-AD41-422B-B4C8-DE4101087F8C}" type="presOf" srcId="{32027DBB-CCD0-4D26-B885-8E33FCE1B63C}" destId="{2463D874-5407-437E-8C31-CAD7867D4489}" srcOrd="0" destOrd="0" presId="urn:microsoft.com/office/officeart/2005/8/layout/lProcess3"/>
    <dgm:cxn modelId="{D832B620-FAD7-4235-80E9-0DEC5F02E1E8}" type="presOf" srcId="{0571CB88-8C62-4C20-941E-E275288A2FAD}" destId="{2CA78814-065B-4ED4-A527-DACE3B5291C5}" srcOrd="0" destOrd="0" presId="urn:microsoft.com/office/officeart/2005/8/layout/lProcess3"/>
    <dgm:cxn modelId="{E18DAA71-42FB-4639-B0B6-53EE3FF863F0}" type="presOf" srcId="{2E0CC323-7D5B-4265-8456-74444D7F824B}" destId="{57DCC6E6-5642-49F0-A443-788B73D0EC99}" srcOrd="0" destOrd="0" presId="urn:microsoft.com/office/officeart/2005/8/layout/lProcess3"/>
    <dgm:cxn modelId="{1A7DC693-0EC5-442C-B582-89D3796F8F1A}" srcId="{6B666BE3-F81F-4280-95D5-CD77DA5C9774}" destId="{0571CB88-8C62-4C20-941E-E275288A2FAD}" srcOrd="0" destOrd="0" parTransId="{A5E0255F-2C15-44D2-AED8-B0E867AFFFC1}" sibTransId="{D36756C1-EFA4-4A62-A850-88753CCD8114}"/>
    <dgm:cxn modelId="{3E8C5398-A347-4CB4-B0C1-F3DBA254B908}" type="presOf" srcId="{86740455-46D9-40B2-85D3-5222A7C81607}" destId="{0D2DB144-B2DD-4F65-BF21-92FA941B2A04}" srcOrd="0" destOrd="0" presId="urn:microsoft.com/office/officeart/2005/8/layout/lProcess3"/>
    <dgm:cxn modelId="{6AED1C9E-440A-47FC-B990-F12CFB2C2D22}" srcId="{86740455-46D9-40B2-85D3-5222A7C81607}" destId="{32027DBB-CCD0-4D26-B885-8E33FCE1B63C}" srcOrd="2" destOrd="0" parTransId="{3584AF64-A8E3-4B2D-A458-F68B7E98269F}" sibTransId="{0B46047E-E509-4CDE-95AF-4D0DA2042201}"/>
    <dgm:cxn modelId="{A92A9CA1-A5E1-4D46-8D02-6F77B36EA420}" srcId="{0571CB88-8C62-4C20-941E-E275288A2FAD}" destId="{5BB1D210-B39E-4AFD-A760-3E5898137036}" srcOrd="0" destOrd="0" parTransId="{945C45F7-D7F9-431B-AD6F-E7ABAE32ACE6}" sibTransId="{902068EB-69D0-4D84-9223-9B098C296020}"/>
    <dgm:cxn modelId="{9C102DA2-7FAE-4346-A637-23869891C8FD}" type="presOf" srcId="{5BB1D210-B39E-4AFD-A760-3E5898137036}" destId="{931CE4B8-A745-4F6B-9F29-CF9EDBDD6C9C}" srcOrd="0" destOrd="0" presId="urn:microsoft.com/office/officeart/2005/8/layout/lProcess3"/>
    <dgm:cxn modelId="{0281C8A5-4E70-4B16-8DFC-F65812570210}" srcId="{86740455-46D9-40B2-85D3-5222A7C81607}" destId="{2E0CC323-7D5B-4265-8456-74444D7F824B}" srcOrd="0" destOrd="0" parTransId="{C1CE08A1-1977-4CD9-8C9E-84788A8A125B}" sibTransId="{2B078B59-30B2-4026-930C-B1A0F4156BEA}"/>
    <dgm:cxn modelId="{7C36A9B2-8539-4577-A2D0-4757007DFAAA}" srcId="{86740455-46D9-40B2-85D3-5222A7C81607}" destId="{42267F5A-EB76-4432-A303-F3AB478747C3}" srcOrd="1" destOrd="0" parTransId="{1DF7DC23-1056-4B92-816A-D79131824136}" sibTransId="{F6B829B0-B491-4883-BDFD-87B01F4EEC55}"/>
    <dgm:cxn modelId="{70E6BBC6-2348-47F8-94B4-433DD821815C}" srcId="{0571CB88-8C62-4C20-941E-E275288A2FAD}" destId="{F32575BF-A97F-4D26-9324-CB3DCDF5010E}" srcOrd="1" destOrd="0" parTransId="{6EFA7A9E-17C3-4FD3-B008-68A7A957CFF5}" sibTransId="{7A81E05C-EE7A-41B4-8AEE-F8F9F908E5CC}"/>
    <dgm:cxn modelId="{C2684DCD-1AB5-4F5A-9985-872E2F5DAC65}" type="presOf" srcId="{42267F5A-EB76-4432-A303-F3AB478747C3}" destId="{A40CA2E4-01FE-4B70-A526-D10889AAADB1}" srcOrd="0" destOrd="0" presId="urn:microsoft.com/office/officeart/2005/8/layout/lProcess3"/>
    <dgm:cxn modelId="{AF1E61DC-B7D4-402A-82DD-39F89FFA27F6}" type="presOf" srcId="{6B666BE3-F81F-4280-95D5-CD77DA5C9774}" destId="{FFB32868-2FF1-4B53-B128-2FBB02C36ACD}" srcOrd="0" destOrd="0" presId="urn:microsoft.com/office/officeart/2005/8/layout/lProcess3"/>
    <dgm:cxn modelId="{D504A1DD-C70B-4DC0-A1E2-46DF36FDDA0C}" srcId="{6B666BE3-F81F-4280-95D5-CD77DA5C9774}" destId="{86740455-46D9-40B2-85D3-5222A7C81607}" srcOrd="1" destOrd="0" parTransId="{97A116D3-3EF2-4E30-83D6-611D5E7C9F9C}" sibTransId="{0C06AB9F-26A7-4271-B092-782338CDE227}"/>
    <dgm:cxn modelId="{40946DE5-44C6-4B5A-B081-ACF7D7BFBE30}" type="presOf" srcId="{F32575BF-A97F-4D26-9324-CB3DCDF5010E}" destId="{F7D1B8E8-D23D-4544-8AED-5EE20C49F3B8}" srcOrd="0" destOrd="0" presId="urn:microsoft.com/office/officeart/2005/8/layout/lProcess3"/>
    <dgm:cxn modelId="{E26610F9-FE16-4B87-BA4E-9F94D2223B66}" type="presOf" srcId="{1044FB21-8949-4780-B94E-D43A18B2A9F4}" destId="{07006954-7F43-47AE-96DA-8D89CF8A2CF8}" srcOrd="0" destOrd="0" presId="urn:microsoft.com/office/officeart/2005/8/layout/lProcess3"/>
    <dgm:cxn modelId="{0F10008A-BC27-4596-B4FE-0F5EFEA302FC}" type="presParOf" srcId="{FFB32868-2FF1-4B53-B128-2FBB02C36ACD}" destId="{0310C156-5352-450A-A351-81D9BA2B6F68}" srcOrd="0" destOrd="0" presId="urn:microsoft.com/office/officeart/2005/8/layout/lProcess3"/>
    <dgm:cxn modelId="{BFFB7485-7A65-4915-A20C-7AEC9B071B7B}" type="presParOf" srcId="{0310C156-5352-450A-A351-81D9BA2B6F68}" destId="{2CA78814-065B-4ED4-A527-DACE3B5291C5}" srcOrd="0" destOrd="0" presId="urn:microsoft.com/office/officeart/2005/8/layout/lProcess3"/>
    <dgm:cxn modelId="{58FEDB59-EE4C-4E50-8324-5E818821745F}" type="presParOf" srcId="{0310C156-5352-450A-A351-81D9BA2B6F68}" destId="{B5CB70C7-3BAD-4896-9479-B6C5B92BB02F}" srcOrd="1" destOrd="0" presId="urn:microsoft.com/office/officeart/2005/8/layout/lProcess3"/>
    <dgm:cxn modelId="{F2271E4A-6869-48B3-B9A0-602ACBBC7998}" type="presParOf" srcId="{0310C156-5352-450A-A351-81D9BA2B6F68}" destId="{931CE4B8-A745-4F6B-9F29-CF9EDBDD6C9C}" srcOrd="2" destOrd="0" presId="urn:microsoft.com/office/officeart/2005/8/layout/lProcess3"/>
    <dgm:cxn modelId="{F23A859A-E99A-422D-8662-F989688960D0}" type="presParOf" srcId="{0310C156-5352-450A-A351-81D9BA2B6F68}" destId="{4DDF108D-2704-4A66-A8DB-652348E31575}" srcOrd="3" destOrd="0" presId="urn:microsoft.com/office/officeart/2005/8/layout/lProcess3"/>
    <dgm:cxn modelId="{11926481-3EE8-41DA-893D-9E6A46B9DB0C}" type="presParOf" srcId="{0310C156-5352-450A-A351-81D9BA2B6F68}" destId="{F7D1B8E8-D23D-4544-8AED-5EE20C49F3B8}" srcOrd="4" destOrd="0" presId="urn:microsoft.com/office/officeart/2005/8/layout/lProcess3"/>
    <dgm:cxn modelId="{1A62DFBD-7146-4E49-A073-27A92E0BDB5F}" type="presParOf" srcId="{FFB32868-2FF1-4B53-B128-2FBB02C36ACD}" destId="{1A0CCD12-3723-4AF2-9BE1-75DE8BC45FA2}" srcOrd="1" destOrd="0" presId="urn:microsoft.com/office/officeart/2005/8/layout/lProcess3"/>
    <dgm:cxn modelId="{05BABFCF-8CEF-470E-ABC0-9A3DE4A8AF3B}" type="presParOf" srcId="{FFB32868-2FF1-4B53-B128-2FBB02C36ACD}" destId="{CF72B4E6-7E76-4852-B8DE-08666EF58119}" srcOrd="2" destOrd="0" presId="urn:microsoft.com/office/officeart/2005/8/layout/lProcess3"/>
    <dgm:cxn modelId="{50D5F1F6-C461-45E1-9577-E5BBEE3B0D8B}" type="presParOf" srcId="{CF72B4E6-7E76-4852-B8DE-08666EF58119}" destId="{0D2DB144-B2DD-4F65-BF21-92FA941B2A04}" srcOrd="0" destOrd="0" presId="urn:microsoft.com/office/officeart/2005/8/layout/lProcess3"/>
    <dgm:cxn modelId="{6E897227-7F03-4B93-8F8D-2BE2A77E268D}" type="presParOf" srcId="{CF72B4E6-7E76-4852-B8DE-08666EF58119}" destId="{C2DE5C80-1A1B-4B6F-BD31-BDC638F6F9C3}" srcOrd="1" destOrd="0" presId="urn:microsoft.com/office/officeart/2005/8/layout/lProcess3"/>
    <dgm:cxn modelId="{E89F6C4F-AC86-4AA1-8108-5C055C892BCC}" type="presParOf" srcId="{CF72B4E6-7E76-4852-B8DE-08666EF58119}" destId="{57DCC6E6-5642-49F0-A443-788B73D0EC99}" srcOrd="2" destOrd="0" presId="urn:microsoft.com/office/officeart/2005/8/layout/lProcess3"/>
    <dgm:cxn modelId="{6C160D6C-DD19-4D41-A568-3F1EBACA4583}" type="presParOf" srcId="{CF72B4E6-7E76-4852-B8DE-08666EF58119}" destId="{297E37EE-A1BD-4FAB-A772-D5BE8D0FB69E}" srcOrd="3" destOrd="0" presId="urn:microsoft.com/office/officeart/2005/8/layout/lProcess3"/>
    <dgm:cxn modelId="{538B42FB-B588-497A-940F-E78F05523107}" type="presParOf" srcId="{CF72B4E6-7E76-4852-B8DE-08666EF58119}" destId="{A40CA2E4-01FE-4B70-A526-D10889AAADB1}" srcOrd="4" destOrd="0" presId="urn:microsoft.com/office/officeart/2005/8/layout/lProcess3"/>
    <dgm:cxn modelId="{BC9C49D2-0691-4B8B-A7BC-BC1D921A5F64}" type="presParOf" srcId="{CF72B4E6-7E76-4852-B8DE-08666EF58119}" destId="{F0482481-7B5A-4376-BC44-69396A8FDB59}" srcOrd="5" destOrd="0" presId="urn:microsoft.com/office/officeart/2005/8/layout/lProcess3"/>
    <dgm:cxn modelId="{84A13BED-7D2E-4076-8228-B6FB7A890AC1}" type="presParOf" srcId="{CF72B4E6-7E76-4852-B8DE-08666EF58119}" destId="{2463D874-5407-437E-8C31-CAD7867D4489}" srcOrd="6" destOrd="0" presId="urn:microsoft.com/office/officeart/2005/8/layout/lProcess3"/>
    <dgm:cxn modelId="{36ADCC14-8D09-4650-A8E5-3D900E4344AB}" type="presParOf" srcId="{CF72B4E6-7E76-4852-B8DE-08666EF58119}" destId="{6FB8407C-B7A0-4A6B-929D-A5F23082C930}" srcOrd="7" destOrd="0" presId="urn:microsoft.com/office/officeart/2005/8/layout/lProcess3"/>
    <dgm:cxn modelId="{4277B759-5AA8-49A6-BF56-AA47B6814A08}" type="presParOf" srcId="{CF72B4E6-7E76-4852-B8DE-08666EF58119}" destId="{07006954-7F43-47AE-96DA-8D89CF8A2CF8}" srcOrd="8"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78814-065B-4ED4-A527-DACE3B5291C5}">
      <dsp:nvSpPr>
        <dsp:cNvPr id="0" name=""/>
        <dsp:cNvSpPr/>
      </dsp:nvSpPr>
      <dsp:spPr>
        <a:xfrm>
          <a:off x="1588" y="2070949"/>
          <a:ext cx="3180377" cy="126920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x sampled from data		</a:t>
          </a:r>
        </a:p>
      </dsp:txBody>
      <dsp:txXfrm>
        <a:off x="636191" y="2070949"/>
        <a:ext cx="1911171" cy="1269206"/>
      </dsp:txXfrm>
    </dsp:sp>
    <dsp:sp modelId="{931CE4B8-A745-4F6B-9F29-CF9EDBDD6C9C}">
      <dsp:nvSpPr>
        <dsp:cNvPr id="0" name=""/>
        <dsp:cNvSpPr/>
      </dsp:nvSpPr>
      <dsp:spPr>
        <a:xfrm>
          <a:off x="2769473" y="2178831"/>
          <a:ext cx="2633602" cy="1053441"/>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Differentiable function, D</a:t>
          </a:r>
        </a:p>
      </dsp:txBody>
      <dsp:txXfrm>
        <a:off x="3296194" y="2178831"/>
        <a:ext cx="1580161" cy="1053441"/>
      </dsp:txXfrm>
    </dsp:sp>
    <dsp:sp modelId="{F7D1B8E8-D23D-4544-8AED-5EE20C49F3B8}">
      <dsp:nvSpPr>
        <dsp:cNvPr id="0" name=""/>
        <dsp:cNvSpPr/>
      </dsp:nvSpPr>
      <dsp:spPr>
        <a:xfrm>
          <a:off x="5034372" y="2178831"/>
          <a:ext cx="2633602" cy="1053441"/>
        </a:xfrm>
        <a:prstGeom prst="chevron">
          <a:avLst/>
        </a:prstGeom>
        <a:solidFill>
          <a:schemeClr val="accent6">
            <a:lumMod val="60000"/>
            <a:lumOff val="4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D(x) tries to be near 1</a:t>
          </a:r>
        </a:p>
      </dsp:txBody>
      <dsp:txXfrm>
        <a:off x="5561093" y="2178831"/>
        <a:ext cx="1580161" cy="1053441"/>
      </dsp:txXfrm>
    </dsp:sp>
    <dsp:sp modelId="{0D2DB144-B2DD-4F65-BF21-92FA941B2A04}">
      <dsp:nvSpPr>
        <dsp:cNvPr id="0" name=""/>
        <dsp:cNvSpPr/>
      </dsp:nvSpPr>
      <dsp:spPr>
        <a:xfrm>
          <a:off x="1588" y="3517844"/>
          <a:ext cx="3173015" cy="126920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Input noise, z</a:t>
          </a:r>
        </a:p>
      </dsp:txBody>
      <dsp:txXfrm>
        <a:off x="636191" y="3517844"/>
        <a:ext cx="1903809" cy="1269206"/>
      </dsp:txXfrm>
    </dsp:sp>
    <dsp:sp modelId="{57DCC6E6-5642-49F0-A443-788B73D0EC99}">
      <dsp:nvSpPr>
        <dsp:cNvPr id="0" name=""/>
        <dsp:cNvSpPr/>
      </dsp:nvSpPr>
      <dsp:spPr>
        <a:xfrm>
          <a:off x="2762112" y="3625726"/>
          <a:ext cx="2633602" cy="1053441"/>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Differentiable function G</a:t>
          </a:r>
        </a:p>
      </dsp:txBody>
      <dsp:txXfrm>
        <a:off x="3288833" y="3625726"/>
        <a:ext cx="1580161" cy="1053441"/>
      </dsp:txXfrm>
    </dsp:sp>
    <dsp:sp modelId="{A40CA2E4-01FE-4B70-A526-D10889AAADB1}">
      <dsp:nvSpPr>
        <dsp:cNvPr id="0" name=""/>
        <dsp:cNvSpPr/>
      </dsp:nvSpPr>
      <dsp:spPr>
        <a:xfrm>
          <a:off x="5027011" y="3625726"/>
          <a:ext cx="2633602" cy="1053441"/>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X sampled from model</a:t>
          </a:r>
        </a:p>
      </dsp:txBody>
      <dsp:txXfrm>
        <a:off x="5553732" y="3625726"/>
        <a:ext cx="1580161" cy="1053441"/>
      </dsp:txXfrm>
    </dsp:sp>
    <dsp:sp modelId="{2463D874-5407-437E-8C31-CAD7867D4489}">
      <dsp:nvSpPr>
        <dsp:cNvPr id="0" name=""/>
        <dsp:cNvSpPr/>
      </dsp:nvSpPr>
      <dsp:spPr>
        <a:xfrm>
          <a:off x="7291909" y="3625726"/>
          <a:ext cx="2633602" cy="1053441"/>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a:t>
          </a:r>
        </a:p>
      </dsp:txBody>
      <dsp:txXfrm>
        <a:off x="7818630" y="3625726"/>
        <a:ext cx="1580161" cy="1053441"/>
      </dsp:txXfrm>
    </dsp:sp>
    <dsp:sp modelId="{07006954-7F43-47AE-96DA-8D89CF8A2CF8}">
      <dsp:nvSpPr>
        <dsp:cNvPr id="0" name=""/>
        <dsp:cNvSpPr/>
      </dsp:nvSpPr>
      <dsp:spPr>
        <a:xfrm>
          <a:off x="9556808" y="3625726"/>
          <a:ext cx="2633602" cy="1053441"/>
        </a:xfrm>
        <a:prstGeom prst="chevron">
          <a:avLst/>
        </a:prstGeom>
        <a:solidFill>
          <a:schemeClr val="accent6">
            <a:lumMod val="60000"/>
            <a:lumOff val="4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 tries to make D(G(z)) near 0,</a:t>
          </a:r>
        </a:p>
        <a:p>
          <a:pPr marL="0" lvl="0" indent="0" algn="ctr" defTabSz="711200">
            <a:lnSpc>
              <a:spcPct val="90000"/>
            </a:lnSpc>
            <a:spcBef>
              <a:spcPct val="0"/>
            </a:spcBef>
            <a:spcAft>
              <a:spcPct val="35000"/>
            </a:spcAft>
            <a:buNone/>
          </a:pPr>
          <a:r>
            <a:rPr lang="en-US" sz="1600" kern="1200" dirty="0"/>
            <a:t>G tries to make D(G(z)) near 1</a:t>
          </a:r>
        </a:p>
      </dsp:txBody>
      <dsp:txXfrm>
        <a:off x="10083529" y="3625726"/>
        <a:ext cx="1580161" cy="105344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615FFC-C176-425F-BAFA-CC715F9273CA}" type="datetimeFigureOut">
              <a:rPr lang="en-US" smtClean="0"/>
              <a:t>4/18/2019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A388E-4D9F-4E00-9A5C-912A5BC1C6FF}" type="slidenum">
              <a:rPr lang="en-US" smtClean="0"/>
              <a:t>‹#›</a:t>
            </a:fld>
            <a:endParaRPr lang="en-US"/>
          </a:p>
        </p:txBody>
      </p:sp>
    </p:spTree>
    <p:extLst>
      <p:ext uri="{BB962C8B-B14F-4D97-AF65-F5344CB8AC3E}">
        <p14:creationId xmlns:p14="http://schemas.microsoft.com/office/powerpoint/2010/main" val="3784361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Tractable:</a:t>
            </a:r>
            <a:r>
              <a:rPr lang="en-US" sz="1200" b="0" i="0" kern="1200" dirty="0">
                <a:solidFill>
                  <a:schemeClr val="tx1"/>
                </a:solidFill>
                <a:effectLst/>
                <a:latin typeface="+mn-lt"/>
                <a:ea typeface="+mn-ea"/>
                <a:cs typeface="+mn-cs"/>
              </a:rPr>
              <a:t> is related to defined computational time; we can calculate the computational complexity of a tractable problem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Approximate density: </a:t>
            </a:r>
            <a:r>
              <a:rPr lang="en-US" sz="1200" b="0" i="0" kern="1200" dirty="0">
                <a:solidFill>
                  <a:schemeClr val="tx1"/>
                </a:solidFill>
                <a:effectLst/>
                <a:latin typeface="+mn-lt"/>
                <a:ea typeface="+mn-ea"/>
                <a:cs typeface="+mn-cs"/>
              </a:rPr>
              <a:t> relates to </a:t>
            </a:r>
            <a:r>
              <a:rPr lang="en-US" sz="1200" b="1" i="0" kern="1200" dirty="0">
                <a:solidFill>
                  <a:schemeClr val="tx1"/>
                </a:solidFill>
                <a:effectLst/>
                <a:latin typeface="+mn-lt"/>
                <a:ea typeface="+mn-ea"/>
                <a:cs typeface="+mn-cs"/>
              </a:rPr>
              <a:t>intractability</a:t>
            </a:r>
            <a:r>
              <a:rPr lang="en-US" sz="1200" b="0" i="0" kern="1200" dirty="0">
                <a:solidFill>
                  <a:schemeClr val="tx1"/>
                </a:solidFill>
                <a:effectLst/>
                <a:latin typeface="+mn-lt"/>
                <a:ea typeface="+mn-ea"/>
                <a:cs typeface="+mn-cs"/>
              </a:rPr>
              <a:t>—a computer science term that means that there is no defined computational time or algorithm. In practice, an intractable problem utilizes too many computational resources in order to be useful. Therefore, approximate density models use probabilistic approximation techniques to estimate the solution.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Markov chains</a:t>
            </a:r>
            <a:r>
              <a:rPr lang="en-US" sz="1200" b="0" i="0" kern="1200" dirty="0">
                <a:solidFill>
                  <a:schemeClr val="tx1"/>
                </a:solidFill>
                <a:effectLst/>
                <a:latin typeface="+mn-lt"/>
                <a:ea typeface="+mn-ea"/>
                <a:cs typeface="+mn-cs"/>
              </a:rPr>
              <a:t>: Simply put, a Markov process is a sequence of events where the probability of an event happening solely depends on the previous event.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Boltzmann machines: </a:t>
            </a:r>
            <a:r>
              <a:rPr lang="en-US" sz="1200" b="0" i="0" kern="1200" dirty="0">
                <a:solidFill>
                  <a:schemeClr val="tx1"/>
                </a:solidFill>
                <a:effectLst/>
                <a:latin typeface="+mn-lt"/>
                <a:ea typeface="+mn-ea"/>
                <a:cs typeface="+mn-cs"/>
              </a:rPr>
              <a:t>general class of models that contain take binary vectors as input and units that assign a probability distribution to each of those binary vectors. A Boltzmann machine uses something called an </a:t>
            </a:r>
            <a:r>
              <a:rPr lang="en-US" sz="1200" b="1" i="0" kern="1200" dirty="0">
                <a:solidFill>
                  <a:schemeClr val="tx1"/>
                </a:solidFill>
                <a:effectLst/>
                <a:latin typeface="+mn-lt"/>
                <a:ea typeface="+mn-ea"/>
                <a:cs typeface="+mn-cs"/>
              </a:rPr>
              <a:t>energy function</a:t>
            </a:r>
            <a:r>
              <a:rPr lang="en-US" sz="1200" b="0" i="0" kern="1200" dirty="0">
                <a:solidFill>
                  <a:schemeClr val="tx1"/>
                </a:solidFill>
                <a:effectLst/>
                <a:latin typeface="+mn-lt"/>
                <a:ea typeface="+mn-ea"/>
                <a:cs typeface="+mn-cs"/>
              </a:rPr>
              <a:t>, which is similar to a loss function. For any given vector, the probability of a particular state is proportional to each of the energy function values. To convert this to an actual probability distribution, it's necessary to renormalize the distribution, but this problem becomes another intractable problem. Monte Carlo methods are again used here for sampling as a workaround, hence making Boltzmann machines a Monte Carlo-based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Monte-Carlo: </a:t>
            </a:r>
            <a:r>
              <a:rPr lang="en-US" sz="1200" b="0" i="0" kern="1200" dirty="0">
                <a:solidFill>
                  <a:schemeClr val="tx1"/>
                </a:solidFill>
                <a:effectLst/>
                <a:latin typeface="+mn-lt"/>
                <a:ea typeface="+mn-ea"/>
                <a:cs typeface="+mn-cs"/>
              </a:rPr>
              <a:t>Produces best solution with a certain probability by using the process of repeated random sampling to make numerical estimations of unknown parameters.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DB3A388E-4D9F-4E00-9A5C-912A5BC1C6FF}" type="slidenum">
              <a:rPr lang="en-US" smtClean="0"/>
              <a:t>8</a:t>
            </a:fld>
            <a:endParaRPr lang="en-US"/>
          </a:p>
        </p:txBody>
      </p:sp>
    </p:spTree>
    <p:extLst>
      <p:ext uri="{BB962C8B-B14F-4D97-AF65-F5344CB8AC3E}">
        <p14:creationId xmlns:p14="http://schemas.microsoft.com/office/powerpoint/2010/main" val="1825473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 conditional generative model p(x | c) can be obtained by adding c as input to both G and D. </a:t>
            </a:r>
          </a:p>
          <a:p>
            <a:pPr marL="228600" indent="-228600">
              <a:buAutoNum type="arabicPeriod"/>
            </a:pPr>
            <a:r>
              <a:rPr lang="en-US" dirty="0"/>
              <a:t>2. Learned approximate inference can be performed by training an auxiliary network to predict z given x. This is similar to the inference net trained by the wake-sleep algorithm [15] but with the advantage that the inference net may be trained for a fixed generator net after the generator net has finished training. </a:t>
            </a:r>
          </a:p>
          <a:p>
            <a:pPr marL="228600" indent="-228600">
              <a:buAutoNum type="arabicPeriod"/>
            </a:pPr>
            <a:r>
              <a:rPr lang="en-US" dirty="0"/>
              <a:t>One can approximately model all conditionals p(</a:t>
            </a:r>
            <a:r>
              <a:rPr lang="en-US" dirty="0" err="1"/>
              <a:t>xS</a:t>
            </a:r>
            <a:r>
              <a:rPr lang="en-US" dirty="0"/>
              <a:t> | x6S) where S is a subset of the indices of x by training a family of conditional models that share parameters. Essentially, one can use adversarial nets to implement a stochastic extension of the deterministic MP-DBM [10]. </a:t>
            </a:r>
          </a:p>
          <a:p>
            <a:pPr marL="228600" indent="-228600">
              <a:buAutoNum type="arabicPeriod"/>
            </a:pPr>
            <a:r>
              <a:rPr lang="en-US" dirty="0"/>
              <a:t>4. Semi-supervised learning: features from the discriminator or inference net could improve performance of classifiers when limited labeled data is available.</a:t>
            </a:r>
          </a:p>
          <a:p>
            <a:pPr marL="228600" indent="-228600">
              <a:buAutoNum type="arabicPeriod"/>
            </a:pPr>
            <a:r>
              <a:rPr lang="en-US" dirty="0"/>
              <a:t> 5. Efficiency improvements: training could be accelerated greatly by devising better methods for coordinating G and D or determining better distributions to sample z from during training. </a:t>
            </a:r>
          </a:p>
        </p:txBody>
      </p:sp>
      <p:sp>
        <p:nvSpPr>
          <p:cNvPr id="4" name="Slide Number Placeholder 3"/>
          <p:cNvSpPr>
            <a:spLocks noGrp="1"/>
          </p:cNvSpPr>
          <p:nvPr>
            <p:ph type="sldNum" sz="quarter" idx="5"/>
          </p:nvPr>
        </p:nvSpPr>
        <p:spPr/>
        <p:txBody>
          <a:bodyPr/>
          <a:lstStyle/>
          <a:p>
            <a:fld id="{DB3A388E-4D9F-4E00-9A5C-912A5BC1C6FF}" type="slidenum">
              <a:rPr lang="en-US" smtClean="0"/>
              <a:t>26</a:t>
            </a:fld>
            <a:endParaRPr lang="en-US"/>
          </a:p>
        </p:txBody>
      </p:sp>
    </p:spTree>
    <p:extLst>
      <p:ext uri="{BB962C8B-B14F-4D97-AF65-F5344CB8AC3E}">
        <p14:creationId xmlns:p14="http://schemas.microsoft.com/office/powerpoint/2010/main" val="3878748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A388E-4D9F-4E00-9A5C-912A5BC1C6FF}" type="slidenum">
              <a:rPr lang="en-US" smtClean="0"/>
              <a:t>10</a:t>
            </a:fld>
            <a:endParaRPr lang="en-US"/>
          </a:p>
        </p:txBody>
      </p:sp>
    </p:spTree>
    <p:extLst>
      <p:ext uri="{BB962C8B-B14F-4D97-AF65-F5344CB8AC3E}">
        <p14:creationId xmlns:p14="http://schemas.microsoft.com/office/powerpoint/2010/main" val="477196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A388E-4D9F-4E00-9A5C-912A5BC1C6FF}" type="slidenum">
              <a:rPr lang="en-US" smtClean="0"/>
              <a:t>13</a:t>
            </a:fld>
            <a:endParaRPr lang="en-US"/>
          </a:p>
        </p:txBody>
      </p:sp>
    </p:spTree>
    <p:extLst>
      <p:ext uri="{BB962C8B-B14F-4D97-AF65-F5344CB8AC3E}">
        <p14:creationId xmlns:p14="http://schemas.microsoft.com/office/powerpoint/2010/main" val="3230052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A388E-4D9F-4E00-9A5C-912A5BC1C6FF}" type="slidenum">
              <a:rPr lang="en-US" smtClean="0"/>
              <a:t>14</a:t>
            </a:fld>
            <a:endParaRPr lang="en-US"/>
          </a:p>
        </p:txBody>
      </p:sp>
    </p:spTree>
    <p:extLst>
      <p:ext uri="{BB962C8B-B14F-4D97-AF65-F5344CB8AC3E}">
        <p14:creationId xmlns:p14="http://schemas.microsoft.com/office/powerpoint/2010/main" val="798678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Generative adversarial nets are trained by simultaneously updating the discriminative distribution (D, blue, dashed line) so that it discriminates between samples from the data generating distribution (black, dotted line) px from those of the generative distribution </a:t>
            </a:r>
            <a:r>
              <a:rPr lang="en-US" dirty="0" err="1"/>
              <a:t>pg</a:t>
            </a:r>
            <a:r>
              <a:rPr lang="en-US" dirty="0"/>
              <a:t> (G) (green, solid line).</a:t>
            </a:r>
          </a:p>
        </p:txBody>
      </p:sp>
      <p:sp>
        <p:nvSpPr>
          <p:cNvPr id="4" name="Slide Number Placeholder 3"/>
          <p:cNvSpPr>
            <a:spLocks noGrp="1"/>
          </p:cNvSpPr>
          <p:nvPr>
            <p:ph type="sldNum" sz="quarter" idx="5"/>
          </p:nvPr>
        </p:nvSpPr>
        <p:spPr/>
        <p:txBody>
          <a:bodyPr/>
          <a:lstStyle/>
          <a:p>
            <a:fld id="{DB3A388E-4D9F-4E00-9A5C-912A5BC1C6FF}" type="slidenum">
              <a:rPr lang="en-US" smtClean="0"/>
              <a:t>17</a:t>
            </a:fld>
            <a:endParaRPr lang="en-US"/>
          </a:p>
        </p:txBody>
      </p:sp>
    </p:spTree>
    <p:extLst>
      <p:ext uri="{BB962C8B-B14F-4D97-AF65-F5344CB8AC3E}">
        <p14:creationId xmlns:p14="http://schemas.microsoft.com/office/powerpoint/2010/main" val="636198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A388E-4D9F-4E00-9A5C-912A5BC1C6FF}" type="slidenum">
              <a:rPr lang="en-US" smtClean="0"/>
              <a:t>18</a:t>
            </a:fld>
            <a:endParaRPr lang="en-US"/>
          </a:p>
        </p:txBody>
      </p:sp>
    </p:spTree>
    <p:extLst>
      <p:ext uri="{BB962C8B-B14F-4D97-AF65-F5344CB8AC3E}">
        <p14:creationId xmlns:p14="http://schemas.microsoft.com/office/powerpoint/2010/main" val="1052996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Visualization of samples from the model. Rightmost column shows the nearest training example of the neighboring sample, in order to demonstrate that the model has not memorized the training set. Samples are fair random draws, not cherry-picked. Unlike most other visualizations of deep generative models, these images show actual samples from the model </a:t>
            </a:r>
            <a:r>
              <a:rPr lang="en-US" dirty="0" err="1"/>
              <a:t>distributions,not</a:t>
            </a:r>
            <a:r>
              <a:rPr lang="en-US" dirty="0"/>
              <a:t> conditional means given samples of hidden units. </a:t>
            </a:r>
          </a:p>
          <a:p>
            <a:r>
              <a:rPr lang="en-US" dirty="0"/>
              <a:t>Moreover, these samples are uncorrelated because the sampling process does not depend on Markov chain mixing. </a:t>
            </a:r>
          </a:p>
          <a:p>
            <a:pPr marL="228600" indent="-228600">
              <a:buAutoNum type="alphaLcParenR"/>
            </a:pPr>
            <a:r>
              <a:rPr lang="en-US" dirty="0"/>
              <a:t>MNIST </a:t>
            </a:r>
          </a:p>
          <a:p>
            <a:pPr marL="228600" indent="-228600">
              <a:buAutoNum type="alphaLcParenR"/>
            </a:pPr>
            <a:r>
              <a:rPr lang="en-US" dirty="0"/>
              <a:t>b) TFD </a:t>
            </a:r>
          </a:p>
          <a:p>
            <a:pPr marL="228600" indent="-228600">
              <a:buAutoNum type="alphaLcParenR"/>
            </a:pPr>
            <a:r>
              <a:rPr lang="en-US" dirty="0"/>
              <a:t>c) CIFAR-10 (fully connected model)</a:t>
            </a:r>
          </a:p>
          <a:p>
            <a:pPr marL="228600" indent="-228600">
              <a:buAutoNum type="alphaLcParenR"/>
            </a:pPr>
            <a:r>
              <a:rPr lang="en-US" dirty="0"/>
              <a:t> d) CIFAR-10 (convolutional discriminator and “deconvolutional” generator)</a:t>
            </a:r>
          </a:p>
          <a:p>
            <a:endParaRPr lang="en-US" dirty="0"/>
          </a:p>
        </p:txBody>
      </p:sp>
      <p:sp>
        <p:nvSpPr>
          <p:cNvPr id="4" name="Slide Number Placeholder 3"/>
          <p:cNvSpPr>
            <a:spLocks noGrp="1"/>
          </p:cNvSpPr>
          <p:nvPr>
            <p:ph type="sldNum" sz="quarter" idx="5"/>
          </p:nvPr>
        </p:nvSpPr>
        <p:spPr/>
        <p:txBody>
          <a:bodyPr/>
          <a:lstStyle/>
          <a:p>
            <a:fld id="{DB3A388E-4D9F-4E00-9A5C-912A5BC1C6FF}" type="slidenum">
              <a:rPr lang="en-US" smtClean="0"/>
              <a:t>20</a:t>
            </a:fld>
            <a:endParaRPr lang="en-US"/>
          </a:p>
        </p:txBody>
      </p:sp>
    </p:spTree>
    <p:extLst>
      <p:ext uri="{BB962C8B-B14F-4D97-AF65-F5344CB8AC3E}">
        <p14:creationId xmlns:p14="http://schemas.microsoft.com/office/powerpoint/2010/main" val="2057535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reported numbers on MNIST are the mean loglikelihood of samples on test set, with the standard error of the mean computed across examples.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MNIST we compare against other models of the real-valued (rather than binary) version of dataset.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On TFD, we computed the standard error across folds of the dataset, with a different σ chosen using the validation set of each fold. </a:t>
            </a:r>
          </a:p>
          <a:p>
            <a:pPr marL="628650" lvl="1" indent="-171450">
              <a:buFont typeface="Arial" panose="020B0604020202020204" pitchFamily="34" charset="0"/>
              <a:buChar char="•"/>
            </a:pPr>
            <a:r>
              <a:rPr lang="en-US" dirty="0"/>
              <a:t>On TFD, σ was cross validated on each fold and mean log-likelihood on each fold were computed</a:t>
            </a:r>
          </a:p>
        </p:txBody>
      </p:sp>
      <p:sp>
        <p:nvSpPr>
          <p:cNvPr id="4" name="Slide Number Placeholder 3"/>
          <p:cNvSpPr>
            <a:spLocks noGrp="1"/>
          </p:cNvSpPr>
          <p:nvPr>
            <p:ph type="sldNum" sz="quarter" idx="5"/>
          </p:nvPr>
        </p:nvSpPr>
        <p:spPr/>
        <p:txBody>
          <a:bodyPr/>
          <a:lstStyle/>
          <a:p>
            <a:fld id="{DB3A388E-4D9F-4E00-9A5C-912A5BC1C6FF}" type="slidenum">
              <a:rPr lang="en-US" smtClean="0"/>
              <a:t>21</a:t>
            </a:fld>
            <a:endParaRPr lang="en-US"/>
          </a:p>
        </p:txBody>
      </p:sp>
    </p:spTree>
    <p:extLst>
      <p:ext uri="{BB962C8B-B14F-4D97-AF65-F5344CB8AC3E}">
        <p14:creationId xmlns:p14="http://schemas.microsoft.com/office/powerpoint/2010/main" val="4029559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Challengesingenerativemodeling</a:t>
            </a:r>
            <a:r>
              <a:rPr lang="en-US" dirty="0"/>
              <a:t>: </a:t>
            </a:r>
            <a:r>
              <a:rPr lang="en-US" dirty="0" err="1"/>
              <a:t>asummaryofthedifﬁcultiesencounteredbydifferentapproaches</a:t>
            </a:r>
            <a:r>
              <a:rPr lang="en-US" dirty="0"/>
              <a:t> to deep generative modeling for each of the major operations involving a model</a:t>
            </a:r>
          </a:p>
        </p:txBody>
      </p:sp>
      <p:sp>
        <p:nvSpPr>
          <p:cNvPr id="4" name="Slide Number Placeholder 3"/>
          <p:cNvSpPr>
            <a:spLocks noGrp="1"/>
          </p:cNvSpPr>
          <p:nvPr>
            <p:ph type="sldNum" sz="quarter" idx="5"/>
          </p:nvPr>
        </p:nvSpPr>
        <p:spPr/>
        <p:txBody>
          <a:bodyPr/>
          <a:lstStyle/>
          <a:p>
            <a:fld id="{DB3A388E-4D9F-4E00-9A5C-912A5BC1C6FF}" type="slidenum">
              <a:rPr lang="en-US" smtClean="0"/>
              <a:t>24</a:t>
            </a:fld>
            <a:endParaRPr lang="en-US"/>
          </a:p>
        </p:txBody>
      </p:sp>
    </p:spTree>
    <p:extLst>
      <p:ext uri="{BB962C8B-B14F-4D97-AF65-F5344CB8AC3E}">
        <p14:creationId xmlns:p14="http://schemas.microsoft.com/office/powerpoint/2010/main" val="5839549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4/18/2019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4/18/2019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4/18/2019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4/18/2019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4/18/2019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4/18/2019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7" name="Picture 6" descr="A picture containing colorful, painting, drawing&#10;&#10;Description automatically generated">
            <a:extLst>
              <a:ext uri="{FF2B5EF4-FFF2-40B4-BE49-F238E27FC236}">
                <a16:creationId xmlns:a16="http://schemas.microsoft.com/office/drawing/2014/main" id="{955391B0-2D4F-405B-9A97-A9BCCEEEF1B9}"/>
              </a:ext>
            </a:extLst>
          </p:cNvPr>
          <p:cNvPicPr>
            <a:picLocks noChangeAspect="1"/>
          </p:cNvPicPr>
          <p:nvPr/>
        </p:nvPicPr>
        <p:blipFill rotWithShape="1">
          <a:blip r:embed="rId3"/>
          <a:srcRect l="4313" r="4180" b="-2"/>
          <a:stretch/>
        </p:blipFill>
        <p:spPr>
          <a:xfrm>
            <a:off x="2787391" y="975"/>
            <a:ext cx="9401433" cy="6858000"/>
          </a:xfrm>
          <a:prstGeom prst="rect">
            <a:avLst/>
          </a:prstGeom>
        </p:spPr>
      </p:pic>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20" y="10"/>
            <a:ext cx="12191980" cy="6857990"/>
          </a:xfrm>
          <a:custGeom>
            <a:avLst/>
            <a:gdLst>
              <a:gd name="connsiteX0" fmla="*/ 10767920 w 12192000"/>
              <a:gd name="connsiteY0" fmla="*/ 0 h 6858000"/>
              <a:gd name="connsiteX1" fmla="*/ 12192000 w 12192000"/>
              <a:gd name="connsiteY1" fmla="*/ 0 h 6858000"/>
              <a:gd name="connsiteX2" fmla="*/ 12192000 w 12192000"/>
              <a:gd name="connsiteY2" fmla="*/ 927417 h 6858000"/>
              <a:gd name="connsiteX3" fmla="*/ 12082763 w 12192000"/>
              <a:gd name="connsiteY3" fmla="*/ 823269 h 6858000"/>
              <a:gd name="connsiteX4" fmla="*/ 10841978 w 12192000"/>
              <a:gd name="connsiteY4" fmla="*/ 29200 h 6858000"/>
              <a:gd name="connsiteX5" fmla="*/ 6012882 w 12192000"/>
              <a:gd name="connsiteY5" fmla="*/ 0 h 6858000"/>
              <a:gd name="connsiteX6" fmla="*/ 7504417 w 12192000"/>
              <a:gd name="connsiteY6" fmla="*/ 0 h 6858000"/>
              <a:gd name="connsiteX7" fmla="*/ 7430359 w 12192000"/>
              <a:gd name="connsiteY7" fmla="*/ 29200 h 6858000"/>
              <a:gd name="connsiteX8" fmla="*/ 4753816 w 12192000"/>
              <a:gd name="connsiteY8" fmla="*/ 4067166 h 6858000"/>
              <a:gd name="connsiteX9" fmla="*/ 5754532 w 12192000"/>
              <a:gd name="connsiteY9" fmla="*/ 6854750 h 6858000"/>
              <a:gd name="connsiteX10" fmla="*/ 5757486 w 12192000"/>
              <a:gd name="connsiteY10" fmla="*/ 6858000 h 6858000"/>
              <a:gd name="connsiteX11" fmla="*/ 4830677 w 12192000"/>
              <a:gd name="connsiteY11" fmla="*/ 6858000 h 6858000"/>
              <a:gd name="connsiteX12" fmla="*/ 4745134 w 12192000"/>
              <a:gd name="connsiteY12" fmla="*/ 6724465 h 6858000"/>
              <a:gd name="connsiteX13" fmla="*/ 4004010 w 12192000"/>
              <a:gd name="connsiteY13" fmla="*/ 4067979 h 6858000"/>
              <a:gd name="connsiteX14" fmla="*/ 5866922 w 12192000"/>
              <a:gd name="connsiteY14" fmla="*/ 114788 h 6858000"/>
              <a:gd name="connsiteX15" fmla="*/ 0 w 12192000"/>
              <a:gd name="connsiteY15" fmla="*/ 0 h 6858000"/>
              <a:gd name="connsiteX16" fmla="*/ 4336230 w 12192000"/>
              <a:gd name="connsiteY16" fmla="*/ 0 h 6858000"/>
              <a:gd name="connsiteX17" fmla="*/ 4279837 w 12192000"/>
              <a:gd name="connsiteY17" fmla="*/ 65151 h 6858000"/>
              <a:gd name="connsiteX18" fmla="*/ 2846555 w 12192000"/>
              <a:gd name="connsiteY18" fmla="*/ 4060687 h 6858000"/>
              <a:gd name="connsiteX19" fmla="*/ 3465501 w 12192000"/>
              <a:gd name="connsiteY19" fmla="*/ 6783922 h 6858000"/>
              <a:gd name="connsiteX20" fmla="*/ 3503413 w 12192000"/>
              <a:gd name="connsiteY20" fmla="*/ 6858000 h 6858000"/>
              <a:gd name="connsiteX21" fmla="*/ 0 w 12192000"/>
              <a:gd name="connsiteY2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2000" h="6858000">
                <a:moveTo>
                  <a:pt x="10767920" y="0"/>
                </a:moveTo>
                <a:lnTo>
                  <a:pt x="12192000" y="0"/>
                </a:lnTo>
                <a:lnTo>
                  <a:pt x="12192000" y="927417"/>
                </a:lnTo>
                <a:lnTo>
                  <a:pt x="12082763" y="823269"/>
                </a:lnTo>
                <a:cubicBezTo>
                  <a:pt x="11719580" y="493176"/>
                  <a:pt x="11300738" y="223239"/>
                  <a:pt x="10841978" y="29200"/>
                </a:cubicBezTo>
                <a:close/>
                <a:moveTo>
                  <a:pt x="6012882" y="0"/>
                </a:moveTo>
                <a:lnTo>
                  <a:pt x="7504417" y="0"/>
                </a:lnTo>
                <a:lnTo>
                  <a:pt x="7430359" y="29200"/>
                </a:lnTo>
                <a:cubicBezTo>
                  <a:pt x="5857467" y="694478"/>
                  <a:pt x="4753816" y="2251936"/>
                  <a:pt x="4753816" y="4067166"/>
                </a:cubicBezTo>
                <a:cubicBezTo>
                  <a:pt x="4753816" y="5126051"/>
                  <a:pt x="5129364" y="6097221"/>
                  <a:pt x="5754532" y="6854750"/>
                </a:cubicBezTo>
                <a:lnTo>
                  <a:pt x="5757486" y="6858000"/>
                </a:lnTo>
                <a:lnTo>
                  <a:pt x="4830677" y="6858000"/>
                </a:lnTo>
                <a:lnTo>
                  <a:pt x="4745134" y="6724465"/>
                </a:lnTo>
                <a:cubicBezTo>
                  <a:pt x="4274836" y="5949876"/>
                  <a:pt x="4004010" y="5040579"/>
                  <a:pt x="4004010" y="4067979"/>
                </a:cubicBezTo>
                <a:cubicBezTo>
                  <a:pt x="4004010" y="2476453"/>
                  <a:pt x="4729195" y="1054430"/>
                  <a:pt x="5866922" y="114788"/>
                </a:cubicBezTo>
                <a:close/>
                <a:moveTo>
                  <a:pt x="0" y="0"/>
                </a:moveTo>
                <a:lnTo>
                  <a:pt x="4336230" y="0"/>
                </a:lnTo>
                <a:lnTo>
                  <a:pt x="4279837" y="65151"/>
                </a:lnTo>
                <a:cubicBezTo>
                  <a:pt x="3384436" y="1150943"/>
                  <a:pt x="2846555" y="2542953"/>
                  <a:pt x="2846555" y="4060687"/>
                </a:cubicBezTo>
                <a:cubicBezTo>
                  <a:pt x="2846555" y="5036374"/>
                  <a:pt x="3068843" y="5960103"/>
                  <a:pt x="3465501" y="6783922"/>
                </a:cubicBezTo>
                <a:lnTo>
                  <a:pt x="3503413" y="6858000"/>
                </a:lnTo>
                <a:lnTo>
                  <a:pt x="0" y="6858000"/>
                </a:lnTo>
                <a:close/>
              </a:path>
            </a:pathLst>
          </a:custGeom>
        </p:spPr>
      </p:pic>
      <p:sp>
        <p:nvSpPr>
          <p:cNvPr id="12" name="Freeform 95">
            <a:extLst>
              <a:ext uri="{FF2B5EF4-FFF2-40B4-BE49-F238E27FC236}">
                <a16:creationId xmlns:a16="http://schemas.microsoft.com/office/drawing/2014/main" id="{FABF40F4-79AA-4A57-9658-36A9C6515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46555" y="-18287"/>
            <a:ext cx="9373908" cy="6920069"/>
          </a:xfrm>
          <a:custGeom>
            <a:avLst/>
            <a:gdLst>
              <a:gd name="connsiteX0" fmla="*/ 9363722 w 9373908"/>
              <a:gd name="connsiteY0" fmla="*/ 0 h 6920069"/>
              <a:gd name="connsiteX1" fmla="*/ 9373908 w 9373908"/>
              <a:gd name="connsiteY1" fmla="*/ 0 h 6920069"/>
              <a:gd name="connsiteX2" fmla="*/ 9373908 w 9373908"/>
              <a:gd name="connsiteY2" fmla="*/ 8011 h 6920069"/>
              <a:gd name="connsiteX3" fmla="*/ 4704244 w 9373908"/>
              <a:gd name="connsiteY3" fmla="*/ 0 h 6920069"/>
              <a:gd name="connsiteX4" fmla="*/ 7874983 w 9373908"/>
              <a:gd name="connsiteY4" fmla="*/ 0 h 6920069"/>
              <a:gd name="connsiteX5" fmla="*/ 7995423 w 9373908"/>
              <a:gd name="connsiteY5" fmla="*/ 47488 h 6920069"/>
              <a:gd name="connsiteX6" fmla="*/ 9236208 w 9373908"/>
              <a:gd name="connsiteY6" fmla="*/ 841557 h 6920069"/>
              <a:gd name="connsiteX7" fmla="*/ 9373908 w 9373908"/>
              <a:gd name="connsiteY7" fmla="*/ 972842 h 6920069"/>
              <a:gd name="connsiteX8" fmla="*/ 9373908 w 9373908"/>
              <a:gd name="connsiteY8" fmla="*/ 6920069 h 6920069"/>
              <a:gd name="connsiteX9" fmla="*/ 2950722 w 9373908"/>
              <a:gd name="connsiteY9" fmla="*/ 6920069 h 6920069"/>
              <a:gd name="connsiteX10" fmla="*/ 2907977 w 9373908"/>
              <a:gd name="connsiteY10" fmla="*/ 6873037 h 6920069"/>
              <a:gd name="connsiteX11" fmla="*/ 1907260 w 9373908"/>
              <a:gd name="connsiteY11" fmla="*/ 4085454 h 6920069"/>
              <a:gd name="connsiteX12" fmla="*/ 4583804 w 9373908"/>
              <a:gd name="connsiteY12" fmla="*/ 47488 h 6920069"/>
              <a:gd name="connsiteX13" fmla="*/ 1505505 w 9373908"/>
              <a:gd name="connsiteY13" fmla="*/ 0 h 6920069"/>
              <a:gd name="connsiteX14" fmla="*/ 3189581 w 9373908"/>
              <a:gd name="connsiteY14" fmla="*/ 0 h 6920069"/>
              <a:gd name="connsiteX15" fmla="*/ 3020368 w 9373908"/>
              <a:gd name="connsiteY15" fmla="*/ 133076 h 6920069"/>
              <a:gd name="connsiteX16" fmla="*/ 1157455 w 9373908"/>
              <a:gd name="connsiteY16" fmla="*/ 4086267 h 6920069"/>
              <a:gd name="connsiteX17" fmla="*/ 1898579 w 9373908"/>
              <a:gd name="connsiteY17" fmla="*/ 6742753 h 6920069"/>
              <a:gd name="connsiteX18" fmla="*/ 2012168 w 9373908"/>
              <a:gd name="connsiteY18" fmla="*/ 6920069 h 6920069"/>
              <a:gd name="connsiteX19" fmla="*/ 679265 w 9373908"/>
              <a:gd name="connsiteY19" fmla="*/ 6920069 h 6920069"/>
              <a:gd name="connsiteX20" fmla="*/ 618946 w 9373908"/>
              <a:gd name="connsiteY20" fmla="*/ 6802210 h 6920069"/>
              <a:gd name="connsiteX21" fmla="*/ 0 w 9373908"/>
              <a:gd name="connsiteY21" fmla="*/ 4078975 h 6920069"/>
              <a:gd name="connsiteX22" fmla="*/ 1433282 w 9373908"/>
              <a:gd name="connsiteY22" fmla="*/ 83440 h 6920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73908" h="6920069">
                <a:moveTo>
                  <a:pt x="9363722" y="0"/>
                </a:moveTo>
                <a:lnTo>
                  <a:pt x="9373908" y="0"/>
                </a:lnTo>
                <a:lnTo>
                  <a:pt x="9373908" y="8011"/>
                </a:lnTo>
                <a:close/>
                <a:moveTo>
                  <a:pt x="4704244" y="0"/>
                </a:moveTo>
                <a:lnTo>
                  <a:pt x="7874983" y="0"/>
                </a:lnTo>
                <a:lnTo>
                  <a:pt x="7995423" y="47488"/>
                </a:lnTo>
                <a:cubicBezTo>
                  <a:pt x="8454183" y="241528"/>
                  <a:pt x="8873025" y="511464"/>
                  <a:pt x="9236208" y="841557"/>
                </a:cubicBezTo>
                <a:lnTo>
                  <a:pt x="9373908" y="972842"/>
                </a:lnTo>
                <a:lnTo>
                  <a:pt x="9373908" y="6920069"/>
                </a:lnTo>
                <a:lnTo>
                  <a:pt x="2950722" y="6920069"/>
                </a:lnTo>
                <a:lnTo>
                  <a:pt x="2907977" y="6873037"/>
                </a:lnTo>
                <a:cubicBezTo>
                  <a:pt x="2282808" y="6115509"/>
                  <a:pt x="1907260" y="5144339"/>
                  <a:pt x="1907260" y="4085454"/>
                </a:cubicBezTo>
                <a:cubicBezTo>
                  <a:pt x="1907260" y="2270224"/>
                  <a:pt x="3010912" y="712766"/>
                  <a:pt x="4583804" y="47488"/>
                </a:cubicBezTo>
                <a:close/>
                <a:moveTo>
                  <a:pt x="1505505" y="0"/>
                </a:moveTo>
                <a:lnTo>
                  <a:pt x="3189581" y="0"/>
                </a:lnTo>
                <a:lnTo>
                  <a:pt x="3020368" y="133076"/>
                </a:lnTo>
                <a:cubicBezTo>
                  <a:pt x="1882640" y="1072718"/>
                  <a:pt x="1157455" y="2494741"/>
                  <a:pt x="1157455" y="4086267"/>
                </a:cubicBezTo>
                <a:cubicBezTo>
                  <a:pt x="1157455" y="5058867"/>
                  <a:pt x="1428281" y="5968164"/>
                  <a:pt x="1898579" y="6742753"/>
                </a:cubicBezTo>
                <a:lnTo>
                  <a:pt x="2012168" y="6920069"/>
                </a:lnTo>
                <a:lnTo>
                  <a:pt x="679265" y="6920069"/>
                </a:lnTo>
                <a:lnTo>
                  <a:pt x="618946" y="6802210"/>
                </a:lnTo>
                <a:cubicBezTo>
                  <a:pt x="222288" y="5978391"/>
                  <a:pt x="0" y="5054662"/>
                  <a:pt x="0" y="4078975"/>
                </a:cubicBezTo>
                <a:cubicBezTo>
                  <a:pt x="0" y="2561242"/>
                  <a:pt x="537881" y="1169231"/>
                  <a:pt x="1433282" y="83440"/>
                </a:cubicBezTo>
                <a:close/>
              </a:path>
            </a:pathLst>
          </a:custGeom>
          <a:noFill/>
          <a:ln w="603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92" name="Picture 13">
            <a:extLst>
              <a:ext uri="{FF2B5EF4-FFF2-40B4-BE49-F238E27FC236}">
                <a16:creationId xmlns:a16="http://schemas.microsoft.com/office/drawing/2014/main" id="{FC283FD9-8E0B-49F8-9E17-13B2CCED8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9765"/>
            <a:ext cx="12188825" cy="6856214"/>
          </a:xfrm>
          <a:prstGeom prst="rect">
            <a:avLst/>
          </a:prstGeom>
        </p:spPr>
      </p:pic>
      <p:sp>
        <p:nvSpPr>
          <p:cNvPr id="16" name="Freeform 5">
            <a:extLst>
              <a:ext uri="{FF2B5EF4-FFF2-40B4-BE49-F238E27FC236}">
                <a16:creationId xmlns:a16="http://schemas.microsoft.com/office/drawing/2014/main" id="{F56B35D9-F58A-4219-B69E-D5208E611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5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6652169" y="2027603"/>
            <a:ext cx="4507955" cy="2822356"/>
          </a:xfrm>
        </p:spPr>
        <p:txBody>
          <a:bodyPr>
            <a:normAutofit/>
          </a:bodyPr>
          <a:lstStyle/>
          <a:p>
            <a:pPr>
              <a:lnSpc>
                <a:spcPct val="90000"/>
              </a:lnSpc>
            </a:pPr>
            <a:r>
              <a:rPr lang="en-US" b="1"/>
              <a:t>Generative </a:t>
            </a:r>
            <a:br>
              <a:rPr lang="en-US" b="1"/>
            </a:br>
            <a:r>
              <a:rPr lang="en-US" b="1"/>
              <a:t>adversarial </a:t>
            </a:r>
            <a:br>
              <a:rPr lang="en-US" b="1"/>
            </a:br>
            <a:r>
              <a:rPr lang="en-US" b="1"/>
              <a:t>Networks (GAN)</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6652169" y="4849959"/>
            <a:ext cx="4507956" cy="915841"/>
          </a:xfrm>
        </p:spPr>
        <p:txBody>
          <a:bodyPr>
            <a:normAutofit/>
          </a:bodyPr>
          <a:lstStyle/>
          <a:p>
            <a:pPr>
              <a:lnSpc>
                <a:spcPct val="90000"/>
              </a:lnSpc>
            </a:pPr>
            <a:r>
              <a:rPr lang="en-US" sz="1000"/>
              <a:t>Ian J. Goodfellow, Jean Pouget-Abadie, Mehdi Mirza, Bing Xu, David Warde-Farley, Sherjil Ozair, Aaron Courville, Yoshua Bengio</a:t>
            </a:r>
          </a:p>
          <a:p>
            <a:pPr>
              <a:lnSpc>
                <a:spcPct val="90000"/>
              </a:lnSpc>
            </a:pPr>
            <a:endParaRPr lang="en-US" sz="1000"/>
          </a:p>
          <a:p>
            <a:pPr>
              <a:lnSpc>
                <a:spcPct val="90000"/>
              </a:lnSpc>
            </a:pPr>
            <a:r>
              <a:rPr lang="en-US" sz="1000" u="sng"/>
              <a:t>Presented by Zayid oyelami</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6EE257-A4F5-4E40-AE84-F5C6D92CD0DD}"/>
              </a:ext>
            </a:extLst>
          </p:cNvPr>
          <p:cNvSpPr>
            <a:spLocks noGrp="1"/>
          </p:cNvSpPr>
          <p:nvPr>
            <p:ph type="title"/>
          </p:nvPr>
        </p:nvSpPr>
        <p:spPr>
          <a:xfrm>
            <a:off x="501446" y="-118534"/>
            <a:ext cx="10131425" cy="1456267"/>
          </a:xfrm>
        </p:spPr>
        <p:txBody>
          <a:bodyPr/>
          <a:lstStyle/>
          <a:p>
            <a:r>
              <a:rPr lang="en-US" dirty="0"/>
              <a:t>Mentioned Methods II</a:t>
            </a:r>
          </a:p>
        </p:txBody>
      </p:sp>
      <p:sp>
        <p:nvSpPr>
          <p:cNvPr id="6" name="Content Placeholder 5">
            <a:extLst>
              <a:ext uri="{FF2B5EF4-FFF2-40B4-BE49-F238E27FC236}">
                <a16:creationId xmlns:a16="http://schemas.microsoft.com/office/drawing/2014/main" id="{3E3FC65A-63B9-4128-946B-741330903D00}"/>
              </a:ext>
            </a:extLst>
          </p:cNvPr>
          <p:cNvSpPr>
            <a:spLocks noGrp="1"/>
          </p:cNvSpPr>
          <p:nvPr>
            <p:ph sz="half" idx="2"/>
          </p:nvPr>
        </p:nvSpPr>
        <p:spPr>
          <a:xfrm>
            <a:off x="110613" y="1061884"/>
            <a:ext cx="11761839" cy="5700251"/>
          </a:xfrm>
        </p:spPr>
        <p:txBody>
          <a:bodyPr>
            <a:normAutofit/>
          </a:bodyPr>
          <a:lstStyle/>
          <a:p>
            <a:r>
              <a:rPr lang="en-US" b="1" dirty="0">
                <a:solidFill>
                  <a:schemeClr val="accent6">
                    <a:lumMod val="40000"/>
                    <a:lumOff val="60000"/>
                  </a:schemeClr>
                </a:solidFill>
              </a:rPr>
              <a:t>Noise-Contrastive  Estimation:  </a:t>
            </a:r>
            <a:r>
              <a:rPr lang="en-US" dirty="0"/>
              <a:t>involves training a generative model by learning the weights that make the model useful for discriminating data from a ﬁxed noise distribution. Using a previously trained model as the noise distribution allows training a sequence of models of increasing quality. This can be seen as an informal competition mechanism similar in spirit to the formal competition used in the adversarial networks game. </a:t>
            </a:r>
          </a:p>
          <a:p>
            <a:pPr lvl="1"/>
            <a:r>
              <a:rPr lang="en-US" dirty="0"/>
              <a:t>Key limitation is that its “discriminator” is deﬁned by the ratio of the probability densities of the noise distribution and the model distribution</a:t>
            </a:r>
          </a:p>
          <a:p>
            <a:pPr lvl="2"/>
            <a:r>
              <a:rPr lang="en-US" dirty="0"/>
              <a:t>requires the ability to evaluate and backpropagate through both densities. </a:t>
            </a:r>
          </a:p>
          <a:p>
            <a:r>
              <a:rPr lang="en-US" b="1" dirty="0">
                <a:solidFill>
                  <a:schemeClr val="accent6">
                    <a:lumMod val="40000"/>
                    <a:lumOff val="60000"/>
                  </a:schemeClr>
                </a:solidFill>
              </a:rPr>
              <a:t>Adversarial Examples: </a:t>
            </a:r>
            <a:r>
              <a:rPr lang="en-US" dirty="0"/>
              <a:t>examples found by using gradient-based optimization directly on the input to a classiﬁcation network, in order to ﬁnd examples that are similar to the data yet misclassiﬁed.</a:t>
            </a:r>
          </a:p>
          <a:p>
            <a:pPr lvl="1"/>
            <a:r>
              <a:rPr lang="en-US" dirty="0"/>
              <a:t> Different from GAN because adversarial examples are not used for training a generative model. </a:t>
            </a:r>
          </a:p>
          <a:p>
            <a:pPr lvl="1"/>
            <a:r>
              <a:rPr lang="en-US" dirty="0"/>
              <a:t>Adversarial examples are primarily used to demonstrate that neural networks behave in intriguing ways</a:t>
            </a:r>
          </a:p>
          <a:p>
            <a:pPr lvl="2"/>
            <a:r>
              <a:rPr lang="en-US" dirty="0"/>
              <a:t>often conﬁdently classifying two images differently with high conﬁdence even though the difference between them is imperceptible to a human observer</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83899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6EE257-A4F5-4E40-AE84-F5C6D92CD0DD}"/>
              </a:ext>
            </a:extLst>
          </p:cNvPr>
          <p:cNvSpPr>
            <a:spLocks noGrp="1"/>
          </p:cNvSpPr>
          <p:nvPr>
            <p:ph type="title"/>
          </p:nvPr>
        </p:nvSpPr>
        <p:spPr>
          <a:xfrm>
            <a:off x="206478" y="34413"/>
            <a:ext cx="10131425" cy="1456267"/>
          </a:xfrm>
        </p:spPr>
        <p:txBody>
          <a:bodyPr/>
          <a:lstStyle/>
          <a:p>
            <a:r>
              <a:rPr lang="en-US" b="1" dirty="0">
                <a:solidFill>
                  <a:schemeClr val="accent6">
                    <a:lumMod val="40000"/>
                    <a:lumOff val="60000"/>
                  </a:schemeClr>
                </a:solidFill>
              </a:rPr>
              <a:t>Predictability minimization</a:t>
            </a:r>
          </a:p>
        </p:txBody>
      </p:sp>
      <p:sp>
        <p:nvSpPr>
          <p:cNvPr id="5" name="Content Placeholder 4">
            <a:extLst>
              <a:ext uri="{FF2B5EF4-FFF2-40B4-BE49-F238E27FC236}">
                <a16:creationId xmlns:a16="http://schemas.microsoft.com/office/drawing/2014/main" id="{53FC7F22-25CE-4D20-B15C-8FC7598AEE4C}"/>
              </a:ext>
            </a:extLst>
          </p:cNvPr>
          <p:cNvSpPr>
            <a:spLocks noGrp="1"/>
          </p:cNvSpPr>
          <p:nvPr>
            <p:ph sz="half" idx="1"/>
          </p:nvPr>
        </p:nvSpPr>
        <p:spPr>
          <a:xfrm>
            <a:off x="1" y="1054510"/>
            <a:ext cx="12192000" cy="5803490"/>
          </a:xfrm>
        </p:spPr>
        <p:txBody>
          <a:bodyPr>
            <a:normAutofit/>
          </a:bodyPr>
          <a:lstStyle/>
          <a:p>
            <a:pPr marL="514350" indent="-514350">
              <a:buFont typeface="+mj-lt"/>
              <a:buAutoNum type="romanUcPeriod"/>
            </a:pPr>
            <a:r>
              <a:rPr lang="en-US" sz="2400" dirty="0">
                <a:highlight>
                  <a:srgbClr val="C0C0C0"/>
                </a:highlight>
              </a:rPr>
              <a:t>Networks is the sole training criterion, and is sufﬁcient on its own to train the network</a:t>
            </a:r>
          </a:p>
          <a:p>
            <a:pPr lvl="1">
              <a:buFont typeface="Wingdings" panose="05000000000000000000" pitchFamily="2" charset="2"/>
              <a:buChar char="§"/>
            </a:pPr>
            <a:r>
              <a:rPr lang="en-US" sz="2200" dirty="0"/>
              <a:t>Predictability minimization is only a </a:t>
            </a:r>
            <a:r>
              <a:rPr lang="en-US" sz="2200" dirty="0" err="1"/>
              <a:t>regularizer</a:t>
            </a:r>
            <a:r>
              <a:rPr lang="en-US" sz="2200" dirty="0"/>
              <a:t> that encourages the hidden units of a neural network to be statistically independent while they accomplish some other task; it is not a primary training criterion. </a:t>
            </a:r>
          </a:p>
          <a:p>
            <a:pPr marL="514350" indent="-514350">
              <a:buFont typeface="+mj-lt"/>
              <a:buAutoNum type="romanUcPeriod"/>
            </a:pPr>
            <a:r>
              <a:rPr lang="en-US" sz="2400" dirty="0">
                <a:highlight>
                  <a:srgbClr val="C0C0C0"/>
                </a:highlight>
              </a:rPr>
              <a:t>The nature of the competition is different. </a:t>
            </a:r>
          </a:p>
          <a:p>
            <a:pPr lvl="1">
              <a:buFont typeface="Wingdings" panose="05000000000000000000" pitchFamily="2" charset="2"/>
              <a:buChar char="§"/>
            </a:pPr>
            <a:r>
              <a:rPr lang="en-US" sz="2000" dirty="0"/>
              <a:t>In predictability minimization, two networks’ outputs are compared, with one network trying to make the outputs similar and the other trying to make the outputs different. The output in question is a single scalar. </a:t>
            </a:r>
          </a:p>
          <a:p>
            <a:pPr lvl="1">
              <a:buFont typeface="Wingdings" panose="05000000000000000000" pitchFamily="2" charset="2"/>
              <a:buChar char="§"/>
            </a:pPr>
            <a:r>
              <a:rPr lang="en-US" sz="2000" dirty="0"/>
              <a:t>In GANs, one network produces a rich, high dimensional vector that is used as the input to another network, and attempts to choose an input that the other network does not know how to process. </a:t>
            </a:r>
          </a:p>
          <a:p>
            <a:pPr marL="514350" indent="-514350">
              <a:buFont typeface="+mj-lt"/>
              <a:buAutoNum type="romanUcPeriod"/>
            </a:pPr>
            <a:r>
              <a:rPr lang="en-US" sz="2400" dirty="0">
                <a:highlight>
                  <a:srgbClr val="C0C0C0"/>
                </a:highlight>
              </a:rPr>
              <a:t>The speciﬁcation of the learning process is different. </a:t>
            </a:r>
          </a:p>
          <a:p>
            <a:pPr lvl="1">
              <a:buFont typeface="Wingdings" panose="05000000000000000000" pitchFamily="2" charset="2"/>
              <a:buChar char="§"/>
            </a:pPr>
            <a:r>
              <a:rPr lang="en-US" sz="2000" dirty="0"/>
              <a:t>Predictability minimization is described as an optimization problem with an objective function to be minimized, and learning approaches the minimum of the objective function. </a:t>
            </a:r>
          </a:p>
        </p:txBody>
      </p:sp>
    </p:spTree>
    <p:extLst>
      <p:ext uri="{BB962C8B-B14F-4D97-AF65-F5344CB8AC3E}">
        <p14:creationId xmlns:p14="http://schemas.microsoft.com/office/powerpoint/2010/main" val="1848177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2" name="Rectangle 11">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560890C-6A01-41B3-AD81-4175DEB9F432}"/>
              </a:ext>
            </a:extLst>
          </p:cNvPr>
          <p:cNvSpPr>
            <a:spLocks noGrp="1"/>
          </p:cNvSpPr>
          <p:nvPr>
            <p:ph type="title"/>
          </p:nvPr>
        </p:nvSpPr>
        <p:spPr>
          <a:xfrm>
            <a:off x="1993805" y="1354668"/>
            <a:ext cx="8204391" cy="2346475"/>
          </a:xfrm>
        </p:spPr>
        <p:txBody>
          <a:bodyPr vert="horz" lIns="91440" tIns="45720" rIns="91440" bIns="45720" rtlCol="0" anchor="b">
            <a:normAutofit/>
          </a:bodyPr>
          <a:lstStyle/>
          <a:p>
            <a:pPr algn="ctr"/>
            <a:r>
              <a:rPr lang="en-US" sz="6000"/>
              <a:t>3 - Adversarial nets</a:t>
            </a:r>
          </a:p>
        </p:txBody>
      </p:sp>
      <p:sp>
        <p:nvSpPr>
          <p:cNvPr id="5" name="Text Placeholder 4">
            <a:extLst>
              <a:ext uri="{FF2B5EF4-FFF2-40B4-BE49-F238E27FC236}">
                <a16:creationId xmlns:a16="http://schemas.microsoft.com/office/drawing/2014/main" id="{B1244EEF-FAFE-4E5D-92FF-311FA97CFC66}"/>
              </a:ext>
            </a:extLst>
          </p:cNvPr>
          <p:cNvSpPr>
            <a:spLocks noGrp="1"/>
          </p:cNvSpPr>
          <p:nvPr>
            <p:ph type="body" idx="1"/>
          </p:nvPr>
        </p:nvSpPr>
        <p:spPr>
          <a:xfrm>
            <a:off x="2497137" y="3940629"/>
            <a:ext cx="7197726" cy="1240970"/>
          </a:xfrm>
        </p:spPr>
        <p:txBody>
          <a:bodyPr vert="horz" lIns="91440" tIns="45720" rIns="91440" bIns="45720" rtlCol="0" anchor="t">
            <a:normAutofit/>
          </a:bodyPr>
          <a:lstStyle/>
          <a:p>
            <a:pPr algn="ctr"/>
            <a:endParaRPr lang="en-US" sz="1800"/>
          </a:p>
        </p:txBody>
      </p:sp>
      <p:cxnSp>
        <p:nvCxnSpPr>
          <p:cNvPr id="14" name="Straight Connector 13">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627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itle 3">
            <a:extLst>
              <a:ext uri="{FF2B5EF4-FFF2-40B4-BE49-F238E27FC236}">
                <a16:creationId xmlns:a16="http://schemas.microsoft.com/office/drawing/2014/main" id="{C89C70D0-1B4D-45E4-9B15-8347CCF79750}"/>
              </a:ext>
            </a:extLst>
          </p:cNvPr>
          <p:cNvSpPr>
            <a:spLocks noGrp="1"/>
          </p:cNvSpPr>
          <p:nvPr>
            <p:ph type="title"/>
          </p:nvPr>
        </p:nvSpPr>
        <p:spPr>
          <a:xfrm>
            <a:off x="643464" y="4562167"/>
            <a:ext cx="10905069" cy="1150373"/>
          </a:xfrm>
        </p:spPr>
        <p:txBody>
          <a:bodyPr vert="horz" lIns="91440" tIns="45720" rIns="91440" bIns="45720" rtlCol="0" anchor="b">
            <a:normAutofit/>
          </a:bodyPr>
          <a:lstStyle/>
          <a:p>
            <a:pPr algn="r"/>
            <a:r>
              <a:rPr lang="en-US" sz="4800"/>
              <a:t>Minimax game</a:t>
            </a:r>
          </a:p>
        </p:txBody>
      </p:sp>
      <p:pic>
        <p:nvPicPr>
          <p:cNvPr id="5" name="Picture 4">
            <a:extLst>
              <a:ext uri="{FF2B5EF4-FFF2-40B4-BE49-F238E27FC236}">
                <a16:creationId xmlns:a16="http://schemas.microsoft.com/office/drawing/2014/main" id="{1233760B-4B8E-4914-93AB-EBFB9AF58E4C}"/>
              </a:ext>
            </a:extLst>
          </p:cNvPr>
          <p:cNvPicPr>
            <a:picLocks noChangeAspect="1"/>
          </p:cNvPicPr>
          <p:nvPr/>
        </p:nvPicPr>
        <p:blipFill>
          <a:blip r:embed="rId5"/>
          <a:stretch>
            <a:fillRect/>
          </a:stretch>
        </p:blipFill>
        <p:spPr>
          <a:xfrm>
            <a:off x="643464" y="1150003"/>
            <a:ext cx="10909440" cy="259099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95874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itle 3">
            <a:extLst>
              <a:ext uri="{FF2B5EF4-FFF2-40B4-BE49-F238E27FC236}">
                <a16:creationId xmlns:a16="http://schemas.microsoft.com/office/drawing/2014/main" id="{C89C70D0-1B4D-45E4-9B15-8347CCF79750}"/>
              </a:ext>
            </a:extLst>
          </p:cNvPr>
          <p:cNvSpPr>
            <a:spLocks noGrp="1"/>
          </p:cNvSpPr>
          <p:nvPr>
            <p:ph type="title"/>
          </p:nvPr>
        </p:nvSpPr>
        <p:spPr>
          <a:xfrm>
            <a:off x="643464" y="4562167"/>
            <a:ext cx="10905069" cy="1150373"/>
          </a:xfrm>
        </p:spPr>
        <p:txBody>
          <a:bodyPr vert="horz" lIns="91440" tIns="45720" rIns="91440" bIns="45720" rtlCol="0" anchor="b">
            <a:normAutofit/>
          </a:bodyPr>
          <a:lstStyle/>
          <a:p>
            <a:pPr algn="r"/>
            <a:r>
              <a:rPr lang="en-US" sz="4800" dirty="0" err="1"/>
              <a:t>nonsaturating</a:t>
            </a:r>
            <a:r>
              <a:rPr lang="en-US" sz="4800" dirty="0"/>
              <a:t> game</a:t>
            </a:r>
          </a:p>
        </p:txBody>
      </p:sp>
      <p:pic>
        <p:nvPicPr>
          <p:cNvPr id="2" name="Picture 1">
            <a:extLst>
              <a:ext uri="{FF2B5EF4-FFF2-40B4-BE49-F238E27FC236}">
                <a16:creationId xmlns:a16="http://schemas.microsoft.com/office/drawing/2014/main" id="{E1B77404-ADC1-4A90-9A58-06F2138E041A}"/>
              </a:ext>
            </a:extLst>
          </p:cNvPr>
          <p:cNvPicPr>
            <a:picLocks noChangeAspect="1"/>
          </p:cNvPicPr>
          <p:nvPr/>
        </p:nvPicPr>
        <p:blipFill>
          <a:blip r:embed="rId5"/>
          <a:stretch>
            <a:fillRect/>
          </a:stretch>
        </p:blipFill>
        <p:spPr>
          <a:xfrm>
            <a:off x="643464" y="1340920"/>
            <a:ext cx="10909440" cy="220915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1163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2" name="Rectangle 11">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560890C-6A01-41B3-AD81-4175DEB9F432}"/>
              </a:ext>
            </a:extLst>
          </p:cNvPr>
          <p:cNvSpPr>
            <a:spLocks noGrp="1"/>
          </p:cNvSpPr>
          <p:nvPr>
            <p:ph type="title"/>
          </p:nvPr>
        </p:nvSpPr>
        <p:spPr>
          <a:xfrm>
            <a:off x="1993805" y="1354668"/>
            <a:ext cx="8204391" cy="2346475"/>
          </a:xfrm>
        </p:spPr>
        <p:txBody>
          <a:bodyPr vert="horz" lIns="91440" tIns="45720" rIns="91440" bIns="45720" rtlCol="0" anchor="b">
            <a:normAutofit/>
          </a:bodyPr>
          <a:lstStyle/>
          <a:p>
            <a:pPr algn="ctr"/>
            <a:r>
              <a:rPr lang="en-US" sz="6000"/>
              <a:t>4 - Theoretical results</a:t>
            </a:r>
          </a:p>
        </p:txBody>
      </p:sp>
      <p:sp>
        <p:nvSpPr>
          <p:cNvPr id="5" name="Text Placeholder 4">
            <a:extLst>
              <a:ext uri="{FF2B5EF4-FFF2-40B4-BE49-F238E27FC236}">
                <a16:creationId xmlns:a16="http://schemas.microsoft.com/office/drawing/2014/main" id="{B1244EEF-FAFE-4E5D-92FF-311FA97CFC66}"/>
              </a:ext>
            </a:extLst>
          </p:cNvPr>
          <p:cNvSpPr>
            <a:spLocks noGrp="1"/>
          </p:cNvSpPr>
          <p:nvPr>
            <p:ph type="body" idx="1"/>
          </p:nvPr>
        </p:nvSpPr>
        <p:spPr>
          <a:xfrm>
            <a:off x="2497137" y="3940629"/>
            <a:ext cx="7197726" cy="1240970"/>
          </a:xfrm>
        </p:spPr>
        <p:txBody>
          <a:bodyPr vert="horz" lIns="91440" tIns="45720" rIns="91440" bIns="45720" rtlCol="0" anchor="t">
            <a:normAutofit/>
          </a:bodyPr>
          <a:lstStyle/>
          <a:p>
            <a:pPr algn="ctr"/>
            <a:endParaRPr lang="en-US" sz="1800"/>
          </a:p>
        </p:txBody>
      </p:sp>
      <p:cxnSp>
        <p:nvCxnSpPr>
          <p:cNvPr id="14" name="Straight Connector 13">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168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0" name="Picture 7">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D2773C95-A35C-4D9D-9984-DDA52BCCC4C5}"/>
              </a:ext>
            </a:extLst>
          </p:cNvPr>
          <p:cNvSpPr>
            <a:spLocks noGrp="1"/>
          </p:cNvSpPr>
          <p:nvPr>
            <p:ph type="title"/>
          </p:nvPr>
        </p:nvSpPr>
        <p:spPr>
          <a:xfrm>
            <a:off x="0" y="639097"/>
            <a:ext cx="4789678" cy="3746634"/>
          </a:xfrm>
        </p:spPr>
        <p:txBody>
          <a:bodyPr vert="horz" lIns="91440" tIns="45720" rIns="91440" bIns="45720" rtlCol="0" anchor="b">
            <a:normAutofit/>
          </a:bodyPr>
          <a:lstStyle/>
          <a:p>
            <a:pPr algn="r"/>
            <a:r>
              <a:rPr lang="en-US" sz="4800" dirty="0"/>
              <a:t>Discriminator strategy</a:t>
            </a:r>
          </a:p>
        </p:txBody>
      </p:sp>
      <p:pic>
        <p:nvPicPr>
          <p:cNvPr id="3" name="Picture 2">
            <a:extLst>
              <a:ext uri="{FF2B5EF4-FFF2-40B4-BE49-F238E27FC236}">
                <a16:creationId xmlns:a16="http://schemas.microsoft.com/office/drawing/2014/main" id="{344EC229-6138-4ECE-A9CA-71370839A119}"/>
              </a:ext>
            </a:extLst>
          </p:cNvPr>
          <p:cNvPicPr>
            <a:picLocks noChangeAspect="1"/>
          </p:cNvPicPr>
          <p:nvPr/>
        </p:nvPicPr>
        <p:blipFill rotWithShape="1">
          <a:blip r:embed="rId4"/>
          <a:srcRect t="20339"/>
          <a:stretch/>
        </p:blipFill>
        <p:spPr>
          <a:xfrm>
            <a:off x="5113756" y="1543131"/>
            <a:ext cx="6861934" cy="377173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37864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49DA71F2-30D3-4F7E-8F03-9DDEA94DA972}"/>
              </a:ext>
            </a:extLst>
          </p:cNvPr>
          <p:cNvSpPr>
            <a:spLocks noGrp="1"/>
          </p:cNvSpPr>
          <p:nvPr>
            <p:ph type="title"/>
          </p:nvPr>
        </p:nvSpPr>
        <p:spPr>
          <a:xfrm>
            <a:off x="643464" y="4562167"/>
            <a:ext cx="10905069" cy="1150373"/>
          </a:xfrm>
        </p:spPr>
        <p:txBody>
          <a:bodyPr vert="horz" lIns="91440" tIns="45720" rIns="91440" bIns="45720" rtlCol="0" anchor="b">
            <a:noAutofit/>
          </a:bodyPr>
          <a:lstStyle/>
          <a:p>
            <a:pPr algn="ctr"/>
            <a:r>
              <a:rPr lang="en-US" sz="1800" dirty="0"/>
              <a:t>Generative adversarial nets are trained by simultaneously updating the </a:t>
            </a:r>
            <a:r>
              <a:rPr lang="en-US" sz="1800" dirty="0">
                <a:highlight>
                  <a:srgbClr val="1B28D7"/>
                </a:highlight>
              </a:rPr>
              <a:t>discriminative distribution </a:t>
            </a:r>
            <a:r>
              <a:rPr lang="en-US" sz="1800" dirty="0"/>
              <a:t>so that it discriminates between samples from the </a:t>
            </a:r>
            <a:r>
              <a:rPr lang="en-US" sz="1800" dirty="0">
                <a:highlight>
                  <a:srgbClr val="000000"/>
                </a:highlight>
              </a:rPr>
              <a:t>data generating distribution</a:t>
            </a:r>
            <a:r>
              <a:rPr lang="en-US" sz="1800" dirty="0"/>
              <a:t> from those of the </a:t>
            </a:r>
            <a:r>
              <a:rPr lang="en-US" sz="1800" dirty="0">
                <a:highlight>
                  <a:srgbClr val="008000"/>
                </a:highlight>
              </a:rPr>
              <a:t>generative distribution</a:t>
            </a:r>
          </a:p>
        </p:txBody>
      </p:sp>
      <p:pic>
        <p:nvPicPr>
          <p:cNvPr id="3" name="Picture 2">
            <a:extLst>
              <a:ext uri="{FF2B5EF4-FFF2-40B4-BE49-F238E27FC236}">
                <a16:creationId xmlns:a16="http://schemas.microsoft.com/office/drawing/2014/main" id="{CDD11ECE-C703-403C-92B0-F9A9821EFEB3}"/>
              </a:ext>
            </a:extLst>
          </p:cNvPr>
          <p:cNvPicPr>
            <a:picLocks noChangeAspect="1"/>
          </p:cNvPicPr>
          <p:nvPr/>
        </p:nvPicPr>
        <p:blipFill>
          <a:blip r:embed="rId5"/>
          <a:stretch>
            <a:fillRect/>
          </a:stretch>
        </p:blipFill>
        <p:spPr>
          <a:xfrm>
            <a:off x="1057520" y="643464"/>
            <a:ext cx="10081327" cy="360407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78478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72FB946D-2326-449B-B771-9EDB01C8D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224A0EC-9334-468D-849F-BF1FF8C6FF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0EFFC263-7EB0-4842-BE9B-3176A41A7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C9D2D768-3255-4EE1-91B3-A3627353D261}"/>
              </a:ext>
            </a:extLst>
          </p:cNvPr>
          <p:cNvPicPr>
            <a:picLocks noChangeAspect="1"/>
          </p:cNvPicPr>
          <p:nvPr/>
        </p:nvPicPr>
        <p:blipFill rotWithShape="1">
          <a:blip r:embed="rId4"/>
          <a:srcRect r="1" b="9980"/>
          <a:stretch/>
        </p:blipFill>
        <p:spPr>
          <a:xfrm>
            <a:off x="643467" y="643467"/>
            <a:ext cx="10905066" cy="5571066"/>
          </a:xfrm>
          <a:prstGeom prst="rect">
            <a:avLst/>
          </a:prstGeom>
          <a:solidFill>
            <a:srgbClr val="FFFFFF">
              <a:shade val="85000"/>
            </a:srgbClr>
          </a:solidFill>
        </p:spPr>
      </p:pic>
    </p:spTree>
    <p:extLst>
      <p:ext uri="{BB962C8B-B14F-4D97-AF65-F5344CB8AC3E}">
        <p14:creationId xmlns:p14="http://schemas.microsoft.com/office/powerpoint/2010/main" val="303453039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2" name="Rectangle 11">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560890C-6A01-41B3-AD81-4175DEB9F432}"/>
              </a:ext>
            </a:extLst>
          </p:cNvPr>
          <p:cNvSpPr>
            <a:spLocks noGrp="1"/>
          </p:cNvSpPr>
          <p:nvPr>
            <p:ph type="title"/>
          </p:nvPr>
        </p:nvSpPr>
        <p:spPr>
          <a:xfrm>
            <a:off x="1993805" y="1354668"/>
            <a:ext cx="8204391" cy="2346475"/>
          </a:xfrm>
        </p:spPr>
        <p:txBody>
          <a:bodyPr vert="horz" lIns="91440" tIns="45720" rIns="91440" bIns="45720" rtlCol="0" anchor="b">
            <a:normAutofit/>
          </a:bodyPr>
          <a:lstStyle/>
          <a:p>
            <a:pPr algn="ctr"/>
            <a:r>
              <a:rPr lang="en-US" sz="6000"/>
              <a:t>5 - experiments</a:t>
            </a:r>
          </a:p>
        </p:txBody>
      </p:sp>
      <p:sp>
        <p:nvSpPr>
          <p:cNvPr id="5" name="Text Placeholder 4">
            <a:extLst>
              <a:ext uri="{FF2B5EF4-FFF2-40B4-BE49-F238E27FC236}">
                <a16:creationId xmlns:a16="http://schemas.microsoft.com/office/drawing/2014/main" id="{B1244EEF-FAFE-4E5D-92FF-311FA97CFC66}"/>
              </a:ext>
            </a:extLst>
          </p:cNvPr>
          <p:cNvSpPr>
            <a:spLocks noGrp="1"/>
          </p:cNvSpPr>
          <p:nvPr>
            <p:ph type="body" idx="1"/>
          </p:nvPr>
        </p:nvSpPr>
        <p:spPr>
          <a:xfrm>
            <a:off x="2497137" y="3940629"/>
            <a:ext cx="7197726" cy="1240970"/>
          </a:xfrm>
        </p:spPr>
        <p:txBody>
          <a:bodyPr vert="horz" lIns="91440" tIns="45720" rIns="91440" bIns="45720" rtlCol="0" anchor="t">
            <a:normAutofit/>
          </a:bodyPr>
          <a:lstStyle/>
          <a:p>
            <a:pPr algn="ctr"/>
            <a:endParaRPr lang="en-US" sz="1800"/>
          </a:p>
        </p:txBody>
      </p:sp>
      <p:cxnSp>
        <p:nvCxnSpPr>
          <p:cNvPr id="14" name="Straight Connector 13">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758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2" name="Rectangle 11">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560890C-6A01-41B3-AD81-4175DEB9F432}"/>
              </a:ext>
            </a:extLst>
          </p:cNvPr>
          <p:cNvSpPr>
            <a:spLocks noGrp="1"/>
          </p:cNvSpPr>
          <p:nvPr>
            <p:ph type="title"/>
          </p:nvPr>
        </p:nvSpPr>
        <p:spPr>
          <a:xfrm>
            <a:off x="1993805" y="1354668"/>
            <a:ext cx="8204391" cy="2346475"/>
          </a:xfrm>
        </p:spPr>
        <p:txBody>
          <a:bodyPr vert="horz" lIns="91440" tIns="45720" rIns="91440" bIns="45720" rtlCol="0" anchor="b">
            <a:normAutofit/>
          </a:bodyPr>
          <a:lstStyle/>
          <a:p>
            <a:pPr algn="ctr"/>
            <a:r>
              <a:rPr lang="en-US" sz="6000"/>
              <a:t>1 - Introduction</a:t>
            </a:r>
          </a:p>
        </p:txBody>
      </p:sp>
      <p:sp>
        <p:nvSpPr>
          <p:cNvPr id="5" name="Text Placeholder 4">
            <a:extLst>
              <a:ext uri="{FF2B5EF4-FFF2-40B4-BE49-F238E27FC236}">
                <a16:creationId xmlns:a16="http://schemas.microsoft.com/office/drawing/2014/main" id="{B1244EEF-FAFE-4E5D-92FF-311FA97CFC66}"/>
              </a:ext>
            </a:extLst>
          </p:cNvPr>
          <p:cNvSpPr>
            <a:spLocks noGrp="1"/>
          </p:cNvSpPr>
          <p:nvPr>
            <p:ph type="body" idx="1"/>
          </p:nvPr>
        </p:nvSpPr>
        <p:spPr>
          <a:xfrm>
            <a:off x="2497137" y="3940629"/>
            <a:ext cx="7197726" cy="1240970"/>
          </a:xfrm>
        </p:spPr>
        <p:txBody>
          <a:bodyPr vert="horz" lIns="91440" tIns="45720" rIns="91440" bIns="45720" rtlCol="0" anchor="t">
            <a:normAutofit/>
          </a:bodyPr>
          <a:lstStyle/>
          <a:p>
            <a:pPr algn="ctr"/>
            <a:endParaRPr lang="en-US" sz="1800"/>
          </a:p>
        </p:txBody>
      </p:sp>
      <p:cxnSp>
        <p:nvCxnSpPr>
          <p:cNvPr id="14" name="Straight Connector 13">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331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819037-A607-4A7B-ADF1-B04516199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1890FBE-6FFB-45F8-92CE-FC813C5CBA73}"/>
              </a:ext>
            </a:extLst>
          </p:cNvPr>
          <p:cNvPicPr>
            <a:picLocks noChangeAspect="1"/>
          </p:cNvPicPr>
          <p:nvPr/>
        </p:nvPicPr>
        <p:blipFill>
          <a:blip r:embed="rId4"/>
          <a:stretch>
            <a:fillRect/>
          </a:stretch>
        </p:blipFill>
        <p:spPr>
          <a:xfrm>
            <a:off x="2023590" y="478274"/>
            <a:ext cx="8137472" cy="5899666"/>
          </a:xfrm>
          <a:prstGeom prst="rect">
            <a:avLst/>
          </a:prstGeom>
        </p:spPr>
      </p:pic>
    </p:spTree>
    <p:extLst>
      <p:ext uri="{BB962C8B-B14F-4D97-AF65-F5344CB8AC3E}">
        <p14:creationId xmlns:p14="http://schemas.microsoft.com/office/powerpoint/2010/main" val="4398354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16341 0.21528 L -0.16341 0.21528 C -0.16003 0.21736 -0.15677 0.22037 -0.15326 0.22176 C -0.14909 0.22315 -0.14466 0.22292 -0.1405 0.22384 C -0.13906 0.22407 -0.13763 0.22477 -0.1362 0.225 C -0.13086 0.22569 -0.12539 0.22616 -0.11992 0.22708 C -0.11706 0.22754 -0.11432 0.22893 -0.11146 0.22917 C -0.09557 0.23032 -0.07956 0.23055 -0.06367 0.23125 C -0.04362 0.2368 -0.07214 0.2294 -0.03411 0.23565 C -0.03242 0.23588 -0.03086 0.2375 -0.02917 0.23773 C -0.02422 0.23866 -0.01914 0.23842 -0.01406 0.23889 C 0.00872 0.25254 -0.01016 0.2419 0.05065 0.24004 C 0.05221 0.23981 0.05391 0.23866 0.05547 0.23773 C 0.05586 0.23704 0.05612 0.23611 0.05664 0.23565 C 0.05716 0.23495 0.05781 0.23472 0.05846 0.23449 C 0.06263 0.23333 0.06693 0.23241 0.07122 0.23125 C 0.07682 0.22639 0.07096 0.23079 0.08268 0.22801 C 0.08437 0.22778 0.08594 0.22662 0.0875 0.22592 L 0.12917 0.22801 C 0.13099 0.22824 0.13281 0.2287 0.13464 0.22917 C 0.13555 0.2294 0.13633 0.23009 0.13711 0.23032 C 0.13828 0.23079 0.13945 0.23102 0.14075 0.23125 L 0.17161 0.23032 C 0.17318 0.23009 0.17357 0.22893 0.17461 0.22708 C 0.17617 0.21875 0.17539 0.22407 0.17396 0.20764 C 0.17357 0.20301 0.17409 0.20347 0.17279 0.20347 " pathEditMode="relative" ptsTypes="AAAAAAAAAAAAAAAAAAAAAAAAAA">
                                      <p:cBhvr>
                                        <p:cTn id="6"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4E66219-DD19-4776-A661-5538EE74F4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665DCEE5-8677-4024-92AC-9DF9B76F7B31}"/>
              </a:ext>
            </a:extLst>
          </p:cNvPr>
          <p:cNvSpPr>
            <a:spLocks noGrp="1"/>
          </p:cNvSpPr>
          <p:nvPr>
            <p:ph type="title"/>
          </p:nvPr>
        </p:nvSpPr>
        <p:spPr>
          <a:xfrm>
            <a:off x="1032933" y="4538133"/>
            <a:ext cx="10127192" cy="1204941"/>
          </a:xfrm>
        </p:spPr>
        <p:txBody>
          <a:bodyPr vert="horz" lIns="91440" tIns="45720" rIns="91440" bIns="45720" rtlCol="0" anchor="b">
            <a:normAutofit fontScale="90000"/>
          </a:bodyPr>
          <a:lstStyle/>
          <a:p>
            <a:pPr algn="r"/>
            <a:r>
              <a:rPr lang="en-US" sz="4000" dirty="0"/>
              <a:t> </a:t>
            </a:r>
            <a:r>
              <a:rPr lang="en-US" sz="4000" dirty="0" err="1"/>
              <a:t>Parzen</a:t>
            </a:r>
            <a:r>
              <a:rPr lang="en-US" sz="4000" dirty="0"/>
              <a:t> window-based log-likelihood estimates.</a:t>
            </a:r>
          </a:p>
        </p:txBody>
      </p:sp>
      <p:pic>
        <p:nvPicPr>
          <p:cNvPr id="3" name="Picture 2">
            <a:extLst>
              <a:ext uri="{FF2B5EF4-FFF2-40B4-BE49-F238E27FC236}">
                <a16:creationId xmlns:a16="http://schemas.microsoft.com/office/drawing/2014/main" id="{7AE10CDA-2AE5-48FA-8767-BA475520F018}"/>
              </a:ext>
            </a:extLst>
          </p:cNvPr>
          <p:cNvPicPr>
            <a:picLocks noChangeAspect="1"/>
          </p:cNvPicPr>
          <p:nvPr/>
        </p:nvPicPr>
        <p:blipFill rotWithShape="1">
          <a:blip r:embed="rId5"/>
          <a:srcRect t="4257" r="1" b="1286"/>
          <a:stretch/>
        </p:blipFill>
        <p:spPr>
          <a:xfrm>
            <a:off x="922867" y="645517"/>
            <a:ext cx="10346266" cy="373816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74312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2" name="Rectangle 11">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560890C-6A01-41B3-AD81-4175DEB9F432}"/>
              </a:ext>
            </a:extLst>
          </p:cNvPr>
          <p:cNvSpPr>
            <a:spLocks noGrp="1"/>
          </p:cNvSpPr>
          <p:nvPr>
            <p:ph type="title"/>
          </p:nvPr>
        </p:nvSpPr>
        <p:spPr>
          <a:xfrm>
            <a:off x="1993805" y="1354668"/>
            <a:ext cx="8204391" cy="2346475"/>
          </a:xfrm>
        </p:spPr>
        <p:txBody>
          <a:bodyPr vert="horz" lIns="91440" tIns="45720" rIns="91440" bIns="45720" rtlCol="0" anchor="b">
            <a:normAutofit/>
          </a:bodyPr>
          <a:lstStyle/>
          <a:p>
            <a:pPr algn="ctr"/>
            <a:r>
              <a:rPr lang="en-US" sz="6000"/>
              <a:t>6 - Advantages &amp; disadvantages</a:t>
            </a:r>
          </a:p>
        </p:txBody>
      </p:sp>
      <p:sp>
        <p:nvSpPr>
          <p:cNvPr id="5" name="Text Placeholder 4">
            <a:extLst>
              <a:ext uri="{FF2B5EF4-FFF2-40B4-BE49-F238E27FC236}">
                <a16:creationId xmlns:a16="http://schemas.microsoft.com/office/drawing/2014/main" id="{B1244EEF-FAFE-4E5D-92FF-311FA97CFC66}"/>
              </a:ext>
            </a:extLst>
          </p:cNvPr>
          <p:cNvSpPr>
            <a:spLocks noGrp="1"/>
          </p:cNvSpPr>
          <p:nvPr>
            <p:ph type="body" idx="1"/>
          </p:nvPr>
        </p:nvSpPr>
        <p:spPr>
          <a:xfrm>
            <a:off x="2497137" y="3940629"/>
            <a:ext cx="7197726" cy="1240970"/>
          </a:xfrm>
        </p:spPr>
        <p:txBody>
          <a:bodyPr vert="horz" lIns="91440" tIns="45720" rIns="91440" bIns="45720" rtlCol="0" anchor="t">
            <a:normAutofit/>
          </a:bodyPr>
          <a:lstStyle/>
          <a:p>
            <a:pPr algn="ctr"/>
            <a:endParaRPr lang="en-US" sz="1800"/>
          </a:p>
        </p:txBody>
      </p:sp>
      <p:cxnSp>
        <p:nvCxnSpPr>
          <p:cNvPr id="14" name="Straight Connector 13">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425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739F54A-9177-4A8E-A81C-FC40772FD51D}"/>
              </a:ext>
            </a:extLst>
          </p:cNvPr>
          <p:cNvSpPr>
            <a:spLocks noGrp="1"/>
          </p:cNvSpPr>
          <p:nvPr>
            <p:ph type="body" idx="1"/>
          </p:nvPr>
        </p:nvSpPr>
        <p:spPr/>
        <p:txBody>
          <a:bodyPr/>
          <a:lstStyle/>
          <a:p>
            <a:r>
              <a:rPr lang="en-US" dirty="0"/>
              <a:t>ADVANTAGES</a:t>
            </a:r>
          </a:p>
        </p:txBody>
      </p:sp>
      <p:sp>
        <p:nvSpPr>
          <p:cNvPr id="6" name="Content Placeholder 5">
            <a:extLst>
              <a:ext uri="{FF2B5EF4-FFF2-40B4-BE49-F238E27FC236}">
                <a16:creationId xmlns:a16="http://schemas.microsoft.com/office/drawing/2014/main" id="{0FD7AB0C-D818-4CCF-902D-A13C1A8BABCF}"/>
              </a:ext>
            </a:extLst>
          </p:cNvPr>
          <p:cNvSpPr>
            <a:spLocks noGrp="1"/>
          </p:cNvSpPr>
          <p:nvPr>
            <p:ph sz="half" idx="2"/>
          </p:nvPr>
        </p:nvSpPr>
        <p:spPr/>
        <p:txBody>
          <a:bodyPr/>
          <a:lstStyle/>
          <a:p>
            <a:r>
              <a:rPr lang="en-US" dirty="0"/>
              <a:t>GOOD FOR MOST DISTRIBUTIONS</a:t>
            </a:r>
          </a:p>
          <a:p>
            <a:r>
              <a:rPr lang="en-US" dirty="0"/>
              <a:t>MARKOV CHAINS ARE NEVER NEEDED</a:t>
            </a:r>
          </a:p>
          <a:p>
            <a:r>
              <a:rPr lang="en-US" dirty="0"/>
              <a:t>NO INFERENCE NEEDED DURING LEARNING</a:t>
            </a:r>
          </a:p>
          <a:p>
            <a:r>
              <a:rPr lang="en-US" dirty="0"/>
              <a:t>NOT BEING DIRECTLY UPDATED WITH DATA EXAMPLES, BUT WITH GRADIENTS FROM THE DISCRIMINATOR</a:t>
            </a:r>
          </a:p>
        </p:txBody>
      </p:sp>
      <p:sp>
        <p:nvSpPr>
          <p:cNvPr id="7" name="Text Placeholder 6">
            <a:extLst>
              <a:ext uri="{FF2B5EF4-FFF2-40B4-BE49-F238E27FC236}">
                <a16:creationId xmlns:a16="http://schemas.microsoft.com/office/drawing/2014/main" id="{242C2185-E245-4D59-AE22-528353E0BBE9}"/>
              </a:ext>
            </a:extLst>
          </p:cNvPr>
          <p:cNvSpPr>
            <a:spLocks noGrp="1"/>
          </p:cNvSpPr>
          <p:nvPr>
            <p:ph type="body" sz="quarter" idx="3"/>
          </p:nvPr>
        </p:nvSpPr>
        <p:spPr/>
        <p:txBody>
          <a:bodyPr/>
          <a:lstStyle/>
          <a:p>
            <a:r>
              <a:rPr lang="en-US" dirty="0"/>
              <a:t>DISADVANTAGES</a:t>
            </a:r>
          </a:p>
        </p:txBody>
      </p:sp>
      <p:sp>
        <p:nvSpPr>
          <p:cNvPr id="8" name="Content Placeholder 7">
            <a:extLst>
              <a:ext uri="{FF2B5EF4-FFF2-40B4-BE49-F238E27FC236}">
                <a16:creationId xmlns:a16="http://schemas.microsoft.com/office/drawing/2014/main" id="{66ED9990-5E09-4E39-8DB0-C633054E325A}"/>
              </a:ext>
            </a:extLst>
          </p:cNvPr>
          <p:cNvSpPr>
            <a:spLocks noGrp="1"/>
          </p:cNvSpPr>
          <p:nvPr>
            <p:ph sz="quarter" idx="4"/>
          </p:nvPr>
        </p:nvSpPr>
        <p:spPr/>
        <p:txBody>
          <a:bodyPr/>
          <a:lstStyle/>
          <a:p>
            <a:r>
              <a:rPr lang="en-US" dirty="0"/>
              <a:t>NO EXPLICIT REPRESENTATION OF GENERATIVE DISTRIBUTION</a:t>
            </a:r>
          </a:p>
          <a:p>
            <a:r>
              <a:rPr lang="en-US" dirty="0"/>
              <a:t>HELVETIC SCENARIO</a:t>
            </a:r>
          </a:p>
        </p:txBody>
      </p:sp>
    </p:spTree>
    <p:extLst>
      <p:ext uri="{BB962C8B-B14F-4D97-AF65-F5344CB8AC3E}">
        <p14:creationId xmlns:p14="http://schemas.microsoft.com/office/powerpoint/2010/main" val="1874382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FDC26C9-3923-4F5B-884B-45F0E0E3E6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7" name="Content Placeholder 6">
            <a:extLst>
              <a:ext uri="{FF2B5EF4-FFF2-40B4-BE49-F238E27FC236}">
                <a16:creationId xmlns:a16="http://schemas.microsoft.com/office/drawing/2014/main" id="{709DF2ED-04C0-4571-9A2B-281651606A41}"/>
              </a:ext>
            </a:extLst>
          </p:cNvPr>
          <p:cNvPicPr>
            <a:picLocks noGrp="1" noChangeAspect="1"/>
          </p:cNvPicPr>
          <p:nvPr>
            <p:ph sz="half" idx="2"/>
          </p:nvPr>
        </p:nvPicPr>
        <p:blipFill>
          <a:blip r:embed="rId5"/>
          <a:stretch>
            <a:fillRect/>
          </a:stretch>
        </p:blipFill>
        <p:spPr>
          <a:xfrm>
            <a:off x="1733178" y="319476"/>
            <a:ext cx="8881204" cy="603921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63881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2" name="Rectangle 11">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560890C-6A01-41B3-AD81-4175DEB9F432}"/>
              </a:ext>
            </a:extLst>
          </p:cNvPr>
          <p:cNvSpPr>
            <a:spLocks noGrp="1"/>
          </p:cNvSpPr>
          <p:nvPr>
            <p:ph type="title"/>
          </p:nvPr>
        </p:nvSpPr>
        <p:spPr>
          <a:xfrm>
            <a:off x="1993805" y="1354668"/>
            <a:ext cx="8204391" cy="2346475"/>
          </a:xfrm>
        </p:spPr>
        <p:txBody>
          <a:bodyPr vert="horz" lIns="91440" tIns="45720" rIns="91440" bIns="45720" rtlCol="0" anchor="b">
            <a:normAutofit/>
          </a:bodyPr>
          <a:lstStyle/>
          <a:p>
            <a:pPr algn="ctr"/>
            <a:r>
              <a:rPr lang="en-US" sz="6000"/>
              <a:t>7 - Conclusions &amp; future work</a:t>
            </a:r>
          </a:p>
        </p:txBody>
      </p:sp>
      <p:sp>
        <p:nvSpPr>
          <p:cNvPr id="5" name="Text Placeholder 4">
            <a:extLst>
              <a:ext uri="{FF2B5EF4-FFF2-40B4-BE49-F238E27FC236}">
                <a16:creationId xmlns:a16="http://schemas.microsoft.com/office/drawing/2014/main" id="{B1244EEF-FAFE-4E5D-92FF-311FA97CFC66}"/>
              </a:ext>
            </a:extLst>
          </p:cNvPr>
          <p:cNvSpPr>
            <a:spLocks noGrp="1"/>
          </p:cNvSpPr>
          <p:nvPr>
            <p:ph type="body" idx="1"/>
          </p:nvPr>
        </p:nvSpPr>
        <p:spPr>
          <a:xfrm>
            <a:off x="2497137" y="3940629"/>
            <a:ext cx="7197726" cy="1240970"/>
          </a:xfrm>
        </p:spPr>
        <p:txBody>
          <a:bodyPr vert="horz" lIns="91440" tIns="45720" rIns="91440" bIns="45720" rtlCol="0" anchor="t">
            <a:normAutofit/>
          </a:bodyPr>
          <a:lstStyle/>
          <a:p>
            <a:pPr algn="ctr"/>
            <a:endParaRPr lang="en-US" sz="1800"/>
          </a:p>
        </p:txBody>
      </p:sp>
      <p:cxnSp>
        <p:nvCxnSpPr>
          <p:cNvPr id="14" name="Straight Connector 13">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416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1">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Content Placeholder 4">
            <a:extLst>
              <a:ext uri="{FF2B5EF4-FFF2-40B4-BE49-F238E27FC236}">
                <a16:creationId xmlns:a16="http://schemas.microsoft.com/office/drawing/2014/main" id="{E68E9128-B438-41D8-A48E-89FE50804CDE}"/>
              </a:ext>
            </a:extLst>
          </p:cNvPr>
          <p:cNvSpPr>
            <a:spLocks noGrp="1"/>
          </p:cNvSpPr>
          <p:nvPr>
            <p:ph idx="1"/>
          </p:nvPr>
        </p:nvSpPr>
        <p:spPr>
          <a:xfrm>
            <a:off x="4988658" y="1150076"/>
            <a:ext cx="6517543" cy="4557849"/>
          </a:xfrm>
        </p:spPr>
        <p:txBody>
          <a:bodyPr>
            <a:normAutofit/>
          </a:bodyPr>
          <a:lstStyle/>
          <a:p>
            <a:r>
              <a:rPr lang="en-US" sz="2800" dirty="0"/>
              <a:t> A conditional generative mode</a:t>
            </a:r>
          </a:p>
          <a:p>
            <a:r>
              <a:rPr lang="en-US" sz="2800" dirty="0"/>
              <a:t>Learned approximate inference</a:t>
            </a:r>
          </a:p>
          <a:p>
            <a:r>
              <a:rPr lang="en-US" sz="2800" dirty="0"/>
              <a:t>Use adversarial nets to implement a stochastic extension of the deterministic</a:t>
            </a:r>
          </a:p>
          <a:p>
            <a:r>
              <a:rPr lang="en-US" sz="2800" dirty="0"/>
              <a:t>Semi-supervised learning</a:t>
            </a:r>
          </a:p>
          <a:p>
            <a:r>
              <a:rPr lang="en-US" sz="2800" dirty="0"/>
              <a:t>Efﬁciency improvements</a:t>
            </a:r>
          </a:p>
        </p:txBody>
      </p:sp>
    </p:spTree>
    <p:extLst>
      <p:ext uri="{BB962C8B-B14F-4D97-AF65-F5344CB8AC3E}">
        <p14:creationId xmlns:p14="http://schemas.microsoft.com/office/powerpoint/2010/main" val="3049297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D6EC45-6FA6-4879-9BDB-CB1428A77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pic>
        <p:nvPicPr>
          <p:cNvPr id="12" name="Picture 11">
            <a:extLst>
              <a:ext uri="{FF2B5EF4-FFF2-40B4-BE49-F238E27FC236}">
                <a16:creationId xmlns:a16="http://schemas.microsoft.com/office/drawing/2014/main" id="{19511F09-9DF0-4B11-9EC1-F6DC66B0FA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1964267"/>
            <a:ext cx="7197726" cy="2421464"/>
          </a:xfrm>
        </p:spPr>
        <p:txBody>
          <a:bodyPr>
            <a:normAutofit/>
          </a:bodyPr>
          <a:lstStyle/>
          <a:p>
            <a:r>
              <a:rPr lang="en-US" dirty="0"/>
              <a:t>Thank You!</a:t>
            </a:r>
          </a:p>
        </p:txBody>
      </p:sp>
    </p:spTree>
    <p:extLst>
      <p:ext uri="{BB962C8B-B14F-4D97-AF65-F5344CB8AC3E}">
        <p14:creationId xmlns:p14="http://schemas.microsoft.com/office/powerpoint/2010/main" val="2939930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F38D03F-D9FC-4CC2-B66E-14CE54EDF30F}"/>
              </a:ext>
            </a:extLst>
          </p:cNvPr>
          <p:cNvPicPr>
            <a:picLocks noChangeAspect="1"/>
          </p:cNvPicPr>
          <p:nvPr/>
        </p:nvPicPr>
        <p:blipFill rotWithShape="1">
          <a:blip r:embed="rId2"/>
          <a:srcRect l="2778" t="3820" r="2409"/>
          <a:stretch/>
        </p:blipFill>
        <p:spPr>
          <a:xfrm>
            <a:off x="4630994" y="324010"/>
            <a:ext cx="5615884" cy="362220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6" name="Picture 15" descr="A close up of a logo&#10;&#10;Description automatically generated">
            <a:extLst>
              <a:ext uri="{FF2B5EF4-FFF2-40B4-BE49-F238E27FC236}">
                <a16:creationId xmlns:a16="http://schemas.microsoft.com/office/drawing/2014/main" id="{160E6968-5E49-4402-8AF0-6C8C11AEE4B2}"/>
              </a:ext>
            </a:extLst>
          </p:cNvPr>
          <p:cNvPicPr>
            <a:picLocks noChangeAspect="1"/>
          </p:cNvPicPr>
          <p:nvPr/>
        </p:nvPicPr>
        <p:blipFill>
          <a:blip r:embed="rId3"/>
          <a:stretch>
            <a:fillRect/>
          </a:stretch>
        </p:blipFill>
        <p:spPr>
          <a:xfrm>
            <a:off x="4630994" y="3265846"/>
            <a:ext cx="5615884" cy="268605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20" name="Picture 19" descr="A group of people posing for a photo&#10;&#10;Description automatically generated">
            <a:extLst>
              <a:ext uri="{FF2B5EF4-FFF2-40B4-BE49-F238E27FC236}">
                <a16:creationId xmlns:a16="http://schemas.microsoft.com/office/drawing/2014/main" id="{334FC12F-6E37-4DE6-A9D2-7EEA33E6A13B}"/>
              </a:ext>
            </a:extLst>
          </p:cNvPr>
          <p:cNvPicPr>
            <a:picLocks noChangeAspect="1"/>
          </p:cNvPicPr>
          <p:nvPr/>
        </p:nvPicPr>
        <p:blipFill>
          <a:blip r:embed="rId4"/>
          <a:stretch>
            <a:fillRect/>
          </a:stretch>
        </p:blipFill>
        <p:spPr>
          <a:xfrm>
            <a:off x="166688" y="324010"/>
            <a:ext cx="4381499" cy="567769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530912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237E4B5-AC54-40DA-A3C3-BF95C4492616}"/>
              </a:ext>
            </a:extLst>
          </p:cNvPr>
          <p:cNvSpPr>
            <a:spLocks noGrp="1"/>
          </p:cNvSpPr>
          <p:nvPr>
            <p:ph type="title"/>
          </p:nvPr>
        </p:nvSpPr>
        <p:spPr>
          <a:xfrm>
            <a:off x="-3175" y="-144716"/>
            <a:ext cx="3734191" cy="1248094"/>
          </a:xfrm>
        </p:spPr>
        <p:txBody>
          <a:bodyPr vert="horz" lIns="91440" tIns="45720" rIns="91440" bIns="45720" rtlCol="0" anchor="b">
            <a:normAutofit/>
          </a:bodyPr>
          <a:lstStyle/>
          <a:p>
            <a:pPr algn="r"/>
            <a:r>
              <a:rPr lang="en-US" sz="4800" dirty="0"/>
              <a:t>framework</a:t>
            </a:r>
          </a:p>
        </p:txBody>
      </p:sp>
      <p:sp>
        <p:nvSpPr>
          <p:cNvPr id="15" name="Freeform 5">
            <a:extLst>
              <a:ext uri="{FF2B5EF4-FFF2-40B4-BE49-F238E27FC236}">
                <a16:creationId xmlns:a16="http://schemas.microsoft.com/office/drawing/2014/main" id="{9CDA5D36-CABB-4B66-A6AE-98C32891C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7" name="Freeform 14">
            <a:extLst>
              <a:ext uri="{FF2B5EF4-FFF2-40B4-BE49-F238E27FC236}">
                <a16:creationId xmlns:a16="http://schemas.microsoft.com/office/drawing/2014/main" id="{D3610325-2E01-4A10-9699-F3F047A5D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5603367D-E67B-4C5F-B32C-A4DCE175E1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0" name="Straight Connector 19">
              <a:extLst>
                <a:ext uri="{FF2B5EF4-FFF2-40B4-BE49-F238E27FC236}">
                  <a16:creationId xmlns:a16="http://schemas.microsoft.com/office/drawing/2014/main" id="{87CA7E52-2D3D-4A73-897A-26DDD937F1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01C8991-ADCE-42D9-B956-AFFC4536C4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A75D41-B910-4C91-B4BE-D4FB46A46E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1570BA5-42E4-4D3E-A518-EA1F06E2E7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C5901F9-B873-4903-9717-A43C760D63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7C1BF2-F77A-47C2-9A0D-CC49E8B7C5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FAE46F6-3AE4-477B-AEA3-11B074A8C0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0A038F7-9DE7-4A90-976F-265DC39F4B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B583C2-FAE0-4D6A-AFD5-DD89396A94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2A74C6-E21E-467A-B257-2B505400CE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9DB7A5F-BE4E-48A6-8FD1-140BC738A7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C9C85FA-3456-477D-81BE-A3EB39593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BBEC98F-AEC8-4B6C-976B-267E2E4245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C16410C-2DB8-44BC-9A8B-412D647F5B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E1F5255-23E6-429D-907D-BB0D8DE022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9AF50CA-9180-4E13-BEA7-F7D00C2AF2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C069D2C-E4AD-4123-BD71-326C783101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CD958AE-AD6D-4F3C-B158-89D96BCA08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5177CA3-31C7-4B83-ADD2-3E134D7ED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F55632-4C25-474D-A467-2DB156C2D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D300455-DEA8-43BC-8A82-AC73AB7206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A0DCE2B-5A7B-411A-9BFD-9CF85117C5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7456CD2-651D-40AD-842D-2763E44521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ECC08F9-CA6C-4861-BFD9-4EC8A1007F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129ED64-1037-4D22-A49D-1A386DF497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03C2550-397B-40FA-AB0B-6DC5DC1740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ABF628F-72E5-4D37-9BB7-E749C094B7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01C00F6-48F5-478D-8735-42A8CBB91A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894B964-D6C8-4219-871B-16F63834A1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88B5F16-FE81-461F-BF9B-BA90A23285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99FFA72-A8D7-4E27-9EA7-2A4FE0059C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D14C873-96AC-4BBA-8DDC-202B32B0EC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43C47B3-DCF2-44C0-BE29-7A82FBCF41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4BDB1D8-88E3-4DDA-8EAB-BE8A7FA199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27351A6-002F-4F42-A3A2-B7525D4433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B6CA314-C827-4076-959B-4E9C724565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7CCD13F-BB71-4B7A-811D-917B080A41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01E49FC-E040-4D26-ABF7-303DA67802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B9282B3-B1A9-4A8B-AEE1-BACEC0F709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DC10BE6-BFCA-4E4F-B77D-218CD06F2D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DC84183-5841-4B87-9A2C-CF2AC99727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7742C9B-AE29-4445-B243-84B550891F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C398CF4-01B7-41AB-9926-7E58D139F0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4155282-B603-49AB-BA9B-B78E294903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82CA815-891E-40AF-81C8-DFB4157D31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6DAC98D-BE44-4ABA-BCF4-56775DCB68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5E4AFA3-3F0C-40B0-94EC-2D9339CA1D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3CA4E88-C418-452C-9D74-E356B528AA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8872687-B2DB-4538-A3D2-BC4580353E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35CB7F4-FEAA-495F-893D-A28F8B608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0D480FF-7392-40FB-9A3E-5E2D15668B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490509C-B09E-4642-8975-91BB4684F5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4F7D4DE-5DB4-458D-B9B4-38297AE799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4F1B18-9CCF-41A3-BF2A-97D97456A7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AAFD58E-86CB-4189-BD27-2939C35915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66A8561-E65D-4675-B448-0FA92CBD1F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F49DE23-2BC7-4056-A75C-5CA0F8E24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D8C256C-D573-4B6F-92A9-23DBC5189B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0286D0D-A1C1-4640-B8A9-2A842ED126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E270C88-6227-41FD-8459-3B74B15680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035D064-A6BD-495D-A380-45435595C8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47B65C1-C657-492F-854E-E9F2382FEF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BD5ED32-5D83-42BA-B06B-2FCC5EDFF8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8F1EC87-926B-4C53-A72F-801C0C5EFB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9EA41EC-1758-4554-A707-6D35448A27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26B22D2-C2E2-4723-AE14-F19DFBB0B8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9AEBD37-2AEB-4C71-B9B0-A656596820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E3DECB-B2B9-4556-AF30-42D7B01924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1D37BD9-CB45-439F-823A-F639912D82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76A752C-7054-4446-84CC-DED60E4859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12337DE-B7CF-41C4-A4BA-B32E05239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2DC00D2-FF99-4E56-91C9-DAC2390515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947083D-4ACF-478F-94DA-9038980D91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96FE15D-CDE5-49DB-91FD-B4599688D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778DB54-2246-4529-8D48-2081DD9C35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D10A58C-A6DC-4C2F-8CDD-D8ED7AFB47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9342724-2DAE-453E-B79B-1C44334D38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C638F2B-13C6-4449-B7B0-846B57FF08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98" name="Picture 97">
            <a:extLst>
              <a:ext uri="{FF2B5EF4-FFF2-40B4-BE49-F238E27FC236}">
                <a16:creationId xmlns:a16="http://schemas.microsoft.com/office/drawing/2014/main" id="{86EFA97B-DC4B-4FE2-8322-77C9DFE0C854}"/>
              </a:ext>
            </a:extLst>
          </p:cNvPr>
          <p:cNvPicPr>
            <a:picLocks noChangeAspect="1"/>
          </p:cNvPicPr>
          <p:nvPr/>
        </p:nvPicPr>
        <p:blipFill>
          <a:blip r:embed="rId4"/>
          <a:srcRect/>
          <a:stretch>
            <a:fillRect/>
          </a:stretch>
        </p:blipFill>
        <p:spPr>
          <a:xfrm>
            <a:off x="6531863" y="2174543"/>
            <a:ext cx="5499635" cy="3775609"/>
          </a:xfrm>
          <a:custGeom>
            <a:avLst/>
            <a:gdLst>
              <a:gd name="connsiteX0" fmla="*/ 0 w 5499635"/>
              <a:gd name="connsiteY0" fmla="*/ 0 h 3698505"/>
              <a:gd name="connsiteX1" fmla="*/ 5499635 w 5499635"/>
              <a:gd name="connsiteY1" fmla="*/ 0 h 3698505"/>
              <a:gd name="connsiteX2" fmla="*/ 5499635 w 5499635"/>
              <a:gd name="connsiteY2" fmla="*/ 3648545 h 3698505"/>
              <a:gd name="connsiteX3" fmla="*/ 5482639 w 5499635"/>
              <a:gd name="connsiteY3" fmla="*/ 3676443 h 3698505"/>
              <a:gd name="connsiteX4" fmla="*/ 5466095 w 5499635"/>
              <a:gd name="connsiteY4" fmla="*/ 3698505 h 3698505"/>
              <a:gd name="connsiteX5" fmla="*/ 0 w 5499635"/>
              <a:gd name="connsiteY5" fmla="*/ 3698505 h 3698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99635" h="3698505">
                <a:moveTo>
                  <a:pt x="0" y="0"/>
                </a:moveTo>
                <a:lnTo>
                  <a:pt x="5499635" y="0"/>
                </a:lnTo>
                <a:lnTo>
                  <a:pt x="5499635" y="3648545"/>
                </a:lnTo>
                <a:lnTo>
                  <a:pt x="5482639" y="3676443"/>
                </a:lnTo>
                <a:lnTo>
                  <a:pt x="5466095" y="3698505"/>
                </a:lnTo>
                <a:lnTo>
                  <a:pt x="0" y="3698505"/>
                </a:lnTo>
                <a:close/>
              </a:path>
            </a:pathLst>
          </a:custGeom>
        </p:spPr>
      </p:pic>
      <p:pic>
        <p:nvPicPr>
          <p:cNvPr id="9" name="Picture 8" descr="A group of people posing for the camera&#10;&#10;Description automatically generated">
            <a:extLst>
              <a:ext uri="{FF2B5EF4-FFF2-40B4-BE49-F238E27FC236}">
                <a16:creationId xmlns:a16="http://schemas.microsoft.com/office/drawing/2014/main" id="{E87C3144-0221-40DB-ABAC-2CB76374D886}"/>
              </a:ext>
            </a:extLst>
          </p:cNvPr>
          <p:cNvPicPr>
            <a:picLocks noChangeAspect="1"/>
          </p:cNvPicPr>
          <p:nvPr/>
        </p:nvPicPr>
        <p:blipFill>
          <a:blip r:embed="rId5"/>
          <a:stretch>
            <a:fillRect/>
          </a:stretch>
        </p:blipFill>
        <p:spPr>
          <a:xfrm>
            <a:off x="5791886" y="605973"/>
            <a:ext cx="6798082" cy="7033151"/>
          </a:xfrm>
          <a:prstGeom prst="flowChartConnector">
            <a:avLst/>
          </a:prstGeom>
        </p:spPr>
      </p:pic>
      <p:sp>
        <p:nvSpPr>
          <p:cNvPr id="12" name="Rectangle 11">
            <a:extLst>
              <a:ext uri="{FF2B5EF4-FFF2-40B4-BE49-F238E27FC236}">
                <a16:creationId xmlns:a16="http://schemas.microsoft.com/office/drawing/2014/main" id="{4BECF075-D86C-4F40-AAA6-B0CD7D4EB3A2}"/>
              </a:ext>
            </a:extLst>
          </p:cNvPr>
          <p:cNvSpPr/>
          <p:nvPr/>
        </p:nvSpPr>
        <p:spPr>
          <a:xfrm>
            <a:off x="-105376" y="1712409"/>
            <a:ext cx="5579851" cy="3046988"/>
          </a:xfrm>
          <a:prstGeom prst="rect">
            <a:avLst/>
          </a:prstGeom>
          <a:noFill/>
        </p:spPr>
        <p:txBody>
          <a:bodyPr wrap="square" lIns="91440" tIns="45720" rIns="91440" bIns="45720">
            <a:spAutoFit/>
          </a:bodyPr>
          <a:lstStyle/>
          <a:p>
            <a:pPr algn="ctr"/>
            <a:r>
              <a:rPr lang="en-US" sz="4800" dirty="0">
                <a:ln w="0"/>
                <a:gradFill>
                  <a:gsLst>
                    <a:gs pos="21000">
                      <a:srgbClr val="53575C"/>
                    </a:gs>
                    <a:gs pos="88000">
                      <a:srgbClr val="C5C7CA"/>
                    </a:gs>
                  </a:gsLst>
                  <a:lin ang="5400000"/>
                </a:gradFill>
              </a:rPr>
              <a:t>GENERATIVE MODEL</a:t>
            </a:r>
          </a:p>
          <a:p>
            <a:pPr algn="ctr"/>
            <a:r>
              <a:rPr lang="en-US" sz="4800" dirty="0">
                <a:ln w="0"/>
                <a:gradFill>
                  <a:gsLst>
                    <a:gs pos="21000">
                      <a:srgbClr val="53575C"/>
                    </a:gs>
                    <a:gs pos="88000">
                      <a:srgbClr val="C5C7CA"/>
                    </a:gs>
                  </a:gsLst>
                  <a:lin ang="5400000"/>
                </a:gradFill>
              </a:rPr>
              <a:t>VS</a:t>
            </a:r>
          </a:p>
          <a:p>
            <a:pPr algn="ctr"/>
            <a:r>
              <a:rPr lang="en-US" sz="4800" dirty="0">
                <a:ln w="0"/>
                <a:gradFill>
                  <a:gsLst>
                    <a:gs pos="21000">
                      <a:srgbClr val="53575C"/>
                    </a:gs>
                    <a:gs pos="88000">
                      <a:srgbClr val="C5C7CA"/>
                    </a:gs>
                  </a:gsLst>
                  <a:lin ang="5400000"/>
                </a:gradFill>
              </a:rPr>
              <a:t>DISCRIMINATIVE MODEL</a:t>
            </a:r>
          </a:p>
        </p:txBody>
      </p:sp>
      <p:sp>
        <p:nvSpPr>
          <p:cNvPr id="99" name="Rectangle 98">
            <a:extLst>
              <a:ext uri="{FF2B5EF4-FFF2-40B4-BE49-F238E27FC236}">
                <a16:creationId xmlns:a16="http://schemas.microsoft.com/office/drawing/2014/main" id="{4D09C1B5-D68E-4314-8D7A-7DCFCCFF0D66}"/>
              </a:ext>
            </a:extLst>
          </p:cNvPr>
          <p:cNvSpPr/>
          <p:nvPr/>
        </p:nvSpPr>
        <p:spPr>
          <a:xfrm>
            <a:off x="-107734" y="1712409"/>
            <a:ext cx="5579851" cy="2308324"/>
          </a:xfrm>
          <a:prstGeom prst="rect">
            <a:avLst/>
          </a:prstGeom>
          <a:noFill/>
        </p:spPr>
        <p:txBody>
          <a:bodyPr wrap="square" lIns="91440" tIns="45720" rIns="91440" bIns="45720">
            <a:spAutoFit/>
          </a:bodyPr>
          <a:lstStyle/>
          <a:p>
            <a:pPr algn="ctr"/>
            <a:r>
              <a:rPr lang="en-US" sz="4800" dirty="0">
                <a:ln w="0"/>
                <a:solidFill>
                  <a:schemeClr val="accent1"/>
                </a:solidFill>
                <a:effectLst>
                  <a:outerShdw blurRad="38100" dist="25400" dir="5400000" algn="ctr" rotWithShape="0">
                    <a:srgbClr val="6E747A">
                      <a:alpha val="43000"/>
                    </a:srgbClr>
                  </a:outerShdw>
                </a:effectLst>
              </a:rPr>
              <a:t>MARVEL</a:t>
            </a:r>
          </a:p>
          <a:p>
            <a:pPr algn="ctr"/>
            <a:r>
              <a:rPr lang="en-US" sz="4800" dirty="0">
                <a:ln w="0"/>
                <a:solidFill>
                  <a:schemeClr val="accent1"/>
                </a:solidFill>
                <a:effectLst>
                  <a:outerShdw blurRad="38100" dist="25400" dir="5400000" algn="ctr" rotWithShape="0">
                    <a:srgbClr val="6E747A">
                      <a:alpha val="43000"/>
                    </a:srgbClr>
                  </a:outerShdw>
                </a:effectLst>
              </a:rPr>
              <a:t>VS</a:t>
            </a:r>
          </a:p>
          <a:p>
            <a:pPr algn="ctr"/>
            <a:r>
              <a:rPr lang="en-US" sz="4800" dirty="0">
                <a:ln w="0"/>
                <a:solidFill>
                  <a:schemeClr val="accent1"/>
                </a:solidFill>
                <a:effectLst>
                  <a:outerShdw blurRad="38100" dist="25400" dir="5400000" algn="ctr" rotWithShape="0">
                    <a:srgbClr val="6E747A">
                      <a:alpha val="43000"/>
                    </a:srgbClr>
                  </a:outerShdw>
                </a:effectLst>
              </a:rPr>
              <a:t>DC</a:t>
            </a:r>
          </a:p>
        </p:txBody>
      </p:sp>
    </p:spTree>
    <p:extLst>
      <p:ext uri="{BB962C8B-B14F-4D97-AF65-F5344CB8AC3E}">
        <p14:creationId xmlns:p14="http://schemas.microsoft.com/office/powerpoint/2010/main" val="247040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xit" presetSubtype="0" fill="hold" grpId="0" nodeType="afterEffect">
                                  <p:stCondLst>
                                    <p:cond delay="0"/>
                                  </p:stCondLst>
                                  <p:childTnLst>
                                    <p:animEffect transition="out" filter="fade">
                                      <p:cBhvr>
                                        <p:cTn id="10" dur="500"/>
                                        <p:tgtEl>
                                          <p:spTgt spid="12"/>
                                        </p:tgtEl>
                                      </p:cBhvr>
                                    </p:animEffect>
                                    <p:set>
                                      <p:cBhvr>
                                        <p:cTn id="11" dur="1" fill="hold">
                                          <p:stCondLst>
                                            <p:cond delay="499"/>
                                          </p:stCondLst>
                                        </p:cTn>
                                        <p:tgtEl>
                                          <p:spTgt spid="12"/>
                                        </p:tgtEl>
                                        <p:attrNameLst>
                                          <p:attrName>style.visibility</p:attrName>
                                        </p:attrNameLst>
                                      </p:cBhvr>
                                      <p:to>
                                        <p:strVal val="hidden"/>
                                      </p:to>
                                    </p:se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9">
                                            <p:txEl>
                                              <p:pRg st="0" end="0"/>
                                            </p:txEl>
                                          </p:spTgt>
                                        </p:tgtEl>
                                        <p:attrNameLst>
                                          <p:attrName>style.visibility</p:attrName>
                                        </p:attrNameLst>
                                      </p:cBhvr>
                                      <p:to>
                                        <p:strVal val="visible"/>
                                      </p:to>
                                    </p:set>
                                    <p:animEffect transition="in" filter="fade">
                                      <p:cBhvr>
                                        <p:cTn id="15" dur="500"/>
                                        <p:tgtEl>
                                          <p:spTgt spid="99">
                                            <p:txEl>
                                              <p:pRg st="0" end="0"/>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9">
                                            <p:txEl>
                                              <p:pRg st="1" end="1"/>
                                            </p:txEl>
                                          </p:spTgt>
                                        </p:tgtEl>
                                        <p:attrNameLst>
                                          <p:attrName>style.visibility</p:attrName>
                                        </p:attrNameLst>
                                      </p:cBhvr>
                                      <p:to>
                                        <p:strVal val="visible"/>
                                      </p:to>
                                    </p:set>
                                    <p:animEffect transition="in" filter="fade">
                                      <p:cBhvr>
                                        <p:cTn id="19" dur="500"/>
                                        <p:tgtEl>
                                          <p:spTgt spid="99">
                                            <p:txEl>
                                              <p:pRg st="1" end="1"/>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9">
                                            <p:txEl>
                                              <p:pRg st="2" end="2"/>
                                            </p:txEl>
                                          </p:spTgt>
                                        </p:tgtEl>
                                        <p:attrNameLst>
                                          <p:attrName>style.visibility</p:attrName>
                                        </p:attrNameLst>
                                      </p:cBhvr>
                                      <p:to>
                                        <p:strVal val="visible"/>
                                      </p:to>
                                    </p:set>
                                    <p:animEffect transition="in" filter="fade">
                                      <p:cBhvr>
                                        <p:cTn id="23" dur="500"/>
                                        <p:tgtEl>
                                          <p:spTgt spid="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DD34C30-7D49-4EEF-844F-DF22DCD1913D}"/>
              </a:ext>
            </a:extLst>
          </p:cNvPr>
          <p:cNvGraphicFramePr>
            <a:graphicFrameLocks noGrp="1"/>
          </p:cNvGraphicFramePr>
          <p:nvPr>
            <p:ph idx="1"/>
            <p:extLst>
              <p:ext uri="{D42A27DB-BD31-4B8C-83A1-F6EECF244321}">
                <p14:modId xmlns:p14="http://schemas.microsoft.com/office/powerpoint/2010/main" val="1299418293"/>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0611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2" name="Rectangle 11">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560890C-6A01-41B3-AD81-4175DEB9F432}"/>
              </a:ext>
            </a:extLst>
          </p:cNvPr>
          <p:cNvSpPr>
            <a:spLocks noGrp="1"/>
          </p:cNvSpPr>
          <p:nvPr>
            <p:ph type="title"/>
          </p:nvPr>
        </p:nvSpPr>
        <p:spPr>
          <a:xfrm>
            <a:off x="1993805" y="1354668"/>
            <a:ext cx="8204391" cy="2346475"/>
          </a:xfrm>
        </p:spPr>
        <p:txBody>
          <a:bodyPr vert="horz" lIns="91440" tIns="45720" rIns="91440" bIns="45720" rtlCol="0" anchor="b">
            <a:normAutofit/>
          </a:bodyPr>
          <a:lstStyle/>
          <a:p>
            <a:pPr algn="ctr"/>
            <a:r>
              <a:rPr lang="en-US" sz="6000"/>
              <a:t>2 - Related work</a:t>
            </a:r>
          </a:p>
        </p:txBody>
      </p:sp>
      <p:sp>
        <p:nvSpPr>
          <p:cNvPr id="5" name="Text Placeholder 4">
            <a:extLst>
              <a:ext uri="{FF2B5EF4-FFF2-40B4-BE49-F238E27FC236}">
                <a16:creationId xmlns:a16="http://schemas.microsoft.com/office/drawing/2014/main" id="{B1244EEF-FAFE-4E5D-92FF-311FA97CFC66}"/>
              </a:ext>
            </a:extLst>
          </p:cNvPr>
          <p:cNvSpPr>
            <a:spLocks noGrp="1"/>
          </p:cNvSpPr>
          <p:nvPr>
            <p:ph type="body" idx="1"/>
          </p:nvPr>
        </p:nvSpPr>
        <p:spPr>
          <a:xfrm>
            <a:off x="2497137" y="3940629"/>
            <a:ext cx="7197726" cy="1240970"/>
          </a:xfrm>
        </p:spPr>
        <p:txBody>
          <a:bodyPr vert="horz" lIns="91440" tIns="45720" rIns="91440" bIns="45720" rtlCol="0" anchor="t">
            <a:normAutofit/>
          </a:bodyPr>
          <a:lstStyle/>
          <a:p>
            <a:pPr algn="ctr"/>
            <a:endParaRPr lang="en-US" sz="1800"/>
          </a:p>
        </p:txBody>
      </p:sp>
      <p:cxnSp>
        <p:nvCxnSpPr>
          <p:cNvPr id="14" name="Straight Connector 13">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30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10" name="Picture 109">
            <a:extLst>
              <a:ext uri="{FF2B5EF4-FFF2-40B4-BE49-F238E27FC236}">
                <a16:creationId xmlns:a16="http://schemas.microsoft.com/office/drawing/2014/main" id="{AF5DAC7F-B72E-4788-88FC-638A285D90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12" name="Rectangle 111">
            <a:extLst>
              <a:ext uri="{FF2B5EF4-FFF2-40B4-BE49-F238E27FC236}">
                <a16:creationId xmlns:a16="http://schemas.microsoft.com/office/drawing/2014/main" id="{CB8A2D2F-E1F1-4E78-9C06-4F6E775827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Picture 113">
            <a:extLst>
              <a:ext uri="{FF2B5EF4-FFF2-40B4-BE49-F238E27FC236}">
                <a16:creationId xmlns:a16="http://schemas.microsoft.com/office/drawing/2014/main" id="{B5CDF84C-3B2B-4B7B-B13B-B77B2599CF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 name="Content Placeholder 4">
            <a:extLst>
              <a:ext uri="{FF2B5EF4-FFF2-40B4-BE49-F238E27FC236}">
                <a16:creationId xmlns:a16="http://schemas.microsoft.com/office/drawing/2014/main" id="{53FC7F22-25CE-4D20-B15C-8FC7598AEE4C}"/>
              </a:ext>
            </a:extLst>
          </p:cNvPr>
          <p:cNvSpPr>
            <a:spLocks noGrp="1"/>
          </p:cNvSpPr>
          <p:nvPr>
            <p:ph sz="half" idx="1"/>
          </p:nvPr>
        </p:nvSpPr>
        <p:spPr>
          <a:xfrm>
            <a:off x="560440" y="416506"/>
            <a:ext cx="8856405" cy="5674578"/>
          </a:xfrm>
        </p:spPr>
        <p:txBody>
          <a:bodyPr vert="horz" lIns="91440" tIns="45720" rIns="91440" bIns="45720" rtlCol="0" anchor="ctr">
            <a:normAutofit/>
          </a:bodyPr>
          <a:lstStyle/>
          <a:p>
            <a:pPr marL="0" lvl="0" indent="0" defTabSz="914400">
              <a:spcAft>
                <a:spcPts val="0"/>
              </a:spcAft>
              <a:buClrTx/>
              <a:buSzTx/>
              <a:buNone/>
              <a:defRPr/>
            </a:pPr>
            <a:r>
              <a:rPr lang="en-US" sz="2800" b="1" dirty="0"/>
              <a:t>Explicit density models</a:t>
            </a:r>
            <a:r>
              <a:rPr lang="en-US" sz="2800" dirty="0"/>
              <a:t>: Model our data directly from a probability distribution. We explicitly define the probability and solve for it</a:t>
            </a:r>
          </a:p>
          <a:p>
            <a:pPr marL="0" lvl="0" indent="0" defTabSz="914400">
              <a:spcAft>
                <a:spcPts val="0"/>
              </a:spcAft>
              <a:buClrTx/>
              <a:buSzTx/>
              <a:buNone/>
              <a:defRPr/>
            </a:pPr>
            <a:endParaRPr lang="en-US" sz="2800" dirty="0"/>
          </a:p>
          <a:p>
            <a:pPr marL="0" lvl="0" indent="0" defTabSz="914400">
              <a:spcAft>
                <a:spcPts val="0"/>
              </a:spcAft>
              <a:buClrTx/>
              <a:buSzTx/>
              <a:buNone/>
              <a:defRPr/>
            </a:pPr>
            <a:r>
              <a:rPr lang="en-US" sz="2800" b="1" dirty="0"/>
              <a:t>Implicit density models</a:t>
            </a:r>
            <a:r>
              <a:rPr lang="en-US" sz="2800" dirty="0"/>
              <a:t>: Learn to sample from a probability distribution without defining what that distribution is</a:t>
            </a:r>
          </a:p>
          <a:p>
            <a:pPr marL="0" indent="0"/>
            <a:endParaRPr lang="en-US" dirty="0"/>
          </a:p>
        </p:txBody>
      </p:sp>
    </p:spTree>
    <p:extLst>
      <p:ext uri="{BB962C8B-B14F-4D97-AF65-F5344CB8AC3E}">
        <p14:creationId xmlns:p14="http://schemas.microsoft.com/office/powerpoint/2010/main" val="4125499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3AE2F1-7BAA-46C7-8239-D2708EDA84B2}"/>
              </a:ext>
            </a:extLst>
          </p:cNvPr>
          <p:cNvPicPr>
            <a:picLocks noChangeAspect="1"/>
          </p:cNvPicPr>
          <p:nvPr/>
        </p:nvPicPr>
        <p:blipFill>
          <a:blip r:embed="rId3"/>
          <a:stretch>
            <a:fillRect/>
          </a:stretch>
        </p:blipFill>
        <p:spPr>
          <a:xfrm>
            <a:off x="770626" y="147484"/>
            <a:ext cx="10961716" cy="61878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68587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6EE257-A4F5-4E40-AE84-F5C6D92CD0DD}"/>
              </a:ext>
            </a:extLst>
          </p:cNvPr>
          <p:cNvSpPr>
            <a:spLocks noGrp="1"/>
          </p:cNvSpPr>
          <p:nvPr>
            <p:ph type="title"/>
          </p:nvPr>
        </p:nvSpPr>
        <p:spPr>
          <a:xfrm>
            <a:off x="501446" y="-118534"/>
            <a:ext cx="10131425" cy="1456267"/>
          </a:xfrm>
        </p:spPr>
        <p:txBody>
          <a:bodyPr/>
          <a:lstStyle/>
          <a:p>
            <a:r>
              <a:rPr lang="en-US" dirty="0"/>
              <a:t>Mentioned Methods I</a:t>
            </a:r>
          </a:p>
        </p:txBody>
      </p:sp>
      <p:sp>
        <p:nvSpPr>
          <p:cNvPr id="6" name="Content Placeholder 5">
            <a:extLst>
              <a:ext uri="{FF2B5EF4-FFF2-40B4-BE49-F238E27FC236}">
                <a16:creationId xmlns:a16="http://schemas.microsoft.com/office/drawing/2014/main" id="{3E3FC65A-63B9-4128-946B-741330903D00}"/>
              </a:ext>
            </a:extLst>
          </p:cNvPr>
          <p:cNvSpPr>
            <a:spLocks noGrp="1"/>
          </p:cNvSpPr>
          <p:nvPr>
            <p:ph sz="half" idx="2"/>
          </p:nvPr>
        </p:nvSpPr>
        <p:spPr>
          <a:xfrm>
            <a:off x="110613" y="1061884"/>
            <a:ext cx="11761839" cy="5700251"/>
          </a:xfrm>
        </p:spPr>
        <p:txBody>
          <a:bodyPr>
            <a:normAutofit/>
          </a:bodyPr>
          <a:lstStyle/>
          <a:p>
            <a:r>
              <a:rPr lang="en-US" b="1" dirty="0">
                <a:solidFill>
                  <a:schemeClr val="accent6">
                    <a:lumMod val="60000"/>
                    <a:lumOff val="40000"/>
                  </a:schemeClr>
                </a:solidFill>
              </a:rPr>
              <a:t> Deep Boltzmann Machine: </a:t>
            </a:r>
            <a:r>
              <a:rPr lang="en-US" dirty="0"/>
              <a:t>from a family of models that provided a parametric speciﬁcation of a probability distribution function, then can be trained by maximizing the log likelihood</a:t>
            </a:r>
          </a:p>
          <a:p>
            <a:r>
              <a:rPr lang="en-US" b="1" dirty="0">
                <a:solidFill>
                  <a:schemeClr val="accent6">
                    <a:lumMod val="60000"/>
                    <a:lumOff val="40000"/>
                  </a:schemeClr>
                </a:solidFill>
              </a:rPr>
              <a:t>Generative Stochastic Networks:</a:t>
            </a:r>
            <a:r>
              <a:rPr lang="en-US" b="1" dirty="0"/>
              <a:t> </a:t>
            </a:r>
            <a:r>
              <a:rPr lang="en-US" dirty="0"/>
              <a:t>a generative machine that can be trained with exact backpropagation rather than the numerous approximations required for Boltzmann machines. This work extends the idea of a generative machine by eliminating the Markov chains used in generative stochastic networks. </a:t>
            </a:r>
          </a:p>
          <a:p>
            <a:r>
              <a:rPr lang="en-US" b="1" dirty="0">
                <a:solidFill>
                  <a:schemeClr val="accent6">
                    <a:lumMod val="40000"/>
                    <a:lumOff val="60000"/>
                  </a:schemeClr>
                </a:solidFill>
              </a:rPr>
              <a:t>Variational Autoencoders :  </a:t>
            </a:r>
            <a:r>
              <a:rPr lang="en-US" dirty="0"/>
              <a:t>pair a differentiable generator network with a second neural network. Unlike generative adversarial networks, the second network in a VAE is a recognition model that performs approximate inference. </a:t>
            </a:r>
          </a:p>
          <a:p>
            <a:pPr lvl="1"/>
            <a:r>
              <a:rPr lang="en-US" dirty="0"/>
              <a:t>GANs require differentiation through the visible units, and thus cannot model discrete data, while VAEs require differentiation through the hidden units, and thus cannot have discrete latent variables</a:t>
            </a:r>
          </a:p>
          <a:p>
            <a:endParaRPr lang="en-US" dirty="0"/>
          </a:p>
          <a:p>
            <a:endParaRPr lang="en-US" dirty="0"/>
          </a:p>
        </p:txBody>
      </p:sp>
    </p:spTree>
    <p:extLst>
      <p:ext uri="{BB962C8B-B14F-4D97-AF65-F5344CB8AC3E}">
        <p14:creationId xmlns:p14="http://schemas.microsoft.com/office/powerpoint/2010/main" val="4978408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F42EAF-1129-4021-9DC6-FE59C4E433E6}">
  <ds:schemaRefs>
    <ds:schemaRef ds:uri="http://schemas.microsoft.com/sharepoint/v3/contenttype/forms"/>
  </ds:schemaRefs>
</ds:datastoreItem>
</file>

<file path=customXml/itemProps2.xml><?xml version="1.0" encoding="utf-8"?>
<ds:datastoreItem xmlns:ds="http://schemas.openxmlformats.org/officeDocument/2006/customXml" ds:itemID="{BD0629A3-DAD0-41A7-B16F-98A56B7F295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3C11C0-3BD2-44F1-941A-56C5F15BD2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1233</Words>
  <Application>Microsoft Office PowerPoint</Application>
  <PresentationFormat>Widescreen</PresentationFormat>
  <Paragraphs>107</Paragraphs>
  <Slides>27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Wingdings</vt:lpstr>
      <vt:lpstr>Celestial</vt:lpstr>
      <vt:lpstr>Generative  adversarial  Networks (GAN)</vt:lpstr>
      <vt:lpstr>1 - Introduction</vt:lpstr>
      <vt:lpstr>PowerPoint Presentation</vt:lpstr>
      <vt:lpstr>framework</vt:lpstr>
      <vt:lpstr>PowerPoint Presentation</vt:lpstr>
      <vt:lpstr>2 - Related work</vt:lpstr>
      <vt:lpstr>PowerPoint Presentation</vt:lpstr>
      <vt:lpstr>PowerPoint Presentation</vt:lpstr>
      <vt:lpstr>Mentioned Methods I</vt:lpstr>
      <vt:lpstr>Mentioned Methods II</vt:lpstr>
      <vt:lpstr>Predictability minimization</vt:lpstr>
      <vt:lpstr>3 - Adversarial nets</vt:lpstr>
      <vt:lpstr>Minimax game</vt:lpstr>
      <vt:lpstr>nonsaturating game</vt:lpstr>
      <vt:lpstr>4 - Theoretical results</vt:lpstr>
      <vt:lpstr>Discriminator strategy</vt:lpstr>
      <vt:lpstr>Generative adversarial nets are trained by simultaneously updating the discriminative distribution so that it discriminates between samples from the data generating distribution from those of the generative distribution</vt:lpstr>
      <vt:lpstr>PowerPoint Presentation</vt:lpstr>
      <vt:lpstr>5 - experiments</vt:lpstr>
      <vt:lpstr>PowerPoint Presentation</vt:lpstr>
      <vt:lpstr> Parzen window-based log-likelihood estimates.</vt:lpstr>
      <vt:lpstr>6 - Advantages &amp; disadvantages</vt:lpstr>
      <vt:lpstr>PowerPoint Presentation</vt:lpstr>
      <vt:lpstr>PowerPoint Presentation</vt:lpstr>
      <vt:lpstr>7 - Conclusions &amp; future work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2019-04-18T17:55:11Z</dcterms:created>
  <dcterms:modified xsi:type="dcterms:W3CDTF">2019-04-18T17:55:34Z</dcterms:modified>
</cp:coreProperties>
</file>