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43"/>
  </p:normalViewPr>
  <p:slideViewPr>
    <p:cSldViewPr snapToGrid="0">
      <p:cViewPr varScale="1">
        <p:scale>
          <a:sx n="95" d="100"/>
          <a:sy n="95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8A1F00-C7E7-49F9-8B17-6351DFB664D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EF942A0-09A2-46BD-A1D9-36015B0AA03C}">
      <dgm:prSet/>
      <dgm:spPr/>
      <dgm:t>
        <a:bodyPr/>
        <a:lstStyle/>
        <a:p>
          <a:r>
            <a:rPr lang="en-US"/>
            <a:t>Perceptron</a:t>
          </a:r>
        </a:p>
      </dgm:t>
    </dgm:pt>
    <dgm:pt modelId="{C276E8DD-75AC-4DD7-90A3-95AF794FD61F}" type="parTrans" cxnId="{C934B037-AE6F-4ECD-885B-54FFFCFE9ED6}">
      <dgm:prSet/>
      <dgm:spPr/>
      <dgm:t>
        <a:bodyPr/>
        <a:lstStyle/>
        <a:p>
          <a:endParaRPr lang="en-US"/>
        </a:p>
      </dgm:t>
    </dgm:pt>
    <dgm:pt modelId="{72606F99-4689-4260-90A7-FB3B42D3AB31}" type="sibTrans" cxnId="{C934B037-AE6F-4ECD-885B-54FFFCFE9ED6}">
      <dgm:prSet/>
      <dgm:spPr/>
      <dgm:t>
        <a:bodyPr/>
        <a:lstStyle/>
        <a:p>
          <a:endParaRPr lang="en-US"/>
        </a:p>
      </dgm:t>
    </dgm:pt>
    <dgm:pt modelId="{90A9AE64-7ECB-4133-BB28-17F1BAA8CAFE}">
      <dgm:prSet/>
      <dgm:spPr/>
      <dgm:t>
        <a:bodyPr/>
        <a:lstStyle/>
        <a:p>
          <a:r>
            <a:rPr lang="en-US" dirty="0"/>
            <a:t>Simple Logic Circuit</a:t>
          </a:r>
        </a:p>
      </dgm:t>
    </dgm:pt>
    <dgm:pt modelId="{1CDE6660-B0BF-4980-AB7F-13776AC888E2}" type="parTrans" cxnId="{DFFE35EB-B3D6-41FF-A139-096FDD2AF544}">
      <dgm:prSet/>
      <dgm:spPr/>
      <dgm:t>
        <a:bodyPr/>
        <a:lstStyle/>
        <a:p>
          <a:endParaRPr lang="en-US"/>
        </a:p>
      </dgm:t>
    </dgm:pt>
    <dgm:pt modelId="{EBCFC53F-E2BE-42E7-BCB7-CDDE1BF3E02E}" type="sibTrans" cxnId="{DFFE35EB-B3D6-41FF-A139-096FDD2AF544}">
      <dgm:prSet/>
      <dgm:spPr/>
      <dgm:t>
        <a:bodyPr/>
        <a:lstStyle/>
        <a:p>
          <a:endParaRPr lang="en-US"/>
        </a:p>
      </dgm:t>
    </dgm:pt>
    <dgm:pt modelId="{81016348-618E-4465-A4A9-0D97A63FA663}">
      <dgm:prSet/>
      <dgm:spPr/>
      <dgm:t>
        <a:bodyPr/>
        <a:lstStyle/>
        <a:p>
          <a:r>
            <a:rPr lang="en-US"/>
            <a:t>Implementation of Perceptron</a:t>
          </a:r>
        </a:p>
      </dgm:t>
    </dgm:pt>
    <dgm:pt modelId="{005E3490-9F75-408C-AC3C-66ED2AF9D7A0}" type="parTrans" cxnId="{2BE697B8-7E9A-475F-88C7-3595F672F4E4}">
      <dgm:prSet/>
      <dgm:spPr/>
      <dgm:t>
        <a:bodyPr/>
        <a:lstStyle/>
        <a:p>
          <a:endParaRPr lang="en-US"/>
        </a:p>
      </dgm:t>
    </dgm:pt>
    <dgm:pt modelId="{485AE2B4-94BF-4C13-9FC6-EBD52B50330E}" type="sibTrans" cxnId="{2BE697B8-7E9A-475F-88C7-3595F672F4E4}">
      <dgm:prSet/>
      <dgm:spPr/>
      <dgm:t>
        <a:bodyPr/>
        <a:lstStyle/>
        <a:p>
          <a:endParaRPr lang="en-US"/>
        </a:p>
      </dgm:t>
    </dgm:pt>
    <dgm:pt modelId="{927AE339-C1FB-483C-A1EA-02C49FAABEB0}">
      <dgm:prSet/>
      <dgm:spPr/>
      <dgm:t>
        <a:bodyPr/>
        <a:lstStyle/>
        <a:p>
          <a:r>
            <a:rPr lang="en-US"/>
            <a:t>Limitation of Perceptron</a:t>
          </a:r>
        </a:p>
      </dgm:t>
    </dgm:pt>
    <dgm:pt modelId="{3EE7F0C5-01B3-4CC7-A119-54BD2BAB177F}" type="parTrans" cxnId="{2A1DD73C-35D8-49D0-988A-34C73F6F956A}">
      <dgm:prSet/>
      <dgm:spPr/>
      <dgm:t>
        <a:bodyPr/>
        <a:lstStyle/>
        <a:p>
          <a:endParaRPr lang="en-US"/>
        </a:p>
      </dgm:t>
    </dgm:pt>
    <dgm:pt modelId="{8D8EE929-8ABC-414F-BB85-CB30671D8DC1}" type="sibTrans" cxnId="{2A1DD73C-35D8-49D0-988A-34C73F6F956A}">
      <dgm:prSet/>
      <dgm:spPr/>
      <dgm:t>
        <a:bodyPr/>
        <a:lstStyle/>
        <a:p>
          <a:endParaRPr lang="en-US"/>
        </a:p>
      </dgm:t>
    </dgm:pt>
    <dgm:pt modelId="{0A02DF51-4FD8-4DAA-96C4-9640723AE939}">
      <dgm:prSet/>
      <dgm:spPr/>
      <dgm:t>
        <a:bodyPr/>
        <a:lstStyle/>
        <a:p>
          <a:r>
            <a:rPr lang="en-US"/>
            <a:t>Multi-layers Perceptron</a:t>
          </a:r>
        </a:p>
      </dgm:t>
    </dgm:pt>
    <dgm:pt modelId="{01334A40-779F-4919-92B8-5AA1FC2606B2}" type="parTrans" cxnId="{E1CBF547-111A-43E4-8279-47CE64AF3612}">
      <dgm:prSet/>
      <dgm:spPr/>
      <dgm:t>
        <a:bodyPr/>
        <a:lstStyle/>
        <a:p>
          <a:endParaRPr lang="en-US"/>
        </a:p>
      </dgm:t>
    </dgm:pt>
    <dgm:pt modelId="{DCBB4E7D-8FB3-4FBC-A9B8-7772282EBBFE}" type="sibTrans" cxnId="{E1CBF547-111A-43E4-8279-47CE64AF3612}">
      <dgm:prSet/>
      <dgm:spPr/>
      <dgm:t>
        <a:bodyPr/>
        <a:lstStyle/>
        <a:p>
          <a:endParaRPr lang="en-US"/>
        </a:p>
      </dgm:t>
    </dgm:pt>
    <dgm:pt modelId="{83F09B8C-2E2B-7444-9BEF-F3E0B4F2A274}" type="pres">
      <dgm:prSet presAssocID="{008A1F00-C7E7-49F9-8B17-6351DFB664D2}" presName="linear" presStyleCnt="0">
        <dgm:presLayoutVars>
          <dgm:animLvl val="lvl"/>
          <dgm:resizeHandles val="exact"/>
        </dgm:presLayoutVars>
      </dgm:prSet>
      <dgm:spPr/>
    </dgm:pt>
    <dgm:pt modelId="{34882615-0959-7C41-914E-C70F2D4EAC39}" type="pres">
      <dgm:prSet presAssocID="{EEF942A0-09A2-46BD-A1D9-36015B0AA03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C22DD78-BAD9-FB4F-A6F1-6F51176EA252}" type="pres">
      <dgm:prSet presAssocID="{72606F99-4689-4260-90A7-FB3B42D3AB31}" presName="spacer" presStyleCnt="0"/>
      <dgm:spPr/>
    </dgm:pt>
    <dgm:pt modelId="{2F358020-EC8D-F943-9E60-473CBED33890}" type="pres">
      <dgm:prSet presAssocID="{90A9AE64-7ECB-4133-BB28-17F1BAA8CAF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16B399F-4B6D-7C41-B75C-6A396DC176D7}" type="pres">
      <dgm:prSet presAssocID="{EBCFC53F-E2BE-42E7-BCB7-CDDE1BF3E02E}" presName="spacer" presStyleCnt="0"/>
      <dgm:spPr/>
    </dgm:pt>
    <dgm:pt modelId="{6EE54F06-A53F-E147-9691-A9A5A4F8E494}" type="pres">
      <dgm:prSet presAssocID="{81016348-618E-4465-A4A9-0D97A63FA66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878800B-8DB2-0444-88C2-BF9A5181017F}" type="pres">
      <dgm:prSet presAssocID="{485AE2B4-94BF-4C13-9FC6-EBD52B50330E}" presName="spacer" presStyleCnt="0"/>
      <dgm:spPr/>
    </dgm:pt>
    <dgm:pt modelId="{C266E3EB-CB31-4C48-B41A-CB3398E71F45}" type="pres">
      <dgm:prSet presAssocID="{927AE339-C1FB-483C-A1EA-02C49FAABEB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904A6BC-2B56-0748-99F4-C38AECF85F03}" type="pres">
      <dgm:prSet presAssocID="{8D8EE929-8ABC-414F-BB85-CB30671D8DC1}" presName="spacer" presStyleCnt="0"/>
      <dgm:spPr/>
    </dgm:pt>
    <dgm:pt modelId="{D21984EB-43DD-D042-9272-783DC65BFA0F}" type="pres">
      <dgm:prSet presAssocID="{0A02DF51-4FD8-4DAA-96C4-9640723AE93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BF14408-19D0-7F4D-A2FC-07BEB9EE5E82}" type="presOf" srcId="{81016348-618E-4465-A4A9-0D97A63FA663}" destId="{6EE54F06-A53F-E147-9691-A9A5A4F8E494}" srcOrd="0" destOrd="0" presId="urn:microsoft.com/office/officeart/2005/8/layout/vList2"/>
    <dgm:cxn modelId="{8B13512D-F800-F549-9CEF-04496A7B0F1E}" type="presOf" srcId="{927AE339-C1FB-483C-A1EA-02C49FAABEB0}" destId="{C266E3EB-CB31-4C48-B41A-CB3398E71F45}" srcOrd="0" destOrd="0" presId="urn:microsoft.com/office/officeart/2005/8/layout/vList2"/>
    <dgm:cxn modelId="{C934B037-AE6F-4ECD-885B-54FFFCFE9ED6}" srcId="{008A1F00-C7E7-49F9-8B17-6351DFB664D2}" destId="{EEF942A0-09A2-46BD-A1D9-36015B0AA03C}" srcOrd="0" destOrd="0" parTransId="{C276E8DD-75AC-4DD7-90A3-95AF794FD61F}" sibTransId="{72606F99-4689-4260-90A7-FB3B42D3AB31}"/>
    <dgm:cxn modelId="{2A1DD73C-35D8-49D0-988A-34C73F6F956A}" srcId="{008A1F00-C7E7-49F9-8B17-6351DFB664D2}" destId="{927AE339-C1FB-483C-A1EA-02C49FAABEB0}" srcOrd="3" destOrd="0" parTransId="{3EE7F0C5-01B3-4CC7-A119-54BD2BAB177F}" sibTransId="{8D8EE929-8ABC-414F-BB85-CB30671D8DC1}"/>
    <dgm:cxn modelId="{22575E40-D3F8-854C-986A-75DF344B3F22}" type="presOf" srcId="{008A1F00-C7E7-49F9-8B17-6351DFB664D2}" destId="{83F09B8C-2E2B-7444-9BEF-F3E0B4F2A274}" srcOrd="0" destOrd="0" presId="urn:microsoft.com/office/officeart/2005/8/layout/vList2"/>
    <dgm:cxn modelId="{E1CBF547-111A-43E4-8279-47CE64AF3612}" srcId="{008A1F00-C7E7-49F9-8B17-6351DFB664D2}" destId="{0A02DF51-4FD8-4DAA-96C4-9640723AE939}" srcOrd="4" destOrd="0" parTransId="{01334A40-779F-4919-92B8-5AA1FC2606B2}" sibTransId="{DCBB4E7D-8FB3-4FBC-A9B8-7772282EBBFE}"/>
    <dgm:cxn modelId="{51710364-F3A3-D74E-8049-200A7DD8B6CF}" type="presOf" srcId="{0A02DF51-4FD8-4DAA-96C4-9640723AE939}" destId="{D21984EB-43DD-D042-9272-783DC65BFA0F}" srcOrd="0" destOrd="0" presId="urn:microsoft.com/office/officeart/2005/8/layout/vList2"/>
    <dgm:cxn modelId="{93BB569D-DFFE-6E45-9EE6-29ABA3F30F7F}" type="presOf" srcId="{EEF942A0-09A2-46BD-A1D9-36015B0AA03C}" destId="{34882615-0959-7C41-914E-C70F2D4EAC39}" srcOrd="0" destOrd="0" presId="urn:microsoft.com/office/officeart/2005/8/layout/vList2"/>
    <dgm:cxn modelId="{2BE697B8-7E9A-475F-88C7-3595F672F4E4}" srcId="{008A1F00-C7E7-49F9-8B17-6351DFB664D2}" destId="{81016348-618E-4465-A4A9-0D97A63FA663}" srcOrd="2" destOrd="0" parTransId="{005E3490-9F75-408C-AC3C-66ED2AF9D7A0}" sibTransId="{485AE2B4-94BF-4C13-9FC6-EBD52B50330E}"/>
    <dgm:cxn modelId="{DFFE35EB-B3D6-41FF-A139-096FDD2AF544}" srcId="{008A1F00-C7E7-49F9-8B17-6351DFB664D2}" destId="{90A9AE64-7ECB-4133-BB28-17F1BAA8CAFE}" srcOrd="1" destOrd="0" parTransId="{1CDE6660-B0BF-4980-AB7F-13776AC888E2}" sibTransId="{EBCFC53F-E2BE-42E7-BCB7-CDDE1BF3E02E}"/>
    <dgm:cxn modelId="{FFCE85F0-5F08-C24D-9131-A397D2D0B9DB}" type="presOf" srcId="{90A9AE64-7ECB-4133-BB28-17F1BAA8CAFE}" destId="{2F358020-EC8D-F943-9E60-473CBED33890}" srcOrd="0" destOrd="0" presId="urn:microsoft.com/office/officeart/2005/8/layout/vList2"/>
    <dgm:cxn modelId="{0098A294-1ECA-2C48-960F-1642281E58D0}" type="presParOf" srcId="{83F09B8C-2E2B-7444-9BEF-F3E0B4F2A274}" destId="{34882615-0959-7C41-914E-C70F2D4EAC39}" srcOrd="0" destOrd="0" presId="urn:microsoft.com/office/officeart/2005/8/layout/vList2"/>
    <dgm:cxn modelId="{898D2E6A-7839-A140-B501-6078CF7C75D8}" type="presParOf" srcId="{83F09B8C-2E2B-7444-9BEF-F3E0B4F2A274}" destId="{8C22DD78-BAD9-FB4F-A6F1-6F51176EA252}" srcOrd="1" destOrd="0" presId="urn:microsoft.com/office/officeart/2005/8/layout/vList2"/>
    <dgm:cxn modelId="{0C891502-CFDA-484A-BAB1-C0ED70684A04}" type="presParOf" srcId="{83F09B8C-2E2B-7444-9BEF-F3E0B4F2A274}" destId="{2F358020-EC8D-F943-9E60-473CBED33890}" srcOrd="2" destOrd="0" presId="urn:microsoft.com/office/officeart/2005/8/layout/vList2"/>
    <dgm:cxn modelId="{66AD1ADC-3251-624D-B59B-FBF9E5B092B2}" type="presParOf" srcId="{83F09B8C-2E2B-7444-9BEF-F3E0B4F2A274}" destId="{016B399F-4B6D-7C41-B75C-6A396DC176D7}" srcOrd="3" destOrd="0" presId="urn:microsoft.com/office/officeart/2005/8/layout/vList2"/>
    <dgm:cxn modelId="{91B398BC-E0E0-8C45-908F-189A42D88A8E}" type="presParOf" srcId="{83F09B8C-2E2B-7444-9BEF-F3E0B4F2A274}" destId="{6EE54F06-A53F-E147-9691-A9A5A4F8E494}" srcOrd="4" destOrd="0" presId="urn:microsoft.com/office/officeart/2005/8/layout/vList2"/>
    <dgm:cxn modelId="{A25F09B5-4DF8-D94C-BCE6-48821215C8FF}" type="presParOf" srcId="{83F09B8C-2E2B-7444-9BEF-F3E0B4F2A274}" destId="{B878800B-8DB2-0444-88C2-BF9A5181017F}" srcOrd="5" destOrd="0" presId="urn:microsoft.com/office/officeart/2005/8/layout/vList2"/>
    <dgm:cxn modelId="{BBC27079-6696-4B41-977F-CC4E998DA961}" type="presParOf" srcId="{83F09B8C-2E2B-7444-9BEF-F3E0B4F2A274}" destId="{C266E3EB-CB31-4C48-B41A-CB3398E71F45}" srcOrd="6" destOrd="0" presId="urn:microsoft.com/office/officeart/2005/8/layout/vList2"/>
    <dgm:cxn modelId="{95DE6D38-4877-784F-B6AC-33CE132C1B11}" type="presParOf" srcId="{83F09B8C-2E2B-7444-9BEF-F3E0B4F2A274}" destId="{E904A6BC-2B56-0748-99F4-C38AECF85F03}" srcOrd="7" destOrd="0" presId="urn:microsoft.com/office/officeart/2005/8/layout/vList2"/>
    <dgm:cxn modelId="{8BB4B890-C5E9-8F48-8C4E-D4E1CE8D3812}" type="presParOf" srcId="{83F09B8C-2E2B-7444-9BEF-F3E0B4F2A274}" destId="{D21984EB-43DD-D042-9272-783DC65BFA0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82615-0959-7C41-914E-C70F2D4EAC39}">
      <dsp:nvSpPr>
        <dsp:cNvPr id="0" name=""/>
        <dsp:cNvSpPr/>
      </dsp:nvSpPr>
      <dsp:spPr>
        <a:xfrm>
          <a:off x="0" y="253693"/>
          <a:ext cx="7559504" cy="10565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Perceptron</a:t>
          </a:r>
        </a:p>
      </dsp:txBody>
      <dsp:txXfrm>
        <a:off x="51575" y="305268"/>
        <a:ext cx="7456354" cy="953359"/>
      </dsp:txXfrm>
    </dsp:sp>
    <dsp:sp modelId="{2F358020-EC8D-F943-9E60-473CBED33890}">
      <dsp:nvSpPr>
        <dsp:cNvPr id="0" name=""/>
        <dsp:cNvSpPr/>
      </dsp:nvSpPr>
      <dsp:spPr>
        <a:xfrm>
          <a:off x="0" y="1434043"/>
          <a:ext cx="7559504" cy="1056509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Simple Logic Circuit</a:t>
          </a:r>
        </a:p>
      </dsp:txBody>
      <dsp:txXfrm>
        <a:off x="51575" y="1485618"/>
        <a:ext cx="7456354" cy="953359"/>
      </dsp:txXfrm>
    </dsp:sp>
    <dsp:sp modelId="{6EE54F06-A53F-E147-9691-A9A5A4F8E494}">
      <dsp:nvSpPr>
        <dsp:cNvPr id="0" name=""/>
        <dsp:cNvSpPr/>
      </dsp:nvSpPr>
      <dsp:spPr>
        <a:xfrm>
          <a:off x="0" y="2614393"/>
          <a:ext cx="7559504" cy="1056509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Implementation of Perceptron</a:t>
          </a:r>
        </a:p>
      </dsp:txBody>
      <dsp:txXfrm>
        <a:off x="51575" y="2665968"/>
        <a:ext cx="7456354" cy="953359"/>
      </dsp:txXfrm>
    </dsp:sp>
    <dsp:sp modelId="{C266E3EB-CB31-4C48-B41A-CB3398E71F45}">
      <dsp:nvSpPr>
        <dsp:cNvPr id="0" name=""/>
        <dsp:cNvSpPr/>
      </dsp:nvSpPr>
      <dsp:spPr>
        <a:xfrm>
          <a:off x="0" y="3794743"/>
          <a:ext cx="7559504" cy="1056509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Limitation of Perceptron</a:t>
          </a:r>
        </a:p>
      </dsp:txBody>
      <dsp:txXfrm>
        <a:off x="51575" y="3846318"/>
        <a:ext cx="7456354" cy="953359"/>
      </dsp:txXfrm>
    </dsp:sp>
    <dsp:sp modelId="{D21984EB-43DD-D042-9272-783DC65BFA0F}">
      <dsp:nvSpPr>
        <dsp:cNvPr id="0" name=""/>
        <dsp:cNvSpPr/>
      </dsp:nvSpPr>
      <dsp:spPr>
        <a:xfrm>
          <a:off x="0" y="4975093"/>
          <a:ext cx="7559504" cy="105650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Multi-layers Perceptron</a:t>
          </a:r>
        </a:p>
      </dsp:txBody>
      <dsp:txXfrm>
        <a:off x="51575" y="5026668"/>
        <a:ext cx="7456354" cy="953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9D1E-CFDE-0FF4-CBAE-03A0FD30C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65146-5F3A-C49B-64B6-D8012D87D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5DAA-254B-E272-B0AB-A0EF14FA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ABA-BFE2-DE42-BEE6-7DC6FF4173C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7B219-31ED-4ACB-7662-EEF4ACBD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0514F-DC21-BCD6-AFEF-150901E0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D375-B4DF-CB43-8CC8-B651B8F3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8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6483-BC20-F477-693D-3E5A1F8E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97E7E-C996-EBF9-D605-CB1C4DE24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2C200-D370-5DA2-9B27-21590ECB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ABA-BFE2-DE42-BEE6-7DC6FF4173C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9F916-71B4-BD2E-FA2F-BF078F2F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58FF4-5F64-0305-3918-01A57F8A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D375-B4DF-CB43-8CC8-B651B8F3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9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01AB2-2BB7-961F-ED37-904B34944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B612B-DC7D-A467-B6D3-1B701B34A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9846A-25D3-B510-32BF-F34B5C83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ABA-BFE2-DE42-BEE6-7DC6FF4173C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E8332-CAF2-A94E-9727-6644AA40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6C246-1867-D82E-2242-EF728598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D375-B4DF-CB43-8CC8-B651B8F3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5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02E9-7B2A-DD8B-5C12-141E83D9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2ED35-C827-81FD-D7BF-A4EE117CF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80F80-9C0A-4E75-AF36-D53B2E8C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ABA-BFE2-DE42-BEE6-7DC6FF4173C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1087F-26A2-BCD7-580C-B53D00C8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6518-972D-8E28-6BF2-16609E2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D375-B4DF-CB43-8CC8-B651B8F3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7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2D54-1670-CAF6-7972-1C8570BB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E24F7-7C3B-1AE8-6943-9794B699C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EED5F-65DD-09D2-CA8B-C80F7771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ABA-BFE2-DE42-BEE6-7DC6FF4173C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2AD1C-200E-D89F-565D-DB1BED00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7EC77-C8C9-B934-032A-1DCDAD02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D375-B4DF-CB43-8CC8-B651B8F3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5631-9AF8-3AC1-DF10-2CD13A34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7C40-8CB2-2921-1EB4-2617899F7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2850B-8F18-E764-363B-8F71F4CF2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2E7E6-C075-6A04-F77F-D361C0DD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ABA-BFE2-DE42-BEE6-7DC6FF4173C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D4A7F-3C3C-A64A-0BCE-F806EFEB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BFE72-D2C3-3EC8-3E85-61C555E1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D375-B4DF-CB43-8CC8-B651B8F3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1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FEEE-2099-B569-F2C4-3A432AC0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926A7-CAFB-C30F-49C0-3B3A3134B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10584-BC08-5F07-B5FB-624CA950F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BD75C-D6DE-1048-0FD6-2FEF6DFE0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DE65B-D456-6628-842D-5C562FEE8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BB526-CD03-7A2D-31B9-09C9AF5C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ABA-BFE2-DE42-BEE6-7DC6FF4173C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9FCF7-5A2A-2421-BB7A-3CE4B181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BA969-5D3C-FD41-5086-9A78BBF3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D375-B4DF-CB43-8CC8-B651B8F3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B3D2-1190-9340-30CA-D608B492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9E180-6C35-482F-41D7-10F123E01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ABA-BFE2-DE42-BEE6-7DC6FF4173C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34985-6377-A1D4-FF6F-D5EBC0DD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78DB-8FEB-879A-9DD7-C768621D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D375-B4DF-CB43-8CC8-B651B8F3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3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7037A-792E-0041-5B73-010A5A22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ABA-BFE2-DE42-BEE6-7DC6FF4173C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15C79-3D55-CC7D-61DC-E2E5445E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045AF-3776-5A78-E9B1-83EA85F0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D375-B4DF-CB43-8CC8-B651B8F3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6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685D-17D7-13DD-4AB0-5DC665A2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334E5-DA46-7671-2E20-F66EF8FC1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53ECC-1F29-462C-97C0-94105DCE6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8C8F4-AB51-F20B-DE6A-A9C991F2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ABA-BFE2-DE42-BEE6-7DC6FF4173C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49888-79CD-2E78-7811-C2D5061D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B9381-3B72-24C7-63D5-A9F9D10E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D375-B4DF-CB43-8CC8-B651B8F3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7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1FC-7B12-8CFE-F2D3-DF63F476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FEBB2-0C25-CCA7-878D-F00431593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87D2E-531B-B568-0CAC-68D945733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72D81-F696-15F7-30EC-1F997C2B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ABA-BFE2-DE42-BEE6-7DC6FF4173C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C260E-5390-E6F3-220C-4C8CA3D4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1D1C1-8099-B109-B5E4-D7AFAA45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D375-B4DF-CB43-8CC8-B651B8F3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9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FFD82-53B7-E88C-66D7-30A77506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CD6A1-C417-BCFB-3DC6-42B23D5BA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5A9F7-950C-369D-9F51-2D241BAC0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1DABA-BFE2-DE42-BEE6-7DC6FF4173C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57C48-FAA4-5559-C90C-C87E0BB37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B33BB-19CB-3C8C-20DE-8FCC194B1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41D375-B4DF-CB43-8CC8-B651B8F3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3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1B06-B13A-E217-A277-BE4B3A02B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61142-27CE-CCB2-1EB8-292F1A0C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02</a:t>
            </a:r>
          </a:p>
        </p:txBody>
      </p:sp>
    </p:spTree>
    <p:extLst>
      <p:ext uri="{BB962C8B-B14F-4D97-AF65-F5344CB8AC3E}">
        <p14:creationId xmlns:p14="http://schemas.microsoft.com/office/powerpoint/2010/main" val="366613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F4DCE-ABE5-279A-A0DE-4B60B5217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F5C0-6063-9070-F29E-A0127D8B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Logic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86E1D-86AA-CD67-2B82-7A6A61095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3"/>
            <a:ext cx="5257800" cy="4650010"/>
          </a:xfrm>
        </p:spPr>
        <p:txBody>
          <a:bodyPr/>
          <a:lstStyle/>
          <a:p>
            <a:r>
              <a:rPr lang="en-US" altLang="zh-CN" dirty="0"/>
              <a:t>If we negating the parameter value of AND gate, we get: </a:t>
            </a:r>
          </a:p>
          <a:p>
            <a:pPr lvl="1"/>
            <a:r>
              <a:rPr lang="en-US" altLang="zh-CN" dirty="0"/>
              <a:t>-0*w1-0*w2 &lt;=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</a:t>
            </a:r>
            <a:r>
              <a:rPr lang="en-GB" dirty="0">
                <a:solidFill>
                  <a:srgbClr val="141413"/>
                </a:solidFill>
                <a:effectLst/>
                <a:latin typeface="Helvetica" pitchFamily="2" charset="0"/>
              </a:rPr>
              <a:t>                          </a:t>
            </a:r>
            <a:endParaRPr lang="en-US" altLang="zh-CN" dirty="0"/>
          </a:p>
          <a:p>
            <a:pPr lvl="1"/>
            <a:r>
              <a:rPr lang="en-US" altLang="zh-CN" dirty="0"/>
              <a:t>-1*w1-0*w2 &lt;=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 </a:t>
            </a:r>
            <a:endParaRPr lang="en-GB" dirty="0">
              <a:solidFill>
                <a:srgbClr val="141413"/>
              </a:solidFill>
              <a:effectLst/>
              <a:latin typeface="Helvetica" pitchFamily="2" charset="0"/>
            </a:endParaRPr>
          </a:p>
          <a:p>
            <a:pPr lvl="1"/>
            <a:r>
              <a:rPr lang="en-US" altLang="zh-CN" dirty="0"/>
              <a:t>-0*w1-1*w2 &lt;=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 </a:t>
            </a:r>
            <a:endParaRPr lang="en-GB" dirty="0">
              <a:solidFill>
                <a:srgbClr val="141413"/>
              </a:solidFill>
              <a:effectLst/>
              <a:latin typeface="Helvetica" pitchFamily="2" charset="0"/>
            </a:endParaRPr>
          </a:p>
          <a:p>
            <a:pPr lvl="1"/>
            <a:r>
              <a:rPr lang="en-US" altLang="zh-CN" dirty="0"/>
              <a:t>-1*w1-1*w2 &gt;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</a:t>
            </a:r>
            <a:endParaRPr lang="en-US" dirty="0">
              <a:solidFill>
                <a:srgbClr val="141413"/>
              </a:solidFill>
              <a:effectLst/>
              <a:latin typeface="Helvetica" pitchFamily="2" charset="0"/>
            </a:endParaRPr>
          </a:p>
          <a:p>
            <a:pPr lvl="1"/>
            <a:endParaRPr lang="en-GB" dirty="0">
              <a:solidFill>
                <a:srgbClr val="141413"/>
              </a:solidFill>
              <a:latin typeface="Helvetica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F3B52E-D6ED-DB87-D85C-D96CCEDE22C6}"/>
              </a:ext>
            </a:extLst>
          </p:cNvPr>
          <p:cNvSpPr txBox="1">
            <a:spLocks/>
          </p:cNvSpPr>
          <p:nvPr/>
        </p:nvSpPr>
        <p:spPr>
          <a:xfrm>
            <a:off x="6530108" y="2330950"/>
            <a:ext cx="5257800" cy="1797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/>
              <a:t>0*w1+0*w2 &gt;= </a:t>
            </a:r>
            <a:r>
              <a:rPr lang="el-GR" dirty="0">
                <a:solidFill>
                  <a:srgbClr val="141413"/>
                </a:solidFill>
                <a:latin typeface="Helvetica" pitchFamily="2" charset="0"/>
              </a:rPr>
              <a:t>θ</a:t>
            </a:r>
            <a:r>
              <a:rPr lang="en-GB" dirty="0">
                <a:solidFill>
                  <a:srgbClr val="141413"/>
                </a:solidFill>
                <a:latin typeface="Helvetica" pitchFamily="2" charset="0"/>
              </a:rPr>
              <a:t>                          </a:t>
            </a:r>
            <a:endParaRPr lang="en-US" altLang="zh-CN" dirty="0"/>
          </a:p>
          <a:p>
            <a:pPr lvl="1"/>
            <a:r>
              <a:rPr lang="en-US" altLang="zh-CN" dirty="0"/>
              <a:t>1*w1+0*w2 &gt;= </a:t>
            </a:r>
            <a:r>
              <a:rPr lang="el-GR" dirty="0">
                <a:solidFill>
                  <a:srgbClr val="141413"/>
                </a:solidFill>
                <a:latin typeface="Helvetica" pitchFamily="2" charset="0"/>
              </a:rPr>
              <a:t>θ </a:t>
            </a:r>
            <a:endParaRPr lang="en-GB" dirty="0">
              <a:solidFill>
                <a:srgbClr val="141413"/>
              </a:solidFill>
              <a:latin typeface="Helvetica" pitchFamily="2" charset="0"/>
            </a:endParaRPr>
          </a:p>
          <a:p>
            <a:pPr lvl="1"/>
            <a:r>
              <a:rPr lang="en-US" altLang="zh-CN" dirty="0"/>
              <a:t>0*w1+1*w2 &gt;= </a:t>
            </a:r>
            <a:r>
              <a:rPr lang="el-GR" dirty="0">
                <a:solidFill>
                  <a:srgbClr val="141413"/>
                </a:solidFill>
                <a:latin typeface="Helvetica" pitchFamily="2" charset="0"/>
              </a:rPr>
              <a:t>θ </a:t>
            </a:r>
            <a:endParaRPr lang="en-GB" dirty="0">
              <a:solidFill>
                <a:srgbClr val="141413"/>
              </a:solidFill>
              <a:latin typeface="Helvetica" pitchFamily="2" charset="0"/>
            </a:endParaRPr>
          </a:p>
          <a:p>
            <a:pPr lvl="1"/>
            <a:r>
              <a:rPr lang="en-US" altLang="zh-CN" dirty="0"/>
              <a:t>1*w1+1*w2 &lt; </a:t>
            </a:r>
            <a:r>
              <a:rPr lang="el-GR" dirty="0">
                <a:solidFill>
                  <a:srgbClr val="141413"/>
                </a:solidFill>
                <a:latin typeface="Helvetica" pitchFamily="2" charset="0"/>
              </a:rPr>
              <a:t>θ</a:t>
            </a:r>
            <a:endParaRPr lang="en-US" dirty="0">
              <a:solidFill>
                <a:srgbClr val="141413"/>
              </a:solidFill>
              <a:latin typeface="Helvetica" pitchFamily="2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D374724-6B29-5AB3-547D-1BAC9D994F07}"/>
              </a:ext>
            </a:extLst>
          </p:cNvPr>
          <p:cNvSpPr/>
          <p:nvPr/>
        </p:nvSpPr>
        <p:spPr>
          <a:xfrm>
            <a:off x="4701309" y="2852516"/>
            <a:ext cx="1745672" cy="4525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2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64BC1-A8D2-6EA8-BA2D-27EC10640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B5CE-3D27-B960-B29E-7F8CDC9C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Logic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1AE02-D75B-4C3E-9877-6AF11FEA1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3"/>
            <a:ext cx="5257800" cy="4650010"/>
          </a:xfrm>
        </p:spPr>
        <p:txBody>
          <a:bodyPr/>
          <a:lstStyle/>
          <a:p>
            <a:r>
              <a:rPr lang="en-US" altLang="zh-CN" dirty="0"/>
              <a:t>If we negating the parameter value of AND gate, we get: </a:t>
            </a:r>
          </a:p>
          <a:p>
            <a:pPr lvl="1"/>
            <a:r>
              <a:rPr lang="en-US" altLang="zh-CN" dirty="0"/>
              <a:t>-0*w1-0*w2 &lt;=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</a:t>
            </a:r>
            <a:r>
              <a:rPr lang="en-GB" dirty="0">
                <a:solidFill>
                  <a:srgbClr val="141413"/>
                </a:solidFill>
                <a:effectLst/>
                <a:latin typeface="Helvetica" pitchFamily="2" charset="0"/>
              </a:rPr>
              <a:t>                          </a:t>
            </a:r>
            <a:endParaRPr lang="en-US" altLang="zh-CN" dirty="0"/>
          </a:p>
          <a:p>
            <a:pPr lvl="1"/>
            <a:r>
              <a:rPr lang="en-US" altLang="zh-CN" dirty="0"/>
              <a:t>-1*w1-0*w2 &lt;=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 </a:t>
            </a:r>
            <a:endParaRPr lang="en-GB" dirty="0">
              <a:solidFill>
                <a:srgbClr val="141413"/>
              </a:solidFill>
              <a:effectLst/>
              <a:latin typeface="Helvetica" pitchFamily="2" charset="0"/>
            </a:endParaRPr>
          </a:p>
          <a:p>
            <a:pPr lvl="1"/>
            <a:r>
              <a:rPr lang="en-US" altLang="zh-CN" dirty="0"/>
              <a:t>-0*w1-1*w2 &lt;=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 </a:t>
            </a:r>
            <a:endParaRPr lang="en-GB" dirty="0">
              <a:solidFill>
                <a:srgbClr val="141413"/>
              </a:solidFill>
              <a:effectLst/>
              <a:latin typeface="Helvetica" pitchFamily="2" charset="0"/>
            </a:endParaRPr>
          </a:p>
          <a:p>
            <a:pPr lvl="1"/>
            <a:r>
              <a:rPr lang="en-US" altLang="zh-CN" dirty="0"/>
              <a:t>-1*w1-1*w2 &gt;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</a:t>
            </a:r>
            <a:endParaRPr lang="en-US" dirty="0">
              <a:solidFill>
                <a:srgbClr val="141413"/>
              </a:solidFill>
              <a:effectLst/>
              <a:latin typeface="Helvetica" pitchFamily="2" charset="0"/>
            </a:endParaRPr>
          </a:p>
          <a:p>
            <a:r>
              <a:rPr lang="en-US" altLang="zh-CN" dirty="0"/>
              <a:t>NAND gate</a:t>
            </a:r>
          </a:p>
          <a:p>
            <a:pPr lvl="1"/>
            <a:r>
              <a:rPr lang="en-US" altLang="zh-CN" dirty="0"/>
              <a:t>0*w1+0*w2 &gt;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</a:t>
            </a:r>
            <a:endParaRPr lang="en-US" altLang="zh-CN" dirty="0"/>
          </a:p>
          <a:p>
            <a:pPr lvl="1"/>
            <a:r>
              <a:rPr lang="en-US" altLang="zh-CN" dirty="0"/>
              <a:t>1*w1+0*w2 &gt;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 </a:t>
            </a:r>
            <a:endParaRPr lang="en-GB" dirty="0">
              <a:solidFill>
                <a:srgbClr val="141413"/>
              </a:solidFill>
              <a:effectLst/>
              <a:latin typeface="Helvetica" pitchFamily="2" charset="0"/>
            </a:endParaRPr>
          </a:p>
          <a:p>
            <a:pPr lvl="1"/>
            <a:r>
              <a:rPr lang="en-US" altLang="zh-CN" dirty="0"/>
              <a:t>0*w1+1*w2 &gt;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 </a:t>
            </a:r>
            <a:endParaRPr lang="en-GB" dirty="0">
              <a:solidFill>
                <a:srgbClr val="141413"/>
              </a:solidFill>
              <a:effectLst/>
              <a:latin typeface="Helvetica" pitchFamily="2" charset="0"/>
            </a:endParaRPr>
          </a:p>
          <a:p>
            <a:pPr lvl="1"/>
            <a:r>
              <a:rPr lang="en-US" altLang="zh-CN" dirty="0"/>
              <a:t>1*w1+1*w2 &lt;=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</a:t>
            </a:r>
            <a:endParaRPr lang="en-GB" dirty="0">
              <a:solidFill>
                <a:srgbClr val="141413"/>
              </a:solidFill>
              <a:latin typeface="Helvetica" pitchFamily="2" charset="0"/>
            </a:endParaRPr>
          </a:p>
          <a:p>
            <a:pPr lvl="1"/>
            <a:endParaRPr lang="en-GB" dirty="0">
              <a:solidFill>
                <a:srgbClr val="141413"/>
              </a:solidFill>
              <a:latin typeface="Helvetica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C0A72D-4707-F11A-C075-05205BDA1418}"/>
              </a:ext>
            </a:extLst>
          </p:cNvPr>
          <p:cNvSpPr txBox="1">
            <a:spLocks/>
          </p:cNvSpPr>
          <p:nvPr/>
        </p:nvSpPr>
        <p:spPr>
          <a:xfrm>
            <a:off x="6530108" y="2330950"/>
            <a:ext cx="5257800" cy="1797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/>
              <a:t>0*w1+0*w2 &gt;= </a:t>
            </a:r>
            <a:r>
              <a:rPr lang="el-GR" dirty="0">
                <a:solidFill>
                  <a:srgbClr val="141413"/>
                </a:solidFill>
                <a:latin typeface="Helvetica" pitchFamily="2" charset="0"/>
              </a:rPr>
              <a:t>θ</a:t>
            </a:r>
            <a:r>
              <a:rPr lang="en-GB" dirty="0">
                <a:solidFill>
                  <a:srgbClr val="141413"/>
                </a:solidFill>
                <a:latin typeface="Helvetica" pitchFamily="2" charset="0"/>
              </a:rPr>
              <a:t>                          </a:t>
            </a:r>
            <a:endParaRPr lang="en-US" altLang="zh-CN" dirty="0"/>
          </a:p>
          <a:p>
            <a:pPr lvl="1"/>
            <a:r>
              <a:rPr lang="en-US" altLang="zh-CN" dirty="0"/>
              <a:t>1*w1+0*w2 &gt;= </a:t>
            </a:r>
            <a:r>
              <a:rPr lang="el-GR" dirty="0">
                <a:solidFill>
                  <a:srgbClr val="141413"/>
                </a:solidFill>
                <a:latin typeface="Helvetica" pitchFamily="2" charset="0"/>
              </a:rPr>
              <a:t>θ </a:t>
            </a:r>
            <a:endParaRPr lang="en-GB" dirty="0">
              <a:solidFill>
                <a:srgbClr val="141413"/>
              </a:solidFill>
              <a:latin typeface="Helvetica" pitchFamily="2" charset="0"/>
            </a:endParaRPr>
          </a:p>
          <a:p>
            <a:pPr lvl="1"/>
            <a:r>
              <a:rPr lang="en-US" altLang="zh-CN" dirty="0"/>
              <a:t>0*w1+1*w2 &gt;= </a:t>
            </a:r>
            <a:r>
              <a:rPr lang="el-GR" dirty="0">
                <a:solidFill>
                  <a:srgbClr val="141413"/>
                </a:solidFill>
                <a:latin typeface="Helvetica" pitchFamily="2" charset="0"/>
              </a:rPr>
              <a:t>θ </a:t>
            </a:r>
            <a:endParaRPr lang="en-GB" dirty="0">
              <a:solidFill>
                <a:srgbClr val="141413"/>
              </a:solidFill>
              <a:latin typeface="Helvetica" pitchFamily="2" charset="0"/>
            </a:endParaRPr>
          </a:p>
          <a:p>
            <a:pPr lvl="1"/>
            <a:r>
              <a:rPr lang="en-US" altLang="zh-CN" dirty="0"/>
              <a:t>1*w1+1*w2 &lt; </a:t>
            </a:r>
            <a:r>
              <a:rPr lang="el-GR" dirty="0">
                <a:solidFill>
                  <a:srgbClr val="141413"/>
                </a:solidFill>
                <a:latin typeface="Helvetica" pitchFamily="2" charset="0"/>
              </a:rPr>
              <a:t>θ</a:t>
            </a:r>
            <a:endParaRPr lang="en-US" dirty="0">
              <a:solidFill>
                <a:srgbClr val="141413"/>
              </a:solidFill>
              <a:latin typeface="Helvetica" pitchFamily="2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6DE8016-2A22-F8DE-B79E-29051CE3348B}"/>
              </a:ext>
            </a:extLst>
          </p:cNvPr>
          <p:cNvSpPr/>
          <p:nvPr/>
        </p:nvSpPr>
        <p:spPr>
          <a:xfrm>
            <a:off x="4701309" y="2852516"/>
            <a:ext cx="1745672" cy="4525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9D834-8596-2DE0-5DE9-3149242029CA}"/>
              </a:ext>
            </a:extLst>
          </p:cNvPr>
          <p:cNvSpPr txBox="1"/>
          <p:nvPr/>
        </p:nvSpPr>
        <p:spPr>
          <a:xfrm>
            <a:off x="6530108" y="4768917"/>
            <a:ext cx="4211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long as the decision boundary is clear, it doesn’t matter where the boundary is defined.</a:t>
            </a:r>
          </a:p>
        </p:txBody>
      </p:sp>
    </p:spTree>
    <p:extLst>
      <p:ext uri="{BB962C8B-B14F-4D97-AF65-F5344CB8AC3E}">
        <p14:creationId xmlns:p14="http://schemas.microsoft.com/office/powerpoint/2010/main" val="1806286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65F81-5DBA-1839-0BE3-8F2E116CA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F6CF-E8CA-0342-E4A9-A6A32B52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Logic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9D10-615E-0C71-254E-984F19CE7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3"/>
            <a:ext cx="10515600" cy="4650010"/>
          </a:xfrm>
        </p:spPr>
        <p:txBody>
          <a:bodyPr/>
          <a:lstStyle/>
          <a:p>
            <a:r>
              <a:rPr lang="en-US" altLang="zh-CN" dirty="0"/>
              <a:t>OR gate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Try to think what parameters we need to set to represent OR gate with perceptron?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FB6BE27-D660-F706-3E06-F2467A634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901433"/>
              </p:ext>
            </p:extLst>
          </p:nvPr>
        </p:nvGraphicFramePr>
        <p:xfrm>
          <a:off x="1579418" y="25019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7775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93134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03896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58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41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1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426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95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7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6DEA8-38D1-7303-F79C-3A840D3CD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7A39-C72F-89DD-FCA5-E895CCE5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deciding perceptron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5A17-6F63-7EF0-3514-B0661E1C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3"/>
            <a:ext cx="10515600" cy="4650010"/>
          </a:xfrm>
        </p:spPr>
        <p:txBody>
          <a:bodyPr/>
          <a:lstStyle/>
          <a:p>
            <a:r>
              <a:rPr lang="en-US" altLang="zh-CN" dirty="0"/>
              <a:t>We look truth table(training data), and consider parameters</a:t>
            </a:r>
          </a:p>
          <a:p>
            <a:endParaRPr lang="en-US" altLang="zh-CN" dirty="0"/>
          </a:p>
          <a:p>
            <a:r>
              <a:rPr lang="en-US" altLang="zh-CN" dirty="0"/>
              <a:t>The subject of machine learning</a:t>
            </a:r>
            <a:r>
              <a:rPr lang="en-GB" altLang="zh-CN" dirty="0"/>
              <a:t>(ML)</a:t>
            </a:r>
            <a:r>
              <a:rPr lang="en-US" altLang="zh-CN" dirty="0"/>
              <a:t> is to let the computer automatically determine the parameters.</a:t>
            </a:r>
          </a:p>
          <a:p>
            <a:endParaRPr lang="en-US" altLang="zh-CN" dirty="0"/>
          </a:p>
          <a:p>
            <a:r>
              <a:rPr lang="en-US" altLang="zh-CN" dirty="0"/>
              <a:t>Learning is the process of determining parameters, what we need to do is to consider the structure of perceptron, and feed training data into computers.</a:t>
            </a:r>
          </a:p>
        </p:txBody>
      </p:sp>
    </p:spTree>
    <p:extLst>
      <p:ext uri="{BB962C8B-B14F-4D97-AF65-F5344CB8AC3E}">
        <p14:creationId xmlns:p14="http://schemas.microsoft.com/office/powerpoint/2010/main" val="4079130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97593-9AF5-0917-9754-60A46EB1C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0254-45DE-179F-713B-4C07D186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B94F3-BAA2-EAD9-00B2-7096A30D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3"/>
            <a:ext cx="10515600" cy="4650010"/>
          </a:xfrm>
        </p:spPr>
        <p:txBody>
          <a:bodyPr/>
          <a:lstStyle/>
          <a:p>
            <a:r>
              <a:rPr lang="en-US" altLang="zh-CN" dirty="0"/>
              <a:t>Considering further study, we change -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</a:t>
            </a:r>
            <a:r>
              <a:rPr lang="en-GB" dirty="0">
                <a:solidFill>
                  <a:srgbClr val="141413"/>
                </a:solidFill>
                <a:effectLst/>
                <a:latin typeface="Helvetica" pitchFamily="2" charset="0"/>
              </a:rPr>
              <a:t> with b, and modify the function into:</a:t>
            </a:r>
          </a:p>
          <a:p>
            <a:pPr lvl="1"/>
            <a:r>
              <a:rPr lang="en-GB" altLang="zh-CN" dirty="0">
                <a:solidFill>
                  <a:srgbClr val="141413"/>
                </a:solidFill>
                <a:latin typeface="Helvetica" pitchFamily="2" charset="0"/>
              </a:rPr>
              <a:t>If w1*x1+w2*x2+b&lt;=0, y=0</a:t>
            </a:r>
          </a:p>
          <a:p>
            <a:pPr lvl="1"/>
            <a:r>
              <a:rPr lang="en-GB" altLang="zh-CN" dirty="0">
                <a:solidFill>
                  <a:srgbClr val="141413"/>
                </a:solidFill>
                <a:latin typeface="Helvetica" pitchFamily="2" charset="0"/>
              </a:rPr>
              <a:t>Else if w1*x1+w2*x2+b&gt;0, y=1</a:t>
            </a:r>
          </a:p>
          <a:p>
            <a:pPr marL="457200" lvl="1" indent="0">
              <a:buNone/>
            </a:pPr>
            <a:r>
              <a:rPr lang="en-GB" altLang="zh-CN" dirty="0">
                <a:solidFill>
                  <a:srgbClr val="141413"/>
                </a:solidFill>
                <a:latin typeface="Helvetica" pitchFamily="2" charset="0"/>
              </a:rPr>
              <a:t>b: bias</a:t>
            </a:r>
          </a:p>
          <a:p>
            <a:pPr marL="457200" lvl="1" indent="0">
              <a:buNone/>
            </a:pPr>
            <a:r>
              <a:rPr lang="en-GB" altLang="zh-CN" dirty="0">
                <a:solidFill>
                  <a:srgbClr val="141413"/>
                </a:solidFill>
                <a:latin typeface="Helvetica" pitchFamily="2" charset="0"/>
              </a:rPr>
              <a:t>W1, w2: weights</a:t>
            </a:r>
          </a:p>
          <a:p>
            <a:pPr marL="457200" lvl="1" indent="0">
              <a:buNone/>
            </a:pPr>
            <a:r>
              <a:rPr lang="en-GB" altLang="zh-CN" dirty="0">
                <a:solidFill>
                  <a:srgbClr val="141413"/>
                </a:solidFill>
                <a:latin typeface="Helvetica" pitchFamily="2" charset="0"/>
              </a:rPr>
              <a:t>We perform AND NAND OR gat with perceptron using NumPy:</a:t>
            </a:r>
          </a:p>
          <a:p>
            <a:pPr marL="457200" lvl="1" indent="0">
              <a:buNone/>
            </a:pPr>
            <a:r>
              <a:rPr lang="en-GB" altLang="zh-CN" dirty="0">
                <a:solidFill>
                  <a:srgbClr val="141413"/>
                </a:solidFill>
                <a:latin typeface="Helvetica" pitchFamily="2" charset="0"/>
              </a:rPr>
              <a:t>	</a:t>
            </a:r>
          </a:p>
          <a:p>
            <a:pPr marL="457200" lvl="1" indent="0">
              <a:buNone/>
            </a:pPr>
            <a:r>
              <a:rPr lang="en-GB" altLang="zh-CN" dirty="0">
                <a:solidFill>
                  <a:srgbClr val="141413"/>
                </a:solidFill>
                <a:latin typeface="Helvetica" pitchFamily="2" charset="0"/>
              </a:rPr>
              <a:t>Weights control the importance of input signals.</a:t>
            </a:r>
          </a:p>
          <a:p>
            <a:pPr marL="457200" lvl="1" indent="0">
              <a:buNone/>
            </a:pPr>
            <a:r>
              <a:rPr lang="en-GB" altLang="zh-CN" dirty="0">
                <a:solidFill>
                  <a:srgbClr val="141413"/>
                </a:solidFill>
                <a:latin typeface="Helvetica" pitchFamily="2" charset="0"/>
              </a:rPr>
              <a:t>Bias adjust how easy the neural be activated.</a:t>
            </a:r>
          </a:p>
        </p:txBody>
      </p:sp>
    </p:spTree>
    <p:extLst>
      <p:ext uri="{BB962C8B-B14F-4D97-AF65-F5344CB8AC3E}">
        <p14:creationId xmlns:p14="http://schemas.microsoft.com/office/powerpoint/2010/main" val="3882242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6ADBD-07B2-E466-4076-FF6EA476D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9668-CFC0-DDD5-3B69-11403288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8ED54-E957-0A74-043F-02C87A096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3"/>
            <a:ext cx="10515600" cy="4650010"/>
          </a:xfrm>
        </p:spPr>
        <p:txBody>
          <a:bodyPr/>
          <a:lstStyle/>
          <a:p>
            <a:r>
              <a:rPr lang="en-GB" altLang="zh-CN" dirty="0">
                <a:solidFill>
                  <a:srgbClr val="141413"/>
                </a:solidFill>
                <a:latin typeface="Helvetica" pitchFamily="2" charset="0"/>
              </a:rPr>
              <a:t>XOR gate</a:t>
            </a:r>
          </a:p>
          <a:p>
            <a:endParaRPr lang="en-GB" altLang="zh-CN" dirty="0">
              <a:solidFill>
                <a:srgbClr val="141413"/>
              </a:solidFill>
              <a:latin typeface="Helvetica" pitchFamily="2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55FE95-9A24-51B6-C944-A42AC9FC0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494464"/>
              </p:ext>
            </p:extLst>
          </p:nvPr>
        </p:nvGraphicFramePr>
        <p:xfrm>
          <a:off x="1521691" y="2232025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16106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974902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77027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0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9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5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521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22D2C50-3F19-4A8A-CA3A-1D1D7480F386}"/>
              </a:ext>
            </a:extLst>
          </p:cNvPr>
          <p:cNvSpPr txBox="1"/>
          <p:nvPr/>
        </p:nvSpPr>
        <p:spPr>
          <a:xfrm>
            <a:off x="1995055" y="4765964"/>
            <a:ext cx="7136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not represent XOR gate using perceptron we introduced before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EB7B31-FA06-FB40-AF39-3D9118E57893}"/>
              </a:ext>
            </a:extLst>
          </p:cNvPr>
          <p:cNvSpPr txBox="1"/>
          <p:nvPr/>
        </p:nvSpPr>
        <p:spPr>
          <a:xfrm>
            <a:off x="4433454" y="547146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96405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D5C4-ED49-EF84-5570-25B3EB4D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22192-645F-2EB9-94E7-CC2336CBC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Perceptron is Linear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49318-1132-2764-B674-8C1B30DF3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5576"/>
            <a:ext cx="4291445" cy="4146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A7B680-7274-E8C6-1E64-342D4E2E00EE}"/>
              </a:ext>
            </a:extLst>
          </p:cNvPr>
          <p:cNvSpPr txBox="1"/>
          <p:nvPr/>
        </p:nvSpPr>
        <p:spPr>
          <a:xfrm>
            <a:off x="2281382" y="6332248"/>
            <a:ext cx="96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gate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76E17B-D359-6FD9-5AAF-4DAC68E53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2268798"/>
            <a:ext cx="4044950" cy="3908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011D2B-EF3F-DC0D-5AF0-4B8009AF43DC}"/>
              </a:ext>
            </a:extLst>
          </p:cNvPr>
          <p:cNvSpPr txBox="1"/>
          <p:nvPr/>
        </p:nvSpPr>
        <p:spPr>
          <a:xfrm>
            <a:off x="7696605" y="6308209"/>
            <a:ext cx="109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XOR gate</a:t>
            </a:r>
          </a:p>
        </p:txBody>
      </p:sp>
    </p:spTree>
    <p:extLst>
      <p:ext uri="{BB962C8B-B14F-4D97-AF65-F5344CB8AC3E}">
        <p14:creationId xmlns:p14="http://schemas.microsoft.com/office/powerpoint/2010/main" val="428613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32014-9942-188A-8F1D-F5EB51B0C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9C14-102C-DDD0-768C-931B5D80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7AFA8-5303-40FE-97D9-36E7AB9D3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036"/>
            <a:ext cx="10515600" cy="4465927"/>
          </a:xfrm>
        </p:spPr>
        <p:txBody>
          <a:bodyPr/>
          <a:lstStyle/>
          <a:p>
            <a:r>
              <a:rPr lang="en-US" dirty="0" err="1"/>
              <a:t>Perceptrons</a:t>
            </a:r>
            <a:r>
              <a:rPr lang="en-US" dirty="0"/>
              <a:t> can stack layers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49B0EB-4255-5836-FCDF-9B94DB60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68" y="3045113"/>
            <a:ext cx="4787900" cy="1358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FEDE41-61F9-401A-BF75-9A0DB7B5C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359" y="2238663"/>
            <a:ext cx="4787900" cy="2971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1293D4-F55A-48A1-2A65-D7AAD765D7BF}"/>
              </a:ext>
            </a:extLst>
          </p:cNvPr>
          <p:cNvSpPr txBox="1"/>
          <p:nvPr/>
        </p:nvSpPr>
        <p:spPr>
          <a:xfrm>
            <a:off x="2625899" y="281975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563F7-7C1F-E8A1-53E9-DB7448405511}"/>
              </a:ext>
            </a:extLst>
          </p:cNvPr>
          <p:cNvSpPr txBox="1"/>
          <p:nvPr/>
        </p:nvSpPr>
        <p:spPr>
          <a:xfrm>
            <a:off x="2782994" y="435884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A1E13-C167-F07F-E1F9-92096BC55BB3}"/>
              </a:ext>
            </a:extLst>
          </p:cNvPr>
          <p:cNvSpPr txBox="1"/>
          <p:nvPr/>
        </p:nvSpPr>
        <p:spPr>
          <a:xfrm>
            <a:off x="3926273" y="393330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34BE62-4EE6-8CA4-0E00-715FC86898E1}"/>
              </a:ext>
            </a:extLst>
          </p:cNvPr>
          <p:cNvSpPr txBox="1"/>
          <p:nvPr/>
        </p:nvSpPr>
        <p:spPr>
          <a:xfrm>
            <a:off x="3275437" y="5573772"/>
            <a:ext cx="526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 stack NAND OR AND layer, we can get XOR</a:t>
            </a:r>
          </a:p>
        </p:txBody>
      </p:sp>
    </p:spTree>
    <p:extLst>
      <p:ext uri="{BB962C8B-B14F-4D97-AF65-F5344CB8AC3E}">
        <p14:creationId xmlns:p14="http://schemas.microsoft.com/office/powerpoint/2010/main" val="2758108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19461-B14C-14A0-DD63-932DA3F56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0144-09A4-AF35-9363-522E40EC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4859-A614-4495-06A2-6EBFC591C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036"/>
            <a:ext cx="10515600" cy="4465927"/>
          </a:xfrm>
        </p:spPr>
        <p:txBody>
          <a:bodyPr/>
          <a:lstStyle/>
          <a:p>
            <a:r>
              <a:rPr lang="en-US" dirty="0"/>
              <a:t>XOR is a two-layer perceptron: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B2B1FD-8210-0800-CB07-F5D4EF169DE9}"/>
              </a:ext>
            </a:extLst>
          </p:cNvPr>
          <p:cNvSpPr txBox="1"/>
          <p:nvPr/>
        </p:nvSpPr>
        <p:spPr>
          <a:xfrm>
            <a:off x="2997777" y="5194401"/>
            <a:ext cx="89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69C32-A916-EEAB-2E63-A9FE1D875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777" y="2334304"/>
            <a:ext cx="5143500" cy="261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398E0C-F136-EE3E-EE51-E97C0352C1EA}"/>
              </a:ext>
            </a:extLst>
          </p:cNvPr>
          <p:cNvSpPr txBox="1"/>
          <p:nvPr/>
        </p:nvSpPr>
        <p:spPr>
          <a:xfrm>
            <a:off x="5199280" y="5194401"/>
            <a:ext cx="89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4386E-3550-3542-55D7-C66BDA15F928}"/>
              </a:ext>
            </a:extLst>
          </p:cNvPr>
          <p:cNvSpPr txBox="1"/>
          <p:nvPr/>
        </p:nvSpPr>
        <p:spPr>
          <a:xfrm>
            <a:off x="7047923" y="5194401"/>
            <a:ext cx="89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B86437-7D58-4AA9-1B0D-A53B06170FAF}"/>
              </a:ext>
            </a:extLst>
          </p:cNvPr>
          <p:cNvSpPr txBox="1"/>
          <p:nvPr/>
        </p:nvSpPr>
        <p:spPr>
          <a:xfrm>
            <a:off x="2918692" y="5644390"/>
            <a:ext cx="553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Things that a single-layer perceptron cannot express can be solved by adding a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9C944F-AED5-3476-4874-F54B438E1063}"/>
              </a:ext>
            </a:extLst>
          </p:cNvPr>
          <p:cNvSpPr txBox="1"/>
          <p:nvPr/>
        </p:nvSpPr>
        <p:spPr>
          <a:xfrm>
            <a:off x="8257309" y="2903740"/>
            <a:ext cx="3749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perceptron can represent nonlinearity by stacking layers, and in theory can also represent</a:t>
            </a:r>
            <a:r>
              <a:rPr lang="zh-CN" altLang="en-US" dirty="0"/>
              <a:t> </a:t>
            </a:r>
            <a:r>
              <a:rPr lang="en-US" dirty="0"/>
              <a:t>computer.</a:t>
            </a:r>
          </a:p>
        </p:txBody>
      </p:sp>
    </p:spTree>
    <p:extLst>
      <p:ext uri="{BB962C8B-B14F-4D97-AF65-F5344CB8AC3E}">
        <p14:creationId xmlns:p14="http://schemas.microsoft.com/office/powerpoint/2010/main" val="367859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E429ED-2B61-CA90-40EE-822863A8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599D46-B7B1-A475-B486-469C0F30D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12919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901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9EF4-56C2-C3AE-B7A1-917D0E00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perceptron?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4F7A7-6988-C19E-BF08-371809F83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10" y="1628953"/>
            <a:ext cx="10515600" cy="5412509"/>
          </a:xfrm>
        </p:spPr>
        <p:txBody>
          <a:bodyPr/>
          <a:lstStyle/>
          <a:p>
            <a:r>
              <a:rPr lang="en-US" dirty="0"/>
              <a:t>Perceptron have several signals as input(1 or 0) and one signal as output(1 or 0), 1 represent </a:t>
            </a:r>
            <a:r>
              <a:rPr lang="zh-CN" altLang="en-US" dirty="0"/>
              <a:t>“</a:t>
            </a:r>
            <a:r>
              <a:rPr lang="en-US" altLang="zh-CN" dirty="0"/>
              <a:t>convey signal</a:t>
            </a:r>
            <a:r>
              <a:rPr lang="zh-CN" altLang="en-US" dirty="0"/>
              <a:t>”</a:t>
            </a:r>
            <a:r>
              <a:rPr lang="en-GB" altLang="zh-CN" dirty="0"/>
              <a:t>, 0 represent </a:t>
            </a:r>
            <a:r>
              <a:rPr lang="zh-CN" altLang="en-US" dirty="0"/>
              <a:t>“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convey signal</a:t>
            </a:r>
            <a:r>
              <a:rPr lang="zh-CN" altLang="en-US" dirty="0"/>
              <a:t>”</a:t>
            </a:r>
            <a:endParaRPr lang="en-US" dirty="0"/>
          </a:p>
          <a:p>
            <a:r>
              <a:rPr lang="en-US" dirty="0"/>
              <a:t>Perceptron with two inputs: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0D55F4-D274-5609-EE18-E7B9BD5EC7CC}"/>
              </a:ext>
            </a:extLst>
          </p:cNvPr>
          <p:cNvSpPr/>
          <p:nvPr/>
        </p:nvSpPr>
        <p:spPr>
          <a:xfrm>
            <a:off x="6728460" y="4381373"/>
            <a:ext cx="722376" cy="704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36C7A9-3C52-FD77-EA0B-CAF219274C11}"/>
              </a:ext>
            </a:extLst>
          </p:cNvPr>
          <p:cNvSpPr/>
          <p:nvPr/>
        </p:nvSpPr>
        <p:spPr>
          <a:xfrm>
            <a:off x="4741164" y="3584956"/>
            <a:ext cx="722376" cy="704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BCB838-CF08-1010-DB0B-057A2E1296D9}"/>
              </a:ext>
            </a:extLst>
          </p:cNvPr>
          <p:cNvSpPr/>
          <p:nvPr/>
        </p:nvSpPr>
        <p:spPr>
          <a:xfrm>
            <a:off x="4741164" y="5134959"/>
            <a:ext cx="722376" cy="704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6DE6DE-D07E-4085-62A3-BBC7E6501949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5463540" y="3937000"/>
            <a:ext cx="1264920" cy="796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A77370-4D94-CBD6-1841-A2469CBC0104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 flipV="1">
            <a:off x="5463540" y="4733417"/>
            <a:ext cx="1264920" cy="753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D0A6C3-6B91-D2E5-2A42-14507383A56E}"/>
              </a:ext>
            </a:extLst>
          </p:cNvPr>
          <p:cNvCxnSpPr>
            <a:endCxn id="6" idx="2"/>
          </p:cNvCxnSpPr>
          <p:nvPr/>
        </p:nvCxnSpPr>
        <p:spPr>
          <a:xfrm>
            <a:off x="3043428" y="3937000"/>
            <a:ext cx="1697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FB971A-DEDD-C346-C99C-EB3CDBC6B64F}"/>
              </a:ext>
            </a:extLst>
          </p:cNvPr>
          <p:cNvCxnSpPr/>
          <p:nvPr/>
        </p:nvCxnSpPr>
        <p:spPr>
          <a:xfrm>
            <a:off x="3043428" y="5456523"/>
            <a:ext cx="1697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7FA67E-BED8-D9E0-5AFC-77BE0E105431}"/>
              </a:ext>
            </a:extLst>
          </p:cNvPr>
          <p:cNvSpPr txBox="1"/>
          <p:nvPr/>
        </p:nvSpPr>
        <p:spPr>
          <a:xfrm>
            <a:off x="3615200" y="350020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18A611-5C6E-000F-F95F-108C73188711}"/>
              </a:ext>
            </a:extLst>
          </p:cNvPr>
          <p:cNvSpPr txBox="1"/>
          <p:nvPr/>
        </p:nvSpPr>
        <p:spPr>
          <a:xfrm>
            <a:off x="3617031" y="501972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BC1D2F-B5AC-BF6A-7720-047F1FC022F8}"/>
              </a:ext>
            </a:extLst>
          </p:cNvPr>
          <p:cNvSpPr txBox="1"/>
          <p:nvPr/>
        </p:nvSpPr>
        <p:spPr>
          <a:xfrm>
            <a:off x="7486336" y="455503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9218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0EB36-802C-ADA3-73C8-E78325779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8DC8-FB3A-7858-A45F-0AA4C6E7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perceptron?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5E8B2-C3CF-5532-F7AA-835278FA0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3"/>
            <a:ext cx="10515600" cy="4650010"/>
          </a:xfrm>
        </p:spPr>
        <p:txBody>
          <a:bodyPr/>
          <a:lstStyle/>
          <a:p>
            <a:r>
              <a:rPr lang="en-US" dirty="0"/>
              <a:t>When neurons receive inputs, these inputs will times fixed weights</a:t>
            </a:r>
          </a:p>
          <a:p>
            <a:r>
              <a:rPr lang="en-US" dirty="0"/>
              <a:t>Neuron calculate the sum of inputs, when sum is larger than a certain number, it will output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C2F111-F436-946E-F8A4-B4BC855DFD13}"/>
              </a:ext>
            </a:extLst>
          </p:cNvPr>
          <p:cNvSpPr/>
          <p:nvPr/>
        </p:nvSpPr>
        <p:spPr>
          <a:xfrm>
            <a:off x="6647688" y="3873373"/>
            <a:ext cx="722376" cy="704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4D4A2B-789D-A696-5245-A9BA69B094F5}"/>
              </a:ext>
            </a:extLst>
          </p:cNvPr>
          <p:cNvSpPr/>
          <p:nvPr/>
        </p:nvSpPr>
        <p:spPr>
          <a:xfrm>
            <a:off x="4660392" y="3076956"/>
            <a:ext cx="722376" cy="704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12BF5F-EE95-F82B-9313-F641679E6CB7}"/>
              </a:ext>
            </a:extLst>
          </p:cNvPr>
          <p:cNvSpPr/>
          <p:nvPr/>
        </p:nvSpPr>
        <p:spPr>
          <a:xfrm>
            <a:off x="4660392" y="4626959"/>
            <a:ext cx="722376" cy="704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120297-97E6-F55A-4C78-88E6EB74E92F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5382768" y="3429000"/>
            <a:ext cx="1264920" cy="796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ABD683-F1E9-5436-3C6B-2BDF1D53563B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 flipV="1">
            <a:off x="5382768" y="4225417"/>
            <a:ext cx="1264920" cy="753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382946-D643-6CC3-E973-52BD85438637}"/>
              </a:ext>
            </a:extLst>
          </p:cNvPr>
          <p:cNvCxnSpPr>
            <a:endCxn id="6" idx="2"/>
          </p:cNvCxnSpPr>
          <p:nvPr/>
        </p:nvCxnSpPr>
        <p:spPr>
          <a:xfrm>
            <a:off x="2962656" y="3429000"/>
            <a:ext cx="1697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85CD0F-84A8-DEB7-E2B8-BFFE0A714B97}"/>
              </a:ext>
            </a:extLst>
          </p:cNvPr>
          <p:cNvCxnSpPr/>
          <p:nvPr/>
        </p:nvCxnSpPr>
        <p:spPr>
          <a:xfrm>
            <a:off x="2962656" y="4948523"/>
            <a:ext cx="1697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E5682CB-5CFF-83F1-815E-D4BFEE1F7389}"/>
              </a:ext>
            </a:extLst>
          </p:cNvPr>
          <p:cNvSpPr txBox="1"/>
          <p:nvPr/>
        </p:nvSpPr>
        <p:spPr>
          <a:xfrm>
            <a:off x="3534428" y="299220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1D06FE-5D44-0020-2BFE-379CF6D0BA73}"/>
              </a:ext>
            </a:extLst>
          </p:cNvPr>
          <p:cNvSpPr txBox="1"/>
          <p:nvPr/>
        </p:nvSpPr>
        <p:spPr>
          <a:xfrm>
            <a:off x="3536259" y="451172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A7B8EC-B89B-D9D3-E676-B866DC000862}"/>
              </a:ext>
            </a:extLst>
          </p:cNvPr>
          <p:cNvSpPr txBox="1"/>
          <p:nvPr/>
        </p:nvSpPr>
        <p:spPr>
          <a:xfrm>
            <a:off x="7405564" y="404703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EAE90-DDB1-8120-11F0-7BE158F5C00A}"/>
              </a:ext>
            </a:extLst>
          </p:cNvPr>
          <p:cNvSpPr txBox="1"/>
          <p:nvPr/>
        </p:nvSpPr>
        <p:spPr>
          <a:xfrm>
            <a:off x="5643494" y="335754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E9B08-E452-B549-B8FE-A458F47F4D93}"/>
              </a:ext>
            </a:extLst>
          </p:cNvPr>
          <p:cNvSpPr txBox="1"/>
          <p:nvPr/>
        </p:nvSpPr>
        <p:spPr>
          <a:xfrm>
            <a:off x="5643494" y="466979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769921-CB6E-992E-0D52-69A5154E089A}"/>
              </a:ext>
            </a:extLst>
          </p:cNvPr>
          <p:cNvCxnSpPr>
            <a:cxnSpLocks/>
          </p:cNvCxnSpPr>
          <p:nvPr/>
        </p:nvCxnSpPr>
        <p:spPr>
          <a:xfrm flipV="1">
            <a:off x="9890621" y="4280137"/>
            <a:ext cx="0" cy="1201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7AEBA8-AA04-3499-9D5B-B03BD51E6AEE}"/>
              </a:ext>
            </a:extLst>
          </p:cNvPr>
          <p:cNvSpPr txBox="1"/>
          <p:nvPr/>
        </p:nvSpPr>
        <p:spPr>
          <a:xfrm>
            <a:off x="9137338" y="5481970"/>
            <a:ext cx="154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</a:t>
            </a:r>
            <a:r>
              <a:rPr lang="en-US" altLang="zh-CN" dirty="0"/>
              <a:t>/Node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DD6787-05BC-2E10-6DCC-8425EABA738C}"/>
              </a:ext>
            </a:extLst>
          </p:cNvPr>
          <p:cNvSpPr/>
          <p:nvPr/>
        </p:nvSpPr>
        <p:spPr>
          <a:xfrm>
            <a:off x="9529433" y="3576049"/>
            <a:ext cx="722376" cy="704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2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D0BB7-1AA6-1F68-4B05-06886D4B7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2694-55F3-F0AE-4A51-2775FFB0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perceptron?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0DB2-5D6A-7233-A003-8DCCAA8D8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3"/>
            <a:ext cx="10515600" cy="4650010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dirty="0"/>
              <a:t>certain number named </a:t>
            </a:r>
            <a:r>
              <a:rPr lang="zh-CN" altLang="en-US" dirty="0"/>
              <a:t>“</a:t>
            </a:r>
            <a:r>
              <a:rPr lang="en-US" altLang="zh-CN" dirty="0"/>
              <a:t>threshold</a:t>
            </a:r>
            <a:r>
              <a:rPr lang="zh-CN" altLang="en-US" dirty="0"/>
              <a:t>”</a:t>
            </a:r>
            <a:r>
              <a:rPr lang="en-GB" altLang="zh-CN" dirty="0"/>
              <a:t>,</a:t>
            </a:r>
            <a:r>
              <a:rPr lang="en-US" altLang="zh-CN" dirty="0"/>
              <a:t> </a:t>
            </a:r>
            <a:r>
              <a:rPr lang="en-GB" altLang="zh-CN" dirty="0"/>
              <a:t>represented by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 </a:t>
            </a:r>
          </a:p>
          <a:p>
            <a:r>
              <a:rPr lang="en-US" altLang="zh-CN" dirty="0"/>
              <a:t>Represented with code:</a:t>
            </a:r>
          </a:p>
          <a:p>
            <a:pPr lvl="1"/>
            <a:r>
              <a:rPr lang="en-US" altLang="zh-CN" dirty="0"/>
              <a:t>If (w1*x1+w2*x2&lt;=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 θ</a:t>
            </a:r>
            <a:r>
              <a:rPr lang="en-US" altLang="zh-CN" dirty="0"/>
              <a:t>): y=0</a:t>
            </a:r>
          </a:p>
          <a:p>
            <a:pPr lvl="1"/>
            <a:r>
              <a:rPr lang="en-US" altLang="zh-CN" dirty="0"/>
              <a:t>Else: y=1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DCE909-41E4-A63F-4C47-5B88CBCF4734}"/>
              </a:ext>
            </a:extLst>
          </p:cNvPr>
          <p:cNvSpPr/>
          <p:nvPr/>
        </p:nvSpPr>
        <p:spPr>
          <a:xfrm>
            <a:off x="6398307" y="4750828"/>
            <a:ext cx="722376" cy="704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1F729F-75DC-D322-D8AF-1B2E7D3FD687}"/>
              </a:ext>
            </a:extLst>
          </p:cNvPr>
          <p:cNvSpPr/>
          <p:nvPr/>
        </p:nvSpPr>
        <p:spPr>
          <a:xfrm>
            <a:off x="4411011" y="3954411"/>
            <a:ext cx="722376" cy="704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1650EB-A5CF-9DEB-B130-1D92BFE434D8}"/>
              </a:ext>
            </a:extLst>
          </p:cNvPr>
          <p:cNvSpPr/>
          <p:nvPr/>
        </p:nvSpPr>
        <p:spPr>
          <a:xfrm>
            <a:off x="4411011" y="5504414"/>
            <a:ext cx="722376" cy="704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20AF2F-2960-5A2C-081E-E1A2B3B7E34B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5133387" y="4306455"/>
            <a:ext cx="1264920" cy="796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A1EC1D-A77B-CC50-7E11-1FD946CC7B1C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 flipV="1">
            <a:off x="5133387" y="5102872"/>
            <a:ext cx="1264920" cy="753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77AEC4-0463-4E3D-6339-A77A62822EE6}"/>
              </a:ext>
            </a:extLst>
          </p:cNvPr>
          <p:cNvCxnSpPr>
            <a:endCxn id="6" idx="2"/>
          </p:cNvCxnSpPr>
          <p:nvPr/>
        </p:nvCxnSpPr>
        <p:spPr>
          <a:xfrm>
            <a:off x="2713275" y="4306455"/>
            <a:ext cx="1697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169258-CBEB-5FB9-F2D6-0FACE42F632B}"/>
              </a:ext>
            </a:extLst>
          </p:cNvPr>
          <p:cNvCxnSpPr/>
          <p:nvPr/>
        </p:nvCxnSpPr>
        <p:spPr>
          <a:xfrm>
            <a:off x="2713275" y="5825978"/>
            <a:ext cx="1697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E3FCCB-AFED-CC54-0D9F-24019BF9414D}"/>
              </a:ext>
            </a:extLst>
          </p:cNvPr>
          <p:cNvSpPr txBox="1"/>
          <p:nvPr/>
        </p:nvSpPr>
        <p:spPr>
          <a:xfrm>
            <a:off x="3285047" y="386965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2EAB87-656E-4AFC-C36C-60158BAB451B}"/>
              </a:ext>
            </a:extLst>
          </p:cNvPr>
          <p:cNvSpPr txBox="1"/>
          <p:nvPr/>
        </p:nvSpPr>
        <p:spPr>
          <a:xfrm>
            <a:off x="3286878" y="538917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B04514-5883-DF1F-58EC-D23084BC62EA}"/>
              </a:ext>
            </a:extLst>
          </p:cNvPr>
          <p:cNvSpPr txBox="1"/>
          <p:nvPr/>
        </p:nvSpPr>
        <p:spPr>
          <a:xfrm>
            <a:off x="7156183" y="492448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2C32F-EF81-28C1-F7F2-DC013B2026DD}"/>
              </a:ext>
            </a:extLst>
          </p:cNvPr>
          <p:cNvSpPr txBox="1"/>
          <p:nvPr/>
        </p:nvSpPr>
        <p:spPr>
          <a:xfrm>
            <a:off x="5394113" y="423499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A7B53-855B-3A41-751F-23EEFED71998}"/>
              </a:ext>
            </a:extLst>
          </p:cNvPr>
          <p:cNvSpPr txBox="1"/>
          <p:nvPr/>
        </p:nvSpPr>
        <p:spPr>
          <a:xfrm>
            <a:off x="5394113" y="554724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0393AF-A40A-399F-EBCD-0208CE31885E}"/>
              </a:ext>
            </a:extLst>
          </p:cNvPr>
          <p:cNvCxnSpPr>
            <a:cxnSpLocks/>
          </p:cNvCxnSpPr>
          <p:nvPr/>
        </p:nvCxnSpPr>
        <p:spPr>
          <a:xfrm flipV="1">
            <a:off x="9659589" y="4587040"/>
            <a:ext cx="0" cy="1201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DD3FE3-8860-5BDD-E4BC-C2208513F141}"/>
              </a:ext>
            </a:extLst>
          </p:cNvPr>
          <p:cNvSpPr txBox="1"/>
          <p:nvPr/>
        </p:nvSpPr>
        <p:spPr>
          <a:xfrm>
            <a:off x="8906306" y="5788873"/>
            <a:ext cx="154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</a:t>
            </a:r>
            <a:r>
              <a:rPr lang="en-US" altLang="zh-CN" dirty="0"/>
              <a:t>/Node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9FC171-27B0-481A-98CF-22FF896EC2C3}"/>
              </a:ext>
            </a:extLst>
          </p:cNvPr>
          <p:cNvSpPr/>
          <p:nvPr/>
        </p:nvSpPr>
        <p:spPr>
          <a:xfrm>
            <a:off x="9298401" y="3882952"/>
            <a:ext cx="722376" cy="704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9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9E22E-0BA9-129F-EB09-928B835CC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52B7-B2F1-6987-E64A-5F877726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perceptron?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5F85D-9A65-8614-48D7-4F52FD554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3"/>
            <a:ext cx="10515600" cy="4650010"/>
          </a:xfrm>
        </p:spPr>
        <p:txBody>
          <a:bodyPr/>
          <a:lstStyle/>
          <a:p>
            <a:r>
              <a:rPr lang="en-US" altLang="zh-CN" dirty="0"/>
              <a:t>Weights control the Signal Flow Difficulty</a:t>
            </a:r>
            <a:endParaRPr lang="en-GB" altLang="zh-CN" dirty="0"/>
          </a:p>
          <a:p>
            <a:pPr lvl="1"/>
            <a:r>
              <a:rPr lang="en-GB" altLang="zh-CN" dirty="0"/>
              <a:t>Weight larger, signal flow easier, output signal larger</a:t>
            </a:r>
          </a:p>
          <a:p>
            <a:pPr lvl="1"/>
            <a:r>
              <a:rPr lang="en-GB" altLang="zh-CN" dirty="0"/>
              <a:t>Weight smaller, signal flow more difficult, output signal smaller</a:t>
            </a:r>
            <a:endParaRPr lang="en-US" altLang="zh-C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9E8D93-47EF-D47D-9FAE-826DA9B78347}"/>
              </a:ext>
            </a:extLst>
          </p:cNvPr>
          <p:cNvSpPr/>
          <p:nvPr/>
        </p:nvSpPr>
        <p:spPr>
          <a:xfrm>
            <a:off x="6398307" y="4750828"/>
            <a:ext cx="722376" cy="704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6D8EA4-5F69-5C2A-5569-51070D9D1154}"/>
              </a:ext>
            </a:extLst>
          </p:cNvPr>
          <p:cNvSpPr/>
          <p:nvPr/>
        </p:nvSpPr>
        <p:spPr>
          <a:xfrm>
            <a:off x="4411011" y="3954411"/>
            <a:ext cx="722376" cy="704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C82F34-467A-124F-36AA-F6A51B097A6B}"/>
              </a:ext>
            </a:extLst>
          </p:cNvPr>
          <p:cNvSpPr/>
          <p:nvPr/>
        </p:nvSpPr>
        <p:spPr>
          <a:xfrm>
            <a:off x="4411011" y="5504414"/>
            <a:ext cx="722376" cy="704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749680-A598-DA58-F069-13BF81942BFD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5133387" y="4306455"/>
            <a:ext cx="1264920" cy="796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8F12AA-C7A1-33C8-87A8-D6BD3CF03F65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 flipV="1">
            <a:off x="5133387" y="5102872"/>
            <a:ext cx="1264920" cy="753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EC9D4E-2ED3-F34A-A279-F82DF1696282}"/>
              </a:ext>
            </a:extLst>
          </p:cNvPr>
          <p:cNvCxnSpPr>
            <a:endCxn id="6" idx="2"/>
          </p:cNvCxnSpPr>
          <p:nvPr/>
        </p:nvCxnSpPr>
        <p:spPr>
          <a:xfrm>
            <a:off x="2713275" y="4306455"/>
            <a:ext cx="1697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089C62-0610-BBCD-ACC1-E4E6CB092CD3}"/>
              </a:ext>
            </a:extLst>
          </p:cNvPr>
          <p:cNvCxnSpPr/>
          <p:nvPr/>
        </p:nvCxnSpPr>
        <p:spPr>
          <a:xfrm>
            <a:off x="2713275" y="5825978"/>
            <a:ext cx="1697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C416EE8-E2E6-0F58-B6D3-7B0E82216468}"/>
              </a:ext>
            </a:extLst>
          </p:cNvPr>
          <p:cNvSpPr txBox="1"/>
          <p:nvPr/>
        </p:nvSpPr>
        <p:spPr>
          <a:xfrm>
            <a:off x="3285047" y="386965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F4E60D-F06D-89C2-88FF-86510892062E}"/>
              </a:ext>
            </a:extLst>
          </p:cNvPr>
          <p:cNvSpPr txBox="1"/>
          <p:nvPr/>
        </p:nvSpPr>
        <p:spPr>
          <a:xfrm>
            <a:off x="3286878" y="538917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7F49EB-4AE2-043E-B5FF-342F602F5D26}"/>
              </a:ext>
            </a:extLst>
          </p:cNvPr>
          <p:cNvSpPr txBox="1"/>
          <p:nvPr/>
        </p:nvSpPr>
        <p:spPr>
          <a:xfrm>
            <a:off x="7156183" y="492448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AF2BB-74A0-3E7E-FD2E-BC69FC53DEE5}"/>
              </a:ext>
            </a:extLst>
          </p:cNvPr>
          <p:cNvSpPr txBox="1"/>
          <p:nvPr/>
        </p:nvSpPr>
        <p:spPr>
          <a:xfrm>
            <a:off x="5394113" y="423499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D0313-B229-9E4A-6A03-711504B2173D}"/>
              </a:ext>
            </a:extLst>
          </p:cNvPr>
          <p:cNvSpPr txBox="1"/>
          <p:nvPr/>
        </p:nvSpPr>
        <p:spPr>
          <a:xfrm>
            <a:off x="5394113" y="554724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AC6B66-5B8F-FC2C-718F-714CEBB15A10}"/>
              </a:ext>
            </a:extLst>
          </p:cNvPr>
          <p:cNvCxnSpPr>
            <a:cxnSpLocks/>
          </p:cNvCxnSpPr>
          <p:nvPr/>
        </p:nvCxnSpPr>
        <p:spPr>
          <a:xfrm flipV="1">
            <a:off x="9659589" y="4587040"/>
            <a:ext cx="0" cy="1201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1E7567-4AE5-2A9B-B793-6204C004712E}"/>
              </a:ext>
            </a:extLst>
          </p:cNvPr>
          <p:cNvSpPr txBox="1"/>
          <p:nvPr/>
        </p:nvSpPr>
        <p:spPr>
          <a:xfrm>
            <a:off x="8906306" y="5788873"/>
            <a:ext cx="154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</a:t>
            </a:r>
            <a:r>
              <a:rPr lang="en-US" altLang="zh-CN" dirty="0"/>
              <a:t>/Node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7C4D74-8380-5361-74A1-85507AC9DBD8}"/>
              </a:ext>
            </a:extLst>
          </p:cNvPr>
          <p:cNvSpPr/>
          <p:nvPr/>
        </p:nvSpPr>
        <p:spPr>
          <a:xfrm>
            <a:off x="9298401" y="3882952"/>
            <a:ext cx="722376" cy="704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6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E4DBE-47CA-FFC6-426F-235D7A1E5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68F6C-D6AB-0D8A-7709-6AF56B41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Logic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FEE0-2FA2-3DDF-BE18-5D575B0F1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3"/>
            <a:ext cx="10515600" cy="4650010"/>
          </a:xfrm>
        </p:spPr>
        <p:txBody>
          <a:bodyPr/>
          <a:lstStyle/>
          <a:p>
            <a:r>
              <a:rPr lang="en-US" altLang="zh-CN" dirty="0"/>
              <a:t>AND gate</a:t>
            </a:r>
          </a:p>
          <a:p>
            <a:pPr lvl="1"/>
            <a:r>
              <a:rPr lang="en-US" altLang="zh-CN" dirty="0"/>
              <a:t>Let us consider using Perceptron to solve a simple problem, take AND gate(with two inputs and one output) as an example.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We need to represent AND gate with a Perceptron, then what we need to</a:t>
            </a:r>
            <a:r>
              <a:rPr lang="zh-CN" altLang="en-US" dirty="0"/>
              <a:t> </a:t>
            </a:r>
            <a:r>
              <a:rPr lang="en-US" altLang="zh-CN" dirty="0"/>
              <a:t>find the parameter(w1, w2,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</a:t>
            </a:r>
            <a:r>
              <a:rPr lang="en-US" altLang="zh-CN" dirty="0"/>
              <a:t>) ​​that satisfy the above four conditions 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5E37022-BE65-C7A1-060B-D0A70DC6F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601165"/>
              </p:ext>
            </p:extLst>
          </p:nvPr>
        </p:nvGraphicFramePr>
        <p:xfrm>
          <a:off x="1542473" y="292485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7775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93134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03896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58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41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1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426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95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34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CCF21-7067-6B47-8B36-8953ADAA3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4B30-F34A-9C77-4253-BCEE9F2A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Logic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0E8AD-934C-B170-0492-3B0904A95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3"/>
            <a:ext cx="10515600" cy="4650010"/>
          </a:xfrm>
        </p:spPr>
        <p:txBody>
          <a:bodyPr/>
          <a:lstStyle/>
          <a:p>
            <a:r>
              <a:rPr lang="en-US" altLang="zh-CN" dirty="0"/>
              <a:t>AND gate</a:t>
            </a:r>
          </a:p>
          <a:p>
            <a:pPr lvl="1"/>
            <a:r>
              <a:rPr lang="en-US" altLang="zh-CN" dirty="0"/>
              <a:t>0*w1+0*w2 &lt;=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</a:t>
            </a:r>
            <a:endParaRPr lang="en-US" altLang="zh-CN" dirty="0"/>
          </a:p>
          <a:p>
            <a:pPr lvl="1"/>
            <a:r>
              <a:rPr lang="en-US" altLang="zh-CN" dirty="0"/>
              <a:t>1*w1+0*w2 &lt;=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 </a:t>
            </a:r>
            <a:endParaRPr lang="en-GB" dirty="0">
              <a:solidFill>
                <a:srgbClr val="141413"/>
              </a:solidFill>
              <a:effectLst/>
              <a:latin typeface="Helvetica" pitchFamily="2" charset="0"/>
            </a:endParaRPr>
          </a:p>
          <a:p>
            <a:pPr lvl="1"/>
            <a:r>
              <a:rPr lang="en-US" altLang="zh-CN" dirty="0"/>
              <a:t>0*w1+1*w2 &lt;=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 </a:t>
            </a:r>
            <a:endParaRPr lang="en-GB" dirty="0">
              <a:solidFill>
                <a:srgbClr val="141413"/>
              </a:solidFill>
              <a:effectLst/>
              <a:latin typeface="Helvetica" pitchFamily="2" charset="0"/>
            </a:endParaRPr>
          </a:p>
          <a:p>
            <a:pPr lvl="1"/>
            <a:r>
              <a:rPr lang="en-US" altLang="zh-CN" dirty="0"/>
              <a:t>1*w1+1*w2 &gt;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</a:t>
            </a:r>
            <a:endParaRPr lang="en-GB" dirty="0">
              <a:solidFill>
                <a:srgbClr val="141413"/>
              </a:solidFill>
              <a:latin typeface="Helvetica" pitchFamily="2" charset="0"/>
            </a:endParaRPr>
          </a:p>
          <a:p>
            <a:pPr lvl="1"/>
            <a:endParaRPr lang="en-GB" altLang="zh-CN" dirty="0">
              <a:solidFill>
                <a:srgbClr val="141413"/>
              </a:solidFill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en-GB" altLang="zh-CN" dirty="0">
                <a:solidFill>
                  <a:srgbClr val="141413"/>
                </a:solidFill>
                <a:latin typeface="Helvetica" pitchFamily="2" charset="0"/>
              </a:rPr>
              <a:t>Actually, we have countless parameter choices that can satisfy these four conditions. (0.5, 0.5, 0.7),(1.0,1.0,1.0),….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216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72B51-5F67-BFD2-10B5-209F46C54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8A5D-F2D9-F337-D1EB-D287417A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Logic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55D7-F8F0-6B95-7771-09673E6E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3"/>
            <a:ext cx="10515600" cy="4650010"/>
          </a:xfrm>
        </p:spPr>
        <p:txBody>
          <a:bodyPr/>
          <a:lstStyle/>
          <a:p>
            <a:r>
              <a:rPr lang="en-US" altLang="zh-CN" dirty="0"/>
              <a:t>NAND gate (Not And)</a:t>
            </a:r>
          </a:p>
          <a:p>
            <a:pPr lvl="1"/>
            <a:r>
              <a:rPr lang="en-US" altLang="zh-CN" dirty="0"/>
              <a:t>Reverse the output of AND gate: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combinations are infinite, and can be achieved by simply negating the parameter value of AND gate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CE0D460-C15B-593D-A11F-5FF50F466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835099"/>
              </p:ext>
            </p:extLst>
          </p:nvPr>
        </p:nvGraphicFramePr>
        <p:xfrm>
          <a:off x="1579418" y="25019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7775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93134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03896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58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41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1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426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95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24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883</Words>
  <Application>Microsoft Macintosh PowerPoint</Application>
  <PresentationFormat>Widescreen</PresentationFormat>
  <Paragraphs>216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Helvetica</vt:lpstr>
      <vt:lpstr>Office Theme</vt:lpstr>
      <vt:lpstr>Perceptron</vt:lpstr>
      <vt:lpstr>Content</vt:lpstr>
      <vt:lpstr>What is perceptron?</vt:lpstr>
      <vt:lpstr>What is perceptron?</vt:lpstr>
      <vt:lpstr>What is perceptron?</vt:lpstr>
      <vt:lpstr>What is perceptron?</vt:lpstr>
      <vt:lpstr>Simple Logic Circuit</vt:lpstr>
      <vt:lpstr>Simple Logic Circuit</vt:lpstr>
      <vt:lpstr>Simple Logic Circuit</vt:lpstr>
      <vt:lpstr>Simple Logic Circuit</vt:lpstr>
      <vt:lpstr>Simple Logic Circuit</vt:lpstr>
      <vt:lpstr>Simple Logic Circuit</vt:lpstr>
      <vt:lpstr>Process of deciding perceptron parameters</vt:lpstr>
      <vt:lpstr>Implementation of Perceptron</vt:lpstr>
      <vt:lpstr>Limitation of Perceptron</vt:lpstr>
      <vt:lpstr>Limitation of Perceptron</vt:lpstr>
      <vt:lpstr>Multilayer Perceptron</vt:lpstr>
      <vt:lpstr>Multilayer Perceptron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Zhengzhe Peng</dc:creator>
  <cp:lastModifiedBy>Zhengzhe Peng</cp:lastModifiedBy>
  <cp:revision>23</cp:revision>
  <dcterms:created xsi:type="dcterms:W3CDTF">2025-04-28T12:36:14Z</dcterms:created>
  <dcterms:modified xsi:type="dcterms:W3CDTF">2025-04-28T18:43:59Z</dcterms:modified>
</cp:coreProperties>
</file>