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1" r:id="rId3"/>
    <p:sldId id="319" r:id="rId4"/>
    <p:sldId id="320" r:id="rId5"/>
    <p:sldId id="300" r:id="rId6"/>
    <p:sldId id="323" r:id="rId7"/>
    <p:sldId id="322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0070"/>
    <a:srgbClr val="DF0170"/>
    <a:srgbClr val="FD7BBF"/>
    <a:srgbClr val="FDD3E2"/>
    <a:srgbClr val="F97CA8"/>
    <a:srgbClr val="51C2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1" autoAdjust="0"/>
    <p:restoredTop sz="94077" autoAdjust="0"/>
  </p:normalViewPr>
  <p:slideViewPr>
    <p:cSldViewPr snapToGrid="0">
      <p:cViewPr varScale="1">
        <p:scale>
          <a:sx n="68" d="100"/>
          <a:sy n="68" d="100"/>
        </p:scale>
        <p:origin x="678" y="54"/>
      </p:cViewPr>
      <p:guideLst>
        <p:guide orient="horz" pos="1117"/>
        <p:guide pos="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42599-E551-401E-966E-2BCEEFD1C7CD}" type="datetimeFigureOut">
              <a:rPr lang="zh-CN" altLang="en-US" smtClean="0"/>
              <a:pPr/>
              <a:t>2016/10/8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52E32-E44A-4EF5-A8CA-628FC6C8C7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2E32-E44A-4EF5-A8CA-628FC6C8C7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9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11EE-45B1-4FA3-BAE5-DA78D1CEE2E5}" type="datetimeFigureOut">
              <a:rPr lang="zh-CN" altLang="en-US" smtClean="0"/>
              <a:pPr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18A0-59DD-40D3-ADA1-BBC7B7685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8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11EE-45B1-4FA3-BAE5-DA78D1CEE2E5}" type="datetimeFigureOut">
              <a:rPr lang="zh-CN" altLang="en-US" smtClean="0"/>
              <a:pPr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18A0-59DD-40D3-ADA1-BBC7B7685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4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11EE-45B1-4FA3-BAE5-DA78D1CEE2E5}" type="datetimeFigureOut">
              <a:rPr lang="zh-CN" altLang="en-US" smtClean="0"/>
              <a:pPr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18A0-59DD-40D3-ADA1-BBC7B7685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0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11EE-45B1-4FA3-BAE5-DA78D1CEE2E5}" type="datetimeFigureOut">
              <a:rPr lang="zh-CN" altLang="en-US" smtClean="0"/>
              <a:pPr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18A0-59DD-40D3-ADA1-BBC7B7685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6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11EE-45B1-4FA3-BAE5-DA78D1CEE2E5}" type="datetimeFigureOut">
              <a:rPr lang="zh-CN" altLang="en-US" smtClean="0"/>
              <a:pPr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18A0-59DD-40D3-ADA1-BBC7B7685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5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11EE-45B1-4FA3-BAE5-DA78D1CEE2E5}" type="datetimeFigureOut">
              <a:rPr lang="zh-CN" altLang="en-US" smtClean="0"/>
              <a:pPr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18A0-59DD-40D3-ADA1-BBC7B7685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7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11EE-45B1-4FA3-BAE5-DA78D1CEE2E5}" type="datetimeFigureOut">
              <a:rPr lang="zh-CN" altLang="en-US" smtClean="0"/>
              <a:pPr/>
              <a:t>2016/10/8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18A0-59DD-40D3-ADA1-BBC7B7685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2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11EE-45B1-4FA3-BAE5-DA78D1CEE2E5}" type="datetimeFigureOut">
              <a:rPr lang="zh-CN" altLang="en-US" smtClean="0"/>
              <a:pPr/>
              <a:t>2016/10/8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18A0-59DD-40D3-ADA1-BBC7B7685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11EE-45B1-4FA3-BAE5-DA78D1CEE2E5}" type="datetimeFigureOut">
              <a:rPr lang="zh-CN" altLang="en-US" smtClean="0"/>
              <a:pPr/>
              <a:t>2016/10/8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18A0-59DD-40D3-ADA1-BBC7B7685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6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11EE-45B1-4FA3-BAE5-DA78D1CEE2E5}" type="datetimeFigureOut">
              <a:rPr lang="zh-CN" altLang="en-US" smtClean="0"/>
              <a:pPr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18A0-59DD-40D3-ADA1-BBC7B7685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3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11EE-45B1-4FA3-BAE5-DA78D1CEE2E5}" type="datetimeFigureOut">
              <a:rPr lang="zh-CN" altLang="en-US" smtClean="0"/>
              <a:pPr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18A0-59DD-40D3-ADA1-BBC7B7685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1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8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11EE-45B1-4FA3-BAE5-DA78D1CEE2E5}" type="datetimeFigureOut">
              <a:rPr lang="zh-CN" altLang="en-US" smtClean="0"/>
              <a:pPr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118A0-59DD-40D3-ADA1-BBC7B7685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0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AFEFD"/>
              </a:clrFrom>
              <a:clrTo>
                <a:srgbClr val="FAFEFD">
                  <a:alpha val="0"/>
                </a:srgbClr>
              </a:clrTo>
            </a:clrChange>
            <a:duotone>
              <a:prstClr val="black"/>
              <a:srgbClr val="DF007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674324" y="1913844"/>
            <a:ext cx="1550727" cy="24737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436" y="163773"/>
            <a:ext cx="2141657" cy="552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21420" y="2827568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DF0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3600" b="1" dirty="0">
                <a:solidFill>
                  <a:srgbClr val="DF0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公关计划</a:t>
            </a:r>
            <a:endParaRPr lang="en-US" altLang="zh-CN" sz="3600" b="1" dirty="0">
              <a:solidFill>
                <a:srgbClr val="DF00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83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01234" y="639905"/>
            <a:ext cx="2991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F0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公关任务及</a:t>
            </a:r>
            <a:r>
              <a:rPr lang="en-US" altLang="zh-CN" sz="3200" b="1" dirty="0">
                <a:solidFill>
                  <a:srgbClr val="DF0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75303" y="1623249"/>
            <a:ext cx="10499904" cy="0"/>
          </a:xfrm>
          <a:prstGeom prst="line">
            <a:avLst/>
          </a:prstGeom>
          <a:ln>
            <a:solidFill>
              <a:srgbClr val="DF007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09042" y="2035383"/>
            <a:ext cx="2090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保驾护航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1309042" y="4892564"/>
            <a:ext cx="342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，提升有缘网正面品牌形象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1865748" y="3297611"/>
            <a:ext cx="4818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媒体关系（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TMT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、纸媒等重要媒体：初级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高级）</a:t>
            </a:r>
          </a:p>
        </p:txBody>
      </p:sp>
      <p:sp>
        <p:nvSpPr>
          <p:cNvPr id="10" name="TextBox 17"/>
          <p:cNvSpPr txBox="1"/>
          <p:nvPr/>
        </p:nvSpPr>
        <p:spPr>
          <a:xfrm>
            <a:off x="1861130" y="4022655"/>
            <a:ext cx="4232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建立媒体初步认知（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产品逻辑、竞品差异）</a:t>
            </a:r>
          </a:p>
        </p:txBody>
      </p:sp>
      <p:sp>
        <p:nvSpPr>
          <p:cNvPr id="11" name="TextBox 18"/>
          <p:cNvSpPr txBox="1"/>
          <p:nvPr/>
        </p:nvSpPr>
        <p:spPr>
          <a:xfrm>
            <a:off x="1856511" y="5292674"/>
            <a:ext cx="3206327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主动搜索（舆情入口正面优化）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9"/>
          <p:cNvSpPr txBox="1"/>
          <p:nvPr/>
        </p:nvSpPr>
        <p:spPr>
          <a:xfrm>
            <a:off x="1861129" y="268339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舆情入口扫负</a:t>
            </a:r>
          </a:p>
        </p:txBody>
      </p:sp>
      <p:sp>
        <p:nvSpPr>
          <p:cNvPr id="13" name="TextBox 20"/>
          <p:cNvSpPr txBox="1"/>
          <p:nvPr/>
        </p:nvSpPr>
        <p:spPr>
          <a:xfrm>
            <a:off x="7850914" y="2683390"/>
            <a:ext cx="3190284" cy="276999"/>
          </a:xfrm>
          <a:prstGeom prst="rect">
            <a:avLst/>
          </a:prstGeom>
          <a:ln>
            <a:solidFill>
              <a:srgbClr val="DF017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保持主要搜索等舆情入口</a:t>
            </a:r>
            <a:r>
              <a:rPr lang="en-US" altLang="zh-CN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90%</a:t>
            </a:r>
            <a:r>
              <a:rPr lang="zh-CN" altLang="en-US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以上的非负率</a:t>
            </a:r>
          </a:p>
        </p:txBody>
      </p:sp>
      <p:sp>
        <p:nvSpPr>
          <p:cNvPr id="14" name="TextBox 21"/>
          <p:cNvSpPr txBox="1"/>
          <p:nvPr/>
        </p:nvSpPr>
        <p:spPr>
          <a:xfrm>
            <a:off x="7864768" y="3329932"/>
            <a:ext cx="3645550" cy="276999"/>
          </a:xfrm>
          <a:prstGeom prst="rect">
            <a:avLst/>
          </a:prstGeom>
          <a:ln>
            <a:solidFill>
              <a:srgbClr val="DF017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家主要媒体关系持续维护</a:t>
            </a:r>
            <a:r>
              <a:rPr lang="en-US" altLang="zh-CN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+4</a:t>
            </a:r>
            <a:r>
              <a:rPr lang="zh-CN" altLang="en-US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家高层媒体关系建立</a:t>
            </a:r>
          </a:p>
        </p:txBody>
      </p:sp>
      <p:sp>
        <p:nvSpPr>
          <p:cNvPr id="15" name="TextBox 22"/>
          <p:cNvSpPr txBox="1"/>
          <p:nvPr/>
        </p:nvSpPr>
        <p:spPr>
          <a:xfrm>
            <a:off x="7850914" y="4059200"/>
            <a:ext cx="3524293" cy="276999"/>
          </a:xfrm>
          <a:prstGeom prst="rect">
            <a:avLst/>
          </a:prstGeom>
          <a:ln>
            <a:solidFill>
              <a:srgbClr val="DF007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每月发布一篇媒体大稿，自主转发不低于</a:t>
            </a:r>
            <a:r>
              <a:rPr lang="en-US" altLang="zh-CN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倍。</a:t>
            </a:r>
          </a:p>
        </p:txBody>
      </p:sp>
      <p:cxnSp>
        <p:nvCxnSpPr>
          <p:cNvPr id="16" name="直接连接符 24"/>
          <p:cNvCxnSpPr/>
          <p:nvPr/>
        </p:nvCxnSpPr>
        <p:spPr>
          <a:xfrm flipV="1">
            <a:off x="3425981" y="2829783"/>
            <a:ext cx="4425808" cy="22884"/>
          </a:xfrm>
          <a:prstGeom prst="line">
            <a:avLst/>
          </a:prstGeom>
          <a:ln>
            <a:solidFill>
              <a:srgbClr val="DF007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9"/>
          <p:cNvCxnSpPr/>
          <p:nvPr/>
        </p:nvCxnSpPr>
        <p:spPr>
          <a:xfrm>
            <a:off x="6684696" y="3466888"/>
            <a:ext cx="1180072" cy="1544"/>
          </a:xfrm>
          <a:prstGeom prst="line">
            <a:avLst/>
          </a:prstGeom>
          <a:ln>
            <a:solidFill>
              <a:srgbClr val="DF007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35"/>
          <p:cNvCxnSpPr/>
          <p:nvPr/>
        </p:nvCxnSpPr>
        <p:spPr>
          <a:xfrm flipV="1">
            <a:off x="6093379" y="4184190"/>
            <a:ext cx="1757535" cy="7742"/>
          </a:xfrm>
          <a:prstGeom prst="line">
            <a:avLst/>
          </a:prstGeom>
          <a:ln>
            <a:solidFill>
              <a:srgbClr val="DF007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2"/>
          <p:cNvSpPr txBox="1"/>
          <p:nvPr/>
        </p:nvSpPr>
        <p:spPr>
          <a:xfrm>
            <a:off x="6820373" y="5083938"/>
            <a:ext cx="4817446" cy="830997"/>
          </a:xfrm>
          <a:prstGeom prst="rect">
            <a:avLst/>
          </a:prstGeom>
          <a:ln>
            <a:solidFill>
              <a:srgbClr val="DF007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 符合正面内容体系的标题新闻在新闻检索页呈现比率不低于</a:t>
            </a:r>
            <a:r>
              <a:rPr lang="en-US" altLang="zh-CN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200" dirty="0">
              <a:solidFill>
                <a:srgbClr val="F97CA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 百度检索前三页</a:t>
            </a:r>
            <a:r>
              <a:rPr lang="en-US" altLang="zh-CN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条标题正向信息呈现，时间比率不低于</a:t>
            </a:r>
            <a:r>
              <a:rPr lang="en-US" altLang="zh-CN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rgbClr val="F97CA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  （测试目标，因百度规则所限，</a:t>
            </a:r>
            <a:r>
              <a:rPr lang="en-US" altLang="zh-CN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月中旬至</a:t>
            </a:r>
            <a:r>
              <a:rPr lang="en-US" altLang="zh-CN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200" dirty="0">
                <a:solidFill>
                  <a:srgbClr val="F97CA8"/>
                </a:solidFill>
                <a:latin typeface="微软雅黑" pitchFamily="34" charset="-122"/>
                <a:ea typeface="微软雅黑" pitchFamily="34" charset="-122"/>
              </a:rPr>
              <a:t>月中旬进行阶段性测试，后续根据测试情况进行相应调整）</a:t>
            </a:r>
            <a:endParaRPr lang="en-US" altLang="zh-CN" sz="1200" dirty="0">
              <a:solidFill>
                <a:srgbClr val="F97CA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35"/>
          <p:cNvCxnSpPr/>
          <p:nvPr/>
        </p:nvCxnSpPr>
        <p:spPr>
          <a:xfrm flipV="1">
            <a:off x="5062838" y="5499437"/>
            <a:ext cx="1757535" cy="7742"/>
          </a:xfrm>
          <a:prstGeom prst="line">
            <a:avLst/>
          </a:prstGeom>
          <a:ln>
            <a:solidFill>
              <a:srgbClr val="DF007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8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0039" y="255954"/>
            <a:ext cx="2416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DF0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3200" b="1" dirty="0">
                <a:solidFill>
                  <a:srgbClr val="DF0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公关计划</a:t>
            </a:r>
            <a:endParaRPr lang="en-US" altLang="zh-CN" sz="3200" b="1" dirty="0">
              <a:solidFill>
                <a:srgbClr val="DF01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33914" y="1071707"/>
            <a:ext cx="10499904" cy="0"/>
          </a:xfrm>
          <a:prstGeom prst="line">
            <a:avLst/>
          </a:prstGeom>
          <a:ln>
            <a:solidFill>
              <a:srgbClr val="DF007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/>
          <p:cNvSpPr txBox="1"/>
          <p:nvPr/>
        </p:nvSpPr>
        <p:spPr>
          <a:xfrm>
            <a:off x="4629512" y="1668417"/>
            <a:ext cx="2908168" cy="400110"/>
          </a:xfrm>
          <a:prstGeom prst="rect">
            <a:avLst/>
          </a:prstGeom>
          <a:solidFill>
            <a:srgbClr val="DF017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，持续核心工作并优化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346" y="3103712"/>
            <a:ext cx="2039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媒体关系（</a:t>
            </a:r>
            <a:r>
              <a:rPr lang="en-US" altLang="zh-CN" sz="1600" b="1" dirty="0">
                <a:solidFill>
                  <a:srgbClr val="DF0070"/>
                </a:solidFill>
                <a:latin typeface="微软雅黑" pitchFamily="34" charset="-122"/>
                <a:ea typeface="微软雅黑" pitchFamily="34" charset="-122"/>
              </a:rPr>
              <a:t>14W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5962" y="4281347"/>
            <a:ext cx="599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持续在媒体有曝光，建立认知（产品逻辑、竞品差异）（</a:t>
            </a:r>
            <a:r>
              <a:rPr lang="en-US" altLang="zh-CN" sz="1600" b="1" dirty="0">
                <a:solidFill>
                  <a:srgbClr val="DF0070"/>
                </a:solidFill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6728" y="2729638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舆情入口扫负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6146" y="3833384"/>
            <a:ext cx="3448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DF0170"/>
                </a:solidFill>
                <a:latin typeface="微软雅黑" pitchFamily="34" charset="-122"/>
                <a:ea typeface="微软雅黑" pitchFamily="34" charset="-122"/>
              </a:rPr>
              <a:t>通过公关顾问进行高层媒体公关（</a:t>
            </a:r>
            <a:r>
              <a:rPr lang="en-US" altLang="zh-CN" sz="1200" b="1" dirty="0">
                <a:solidFill>
                  <a:srgbClr val="DF0170"/>
                </a:solidFill>
                <a:latin typeface="微软雅黑" pitchFamily="34" charset="-122"/>
                <a:ea typeface="微软雅黑" pitchFamily="34" charset="-122"/>
              </a:rPr>
              <a:t>11W</a:t>
            </a:r>
            <a:r>
              <a:rPr lang="zh-CN" altLang="en-US" sz="1200" dirty="0">
                <a:solidFill>
                  <a:srgbClr val="DF017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solidFill>
                  <a:srgbClr val="DF0170"/>
                </a:solidFill>
                <a:latin typeface="微软雅黑" pitchFamily="34" charset="-122"/>
                <a:ea typeface="微软雅黑" pitchFamily="34" charset="-122"/>
              </a:rPr>
              <a:t>7+4</a:t>
            </a:r>
            <a:r>
              <a:rPr lang="zh-CN" altLang="en-US" sz="1200" dirty="0">
                <a:solidFill>
                  <a:srgbClr val="DF017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1" y="3505491"/>
            <a:ext cx="2810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核心媒体圈日常维护（</a:t>
            </a:r>
            <a:r>
              <a:rPr lang="en-US" altLang="zh-CN" sz="1200" b="1" dirty="0">
                <a:solidFill>
                  <a:srgbClr val="DF0070"/>
                </a:solidFill>
                <a:latin typeface="微软雅黑" pitchFamily="34" charset="-122"/>
                <a:ea typeface="微软雅黑" pitchFamily="34" charset="-122"/>
              </a:rPr>
              <a:t>3W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4621" y="4720073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每月一篇大稿（</a:t>
            </a:r>
            <a:r>
              <a:rPr lang="en-US" altLang="zh-CN" sz="1200" b="1" dirty="0">
                <a:solidFill>
                  <a:srgbClr val="DF0070"/>
                </a:solidFill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2+2+1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0039" y="255954"/>
            <a:ext cx="2416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DF0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3200" b="1" dirty="0">
                <a:solidFill>
                  <a:srgbClr val="DF0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公关计划</a:t>
            </a:r>
            <a:endParaRPr lang="en-US" altLang="zh-CN" sz="3200" b="1" dirty="0">
              <a:solidFill>
                <a:srgbClr val="DF01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33914" y="1071707"/>
            <a:ext cx="10499904" cy="0"/>
          </a:xfrm>
          <a:prstGeom prst="line">
            <a:avLst/>
          </a:prstGeom>
          <a:ln>
            <a:solidFill>
              <a:srgbClr val="DF007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/>
          <p:cNvSpPr txBox="1"/>
          <p:nvPr/>
        </p:nvSpPr>
        <p:spPr>
          <a:xfrm>
            <a:off x="3853659" y="1291916"/>
            <a:ext cx="3934090" cy="400110"/>
          </a:xfrm>
          <a:prstGeom prst="rect">
            <a:avLst/>
          </a:prstGeom>
          <a:solidFill>
            <a:srgbClr val="DF017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，提升舆情入口的品牌正面形象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65379" y="2496747"/>
          <a:ext cx="4147131" cy="2362200"/>
        </p:xfrm>
        <a:graphic>
          <a:graphicData uri="http://schemas.openxmlformats.org/drawingml/2006/table">
            <a:tbl>
              <a:tblPr/>
              <a:tblGrid>
                <a:gridCol w="60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受众感知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大品牌、大公司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00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婚恋行业领导者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00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公司发展有前途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00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CSR(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企业社会责任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3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行业奖项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3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公司文化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大规模营销活动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7B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专家背书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7B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公司战略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KOL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证言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第三方数据报告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历史沿革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7B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大品牌合作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3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产品创新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政府背书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3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资本动作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已在操作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可直接操作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7B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创造内容源操作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3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56144" y="2022764"/>
            <a:ext cx="800219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内容体系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28689" y="1990437"/>
            <a:ext cx="800219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技术优化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60587"/>
              </p:ext>
            </p:extLst>
          </p:nvPr>
        </p:nvGraphicFramePr>
        <p:xfrm>
          <a:off x="6724526" y="2423313"/>
          <a:ext cx="45253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321">
                <a:tc>
                  <a:txBody>
                    <a:bodyPr/>
                    <a:lstStyle/>
                    <a:p>
                      <a:pPr algn="ctr"/>
                      <a:endParaRPr lang="zh-CN" altLang="en-US" sz="1200" b="0" kern="1200" dirty="0">
                        <a:solidFill>
                          <a:schemeClr val="lt1"/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>
                    <a:solidFill>
                      <a:srgbClr val="E500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媒体</a:t>
                      </a:r>
                    </a:p>
                  </a:txBody>
                  <a:tcPr anchor="ctr">
                    <a:solidFill>
                      <a:srgbClr val="E500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Q4</a:t>
                      </a:r>
                      <a:r>
                        <a:rPr lang="zh-CN" altLang="en-US" sz="1100" b="1" kern="1200" dirty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计划</a:t>
                      </a:r>
                    </a:p>
                  </a:txBody>
                  <a:tcPr anchor="ctr">
                    <a:solidFill>
                      <a:srgbClr val="E500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4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kern="1200" dirty="0">
                          <a:solidFill>
                            <a:srgbClr val="E50073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搜索引擎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百度搜索、搜狗搜索、</a:t>
                      </a:r>
                      <a:r>
                        <a:rPr lang="en-US" altLang="zh-CN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360</a:t>
                      </a:r>
                      <a:r>
                        <a:rPr lang="zh-CN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搜索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百度搜索前三页争取</a:t>
                      </a:r>
                      <a:r>
                        <a:rPr lang="en-US" altLang="zh-CN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3</a:t>
                      </a:r>
                      <a:r>
                        <a:rPr lang="zh-CN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条有效目标信息露出，其他搜索平台保证新闻区有效信息露出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4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kern="1200" dirty="0">
                          <a:solidFill>
                            <a:srgbClr val="E50073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社区媒体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微博、微信</a:t>
                      </a:r>
                      <a:endParaRPr lang="en-US" altLang="zh-CN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微博针对新闻区进行实时优化，公司新闻同步推送；微信关键字投放持续进行，保证微信搜索信息无负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kern="1200" dirty="0">
                          <a:solidFill>
                            <a:srgbClr val="E50073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B</a:t>
                      </a:r>
                      <a:r>
                        <a:rPr lang="zh-CN" altLang="en-US" sz="1050" b="1" kern="1200" dirty="0">
                          <a:solidFill>
                            <a:srgbClr val="E50073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端关注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知乎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重点进行有效信息铺设，保证信息言之有物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30399" y="5079999"/>
            <a:ext cx="2866490" cy="646331"/>
          </a:xfrm>
          <a:prstGeom prst="rect">
            <a:avLst/>
          </a:prstGeom>
          <a:ln>
            <a:solidFill>
              <a:srgbClr val="DF017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DF0070"/>
                </a:solidFill>
                <a:latin typeface="微软雅黑" pitchFamily="34" charset="-122"/>
                <a:ea typeface="微软雅黑" pitchFamily="34" charset="-122"/>
              </a:rPr>
              <a:t>创造内容：</a:t>
            </a:r>
            <a:endParaRPr lang="en-US" altLang="zh-CN" sz="1200" b="1" dirty="0">
              <a:solidFill>
                <a:srgbClr val="DF007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zh-CN" sz="1200" b="1" dirty="0">
                <a:solidFill>
                  <a:srgbClr val="DF0070"/>
                </a:solidFill>
                <a:latin typeface="微软雅黑" pitchFamily="34" charset="-122"/>
                <a:ea typeface="微软雅黑" pitchFamily="34" charset="-122"/>
              </a:rPr>
              <a:t> 11W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/2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CSR+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品牌合作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政府合作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52690" y="5093855"/>
            <a:ext cx="1261884" cy="646331"/>
          </a:xfrm>
          <a:prstGeom prst="rect">
            <a:avLst/>
          </a:prstGeom>
          <a:ln>
            <a:solidFill>
              <a:srgbClr val="DF017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DF0070"/>
                </a:solidFill>
                <a:latin typeface="微软雅黑" pitchFamily="34" charset="-122"/>
                <a:ea typeface="微软雅黑" pitchFamily="34" charset="-122"/>
              </a:rPr>
              <a:t>技术优化尝试：</a:t>
            </a:r>
            <a:endParaRPr lang="en-US" altLang="zh-CN" sz="1200" b="1" dirty="0">
              <a:solidFill>
                <a:srgbClr val="DF007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DF0070"/>
                </a:solidFill>
                <a:latin typeface="微软雅黑" pitchFamily="34" charset="-122"/>
                <a:ea typeface="微软雅黑" pitchFamily="34" charset="-122"/>
              </a:rPr>
              <a:t>- 10W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3924" y="639905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DF0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3200" b="1" dirty="0">
                <a:solidFill>
                  <a:srgbClr val="DF0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endParaRPr lang="en-US" altLang="zh-CN" sz="3200" b="1" dirty="0">
              <a:solidFill>
                <a:srgbClr val="DF01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75303" y="1623249"/>
            <a:ext cx="10499904" cy="0"/>
          </a:xfrm>
          <a:prstGeom prst="line">
            <a:avLst/>
          </a:prstGeom>
          <a:ln>
            <a:solidFill>
              <a:srgbClr val="DF007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242336"/>
              </p:ext>
            </p:extLst>
          </p:nvPr>
        </p:nvGraphicFramePr>
        <p:xfrm>
          <a:off x="981565" y="2172305"/>
          <a:ext cx="10515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9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类别</a:t>
                      </a:r>
                    </a:p>
                  </a:txBody>
                  <a:tcPr anchor="ctr">
                    <a:solidFill>
                      <a:srgbClr val="E5007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核心内容</a:t>
                      </a:r>
                    </a:p>
                  </a:txBody>
                  <a:tcPr anchor="ctr">
                    <a:solidFill>
                      <a:srgbClr val="E5007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10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月</a:t>
                      </a:r>
                    </a:p>
                  </a:txBody>
                  <a:tcPr anchor="ctr">
                    <a:solidFill>
                      <a:srgbClr val="E5007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11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月</a:t>
                      </a:r>
                    </a:p>
                  </a:txBody>
                  <a:tcPr anchor="ctr">
                    <a:solidFill>
                      <a:srgbClr val="E5007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12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月</a:t>
                      </a:r>
                    </a:p>
                  </a:txBody>
                  <a:tcPr anchor="ctr">
                    <a:solidFill>
                      <a:srgbClr val="E5007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总体费用</a:t>
                      </a:r>
                    </a:p>
                  </a:txBody>
                  <a:tcPr anchor="ctr">
                    <a:solidFill>
                      <a:srgbClr val="E5007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chemeClr val="lt1"/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>
                    <a:solidFill>
                      <a:srgbClr val="E500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CSR</a:t>
                      </a:r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项目</a:t>
                      </a:r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/</a:t>
                      </a:r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政府合作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企业社会责任项目运作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5W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5W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rgbClr val="E50073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新闻内容体系优化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0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异业品牌合作传播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跨界品牌</a:t>
                      </a:r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PR</a:t>
                      </a:r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合作传播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6W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6W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kern="1200" dirty="0">
                        <a:solidFill>
                          <a:srgbClr val="E50073"/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搜索引擎优化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百度搜索前三页</a:t>
                      </a:r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3</a:t>
                      </a:r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条新闻有效露出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3W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3W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3W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10W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媒体关系拓展和维护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媒体关系拓展</a:t>
                      </a:r>
                      <a:endParaRPr lang="en-US" altLang="zh-CN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圣诞</a:t>
                      </a:r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/</a:t>
                      </a:r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元旦答谢，</a:t>
                      </a:r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50</a:t>
                      </a:r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家媒体*</a:t>
                      </a:r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600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 3W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3W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rgbClr val="E50073"/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媒体关系维护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自媒体</a:t>
                      </a:r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/</a:t>
                      </a:r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媒体约稿</a:t>
                      </a:r>
                    </a:p>
                    <a:p>
                      <a:pPr algn="ctr"/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有缘网“</a:t>
                      </a:r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90</a:t>
                      </a:r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后”品牌故事</a:t>
                      </a:r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/</a:t>
                      </a:r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有缘发展历程</a:t>
                      </a:r>
                    </a:p>
                    <a:p>
                      <a:pPr algn="ctr"/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品牌稿件</a:t>
                      </a:r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1p</a:t>
                      </a:r>
                    </a:p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2w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品牌稿件</a:t>
                      </a:r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1p</a:t>
                      </a:r>
                    </a:p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2w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品牌稿件</a:t>
                      </a:r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1p</a:t>
                      </a:r>
                    </a:p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1w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5W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高级公关顾问聘请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聘请资深职业经理人司新颖为我司高级公关品牌顾问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7W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kern="1200" dirty="0">
                        <a:solidFill>
                          <a:srgbClr val="E50073"/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高层媒体关系维护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高权重行业媒体主编</a:t>
                      </a:r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/</a:t>
                      </a:r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顶尖媒体人维护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1W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1W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2W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4W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kern="1200" dirty="0">
                        <a:solidFill>
                          <a:srgbClr val="E50073"/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总预算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  <a:cs typeface="+mn-cs"/>
                        </a:rPr>
                        <a:t>40W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kern="1200" dirty="0">
                        <a:solidFill>
                          <a:srgbClr val="E50073"/>
                        </a:solidFill>
                        <a:latin typeface="Adobe 仿宋 Std R" panose="02020400000000000000" pitchFamily="18" charset="-122"/>
                        <a:ea typeface="Adobe 仿宋 Std R" panose="02020400000000000000" pitchFamily="18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3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27360" y="639905"/>
            <a:ext cx="3908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F0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春节</a:t>
            </a:r>
            <a:r>
              <a:rPr lang="en-US" altLang="zh-CN" sz="3200" b="1" dirty="0">
                <a:solidFill>
                  <a:srgbClr val="DF0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Campaign</a:t>
            </a:r>
            <a:r>
              <a:rPr lang="zh-CN" altLang="en-US" sz="3200" b="1" dirty="0">
                <a:solidFill>
                  <a:srgbClr val="DF0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en-US" altLang="zh-CN" sz="3200" b="1" dirty="0">
              <a:solidFill>
                <a:srgbClr val="DF01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75303" y="1623249"/>
            <a:ext cx="10499904" cy="0"/>
          </a:xfrm>
          <a:prstGeom prst="line">
            <a:avLst/>
          </a:prstGeom>
          <a:ln>
            <a:solidFill>
              <a:srgbClr val="DF007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59654" y="2035383"/>
            <a:ext cx="80185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目标：向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端人群展示有缘网品牌形象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路径：针对春节期间的出行，家庭休闲，个人休闲时间进行影响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考核指标：核心员工及合作伙伴看到比率大于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41678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7177"/>
              </p:ext>
            </p:extLst>
          </p:nvPr>
        </p:nvGraphicFramePr>
        <p:xfrm>
          <a:off x="6384388" y="1999003"/>
          <a:ext cx="4969412" cy="4373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353">
                  <a:extLst>
                    <a:ext uri="{9D8B030D-6E8A-4147-A177-3AD203B41FA5}">
                      <a16:colId xmlns:a16="http://schemas.microsoft.com/office/drawing/2014/main" val="3600737868"/>
                    </a:ext>
                  </a:extLst>
                </a:gridCol>
                <a:gridCol w="1242353">
                  <a:extLst>
                    <a:ext uri="{9D8B030D-6E8A-4147-A177-3AD203B41FA5}">
                      <a16:colId xmlns:a16="http://schemas.microsoft.com/office/drawing/2014/main" val="624809509"/>
                    </a:ext>
                  </a:extLst>
                </a:gridCol>
                <a:gridCol w="1242353">
                  <a:extLst>
                    <a:ext uri="{9D8B030D-6E8A-4147-A177-3AD203B41FA5}">
                      <a16:colId xmlns:a16="http://schemas.microsoft.com/office/drawing/2014/main" val="1143061145"/>
                    </a:ext>
                  </a:extLst>
                </a:gridCol>
                <a:gridCol w="1242353">
                  <a:extLst>
                    <a:ext uri="{9D8B030D-6E8A-4147-A177-3AD203B41FA5}">
                      <a16:colId xmlns:a16="http://schemas.microsoft.com/office/drawing/2014/main" val="2385008880"/>
                    </a:ext>
                  </a:extLst>
                </a:gridCol>
              </a:tblGrid>
              <a:tr h="546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广告片制作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545543"/>
                  </a:ext>
                </a:extLst>
              </a:tr>
              <a:tr h="54670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央视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434887"/>
                  </a:ext>
                </a:extLst>
              </a:tr>
              <a:tr h="546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央视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62373"/>
                  </a:ext>
                </a:extLst>
              </a:tr>
              <a:tr h="54670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户外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6768857"/>
                  </a:ext>
                </a:extLst>
              </a:tr>
              <a:tr h="546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39146"/>
                  </a:ext>
                </a:extLst>
              </a:tr>
              <a:tr h="54670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85872"/>
                  </a:ext>
                </a:extLst>
              </a:tr>
              <a:tr h="546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社会化媒体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70853"/>
                  </a:ext>
                </a:extLst>
              </a:tr>
              <a:tr h="546707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3276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27359" y="639905"/>
            <a:ext cx="3908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F0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春节</a:t>
            </a:r>
            <a:r>
              <a:rPr lang="en-US" altLang="zh-CN" sz="3200" b="1" dirty="0">
                <a:solidFill>
                  <a:srgbClr val="DF0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Campaign</a:t>
            </a:r>
            <a:r>
              <a:rPr lang="zh-CN" altLang="en-US" sz="3200" b="1" dirty="0">
                <a:solidFill>
                  <a:srgbClr val="DF0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endParaRPr lang="en-US" altLang="zh-CN" sz="3200" b="1" dirty="0">
              <a:solidFill>
                <a:srgbClr val="DF01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75303" y="1623249"/>
            <a:ext cx="10499904" cy="0"/>
          </a:xfrm>
          <a:prstGeom prst="line">
            <a:avLst/>
          </a:prstGeom>
          <a:ln>
            <a:solidFill>
              <a:srgbClr val="DF007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45290"/>
              </p:ext>
            </p:extLst>
          </p:nvPr>
        </p:nvGraphicFramePr>
        <p:xfrm>
          <a:off x="875303" y="2021819"/>
          <a:ext cx="4779909" cy="435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3246">
                  <a:extLst>
                    <a:ext uri="{9D8B030D-6E8A-4147-A177-3AD203B41FA5}">
                      <a16:colId xmlns:a16="http://schemas.microsoft.com/office/drawing/2014/main" val="1119460405"/>
                    </a:ext>
                  </a:extLst>
                </a:gridCol>
                <a:gridCol w="1637685">
                  <a:extLst>
                    <a:ext uri="{9D8B030D-6E8A-4147-A177-3AD203B41FA5}">
                      <a16:colId xmlns:a16="http://schemas.microsoft.com/office/drawing/2014/main" val="3854675295"/>
                    </a:ext>
                  </a:extLst>
                </a:gridCol>
                <a:gridCol w="674602">
                  <a:extLst>
                    <a:ext uri="{9D8B030D-6E8A-4147-A177-3AD203B41FA5}">
                      <a16:colId xmlns:a16="http://schemas.microsoft.com/office/drawing/2014/main" val="3541107295"/>
                    </a:ext>
                  </a:extLst>
                </a:gridCol>
                <a:gridCol w="834376">
                  <a:extLst>
                    <a:ext uri="{9D8B030D-6E8A-4147-A177-3AD203B41FA5}">
                      <a16:colId xmlns:a16="http://schemas.microsoft.com/office/drawing/2014/main" val="3760320721"/>
                    </a:ext>
                  </a:extLst>
                </a:gridCol>
              </a:tblGrid>
              <a:tr h="548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广告片制作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4564953"/>
                  </a:ext>
                </a:extLst>
              </a:tr>
              <a:tr h="325473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央视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112504"/>
                  </a:ext>
                </a:extLst>
              </a:tr>
              <a:tr h="3254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央视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780481"/>
                  </a:ext>
                </a:extLst>
              </a:tr>
              <a:tr h="3254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湖南卫视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496349"/>
                  </a:ext>
                </a:extLst>
              </a:tr>
              <a:tr h="3254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浙江卫视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692459"/>
                  </a:ext>
                </a:extLst>
              </a:tr>
              <a:tr h="3254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江苏卫视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194156"/>
                  </a:ext>
                </a:extLst>
              </a:tr>
              <a:tr h="32547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户外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电影院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0263831"/>
                  </a:ext>
                </a:extLst>
              </a:tr>
              <a:tr h="3254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住宅楼宇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522190"/>
                  </a:ext>
                </a:extLst>
              </a:tr>
              <a:tr h="3254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34733"/>
                  </a:ext>
                </a:extLst>
              </a:tr>
              <a:tr h="32547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6501319"/>
                  </a:ext>
                </a:extLst>
              </a:tr>
              <a:tr h="548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社会化媒体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46661"/>
                  </a:ext>
                </a:extLst>
              </a:tr>
              <a:tr h="32547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2230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5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33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AFEFD"/>
              </a:clrFrom>
              <a:clrTo>
                <a:srgbClr val="FAFEFD">
                  <a:alpha val="0"/>
                </a:srgbClr>
              </a:clrTo>
            </a:clrChange>
            <a:duotone>
              <a:prstClr val="black"/>
              <a:srgbClr val="DF007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128278" y="837204"/>
            <a:ext cx="1550727" cy="24737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663831" y="40263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1C2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dirty="0">
              <a:solidFill>
                <a:srgbClr val="51C2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14" y="6054736"/>
            <a:ext cx="1716823" cy="4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9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A000120140530A80KPBG</Template>
  <TotalTime>4095</TotalTime>
  <Words>717</Words>
  <Application>Microsoft Office PowerPoint</Application>
  <PresentationFormat>宽屏</PresentationFormat>
  <Paragraphs>182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Adobe 仿宋 Std R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李月</cp:lastModifiedBy>
  <cp:revision>299</cp:revision>
  <dcterms:created xsi:type="dcterms:W3CDTF">2015-07-09T07:53:17Z</dcterms:created>
  <dcterms:modified xsi:type="dcterms:W3CDTF">2016-10-09T04:05:02Z</dcterms:modified>
</cp:coreProperties>
</file>